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74"/>
    <p:sldMasterId id="2147483648" r:id="rId75"/>
  </p:sldMasterIdLst>
  <p:notesMasterIdLst>
    <p:notesMasterId r:id="rId87"/>
  </p:notesMasterIdLst>
  <p:sldIdLst>
    <p:sldId id="2147471063" r:id="rId76"/>
    <p:sldId id="2931" r:id="rId77"/>
    <p:sldId id="2147471045" r:id="rId78"/>
    <p:sldId id="2147471046" r:id="rId79"/>
    <p:sldId id="2147471047" r:id="rId80"/>
    <p:sldId id="2147471052" r:id="rId81"/>
    <p:sldId id="259" r:id="rId82"/>
    <p:sldId id="2147471058" r:id="rId83"/>
    <p:sldId id="2147471059" r:id="rId84"/>
    <p:sldId id="2147471062" r:id="rId85"/>
    <p:sldId id="272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26" d="100"/>
          <a:sy n="26" d="100"/>
        </p:scale>
        <p:origin x="7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9.xml"/><Relationship Id="rId89" Type="http://schemas.openxmlformats.org/officeDocument/2006/relationships/viewProps" Target="view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Master" Target="slideMasters/slideMaster1.xml"/><Relationship Id="rId79" Type="http://schemas.openxmlformats.org/officeDocument/2006/relationships/slide" Target="slides/slide4.xml"/><Relationship Id="rId5" Type="http://schemas.openxmlformats.org/officeDocument/2006/relationships/customXml" Target="../customXml/item5.xml"/><Relationship Id="rId90" Type="http://schemas.openxmlformats.org/officeDocument/2006/relationships/theme" Target="theme/theme1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2.xml"/><Relationship Id="rId83" Type="http://schemas.openxmlformats.org/officeDocument/2006/relationships/slide" Target="slides/slide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3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notesMaster" Target="notesMasters/notesMaster1.xml"/><Relationship Id="rId61" Type="http://schemas.openxmlformats.org/officeDocument/2006/relationships/customXml" Target="../customXml/item61.xml"/><Relationship Id="rId82" Type="http://schemas.openxmlformats.org/officeDocument/2006/relationships/slide" Target="slides/slide7.xml"/><Relationship Id="rId19" Type="http://schemas.openxmlformats.org/officeDocument/2006/relationships/customXml" Target="../customXml/item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ARUHANGA, Buyinza Gloria" userId="bc07dbf1-f563-4e4e-a469-7b75e7407122" providerId="ADAL" clId="{47DE0F7C-E2B4-4523-A43C-CFED249CB3E6}"/>
    <pc:docChg chg="modSld">
      <pc:chgData name="BYARUHANGA, Buyinza Gloria" userId="bc07dbf1-f563-4e4e-a469-7b75e7407122" providerId="ADAL" clId="{47DE0F7C-E2B4-4523-A43C-CFED249CB3E6}" dt="2024-12-06T16:05:09.714" v="0" actId="1076"/>
      <pc:docMkLst>
        <pc:docMk/>
      </pc:docMkLst>
      <pc:sldChg chg="modSp mod">
        <pc:chgData name="BYARUHANGA, Buyinza Gloria" userId="bc07dbf1-f563-4e4e-a469-7b75e7407122" providerId="ADAL" clId="{47DE0F7C-E2B4-4523-A43C-CFED249CB3E6}" dt="2024-12-06T16:05:09.714" v="0" actId="1076"/>
        <pc:sldMkLst>
          <pc:docMk/>
          <pc:sldMk cId="2893665843" sldId="2147471063"/>
        </pc:sldMkLst>
        <pc:spChg chg="mod">
          <ac:chgData name="BYARUHANGA, Buyinza Gloria" userId="bc07dbf1-f563-4e4e-a469-7b75e7407122" providerId="ADAL" clId="{47DE0F7C-E2B4-4523-A43C-CFED249CB3E6}" dt="2024-12-06T16:05:09.714" v="0" actId="1076"/>
          <ac:spMkLst>
            <pc:docMk/>
            <pc:sldMk cId="2893665843" sldId="2147471063"/>
            <ac:spMk id="2" creationId="{A577A659-D1BF-4A41-B1D0-13A77997B2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E54D-360C-4EAF-8C94-5DD67015755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DD4FE-4D4C-42EE-AAC2-C3482E5A4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1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51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4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6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6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26" name="Google Shape;4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21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55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Inter-Regular"/>
              </a:rPr>
              <a:t>An HIV prevention ‘ecosystem’ includes an HIV prevention user at the core. </a:t>
            </a:r>
          </a:p>
          <a:p>
            <a:pPr algn="l"/>
            <a:endParaRPr lang="en-US" sz="1800" b="0" i="0" u="none" strike="noStrike" baseline="0" dirty="0">
              <a:latin typeface="Inter-Regular"/>
            </a:endParaRPr>
          </a:p>
          <a:p>
            <a:pPr algn="l"/>
            <a:r>
              <a:rPr lang="en-US" sz="1800" b="0" i="0" u="none" strike="noStrike" baseline="0" dirty="0">
                <a:latin typeface="Inter-Regular"/>
              </a:rPr>
              <a:t>Their HIV prevention journey is enabled by </a:t>
            </a:r>
            <a:r>
              <a:rPr lang="en-US" sz="1800" b="1" i="0" u="none" strike="noStrike" baseline="0" dirty="0">
                <a:latin typeface="Inter-Bold"/>
              </a:rPr>
              <a:t>demand creation interventions, and services or ‘access platforms’ </a:t>
            </a:r>
            <a:r>
              <a:rPr lang="en-US" sz="1800" b="0" i="0" u="none" strike="noStrike" baseline="0" dirty="0">
                <a:latin typeface="Inter-Regular"/>
              </a:rPr>
              <a:t>delivering HIV prevention (and other) products and services. </a:t>
            </a:r>
          </a:p>
          <a:p>
            <a:pPr algn="l"/>
            <a:endParaRPr lang="en-US" sz="1800" b="0" i="0" u="none" strike="noStrike" baseline="0" dirty="0">
              <a:latin typeface="Inter-Regular"/>
            </a:endParaRPr>
          </a:p>
          <a:p>
            <a:pPr algn="l"/>
            <a:r>
              <a:rPr lang="en-US" sz="1800" b="0" i="0" u="none" strike="noStrike" baseline="0" dirty="0">
                <a:latin typeface="Inter-Regular"/>
              </a:rPr>
              <a:t>Management, stewardship and governance are important elements of an integrated HIV prevention program.</a:t>
            </a:r>
          </a:p>
          <a:p>
            <a:pPr algn="l"/>
            <a:endParaRPr lang="en-US" sz="1800" b="0" i="0" u="none" strike="noStrike" baseline="0" dirty="0">
              <a:latin typeface="Inter-Regular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CBOs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Community Based Organizations | </a:t>
            </a:r>
            <a:r>
              <a:rPr lang="en-US" sz="1800" b="1" i="0" u="none" strike="noStrike" baseline="0" dirty="0" err="1">
                <a:solidFill>
                  <a:srgbClr val="9E9D9D"/>
                </a:solidFill>
                <a:latin typeface="Inter-Bold"/>
              </a:rPr>
              <a:t>CHWs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Community Health Workers</a:t>
            </a:r>
          </a:p>
          <a:p>
            <a:pPr algn="l"/>
            <a:r>
              <a:rPr lang="en-US" sz="1800" b="1" i="0" u="none" strike="noStrike" baseline="0" dirty="0" err="1">
                <a:solidFill>
                  <a:srgbClr val="9E9D9D"/>
                </a:solidFill>
                <a:latin typeface="Inter-Bold"/>
              </a:rPr>
              <a:t>FBOs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Faith Based Organizations | 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FP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Family Planning</a:t>
            </a:r>
          </a:p>
          <a:p>
            <a:pPr algn="l"/>
            <a:r>
              <a:rPr lang="en-US" sz="1800" b="1" i="0" u="none" strike="noStrike" baseline="0" dirty="0" err="1">
                <a:solidFill>
                  <a:srgbClr val="9E9D9D"/>
                </a:solidFill>
                <a:latin typeface="Inter-Bold"/>
              </a:rPr>
              <a:t>MNCH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Maternal Neonatal Child Health | 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NGOs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Non-Governmental Organizations</a:t>
            </a:r>
          </a:p>
          <a:p>
            <a:pPr algn="l"/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PPP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Public Private Partnerships | </a:t>
            </a:r>
            <a:r>
              <a:rPr lang="en-US" sz="1800" b="1" i="0" u="none" strike="noStrike" baseline="0" dirty="0" err="1">
                <a:solidFill>
                  <a:srgbClr val="9E9D9D"/>
                </a:solidFill>
                <a:latin typeface="Inter-Bold"/>
              </a:rPr>
              <a:t>STIs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Sexually Transmitted Infections</a:t>
            </a:r>
          </a:p>
          <a:p>
            <a:pPr algn="l"/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SRH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Sexual and Reproductive Health | </a:t>
            </a:r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TB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Tuberculosis</a:t>
            </a:r>
          </a:p>
          <a:p>
            <a:pPr algn="l"/>
            <a:r>
              <a:rPr lang="en-US" sz="1800" b="1" i="0" u="none" strike="noStrike" baseline="0" dirty="0">
                <a:solidFill>
                  <a:srgbClr val="9E9D9D"/>
                </a:solidFill>
                <a:latin typeface="Inter-Bold"/>
              </a:rPr>
              <a:t>VMMC </a:t>
            </a:r>
            <a:r>
              <a:rPr lang="en-US" sz="1800" b="0" i="0" u="none" strike="noStrike" baseline="0" dirty="0">
                <a:solidFill>
                  <a:srgbClr val="9E9D9D"/>
                </a:solidFill>
                <a:latin typeface="Inter-Regular"/>
              </a:rPr>
              <a:t>Voluntary Medical Male Circumcision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4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97AF-9DA3-4BC4-530A-4F957D322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99176-96EF-CB0E-1F9A-22C105221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7D5F-9DC3-5E80-7DE1-5F726359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D86D-2153-ED38-0223-94695857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D5CCB-2E5B-4ECC-D627-65A0C321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619B-AD60-C15A-677F-97B36AA5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0CA05-860D-D1FD-4C14-169087A88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D3D4-F300-81ED-F4FA-91BF245D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2A6B-1A6C-308E-BAD8-885DA7D8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FBA6-B4D1-1670-8738-5A12C2A3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A2263-3E85-C26E-9C62-E1B103230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44800-D884-F026-6C78-CDDF263B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85071-5CAD-16F4-B9F5-528CE457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C96C-5091-1060-7368-05CA70B2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8B1A-77BC-32E3-0297-54F8101A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2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60000" y="270001"/>
            <a:ext cx="1147163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359639" y="742950"/>
            <a:ext cx="114719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" name="Google Shape;28;p14"/>
          <p:cNvCxnSpPr/>
          <p:nvPr/>
        </p:nvCxnSpPr>
        <p:spPr>
          <a:xfrm>
            <a:off x="358775" y="731719"/>
            <a:ext cx="114728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476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1_One Conten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ftr" idx="11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sldNum" idx="12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body" idx="1"/>
          </p:nvPr>
        </p:nvSpPr>
        <p:spPr>
          <a:xfrm>
            <a:off x="360363" y="1947863"/>
            <a:ext cx="11471275" cy="40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360000" y="270001"/>
            <a:ext cx="1147163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body" idx="2"/>
          </p:nvPr>
        </p:nvSpPr>
        <p:spPr>
          <a:xfrm>
            <a:off x="359639" y="742950"/>
            <a:ext cx="114719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24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806324591" name="image" descr="{&quot;templafy&quot;:{&quot;id&quot;:&quot;7b186f13-71d9-4aa5-afe8-34bd6f33e55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 userDrawn="1">
          <p15:clr>
            <a:srgbClr val="717275"/>
          </p15:clr>
        </p15:guide>
        <p15:guide id="2" orient="horz" pos="762" userDrawn="1">
          <p15:clr>
            <a:srgbClr val="717275"/>
          </p15:clr>
        </p15:guide>
        <p15:guide id="3" orient="horz" pos="1133" userDrawn="1">
          <p15:clr>
            <a:srgbClr val="FF96FF"/>
          </p15:clr>
        </p15:guide>
        <p15:guide id="4" orient="horz" pos="3753" userDrawn="1">
          <p15:clr>
            <a:srgbClr val="FF96FF"/>
          </p15:clr>
        </p15:guide>
        <p15:guide id="5" pos="226" userDrawn="1">
          <p15:clr>
            <a:srgbClr val="FF96FF"/>
          </p15:clr>
        </p15:guide>
        <p15:guide id="6" pos="2544" userDrawn="1">
          <p15:clr>
            <a:srgbClr val="FF96FF"/>
          </p15:clr>
        </p15:guide>
        <p15:guide id="7" pos="2680" userDrawn="1">
          <p15:clr>
            <a:srgbClr val="FF96FF"/>
          </p15:clr>
        </p15:guide>
        <p15:guide id="8" pos="4999" userDrawn="1">
          <p15:clr>
            <a:srgbClr val="FF96FF"/>
          </p15:clr>
        </p15:guide>
        <p15:guide id="9" pos="5135" userDrawn="1">
          <p15:clr>
            <a:srgbClr val="FF96FF"/>
          </p15:clr>
        </p15:guide>
        <p15:guide id="10" pos="7453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9917-8893-ECDB-2774-F2CB6BD9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DF59-DAAE-9E1D-7818-82FA1C8D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DF7C2-F083-E498-BFC0-21EC8CB5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94ADE-4108-C4FF-6639-72BFC9F0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D4A6D-E23B-9D81-C541-09F0D463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2487-B25F-680D-6F02-53C8D393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76AA5-5666-D5B9-4AE3-ADC1B2297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77141-C4F5-7868-4871-16521AB2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1BF3A-CFAA-27ED-7111-0233C5C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F514F-E767-600D-77DD-F1F55BB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6266-9890-B5A4-DA40-8310FCEC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FC0D-A9D9-19AA-BB07-17D34F778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F0D3E-0CF9-68AC-2D1C-67E609F3D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B1FD9-904D-134E-F6B6-AA996B89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FBDAE-9D4D-0D1D-EA67-F1B5D514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AA6AF-33A1-AA2F-2F2B-4A2FDDD1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9923-E0DA-53B4-E131-213A0CCC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E9D4F-27AE-671A-8898-16104B82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C4CCC-4CC9-191D-6DD4-F8D0B62D9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2C901-C409-DA51-A0FF-4D4078316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ABCDC-83CA-DA4B-7749-2AABEC9F6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91E0A-68F8-42B6-FBE2-AB7AF656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BD82D-2ACA-7B72-626D-E13325A4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CAC58-5EF7-E918-7033-936CCD44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4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256F-E642-9FBC-203F-87B5A256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F33-E329-D1A6-766F-A9A77014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7D554-5486-E176-30C8-8FA0B45E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207D-506B-3BB7-D2CA-6D44A1D6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05A47-948A-4FBA-FBDF-0A3C91E1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7FC33-B7F8-86EF-E303-3B6CBC8C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2323C-8169-4D4C-43DE-A6A3B774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6CC6-E2E3-A038-C2B8-E08833F0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BB5B-94AA-3583-7331-724EA1F2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6AD27-5DD0-F449-1B9F-DDD82E969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0419C-DEBC-721B-9DAF-FC123784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FF670-B14A-0923-B39F-E35E281D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84F15-C1FA-8222-D79A-B194D32C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5773-21C0-FA6F-6D9A-78E9AA12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91048-ADBF-1DD2-E00B-9BAA7B532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86B18-1FBB-0017-FBCF-5C71DE59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DBD9A-022A-3264-54FA-F89B9F82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7652C-70F3-DAA9-3209-C731E597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A3725-BAE7-3838-6280-710958E1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0DE13B-A65D-84E9-7B27-F777B845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7976-A319-3420-4248-CCB7CD2AC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3E3-6A40-4D82-B95D-C419B11F1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4FA75-3B95-4313-A15A-48A533812600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28889-DE56-8466-ABBB-A92295D93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A962-93B2-3C96-5734-FAC21F93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55C8-DC68-46D9-9701-8B5D28CB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387962161" name="image" descr="{&quot;templafy&quot;:{&quot;id&quot;:&quot;f4ed48e9-2cd1-4e6c-b3ec-4d5f5e47107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7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6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4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7.xml"/><Relationship Id="rId1" Type="http://schemas.openxmlformats.org/officeDocument/2006/relationships/customXml" Target="../../customXml/item66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69.xml"/><Relationship Id="rId1" Type="http://schemas.openxmlformats.org/officeDocument/2006/relationships/customXml" Target="../../customXml/item68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A659-D1BF-4A41-B1D0-13A77997B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1823350"/>
            <a:ext cx="7577140" cy="2173288"/>
          </a:xfrm>
        </p:spPr>
        <p:txBody>
          <a:bodyPr/>
          <a:lstStyle/>
          <a:p>
            <a:r>
              <a:rPr lang="en-US" dirty="0"/>
              <a:t>HIV Prevention Program Stewardship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9AA1-D664-4901-A8AE-DB8A14F6C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4392000"/>
            <a:ext cx="8439992" cy="1620000"/>
          </a:xfrm>
        </p:spPr>
        <p:txBody>
          <a:bodyPr/>
          <a:lstStyle/>
          <a:p>
            <a:r>
              <a:rPr lang="en-US" sz="2400" dirty="0"/>
              <a:t>9 November 2023</a:t>
            </a:r>
          </a:p>
          <a:p>
            <a:r>
              <a:rPr lang="en-US" sz="2400" dirty="0"/>
              <a:t>HIV Multi-Sector Leadership Forum</a:t>
            </a:r>
          </a:p>
          <a:p>
            <a:endParaRPr lang="en-US" sz="2400" dirty="0"/>
          </a:p>
          <a:p>
            <a:r>
              <a:rPr lang="en-GB" sz="2400" dirty="0"/>
              <a:t>Susie McLean, Senior Advisor HIV Prevention, Global Fund</a:t>
            </a:r>
            <a:endParaRPr lang="en-US" sz="2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9366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41F-FC90-7F03-A5CA-E7A5D1E6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GF module (modular framework)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Prevention Program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DF5F-69A8-7498-5D27-1A1C713F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Activities related to strengthening national prevention program stewardship to achieve scale and precision of prevention service delivery. For example: </a:t>
            </a:r>
          </a:p>
          <a:p>
            <a:pPr marL="0" indent="0">
              <a:buNone/>
            </a:pPr>
            <a:r>
              <a:rPr lang="en-US" dirty="0"/>
              <a:t> • Development of national prevention strategies, plans and programs including target setting, costing, defining investment needs and operational planning. </a:t>
            </a:r>
          </a:p>
          <a:p>
            <a:pPr marL="0" indent="0">
              <a:buNone/>
            </a:pPr>
            <a:r>
              <a:rPr lang="en-US" dirty="0"/>
              <a:t>• Management, coordination and oversight of prevention programs, technical working groups, national and subnational coordination and review mechanisms. </a:t>
            </a:r>
          </a:p>
          <a:p>
            <a:pPr marL="0" indent="0">
              <a:buNone/>
            </a:pPr>
            <a:r>
              <a:rPr lang="en-US" dirty="0"/>
              <a:t>• Differentiated and scalable HIV prevention demand generation and service delivery models. • Last mile supply and distribution systems for prevention commodities.  </a:t>
            </a:r>
          </a:p>
          <a:p>
            <a:pPr marL="0" indent="0">
              <a:buNone/>
            </a:pPr>
            <a:r>
              <a:rPr lang="en-US" dirty="0"/>
              <a:t>• HIV prevention product introduction, strategic positioning and strengthening of total market approaches.  </a:t>
            </a:r>
          </a:p>
          <a:p>
            <a:pPr marL="0" indent="0">
              <a:buNone/>
            </a:pPr>
            <a:r>
              <a:rPr lang="en-US" dirty="0"/>
              <a:t>• Community-based or community-led prevention models for outreach, social contracting and safety of programs with key populations and young women. </a:t>
            </a:r>
          </a:p>
          <a:p>
            <a:pPr marL="0" indent="0">
              <a:buNone/>
            </a:pPr>
            <a:r>
              <a:rPr lang="en-US" dirty="0"/>
              <a:t>• Capacity development including building individual skills, institutional and systems capacity such as defined functions, quality assured processes and standard operating procedures. </a:t>
            </a:r>
          </a:p>
          <a:p>
            <a:pPr marL="0" indent="0">
              <a:buNone/>
            </a:pPr>
            <a:r>
              <a:rPr lang="en-US" dirty="0"/>
              <a:t>• Integration of HIV prevention communication and service delivery with health promotion and services for SRHR and other related services. </a:t>
            </a:r>
          </a:p>
          <a:p>
            <a:pPr marL="0" indent="0">
              <a:buNone/>
            </a:pPr>
            <a:r>
              <a:rPr lang="en-US" sz="2200" dirty="0"/>
              <a:t>→ Activities related to monitoring and collect HIV prevention-specific data, including population size estimation, hotspot mapping, risk assessment, socio-behavioral surveys, market and program analytics, monitoring of prevention outcomes, program reviews, financial analysis, etc., should be included in the module “RSSH: Monitoring and Evaluation Systems”. → Activities related to the national disease specific plans should be included under the module "RSSH: Health Sector Planning and Governance for Integrated People-centered Services" and intervention "Integration/coordination across disease programs and at the service delivery level". </a:t>
            </a:r>
          </a:p>
        </p:txBody>
      </p:sp>
    </p:spTree>
    <p:extLst>
      <p:ext uri="{BB962C8B-B14F-4D97-AF65-F5344CB8AC3E}">
        <p14:creationId xmlns:p14="http://schemas.microsoft.com/office/powerpoint/2010/main" val="293846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4896-4604-438F-9141-2C9EA3A0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69877"/>
            <a:ext cx="9633123" cy="1317854"/>
          </a:xfrm>
        </p:spPr>
        <p:txBody>
          <a:bodyPr>
            <a:normAutofit fontScale="90000"/>
          </a:bodyPr>
          <a:lstStyle/>
          <a:p>
            <a:r>
              <a:rPr lang="en-GB" dirty="0"/>
              <a:t>Expanded and Integrated HIV Prevention “Ecosystem”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B1124-59A1-40C5-A1D3-C0C3806C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A colorful circular object with text on it&#10;&#10;Description automatically generated">
            <a:extLst>
              <a:ext uri="{FF2B5EF4-FFF2-40B4-BE49-F238E27FC236}">
                <a16:creationId xmlns:a16="http://schemas.microsoft.com/office/drawing/2014/main" id="{0C5FEB01-7268-5AB8-6CC7-68D1E9B40A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5575" r="19580" b="8606"/>
          <a:stretch/>
        </p:blipFill>
        <p:spPr>
          <a:xfrm>
            <a:off x="1456393" y="1587731"/>
            <a:ext cx="4937381" cy="4923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3047E6A-6200-501B-D738-0FEC43B9E6EB}"/>
              </a:ext>
            </a:extLst>
          </p:cNvPr>
          <p:cNvGrpSpPr/>
          <p:nvPr/>
        </p:nvGrpSpPr>
        <p:grpSpPr>
          <a:xfrm>
            <a:off x="7884296" y="2410261"/>
            <a:ext cx="3499054" cy="3278412"/>
            <a:chOff x="6777296" y="4977077"/>
            <a:chExt cx="3499054" cy="327841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C626C5-426E-DA0A-A9B3-9C20AB8E3D55}"/>
                </a:ext>
              </a:extLst>
            </p:cNvPr>
            <p:cNvSpPr/>
            <p:nvPr/>
          </p:nvSpPr>
          <p:spPr>
            <a:xfrm>
              <a:off x="6777296" y="5977802"/>
              <a:ext cx="2277687" cy="22776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B8D902-F477-B287-2C3F-C6A02B5DFBB6}"/>
                </a:ext>
              </a:extLst>
            </p:cNvPr>
            <p:cNvGrpSpPr/>
            <p:nvPr/>
          </p:nvGrpSpPr>
          <p:grpSpPr>
            <a:xfrm>
              <a:off x="7022619" y="4977077"/>
              <a:ext cx="3253731" cy="2338124"/>
              <a:chOff x="7022619" y="4977077"/>
              <a:chExt cx="3253731" cy="23381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AD609E-AE50-009C-319B-CE1CB09BC8CE}"/>
                  </a:ext>
                </a:extLst>
              </p:cNvPr>
              <p:cNvSpPr/>
              <p:nvPr/>
            </p:nvSpPr>
            <p:spPr>
              <a:xfrm>
                <a:off x="8163098" y="5201949"/>
                <a:ext cx="2113252" cy="21132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1A2CA3B-82EE-7214-89E8-B6F74A2BB1D0}"/>
                  </a:ext>
                </a:extLst>
              </p:cNvPr>
              <p:cNvSpPr/>
              <p:nvPr/>
            </p:nvSpPr>
            <p:spPr>
              <a:xfrm>
                <a:off x="8445731" y="4977077"/>
                <a:ext cx="699893" cy="69989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900D50-B3D2-1A76-F728-15633DAB0142}"/>
                  </a:ext>
                </a:extLst>
              </p:cNvPr>
              <p:cNvSpPr/>
              <p:nvPr/>
            </p:nvSpPr>
            <p:spPr>
              <a:xfrm>
                <a:off x="9892146" y="6203950"/>
                <a:ext cx="282633" cy="2826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A77F63C-E70C-E273-3E01-1E142BDD21FF}"/>
                  </a:ext>
                </a:extLst>
              </p:cNvPr>
              <p:cNvSpPr/>
              <p:nvPr/>
            </p:nvSpPr>
            <p:spPr>
              <a:xfrm>
                <a:off x="7857948" y="5594629"/>
                <a:ext cx="282633" cy="28263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B930117-DFEF-5EBA-E1B1-F44E3285C3A0}"/>
                  </a:ext>
                </a:extLst>
              </p:cNvPr>
              <p:cNvSpPr/>
              <p:nvPr/>
            </p:nvSpPr>
            <p:spPr>
              <a:xfrm>
                <a:off x="7604710" y="5740120"/>
                <a:ext cx="183171" cy="18317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75C84A-8FEE-2880-1CCB-ECCC5B8E60D4}"/>
                  </a:ext>
                </a:extLst>
              </p:cNvPr>
              <p:cNvSpPr/>
              <p:nvPr/>
            </p:nvSpPr>
            <p:spPr>
              <a:xfrm>
                <a:off x="7022619" y="5941475"/>
                <a:ext cx="646562" cy="6465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252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5E1EE-63CE-4A41-885B-0DB097C4FA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9639" y="1947863"/>
            <a:ext cx="6983412" cy="40020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Accelerate </a:t>
            </a:r>
            <a:r>
              <a:rPr lang="en-US" b="1" dirty="0">
                <a:latin typeface="+mn-lt"/>
              </a:rPr>
              <a:t>access to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effective use of </a:t>
            </a:r>
            <a:r>
              <a:rPr lang="en-US" dirty="0">
                <a:latin typeface="+mn-lt"/>
              </a:rPr>
              <a:t>precision combination HIV prevention, with behavioral, biomedical, and structural components tailored to the needs of populations at high risk of HIV infection, especially key and vulnerable populations:</a:t>
            </a:r>
          </a:p>
          <a:p>
            <a:r>
              <a:rPr lang="en-US" dirty="0">
                <a:latin typeface="+mn-lt"/>
              </a:rPr>
              <a:t>Close gaps in HIV prevention coverage</a:t>
            </a:r>
          </a:p>
          <a:p>
            <a:r>
              <a:rPr lang="en-US" dirty="0">
                <a:latin typeface="+mn-lt"/>
              </a:rPr>
              <a:t>Accelerate access to and use of new HIV prevention options</a:t>
            </a:r>
          </a:p>
          <a:p>
            <a:r>
              <a:rPr lang="en-US" dirty="0">
                <a:latin typeface="+mn-lt"/>
              </a:rPr>
              <a:t>Evolve and expand the range of platforms for access to and delivery of people-centered HIV prevention</a:t>
            </a:r>
          </a:p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D3C4F3-681E-42C9-BDD7-10347BC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GF strategy (2023-2028) commitments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F3B25-3C60-4756-850F-1E16A1EDC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access to &amp; use of combination HIV prevention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A8B68-7831-4D27-903F-6ECFB20CA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315" y="1590209"/>
            <a:ext cx="3508196" cy="4978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710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5E1EE-63CE-4A41-885B-0DB097C4FA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0364" y="1947863"/>
            <a:ext cx="4659505" cy="40020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Accelerate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access 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effective use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precision combination prevention, with behavioral, biomedical, and structural components tailored to the needs of populations at high risk of HIV infection, especially key and vulnerable populations: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Close gaps in HIV prevention coverage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Accelerate access to and use of new HIV prevention options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Evolve and expand the range of platforms for access to and delivery of people-centered HIV prevention</a:t>
            </a:r>
          </a:p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D3C4F3-681E-42C9-BDD7-10347BC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GF strategy (2023-2028)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F3B25-3C60-4756-850F-1E16A1EDC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HIV Prevention commitments</a:t>
            </a: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2AC0DE7B-1E1A-43BF-A4CC-9694C41C7CCC}"/>
              </a:ext>
            </a:extLst>
          </p:cNvPr>
          <p:cNvSpPr/>
          <p:nvPr/>
        </p:nvSpPr>
        <p:spPr>
          <a:xfrm>
            <a:off x="5952930" y="2112963"/>
            <a:ext cx="6009334" cy="4002087"/>
          </a:xfrm>
          <a:prstGeom prst="accentBorderCallout1">
            <a:avLst>
              <a:gd name="adj1" fmla="val 50640"/>
              <a:gd name="adj2" fmla="val -11889"/>
              <a:gd name="adj3" fmla="val 50481"/>
              <a:gd name="adj4" fmla="val -16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Focus on KP + sexual partners in all geographies &amp; AGYW + male sexual partners in SSA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Increase access to critical prevention interventions (condoms, </a:t>
            </a:r>
            <a:r>
              <a:rPr lang="en-GB" sz="2000" dirty="0" err="1">
                <a:effectLst/>
                <a:ea typeface="Calibri" panose="020F0502020204030204" pitchFamily="34" charset="0"/>
                <a:cs typeface="Inter-Regular"/>
              </a:rPr>
              <a:t>PrEP</a:t>
            </a: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, harm reduction)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Address factors that increase vulnerability and barriers to public health services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Better coordinate investments within multisectoral programs incl. social protection &amp; education (e.g., to support CSE)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Inter-Regular"/>
              </a:rPr>
              <a:t>S</a:t>
            </a: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upport countries to strengthen data systems for HIV prevention</a:t>
            </a:r>
            <a:endParaRPr lang="LID4096" sz="20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315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5E1EE-63CE-4A41-885B-0DB097C4FA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0364" y="1947863"/>
            <a:ext cx="4678167" cy="40020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Accelerate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access to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effective use of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precision combination prevention, with behavioral, biomedical, and structural components tailored to the needs of populations at high risk of HIV infection, especially key and vulnerable populations: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Close gaps in HIV prevention coverage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Accelerate access to and use of new HIV prevention options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Evolve and expand the range of platforms for access to and delivery of people-centered HIV prevention</a:t>
            </a:r>
          </a:p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D3C4F3-681E-42C9-BDD7-10347BC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GF strategy (2023-2028)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F3B25-3C60-4756-850F-1E16A1EDC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Focus on access to &amp; use of combination prevention options</a:t>
            </a: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2AC0DE7B-1E1A-43BF-A4CC-9694C41C7CCC}"/>
              </a:ext>
            </a:extLst>
          </p:cNvPr>
          <p:cNvSpPr/>
          <p:nvPr/>
        </p:nvSpPr>
        <p:spPr>
          <a:xfrm>
            <a:off x="5738327" y="2006920"/>
            <a:ext cx="6093310" cy="4375219"/>
          </a:xfrm>
          <a:prstGeom prst="accentBorderCallout1">
            <a:avLst>
              <a:gd name="adj1" fmla="val 67952"/>
              <a:gd name="adj2" fmla="val -10944"/>
              <a:gd name="adj3" fmla="val 68003"/>
              <a:gd name="adj4" fmla="val -196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Support access to affordable new HIV prevention options, e.g., new </a:t>
            </a:r>
            <a:r>
              <a:rPr lang="en-GB" sz="2000" dirty="0" err="1">
                <a:effectLst/>
                <a:ea typeface="Calibri" panose="020F0502020204030204" pitchFamily="34" charset="0"/>
                <a:cs typeface="Inter-Regular"/>
              </a:rPr>
              <a:t>PrEP</a:t>
            </a: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 formulations, l</a:t>
            </a:r>
            <a:r>
              <a:rPr lang="en-US" sz="2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ong</a:t>
            </a: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-acting OST, </a:t>
            </a: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technologies that provide dual protection against HIV &amp; pregnancy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Total market approach (mobilizing public and private sector capacities)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Support the development of policy, regulatory &amp; programmatic enablers for new options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Support demand creation, incl. prevention communication to increase the knowledge, skills &amp;  power of people at risk to choose + use the best HIV prevention options for them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6375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5E1EE-63CE-4A41-885B-0DB097C4FA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0364" y="1947863"/>
            <a:ext cx="4650175" cy="40020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Accelerate </a:t>
            </a:r>
            <a:r>
              <a:rPr lang="en-US" b="1" dirty="0">
                <a:latin typeface="+mn-lt"/>
              </a:rPr>
              <a:t>access to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effective use of </a:t>
            </a:r>
            <a:r>
              <a:rPr lang="en-US" dirty="0">
                <a:latin typeface="+mn-lt"/>
              </a:rPr>
              <a:t>precision combination prevention, with behavioral, biomedical, and structural components tailored to the needs of populations at high risk of HIV infection, especially key and vulnerable populations:</a:t>
            </a:r>
          </a:p>
          <a:p>
            <a:r>
              <a:rPr lang="en-US" dirty="0">
                <a:latin typeface="+mn-lt"/>
              </a:rPr>
              <a:t>Close gaps in HIV prevention coverage</a:t>
            </a:r>
          </a:p>
          <a:p>
            <a:r>
              <a:rPr lang="en-US" dirty="0">
                <a:latin typeface="+mn-lt"/>
              </a:rPr>
              <a:t>Accelerate access to and use of new HIV prevention options</a:t>
            </a:r>
          </a:p>
          <a:p>
            <a:r>
              <a:rPr lang="en-US" dirty="0">
                <a:solidFill>
                  <a:schemeClr val="accent4"/>
                </a:solidFill>
                <a:latin typeface="+mn-lt"/>
              </a:rPr>
              <a:t>Evolve and expand the range of platforms for access to and delivery of people-centered HIV prevention</a:t>
            </a:r>
          </a:p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D3C4F3-681E-42C9-BDD7-10347BC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strategy (2023-2028)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F3B25-3C60-4756-850F-1E16A1EDC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Focus on access to &amp; use of combination prevention options</a:t>
            </a: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2AC0DE7B-1E1A-43BF-A4CC-9694C41C7CCC}"/>
              </a:ext>
            </a:extLst>
          </p:cNvPr>
          <p:cNvSpPr/>
          <p:nvPr/>
        </p:nvSpPr>
        <p:spPr>
          <a:xfrm>
            <a:off x="5664622" y="1947862"/>
            <a:ext cx="6167013" cy="4002087"/>
          </a:xfrm>
          <a:prstGeom prst="accentBorderCallout1">
            <a:avLst>
              <a:gd name="adj1" fmla="val 79749"/>
              <a:gd name="adj2" fmla="val -7562"/>
              <a:gd name="adj3" fmla="val 79800"/>
              <a:gd name="adj4" fmla="val -1869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Leverage the strengths of public sector, community, civil society and private sector delivery systems for greater differentiation, innovation, and sustainability of HIV prevention efforts. 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Support prevention approaches through non-traditional and non-facility-based platforms, especially community-based and community-led services, SRHR services, and online, pharmacy-based, and other easy-to access services.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Calibri" panose="020F0502020204030204" pitchFamily="34" charset="0"/>
                <a:cs typeface="Inter-Regular"/>
              </a:rPr>
              <a:t>New technologies will be leveraged for improved health communication &amp; demand creation.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2168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95E1EE-63CE-4A41-885B-0DB097C4FA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0364" y="1947863"/>
            <a:ext cx="6618406" cy="4002087"/>
          </a:xfrm>
        </p:spPr>
        <p:txBody>
          <a:bodyPr/>
          <a:lstStyle/>
          <a:p>
            <a:pPr marL="0" indent="0" algn="l">
              <a:buNone/>
            </a:pPr>
            <a:r>
              <a:rPr lang="en-GB" b="0" i="0" u="none" strike="noStrike" baseline="0" dirty="0">
                <a:solidFill>
                  <a:srgbClr val="000000"/>
                </a:solidFill>
                <a:latin typeface="+mn-lt"/>
              </a:rPr>
              <a:t>Includes: </a:t>
            </a:r>
          </a:p>
          <a:p>
            <a:pPr algn="l"/>
            <a:r>
              <a:rPr lang="en-GB" b="1" i="0" u="none" strike="noStrike" baseline="0" dirty="0">
                <a:latin typeface="+mn-lt"/>
              </a:rPr>
              <a:t>Program Essentials: </a:t>
            </a:r>
            <a:r>
              <a:rPr lang="en-GB" i="0" u="none" strike="noStrike" baseline="0" dirty="0">
                <a:latin typeface="+mn-lt"/>
              </a:rPr>
              <a:t>Standards for program design and coverage. It are </a:t>
            </a:r>
            <a:r>
              <a:rPr lang="en-US" i="0" u="none" strike="noStrike" cap="none" dirty="0">
                <a:latin typeface="+mn-lt"/>
                <a:ea typeface="Arial"/>
                <a:cs typeface="Arial"/>
                <a:sym typeface="Arial"/>
              </a:rPr>
              <a:t>key evidence-based interventions and approaches to address the ambitious goals set out in the HIV global strategy </a:t>
            </a:r>
            <a:r>
              <a:rPr lang="en-GB" i="0" u="none" strike="noStrike" cap="none" dirty="0">
                <a:latin typeface="+mn-lt"/>
                <a:ea typeface="Arial"/>
                <a:cs typeface="Arial"/>
                <a:sym typeface="Arial"/>
              </a:rPr>
              <a:t>&amp; support countries to achieve their national targets</a:t>
            </a:r>
            <a:r>
              <a:rPr lang="en-US" i="0" u="none" strike="noStrike" cap="none" dirty="0"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algn="l"/>
            <a:r>
              <a:rPr lang="en-GB" b="0" i="0" u="none" strike="noStrike" baseline="0" dirty="0">
                <a:latin typeface="+mn-lt"/>
              </a:rPr>
              <a:t>Interventions that are prioritized to have HIV impact </a:t>
            </a:r>
            <a:endParaRPr lang="en-ZA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D3C4F3-681E-42C9-BDD7-10347BC4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HIV Information Note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F3B25-3C60-4756-850F-1E16A1EDC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for the 2023 – 2025 funding cycle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20A0C-1CE5-4433-80F5-8DE51D5F5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7" b="1812"/>
          <a:stretch/>
        </p:blipFill>
        <p:spPr>
          <a:xfrm>
            <a:off x="7099705" y="1887523"/>
            <a:ext cx="4836902" cy="449649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4191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"/>
          <p:cNvSpPr txBox="1">
            <a:spLocks noGrp="1"/>
          </p:cNvSpPr>
          <p:nvPr>
            <p:ph type="title"/>
          </p:nvPr>
        </p:nvSpPr>
        <p:spPr>
          <a:xfrm>
            <a:off x="360000" y="270001"/>
            <a:ext cx="1147163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HIV Prevention Program Essentials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9" name="Google Shape;429;p4"/>
          <p:cNvGraphicFramePr/>
          <p:nvPr>
            <p:extLst>
              <p:ext uri="{D42A27DB-BD31-4B8C-83A1-F6EECF244321}">
                <p14:modId xmlns:p14="http://schemas.microsoft.com/office/powerpoint/2010/main" val="3801490654"/>
              </p:ext>
            </p:extLst>
          </p:nvPr>
        </p:nvGraphicFramePr>
        <p:xfrm>
          <a:off x="196371" y="905309"/>
          <a:ext cx="11485641" cy="491529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52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HIV primary prevention</a:t>
                      </a:r>
                      <a:endParaRPr sz="2000" dirty="0">
                        <a:latin typeface="+mn-lt"/>
                      </a:endParaRPr>
                    </a:p>
                  </a:txBody>
                  <a:tcPr marL="91450" marR="91450" marT="45725" marB="457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 Condoms and lubricants are available for all people at increased risk of HIV infection 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endParaRPr sz="20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2. Pre-exposure prophylaxis (</a:t>
                      </a:r>
                      <a:r>
                        <a:rPr lang="en-US" sz="2000" b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PrEP</a:t>
                      </a: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) is available to all people at increased risk of HIV infection, and post-exposure prophylaxis (PEP) is available for those eligible  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3. Harm reduction services are available for people who use drugs ​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2000" dirty="0"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4. Voluntary medical male circumcision (VMMC) is available for adolescent boys (15+ years) and men </a:t>
                      </a:r>
                      <a:r>
                        <a:rPr lang="en-GB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 WHO/UNAIDS VMMC priority countries </a:t>
                      </a:r>
                      <a:r>
                        <a:rPr lang="en-ZA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  <a:endParaRPr sz="20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" name="Google Shape;430;p4"/>
          <p:cNvSpPr txBox="1"/>
          <p:nvPr/>
        </p:nvSpPr>
        <p:spPr>
          <a:xfrm>
            <a:off x="360000" y="5820602"/>
            <a:ext cx="114716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 program essentials should be reinforced by demand creation activities to inform, increase uptake and support adherence. </a:t>
            </a:r>
            <a:r>
              <a:rPr lang="en-US" sz="16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that all programming must be human rights-based, gender-responsive and informed by and respond to an analysis of inequities.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986E58-40A6-4E0D-8937-5B1E877D9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"/>
          <p:cNvSpPr txBox="1">
            <a:spLocks noGrp="1"/>
          </p:cNvSpPr>
          <p:nvPr>
            <p:ph type="sldNum" idx="12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 Black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fld>
            <a:endParaRPr sz="10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8" name="Google Shape;778;p11"/>
          <p:cNvSpPr txBox="1">
            <a:spLocks noGrp="1"/>
          </p:cNvSpPr>
          <p:nvPr>
            <p:ph type="title"/>
          </p:nvPr>
        </p:nvSpPr>
        <p:spPr>
          <a:xfrm>
            <a:off x="360000" y="270001"/>
            <a:ext cx="1147163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GF HIV Information Note 2022 – key priorities for HIV Prevention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9" name="Google Shape;779;p11"/>
          <p:cNvSpPr txBox="1">
            <a:spLocks noGrp="1"/>
          </p:cNvSpPr>
          <p:nvPr>
            <p:ph type="body" idx="2"/>
          </p:nvPr>
        </p:nvSpPr>
        <p:spPr>
          <a:xfrm>
            <a:off x="359819" y="947144"/>
            <a:ext cx="114719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EC0AFC3-CF94-448E-B7E6-73FB97A0C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32671"/>
              </p:ext>
            </p:extLst>
          </p:nvPr>
        </p:nvGraphicFramePr>
        <p:xfrm>
          <a:off x="359639" y="1548303"/>
          <a:ext cx="10728984" cy="47360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728984">
                  <a:extLst>
                    <a:ext uri="{9D8B030D-6E8A-4147-A177-3AD203B41FA5}">
                      <a16:colId xmlns:a16="http://schemas.microsoft.com/office/drawing/2014/main" val="54933690"/>
                    </a:ext>
                  </a:extLst>
                </a:gridCol>
              </a:tblGrid>
              <a:tr h="4736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Expand coverage of combination HIV prevention for key populations and their sexual partners in all epidemic settings: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Provision of male and female condoms and lubricants; Provision of PEP and </a:t>
                      </a:r>
                      <a:r>
                        <a:rPr lang="en-GB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PrEP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(incl. new modalities)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recommended by WHO; SRH/STI interventions provided as part of HIV prevention services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HIV prevention interventions provided as part of SRH service delivery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Provision of harm reduction services for PWID;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Priority interventions for people in prisons and other closed settings; Provision of prevention commodities and services </a:t>
                      </a:r>
                      <a:r>
                        <a:rPr lang="en-US" sz="1600" b="0" i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supported by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targeted health communication, structural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interventions or social enablers; </a:t>
                      </a:r>
                      <a:r>
                        <a:rPr lang="en-US" sz="1600" b="0" i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Activities to assess, prevent and respond to security-related risks faced by KPs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US" sz="1600" b="0" i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Expand coverage of combination HIV prevention for AGYW and male sexual partners </a:t>
                      </a:r>
                      <a:r>
                        <a:rPr lang="en-GB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lang="en-GB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settings with high HIV incidence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 of male and female condoms and lubricants; Provision of PEP and </a:t>
                      </a:r>
                      <a:r>
                        <a:rPr lang="en-US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 recommended by WHO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600" b="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SRH/STI interventions provided as part of HIV prevention services, and HIV prevention interventions provided as part of SRH service delivery;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Provision of counselling and support on HIV prevention, sexual and reproductive health and rights and family planning; Provision of voluntary medical male circumcision (VMMC) for adolescent boys (15+ years) and men in VMMC priority countries; Provision of commodities and services combined with risk reduction counselling;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Biomedical and behavioral interventions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supported by structural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interventions or social enablers to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access to services and reduce HIV vulnerability; </a:t>
                      </a:r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targeted HIV prevention campaigns and CSE*; Social protection interventions*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79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EC49B7-B62F-4138-BAD0-D1675A398DF1}"/>
              </a:ext>
            </a:extLst>
          </p:cNvPr>
          <p:cNvSpPr txBox="1"/>
          <p:nvPr/>
        </p:nvSpPr>
        <p:spPr>
          <a:xfrm>
            <a:off x="6606869" y="6363680"/>
            <a:ext cx="5585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kern="1200" dirty="0">
                <a:solidFill>
                  <a:srgbClr val="FF0000"/>
                </a:solidFill>
                <a:effectLst/>
                <a:ea typeface="+mn-ea"/>
                <a:cs typeface="+mn-cs"/>
              </a:rPr>
              <a:t>*In settings with high to very high incidence (&gt;1%)</a:t>
            </a:r>
            <a:endParaRPr lang="en-GB" sz="1600" i="1" dirty="0">
              <a:solidFill>
                <a:srgbClr val="FF0000"/>
              </a:solidFill>
              <a:effectLst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02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"/>
          <p:cNvSpPr txBox="1">
            <a:spLocks noGrp="1"/>
          </p:cNvSpPr>
          <p:nvPr>
            <p:ph type="sldNum" idx="12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 Black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fld>
            <a:endParaRPr sz="10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8" name="Google Shape;778;p11"/>
          <p:cNvSpPr txBox="1">
            <a:spLocks noGrp="1"/>
          </p:cNvSpPr>
          <p:nvPr>
            <p:ph type="title"/>
          </p:nvPr>
        </p:nvSpPr>
        <p:spPr>
          <a:xfrm>
            <a:off x="359999" y="270001"/>
            <a:ext cx="11636258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GF HIV Information Note 2022 -key priorities for HIV Prevention (cont.)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9" name="Google Shape;779;p11"/>
          <p:cNvSpPr txBox="1">
            <a:spLocks noGrp="1"/>
          </p:cNvSpPr>
          <p:nvPr>
            <p:ph type="body" idx="2"/>
          </p:nvPr>
        </p:nvSpPr>
        <p:spPr>
          <a:xfrm>
            <a:off x="359639" y="738001"/>
            <a:ext cx="11471999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6EC0AFC3-CF94-448E-B7E6-73FB97A0C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0881"/>
              </p:ext>
            </p:extLst>
          </p:nvPr>
        </p:nvGraphicFramePr>
        <p:xfrm>
          <a:off x="359639" y="1571441"/>
          <a:ext cx="10728984" cy="47360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728984">
                  <a:extLst>
                    <a:ext uri="{9D8B030D-6E8A-4147-A177-3AD203B41FA5}">
                      <a16:colId xmlns:a16="http://schemas.microsoft.com/office/drawing/2014/main" val="54933690"/>
                    </a:ext>
                  </a:extLst>
                </a:gridCol>
              </a:tblGrid>
              <a:tr h="47360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 service delivery platforms for HIV prevention</a:t>
                      </a:r>
                      <a:r>
                        <a:rPr lang="en-US" sz="1800" b="1" i="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Combination of public sector (health facility), community-based and community-led, and private sector delivery systems;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 </a:t>
                      </a:r>
                      <a:r>
                        <a:rPr lang="en-US" sz="18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platforms for community-based and peer outreach-based HIV prevention programs and services; Integrated models for improved HIV prevention and sexual health outcomes; Use of Virtual platforms to extend outreach, expand service delivery and mitigate stigma; Pharmacies (community/private) and other easy access points; </a:t>
                      </a:r>
                      <a:r>
                        <a:rPr lang="en-US" sz="18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MMD of HIV prevention commodities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Expand and integrate human rights interventions into HIV prevention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i="1" kern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Strengthen HIV prevention program stewardship: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P</a:t>
                      </a:r>
                      <a:r>
                        <a:rPr lang="en-GB" sz="1800" b="0" i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rogram planning, design and delivery including target-setting, costing and operational planning; technical working groups and national and sub-national coordination and review mechanisms; last mile supply and distribution systems for prevention commodities; HIV prevention product introduction and scale-up and strengthening of total market approaches; capacity development to support prevention program management and delivery; integration of HIV prevention and SRH communication, health promotion and service delivery; </a:t>
                      </a:r>
                      <a:r>
                        <a:rPr lang="en-US" sz="1800" b="0" i="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monitoring of prevention outcomes, performance reviews and use of data for micro-planning and problem solving</a:t>
                      </a: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7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238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6DE00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7C942D-AB38-439F-83DA-574DD876749F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1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7583428629096080","enableDocumentContentUpdater":true,"version":"1.1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27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7583428629096080","enableDocumentContentUpdater":true,"version":"1.10"}]]></TemplafySlideTemplateConfiguration>
</file>

<file path=customXml/item29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2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1f5ba2-fb29-4983-93e9-afb19747bb04" xsi:nil="true"/>
  </documentManagement>
</p:properties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42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4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204EC5CFF72F4BBC230AF63FD15FF2" ma:contentTypeVersion="16" ma:contentTypeDescription="Create a new document." ma:contentTypeScope="" ma:versionID="ab5a0ee11d8c2ece52cb0762c5dbc9cb">
  <xsd:schema xmlns:xsd="http://www.w3.org/2001/XMLSchema" xmlns:xs="http://www.w3.org/2001/XMLSchema" xmlns:p="http://schemas.microsoft.com/office/2006/metadata/properties" xmlns:ns3="381f5ba2-fb29-4983-93e9-afb19747bb04" xmlns:ns4="e8db1b42-b5fb-484e-b2dd-acc219351355" targetNamespace="http://schemas.microsoft.com/office/2006/metadata/properties" ma:root="true" ma:fieldsID="be28741a2b48c8ac68e2ca9f112fa1e5" ns3:_="" ns4:_="">
    <xsd:import namespace="381f5ba2-fb29-4983-93e9-afb19747bb04"/>
    <xsd:import namespace="e8db1b42-b5fb-484e-b2dd-acc2193513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f5ba2-fb29-4983-93e9-afb19747b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b1b42-b5fb-484e-b2dd-acc219351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6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58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60.xml><?xml version="1.0" encoding="utf-8"?>
<TemplafySlideFormConfiguration><![CDATA[{"formFields":[],"formDataEntries":[]}]]></TemplafySlideFormConfiguration>
</file>

<file path=customXml/item61.xml><?xml version="1.0" encoding="utf-8"?>
<TemplafySlideTemplateConfiguration><![CDATA[{"documentContentValidatorConfiguration":{"enableDocumentContentValidator":false,"documentContentValidatorVersion":0},"elementsMetadata":[],"slideId":"637583428625033528","enableDocumentContentUpdater":true,"version":"1.10"}]]></TemplafySlideTemplateConfiguration>
</file>

<file path=customXml/item62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65.xml><?xml version="1.0" encoding="utf-8"?>
<TemplafySlideFormConfiguration><![CDATA[{"formFields":[],"formDataEntries":[]}]]></TemplafySlideFormConfiguration>
</file>

<file path=customXml/item66.xml><?xml version="1.0" encoding="utf-8"?>
<TemplafySlideFormConfiguration><![CDATA[{"formFields":[],"formDataEntries":[]}]]></TemplafySlideFormConfiguration>
</file>

<file path=customXml/item67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68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69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70.xml><?xml version="1.0" encoding="utf-8"?>
<TemplafySlideFormConfiguration><![CDATA[{"formFields":[],"formDataEntries":[]}]]></TemplafySlideFormConfiguration>
</file>

<file path=customXml/item71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72.xml><?xml version="1.0" encoding="utf-8"?>
<TemplafySlideTemplateConfiguration><![CDATA[{"documentContentValidatorConfiguration":{"enableDocumentContentValidator":false,"documentContentValidatorVersion":0},"elementsMetadata":[],"slideId":"637583428629096080","enableDocumentContentUpdater":true,"version":"1.10"}]]></TemplafySlideTemplateConfiguration>
</file>

<file path=customXml/item73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583428637064859","enableDocumentContentUpdater":true,"version":"1.10"}]]></TemplafySlideTemplateConfiguration>
</file>

<file path=customXml/itemProps1.xml><?xml version="1.0" encoding="utf-8"?>
<ds:datastoreItem xmlns:ds="http://schemas.openxmlformats.org/officeDocument/2006/customXml" ds:itemID="{039E6CE6-F618-44D6-B357-BAD67BCE684B}">
  <ds:schemaRefs/>
</ds:datastoreItem>
</file>

<file path=customXml/itemProps10.xml><?xml version="1.0" encoding="utf-8"?>
<ds:datastoreItem xmlns:ds="http://schemas.openxmlformats.org/officeDocument/2006/customXml" ds:itemID="{E6B0FE1B-970B-45C2-93BF-BC1B37DCE1C6}">
  <ds:schemaRefs/>
</ds:datastoreItem>
</file>

<file path=customXml/itemProps11.xml><?xml version="1.0" encoding="utf-8"?>
<ds:datastoreItem xmlns:ds="http://schemas.openxmlformats.org/officeDocument/2006/customXml" ds:itemID="{C3780471-76B4-4510-AF0F-DE5F0AD1A93F}">
  <ds:schemaRefs/>
</ds:datastoreItem>
</file>

<file path=customXml/itemProps12.xml><?xml version="1.0" encoding="utf-8"?>
<ds:datastoreItem xmlns:ds="http://schemas.openxmlformats.org/officeDocument/2006/customXml" ds:itemID="{A1B6C76F-CF5B-49EB-AF39-BC84362CDE01}">
  <ds:schemaRefs/>
</ds:datastoreItem>
</file>

<file path=customXml/itemProps13.xml><?xml version="1.0" encoding="utf-8"?>
<ds:datastoreItem xmlns:ds="http://schemas.openxmlformats.org/officeDocument/2006/customXml" ds:itemID="{DBB15B4B-2ACC-4B6A-A916-08D4ECEFBC37}">
  <ds:schemaRefs/>
</ds:datastoreItem>
</file>

<file path=customXml/itemProps14.xml><?xml version="1.0" encoding="utf-8"?>
<ds:datastoreItem xmlns:ds="http://schemas.openxmlformats.org/officeDocument/2006/customXml" ds:itemID="{DF41AC23-7C2B-4A61-91B8-A6620662406A}">
  <ds:schemaRefs/>
</ds:datastoreItem>
</file>

<file path=customXml/itemProps15.xml><?xml version="1.0" encoding="utf-8"?>
<ds:datastoreItem xmlns:ds="http://schemas.openxmlformats.org/officeDocument/2006/customXml" ds:itemID="{684351D2-1067-4C70-82AE-90A1C9865766}">
  <ds:schemaRefs>
    <ds:schemaRef ds:uri="http://schemas.microsoft.com/sharepoint/v3/contenttype/forms"/>
  </ds:schemaRefs>
</ds:datastoreItem>
</file>

<file path=customXml/itemProps16.xml><?xml version="1.0" encoding="utf-8"?>
<ds:datastoreItem xmlns:ds="http://schemas.openxmlformats.org/officeDocument/2006/customXml" ds:itemID="{751842AF-44EF-4CC3-98AE-605204C70806}">
  <ds:schemaRefs/>
</ds:datastoreItem>
</file>

<file path=customXml/itemProps17.xml><?xml version="1.0" encoding="utf-8"?>
<ds:datastoreItem xmlns:ds="http://schemas.openxmlformats.org/officeDocument/2006/customXml" ds:itemID="{108E8EF4-8512-4B2E-A271-8C6CDD7C97B2}">
  <ds:schemaRefs/>
</ds:datastoreItem>
</file>

<file path=customXml/itemProps18.xml><?xml version="1.0" encoding="utf-8"?>
<ds:datastoreItem xmlns:ds="http://schemas.openxmlformats.org/officeDocument/2006/customXml" ds:itemID="{E99F12CA-6DE4-4009-8E06-6E58B9E6924B}">
  <ds:schemaRefs/>
</ds:datastoreItem>
</file>

<file path=customXml/itemProps19.xml><?xml version="1.0" encoding="utf-8"?>
<ds:datastoreItem xmlns:ds="http://schemas.openxmlformats.org/officeDocument/2006/customXml" ds:itemID="{B237F635-2F19-46CD-96F3-0BFC1493A095}">
  <ds:schemaRefs/>
</ds:datastoreItem>
</file>

<file path=customXml/itemProps2.xml><?xml version="1.0" encoding="utf-8"?>
<ds:datastoreItem xmlns:ds="http://schemas.openxmlformats.org/officeDocument/2006/customXml" ds:itemID="{0A4CEDEA-E304-4DFA-959B-ECD5916629FC}">
  <ds:schemaRefs/>
</ds:datastoreItem>
</file>

<file path=customXml/itemProps20.xml><?xml version="1.0" encoding="utf-8"?>
<ds:datastoreItem xmlns:ds="http://schemas.openxmlformats.org/officeDocument/2006/customXml" ds:itemID="{AB1C142D-3910-4ABA-816F-0C29ADBEC8E4}">
  <ds:schemaRefs/>
</ds:datastoreItem>
</file>

<file path=customXml/itemProps21.xml><?xml version="1.0" encoding="utf-8"?>
<ds:datastoreItem xmlns:ds="http://schemas.openxmlformats.org/officeDocument/2006/customXml" ds:itemID="{C8349499-798A-4A31-9166-F1EE607F9C34}">
  <ds:schemaRefs/>
</ds:datastoreItem>
</file>

<file path=customXml/itemProps22.xml><?xml version="1.0" encoding="utf-8"?>
<ds:datastoreItem xmlns:ds="http://schemas.openxmlformats.org/officeDocument/2006/customXml" ds:itemID="{D2BC04FA-E73B-4C1F-855F-6FDBBEDACABD}">
  <ds:schemaRefs/>
</ds:datastoreItem>
</file>

<file path=customXml/itemProps23.xml><?xml version="1.0" encoding="utf-8"?>
<ds:datastoreItem xmlns:ds="http://schemas.openxmlformats.org/officeDocument/2006/customXml" ds:itemID="{0006E152-1FD2-40E3-B495-4F54F91EBC5C}">
  <ds:schemaRefs/>
</ds:datastoreItem>
</file>

<file path=customXml/itemProps24.xml><?xml version="1.0" encoding="utf-8"?>
<ds:datastoreItem xmlns:ds="http://schemas.openxmlformats.org/officeDocument/2006/customXml" ds:itemID="{4C005ACC-EB5A-4723-8DA2-5BB9F2A8AFC8}">
  <ds:schemaRefs/>
</ds:datastoreItem>
</file>

<file path=customXml/itemProps25.xml><?xml version="1.0" encoding="utf-8"?>
<ds:datastoreItem xmlns:ds="http://schemas.openxmlformats.org/officeDocument/2006/customXml" ds:itemID="{3E0BE350-C9AC-49E5-A764-A8C12C92279A}">
  <ds:schemaRefs/>
</ds:datastoreItem>
</file>

<file path=customXml/itemProps26.xml><?xml version="1.0" encoding="utf-8"?>
<ds:datastoreItem xmlns:ds="http://schemas.openxmlformats.org/officeDocument/2006/customXml" ds:itemID="{6CE51FC2-D8E3-41DA-9EB1-D1F20CA78A3E}">
  <ds:schemaRefs/>
</ds:datastoreItem>
</file>

<file path=customXml/itemProps27.xml><?xml version="1.0" encoding="utf-8"?>
<ds:datastoreItem xmlns:ds="http://schemas.openxmlformats.org/officeDocument/2006/customXml" ds:itemID="{F7DBF560-0658-4962-A8E4-473ECDDAB7B6}">
  <ds:schemaRefs/>
</ds:datastoreItem>
</file>

<file path=customXml/itemProps28.xml><?xml version="1.0" encoding="utf-8"?>
<ds:datastoreItem xmlns:ds="http://schemas.openxmlformats.org/officeDocument/2006/customXml" ds:itemID="{5C9D9271-1140-4056-8C6E-EA5C4E27B947}">
  <ds:schemaRefs/>
</ds:datastoreItem>
</file>

<file path=customXml/itemProps29.xml><?xml version="1.0" encoding="utf-8"?>
<ds:datastoreItem xmlns:ds="http://schemas.openxmlformats.org/officeDocument/2006/customXml" ds:itemID="{06C7F56B-24F0-41B4-8DB1-A8251CBC212E}">
  <ds:schemaRefs/>
</ds:datastoreItem>
</file>

<file path=customXml/itemProps3.xml><?xml version="1.0" encoding="utf-8"?>
<ds:datastoreItem xmlns:ds="http://schemas.openxmlformats.org/officeDocument/2006/customXml" ds:itemID="{4B6F7BAA-5AB2-4B25-9D02-270E6A71BD3B}">
  <ds:schemaRefs/>
</ds:datastoreItem>
</file>

<file path=customXml/itemProps30.xml><?xml version="1.0" encoding="utf-8"?>
<ds:datastoreItem xmlns:ds="http://schemas.openxmlformats.org/officeDocument/2006/customXml" ds:itemID="{35A41C0F-722B-4FFB-AE11-8A77901D2450}">
  <ds:schemaRefs/>
</ds:datastoreItem>
</file>

<file path=customXml/itemProps31.xml><?xml version="1.0" encoding="utf-8"?>
<ds:datastoreItem xmlns:ds="http://schemas.openxmlformats.org/officeDocument/2006/customXml" ds:itemID="{CF017F33-B976-4C82-A1E7-41F4D187A319}">
  <ds:schemaRefs/>
</ds:datastoreItem>
</file>

<file path=customXml/itemProps32.xml><?xml version="1.0" encoding="utf-8"?>
<ds:datastoreItem xmlns:ds="http://schemas.openxmlformats.org/officeDocument/2006/customXml" ds:itemID="{5C304A42-8E32-43F0-8A0D-7BFBFB9B964F}">
  <ds:schemaRefs/>
</ds:datastoreItem>
</file>

<file path=customXml/itemProps33.xml><?xml version="1.0" encoding="utf-8"?>
<ds:datastoreItem xmlns:ds="http://schemas.openxmlformats.org/officeDocument/2006/customXml" ds:itemID="{DAAEFFFD-FEF7-4C07-8309-5EABE65FD2A1}">
  <ds:schemaRefs/>
</ds:datastoreItem>
</file>

<file path=customXml/itemProps34.xml><?xml version="1.0" encoding="utf-8"?>
<ds:datastoreItem xmlns:ds="http://schemas.openxmlformats.org/officeDocument/2006/customXml" ds:itemID="{BEC9CD1E-51EC-4B64-AA53-29C05AC106FC}">
  <ds:schemaRefs/>
</ds:datastoreItem>
</file>

<file path=customXml/itemProps35.xml><?xml version="1.0" encoding="utf-8"?>
<ds:datastoreItem xmlns:ds="http://schemas.openxmlformats.org/officeDocument/2006/customXml" ds:itemID="{998AB5A7-75AF-4D06-A2C6-82F6E81CAE89}">
  <ds:schemaRefs/>
</ds:datastoreItem>
</file>

<file path=customXml/itemProps36.xml><?xml version="1.0" encoding="utf-8"?>
<ds:datastoreItem xmlns:ds="http://schemas.openxmlformats.org/officeDocument/2006/customXml" ds:itemID="{75738BAB-C527-40F6-9D9D-474FCD01A271}">
  <ds:schemaRefs/>
</ds:datastoreItem>
</file>

<file path=customXml/itemProps37.xml><?xml version="1.0" encoding="utf-8"?>
<ds:datastoreItem xmlns:ds="http://schemas.openxmlformats.org/officeDocument/2006/customXml" ds:itemID="{53CD082F-4CD7-4C2F-8180-7794A311D65E}">
  <ds:schemaRefs/>
</ds:datastoreItem>
</file>

<file path=customXml/itemProps38.xml><?xml version="1.0" encoding="utf-8"?>
<ds:datastoreItem xmlns:ds="http://schemas.openxmlformats.org/officeDocument/2006/customXml" ds:itemID="{04D76C20-13EB-4008-A8DB-406F0B3D71C7}">
  <ds:schemaRefs/>
</ds:datastoreItem>
</file>

<file path=customXml/itemProps39.xml><?xml version="1.0" encoding="utf-8"?>
<ds:datastoreItem xmlns:ds="http://schemas.openxmlformats.org/officeDocument/2006/customXml" ds:itemID="{085B378B-1E35-4C95-BBEA-26B4076B6B63}">
  <ds:schemaRefs>
    <ds:schemaRef ds:uri="http://schemas.microsoft.com/office/2006/metadata/properties"/>
    <ds:schemaRef ds:uri="http://purl.org/dc/elements/1.1/"/>
    <ds:schemaRef ds:uri="e8db1b42-b5fb-484e-b2dd-acc21935135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381f5ba2-fb29-4983-93e9-afb19747bb0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4EF7410-0D6C-4BCA-B6EE-8014D5E9CDC4}">
  <ds:schemaRefs/>
</ds:datastoreItem>
</file>

<file path=customXml/itemProps40.xml><?xml version="1.0" encoding="utf-8"?>
<ds:datastoreItem xmlns:ds="http://schemas.openxmlformats.org/officeDocument/2006/customXml" ds:itemID="{AFCD61E5-2F0E-4AC5-9AAB-E590992BFF1B}">
  <ds:schemaRefs/>
</ds:datastoreItem>
</file>

<file path=customXml/itemProps41.xml><?xml version="1.0" encoding="utf-8"?>
<ds:datastoreItem xmlns:ds="http://schemas.openxmlformats.org/officeDocument/2006/customXml" ds:itemID="{FEF81CD4-B20D-4139-83FB-05587CD19187}">
  <ds:schemaRefs/>
</ds:datastoreItem>
</file>

<file path=customXml/itemProps42.xml><?xml version="1.0" encoding="utf-8"?>
<ds:datastoreItem xmlns:ds="http://schemas.openxmlformats.org/officeDocument/2006/customXml" ds:itemID="{3CCBE448-4A2F-4531-BEAC-123699F362C1}">
  <ds:schemaRefs/>
</ds:datastoreItem>
</file>

<file path=customXml/itemProps43.xml><?xml version="1.0" encoding="utf-8"?>
<ds:datastoreItem xmlns:ds="http://schemas.openxmlformats.org/officeDocument/2006/customXml" ds:itemID="{EF3B2EA9-3979-489C-B2E2-4258DCB43E56}">
  <ds:schemaRefs/>
</ds:datastoreItem>
</file>

<file path=customXml/itemProps44.xml><?xml version="1.0" encoding="utf-8"?>
<ds:datastoreItem xmlns:ds="http://schemas.openxmlformats.org/officeDocument/2006/customXml" ds:itemID="{A5FF49B4-3776-4B76-B5FF-3E5549F4853C}">
  <ds:schemaRefs/>
</ds:datastoreItem>
</file>

<file path=customXml/itemProps45.xml><?xml version="1.0" encoding="utf-8"?>
<ds:datastoreItem xmlns:ds="http://schemas.openxmlformats.org/officeDocument/2006/customXml" ds:itemID="{B1E882CD-7976-4994-9B82-6857389B1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1f5ba2-fb29-4983-93e9-afb19747bb04"/>
    <ds:schemaRef ds:uri="e8db1b42-b5fb-484e-b2dd-acc219351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6.xml><?xml version="1.0" encoding="utf-8"?>
<ds:datastoreItem xmlns:ds="http://schemas.openxmlformats.org/officeDocument/2006/customXml" ds:itemID="{AA588B35-5D2F-4506-9549-EA7590F91C05}">
  <ds:schemaRefs/>
</ds:datastoreItem>
</file>

<file path=customXml/itemProps47.xml><?xml version="1.0" encoding="utf-8"?>
<ds:datastoreItem xmlns:ds="http://schemas.openxmlformats.org/officeDocument/2006/customXml" ds:itemID="{338E75EA-822A-4EBF-A4B6-F9E17A939B94}">
  <ds:schemaRefs/>
</ds:datastoreItem>
</file>

<file path=customXml/itemProps48.xml><?xml version="1.0" encoding="utf-8"?>
<ds:datastoreItem xmlns:ds="http://schemas.openxmlformats.org/officeDocument/2006/customXml" ds:itemID="{BE3C51D5-EDDE-4B83-86A0-65C9FACCE955}">
  <ds:schemaRefs/>
</ds:datastoreItem>
</file>

<file path=customXml/itemProps49.xml><?xml version="1.0" encoding="utf-8"?>
<ds:datastoreItem xmlns:ds="http://schemas.openxmlformats.org/officeDocument/2006/customXml" ds:itemID="{6745CD57-079B-43A5-A228-EB77008786CB}">
  <ds:schemaRefs/>
</ds:datastoreItem>
</file>

<file path=customXml/itemProps5.xml><?xml version="1.0" encoding="utf-8"?>
<ds:datastoreItem xmlns:ds="http://schemas.openxmlformats.org/officeDocument/2006/customXml" ds:itemID="{4952BB95-4F28-47D5-9C43-1A556131F945}">
  <ds:schemaRefs/>
</ds:datastoreItem>
</file>

<file path=customXml/itemProps50.xml><?xml version="1.0" encoding="utf-8"?>
<ds:datastoreItem xmlns:ds="http://schemas.openxmlformats.org/officeDocument/2006/customXml" ds:itemID="{7F5101B0-A409-4F3A-B8CE-408E9CDF3A10}">
  <ds:schemaRefs/>
</ds:datastoreItem>
</file>

<file path=customXml/itemProps51.xml><?xml version="1.0" encoding="utf-8"?>
<ds:datastoreItem xmlns:ds="http://schemas.openxmlformats.org/officeDocument/2006/customXml" ds:itemID="{76E4743C-848F-4CED-83C2-A80170AB72A8}">
  <ds:schemaRefs/>
</ds:datastoreItem>
</file>

<file path=customXml/itemProps52.xml><?xml version="1.0" encoding="utf-8"?>
<ds:datastoreItem xmlns:ds="http://schemas.openxmlformats.org/officeDocument/2006/customXml" ds:itemID="{A30005AA-B79C-4ED0-9D45-B1B485DA1119}">
  <ds:schemaRefs/>
</ds:datastoreItem>
</file>

<file path=customXml/itemProps53.xml><?xml version="1.0" encoding="utf-8"?>
<ds:datastoreItem xmlns:ds="http://schemas.openxmlformats.org/officeDocument/2006/customXml" ds:itemID="{E6E4A694-9B58-44F8-82F2-205275D0EC0D}">
  <ds:schemaRefs/>
</ds:datastoreItem>
</file>

<file path=customXml/itemProps54.xml><?xml version="1.0" encoding="utf-8"?>
<ds:datastoreItem xmlns:ds="http://schemas.openxmlformats.org/officeDocument/2006/customXml" ds:itemID="{9D20AC1C-00E9-4B23-B5A4-F5449A6F4A15}">
  <ds:schemaRefs/>
</ds:datastoreItem>
</file>

<file path=customXml/itemProps55.xml><?xml version="1.0" encoding="utf-8"?>
<ds:datastoreItem xmlns:ds="http://schemas.openxmlformats.org/officeDocument/2006/customXml" ds:itemID="{9ED3CA4C-6B9A-4796-BB8F-A848809F433C}">
  <ds:schemaRefs/>
</ds:datastoreItem>
</file>

<file path=customXml/itemProps56.xml><?xml version="1.0" encoding="utf-8"?>
<ds:datastoreItem xmlns:ds="http://schemas.openxmlformats.org/officeDocument/2006/customXml" ds:itemID="{21BDADFB-AD0B-43C8-856C-ECA9FC4E6AA0}">
  <ds:schemaRefs/>
</ds:datastoreItem>
</file>

<file path=customXml/itemProps57.xml><?xml version="1.0" encoding="utf-8"?>
<ds:datastoreItem xmlns:ds="http://schemas.openxmlformats.org/officeDocument/2006/customXml" ds:itemID="{58F4CD61-D729-4C90-A120-0A03921C985F}">
  <ds:schemaRefs/>
</ds:datastoreItem>
</file>

<file path=customXml/itemProps58.xml><?xml version="1.0" encoding="utf-8"?>
<ds:datastoreItem xmlns:ds="http://schemas.openxmlformats.org/officeDocument/2006/customXml" ds:itemID="{7F63143A-7DA8-437A-87D4-CF09E2C28F14}">
  <ds:schemaRefs/>
</ds:datastoreItem>
</file>

<file path=customXml/itemProps59.xml><?xml version="1.0" encoding="utf-8"?>
<ds:datastoreItem xmlns:ds="http://schemas.openxmlformats.org/officeDocument/2006/customXml" ds:itemID="{55611463-E409-4386-A59C-4C1C553E956A}">
  <ds:schemaRefs/>
</ds:datastoreItem>
</file>

<file path=customXml/itemProps6.xml><?xml version="1.0" encoding="utf-8"?>
<ds:datastoreItem xmlns:ds="http://schemas.openxmlformats.org/officeDocument/2006/customXml" ds:itemID="{D2EC4617-7014-4420-B7D5-49343DB85152}">
  <ds:schemaRefs/>
</ds:datastoreItem>
</file>

<file path=customXml/itemProps60.xml><?xml version="1.0" encoding="utf-8"?>
<ds:datastoreItem xmlns:ds="http://schemas.openxmlformats.org/officeDocument/2006/customXml" ds:itemID="{D6A78770-32A4-4B8C-932E-4EC85F1F186F}">
  <ds:schemaRefs/>
</ds:datastoreItem>
</file>

<file path=customXml/itemProps61.xml><?xml version="1.0" encoding="utf-8"?>
<ds:datastoreItem xmlns:ds="http://schemas.openxmlformats.org/officeDocument/2006/customXml" ds:itemID="{D8180F9E-99B7-4DCA-A93D-556FB992EE4C}">
  <ds:schemaRefs/>
</ds:datastoreItem>
</file>

<file path=customXml/itemProps62.xml><?xml version="1.0" encoding="utf-8"?>
<ds:datastoreItem xmlns:ds="http://schemas.openxmlformats.org/officeDocument/2006/customXml" ds:itemID="{8C1D5ADC-56D3-44C2-B6F5-76075E732250}">
  <ds:schemaRefs/>
</ds:datastoreItem>
</file>

<file path=customXml/itemProps63.xml><?xml version="1.0" encoding="utf-8"?>
<ds:datastoreItem xmlns:ds="http://schemas.openxmlformats.org/officeDocument/2006/customXml" ds:itemID="{0431BD29-61BE-45F2-BC51-0B2F7D444893}">
  <ds:schemaRefs/>
</ds:datastoreItem>
</file>

<file path=customXml/itemProps64.xml><?xml version="1.0" encoding="utf-8"?>
<ds:datastoreItem xmlns:ds="http://schemas.openxmlformats.org/officeDocument/2006/customXml" ds:itemID="{C45FBB6C-A435-4B04-9DE2-B83C95AD71D6}">
  <ds:schemaRefs/>
</ds:datastoreItem>
</file>

<file path=customXml/itemProps65.xml><?xml version="1.0" encoding="utf-8"?>
<ds:datastoreItem xmlns:ds="http://schemas.openxmlformats.org/officeDocument/2006/customXml" ds:itemID="{BF47DFB3-E252-47FD-A514-99AD269FA486}">
  <ds:schemaRefs/>
</ds:datastoreItem>
</file>

<file path=customXml/itemProps66.xml><?xml version="1.0" encoding="utf-8"?>
<ds:datastoreItem xmlns:ds="http://schemas.openxmlformats.org/officeDocument/2006/customXml" ds:itemID="{C8BAA242-589A-4FDF-B4AE-29740E34F709}">
  <ds:schemaRefs/>
</ds:datastoreItem>
</file>

<file path=customXml/itemProps67.xml><?xml version="1.0" encoding="utf-8"?>
<ds:datastoreItem xmlns:ds="http://schemas.openxmlformats.org/officeDocument/2006/customXml" ds:itemID="{214DC8CB-963C-4F8A-9457-6B3B5E9A0FE4}">
  <ds:schemaRefs/>
</ds:datastoreItem>
</file>

<file path=customXml/itemProps68.xml><?xml version="1.0" encoding="utf-8"?>
<ds:datastoreItem xmlns:ds="http://schemas.openxmlformats.org/officeDocument/2006/customXml" ds:itemID="{3E418739-09F7-4885-94F0-DB5FA6DC4367}">
  <ds:schemaRefs/>
</ds:datastoreItem>
</file>

<file path=customXml/itemProps69.xml><?xml version="1.0" encoding="utf-8"?>
<ds:datastoreItem xmlns:ds="http://schemas.openxmlformats.org/officeDocument/2006/customXml" ds:itemID="{EF423302-AC7B-49C8-B7DE-5D998845720D}">
  <ds:schemaRefs/>
</ds:datastoreItem>
</file>

<file path=customXml/itemProps7.xml><?xml version="1.0" encoding="utf-8"?>
<ds:datastoreItem xmlns:ds="http://schemas.openxmlformats.org/officeDocument/2006/customXml" ds:itemID="{A8302E26-03BB-46D7-948D-275D104675F1}">
  <ds:schemaRefs/>
</ds:datastoreItem>
</file>

<file path=customXml/itemProps70.xml><?xml version="1.0" encoding="utf-8"?>
<ds:datastoreItem xmlns:ds="http://schemas.openxmlformats.org/officeDocument/2006/customXml" ds:itemID="{0209D8D7-D365-4328-96DB-C0387451FA97}">
  <ds:schemaRefs/>
</ds:datastoreItem>
</file>

<file path=customXml/itemProps71.xml><?xml version="1.0" encoding="utf-8"?>
<ds:datastoreItem xmlns:ds="http://schemas.openxmlformats.org/officeDocument/2006/customXml" ds:itemID="{D73C295D-0D9B-48C2-88B6-13780404A208}">
  <ds:schemaRefs/>
</ds:datastoreItem>
</file>

<file path=customXml/itemProps72.xml><?xml version="1.0" encoding="utf-8"?>
<ds:datastoreItem xmlns:ds="http://schemas.openxmlformats.org/officeDocument/2006/customXml" ds:itemID="{866EAE96-F7F2-4658-BA07-A10A76AB4D64}">
  <ds:schemaRefs/>
</ds:datastoreItem>
</file>

<file path=customXml/itemProps73.xml><?xml version="1.0" encoding="utf-8"?>
<ds:datastoreItem xmlns:ds="http://schemas.openxmlformats.org/officeDocument/2006/customXml" ds:itemID="{F737F2A8-6D1D-4C36-95C3-42A913C1E35D}">
  <ds:schemaRefs/>
</ds:datastoreItem>
</file>

<file path=customXml/itemProps8.xml><?xml version="1.0" encoding="utf-8"?>
<ds:datastoreItem xmlns:ds="http://schemas.openxmlformats.org/officeDocument/2006/customXml" ds:itemID="{A46AA601-98C1-43A9-A458-8A1B572F5852}">
  <ds:schemaRefs/>
</ds:datastoreItem>
</file>

<file path=customXml/itemProps9.xml><?xml version="1.0" encoding="utf-8"?>
<ds:datastoreItem xmlns:ds="http://schemas.openxmlformats.org/officeDocument/2006/customXml" ds:itemID="{913A197F-CAFC-4FE5-86C0-EADBA1827B81}">
  <ds:schemaRefs/>
</ds:datastoreItem>
</file>

<file path=docMetadata/LabelInfo.xml><?xml version="1.0" encoding="utf-8"?>
<clbl:labelList xmlns:clbl="http://schemas.microsoft.com/office/2020/mipLabelMetadata">
  <clbl:label id="{77920909-8782-4efb-aaf1-44ac114d7c03}" enabled="0" method="" siteId="{77920909-8782-4efb-aaf1-44ac114d7c03}" removed="1"/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1684</Words>
  <Application>Microsoft Office PowerPoint</Application>
  <PresentationFormat>Widescreen</PresentationFormat>
  <Paragraphs>105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Gothic</vt:lpstr>
      <vt:lpstr>Arial</vt:lpstr>
      <vt:lpstr>Arial Black</vt:lpstr>
      <vt:lpstr>Calibri</vt:lpstr>
      <vt:lpstr>Calibri Light</vt:lpstr>
      <vt:lpstr>Inter-Bold</vt:lpstr>
      <vt:lpstr>Inter-Regular</vt:lpstr>
      <vt:lpstr>Times New Roman</vt:lpstr>
      <vt:lpstr>Office Theme</vt:lpstr>
      <vt:lpstr>Office Theme</vt:lpstr>
      <vt:lpstr>HIV Prevention Program Stewardship</vt:lpstr>
      <vt:lpstr>GF strategy (2023-2028) commitments</vt:lpstr>
      <vt:lpstr>New GF strategy (2023-2028)</vt:lpstr>
      <vt:lpstr>New GF strategy (2023-2028)</vt:lpstr>
      <vt:lpstr>New strategy (2023-2028)</vt:lpstr>
      <vt:lpstr>HIV Information Note</vt:lpstr>
      <vt:lpstr>HIV Prevention Program Essentials</vt:lpstr>
      <vt:lpstr>GF HIV Information Note 2022 – key priorities for HIV Prevention</vt:lpstr>
      <vt:lpstr>GF HIV Information Note 2022 -key priorities for HIV Prevention (cont.) </vt:lpstr>
      <vt:lpstr>New GF module (modular framework) Prevention Program Stewardship</vt:lpstr>
      <vt:lpstr>Expanded and Integrated HIV Prevention “Ecosystem”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Prevention Program Stewardship</dc:title>
  <dc:creator>Susie McLean</dc:creator>
  <cp:lastModifiedBy>BYARUHANGA, Buyinza Gloria</cp:lastModifiedBy>
  <cp:revision>2</cp:revision>
  <dcterms:created xsi:type="dcterms:W3CDTF">2023-08-29T12:50:56Z</dcterms:created>
  <dcterms:modified xsi:type="dcterms:W3CDTF">2024-12-06T16:05:13Z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0x0101002C204EC5CFF72F4BBC230AF63FD15FF2</vt:lpwstr>
  </property>
</Properties>
</file>