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0"/>
  </p:notesMasterIdLst>
  <p:sldIdLst>
    <p:sldId id="264" r:id="rId3"/>
    <p:sldId id="257" r:id="rId4"/>
    <p:sldId id="263" r:id="rId5"/>
    <p:sldId id="260" r:id="rId6"/>
    <p:sldId id="262" r:id="rId7"/>
    <p:sldId id="261" r:id="rId8"/>
    <p:sldId id="25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AA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00A904-9C14-49D6-9381-17E180D98E56}" v="33" dt="2024-10-31T09:23:50.5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83" autoAdjust="0"/>
  </p:normalViewPr>
  <p:slideViewPr>
    <p:cSldViewPr snapToGrid="0">
      <p:cViewPr varScale="1">
        <p:scale>
          <a:sx n="108" d="100"/>
          <a:sy n="108" d="100"/>
        </p:scale>
        <p:origin x="63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ABB33A-B833-4436-866D-B04431468506}"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E61DA5B6-FEDB-4562-8849-33A96A94A7D4}">
      <dgm:prSet custT="1"/>
      <dgm:spPr/>
      <dgm:t>
        <a:bodyPr/>
        <a:lstStyle/>
        <a:p>
          <a:r>
            <a:rPr lang="en-US" sz="1700" b="1">
              <a:latin typeface="Aptos" panose="020B0004020202020204" pitchFamily="34" charset="0"/>
            </a:rPr>
            <a:t>High Demand for Training/Workshops</a:t>
          </a:r>
          <a:r>
            <a:rPr lang="en-US" sz="1700">
              <a:latin typeface="Aptos" panose="020B0004020202020204" pitchFamily="34" charset="0"/>
            </a:rPr>
            <a:t>: </a:t>
          </a:r>
        </a:p>
      </dgm:t>
    </dgm:pt>
    <dgm:pt modelId="{7755F8CE-B43E-4DE2-8EB2-5AD68FF47C95}" type="parTrans" cxnId="{93468797-5720-4AC8-A047-D32BD94F9C72}">
      <dgm:prSet/>
      <dgm:spPr/>
      <dgm:t>
        <a:bodyPr/>
        <a:lstStyle/>
        <a:p>
          <a:endParaRPr lang="en-US" sz="2000">
            <a:latin typeface="Aptos" panose="020B0004020202020204" pitchFamily="34" charset="0"/>
          </a:endParaRPr>
        </a:p>
      </dgm:t>
    </dgm:pt>
    <dgm:pt modelId="{5A3DBF0A-8B2B-4B9E-B8A9-3FFA484C4768}" type="sibTrans" cxnId="{93468797-5720-4AC8-A047-D32BD94F9C72}">
      <dgm:prSet/>
      <dgm:spPr/>
      <dgm:t>
        <a:bodyPr/>
        <a:lstStyle/>
        <a:p>
          <a:endParaRPr lang="en-US" sz="2000">
            <a:latin typeface="Aptos" panose="020B0004020202020204" pitchFamily="34" charset="0"/>
          </a:endParaRPr>
        </a:p>
      </dgm:t>
    </dgm:pt>
    <dgm:pt modelId="{5152F583-FD9E-4D15-8E5B-27DE20C0AF3A}">
      <dgm:prSet custT="1"/>
      <dgm:spPr/>
      <dgm:t>
        <a:bodyPr/>
        <a:lstStyle/>
        <a:p>
          <a:r>
            <a:rPr lang="en-US" sz="1600">
              <a:latin typeface="Aptos" panose="020B0004020202020204" pitchFamily="34" charset="0"/>
            </a:rPr>
            <a:t>Training/Workshop support consistently the most requested form of TA across multiple TA categories, reflecting a strong need for skill-building and knowledge transfer at all levels.</a:t>
          </a:r>
        </a:p>
      </dgm:t>
    </dgm:pt>
    <dgm:pt modelId="{F7CD4839-332D-4956-AD56-863B6D8C1715}" type="parTrans" cxnId="{2B1E0A5F-3A37-486D-947E-85D557DA28BE}">
      <dgm:prSet/>
      <dgm:spPr/>
      <dgm:t>
        <a:bodyPr/>
        <a:lstStyle/>
        <a:p>
          <a:endParaRPr lang="en-US" sz="2000">
            <a:latin typeface="Aptos" panose="020B0004020202020204" pitchFamily="34" charset="0"/>
          </a:endParaRPr>
        </a:p>
      </dgm:t>
    </dgm:pt>
    <dgm:pt modelId="{5BE2A6FF-D75F-480A-AECC-9918436F91E8}" type="sibTrans" cxnId="{2B1E0A5F-3A37-486D-947E-85D557DA28BE}">
      <dgm:prSet/>
      <dgm:spPr/>
      <dgm:t>
        <a:bodyPr/>
        <a:lstStyle/>
        <a:p>
          <a:endParaRPr lang="en-US" sz="2000">
            <a:latin typeface="Aptos" panose="020B0004020202020204" pitchFamily="34" charset="0"/>
          </a:endParaRPr>
        </a:p>
      </dgm:t>
    </dgm:pt>
    <dgm:pt modelId="{6B9E8DA8-8832-48B0-ACD8-92EC67D1B2C9}">
      <dgm:prSet custT="1"/>
      <dgm:spPr/>
      <dgm:t>
        <a:bodyPr/>
        <a:lstStyle/>
        <a:p>
          <a:r>
            <a:rPr lang="en-US" sz="1700" b="1">
              <a:latin typeface="Aptos" panose="020B0004020202020204" pitchFamily="34" charset="0"/>
            </a:rPr>
            <a:t>Significant Need in Data Analysis and Target Setting:</a:t>
          </a:r>
          <a:endParaRPr lang="en-US" sz="1700" dirty="0">
            <a:latin typeface="Aptos" panose="020B0004020202020204" pitchFamily="34" charset="0"/>
          </a:endParaRPr>
        </a:p>
      </dgm:t>
    </dgm:pt>
    <dgm:pt modelId="{33361FE9-EF7E-4062-AC87-3BA0358EE0C8}" type="parTrans" cxnId="{D315C864-1D62-42FD-9FF2-90730ED32795}">
      <dgm:prSet/>
      <dgm:spPr/>
      <dgm:t>
        <a:bodyPr/>
        <a:lstStyle/>
        <a:p>
          <a:endParaRPr lang="en-US" sz="2000">
            <a:latin typeface="Aptos" panose="020B0004020202020204" pitchFamily="34" charset="0"/>
          </a:endParaRPr>
        </a:p>
      </dgm:t>
    </dgm:pt>
    <dgm:pt modelId="{AFA79B60-A510-42C0-B891-1CF2F5EC9B60}" type="sibTrans" cxnId="{D315C864-1D62-42FD-9FF2-90730ED32795}">
      <dgm:prSet/>
      <dgm:spPr/>
      <dgm:t>
        <a:bodyPr/>
        <a:lstStyle/>
        <a:p>
          <a:endParaRPr lang="en-US" sz="2000">
            <a:latin typeface="Aptos" panose="020B0004020202020204" pitchFamily="34" charset="0"/>
          </a:endParaRPr>
        </a:p>
      </dgm:t>
    </dgm:pt>
    <dgm:pt modelId="{EBE4577D-0548-41A4-A50D-CEB5CFABFDFF}">
      <dgm:prSet custT="1"/>
      <dgm:spPr/>
      <dgm:t>
        <a:bodyPr/>
        <a:lstStyle/>
        <a:p>
          <a:r>
            <a:rPr lang="en-US" sz="1600">
              <a:latin typeface="Aptos" panose="020B0004020202020204" pitchFamily="34" charset="0"/>
            </a:rPr>
            <a:t>High levels of demand were observed for assistance in developing comprehensive data analysis plans and setting epidemiologically meaningful targets for key and priority populations, indicating a focus on strengthening data-driven HIV prevention strategies.</a:t>
          </a:r>
        </a:p>
      </dgm:t>
    </dgm:pt>
    <dgm:pt modelId="{ACF1ABE4-D829-492A-8184-1C7EB0BEA8A2}" type="parTrans" cxnId="{859397E3-B700-4F5F-8ED4-6ADC8D229EC1}">
      <dgm:prSet/>
      <dgm:spPr/>
      <dgm:t>
        <a:bodyPr/>
        <a:lstStyle/>
        <a:p>
          <a:endParaRPr lang="en-US" sz="2000">
            <a:latin typeface="Aptos" panose="020B0004020202020204" pitchFamily="34" charset="0"/>
          </a:endParaRPr>
        </a:p>
      </dgm:t>
    </dgm:pt>
    <dgm:pt modelId="{35A5E29D-429C-421F-9E84-A71733DFA087}" type="sibTrans" cxnId="{859397E3-B700-4F5F-8ED4-6ADC8D229EC1}">
      <dgm:prSet/>
      <dgm:spPr/>
      <dgm:t>
        <a:bodyPr/>
        <a:lstStyle/>
        <a:p>
          <a:endParaRPr lang="en-US" sz="2000">
            <a:latin typeface="Aptos" panose="020B0004020202020204" pitchFamily="34" charset="0"/>
          </a:endParaRPr>
        </a:p>
      </dgm:t>
    </dgm:pt>
    <dgm:pt modelId="{35D1ED04-ACF6-4E65-9EB5-9BAE917F2BEA}">
      <dgm:prSet custT="1"/>
      <dgm:spPr/>
      <dgm:t>
        <a:bodyPr/>
        <a:lstStyle/>
        <a:p>
          <a:r>
            <a:rPr lang="en-US" sz="1600">
              <a:latin typeface="Aptos" panose="020B0004020202020204" pitchFamily="34" charset="0"/>
            </a:rPr>
            <a:t>TA in these areas primarily centers around Consultants and Training/Workshops.</a:t>
          </a:r>
        </a:p>
      </dgm:t>
    </dgm:pt>
    <dgm:pt modelId="{203A95DC-57F9-4149-AACC-0EA8CE0E9D39}" type="parTrans" cxnId="{979AADBD-1F25-4069-B1CC-4FDA180BD351}">
      <dgm:prSet/>
      <dgm:spPr/>
      <dgm:t>
        <a:bodyPr/>
        <a:lstStyle/>
        <a:p>
          <a:endParaRPr lang="en-US" sz="2000">
            <a:latin typeface="Aptos" panose="020B0004020202020204" pitchFamily="34" charset="0"/>
          </a:endParaRPr>
        </a:p>
      </dgm:t>
    </dgm:pt>
    <dgm:pt modelId="{D43CCE72-BAEE-48E0-96FE-320EBD8C89FB}" type="sibTrans" cxnId="{979AADBD-1F25-4069-B1CC-4FDA180BD351}">
      <dgm:prSet/>
      <dgm:spPr/>
      <dgm:t>
        <a:bodyPr/>
        <a:lstStyle/>
        <a:p>
          <a:endParaRPr lang="en-US" sz="2000">
            <a:latin typeface="Aptos" panose="020B0004020202020204" pitchFamily="34" charset="0"/>
          </a:endParaRPr>
        </a:p>
      </dgm:t>
    </dgm:pt>
    <dgm:pt modelId="{91DD33BA-5280-4E72-BC7E-831B499A2C36}">
      <dgm:prSet custT="1"/>
      <dgm:spPr/>
      <dgm:t>
        <a:bodyPr/>
        <a:lstStyle/>
        <a:p>
          <a:r>
            <a:rPr lang="en-US" sz="1700" b="1">
              <a:latin typeface="Aptos" panose="020B0004020202020204" pitchFamily="34" charset="0"/>
            </a:rPr>
            <a:t>Interest in Subnational Scorecard Translation:</a:t>
          </a:r>
          <a:endParaRPr lang="en-US" sz="1700">
            <a:latin typeface="Aptos" panose="020B0004020202020204" pitchFamily="34" charset="0"/>
          </a:endParaRPr>
        </a:p>
      </dgm:t>
    </dgm:pt>
    <dgm:pt modelId="{2F130142-8C71-4268-8696-40BB0550DB4F}" type="parTrans" cxnId="{A6C33209-3E44-4D06-8EB2-AB09CE3C1EDA}">
      <dgm:prSet/>
      <dgm:spPr/>
      <dgm:t>
        <a:bodyPr/>
        <a:lstStyle/>
        <a:p>
          <a:endParaRPr lang="en-US" sz="2000">
            <a:latin typeface="Aptos" panose="020B0004020202020204" pitchFamily="34" charset="0"/>
          </a:endParaRPr>
        </a:p>
      </dgm:t>
    </dgm:pt>
    <dgm:pt modelId="{95604C7E-FEF4-41A6-8F42-A8399BACEAF8}" type="sibTrans" cxnId="{A6C33209-3E44-4D06-8EB2-AB09CE3C1EDA}">
      <dgm:prSet/>
      <dgm:spPr/>
      <dgm:t>
        <a:bodyPr/>
        <a:lstStyle/>
        <a:p>
          <a:endParaRPr lang="en-US" sz="2000">
            <a:latin typeface="Aptos" panose="020B0004020202020204" pitchFamily="34" charset="0"/>
          </a:endParaRPr>
        </a:p>
      </dgm:t>
    </dgm:pt>
    <dgm:pt modelId="{BA254BA2-B974-4D2C-BF3F-E154DCE595E9}">
      <dgm:prSet custT="1"/>
      <dgm:spPr/>
      <dgm:t>
        <a:bodyPr/>
        <a:lstStyle/>
        <a:p>
          <a:r>
            <a:rPr lang="en-US" sz="1600">
              <a:latin typeface="Aptos" panose="020B0004020202020204" pitchFamily="34" charset="0"/>
            </a:rPr>
            <a:t>Numerous requests for support in translating national HIV prevention scorecards into subnational scorecards reflect a push toward localized monitoring.</a:t>
          </a:r>
        </a:p>
      </dgm:t>
    </dgm:pt>
    <dgm:pt modelId="{9558BE4B-E29E-4BE3-BD88-A0178C650661}" type="parTrans" cxnId="{97544FEC-736A-4891-88BB-771EC9D7385A}">
      <dgm:prSet/>
      <dgm:spPr/>
      <dgm:t>
        <a:bodyPr/>
        <a:lstStyle/>
        <a:p>
          <a:endParaRPr lang="en-US" sz="2000">
            <a:latin typeface="Aptos" panose="020B0004020202020204" pitchFamily="34" charset="0"/>
          </a:endParaRPr>
        </a:p>
      </dgm:t>
    </dgm:pt>
    <dgm:pt modelId="{4ED085F4-D1BF-4AF7-8A7B-CA2BBA593686}" type="sibTrans" cxnId="{97544FEC-736A-4891-88BB-771EC9D7385A}">
      <dgm:prSet/>
      <dgm:spPr/>
      <dgm:t>
        <a:bodyPr/>
        <a:lstStyle/>
        <a:p>
          <a:endParaRPr lang="en-US" sz="2000">
            <a:latin typeface="Aptos" panose="020B0004020202020204" pitchFamily="34" charset="0"/>
          </a:endParaRPr>
        </a:p>
      </dgm:t>
    </dgm:pt>
    <dgm:pt modelId="{269C3D1B-6D85-4962-9B81-E69DCE2C2666}">
      <dgm:prSet custT="1"/>
      <dgm:spPr/>
      <dgm:t>
        <a:bodyPr/>
        <a:lstStyle/>
        <a:p>
          <a:r>
            <a:rPr lang="en-US" sz="1600">
              <a:latin typeface="Aptos" panose="020B0004020202020204" pitchFamily="34" charset="0"/>
            </a:rPr>
            <a:t>Requests for both Training/Workshops and In-Country Missions indicate a need for hands-on, contextualized support to achieve this.</a:t>
          </a:r>
        </a:p>
      </dgm:t>
    </dgm:pt>
    <dgm:pt modelId="{C51BD505-4777-46B4-84F4-0CC15D52A97F}" type="parTrans" cxnId="{0AA91CD7-316A-4AB7-97BC-CF25A237C575}">
      <dgm:prSet/>
      <dgm:spPr/>
      <dgm:t>
        <a:bodyPr/>
        <a:lstStyle/>
        <a:p>
          <a:endParaRPr lang="en-US" sz="2000">
            <a:latin typeface="Aptos" panose="020B0004020202020204" pitchFamily="34" charset="0"/>
          </a:endParaRPr>
        </a:p>
      </dgm:t>
    </dgm:pt>
    <dgm:pt modelId="{BCB1A7FA-5421-4772-8BF7-2ABB733F2A4A}" type="sibTrans" cxnId="{0AA91CD7-316A-4AB7-97BC-CF25A237C575}">
      <dgm:prSet/>
      <dgm:spPr/>
      <dgm:t>
        <a:bodyPr/>
        <a:lstStyle/>
        <a:p>
          <a:endParaRPr lang="en-US" sz="2000">
            <a:latin typeface="Aptos" panose="020B0004020202020204" pitchFamily="34" charset="0"/>
          </a:endParaRPr>
        </a:p>
      </dgm:t>
    </dgm:pt>
    <dgm:pt modelId="{E0A15941-BAA1-4808-9540-7428FACCAFC5}" type="pres">
      <dgm:prSet presAssocID="{39ABB33A-B833-4436-866D-B04431468506}" presName="linear" presStyleCnt="0">
        <dgm:presLayoutVars>
          <dgm:dir/>
          <dgm:animLvl val="lvl"/>
          <dgm:resizeHandles val="exact"/>
        </dgm:presLayoutVars>
      </dgm:prSet>
      <dgm:spPr/>
    </dgm:pt>
    <dgm:pt modelId="{FC09B710-668B-41E7-A7C0-9F5277A1F3E7}" type="pres">
      <dgm:prSet presAssocID="{E61DA5B6-FEDB-4562-8849-33A96A94A7D4}" presName="parentLin" presStyleCnt="0"/>
      <dgm:spPr/>
    </dgm:pt>
    <dgm:pt modelId="{48715689-C3D2-48D7-BE74-24037DA46BF0}" type="pres">
      <dgm:prSet presAssocID="{E61DA5B6-FEDB-4562-8849-33A96A94A7D4}" presName="parentLeftMargin" presStyleLbl="node1" presStyleIdx="0" presStyleCnt="3"/>
      <dgm:spPr/>
    </dgm:pt>
    <dgm:pt modelId="{3191E3C8-75DC-4FDE-A1AA-D882C22F13E6}" type="pres">
      <dgm:prSet presAssocID="{E61DA5B6-FEDB-4562-8849-33A96A94A7D4}" presName="parentText" presStyleLbl="node1" presStyleIdx="0" presStyleCnt="3" custScaleX="120091">
        <dgm:presLayoutVars>
          <dgm:chMax val="0"/>
          <dgm:bulletEnabled val="1"/>
        </dgm:presLayoutVars>
      </dgm:prSet>
      <dgm:spPr/>
    </dgm:pt>
    <dgm:pt modelId="{8987F463-B78B-4764-A290-5CE54CE62676}" type="pres">
      <dgm:prSet presAssocID="{E61DA5B6-FEDB-4562-8849-33A96A94A7D4}" presName="negativeSpace" presStyleCnt="0"/>
      <dgm:spPr/>
    </dgm:pt>
    <dgm:pt modelId="{34800490-B506-4474-9B1D-EFF2A82BF336}" type="pres">
      <dgm:prSet presAssocID="{E61DA5B6-FEDB-4562-8849-33A96A94A7D4}" presName="childText" presStyleLbl="conFgAcc1" presStyleIdx="0" presStyleCnt="3">
        <dgm:presLayoutVars>
          <dgm:bulletEnabled val="1"/>
        </dgm:presLayoutVars>
      </dgm:prSet>
      <dgm:spPr/>
    </dgm:pt>
    <dgm:pt modelId="{A0047BFE-8602-4E29-BB2A-8A0FCA6EF524}" type="pres">
      <dgm:prSet presAssocID="{5A3DBF0A-8B2B-4B9E-B8A9-3FFA484C4768}" presName="spaceBetweenRectangles" presStyleCnt="0"/>
      <dgm:spPr/>
    </dgm:pt>
    <dgm:pt modelId="{4C947A13-7A0B-4D6B-9ACF-29D3A0170C68}" type="pres">
      <dgm:prSet presAssocID="{6B9E8DA8-8832-48B0-ACD8-92EC67D1B2C9}" presName="parentLin" presStyleCnt="0"/>
      <dgm:spPr/>
    </dgm:pt>
    <dgm:pt modelId="{6D69118C-7885-4667-99ED-03E5D4618046}" type="pres">
      <dgm:prSet presAssocID="{6B9E8DA8-8832-48B0-ACD8-92EC67D1B2C9}" presName="parentLeftMargin" presStyleLbl="node1" presStyleIdx="0" presStyleCnt="3"/>
      <dgm:spPr/>
    </dgm:pt>
    <dgm:pt modelId="{2891C018-F0D2-4761-8034-A3B9E14647D4}" type="pres">
      <dgm:prSet presAssocID="{6B9E8DA8-8832-48B0-ACD8-92EC67D1B2C9}" presName="parentText" presStyleLbl="node1" presStyleIdx="1" presStyleCnt="3" custScaleX="122411">
        <dgm:presLayoutVars>
          <dgm:chMax val="0"/>
          <dgm:bulletEnabled val="1"/>
        </dgm:presLayoutVars>
      </dgm:prSet>
      <dgm:spPr/>
    </dgm:pt>
    <dgm:pt modelId="{854D6844-A732-49C5-A9E0-7B72C5AD44D0}" type="pres">
      <dgm:prSet presAssocID="{6B9E8DA8-8832-48B0-ACD8-92EC67D1B2C9}" presName="negativeSpace" presStyleCnt="0"/>
      <dgm:spPr/>
    </dgm:pt>
    <dgm:pt modelId="{AEE3F4A4-2DA3-4B8F-A426-5E928ADF8D78}" type="pres">
      <dgm:prSet presAssocID="{6B9E8DA8-8832-48B0-ACD8-92EC67D1B2C9}" presName="childText" presStyleLbl="conFgAcc1" presStyleIdx="1" presStyleCnt="3">
        <dgm:presLayoutVars>
          <dgm:bulletEnabled val="1"/>
        </dgm:presLayoutVars>
      </dgm:prSet>
      <dgm:spPr/>
    </dgm:pt>
    <dgm:pt modelId="{B755447C-AA6A-430F-A5D1-37AC95532D4A}" type="pres">
      <dgm:prSet presAssocID="{AFA79B60-A510-42C0-B891-1CF2F5EC9B60}" presName="spaceBetweenRectangles" presStyleCnt="0"/>
      <dgm:spPr/>
    </dgm:pt>
    <dgm:pt modelId="{A73F0CA7-2BD3-4C4F-A12E-B93383D54072}" type="pres">
      <dgm:prSet presAssocID="{91DD33BA-5280-4E72-BC7E-831B499A2C36}" presName="parentLin" presStyleCnt="0"/>
      <dgm:spPr/>
    </dgm:pt>
    <dgm:pt modelId="{94E3D46B-2850-4295-8BBA-C0B0DB18D1C0}" type="pres">
      <dgm:prSet presAssocID="{91DD33BA-5280-4E72-BC7E-831B499A2C36}" presName="parentLeftMargin" presStyleLbl="node1" presStyleIdx="1" presStyleCnt="3"/>
      <dgm:spPr/>
    </dgm:pt>
    <dgm:pt modelId="{6F35001E-C57A-4FEB-9D8A-2B66D6A856A7}" type="pres">
      <dgm:prSet presAssocID="{91DD33BA-5280-4E72-BC7E-831B499A2C36}" presName="parentText" presStyleLbl="node1" presStyleIdx="2" presStyleCnt="3" custScaleX="119900">
        <dgm:presLayoutVars>
          <dgm:chMax val="0"/>
          <dgm:bulletEnabled val="1"/>
        </dgm:presLayoutVars>
      </dgm:prSet>
      <dgm:spPr/>
    </dgm:pt>
    <dgm:pt modelId="{600E2B15-20D4-4EE9-AD4B-9DB18F901CFA}" type="pres">
      <dgm:prSet presAssocID="{91DD33BA-5280-4E72-BC7E-831B499A2C36}" presName="negativeSpace" presStyleCnt="0"/>
      <dgm:spPr/>
    </dgm:pt>
    <dgm:pt modelId="{2044A4B4-25AF-4F13-AB54-9A5F980824A2}" type="pres">
      <dgm:prSet presAssocID="{91DD33BA-5280-4E72-BC7E-831B499A2C36}" presName="childText" presStyleLbl="conFgAcc1" presStyleIdx="2" presStyleCnt="3">
        <dgm:presLayoutVars>
          <dgm:bulletEnabled val="1"/>
        </dgm:presLayoutVars>
      </dgm:prSet>
      <dgm:spPr/>
    </dgm:pt>
  </dgm:ptLst>
  <dgm:cxnLst>
    <dgm:cxn modelId="{FD59F807-DA98-4D22-8E74-8000E82904FA}" type="presOf" srcId="{35D1ED04-ACF6-4E65-9EB5-9BAE917F2BEA}" destId="{AEE3F4A4-2DA3-4B8F-A426-5E928ADF8D78}" srcOrd="0" destOrd="1" presId="urn:microsoft.com/office/officeart/2005/8/layout/list1"/>
    <dgm:cxn modelId="{03C69408-287F-4BDF-A7E9-15172E8204C1}" type="presOf" srcId="{5152F583-FD9E-4D15-8E5B-27DE20C0AF3A}" destId="{34800490-B506-4474-9B1D-EFF2A82BF336}" srcOrd="0" destOrd="0" presId="urn:microsoft.com/office/officeart/2005/8/layout/list1"/>
    <dgm:cxn modelId="{A6C33209-3E44-4D06-8EB2-AB09CE3C1EDA}" srcId="{39ABB33A-B833-4436-866D-B04431468506}" destId="{91DD33BA-5280-4E72-BC7E-831B499A2C36}" srcOrd="2" destOrd="0" parTransId="{2F130142-8C71-4268-8696-40BB0550DB4F}" sibTransId="{95604C7E-FEF4-41A6-8F42-A8399BACEAF8}"/>
    <dgm:cxn modelId="{BB041B1F-FE98-4838-9634-D46BE756165E}" type="presOf" srcId="{91DD33BA-5280-4E72-BC7E-831B499A2C36}" destId="{94E3D46B-2850-4295-8BBA-C0B0DB18D1C0}" srcOrd="0" destOrd="0" presId="urn:microsoft.com/office/officeart/2005/8/layout/list1"/>
    <dgm:cxn modelId="{6196B62A-3083-4397-9AA7-9E0AC131BA33}" type="presOf" srcId="{E61DA5B6-FEDB-4562-8849-33A96A94A7D4}" destId="{3191E3C8-75DC-4FDE-A1AA-D882C22F13E6}" srcOrd="1" destOrd="0" presId="urn:microsoft.com/office/officeart/2005/8/layout/list1"/>
    <dgm:cxn modelId="{8B1E482B-1BD1-4660-8384-83AAE3B8FC88}" type="presOf" srcId="{EBE4577D-0548-41A4-A50D-CEB5CFABFDFF}" destId="{AEE3F4A4-2DA3-4B8F-A426-5E928ADF8D78}" srcOrd="0" destOrd="0" presId="urn:microsoft.com/office/officeart/2005/8/layout/list1"/>
    <dgm:cxn modelId="{0386C730-8923-420A-9E97-038CBE4012D4}" type="presOf" srcId="{91DD33BA-5280-4E72-BC7E-831B499A2C36}" destId="{6F35001E-C57A-4FEB-9D8A-2B66D6A856A7}" srcOrd="1" destOrd="0" presId="urn:microsoft.com/office/officeart/2005/8/layout/list1"/>
    <dgm:cxn modelId="{1F171A34-622B-4FDF-BDBB-61514F8F64A8}" type="presOf" srcId="{269C3D1B-6D85-4962-9B81-E69DCE2C2666}" destId="{2044A4B4-25AF-4F13-AB54-9A5F980824A2}" srcOrd="0" destOrd="1" presId="urn:microsoft.com/office/officeart/2005/8/layout/list1"/>
    <dgm:cxn modelId="{2B1E0A5F-3A37-486D-947E-85D557DA28BE}" srcId="{E61DA5B6-FEDB-4562-8849-33A96A94A7D4}" destId="{5152F583-FD9E-4D15-8E5B-27DE20C0AF3A}" srcOrd="0" destOrd="0" parTransId="{F7CD4839-332D-4956-AD56-863B6D8C1715}" sibTransId="{5BE2A6FF-D75F-480A-AECC-9918436F91E8}"/>
    <dgm:cxn modelId="{D315C864-1D62-42FD-9FF2-90730ED32795}" srcId="{39ABB33A-B833-4436-866D-B04431468506}" destId="{6B9E8DA8-8832-48B0-ACD8-92EC67D1B2C9}" srcOrd="1" destOrd="0" parTransId="{33361FE9-EF7E-4062-AC87-3BA0358EE0C8}" sibTransId="{AFA79B60-A510-42C0-B891-1CF2F5EC9B60}"/>
    <dgm:cxn modelId="{69D9A788-5D8C-4E01-AB68-13543A84BA6E}" type="presOf" srcId="{6B9E8DA8-8832-48B0-ACD8-92EC67D1B2C9}" destId="{6D69118C-7885-4667-99ED-03E5D4618046}" srcOrd="0" destOrd="0" presId="urn:microsoft.com/office/officeart/2005/8/layout/list1"/>
    <dgm:cxn modelId="{93468797-5720-4AC8-A047-D32BD94F9C72}" srcId="{39ABB33A-B833-4436-866D-B04431468506}" destId="{E61DA5B6-FEDB-4562-8849-33A96A94A7D4}" srcOrd="0" destOrd="0" parTransId="{7755F8CE-B43E-4DE2-8EB2-5AD68FF47C95}" sibTransId="{5A3DBF0A-8B2B-4B9E-B8A9-3FFA484C4768}"/>
    <dgm:cxn modelId="{FF8CC29B-A7FA-4966-9266-FE3C0204D53A}" type="presOf" srcId="{BA254BA2-B974-4D2C-BF3F-E154DCE595E9}" destId="{2044A4B4-25AF-4F13-AB54-9A5F980824A2}" srcOrd="0" destOrd="0" presId="urn:microsoft.com/office/officeart/2005/8/layout/list1"/>
    <dgm:cxn modelId="{2975B3BA-6F74-428B-99A3-27F443EB359F}" type="presOf" srcId="{39ABB33A-B833-4436-866D-B04431468506}" destId="{E0A15941-BAA1-4808-9540-7428FACCAFC5}" srcOrd="0" destOrd="0" presId="urn:microsoft.com/office/officeart/2005/8/layout/list1"/>
    <dgm:cxn modelId="{979AADBD-1F25-4069-B1CC-4FDA180BD351}" srcId="{6B9E8DA8-8832-48B0-ACD8-92EC67D1B2C9}" destId="{35D1ED04-ACF6-4E65-9EB5-9BAE917F2BEA}" srcOrd="1" destOrd="0" parTransId="{203A95DC-57F9-4149-AACC-0EA8CE0E9D39}" sibTransId="{D43CCE72-BAEE-48E0-96FE-320EBD8C89FB}"/>
    <dgm:cxn modelId="{0AA91CD7-316A-4AB7-97BC-CF25A237C575}" srcId="{91DD33BA-5280-4E72-BC7E-831B499A2C36}" destId="{269C3D1B-6D85-4962-9B81-E69DCE2C2666}" srcOrd="1" destOrd="0" parTransId="{C51BD505-4777-46B4-84F4-0CC15D52A97F}" sibTransId="{BCB1A7FA-5421-4772-8BF7-2ABB733F2A4A}"/>
    <dgm:cxn modelId="{CE642EDA-F135-4C18-BB11-388C38C8D39D}" type="presOf" srcId="{6B9E8DA8-8832-48B0-ACD8-92EC67D1B2C9}" destId="{2891C018-F0D2-4761-8034-A3B9E14647D4}" srcOrd="1" destOrd="0" presId="urn:microsoft.com/office/officeart/2005/8/layout/list1"/>
    <dgm:cxn modelId="{859397E3-B700-4F5F-8ED4-6ADC8D229EC1}" srcId="{6B9E8DA8-8832-48B0-ACD8-92EC67D1B2C9}" destId="{EBE4577D-0548-41A4-A50D-CEB5CFABFDFF}" srcOrd="0" destOrd="0" parTransId="{ACF1ABE4-D829-492A-8184-1C7EB0BEA8A2}" sibTransId="{35A5E29D-429C-421F-9E84-A71733DFA087}"/>
    <dgm:cxn modelId="{0DD9A2E9-C0A7-4291-9AFF-075BCFF34F74}" type="presOf" srcId="{E61DA5B6-FEDB-4562-8849-33A96A94A7D4}" destId="{48715689-C3D2-48D7-BE74-24037DA46BF0}" srcOrd="0" destOrd="0" presId="urn:microsoft.com/office/officeart/2005/8/layout/list1"/>
    <dgm:cxn modelId="{97544FEC-736A-4891-88BB-771EC9D7385A}" srcId="{91DD33BA-5280-4E72-BC7E-831B499A2C36}" destId="{BA254BA2-B974-4D2C-BF3F-E154DCE595E9}" srcOrd="0" destOrd="0" parTransId="{9558BE4B-E29E-4BE3-BD88-A0178C650661}" sibTransId="{4ED085F4-D1BF-4AF7-8A7B-CA2BBA593686}"/>
    <dgm:cxn modelId="{514C78AA-FBB0-498E-8F98-F182ACBD2967}" type="presParOf" srcId="{E0A15941-BAA1-4808-9540-7428FACCAFC5}" destId="{FC09B710-668B-41E7-A7C0-9F5277A1F3E7}" srcOrd="0" destOrd="0" presId="urn:microsoft.com/office/officeart/2005/8/layout/list1"/>
    <dgm:cxn modelId="{3154410E-D617-41B2-A3CD-AFDDC42E8BA4}" type="presParOf" srcId="{FC09B710-668B-41E7-A7C0-9F5277A1F3E7}" destId="{48715689-C3D2-48D7-BE74-24037DA46BF0}" srcOrd="0" destOrd="0" presId="urn:microsoft.com/office/officeart/2005/8/layout/list1"/>
    <dgm:cxn modelId="{51F6287E-CD2D-4468-9440-4F940F871BF5}" type="presParOf" srcId="{FC09B710-668B-41E7-A7C0-9F5277A1F3E7}" destId="{3191E3C8-75DC-4FDE-A1AA-D882C22F13E6}" srcOrd="1" destOrd="0" presId="urn:microsoft.com/office/officeart/2005/8/layout/list1"/>
    <dgm:cxn modelId="{15161F52-0A90-4FBE-8F1C-598A55E2CC6F}" type="presParOf" srcId="{E0A15941-BAA1-4808-9540-7428FACCAFC5}" destId="{8987F463-B78B-4764-A290-5CE54CE62676}" srcOrd="1" destOrd="0" presId="urn:microsoft.com/office/officeart/2005/8/layout/list1"/>
    <dgm:cxn modelId="{991D3367-D2D0-4846-BE3E-DF1F8ECD36CB}" type="presParOf" srcId="{E0A15941-BAA1-4808-9540-7428FACCAFC5}" destId="{34800490-B506-4474-9B1D-EFF2A82BF336}" srcOrd="2" destOrd="0" presId="urn:microsoft.com/office/officeart/2005/8/layout/list1"/>
    <dgm:cxn modelId="{4B0DA7B5-2D5D-40B6-9380-1846863C249B}" type="presParOf" srcId="{E0A15941-BAA1-4808-9540-7428FACCAFC5}" destId="{A0047BFE-8602-4E29-BB2A-8A0FCA6EF524}" srcOrd="3" destOrd="0" presId="urn:microsoft.com/office/officeart/2005/8/layout/list1"/>
    <dgm:cxn modelId="{9A8B1BF0-8384-4E02-9CD5-9C017DE4E351}" type="presParOf" srcId="{E0A15941-BAA1-4808-9540-7428FACCAFC5}" destId="{4C947A13-7A0B-4D6B-9ACF-29D3A0170C68}" srcOrd="4" destOrd="0" presId="urn:microsoft.com/office/officeart/2005/8/layout/list1"/>
    <dgm:cxn modelId="{B527F63C-8D97-446A-ADA7-BD11BD8B88DC}" type="presParOf" srcId="{4C947A13-7A0B-4D6B-9ACF-29D3A0170C68}" destId="{6D69118C-7885-4667-99ED-03E5D4618046}" srcOrd="0" destOrd="0" presId="urn:microsoft.com/office/officeart/2005/8/layout/list1"/>
    <dgm:cxn modelId="{C7B426CE-A602-4393-AB0D-5BA8A8E545A2}" type="presParOf" srcId="{4C947A13-7A0B-4D6B-9ACF-29D3A0170C68}" destId="{2891C018-F0D2-4761-8034-A3B9E14647D4}" srcOrd="1" destOrd="0" presId="urn:microsoft.com/office/officeart/2005/8/layout/list1"/>
    <dgm:cxn modelId="{60A0A760-2F74-4FCF-8F83-E24B792B1DED}" type="presParOf" srcId="{E0A15941-BAA1-4808-9540-7428FACCAFC5}" destId="{854D6844-A732-49C5-A9E0-7B72C5AD44D0}" srcOrd="5" destOrd="0" presId="urn:microsoft.com/office/officeart/2005/8/layout/list1"/>
    <dgm:cxn modelId="{7AA639B7-0A98-4BDE-A1C8-1F9A16B90340}" type="presParOf" srcId="{E0A15941-BAA1-4808-9540-7428FACCAFC5}" destId="{AEE3F4A4-2DA3-4B8F-A426-5E928ADF8D78}" srcOrd="6" destOrd="0" presId="urn:microsoft.com/office/officeart/2005/8/layout/list1"/>
    <dgm:cxn modelId="{ACD800D7-1F01-4523-886E-70E0F8B240DB}" type="presParOf" srcId="{E0A15941-BAA1-4808-9540-7428FACCAFC5}" destId="{B755447C-AA6A-430F-A5D1-37AC95532D4A}" srcOrd="7" destOrd="0" presId="urn:microsoft.com/office/officeart/2005/8/layout/list1"/>
    <dgm:cxn modelId="{9B62AABC-07DB-47EE-A36D-D9549C7F3BB0}" type="presParOf" srcId="{E0A15941-BAA1-4808-9540-7428FACCAFC5}" destId="{A73F0CA7-2BD3-4C4F-A12E-B93383D54072}" srcOrd="8" destOrd="0" presId="urn:microsoft.com/office/officeart/2005/8/layout/list1"/>
    <dgm:cxn modelId="{5C1FC8ED-934B-4BB8-A2ED-813223C7C9D5}" type="presParOf" srcId="{A73F0CA7-2BD3-4C4F-A12E-B93383D54072}" destId="{94E3D46B-2850-4295-8BBA-C0B0DB18D1C0}" srcOrd="0" destOrd="0" presId="urn:microsoft.com/office/officeart/2005/8/layout/list1"/>
    <dgm:cxn modelId="{AB374754-73BE-4BB5-BA58-F31506489F37}" type="presParOf" srcId="{A73F0CA7-2BD3-4C4F-A12E-B93383D54072}" destId="{6F35001E-C57A-4FEB-9D8A-2B66D6A856A7}" srcOrd="1" destOrd="0" presId="urn:microsoft.com/office/officeart/2005/8/layout/list1"/>
    <dgm:cxn modelId="{F5AEEF90-6A5C-4D88-B7F1-8D234C3E4814}" type="presParOf" srcId="{E0A15941-BAA1-4808-9540-7428FACCAFC5}" destId="{600E2B15-20D4-4EE9-AD4B-9DB18F901CFA}" srcOrd="9" destOrd="0" presId="urn:microsoft.com/office/officeart/2005/8/layout/list1"/>
    <dgm:cxn modelId="{AED6C071-6CA5-4DAE-A620-C0975EE1FBAA}" type="presParOf" srcId="{E0A15941-BAA1-4808-9540-7428FACCAFC5}" destId="{2044A4B4-25AF-4F13-AB54-9A5F980824A2}"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F77E3E-A204-444C-9954-A3CEEEE736F9}"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1C27709F-7F7F-4846-9B51-4B9D05214AE0}">
      <dgm:prSet custT="1"/>
      <dgm:spPr/>
      <dgm:t>
        <a:bodyPr/>
        <a:lstStyle/>
        <a:p>
          <a:r>
            <a:rPr lang="en-US" sz="1700" b="1">
              <a:latin typeface="Aptos" panose="020B0004020202020204" pitchFamily="34" charset="0"/>
            </a:rPr>
            <a:t>Sustainable Financing and Resource Mobilization:</a:t>
          </a:r>
          <a:endParaRPr lang="en-US" sz="1700">
            <a:latin typeface="Aptos" panose="020B0004020202020204" pitchFamily="34" charset="0"/>
          </a:endParaRPr>
        </a:p>
      </dgm:t>
    </dgm:pt>
    <dgm:pt modelId="{446DB43F-294E-463F-A6F3-77AA78036380}" type="parTrans" cxnId="{793C21EA-7D03-496B-A59C-2EF9F8CF7925}">
      <dgm:prSet/>
      <dgm:spPr/>
      <dgm:t>
        <a:bodyPr/>
        <a:lstStyle/>
        <a:p>
          <a:endParaRPr lang="en-US" sz="1700">
            <a:latin typeface="Aptos" panose="020B0004020202020204" pitchFamily="34" charset="0"/>
          </a:endParaRPr>
        </a:p>
      </dgm:t>
    </dgm:pt>
    <dgm:pt modelId="{A0156D43-7A53-4DEC-BC00-208D2859F4BB}" type="sibTrans" cxnId="{793C21EA-7D03-496B-A59C-2EF9F8CF7925}">
      <dgm:prSet/>
      <dgm:spPr/>
      <dgm:t>
        <a:bodyPr/>
        <a:lstStyle/>
        <a:p>
          <a:endParaRPr lang="en-US" sz="1700">
            <a:latin typeface="Aptos" panose="020B0004020202020204" pitchFamily="34" charset="0"/>
          </a:endParaRPr>
        </a:p>
      </dgm:t>
    </dgm:pt>
    <dgm:pt modelId="{163DB730-0106-4B28-B63F-85FD73696AA1}">
      <dgm:prSet custT="1"/>
      <dgm:spPr/>
      <dgm:t>
        <a:bodyPr/>
        <a:lstStyle/>
        <a:p>
          <a:r>
            <a:rPr lang="en-US" sz="1700">
              <a:latin typeface="Aptos" panose="020B0004020202020204" pitchFamily="34" charset="0"/>
            </a:rPr>
            <a:t>Formulating and executing sustainable financing plans is identified as a critical need, particularly with Consultants and budget planning TA as high-demand categories, suggesting prioritization of financial planning to support sustainable HIV prevention.</a:t>
          </a:r>
        </a:p>
      </dgm:t>
    </dgm:pt>
    <dgm:pt modelId="{500B6E1D-1524-4873-8459-CF18693C6267}" type="parTrans" cxnId="{3CEF4B44-A013-4EBD-97EF-C919AAA7397F}">
      <dgm:prSet/>
      <dgm:spPr/>
      <dgm:t>
        <a:bodyPr/>
        <a:lstStyle/>
        <a:p>
          <a:endParaRPr lang="en-US" sz="1700">
            <a:latin typeface="Aptos" panose="020B0004020202020204" pitchFamily="34" charset="0"/>
          </a:endParaRPr>
        </a:p>
      </dgm:t>
    </dgm:pt>
    <dgm:pt modelId="{BE23C2E3-A4BF-4947-8AD6-B9D2E06E1DCD}" type="sibTrans" cxnId="{3CEF4B44-A013-4EBD-97EF-C919AAA7397F}">
      <dgm:prSet/>
      <dgm:spPr/>
      <dgm:t>
        <a:bodyPr/>
        <a:lstStyle/>
        <a:p>
          <a:endParaRPr lang="en-US" sz="1700">
            <a:latin typeface="Aptos" panose="020B0004020202020204" pitchFamily="34" charset="0"/>
          </a:endParaRPr>
        </a:p>
      </dgm:t>
    </dgm:pt>
    <dgm:pt modelId="{3E8D4ED5-8405-4960-BF5B-1536CB64A39D}">
      <dgm:prSet custT="1"/>
      <dgm:spPr/>
      <dgm:t>
        <a:bodyPr/>
        <a:lstStyle/>
        <a:p>
          <a:r>
            <a:rPr lang="en-US" sz="1700" b="1">
              <a:latin typeface="Aptos" panose="020B0004020202020204" pitchFamily="34" charset="0"/>
            </a:rPr>
            <a:t>Emphasis on Community Capacity Building:</a:t>
          </a:r>
          <a:endParaRPr lang="en-US" sz="1700">
            <a:latin typeface="Aptos" panose="020B0004020202020204" pitchFamily="34" charset="0"/>
          </a:endParaRPr>
        </a:p>
      </dgm:t>
    </dgm:pt>
    <dgm:pt modelId="{FE58C693-E017-4A1F-8478-FB11CE6730F9}" type="parTrans" cxnId="{896A3524-ED1F-4597-8988-0B86140861CA}">
      <dgm:prSet/>
      <dgm:spPr/>
      <dgm:t>
        <a:bodyPr/>
        <a:lstStyle/>
        <a:p>
          <a:endParaRPr lang="en-US" sz="1700">
            <a:latin typeface="Aptos" panose="020B0004020202020204" pitchFamily="34" charset="0"/>
          </a:endParaRPr>
        </a:p>
      </dgm:t>
    </dgm:pt>
    <dgm:pt modelId="{33311BCD-AF5D-4838-A987-4BD2AA92D7EE}" type="sibTrans" cxnId="{896A3524-ED1F-4597-8988-0B86140861CA}">
      <dgm:prSet/>
      <dgm:spPr/>
      <dgm:t>
        <a:bodyPr/>
        <a:lstStyle/>
        <a:p>
          <a:endParaRPr lang="en-US" sz="1700">
            <a:latin typeface="Aptos" panose="020B0004020202020204" pitchFamily="34" charset="0"/>
          </a:endParaRPr>
        </a:p>
      </dgm:t>
    </dgm:pt>
    <dgm:pt modelId="{244A4DCA-21E2-4994-B21F-CFA0B8EC03C4}">
      <dgm:prSet custT="1"/>
      <dgm:spPr/>
      <dgm:t>
        <a:bodyPr/>
        <a:lstStyle/>
        <a:p>
          <a:r>
            <a:rPr lang="en-US" sz="1700">
              <a:latin typeface="Aptos" panose="020B0004020202020204" pitchFamily="34" charset="0"/>
            </a:rPr>
            <a:t>Community organization capacity building surfaced as a significant need, with interest in South-South exchanges to enable peer learning and regional expertise sharing.</a:t>
          </a:r>
        </a:p>
      </dgm:t>
    </dgm:pt>
    <dgm:pt modelId="{10152862-7A32-425A-97A9-65E947D58822}" type="parTrans" cxnId="{795CBDDA-117D-4949-97D4-4736016ABD6A}">
      <dgm:prSet/>
      <dgm:spPr/>
      <dgm:t>
        <a:bodyPr/>
        <a:lstStyle/>
        <a:p>
          <a:endParaRPr lang="en-US" sz="1700">
            <a:latin typeface="Aptos" panose="020B0004020202020204" pitchFamily="34" charset="0"/>
          </a:endParaRPr>
        </a:p>
      </dgm:t>
    </dgm:pt>
    <dgm:pt modelId="{9CF9BF7E-3E94-46C3-ADCB-FDC8D9A37F9B}" type="sibTrans" cxnId="{795CBDDA-117D-4949-97D4-4736016ABD6A}">
      <dgm:prSet/>
      <dgm:spPr/>
      <dgm:t>
        <a:bodyPr/>
        <a:lstStyle/>
        <a:p>
          <a:endParaRPr lang="en-US" sz="1700">
            <a:latin typeface="Aptos" panose="020B0004020202020204" pitchFamily="34" charset="0"/>
          </a:endParaRPr>
        </a:p>
      </dgm:t>
    </dgm:pt>
    <dgm:pt modelId="{AB573AA4-F9B5-488B-B71C-7336AE3F50E3}">
      <dgm:prSet custT="1"/>
      <dgm:spPr/>
      <dgm:t>
        <a:bodyPr/>
        <a:lstStyle/>
        <a:p>
          <a:r>
            <a:rPr lang="en-US" sz="1700" dirty="0">
              <a:latin typeface="Aptos" panose="020B0004020202020204" pitchFamily="34" charset="0"/>
            </a:rPr>
            <a:t>Requests span across Training/Workshops and Consultants, underscoring a focus on enhancing local implementation capacity.</a:t>
          </a:r>
        </a:p>
      </dgm:t>
    </dgm:pt>
    <dgm:pt modelId="{595449C0-B43E-4402-8993-B3C809611263}" type="parTrans" cxnId="{2E2CE5CC-7CC3-40ED-8DB1-0680E17DA4A1}">
      <dgm:prSet/>
      <dgm:spPr/>
      <dgm:t>
        <a:bodyPr/>
        <a:lstStyle/>
        <a:p>
          <a:endParaRPr lang="en-US" sz="1700">
            <a:latin typeface="Aptos" panose="020B0004020202020204" pitchFamily="34" charset="0"/>
          </a:endParaRPr>
        </a:p>
      </dgm:t>
    </dgm:pt>
    <dgm:pt modelId="{EA5715E7-5A59-4DA2-932C-87825E891C2F}" type="sibTrans" cxnId="{2E2CE5CC-7CC3-40ED-8DB1-0680E17DA4A1}">
      <dgm:prSet/>
      <dgm:spPr/>
      <dgm:t>
        <a:bodyPr/>
        <a:lstStyle/>
        <a:p>
          <a:endParaRPr lang="en-US" sz="1700">
            <a:latin typeface="Aptos" panose="020B0004020202020204" pitchFamily="34" charset="0"/>
          </a:endParaRPr>
        </a:p>
      </dgm:t>
    </dgm:pt>
    <dgm:pt modelId="{6D36D915-E3ED-49F1-9830-BA7FF570B02F}" type="pres">
      <dgm:prSet presAssocID="{CEF77E3E-A204-444C-9954-A3CEEEE736F9}" presName="linear" presStyleCnt="0">
        <dgm:presLayoutVars>
          <dgm:dir/>
          <dgm:animLvl val="lvl"/>
          <dgm:resizeHandles val="exact"/>
        </dgm:presLayoutVars>
      </dgm:prSet>
      <dgm:spPr/>
    </dgm:pt>
    <dgm:pt modelId="{7F422ADD-D630-4B8C-A673-64F675E166E2}" type="pres">
      <dgm:prSet presAssocID="{1C27709F-7F7F-4846-9B51-4B9D05214AE0}" presName="parentLin" presStyleCnt="0"/>
      <dgm:spPr/>
    </dgm:pt>
    <dgm:pt modelId="{76C88961-FC9A-4D5B-9512-CD46C0BB8DAF}" type="pres">
      <dgm:prSet presAssocID="{1C27709F-7F7F-4846-9B51-4B9D05214AE0}" presName="parentLeftMargin" presStyleLbl="node1" presStyleIdx="0" presStyleCnt="2"/>
      <dgm:spPr/>
    </dgm:pt>
    <dgm:pt modelId="{5354B630-01E1-48DB-8AD4-5D271F72F43A}" type="pres">
      <dgm:prSet presAssocID="{1C27709F-7F7F-4846-9B51-4B9D05214AE0}" presName="parentText" presStyleLbl="node1" presStyleIdx="0" presStyleCnt="2" custScaleX="128252">
        <dgm:presLayoutVars>
          <dgm:chMax val="0"/>
          <dgm:bulletEnabled val="1"/>
        </dgm:presLayoutVars>
      </dgm:prSet>
      <dgm:spPr/>
    </dgm:pt>
    <dgm:pt modelId="{698A9FF1-C827-4E2D-B80F-B1B5FA1B34C9}" type="pres">
      <dgm:prSet presAssocID="{1C27709F-7F7F-4846-9B51-4B9D05214AE0}" presName="negativeSpace" presStyleCnt="0"/>
      <dgm:spPr/>
    </dgm:pt>
    <dgm:pt modelId="{1091C5EC-4AC7-4A25-9560-0C04D74575FB}" type="pres">
      <dgm:prSet presAssocID="{1C27709F-7F7F-4846-9B51-4B9D05214AE0}" presName="childText" presStyleLbl="conFgAcc1" presStyleIdx="0" presStyleCnt="2">
        <dgm:presLayoutVars>
          <dgm:bulletEnabled val="1"/>
        </dgm:presLayoutVars>
      </dgm:prSet>
      <dgm:spPr/>
    </dgm:pt>
    <dgm:pt modelId="{FA956AD9-D491-4C20-AA60-5129AED207D7}" type="pres">
      <dgm:prSet presAssocID="{A0156D43-7A53-4DEC-BC00-208D2859F4BB}" presName="spaceBetweenRectangles" presStyleCnt="0"/>
      <dgm:spPr/>
    </dgm:pt>
    <dgm:pt modelId="{2EE364D5-28D3-4596-9801-96BF8164A0B4}" type="pres">
      <dgm:prSet presAssocID="{3E8D4ED5-8405-4960-BF5B-1536CB64A39D}" presName="parentLin" presStyleCnt="0"/>
      <dgm:spPr/>
    </dgm:pt>
    <dgm:pt modelId="{0CCDD6FB-FA47-4947-A6A2-41898ED303B6}" type="pres">
      <dgm:prSet presAssocID="{3E8D4ED5-8405-4960-BF5B-1536CB64A39D}" presName="parentLeftMargin" presStyleLbl="node1" presStyleIdx="0" presStyleCnt="2"/>
      <dgm:spPr/>
    </dgm:pt>
    <dgm:pt modelId="{05572A2A-3E7E-4536-AD47-95F718FC8F6C}" type="pres">
      <dgm:prSet presAssocID="{3E8D4ED5-8405-4960-BF5B-1536CB64A39D}" presName="parentText" presStyleLbl="node1" presStyleIdx="1" presStyleCnt="2" custScaleX="128252">
        <dgm:presLayoutVars>
          <dgm:chMax val="0"/>
          <dgm:bulletEnabled val="1"/>
        </dgm:presLayoutVars>
      </dgm:prSet>
      <dgm:spPr/>
    </dgm:pt>
    <dgm:pt modelId="{6754A9D4-BDE2-421B-BB14-644FA60FACA9}" type="pres">
      <dgm:prSet presAssocID="{3E8D4ED5-8405-4960-BF5B-1536CB64A39D}" presName="negativeSpace" presStyleCnt="0"/>
      <dgm:spPr/>
    </dgm:pt>
    <dgm:pt modelId="{EA0F9966-0C36-41DD-B52B-1F1BB0AF81E8}" type="pres">
      <dgm:prSet presAssocID="{3E8D4ED5-8405-4960-BF5B-1536CB64A39D}" presName="childText" presStyleLbl="conFgAcc1" presStyleIdx="1" presStyleCnt="2">
        <dgm:presLayoutVars>
          <dgm:bulletEnabled val="1"/>
        </dgm:presLayoutVars>
      </dgm:prSet>
      <dgm:spPr/>
    </dgm:pt>
  </dgm:ptLst>
  <dgm:cxnLst>
    <dgm:cxn modelId="{66B98A23-3B6D-49E4-92FB-16875A002CEF}" type="presOf" srcId="{163DB730-0106-4B28-B63F-85FD73696AA1}" destId="{1091C5EC-4AC7-4A25-9560-0C04D74575FB}" srcOrd="0" destOrd="0" presId="urn:microsoft.com/office/officeart/2005/8/layout/list1"/>
    <dgm:cxn modelId="{896A3524-ED1F-4597-8988-0B86140861CA}" srcId="{CEF77E3E-A204-444C-9954-A3CEEEE736F9}" destId="{3E8D4ED5-8405-4960-BF5B-1536CB64A39D}" srcOrd="1" destOrd="0" parTransId="{FE58C693-E017-4A1F-8478-FB11CE6730F9}" sibTransId="{33311BCD-AF5D-4838-A987-4BD2AA92D7EE}"/>
    <dgm:cxn modelId="{15D03935-2F1A-488F-AA49-903F7FCE5DA3}" type="presOf" srcId="{AB573AA4-F9B5-488B-B71C-7336AE3F50E3}" destId="{EA0F9966-0C36-41DD-B52B-1F1BB0AF81E8}" srcOrd="0" destOrd="1" presId="urn:microsoft.com/office/officeart/2005/8/layout/list1"/>
    <dgm:cxn modelId="{3CEF4B44-A013-4EBD-97EF-C919AAA7397F}" srcId="{1C27709F-7F7F-4846-9B51-4B9D05214AE0}" destId="{163DB730-0106-4B28-B63F-85FD73696AA1}" srcOrd="0" destOrd="0" parTransId="{500B6E1D-1524-4873-8459-CF18693C6267}" sibTransId="{BE23C2E3-A4BF-4947-8AD6-B9D2E06E1DCD}"/>
    <dgm:cxn modelId="{60190C7D-BBF5-433C-BC63-6CDE7A933706}" type="presOf" srcId="{244A4DCA-21E2-4994-B21F-CFA0B8EC03C4}" destId="{EA0F9966-0C36-41DD-B52B-1F1BB0AF81E8}" srcOrd="0" destOrd="0" presId="urn:microsoft.com/office/officeart/2005/8/layout/list1"/>
    <dgm:cxn modelId="{95E67295-E515-4F29-8E8D-1B061E3454D0}" type="presOf" srcId="{1C27709F-7F7F-4846-9B51-4B9D05214AE0}" destId="{76C88961-FC9A-4D5B-9512-CD46C0BB8DAF}" srcOrd="0" destOrd="0" presId="urn:microsoft.com/office/officeart/2005/8/layout/list1"/>
    <dgm:cxn modelId="{D35FE3C5-DCB9-47EB-AA34-218887585624}" type="presOf" srcId="{1C27709F-7F7F-4846-9B51-4B9D05214AE0}" destId="{5354B630-01E1-48DB-8AD4-5D271F72F43A}" srcOrd="1" destOrd="0" presId="urn:microsoft.com/office/officeart/2005/8/layout/list1"/>
    <dgm:cxn modelId="{0217C0C8-AFD6-4A3F-A9BD-40A69B6F8D11}" type="presOf" srcId="{CEF77E3E-A204-444C-9954-A3CEEEE736F9}" destId="{6D36D915-E3ED-49F1-9830-BA7FF570B02F}" srcOrd="0" destOrd="0" presId="urn:microsoft.com/office/officeart/2005/8/layout/list1"/>
    <dgm:cxn modelId="{2E2CE5CC-7CC3-40ED-8DB1-0680E17DA4A1}" srcId="{3E8D4ED5-8405-4960-BF5B-1536CB64A39D}" destId="{AB573AA4-F9B5-488B-B71C-7336AE3F50E3}" srcOrd="1" destOrd="0" parTransId="{595449C0-B43E-4402-8993-B3C809611263}" sibTransId="{EA5715E7-5A59-4DA2-932C-87825E891C2F}"/>
    <dgm:cxn modelId="{795CBDDA-117D-4949-97D4-4736016ABD6A}" srcId="{3E8D4ED5-8405-4960-BF5B-1536CB64A39D}" destId="{244A4DCA-21E2-4994-B21F-CFA0B8EC03C4}" srcOrd="0" destOrd="0" parTransId="{10152862-7A32-425A-97A9-65E947D58822}" sibTransId="{9CF9BF7E-3E94-46C3-ADCB-FDC8D9A37F9B}"/>
    <dgm:cxn modelId="{793C21EA-7D03-496B-A59C-2EF9F8CF7925}" srcId="{CEF77E3E-A204-444C-9954-A3CEEEE736F9}" destId="{1C27709F-7F7F-4846-9B51-4B9D05214AE0}" srcOrd="0" destOrd="0" parTransId="{446DB43F-294E-463F-A6F3-77AA78036380}" sibTransId="{A0156D43-7A53-4DEC-BC00-208D2859F4BB}"/>
    <dgm:cxn modelId="{40DC31F3-A329-4C50-8500-216A29ED01D8}" type="presOf" srcId="{3E8D4ED5-8405-4960-BF5B-1536CB64A39D}" destId="{0CCDD6FB-FA47-4947-A6A2-41898ED303B6}" srcOrd="0" destOrd="0" presId="urn:microsoft.com/office/officeart/2005/8/layout/list1"/>
    <dgm:cxn modelId="{C93E05FF-5199-49E4-85EF-95A1F12B8DD5}" type="presOf" srcId="{3E8D4ED5-8405-4960-BF5B-1536CB64A39D}" destId="{05572A2A-3E7E-4536-AD47-95F718FC8F6C}" srcOrd="1" destOrd="0" presId="urn:microsoft.com/office/officeart/2005/8/layout/list1"/>
    <dgm:cxn modelId="{1F8812F1-4F08-4B8F-A542-549A5733D6F6}" type="presParOf" srcId="{6D36D915-E3ED-49F1-9830-BA7FF570B02F}" destId="{7F422ADD-D630-4B8C-A673-64F675E166E2}" srcOrd="0" destOrd="0" presId="urn:microsoft.com/office/officeart/2005/8/layout/list1"/>
    <dgm:cxn modelId="{25598319-3B0E-41F1-97CF-9FEB70D32A93}" type="presParOf" srcId="{7F422ADD-D630-4B8C-A673-64F675E166E2}" destId="{76C88961-FC9A-4D5B-9512-CD46C0BB8DAF}" srcOrd="0" destOrd="0" presId="urn:microsoft.com/office/officeart/2005/8/layout/list1"/>
    <dgm:cxn modelId="{430D7940-5291-4A84-899E-ABAB0FFC1950}" type="presParOf" srcId="{7F422ADD-D630-4B8C-A673-64F675E166E2}" destId="{5354B630-01E1-48DB-8AD4-5D271F72F43A}" srcOrd="1" destOrd="0" presId="urn:microsoft.com/office/officeart/2005/8/layout/list1"/>
    <dgm:cxn modelId="{E95E74AA-BEB7-4379-BDDD-32581DA159C8}" type="presParOf" srcId="{6D36D915-E3ED-49F1-9830-BA7FF570B02F}" destId="{698A9FF1-C827-4E2D-B80F-B1B5FA1B34C9}" srcOrd="1" destOrd="0" presId="urn:microsoft.com/office/officeart/2005/8/layout/list1"/>
    <dgm:cxn modelId="{A27A016C-DF7A-48D6-92CB-4ADC74DAE44A}" type="presParOf" srcId="{6D36D915-E3ED-49F1-9830-BA7FF570B02F}" destId="{1091C5EC-4AC7-4A25-9560-0C04D74575FB}" srcOrd="2" destOrd="0" presId="urn:microsoft.com/office/officeart/2005/8/layout/list1"/>
    <dgm:cxn modelId="{C9CA2554-EBFA-4FC6-9406-3EFD7B31B6EA}" type="presParOf" srcId="{6D36D915-E3ED-49F1-9830-BA7FF570B02F}" destId="{FA956AD9-D491-4C20-AA60-5129AED207D7}" srcOrd="3" destOrd="0" presId="urn:microsoft.com/office/officeart/2005/8/layout/list1"/>
    <dgm:cxn modelId="{E2AE3EB7-1412-4066-BAAE-F5AFD3DF30B3}" type="presParOf" srcId="{6D36D915-E3ED-49F1-9830-BA7FF570B02F}" destId="{2EE364D5-28D3-4596-9801-96BF8164A0B4}" srcOrd="4" destOrd="0" presId="urn:microsoft.com/office/officeart/2005/8/layout/list1"/>
    <dgm:cxn modelId="{15DF4C08-CA81-4564-B9A0-3E2B26540506}" type="presParOf" srcId="{2EE364D5-28D3-4596-9801-96BF8164A0B4}" destId="{0CCDD6FB-FA47-4947-A6A2-41898ED303B6}" srcOrd="0" destOrd="0" presId="urn:microsoft.com/office/officeart/2005/8/layout/list1"/>
    <dgm:cxn modelId="{AACE7981-92B2-48BD-9416-6571D178B940}" type="presParOf" srcId="{2EE364D5-28D3-4596-9801-96BF8164A0B4}" destId="{05572A2A-3E7E-4536-AD47-95F718FC8F6C}" srcOrd="1" destOrd="0" presId="urn:microsoft.com/office/officeart/2005/8/layout/list1"/>
    <dgm:cxn modelId="{829B1C22-AFA2-4B8A-B972-138126E31C90}" type="presParOf" srcId="{6D36D915-E3ED-49F1-9830-BA7FF570B02F}" destId="{6754A9D4-BDE2-421B-BB14-644FA60FACA9}" srcOrd="5" destOrd="0" presId="urn:microsoft.com/office/officeart/2005/8/layout/list1"/>
    <dgm:cxn modelId="{1D275228-F939-4C43-B053-4F66BB3951F0}" type="presParOf" srcId="{6D36D915-E3ED-49F1-9830-BA7FF570B02F}" destId="{EA0F9966-0C36-41DD-B52B-1F1BB0AF81E8}"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E51A41-FBA6-4F03-AF4B-508C76864244}"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A4037F04-6611-47FB-97A5-F982010FC9C6}">
      <dgm:prSet custT="1"/>
      <dgm:spPr/>
      <dgm:t>
        <a:bodyPr/>
        <a:lstStyle/>
        <a:p>
          <a:r>
            <a:rPr lang="en-US" sz="1700" b="1">
              <a:latin typeface="Aptos" panose="020B0004020202020204" pitchFamily="34" charset="0"/>
            </a:rPr>
            <a:t>Legal and Regulatory Needs for New Prevention Technologies:</a:t>
          </a:r>
          <a:endParaRPr lang="en-US" sz="1700">
            <a:latin typeface="Aptos" panose="020B0004020202020204" pitchFamily="34" charset="0"/>
          </a:endParaRPr>
        </a:p>
      </dgm:t>
    </dgm:pt>
    <dgm:pt modelId="{39233824-4D17-4F6F-8D98-48AC46B5144A}" type="parTrans" cxnId="{D862BB79-2387-4621-8A15-1407902A4F31}">
      <dgm:prSet/>
      <dgm:spPr/>
      <dgm:t>
        <a:bodyPr/>
        <a:lstStyle/>
        <a:p>
          <a:endParaRPr lang="en-US" sz="1700">
            <a:latin typeface="Aptos" panose="020B0004020202020204" pitchFamily="34" charset="0"/>
          </a:endParaRPr>
        </a:p>
      </dgm:t>
    </dgm:pt>
    <dgm:pt modelId="{DA6870A4-0948-442C-BD3B-65A7C83D2AE5}" type="sibTrans" cxnId="{D862BB79-2387-4621-8A15-1407902A4F31}">
      <dgm:prSet/>
      <dgm:spPr/>
      <dgm:t>
        <a:bodyPr/>
        <a:lstStyle/>
        <a:p>
          <a:endParaRPr lang="en-US" sz="1700">
            <a:latin typeface="Aptos" panose="020B0004020202020204" pitchFamily="34" charset="0"/>
          </a:endParaRPr>
        </a:p>
      </dgm:t>
    </dgm:pt>
    <dgm:pt modelId="{858F77FC-4556-4528-9EA1-24EFC275DE52}">
      <dgm:prSet custT="1"/>
      <dgm:spPr/>
      <dgm:t>
        <a:bodyPr/>
        <a:lstStyle/>
        <a:p>
          <a:r>
            <a:rPr lang="en-US" sz="1700" dirty="0">
              <a:latin typeface="Aptos" panose="020B0004020202020204" pitchFamily="34" charset="0"/>
            </a:rPr>
            <a:t>Demand for training on regulatory approval processes and legal reform strategies for HIV prevention underscores the importance of navigating policy and regulatory frameworks for effective prevention technology rollout.</a:t>
          </a:r>
        </a:p>
      </dgm:t>
    </dgm:pt>
    <dgm:pt modelId="{7FE873B4-CA7C-4C23-98C8-79295BBF07A6}" type="parTrans" cxnId="{67F75B3E-88AC-421F-AF06-76661F6C4C3C}">
      <dgm:prSet/>
      <dgm:spPr/>
      <dgm:t>
        <a:bodyPr/>
        <a:lstStyle/>
        <a:p>
          <a:endParaRPr lang="en-US" sz="1700">
            <a:latin typeface="Aptos" panose="020B0004020202020204" pitchFamily="34" charset="0"/>
          </a:endParaRPr>
        </a:p>
      </dgm:t>
    </dgm:pt>
    <dgm:pt modelId="{167C9E9A-8A8B-438D-83A5-457E1CF89453}" type="sibTrans" cxnId="{67F75B3E-88AC-421F-AF06-76661F6C4C3C}">
      <dgm:prSet/>
      <dgm:spPr/>
      <dgm:t>
        <a:bodyPr/>
        <a:lstStyle/>
        <a:p>
          <a:endParaRPr lang="en-US" sz="1700">
            <a:latin typeface="Aptos" panose="020B0004020202020204" pitchFamily="34" charset="0"/>
          </a:endParaRPr>
        </a:p>
      </dgm:t>
    </dgm:pt>
    <dgm:pt modelId="{CAB43034-07A6-4118-8F86-D5FFADA9CA3A}">
      <dgm:prSet custT="1"/>
      <dgm:spPr/>
      <dgm:t>
        <a:bodyPr/>
        <a:lstStyle/>
        <a:p>
          <a:r>
            <a:rPr lang="en-US" sz="1700" b="1" dirty="0">
              <a:latin typeface="Aptos" panose="020B0004020202020204" pitchFamily="34" charset="0"/>
            </a:rPr>
            <a:t>High Interest in Monitoring and Evaluation (M&amp;E):</a:t>
          </a:r>
          <a:endParaRPr lang="en-US" sz="1700" dirty="0">
            <a:latin typeface="Aptos" panose="020B0004020202020204" pitchFamily="34" charset="0"/>
          </a:endParaRPr>
        </a:p>
      </dgm:t>
    </dgm:pt>
    <dgm:pt modelId="{C508269F-BFDA-4218-BED9-2C6009CF7244}" type="parTrans" cxnId="{040440A1-65A7-4B8E-90B8-B313403AF393}">
      <dgm:prSet/>
      <dgm:spPr/>
      <dgm:t>
        <a:bodyPr/>
        <a:lstStyle/>
        <a:p>
          <a:endParaRPr lang="en-US" sz="1700">
            <a:latin typeface="Aptos" panose="020B0004020202020204" pitchFamily="34" charset="0"/>
          </a:endParaRPr>
        </a:p>
      </dgm:t>
    </dgm:pt>
    <dgm:pt modelId="{803F4262-355B-4679-9421-B50F0488ABD2}" type="sibTrans" cxnId="{040440A1-65A7-4B8E-90B8-B313403AF393}">
      <dgm:prSet/>
      <dgm:spPr/>
      <dgm:t>
        <a:bodyPr/>
        <a:lstStyle/>
        <a:p>
          <a:endParaRPr lang="en-US" sz="1700">
            <a:latin typeface="Aptos" panose="020B0004020202020204" pitchFamily="34" charset="0"/>
          </a:endParaRPr>
        </a:p>
      </dgm:t>
    </dgm:pt>
    <dgm:pt modelId="{F51B1B8D-D7AA-4C39-BAAF-863381884A67}">
      <dgm:prSet custT="1"/>
      <dgm:spPr/>
      <dgm:t>
        <a:bodyPr/>
        <a:lstStyle/>
        <a:p>
          <a:r>
            <a:rPr lang="en-US" sz="1700">
              <a:latin typeface="Aptos" panose="020B0004020202020204" pitchFamily="34" charset="0"/>
            </a:rPr>
            <a:t>Support for monitoring and evaluation of integrated services shows a broad interest in strengthening the feedback loop for HIV prevention outcomes.</a:t>
          </a:r>
        </a:p>
      </dgm:t>
    </dgm:pt>
    <dgm:pt modelId="{928032A2-2A5E-4291-BD02-D0EE4D85E7E9}" type="parTrans" cxnId="{EE7B4F86-0250-4B2E-9D8D-B3B8B65A57CB}">
      <dgm:prSet/>
      <dgm:spPr/>
      <dgm:t>
        <a:bodyPr/>
        <a:lstStyle/>
        <a:p>
          <a:endParaRPr lang="en-US" sz="1700">
            <a:latin typeface="Aptos" panose="020B0004020202020204" pitchFamily="34" charset="0"/>
          </a:endParaRPr>
        </a:p>
      </dgm:t>
    </dgm:pt>
    <dgm:pt modelId="{9E6FF386-8918-4519-BE2D-361F8990F320}" type="sibTrans" cxnId="{EE7B4F86-0250-4B2E-9D8D-B3B8B65A57CB}">
      <dgm:prSet/>
      <dgm:spPr/>
      <dgm:t>
        <a:bodyPr/>
        <a:lstStyle/>
        <a:p>
          <a:endParaRPr lang="en-US" sz="1700">
            <a:latin typeface="Aptos" panose="020B0004020202020204" pitchFamily="34" charset="0"/>
          </a:endParaRPr>
        </a:p>
      </dgm:t>
    </dgm:pt>
    <dgm:pt modelId="{3085AF90-686C-4EF7-8723-606315505823}">
      <dgm:prSet custT="1"/>
      <dgm:spPr/>
      <dgm:t>
        <a:bodyPr/>
        <a:lstStyle/>
        <a:p>
          <a:r>
            <a:rPr lang="en-US" sz="1700">
              <a:latin typeface="Aptos" panose="020B0004020202020204" pitchFamily="34" charset="0"/>
            </a:rPr>
            <a:t>Strong demand for Consultants and Workshops, emphasizing need for strategic and practical M&amp;E training.</a:t>
          </a:r>
        </a:p>
      </dgm:t>
    </dgm:pt>
    <dgm:pt modelId="{BEFA5BF2-22D2-410A-BE4B-81BFE69B00C1}" type="parTrans" cxnId="{758D3DF5-DA2D-4062-BB8A-C46206FDFF65}">
      <dgm:prSet/>
      <dgm:spPr/>
      <dgm:t>
        <a:bodyPr/>
        <a:lstStyle/>
        <a:p>
          <a:endParaRPr lang="en-US" sz="1700">
            <a:latin typeface="Aptos" panose="020B0004020202020204" pitchFamily="34" charset="0"/>
          </a:endParaRPr>
        </a:p>
      </dgm:t>
    </dgm:pt>
    <dgm:pt modelId="{6F3CC0A0-6855-41FE-AE22-3FF5EBFCA876}" type="sibTrans" cxnId="{758D3DF5-DA2D-4062-BB8A-C46206FDFF65}">
      <dgm:prSet/>
      <dgm:spPr/>
      <dgm:t>
        <a:bodyPr/>
        <a:lstStyle/>
        <a:p>
          <a:endParaRPr lang="en-US" sz="1700">
            <a:latin typeface="Aptos" panose="020B0004020202020204" pitchFamily="34" charset="0"/>
          </a:endParaRPr>
        </a:p>
      </dgm:t>
    </dgm:pt>
    <dgm:pt modelId="{02E85197-0C14-4745-B675-B83CF860922E}" type="pres">
      <dgm:prSet presAssocID="{A2E51A41-FBA6-4F03-AF4B-508C76864244}" presName="linear" presStyleCnt="0">
        <dgm:presLayoutVars>
          <dgm:dir/>
          <dgm:animLvl val="lvl"/>
          <dgm:resizeHandles val="exact"/>
        </dgm:presLayoutVars>
      </dgm:prSet>
      <dgm:spPr/>
    </dgm:pt>
    <dgm:pt modelId="{00224A52-B572-43CB-846B-711CE0DC0D20}" type="pres">
      <dgm:prSet presAssocID="{A4037F04-6611-47FB-97A5-F982010FC9C6}" presName="parentLin" presStyleCnt="0"/>
      <dgm:spPr/>
    </dgm:pt>
    <dgm:pt modelId="{A142CE8E-BD71-44FC-BC07-E102F1E1B19A}" type="pres">
      <dgm:prSet presAssocID="{A4037F04-6611-47FB-97A5-F982010FC9C6}" presName="parentLeftMargin" presStyleLbl="node1" presStyleIdx="0" presStyleCnt="2"/>
      <dgm:spPr/>
    </dgm:pt>
    <dgm:pt modelId="{DE6429EE-E468-49C8-81D8-637F173490E0}" type="pres">
      <dgm:prSet presAssocID="{A4037F04-6611-47FB-97A5-F982010FC9C6}" presName="parentText" presStyleLbl="node1" presStyleIdx="0" presStyleCnt="2" custScaleX="124908">
        <dgm:presLayoutVars>
          <dgm:chMax val="0"/>
          <dgm:bulletEnabled val="1"/>
        </dgm:presLayoutVars>
      </dgm:prSet>
      <dgm:spPr/>
    </dgm:pt>
    <dgm:pt modelId="{DA1AD137-FAFA-4588-93FD-137EA748A970}" type="pres">
      <dgm:prSet presAssocID="{A4037F04-6611-47FB-97A5-F982010FC9C6}" presName="negativeSpace" presStyleCnt="0"/>
      <dgm:spPr/>
    </dgm:pt>
    <dgm:pt modelId="{8841F4E6-6E88-4A99-8870-459A3FE72BA0}" type="pres">
      <dgm:prSet presAssocID="{A4037F04-6611-47FB-97A5-F982010FC9C6}" presName="childText" presStyleLbl="conFgAcc1" presStyleIdx="0" presStyleCnt="2">
        <dgm:presLayoutVars>
          <dgm:bulletEnabled val="1"/>
        </dgm:presLayoutVars>
      </dgm:prSet>
      <dgm:spPr/>
    </dgm:pt>
    <dgm:pt modelId="{04497123-13B0-4327-ADFA-E93F37E742B5}" type="pres">
      <dgm:prSet presAssocID="{DA6870A4-0948-442C-BD3B-65A7C83D2AE5}" presName="spaceBetweenRectangles" presStyleCnt="0"/>
      <dgm:spPr/>
    </dgm:pt>
    <dgm:pt modelId="{BCECCCFD-9A4B-4DF4-88F5-9F2071E0226F}" type="pres">
      <dgm:prSet presAssocID="{CAB43034-07A6-4118-8F86-D5FFADA9CA3A}" presName="parentLin" presStyleCnt="0"/>
      <dgm:spPr/>
    </dgm:pt>
    <dgm:pt modelId="{E8E0FB21-DF5D-44D3-AC32-E0AB82E59354}" type="pres">
      <dgm:prSet presAssocID="{CAB43034-07A6-4118-8F86-D5FFADA9CA3A}" presName="parentLeftMargin" presStyleLbl="node1" presStyleIdx="0" presStyleCnt="2"/>
      <dgm:spPr/>
    </dgm:pt>
    <dgm:pt modelId="{C11194BD-1EB1-4B3E-A216-B7E7AD1E2A16}" type="pres">
      <dgm:prSet presAssocID="{CAB43034-07A6-4118-8F86-D5FFADA9CA3A}" presName="parentText" presStyleLbl="node1" presStyleIdx="1" presStyleCnt="2" custScaleX="124908">
        <dgm:presLayoutVars>
          <dgm:chMax val="0"/>
          <dgm:bulletEnabled val="1"/>
        </dgm:presLayoutVars>
      </dgm:prSet>
      <dgm:spPr/>
    </dgm:pt>
    <dgm:pt modelId="{3043B072-C1CF-4393-9C36-A00614B774BC}" type="pres">
      <dgm:prSet presAssocID="{CAB43034-07A6-4118-8F86-D5FFADA9CA3A}" presName="negativeSpace" presStyleCnt="0"/>
      <dgm:spPr/>
    </dgm:pt>
    <dgm:pt modelId="{D1116661-1B0B-4841-B3FB-43108CADA481}" type="pres">
      <dgm:prSet presAssocID="{CAB43034-07A6-4118-8F86-D5FFADA9CA3A}" presName="childText" presStyleLbl="conFgAcc1" presStyleIdx="1" presStyleCnt="2">
        <dgm:presLayoutVars>
          <dgm:bulletEnabled val="1"/>
        </dgm:presLayoutVars>
      </dgm:prSet>
      <dgm:spPr/>
    </dgm:pt>
  </dgm:ptLst>
  <dgm:cxnLst>
    <dgm:cxn modelId="{67F75B3E-88AC-421F-AF06-76661F6C4C3C}" srcId="{A4037F04-6611-47FB-97A5-F982010FC9C6}" destId="{858F77FC-4556-4528-9EA1-24EFC275DE52}" srcOrd="0" destOrd="0" parTransId="{7FE873B4-CA7C-4C23-98C8-79295BBF07A6}" sibTransId="{167C9E9A-8A8B-438D-83A5-457E1CF89453}"/>
    <dgm:cxn modelId="{351D6C65-C7A0-4BC5-A889-3888C7897483}" type="presOf" srcId="{A4037F04-6611-47FB-97A5-F982010FC9C6}" destId="{A142CE8E-BD71-44FC-BC07-E102F1E1B19A}" srcOrd="0" destOrd="0" presId="urn:microsoft.com/office/officeart/2005/8/layout/list1"/>
    <dgm:cxn modelId="{586D866C-1A50-4674-90AE-0B6169A54655}" type="presOf" srcId="{A2E51A41-FBA6-4F03-AF4B-508C76864244}" destId="{02E85197-0C14-4745-B675-B83CF860922E}" srcOrd="0" destOrd="0" presId="urn:microsoft.com/office/officeart/2005/8/layout/list1"/>
    <dgm:cxn modelId="{D862BB79-2387-4621-8A15-1407902A4F31}" srcId="{A2E51A41-FBA6-4F03-AF4B-508C76864244}" destId="{A4037F04-6611-47FB-97A5-F982010FC9C6}" srcOrd="0" destOrd="0" parTransId="{39233824-4D17-4F6F-8D98-48AC46B5144A}" sibTransId="{DA6870A4-0948-442C-BD3B-65A7C83D2AE5}"/>
    <dgm:cxn modelId="{D796EE85-CF38-4D7C-8C99-6ECE7F5DC6A2}" type="presOf" srcId="{F51B1B8D-D7AA-4C39-BAAF-863381884A67}" destId="{D1116661-1B0B-4841-B3FB-43108CADA481}" srcOrd="0" destOrd="0" presId="urn:microsoft.com/office/officeart/2005/8/layout/list1"/>
    <dgm:cxn modelId="{EE7B4F86-0250-4B2E-9D8D-B3B8B65A57CB}" srcId="{CAB43034-07A6-4118-8F86-D5FFADA9CA3A}" destId="{F51B1B8D-D7AA-4C39-BAAF-863381884A67}" srcOrd="0" destOrd="0" parTransId="{928032A2-2A5E-4291-BD02-D0EE4D85E7E9}" sibTransId="{9E6FF386-8918-4519-BE2D-361F8990F320}"/>
    <dgm:cxn modelId="{00177290-AAD5-4EA0-9904-595D3A1BB75C}" type="presOf" srcId="{CAB43034-07A6-4118-8F86-D5FFADA9CA3A}" destId="{E8E0FB21-DF5D-44D3-AC32-E0AB82E59354}" srcOrd="0" destOrd="0" presId="urn:microsoft.com/office/officeart/2005/8/layout/list1"/>
    <dgm:cxn modelId="{1DF9A390-3277-4990-8371-D4F701A77DA7}" type="presOf" srcId="{CAB43034-07A6-4118-8F86-D5FFADA9CA3A}" destId="{C11194BD-1EB1-4B3E-A216-B7E7AD1E2A16}" srcOrd="1" destOrd="0" presId="urn:microsoft.com/office/officeart/2005/8/layout/list1"/>
    <dgm:cxn modelId="{040440A1-65A7-4B8E-90B8-B313403AF393}" srcId="{A2E51A41-FBA6-4F03-AF4B-508C76864244}" destId="{CAB43034-07A6-4118-8F86-D5FFADA9CA3A}" srcOrd="1" destOrd="0" parTransId="{C508269F-BFDA-4218-BED9-2C6009CF7244}" sibTransId="{803F4262-355B-4679-9421-B50F0488ABD2}"/>
    <dgm:cxn modelId="{BBF01CD8-E2BD-456F-9207-878F35FF1215}" type="presOf" srcId="{A4037F04-6611-47FB-97A5-F982010FC9C6}" destId="{DE6429EE-E468-49C8-81D8-637F173490E0}" srcOrd="1" destOrd="0" presId="urn:microsoft.com/office/officeart/2005/8/layout/list1"/>
    <dgm:cxn modelId="{5C952ADA-B5DE-4B10-AA41-662E3491EFA2}" type="presOf" srcId="{858F77FC-4556-4528-9EA1-24EFC275DE52}" destId="{8841F4E6-6E88-4A99-8870-459A3FE72BA0}" srcOrd="0" destOrd="0" presId="urn:microsoft.com/office/officeart/2005/8/layout/list1"/>
    <dgm:cxn modelId="{E29421E2-03F4-4B8F-A5EE-3175D12F8610}" type="presOf" srcId="{3085AF90-686C-4EF7-8723-606315505823}" destId="{D1116661-1B0B-4841-B3FB-43108CADA481}" srcOrd="0" destOrd="1" presId="urn:microsoft.com/office/officeart/2005/8/layout/list1"/>
    <dgm:cxn modelId="{758D3DF5-DA2D-4062-BB8A-C46206FDFF65}" srcId="{CAB43034-07A6-4118-8F86-D5FFADA9CA3A}" destId="{3085AF90-686C-4EF7-8723-606315505823}" srcOrd="1" destOrd="0" parTransId="{BEFA5BF2-22D2-410A-BE4B-81BFE69B00C1}" sibTransId="{6F3CC0A0-6855-41FE-AE22-3FF5EBFCA876}"/>
    <dgm:cxn modelId="{CA1C7099-86E7-4125-AC34-7C69E550DCDD}" type="presParOf" srcId="{02E85197-0C14-4745-B675-B83CF860922E}" destId="{00224A52-B572-43CB-846B-711CE0DC0D20}" srcOrd="0" destOrd="0" presId="urn:microsoft.com/office/officeart/2005/8/layout/list1"/>
    <dgm:cxn modelId="{2EFBC600-C97F-4078-BBAB-96924E0964D5}" type="presParOf" srcId="{00224A52-B572-43CB-846B-711CE0DC0D20}" destId="{A142CE8E-BD71-44FC-BC07-E102F1E1B19A}" srcOrd="0" destOrd="0" presId="urn:microsoft.com/office/officeart/2005/8/layout/list1"/>
    <dgm:cxn modelId="{69D42239-78C7-473D-A544-53EAF364A7C5}" type="presParOf" srcId="{00224A52-B572-43CB-846B-711CE0DC0D20}" destId="{DE6429EE-E468-49C8-81D8-637F173490E0}" srcOrd="1" destOrd="0" presId="urn:microsoft.com/office/officeart/2005/8/layout/list1"/>
    <dgm:cxn modelId="{A7DE790B-C398-4FED-A783-3A92C088BACF}" type="presParOf" srcId="{02E85197-0C14-4745-B675-B83CF860922E}" destId="{DA1AD137-FAFA-4588-93FD-137EA748A970}" srcOrd="1" destOrd="0" presId="urn:microsoft.com/office/officeart/2005/8/layout/list1"/>
    <dgm:cxn modelId="{36733816-98A2-4313-958A-93617F266F4F}" type="presParOf" srcId="{02E85197-0C14-4745-B675-B83CF860922E}" destId="{8841F4E6-6E88-4A99-8870-459A3FE72BA0}" srcOrd="2" destOrd="0" presId="urn:microsoft.com/office/officeart/2005/8/layout/list1"/>
    <dgm:cxn modelId="{DE3EF9F8-8E20-4CFD-A1AF-015B3C2C6F7D}" type="presParOf" srcId="{02E85197-0C14-4745-B675-B83CF860922E}" destId="{04497123-13B0-4327-ADFA-E93F37E742B5}" srcOrd="3" destOrd="0" presId="urn:microsoft.com/office/officeart/2005/8/layout/list1"/>
    <dgm:cxn modelId="{7EC0A84F-98A0-441E-9BEB-0E25DCC7673D}" type="presParOf" srcId="{02E85197-0C14-4745-B675-B83CF860922E}" destId="{BCECCCFD-9A4B-4DF4-88F5-9F2071E0226F}" srcOrd="4" destOrd="0" presId="urn:microsoft.com/office/officeart/2005/8/layout/list1"/>
    <dgm:cxn modelId="{22AD5641-89EB-470D-8E7D-0DC086642813}" type="presParOf" srcId="{BCECCCFD-9A4B-4DF4-88F5-9F2071E0226F}" destId="{E8E0FB21-DF5D-44D3-AC32-E0AB82E59354}" srcOrd="0" destOrd="0" presId="urn:microsoft.com/office/officeart/2005/8/layout/list1"/>
    <dgm:cxn modelId="{819808C2-A7F1-413E-82C9-10A2BAD59361}" type="presParOf" srcId="{BCECCCFD-9A4B-4DF4-88F5-9F2071E0226F}" destId="{C11194BD-1EB1-4B3E-A216-B7E7AD1E2A16}" srcOrd="1" destOrd="0" presId="urn:microsoft.com/office/officeart/2005/8/layout/list1"/>
    <dgm:cxn modelId="{59BC67B4-58B1-4493-8C0E-46D1D106CECB}" type="presParOf" srcId="{02E85197-0C14-4745-B675-B83CF860922E}" destId="{3043B072-C1CF-4393-9C36-A00614B774BC}" srcOrd="5" destOrd="0" presId="urn:microsoft.com/office/officeart/2005/8/layout/list1"/>
    <dgm:cxn modelId="{3DEBE865-5167-4833-AE2A-898FF89D42FA}" type="presParOf" srcId="{02E85197-0C14-4745-B675-B83CF860922E}" destId="{D1116661-1B0B-4841-B3FB-43108CADA481}"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800490-B506-4474-9B1D-EFF2A82BF336}">
      <dsp:nvSpPr>
        <dsp:cNvPr id="0" name=""/>
        <dsp:cNvSpPr/>
      </dsp:nvSpPr>
      <dsp:spPr>
        <a:xfrm>
          <a:off x="0" y="291285"/>
          <a:ext cx="5944657" cy="138915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1371" tIns="374904" rIns="461371"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a:latin typeface="Aptos" panose="020B0004020202020204" pitchFamily="34" charset="0"/>
            </a:rPr>
            <a:t>Training/Workshop support consistently the most requested form of TA across multiple TA categories, reflecting a strong need for skill-building and knowledge transfer at all levels.</a:t>
          </a:r>
        </a:p>
      </dsp:txBody>
      <dsp:txXfrm>
        <a:off x="0" y="291285"/>
        <a:ext cx="5944657" cy="1389150"/>
      </dsp:txXfrm>
    </dsp:sp>
    <dsp:sp modelId="{3191E3C8-75DC-4FDE-A1AA-D882C22F13E6}">
      <dsp:nvSpPr>
        <dsp:cNvPr id="0" name=""/>
        <dsp:cNvSpPr/>
      </dsp:nvSpPr>
      <dsp:spPr>
        <a:xfrm>
          <a:off x="297232" y="25605"/>
          <a:ext cx="4997298" cy="53136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7286" tIns="0" rIns="157286" bIns="0" numCol="1" spcCol="1270" anchor="ctr" anchorCtr="0">
          <a:noAutofit/>
        </a:bodyPr>
        <a:lstStyle/>
        <a:p>
          <a:pPr marL="0" lvl="0" indent="0" algn="l" defTabSz="755650">
            <a:lnSpc>
              <a:spcPct val="90000"/>
            </a:lnSpc>
            <a:spcBef>
              <a:spcPct val="0"/>
            </a:spcBef>
            <a:spcAft>
              <a:spcPct val="35000"/>
            </a:spcAft>
            <a:buNone/>
          </a:pPr>
          <a:r>
            <a:rPr lang="en-US" sz="1700" b="1" kern="1200">
              <a:latin typeface="Aptos" panose="020B0004020202020204" pitchFamily="34" charset="0"/>
            </a:rPr>
            <a:t>High Demand for Training/Workshops</a:t>
          </a:r>
          <a:r>
            <a:rPr lang="en-US" sz="1700" kern="1200">
              <a:latin typeface="Aptos" panose="020B0004020202020204" pitchFamily="34" charset="0"/>
            </a:rPr>
            <a:t>: </a:t>
          </a:r>
        </a:p>
      </dsp:txBody>
      <dsp:txXfrm>
        <a:off x="323171" y="51544"/>
        <a:ext cx="4945420" cy="479482"/>
      </dsp:txXfrm>
    </dsp:sp>
    <dsp:sp modelId="{AEE3F4A4-2DA3-4B8F-A426-5E928ADF8D78}">
      <dsp:nvSpPr>
        <dsp:cNvPr id="0" name=""/>
        <dsp:cNvSpPr/>
      </dsp:nvSpPr>
      <dsp:spPr>
        <a:xfrm>
          <a:off x="0" y="2043315"/>
          <a:ext cx="5944657" cy="2097900"/>
        </a:xfrm>
        <a:prstGeom prst="rect">
          <a:avLst/>
        </a:prstGeom>
        <a:solidFill>
          <a:schemeClr val="lt1">
            <a:alpha val="90000"/>
            <a:hueOff val="0"/>
            <a:satOff val="0"/>
            <a:lumOff val="0"/>
            <a:alphaOff val="0"/>
          </a:schemeClr>
        </a:solidFill>
        <a:ln w="15875" cap="flat" cmpd="sng" algn="ctr">
          <a:solidFill>
            <a:schemeClr val="accent2">
              <a:hueOff val="-661686"/>
              <a:satOff val="746"/>
              <a:lumOff val="17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1371" tIns="374904" rIns="461371"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a:latin typeface="Aptos" panose="020B0004020202020204" pitchFamily="34" charset="0"/>
            </a:rPr>
            <a:t>High levels of demand were observed for assistance in developing comprehensive data analysis plans and setting epidemiologically meaningful targets for key and priority populations, indicating a focus on strengthening data-driven HIV prevention strategies.</a:t>
          </a:r>
        </a:p>
        <a:p>
          <a:pPr marL="171450" lvl="1" indent="-171450" algn="l" defTabSz="711200">
            <a:lnSpc>
              <a:spcPct val="90000"/>
            </a:lnSpc>
            <a:spcBef>
              <a:spcPct val="0"/>
            </a:spcBef>
            <a:spcAft>
              <a:spcPct val="15000"/>
            </a:spcAft>
            <a:buChar char="•"/>
          </a:pPr>
          <a:r>
            <a:rPr lang="en-US" sz="1600" kern="1200">
              <a:latin typeface="Aptos" panose="020B0004020202020204" pitchFamily="34" charset="0"/>
            </a:rPr>
            <a:t>TA in these areas primarily centers around Consultants and Training/Workshops.</a:t>
          </a:r>
        </a:p>
      </dsp:txBody>
      <dsp:txXfrm>
        <a:off x="0" y="2043315"/>
        <a:ext cx="5944657" cy="2097900"/>
      </dsp:txXfrm>
    </dsp:sp>
    <dsp:sp modelId="{2891C018-F0D2-4761-8034-A3B9E14647D4}">
      <dsp:nvSpPr>
        <dsp:cNvPr id="0" name=""/>
        <dsp:cNvSpPr/>
      </dsp:nvSpPr>
      <dsp:spPr>
        <a:xfrm>
          <a:off x="297232" y="1777635"/>
          <a:ext cx="5093839" cy="531360"/>
        </a:xfrm>
        <a:prstGeom prst="roundRect">
          <a:avLst/>
        </a:prstGeom>
        <a:solidFill>
          <a:schemeClr val="accent2">
            <a:hueOff val="-661686"/>
            <a:satOff val="746"/>
            <a:lumOff val="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7286" tIns="0" rIns="157286" bIns="0" numCol="1" spcCol="1270" anchor="ctr" anchorCtr="0">
          <a:noAutofit/>
        </a:bodyPr>
        <a:lstStyle/>
        <a:p>
          <a:pPr marL="0" lvl="0" indent="0" algn="l" defTabSz="755650">
            <a:lnSpc>
              <a:spcPct val="90000"/>
            </a:lnSpc>
            <a:spcBef>
              <a:spcPct val="0"/>
            </a:spcBef>
            <a:spcAft>
              <a:spcPct val="35000"/>
            </a:spcAft>
            <a:buNone/>
          </a:pPr>
          <a:r>
            <a:rPr lang="en-US" sz="1700" b="1" kern="1200">
              <a:latin typeface="Aptos" panose="020B0004020202020204" pitchFamily="34" charset="0"/>
            </a:rPr>
            <a:t>Significant Need in Data Analysis and Target Setting:</a:t>
          </a:r>
          <a:endParaRPr lang="en-US" sz="1700" kern="1200" dirty="0">
            <a:latin typeface="Aptos" panose="020B0004020202020204" pitchFamily="34" charset="0"/>
          </a:endParaRPr>
        </a:p>
      </dsp:txBody>
      <dsp:txXfrm>
        <a:off x="323171" y="1803574"/>
        <a:ext cx="5041961" cy="479482"/>
      </dsp:txXfrm>
    </dsp:sp>
    <dsp:sp modelId="{2044A4B4-25AF-4F13-AB54-9A5F980824A2}">
      <dsp:nvSpPr>
        <dsp:cNvPr id="0" name=""/>
        <dsp:cNvSpPr/>
      </dsp:nvSpPr>
      <dsp:spPr>
        <a:xfrm>
          <a:off x="0" y="4504095"/>
          <a:ext cx="5944657" cy="1871100"/>
        </a:xfrm>
        <a:prstGeom prst="rect">
          <a:avLst/>
        </a:prstGeom>
        <a:solidFill>
          <a:schemeClr val="lt1">
            <a:alpha val="90000"/>
            <a:hueOff val="0"/>
            <a:satOff val="0"/>
            <a:lumOff val="0"/>
            <a:alphaOff val="0"/>
          </a:schemeClr>
        </a:solidFill>
        <a:ln w="15875" cap="flat" cmpd="sng" algn="ctr">
          <a:solidFill>
            <a:schemeClr val="accent2">
              <a:hueOff val="-1323373"/>
              <a:satOff val="1492"/>
              <a:lumOff val="35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1371" tIns="374904" rIns="461371"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a:latin typeface="Aptos" panose="020B0004020202020204" pitchFamily="34" charset="0"/>
            </a:rPr>
            <a:t>Numerous requests for support in translating national HIV prevention scorecards into subnational scorecards reflect a push toward localized monitoring.</a:t>
          </a:r>
        </a:p>
        <a:p>
          <a:pPr marL="171450" lvl="1" indent="-171450" algn="l" defTabSz="711200">
            <a:lnSpc>
              <a:spcPct val="90000"/>
            </a:lnSpc>
            <a:spcBef>
              <a:spcPct val="0"/>
            </a:spcBef>
            <a:spcAft>
              <a:spcPct val="15000"/>
            </a:spcAft>
            <a:buChar char="•"/>
          </a:pPr>
          <a:r>
            <a:rPr lang="en-US" sz="1600" kern="1200">
              <a:latin typeface="Aptos" panose="020B0004020202020204" pitchFamily="34" charset="0"/>
            </a:rPr>
            <a:t>Requests for both Training/Workshops and In-Country Missions indicate a need for hands-on, contextualized support to achieve this.</a:t>
          </a:r>
        </a:p>
      </dsp:txBody>
      <dsp:txXfrm>
        <a:off x="0" y="4504095"/>
        <a:ext cx="5944657" cy="1871100"/>
      </dsp:txXfrm>
    </dsp:sp>
    <dsp:sp modelId="{6F35001E-C57A-4FEB-9D8A-2B66D6A856A7}">
      <dsp:nvSpPr>
        <dsp:cNvPr id="0" name=""/>
        <dsp:cNvSpPr/>
      </dsp:nvSpPr>
      <dsp:spPr>
        <a:xfrm>
          <a:off x="297232" y="4238415"/>
          <a:ext cx="4989350" cy="531360"/>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7286" tIns="0" rIns="157286" bIns="0" numCol="1" spcCol="1270" anchor="ctr" anchorCtr="0">
          <a:noAutofit/>
        </a:bodyPr>
        <a:lstStyle/>
        <a:p>
          <a:pPr marL="0" lvl="0" indent="0" algn="l" defTabSz="755650">
            <a:lnSpc>
              <a:spcPct val="90000"/>
            </a:lnSpc>
            <a:spcBef>
              <a:spcPct val="0"/>
            </a:spcBef>
            <a:spcAft>
              <a:spcPct val="35000"/>
            </a:spcAft>
            <a:buNone/>
          </a:pPr>
          <a:r>
            <a:rPr lang="en-US" sz="1700" b="1" kern="1200">
              <a:latin typeface="Aptos" panose="020B0004020202020204" pitchFamily="34" charset="0"/>
            </a:rPr>
            <a:t>Interest in Subnational Scorecard Translation:</a:t>
          </a:r>
          <a:endParaRPr lang="en-US" sz="1700" kern="1200">
            <a:latin typeface="Aptos" panose="020B0004020202020204" pitchFamily="34" charset="0"/>
          </a:endParaRPr>
        </a:p>
      </dsp:txBody>
      <dsp:txXfrm>
        <a:off x="323171" y="4264354"/>
        <a:ext cx="4937472" cy="4794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91C5EC-4AC7-4A25-9560-0C04D74575FB}">
      <dsp:nvSpPr>
        <dsp:cNvPr id="0" name=""/>
        <dsp:cNvSpPr/>
      </dsp:nvSpPr>
      <dsp:spPr>
        <a:xfrm>
          <a:off x="0" y="521852"/>
          <a:ext cx="5944657" cy="230265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1371" tIns="708152" rIns="461371"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latin typeface="Aptos" panose="020B0004020202020204" pitchFamily="34" charset="0"/>
            </a:rPr>
            <a:t>Formulating and executing sustainable financing plans is identified as a critical need, particularly with Consultants and budget planning TA as high-demand categories, suggesting prioritization of financial planning to support sustainable HIV prevention.</a:t>
          </a:r>
        </a:p>
      </dsp:txBody>
      <dsp:txXfrm>
        <a:off x="0" y="521852"/>
        <a:ext cx="5944657" cy="2302650"/>
      </dsp:txXfrm>
    </dsp:sp>
    <dsp:sp modelId="{5354B630-01E1-48DB-8AD4-5D271F72F43A}">
      <dsp:nvSpPr>
        <dsp:cNvPr id="0" name=""/>
        <dsp:cNvSpPr/>
      </dsp:nvSpPr>
      <dsp:spPr>
        <a:xfrm>
          <a:off x="297232" y="20011"/>
          <a:ext cx="5336899" cy="100368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7286" tIns="0" rIns="157286" bIns="0" numCol="1" spcCol="1270" anchor="ctr" anchorCtr="0">
          <a:noAutofit/>
        </a:bodyPr>
        <a:lstStyle/>
        <a:p>
          <a:pPr marL="0" lvl="0" indent="0" algn="l" defTabSz="755650">
            <a:lnSpc>
              <a:spcPct val="90000"/>
            </a:lnSpc>
            <a:spcBef>
              <a:spcPct val="0"/>
            </a:spcBef>
            <a:spcAft>
              <a:spcPct val="35000"/>
            </a:spcAft>
            <a:buNone/>
          </a:pPr>
          <a:r>
            <a:rPr lang="en-US" sz="1700" b="1" kern="1200">
              <a:latin typeface="Aptos" panose="020B0004020202020204" pitchFamily="34" charset="0"/>
            </a:rPr>
            <a:t>Sustainable Financing and Resource Mobilization:</a:t>
          </a:r>
          <a:endParaRPr lang="en-US" sz="1700" kern="1200">
            <a:latin typeface="Aptos" panose="020B0004020202020204" pitchFamily="34" charset="0"/>
          </a:endParaRPr>
        </a:p>
      </dsp:txBody>
      <dsp:txXfrm>
        <a:off x="346228" y="69007"/>
        <a:ext cx="5238907" cy="905688"/>
      </dsp:txXfrm>
    </dsp:sp>
    <dsp:sp modelId="{EA0F9966-0C36-41DD-B52B-1F1BB0AF81E8}">
      <dsp:nvSpPr>
        <dsp:cNvPr id="0" name=""/>
        <dsp:cNvSpPr/>
      </dsp:nvSpPr>
      <dsp:spPr>
        <a:xfrm>
          <a:off x="0" y="3509942"/>
          <a:ext cx="5944657" cy="2570400"/>
        </a:xfrm>
        <a:prstGeom prst="rect">
          <a:avLst/>
        </a:prstGeom>
        <a:solidFill>
          <a:schemeClr val="lt1">
            <a:alpha val="90000"/>
            <a:hueOff val="0"/>
            <a:satOff val="0"/>
            <a:lumOff val="0"/>
            <a:alphaOff val="0"/>
          </a:schemeClr>
        </a:solidFill>
        <a:ln w="15875" cap="flat" cmpd="sng" algn="ctr">
          <a:solidFill>
            <a:schemeClr val="accent2">
              <a:hueOff val="-1323373"/>
              <a:satOff val="1492"/>
              <a:lumOff val="35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61371" tIns="708152" rIns="461371"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latin typeface="Aptos" panose="020B0004020202020204" pitchFamily="34" charset="0"/>
            </a:rPr>
            <a:t>Community organization capacity building surfaced as a significant need, with interest in South-South exchanges to enable peer learning and regional expertise sharing.</a:t>
          </a:r>
        </a:p>
        <a:p>
          <a:pPr marL="171450" lvl="1" indent="-171450" algn="l" defTabSz="755650">
            <a:lnSpc>
              <a:spcPct val="90000"/>
            </a:lnSpc>
            <a:spcBef>
              <a:spcPct val="0"/>
            </a:spcBef>
            <a:spcAft>
              <a:spcPct val="15000"/>
            </a:spcAft>
            <a:buChar char="•"/>
          </a:pPr>
          <a:r>
            <a:rPr lang="en-US" sz="1700" kern="1200" dirty="0">
              <a:latin typeface="Aptos" panose="020B0004020202020204" pitchFamily="34" charset="0"/>
            </a:rPr>
            <a:t>Requests span across Training/Workshops and Consultants, underscoring a focus on enhancing local implementation capacity.</a:t>
          </a:r>
        </a:p>
      </dsp:txBody>
      <dsp:txXfrm>
        <a:off x="0" y="3509942"/>
        <a:ext cx="5944657" cy="2570400"/>
      </dsp:txXfrm>
    </dsp:sp>
    <dsp:sp modelId="{05572A2A-3E7E-4536-AD47-95F718FC8F6C}">
      <dsp:nvSpPr>
        <dsp:cNvPr id="0" name=""/>
        <dsp:cNvSpPr/>
      </dsp:nvSpPr>
      <dsp:spPr>
        <a:xfrm>
          <a:off x="297232" y="3008102"/>
          <a:ext cx="5336899" cy="1003680"/>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7286" tIns="0" rIns="157286" bIns="0" numCol="1" spcCol="1270" anchor="ctr" anchorCtr="0">
          <a:noAutofit/>
        </a:bodyPr>
        <a:lstStyle/>
        <a:p>
          <a:pPr marL="0" lvl="0" indent="0" algn="l" defTabSz="755650">
            <a:lnSpc>
              <a:spcPct val="90000"/>
            </a:lnSpc>
            <a:spcBef>
              <a:spcPct val="0"/>
            </a:spcBef>
            <a:spcAft>
              <a:spcPct val="35000"/>
            </a:spcAft>
            <a:buNone/>
          </a:pPr>
          <a:r>
            <a:rPr lang="en-US" sz="1700" b="1" kern="1200">
              <a:latin typeface="Aptos" panose="020B0004020202020204" pitchFamily="34" charset="0"/>
            </a:rPr>
            <a:t>Emphasis on Community Capacity Building:</a:t>
          </a:r>
          <a:endParaRPr lang="en-US" sz="1700" kern="1200">
            <a:latin typeface="Aptos" panose="020B0004020202020204" pitchFamily="34" charset="0"/>
          </a:endParaRPr>
        </a:p>
      </dsp:txBody>
      <dsp:txXfrm>
        <a:off x="346228" y="3057098"/>
        <a:ext cx="5238907" cy="9056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41F4E6-6E88-4A99-8870-459A3FE72BA0}">
      <dsp:nvSpPr>
        <dsp:cNvPr id="0" name=""/>
        <dsp:cNvSpPr/>
      </dsp:nvSpPr>
      <dsp:spPr>
        <a:xfrm>
          <a:off x="0" y="531630"/>
          <a:ext cx="5641974" cy="20349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7880" tIns="708152" rIns="437880"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a:latin typeface="Aptos" panose="020B0004020202020204" pitchFamily="34" charset="0"/>
            </a:rPr>
            <a:t>Demand for training on regulatory approval processes and legal reform strategies for HIV prevention underscores the importance of navigating policy and regulatory frameworks for effective prevention technology rollout.</a:t>
          </a:r>
        </a:p>
      </dsp:txBody>
      <dsp:txXfrm>
        <a:off x="0" y="531630"/>
        <a:ext cx="5641974" cy="2034900"/>
      </dsp:txXfrm>
    </dsp:sp>
    <dsp:sp modelId="{DE6429EE-E468-49C8-81D8-637F173490E0}">
      <dsp:nvSpPr>
        <dsp:cNvPr id="0" name=""/>
        <dsp:cNvSpPr/>
      </dsp:nvSpPr>
      <dsp:spPr>
        <a:xfrm>
          <a:off x="282098" y="29790"/>
          <a:ext cx="4933094" cy="100368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277" tIns="0" rIns="149277" bIns="0" numCol="1" spcCol="1270" anchor="ctr" anchorCtr="0">
          <a:noAutofit/>
        </a:bodyPr>
        <a:lstStyle/>
        <a:p>
          <a:pPr marL="0" lvl="0" indent="0" algn="l" defTabSz="755650">
            <a:lnSpc>
              <a:spcPct val="90000"/>
            </a:lnSpc>
            <a:spcBef>
              <a:spcPct val="0"/>
            </a:spcBef>
            <a:spcAft>
              <a:spcPct val="35000"/>
            </a:spcAft>
            <a:buNone/>
          </a:pPr>
          <a:r>
            <a:rPr lang="en-US" sz="1700" b="1" kern="1200">
              <a:latin typeface="Aptos" panose="020B0004020202020204" pitchFamily="34" charset="0"/>
            </a:rPr>
            <a:t>Legal and Regulatory Needs for New Prevention Technologies:</a:t>
          </a:r>
          <a:endParaRPr lang="en-US" sz="1700" kern="1200">
            <a:latin typeface="Aptos" panose="020B0004020202020204" pitchFamily="34" charset="0"/>
          </a:endParaRPr>
        </a:p>
      </dsp:txBody>
      <dsp:txXfrm>
        <a:off x="331094" y="78786"/>
        <a:ext cx="4835102" cy="905688"/>
      </dsp:txXfrm>
    </dsp:sp>
    <dsp:sp modelId="{D1116661-1B0B-4841-B3FB-43108CADA481}">
      <dsp:nvSpPr>
        <dsp:cNvPr id="0" name=""/>
        <dsp:cNvSpPr/>
      </dsp:nvSpPr>
      <dsp:spPr>
        <a:xfrm>
          <a:off x="0" y="3251970"/>
          <a:ext cx="5641974" cy="2570400"/>
        </a:xfrm>
        <a:prstGeom prst="rect">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7880" tIns="708152" rIns="437880"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latin typeface="Aptos" panose="020B0004020202020204" pitchFamily="34" charset="0"/>
            </a:rPr>
            <a:t>Support for monitoring and evaluation of integrated services shows a broad interest in strengthening the feedback loop for HIV prevention outcomes.</a:t>
          </a:r>
        </a:p>
        <a:p>
          <a:pPr marL="171450" lvl="1" indent="-171450" algn="l" defTabSz="755650">
            <a:lnSpc>
              <a:spcPct val="90000"/>
            </a:lnSpc>
            <a:spcBef>
              <a:spcPct val="0"/>
            </a:spcBef>
            <a:spcAft>
              <a:spcPct val="15000"/>
            </a:spcAft>
            <a:buChar char="•"/>
          </a:pPr>
          <a:r>
            <a:rPr lang="en-US" sz="1700" kern="1200">
              <a:latin typeface="Aptos" panose="020B0004020202020204" pitchFamily="34" charset="0"/>
            </a:rPr>
            <a:t>Strong demand for Consultants and Workshops, emphasizing need for strategic and practical M&amp;E training.</a:t>
          </a:r>
        </a:p>
      </dsp:txBody>
      <dsp:txXfrm>
        <a:off x="0" y="3251970"/>
        <a:ext cx="5641974" cy="2570400"/>
      </dsp:txXfrm>
    </dsp:sp>
    <dsp:sp modelId="{C11194BD-1EB1-4B3E-A216-B7E7AD1E2A16}">
      <dsp:nvSpPr>
        <dsp:cNvPr id="0" name=""/>
        <dsp:cNvSpPr/>
      </dsp:nvSpPr>
      <dsp:spPr>
        <a:xfrm>
          <a:off x="282098" y="2750130"/>
          <a:ext cx="4933094" cy="100368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277" tIns="0" rIns="149277" bIns="0" numCol="1" spcCol="1270" anchor="ctr" anchorCtr="0">
          <a:noAutofit/>
        </a:bodyPr>
        <a:lstStyle/>
        <a:p>
          <a:pPr marL="0" lvl="0" indent="0" algn="l" defTabSz="755650">
            <a:lnSpc>
              <a:spcPct val="90000"/>
            </a:lnSpc>
            <a:spcBef>
              <a:spcPct val="0"/>
            </a:spcBef>
            <a:spcAft>
              <a:spcPct val="35000"/>
            </a:spcAft>
            <a:buNone/>
          </a:pPr>
          <a:r>
            <a:rPr lang="en-US" sz="1700" b="1" kern="1200" dirty="0">
              <a:latin typeface="Aptos" panose="020B0004020202020204" pitchFamily="34" charset="0"/>
            </a:rPr>
            <a:t>High Interest in Monitoring and Evaluation (M&amp;E):</a:t>
          </a:r>
          <a:endParaRPr lang="en-US" sz="1700" kern="1200" dirty="0">
            <a:latin typeface="Aptos" panose="020B0004020202020204" pitchFamily="34" charset="0"/>
          </a:endParaRPr>
        </a:p>
      </dsp:txBody>
      <dsp:txXfrm>
        <a:off x="331094" y="2799126"/>
        <a:ext cx="4835102" cy="90568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74A2A5-91D0-4F98-90D5-673146535B0C}" type="datetimeFigureOut">
              <a:rPr lang="en-AU" smtClean="0"/>
              <a:t>30/10/2024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020DA9-0A9B-4576-A5C9-89BC37E2C4AF}" type="slidenum">
              <a:rPr lang="en-AU" smtClean="0"/>
              <a:t>‹#›</a:t>
            </a:fld>
            <a:endParaRPr lang="en-AU"/>
          </a:p>
        </p:txBody>
      </p:sp>
    </p:spTree>
    <p:extLst>
      <p:ext uri="{BB962C8B-B14F-4D97-AF65-F5344CB8AC3E}">
        <p14:creationId xmlns:p14="http://schemas.microsoft.com/office/powerpoint/2010/main" val="214656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Huge thank you and acknowledgement of Lycias Zembe who did the heavy lifting – </a:t>
            </a:r>
            <a:r>
              <a:rPr lang="en-US" dirty="0" err="1"/>
              <a:t>analysing</a:t>
            </a:r>
            <a:r>
              <a:rPr lang="en-US" dirty="0"/>
              <a:t> the scorecards including the data I’m presenting here, and a big thankyou to the country teams for supplying this data</a:t>
            </a:r>
          </a:p>
          <a:p>
            <a:pPr marL="171450" indent="-171450">
              <a:buFont typeface="Arial" panose="020B0604020202020204" pitchFamily="34" charset="0"/>
              <a:buChar char="•"/>
            </a:pPr>
            <a:r>
              <a:rPr lang="en-US" dirty="0"/>
              <a:t>Technical Assistance Needs were asked as part of Survey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And provides the country-identified critical support needs across technical areas that are essential for strengthening HIV prevention efforts.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This is data from 33 countries: </a:t>
            </a:r>
            <a:r>
              <a:rPr lang="en-AU" sz="1800" b="0" i="0" u="none" strike="noStrike" dirty="0">
                <a:solidFill>
                  <a:srgbClr val="000000"/>
                </a:solidFill>
                <a:effectLst/>
                <a:latin typeface="Calibri" panose="020F0502020204030204" pitchFamily="34" charset="0"/>
              </a:rPr>
              <a:t>Angola</a:t>
            </a:r>
            <a:r>
              <a:rPr lang="en-AU" dirty="0"/>
              <a:t> </a:t>
            </a:r>
            <a:r>
              <a:rPr lang="en-AU" sz="1800" b="0" i="0" u="none" strike="noStrike" dirty="0">
                <a:solidFill>
                  <a:srgbClr val="000000"/>
                </a:solidFill>
                <a:effectLst/>
                <a:latin typeface="Calibri" panose="020F0502020204030204" pitchFamily="34" charset="0"/>
              </a:rPr>
              <a:t>Brazil</a:t>
            </a:r>
            <a:r>
              <a:rPr lang="en-AU" dirty="0"/>
              <a:t> </a:t>
            </a:r>
            <a:r>
              <a:rPr lang="en-AU" sz="1800" b="0" i="0" u="none" strike="noStrike" dirty="0">
                <a:solidFill>
                  <a:srgbClr val="000000"/>
                </a:solidFill>
                <a:effectLst/>
                <a:latin typeface="Calibri" panose="020F0502020204030204" pitchFamily="34" charset="0"/>
              </a:rPr>
              <a:t>Cameroon</a:t>
            </a:r>
            <a:r>
              <a:rPr lang="en-AU" dirty="0"/>
              <a:t> </a:t>
            </a:r>
            <a:r>
              <a:rPr lang="en-AU" sz="1800" b="0" i="0" u="none" strike="noStrike" dirty="0">
                <a:solidFill>
                  <a:srgbClr val="000000"/>
                </a:solidFill>
                <a:effectLst/>
                <a:latin typeface="Calibri" panose="020F0502020204030204" pitchFamily="34" charset="0"/>
              </a:rPr>
              <a:t>Central African Republic</a:t>
            </a:r>
            <a:r>
              <a:rPr lang="en-AU" dirty="0"/>
              <a:t> </a:t>
            </a:r>
            <a:r>
              <a:rPr lang="en-AU" sz="1800" b="0" i="0" u="none" strike="noStrike" dirty="0">
                <a:solidFill>
                  <a:srgbClr val="000000"/>
                </a:solidFill>
                <a:effectLst/>
                <a:latin typeface="Calibri" panose="020F0502020204030204" pitchFamily="34" charset="0"/>
              </a:rPr>
              <a:t>Colombia</a:t>
            </a:r>
            <a:r>
              <a:rPr lang="en-AU" dirty="0"/>
              <a:t> </a:t>
            </a:r>
            <a:r>
              <a:rPr lang="en-AU" sz="1800" b="0" i="0" u="none" strike="noStrike" dirty="0">
                <a:solidFill>
                  <a:srgbClr val="000000"/>
                </a:solidFill>
                <a:effectLst/>
                <a:latin typeface="Calibri" panose="020F0502020204030204" pitchFamily="34" charset="0"/>
              </a:rPr>
              <a:t>Côte d’Ivoire</a:t>
            </a:r>
            <a:r>
              <a:rPr lang="en-AU" dirty="0"/>
              <a:t> </a:t>
            </a:r>
            <a:r>
              <a:rPr lang="en-AU" sz="1800" b="0" i="0" u="none" strike="noStrike" dirty="0">
                <a:solidFill>
                  <a:srgbClr val="000000"/>
                </a:solidFill>
                <a:effectLst/>
                <a:latin typeface="Calibri" panose="020F0502020204030204" pitchFamily="34" charset="0"/>
              </a:rPr>
              <a:t>Democratic Republic of the Congo</a:t>
            </a:r>
            <a:r>
              <a:rPr lang="en-AU" dirty="0"/>
              <a:t> </a:t>
            </a:r>
            <a:r>
              <a:rPr lang="en-AU" sz="1800" b="0" i="0" u="none" strike="noStrike" dirty="0">
                <a:solidFill>
                  <a:srgbClr val="000000"/>
                </a:solidFill>
                <a:effectLst/>
                <a:latin typeface="Calibri" panose="020F0502020204030204" pitchFamily="34" charset="0"/>
              </a:rPr>
              <a:t>Egypt</a:t>
            </a:r>
            <a:r>
              <a:rPr lang="en-AU" dirty="0"/>
              <a:t> </a:t>
            </a:r>
            <a:r>
              <a:rPr lang="en-AU" sz="1800" b="0" i="0" u="none" strike="noStrike" dirty="0">
                <a:solidFill>
                  <a:srgbClr val="000000"/>
                </a:solidFill>
                <a:effectLst/>
                <a:latin typeface="Calibri" panose="020F0502020204030204" pitchFamily="34" charset="0"/>
              </a:rPr>
              <a:t>eSwatini</a:t>
            </a:r>
            <a:r>
              <a:rPr lang="en-AU" dirty="0"/>
              <a:t> </a:t>
            </a:r>
            <a:r>
              <a:rPr lang="en-AU" sz="1800" b="0" i="0" u="none" strike="noStrike" dirty="0">
                <a:solidFill>
                  <a:srgbClr val="000000"/>
                </a:solidFill>
                <a:effectLst/>
                <a:latin typeface="Calibri" panose="020F0502020204030204" pitchFamily="34" charset="0"/>
              </a:rPr>
              <a:t>Ethiopia</a:t>
            </a:r>
            <a:r>
              <a:rPr lang="en-AU" dirty="0"/>
              <a:t> </a:t>
            </a:r>
            <a:r>
              <a:rPr lang="en-AU" sz="1800" b="0" i="0" u="none" strike="noStrike" dirty="0">
                <a:solidFill>
                  <a:srgbClr val="000000"/>
                </a:solidFill>
                <a:effectLst/>
                <a:latin typeface="Calibri" panose="020F0502020204030204" pitchFamily="34" charset="0"/>
              </a:rPr>
              <a:t>Ghana</a:t>
            </a:r>
            <a:r>
              <a:rPr lang="en-AU" dirty="0"/>
              <a:t> </a:t>
            </a:r>
            <a:r>
              <a:rPr lang="en-AU" sz="1800" b="0" i="0" u="none" strike="noStrike" dirty="0">
                <a:solidFill>
                  <a:srgbClr val="000000"/>
                </a:solidFill>
                <a:effectLst/>
                <a:latin typeface="Calibri" panose="020F0502020204030204" pitchFamily="34" charset="0"/>
              </a:rPr>
              <a:t>India</a:t>
            </a:r>
            <a:r>
              <a:rPr lang="en-AU" dirty="0"/>
              <a:t> </a:t>
            </a:r>
            <a:r>
              <a:rPr lang="en-AU" sz="1800" b="0" i="0" u="none" strike="noStrike" dirty="0">
                <a:solidFill>
                  <a:srgbClr val="000000"/>
                </a:solidFill>
                <a:effectLst/>
                <a:latin typeface="Calibri" panose="020F0502020204030204" pitchFamily="34" charset="0"/>
              </a:rPr>
              <a:t>Indonesia</a:t>
            </a:r>
            <a:r>
              <a:rPr lang="en-AU" dirty="0"/>
              <a:t> </a:t>
            </a:r>
            <a:r>
              <a:rPr lang="en-AU" sz="1800" b="0" i="0" u="none" strike="noStrike" dirty="0">
                <a:solidFill>
                  <a:srgbClr val="000000"/>
                </a:solidFill>
                <a:effectLst/>
                <a:latin typeface="Calibri" panose="020F0502020204030204" pitchFamily="34" charset="0"/>
              </a:rPr>
              <a:t>Iran</a:t>
            </a:r>
            <a:r>
              <a:rPr lang="en-AU" dirty="0"/>
              <a:t> </a:t>
            </a:r>
            <a:r>
              <a:rPr lang="en-AU" sz="1800" b="0" i="0" u="none" strike="noStrike" dirty="0">
                <a:solidFill>
                  <a:srgbClr val="000000"/>
                </a:solidFill>
                <a:effectLst/>
                <a:latin typeface="Calibri" panose="020F0502020204030204" pitchFamily="34" charset="0"/>
              </a:rPr>
              <a:t>Kenya</a:t>
            </a:r>
            <a:r>
              <a:rPr lang="en-AU" dirty="0"/>
              <a:t> </a:t>
            </a:r>
            <a:r>
              <a:rPr lang="en-AU" sz="1800" b="0" i="0" u="none" strike="noStrike" dirty="0">
                <a:solidFill>
                  <a:srgbClr val="000000"/>
                </a:solidFill>
                <a:effectLst/>
                <a:latin typeface="Calibri" panose="020F0502020204030204" pitchFamily="34" charset="0"/>
              </a:rPr>
              <a:t>Lesotho</a:t>
            </a:r>
            <a:r>
              <a:rPr lang="en-AU" dirty="0"/>
              <a:t> </a:t>
            </a:r>
            <a:r>
              <a:rPr lang="en-AU" sz="1800" b="0" i="0" u="none" strike="noStrike" dirty="0">
                <a:solidFill>
                  <a:srgbClr val="000000"/>
                </a:solidFill>
                <a:effectLst/>
                <a:latin typeface="Calibri" panose="020F0502020204030204" pitchFamily="34" charset="0"/>
              </a:rPr>
              <a:t>Madagascar</a:t>
            </a:r>
            <a:r>
              <a:rPr lang="en-AU" dirty="0"/>
              <a:t> </a:t>
            </a:r>
            <a:r>
              <a:rPr lang="en-AU" sz="1800" b="0" i="0" u="none" strike="noStrike" dirty="0">
                <a:solidFill>
                  <a:srgbClr val="000000"/>
                </a:solidFill>
                <a:effectLst/>
                <a:latin typeface="Calibri" panose="020F0502020204030204" pitchFamily="34" charset="0"/>
              </a:rPr>
              <a:t>Malawi</a:t>
            </a:r>
            <a:r>
              <a:rPr lang="en-AU" dirty="0"/>
              <a:t> </a:t>
            </a:r>
            <a:r>
              <a:rPr lang="en-AU" sz="1800" b="0" i="0" u="none" strike="noStrike" dirty="0">
                <a:solidFill>
                  <a:srgbClr val="000000"/>
                </a:solidFill>
                <a:effectLst/>
                <a:latin typeface="Calibri" panose="020F0502020204030204" pitchFamily="34" charset="0"/>
              </a:rPr>
              <a:t>Mozambique</a:t>
            </a:r>
            <a:r>
              <a:rPr lang="en-AU" dirty="0"/>
              <a:t> </a:t>
            </a:r>
            <a:r>
              <a:rPr lang="en-AU" sz="1800" b="0" i="0" u="none" strike="noStrike" dirty="0">
                <a:solidFill>
                  <a:srgbClr val="000000"/>
                </a:solidFill>
                <a:effectLst/>
                <a:latin typeface="Calibri" panose="020F0502020204030204" pitchFamily="34" charset="0"/>
              </a:rPr>
              <a:t>Myanmar</a:t>
            </a:r>
            <a:r>
              <a:rPr lang="en-AU" dirty="0"/>
              <a:t> </a:t>
            </a:r>
            <a:r>
              <a:rPr lang="en-AU" sz="1800" b="0" i="0" u="none" strike="noStrike" dirty="0">
                <a:solidFill>
                  <a:srgbClr val="000000"/>
                </a:solidFill>
                <a:effectLst/>
                <a:latin typeface="Calibri" panose="020F0502020204030204" pitchFamily="34" charset="0"/>
              </a:rPr>
              <a:t>Namibia</a:t>
            </a:r>
            <a:r>
              <a:rPr lang="en-AU" dirty="0"/>
              <a:t> </a:t>
            </a:r>
            <a:r>
              <a:rPr lang="en-AU" sz="1800" b="0" i="0" u="none" strike="noStrike" dirty="0">
                <a:solidFill>
                  <a:srgbClr val="000000"/>
                </a:solidFill>
                <a:effectLst/>
                <a:latin typeface="Calibri" panose="020F0502020204030204" pitchFamily="34" charset="0"/>
              </a:rPr>
              <a:t>Nigeria</a:t>
            </a:r>
            <a:r>
              <a:rPr lang="en-AU" dirty="0"/>
              <a:t> </a:t>
            </a:r>
            <a:r>
              <a:rPr lang="en-AU" sz="1800" b="0" i="0" u="none" strike="noStrike" dirty="0">
                <a:solidFill>
                  <a:srgbClr val="000000"/>
                </a:solidFill>
                <a:effectLst/>
                <a:latin typeface="Calibri" panose="020F0502020204030204" pitchFamily="34" charset="0"/>
              </a:rPr>
              <a:t>Pakistan</a:t>
            </a:r>
            <a:r>
              <a:rPr lang="en-AU" dirty="0"/>
              <a:t> </a:t>
            </a:r>
            <a:r>
              <a:rPr lang="en-AU" sz="1800" b="0" i="0" u="none" strike="noStrike" dirty="0">
                <a:solidFill>
                  <a:srgbClr val="000000"/>
                </a:solidFill>
                <a:effectLst/>
                <a:latin typeface="Calibri" panose="020F0502020204030204" pitchFamily="34" charset="0"/>
              </a:rPr>
              <a:t>Peru</a:t>
            </a:r>
            <a:r>
              <a:rPr lang="en-AU" dirty="0"/>
              <a:t> </a:t>
            </a:r>
            <a:r>
              <a:rPr lang="en-AU" sz="1800" b="0" i="0" u="none" strike="noStrike" dirty="0">
                <a:solidFill>
                  <a:srgbClr val="000000"/>
                </a:solidFill>
                <a:effectLst/>
                <a:latin typeface="Calibri" panose="020F0502020204030204" pitchFamily="34" charset="0"/>
              </a:rPr>
              <a:t>Philippines</a:t>
            </a:r>
            <a:r>
              <a:rPr lang="en-AU" dirty="0"/>
              <a:t> </a:t>
            </a:r>
            <a:r>
              <a:rPr lang="en-AU" sz="1800" b="0" i="0" u="none" strike="noStrike" dirty="0">
                <a:solidFill>
                  <a:srgbClr val="000000"/>
                </a:solidFill>
                <a:effectLst/>
                <a:latin typeface="Calibri" panose="020F0502020204030204" pitchFamily="34" charset="0"/>
              </a:rPr>
              <a:t>South Africa</a:t>
            </a:r>
            <a:r>
              <a:rPr lang="en-AU" dirty="0"/>
              <a:t> </a:t>
            </a:r>
            <a:r>
              <a:rPr lang="en-AU" sz="1800" b="0" i="0" u="none" strike="noStrike" dirty="0">
                <a:solidFill>
                  <a:srgbClr val="000000"/>
                </a:solidFill>
                <a:effectLst/>
                <a:latin typeface="Calibri" panose="020F0502020204030204" pitchFamily="34" charset="0"/>
              </a:rPr>
              <a:t>South Sudan</a:t>
            </a:r>
            <a:r>
              <a:rPr lang="en-AU" dirty="0"/>
              <a:t> </a:t>
            </a:r>
            <a:r>
              <a:rPr lang="en-AU" sz="1800" b="0" i="0" u="none" strike="noStrike" dirty="0">
                <a:solidFill>
                  <a:srgbClr val="000000"/>
                </a:solidFill>
                <a:effectLst/>
                <a:latin typeface="Calibri" panose="020F0502020204030204" pitchFamily="34" charset="0"/>
              </a:rPr>
              <a:t>Thailand</a:t>
            </a:r>
            <a:r>
              <a:rPr lang="en-AU" dirty="0"/>
              <a:t> </a:t>
            </a:r>
            <a:r>
              <a:rPr lang="en-AU" sz="1800" b="0" i="0" u="none" strike="noStrike" dirty="0">
                <a:solidFill>
                  <a:srgbClr val="000000"/>
                </a:solidFill>
                <a:effectLst/>
                <a:latin typeface="Calibri" panose="020F0502020204030204" pitchFamily="34" charset="0"/>
              </a:rPr>
              <a:t>Uganda</a:t>
            </a:r>
            <a:r>
              <a:rPr lang="en-AU" dirty="0"/>
              <a:t> </a:t>
            </a:r>
            <a:r>
              <a:rPr lang="en-AU" sz="1800" b="0" i="0" u="none" strike="noStrike" dirty="0">
                <a:solidFill>
                  <a:srgbClr val="000000"/>
                </a:solidFill>
                <a:effectLst/>
                <a:latin typeface="Calibri" panose="020F0502020204030204" pitchFamily="34" charset="0"/>
              </a:rPr>
              <a:t>Ukraine</a:t>
            </a:r>
            <a:r>
              <a:rPr lang="en-AU" dirty="0"/>
              <a:t> </a:t>
            </a:r>
            <a:r>
              <a:rPr lang="en-AU" sz="1800" b="0" i="0" u="none" strike="noStrike" dirty="0">
                <a:solidFill>
                  <a:srgbClr val="000000"/>
                </a:solidFill>
                <a:effectLst/>
                <a:latin typeface="Calibri" panose="020F0502020204030204" pitchFamily="34" charset="0"/>
              </a:rPr>
              <a:t>United Republic of Tanzania</a:t>
            </a:r>
            <a:r>
              <a:rPr lang="en-AU" dirty="0"/>
              <a:t> </a:t>
            </a:r>
            <a:r>
              <a:rPr lang="en-AU" sz="1800" b="0" i="0" u="none" strike="noStrike" dirty="0">
                <a:solidFill>
                  <a:srgbClr val="000000"/>
                </a:solidFill>
                <a:effectLst/>
                <a:latin typeface="Calibri" panose="020F0502020204030204" pitchFamily="34" charset="0"/>
              </a:rPr>
              <a:t>Zambia</a:t>
            </a:r>
            <a:r>
              <a:rPr lang="en-AU" dirty="0"/>
              <a:t> </a:t>
            </a:r>
            <a:r>
              <a:rPr lang="en-AU" sz="1800" b="0" i="0" u="none" strike="noStrike" dirty="0">
                <a:solidFill>
                  <a:srgbClr val="000000"/>
                </a:solidFill>
                <a:effectLst/>
                <a:latin typeface="Calibri" panose="020F0502020204030204" pitchFamily="34" charset="0"/>
              </a:rPr>
              <a:t>Zimbabwe</a:t>
            </a:r>
            <a:r>
              <a:rPr lang="en-AU" dirty="0"/>
              <a:t> </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Countries were able to select any number of technical assistance areas, and any number of modes of assistance type for each technical assistance area, with some countries selecting only a few options and others selecting multiple</a:t>
            </a:r>
          </a:p>
          <a:p>
            <a:pPr marL="171450" indent="-171450">
              <a:buFont typeface="Arial" panose="020B0604020202020204" pitchFamily="34" charset="0"/>
              <a:buChar char="•"/>
            </a:pPr>
            <a:r>
              <a:rPr lang="en-US" dirty="0"/>
              <a:t>This reflects the diversity of countries within the GPC.</a:t>
            </a:r>
            <a:br>
              <a:rPr lang="en-US" dirty="0"/>
            </a:br>
            <a:endParaRPr lang="en-US" dirty="0"/>
          </a:p>
          <a:p>
            <a:endParaRPr lang="en-AU" dirty="0"/>
          </a:p>
        </p:txBody>
      </p:sp>
      <p:sp>
        <p:nvSpPr>
          <p:cNvPr id="4" name="Slide Number Placeholder 3"/>
          <p:cNvSpPr>
            <a:spLocks noGrp="1"/>
          </p:cNvSpPr>
          <p:nvPr>
            <p:ph type="sldNum" sz="quarter" idx="5"/>
          </p:nvPr>
        </p:nvSpPr>
        <p:spPr/>
        <p:txBody>
          <a:bodyPr/>
          <a:lstStyle/>
          <a:p>
            <a:fld id="{4C020DA9-0A9B-4576-A5C9-89BC37E2C4AF}" type="slidenum">
              <a:rPr lang="en-AU" smtClean="0"/>
              <a:t>2</a:t>
            </a:fld>
            <a:endParaRPr lang="en-AU"/>
          </a:p>
        </p:txBody>
      </p:sp>
    </p:spTree>
    <p:extLst>
      <p:ext uri="{BB962C8B-B14F-4D97-AF65-F5344CB8AC3E}">
        <p14:creationId xmlns:p14="http://schemas.microsoft.com/office/powerpoint/2010/main" val="2788196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Same data presented differently</a:t>
            </a:r>
          </a:p>
          <a:p>
            <a:endParaRPr lang="en-AU" dirty="0"/>
          </a:p>
          <a:p>
            <a:r>
              <a:rPr lang="en-AU" sz="1800" b="0" i="0" u="none" strike="noStrike" dirty="0">
                <a:solidFill>
                  <a:srgbClr val="000000"/>
                </a:solidFill>
                <a:effectLst/>
                <a:latin typeface="Calibri" panose="020F0502020204030204" pitchFamily="34" charset="0"/>
              </a:rPr>
              <a:t>Angola</a:t>
            </a:r>
            <a:r>
              <a:rPr lang="en-AU" dirty="0"/>
              <a:t> </a:t>
            </a:r>
            <a:r>
              <a:rPr lang="en-AU" sz="1800" b="0" i="0" u="none" strike="noStrike" dirty="0">
                <a:solidFill>
                  <a:srgbClr val="000000"/>
                </a:solidFill>
                <a:effectLst/>
                <a:latin typeface="Calibri" panose="020F0502020204030204" pitchFamily="34" charset="0"/>
              </a:rPr>
              <a:t>Brazil</a:t>
            </a:r>
            <a:r>
              <a:rPr lang="en-AU" dirty="0"/>
              <a:t> </a:t>
            </a:r>
            <a:r>
              <a:rPr lang="en-AU" sz="1800" b="0" i="0" u="none" strike="noStrike" dirty="0">
                <a:solidFill>
                  <a:srgbClr val="000000"/>
                </a:solidFill>
                <a:effectLst/>
                <a:latin typeface="Calibri" panose="020F0502020204030204" pitchFamily="34" charset="0"/>
              </a:rPr>
              <a:t>Cameroon</a:t>
            </a:r>
            <a:r>
              <a:rPr lang="en-AU" dirty="0"/>
              <a:t> </a:t>
            </a:r>
            <a:r>
              <a:rPr lang="en-AU" sz="1800" b="0" i="0" u="none" strike="noStrike" dirty="0">
                <a:solidFill>
                  <a:srgbClr val="000000"/>
                </a:solidFill>
                <a:effectLst/>
                <a:latin typeface="Calibri" panose="020F0502020204030204" pitchFamily="34" charset="0"/>
              </a:rPr>
              <a:t>Central African Republic</a:t>
            </a:r>
            <a:r>
              <a:rPr lang="en-AU" dirty="0"/>
              <a:t> </a:t>
            </a:r>
            <a:r>
              <a:rPr lang="en-AU" sz="1800" b="0" i="0" u="none" strike="noStrike" dirty="0">
                <a:solidFill>
                  <a:srgbClr val="000000"/>
                </a:solidFill>
                <a:effectLst/>
                <a:latin typeface="Calibri" panose="020F0502020204030204" pitchFamily="34" charset="0"/>
              </a:rPr>
              <a:t>Colombia</a:t>
            </a:r>
            <a:r>
              <a:rPr lang="en-AU" dirty="0"/>
              <a:t> </a:t>
            </a:r>
            <a:r>
              <a:rPr lang="en-AU" sz="1800" b="0" i="0" u="none" strike="noStrike" dirty="0">
                <a:solidFill>
                  <a:srgbClr val="000000"/>
                </a:solidFill>
                <a:effectLst/>
                <a:latin typeface="Calibri" panose="020F0502020204030204" pitchFamily="34" charset="0"/>
              </a:rPr>
              <a:t>Côte d’Ivoire</a:t>
            </a:r>
            <a:r>
              <a:rPr lang="en-AU" dirty="0"/>
              <a:t> </a:t>
            </a:r>
            <a:r>
              <a:rPr lang="en-AU" sz="1800" b="0" i="0" u="none" strike="noStrike" dirty="0">
                <a:solidFill>
                  <a:srgbClr val="000000"/>
                </a:solidFill>
                <a:effectLst/>
                <a:latin typeface="Calibri" panose="020F0502020204030204" pitchFamily="34" charset="0"/>
              </a:rPr>
              <a:t>Democratic Republic of the Congo</a:t>
            </a:r>
            <a:r>
              <a:rPr lang="en-AU" dirty="0"/>
              <a:t> </a:t>
            </a:r>
            <a:r>
              <a:rPr lang="en-AU" sz="1800" b="0" i="0" u="none" strike="noStrike" dirty="0">
                <a:solidFill>
                  <a:srgbClr val="000000"/>
                </a:solidFill>
                <a:effectLst/>
                <a:latin typeface="Calibri" panose="020F0502020204030204" pitchFamily="34" charset="0"/>
              </a:rPr>
              <a:t>Egypt</a:t>
            </a:r>
            <a:r>
              <a:rPr lang="en-AU" dirty="0"/>
              <a:t> </a:t>
            </a:r>
            <a:r>
              <a:rPr lang="en-AU" sz="1800" b="0" i="0" u="none" strike="noStrike" dirty="0">
                <a:solidFill>
                  <a:srgbClr val="000000"/>
                </a:solidFill>
                <a:effectLst/>
                <a:latin typeface="Calibri" panose="020F0502020204030204" pitchFamily="34" charset="0"/>
              </a:rPr>
              <a:t>eSwatini</a:t>
            </a:r>
            <a:r>
              <a:rPr lang="en-AU" dirty="0"/>
              <a:t> </a:t>
            </a:r>
            <a:r>
              <a:rPr lang="en-AU" sz="1800" b="0" i="0" u="none" strike="noStrike" dirty="0">
                <a:solidFill>
                  <a:srgbClr val="000000"/>
                </a:solidFill>
                <a:effectLst/>
                <a:latin typeface="Calibri" panose="020F0502020204030204" pitchFamily="34" charset="0"/>
              </a:rPr>
              <a:t>Ethiopia</a:t>
            </a:r>
            <a:r>
              <a:rPr lang="en-AU" dirty="0"/>
              <a:t> </a:t>
            </a:r>
            <a:r>
              <a:rPr lang="en-AU" sz="1800" b="0" i="0" u="none" strike="noStrike" dirty="0">
                <a:solidFill>
                  <a:srgbClr val="000000"/>
                </a:solidFill>
                <a:effectLst/>
                <a:latin typeface="Calibri" panose="020F0502020204030204" pitchFamily="34" charset="0"/>
              </a:rPr>
              <a:t>Ghana</a:t>
            </a:r>
            <a:r>
              <a:rPr lang="en-AU" dirty="0"/>
              <a:t> </a:t>
            </a:r>
            <a:r>
              <a:rPr lang="en-AU" sz="1800" b="0" i="0" u="none" strike="noStrike" dirty="0">
                <a:solidFill>
                  <a:srgbClr val="000000"/>
                </a:solidFill>
                <a:effectLst/>
                <a:latin typeface="Calibri" panose="020F0502020204030204" pitchFamily="34" charset="0"/>
              </a:rPr>
              <a:t>India</a:t>
            </a:r>
            <a:r>
              <a:rPr lang="en-AU" dirty="0"/>
              <a:t> </a:t>
            </a:r>
            <a:r>
              <a:rPr lang="en-AU" sz="1800" b="0" i="0" u="none" strike="noStrike" dirty="0">
                <a:solidFill>
                  <a:srgbClr val="000000"/>
                </a:solidFill>
                <a:effectLst/>
                <a:latin typeface="Calibri" panose="020F0502020204030204" pitchFamily="34" charset="0"/>
              </a:rPr>
              <a:t>Indonesia</a:t>
            </a:r>
            <a:r>
              <a:rPr lang="en-AU" dirty="0"/>
              <a:t> </a:t>
            </a:r>
            <a:r>
              <a:rPr lang="en-AU" sz="1800" b="0" i="0" u="none" strike="noStrike" dirty="0">
                <a:solidFill>
                  <a:srgbClr val="000000"/>
                </a:solidFill>
                <a:effectLst/>
                <a:latin typeface="Calibri" panose="020F0502020204030204" pitchFamily="34" charset="0"/>
              </a:rPr>
              <a:t>Iran</a:t>
            </a:r>
            <a:r>
              <a:rPr lang="en-AU" dirty="0"/>
              <a:t> </a:t>
            </a:r>
            <a:r>
              <a:rPr lang="en-AU" sz="1800" b="0" i="0" u="none" strike="noStrike" dirty="0">
                <a:solidFill>
                  <a:srgbClr val="000000"/>
                </a:solidFill>
                <a:effectLst/>
                <a:latin typeface="Calibri" panose="020F0502020204030204" pitchFamily="34" charset="0"/>
              </a:rPr>
              <a:t>Kenya</a:t>
            </a:r>
            <a:r>
              <a:rPr lang="en-AU" dirty="0"/>
              <a:t> </a:t>
            </a:r>
            <a:r>
              <a:rPr lang="en-AU" sz="1800" b="0" i="0" u="none" strike="noStrike" dirty="0">
                <a:solidFill>
                  <a:srgbClr val="000000"/>
                </a:solidFill>
                <a:effectLst/>
                <a:latin typeface="Calibri" panose="020F0502020204030204" pitchFamily="34" charset="0"/>
              </a:rPr>
              <a:t>Lesotho</a:t>
            </a:r>
            <a:r>
              <a:rPr lang="en-AU" dirty="0"/>
              <a:t> </a:t>
            </a:r>
            <a:r>
              <a:rPr lang="en-AU" sz="1800" b="0" i="0" u="none" strike="noStrike" dirty="0">
                <a:solidFill>
                  <a:srgbClr val="000000"/>
                </a:solidFill>
                <a:effectLst/>
                <a:latin typeface="Calibri" panose="020F0502020204030204" pitchFamily="34" charset="0"/>
              </a:rPr>
              <a:t>Madagascar</a:t>
            </a:r>
            <a:r>
              <a:rPr lang="en-AU" dirty="0"/>
              <a:t> </a:t>
            </a:r>
            <a:r>
              <a:rPr lang="en-AU" sz="1800" b="0" i="0" u="none" strike="noStrike" dirty="0">
                <a:solidFill>
                  <a:srgbClr val="000000"/>
                </a:solidFill>
                <a:effectLst/>
                <a:latin typeface="Calibri" panose="020F0502020204030204" pitchFamily="34" charset="0"/>
              </a:rPr>
              <a:t>Malawi</a:t>
            </a:r>
            <a:r>
              <a:rPr lang="en-AU" dirty="0"/>
              <a:t> </a:t>
            </a:r>
            <a:r>
              <a:rPr lang="en-AU" sz="1800" b="0" i="0" u="none" strike="noStrike" dirty="0">
                <a:solidFill>
                  <a:srgbClr val="000000"/>
                </a:solidFill>
                <a:effectLst/>
                <a:latin typeface="Calibri" panose="020F0502020204030204" pitchFamily="34" charset="0"/>
              </a:rPr>
              <a:t>Mozambique</a:t>
            </a:r>
            <a:r>
              <a:rPr lang="en-AU" dirty="0"/>
              <a:t> </a:t>
            </a:r>
            <a:r>
              <a:rPr lang="en-AU" sz="1800" b="0" i="0" u="none" strike="noStrike" dirty="0">
                <a:solidFill>
                  <a:srgbClr val="000000"/>
                </a:solidFill>
                <a:effectLst/>
                <a:latin typeface="Calibri" panose="020F0502020204030204" pitchFamily="34" charset="0"/>
              </a:rPr>
              <a:t>Myanmar</a:t>
            </a:r>
            <a:r>
              <a:rPr lang="en-AU" dirty="0"/>
              <a:t> </a:t>
            </a:r>
            <a:r>
              <a:rPr lang="en-AU" sz="1800" b="0" i="0" u="none" strike="noStrike" dirty="0">
                <a:solidFill>
                  <a:srgbClr val="000000"/>
                </a:solidFill>
                <a:effectLst/>
                <a:latin typeface="Calibri" panose="020F0502020204030204" pitchFamily="34" charset="0"/>
              </a:rPr>
              <a:t>Namibia</a:t>
            </a:r>
            <a:r>
              <a:rPr lang="en-AU" dirty="0"/>
              <a:t> </a:t>
            </a:r>
            <a:r>
              <a:rPr lang="en-AU" sz="1800" b="0" i="0" u="none" strike="noStrike" dirty="0">
                <a:solidFill>
                  <a:srgbClr val="000000"/>
                </a:solidFill>
                <a:effectLst/>
                <a:latin typeface="Calibri" panose="020F0502020204030204" pitchFamily="34" charset="0"/>
              </a:rPr>
              <a:t>Nigeria</a:t>
            </a:r>
            <a:r>
              <a:rPr lang="en-AU" dirty="0"/>
              <a:t> </a:t>
            </a:r>
            <a:r>
              <a:rPr lang="en-AU" sz="1800" b="0" i="0" u="none" strike="noStrike" dirty="0">
                <a:solidFill>
                  <a:srgbClr val="000000"/>
                </a:solidFill>
                <a:effectLst/>
                <a:latin typeface="Calibri" panose="020F0502020204030204" pitchFamily="34" charset="0"/>
              </a:rPr>
              <a:t>Pakistan</a:t>
            </a:r>
            <a:r>
              <a:rPr lang="en-AU" dirty="0"/>
              <a:t> </a:t>
            </a:r>
            <a:r>
              <a:rPr lang="en-AU" sz="1800" b="0" i="0" u="none" strike="noStrike" dirty="0">
                <a:solidFill>
                  <a:srgbClr val="000000"/>
                </a:solidFill>
                <a:effectLst/>
                <a:latin typeface="Calibri" panose="020F0502020204030204" pitchFamily="34" charset="0"/>
              </a:rPr>
              <a:t>Peru</a:t>
            </a:r>
            <a:r>
              <a:rPr lang="en-AU" dirty="0"/>
              <a:t> </a:t>
            </a:r>
            <a:r>
              <a:rPr lang="en-AU" sz="1800" b="0" i="0" u="none" strike="noStrike" dirty="0">
                <a:solidFill>
                  <a:srgbClr val="000000"/>
                </a:solidFill>
                <a:effectLst/>
                <a:latin typeface="Calibri" panose="020F0502020204030204" pitchFamily="34" charset="0"/>
              </a:rPr>
              <a:t>Philippines</a:t>
            </a:r>
            <a:r>
              <a:rPr lang="en-AU" dirty="0"/>
              <a:t> </a:t>
            </a:r>
            <a:r>
              <a:rPr lang="en-AU" sz="1800" b="0" i="0" u="none" strike="noStrike" dirty="0">
                <a:solidFill>
                  <a:srgbClr val="000000"/>
                </a:solidFill>
                <a:effectLst/>
                <a:latin typeface="Calibri" panose="020F0502020204030204" pitchFamily="34" charset="0"/>
              </a:rPr>
              <a:t>South Africa</a:t>
            </a:r>
            <a:r>
              <a:rPr lang="en-AU" dirty="0"/>
              <a:t> </a:t>
            </a:r>
            <a:r>
              <a:rPr lang="en-AU" sz="1800" b="0" i="0" u="none" strike="noStrike" dirty="0">
                <a:solidFill>
                  <a:srgbClr val="000000"/>
                </a:solidFill>
                <a:effectLst/>
                <a:latin typeface="Calibri" panose="020F0502020204030204" pitchFamily="34" charset="0"/>
              </a:rPr>
              <a:t>South Sudan</a:t>
            </a:r>
            <a:r>
              <a:rPr lang="en-AU" dirty="0"/>
              <a:t> </a:t>
            </a:r>
            <a:r>
              <a:rPr lang="en-AU" sz="1800" b="0" i="0" u="none" strike="noStrike" dirty="0">
                <a:solidFill>
                  <a:srgbClr val="000000"/>
                </a:solidFill>
                <a:effectLst/>
                <a:latin typeface="Calibri" panose="020F0502020204030204" pitchFamily="34" charset="0"/>
              </a:rPr>
              <a:t>Thailand</a:t>
            </a:r>
            <a:r>
              <a:rPr lang="en-AU" dirty="0"/>
              <a:t> </a:t>
            </a:r>
            <a:r>
              <a:rPr lang="en-AU" sz="1800" b="0" i="0" u="none" strike="noStrike" dirty="0">
                <a:solidFill>
                  <a:srgbClr val="000000"/>
                </a:solidFill>
                <a:effectLst/>
                <a:latin typeface="Calibri" panose="020F0502020204030204" pitchFamily="34" charset="0"/>
              </a:rPr>
              <a:t>Uganda</a:t>
            </a:r>
            <a:r>
              <a:rPr lang="en-AU" dirty="0"/>
              <a:t> </a:t>
            </a:r>
            <a:r>
              <a:rPr lang="en-AU" sz="1800" b="0" i="0" u="none" strike="noStrike" dirty="0">
                <a:solidFill>
                  <a:srgbClr val="000000"/>
                </a:solidFill>
                <a:effectLst/>
                <a:latin typeface="Calibri" panose="020F0502020204030204" pitchFamily="34" charset="0"/>
              </a:rPr>
              <a:t>Ukraine</a:t>
            </a:r>
            <a:r>
              <a:rPr lang="en-AU" dirty="0"/>
              <a:t> </a:t>
            </a:r>
            <a:r>
              <a:rPr lang="en-AU" sz="1800" b="0" i="0" u="none" strike="noStrike" dirty="0">
                <a:solidFill>
                  <a:srgbClr val="000000"/>
                </a:solidFill>
                <a:effectLst/>
                <a:latin typeface="Calibri" panose="020F0502020204030204" pitchFamily="34" charset="0"/>
              </a:rPr>
              <a:t>United Republic of Tanzania</a:t>
            </a:r>
            <a:r>
              <a:rPr lang="en-AU" dirty="0"/>
              <a:t> </a:t>
            </a:r>
            <a:r>
              <a:rPr lang="en-AU" sz="1800" b="0" i="0" u="none" strike="noStrike" dirty="0">
                <a:solidFill>
                  <a:srgbClr val="000000"/>
                </a:solidFill>
                <a:effectLst/>
                <a:latin typeface="Calibri" panose="020F0502020204030204" pitchFamily="34" charset="0"/>
              </a:rPr>
              <a:t>Zambia</a:t>
            </a:r>
            <a:r>
              <a:rPr lang="en-AU" dirty="0"/>
              <a:t> </a:t>
            </a:r>
            <a:r>
              <a:rPr lang="en-AU" sz="1800" b="0" i="0" u="none" strike="noStrike" dirty="0">
                <a:solidFill>
                  <a:srgbClr val="000000"/>
                </a:solidFill>
                <a:effectLst/>
                <a:latin typeface="Calibri" panose="020F0502020204030204" pitchFamily="34" charset="0"/>
              </a:rPr>
              <a:t>Zimbabwe</a:t>
            </a:r>
            <a:r>
              <a:rPr lang="en-AU" dirty="0"/>
              <a:t> </a:t>
            </a:r>
          </a:p>
        </p:txBody>
      </p:sp>
      <p:sp>
        <p:nvSpPr>
          <p:cNvPr id="4" name="Slide Number Placeholder 3"/>
          <p:cNvSpPr>
            <a:spLocks noGrp="1"/>
          </p:cNvSpPr>
          <p:nvPr>
            <p:ph type="sldNum" sz="quarter" idx="5"/>
          </p:nvPr>
        </p:nvSpPr>
        <p:spPr/>
        <p:txBody>
          <a:bodyPr/>
          <a:lstStyle/>
          <a:p>
            <a:fld id="{4C020DA9-0A9B-4576-A5C9-89BC37E2C4AF}" type="slidenum">
              <a:rPr lang="en-AU" smtClean="0"/>
              <a:t>3</a:t>
            </a:fld>
            <a:endParaRPr lang="en-AU"/>
          </a:p>
        </p:txBody>
      </p:sp>
    </p:spTree>
    <p:extLst>
      <p:ext uri="{BB962C8B-B14F-4D97-AF65-F5344CB8AC3E}">
        <p14:creationId xmlns:p14="http://schemas.microsoft.com/office/powerpoint/2010/main" val="2753789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Target setting dove tails with the </a:t>
            </a:r>
          </a:p>
        </p:txBody>
      </p:sp>
      <p:sp>
        <p:nvSpPr>
          <p:cNvPr id="4" name="Slide Number Placeholder 3"/>
          <p:cNvSpPr>
            <a:spLocks noGrp="1"/>
          </p:cNvSpPr>
          <p:nvPr>
            <p:ph type="sldNum" sz="quarter" idx="5"/>
          </p:nvPr>
        </p:nvSpPr>
        <p:spPr/>
        <p:txBody>
          <a:bodyPr/>
          <a:lstStyle/>
          <a:p>
            <a:fld id="{4C020DA9-0A9B-4576-A5C9-89BC37E2C4AF}" type="slidenum">
              <a:rPr lang="en-AU" smtClean="0"/>
              <a:t>4</a:t>
            </a:fld>
            <a:endParaRPr lang="en-AU"/>
          </a:p>
        </p:txBody>
      </p:sp>
    </p:spTree>
    <p:extLst>
      <p:ext uri="{BB962C8B-B14F-4D97-AF65-F5344CB8AC3E}">
        <p14:creationId xmlns:p14="http://schemas.microsoft.com/office/powerpoint/2010/main" val="1099876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Regulation and understanding processes particularly important in the context of new technologies for prevention and testing, including LA PrEP and HIVST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Additional areas of TA requested by countries included:</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Support with PSATs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Social contracting</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CLM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understanding these needs—spanning from data analysis and strategic target setting to community capacity building and sustainable financing—we can better align our technical assistance efforts to maximize impact.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results reveal not only high-demand areas but also the preferred modalities of support, giving us clear direction for effectively mobilizing resources and expertise across the HIV prevention landscape.</a:t>
            </a:r>
            <a:endParaRPr lang="en-AU" dirty="0"/>
          </a:p>
          <a:p>
            <a:endParaRPr lang="en-AU" dirty="0"/>
          </a:p>
          <a:p>
            <a:r>
              <a:rPr lang="en-AU" dirty="0"/>
              <a:t>Needs feature in the support requested via TSM, TADG, and other mechanisms.</a:t>
            </a:r>
          </a:p>
        </p:txBody>
      </p:sp>
      <p:sp>
        <p:nvSpPr>
          <p:cNvPr id="4" name="Slide Number Placeholder 3"/>
          <p:cNvSpPr>
            <a:spLocks noGrp="1"/>
          </p:cNvSpPr>
          <p:nvPr>
            <p:ph type="sldNum" sz="quarter" idx="5"/>
          </p:nvPr>
        </p:nvSpPr>
        <p:spPr/>
        <p:txBody>
          <a:bodyPr/>
          <a:lstStyle/>
          <a:p>
            <a:fld id="{4C020DA9-0A9B-4576-A5C9-89BC37E2C4AF}" type="slidenum">
              <a:rPr lang="en-AU" smtClean="0"/>
              <a:t>6</a:t>
            </a:fld>
            <a:endParaRPr lang="en-AU"/>
          </a:p>
        </p:txBody>
      </p:sp>
    </p:spTree>
    <p:extLst>
      <p:ext uri="{BB962C8B-B14F-4D97-AF65-F5344CB8AC3E}">
        <p14:creationId xmlns:p14="http://schemas.microsoft.com/office/powerpoint/2010/main" val="3173547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Technical Assistance Needs were asked as part of Survey</a:t>
            </a:r>
          </a:p>
          <a:p>
            <a:r>
              <a:rPr lang="en-US" dirty="0"/>
              <a:t>And provides the country-identified critical support needs across technical areas that are essential for strengthening HIV prevention efforts. </a:t>
            </a:r>
            <a:br>
              <a:rPr lang="en-US" dirty="0"/>
            </a:br>
            <a:endParaRPr lang="en-US" dirty="0"/>
          </a:p>
          <a:p>
            <a:r>
              <a:rPr lang="en-US" dirty="0"/>
              <a:t>By understanding these needs—spanning from data analysis and strategic target setting to community capacity building and sustainable financing—we can better align our technical assistance efforts to maximize impact. The results reveal not only high-demand areas but also the preferred modalities of support, giving us clear direction for effectively mobilizing resources and expertise across the HIV prevention landscape.</a:t>
            </a:r>
            <a:endParaRPr lang="en-AU" dirty="0"/>
          </a:p>
        </p:txBody>
      </p:sp>
      <p:sp>
        <p:nvSpPr>
          <p:cNvPr id="4" name="Slide Number Placeholder 3"/>
          <p:cNvSpPr>
            <a:spLocks noGrp="1"/>
          </p:cNvSpPr>
          <p:nvPr>
            <p:ph type="sldNum" sz="quarter" idx="5"/>
          </p:nvPr>
        </p:nvSpPr>
        <p:spPr/>
        <p:txBody>
          <a:bodyPr/>
          <a:lstStyle/>
          <a:p>
            <a:fld id="{4C020DA9-0A9B-4576-A5C9-89BC37E2C4AF}" type="slidenum">
              <a:rPr lang="en-AU" smtClean="0"/>
              <a:t>7</a:t>
            </a:fld>
            <a:endParaRPr lang="en-AU"/>
          </a:p>
        </p:txBody>
      </p:sp>
    </p:spTree>
    <p:extLst>
      <p:ext uri="{BB962C8B-B14F-4D97-AF65-F5344CB8AC3E}">
        <p14:creationId xmlns:p14="http://schemas.microsoft.com/office/powerpoint/2010/main" val="2284347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9940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2422857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70671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sp>
        <p:nvSpPr>
          <p:cNvPr id="13" name="Rectangle 12"/>
          <p:cNvSpPr/>
          <p:nvPr/>
        </p:nvSpPr>
        <p:spPr>
          <a:xfrm>
            <a:off x="0" y="0"/>
            <a:ext cx="12192000" cy="4572001"/>
          </a:xfrm>
          <a:prstGeom prst="rect">
            <a:avLst/>
          </a:prstGeom>
          <a:blipFill dpi="0" rotWithShape="1">
            <a:blip r:embed="rId2">
              <a:duotone>
                <a:schemeClr val="accent2">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91835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3748888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0"/>
            <a:ext cx="12192000" cy="4572000"/>
          </a:xfrm>
          <a:prstGeom prst="rect">
            <a:avLst/>
          </a:prstGeom>
          <a:blipFill dpi="0" rotWithShape="1">
            <a:blip r:embed="rId2">
              <a:duotone>
                <a:schemeClr val="accent1">
                  <a:shade val="45000"/>
                  <a:satMod val="135000"/>
                </a:schemeClr>
                <a:prstClr val="white"/>
              </a:duotone>
            </a:blip>
            <a:srcRect/>
            <a:tile tx="-393700" ty="-82550" sx="35000" sy="3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99899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B17C2F-CDA9-46B6-8AF4-45C530195013}" type="datetimeFigureOut">
              <a:rPr lang="en-AU" smtClean="0"/>
              <a:t>30/10/2024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20874177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B17C2F-CDA9-46B6-8AF4-45C530195013}" type="datetimeFigureOut">
              <a:rPr lang="en-AU" smtClean="0"/>
              <a:t>30/10/2024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1800096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B17C2F-CDA9-46B6-8AF4-45C530195013}" type="datetimeFigureOut">
              <a:rPr lang="en-AU" smtClean="0"/>
              <a:t>30/10/2024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6548501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B17C2F-CDA9-46B6-8AF4-45C530195013}" type="datetimeFigureOut">
              <a:rPr lang="en-AU" smtClean="0"/>
              <a:t>30/10/2024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2641974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B17C2F-CDA9-46B6-8AF4-45C530195013}" type="datetimeFigureOut">
              <a:rPr lang="en-AU" smtClean="0"/>
              <a:t>30/10/2024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531171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12597912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B17C2F-CDA9-46B6-8AF4-45C530195013}" type="datetimeFigureOut">
              <a:rPr lang="en-AU" smtClean="0"/>
              <a:t>30/10/2024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27BB7B0-F2C0-47AF-BEA9-7ACB3B51D087}" type="slidenum">
              <a:rPr lang="en-AU" smtClean="0"/>
              <a:t>‹#›</a:t>
            </a:fld>
            <a:endParaRPr lang="en-A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44863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15163439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6981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B17C2F-CDA9-46B6-8AF4-45C530195013}" type="datetimeFigureOut">
              <a:rPr lang="en-AU" smtClean="0"/>
              <a:t>30/10/2024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27BB7B0-F2C0-47AF-BEA9-7ACB3B51D087}" type="slidenum">
              <a:rPr lang="en-AU" smtClean="0"/>
              <a:t>‹#›</a:t>
            </a:fld>
            <a:endParaRPr lang="en-A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853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B17C2F-CDA9-46B6-8AF4-45C530195013}" type="datetimeFigureOut">
              <a:rPr lang="en-AU" smtClean="0"/>
              <a:t>30/10/2024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921606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B17C2F-CDA9-46B6-8AF4-45C530195013}" type="datetimeFigureOut">
              <a:rPr lang="en-AU" smtClean="0"/>
              <a:t>30/10/2024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3924230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B17C2F-CDA9-46B6-8AF4-45C530195013}" type="datetimeFigureOut">
              <a:rPr lang="en-AU" smtClean="0"/>
              <a:t>30/10/2024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3943672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B17C2F-CDA9-46B6-8AF4-45C530195013}" type="datetimeFigureOut">
              <a:rPr lang="en-AU" smtClean="0"/>
              <a:t>30/10/2024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957770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B17C2F-CDA9-46B6-8AF4-45C530195013}" type="datetimeFigureOut">
              <a:rPr lang="en-AU" smtClean="0"/>
              <a:t>30/10/2024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27BB7B0-F2C0-47AF-BEA9-7ACB3B51D087}" type="slidenum">
              <a:rPr lang="en-AU" smtClean="0"/>
              <a:t>‹#›</a:t>
            </a:fld>
            <a:endParaRPr lang="en-AU"/>
          </a:p>
        </p:txBody>
      </p:sp>
    </p:spTree>
    <p:extLst>
      <p:ext uri="{BB962C8B-B14F-4D97-AF65-F5344CB8AC3E}">
        <p14:creationId xmlns:p14="http://schemas.microsoft.com/office/powerpoint/2010/main" val="152753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B17C2F-CDA9-46B6-8AF4-45C530195013}" type="datetimeFigureOut">
              <a:rPr lang="en-AU" smtClean="0"/>
              <a:t>30/10/2024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27BB7B0-F2C0-47AF-BEA9-7ACB3B51D087}" type="slidenum">
              <a:rPr lang="en-AU" smtClean="0"/>
              <a:t>‹#›</a:t>
            </a:fld>
            <a:endParaRPr lang="en-A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4146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8B17C2F-CDA9-46B6-8AF4-45C530195013}" type="datetimeFigureOut">
              <a:rPr lang="en-AU" smtClean="0"/>
              <a:t>30/10/2024</a:t>
            </a:fld>
            <a:endParaRPr lang="en-A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A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27BB7B0-F2C0-47AF-BEA9-7ACB3B51D087}" type="slidenum">
              <a:rPr lang="en-AU" smtClean="0"/>
              <a:t>‹#›</a:t>
            </a:fld>
            <a:endParaRPr lang="en-A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95946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F8B17C2F-CDA9-46B6-8AF4-45C530195013}" type="datetimeFigureOut">
              <a:rPr lang="en-AU" smtClean="0"/>
              <a:t>30/10/2024</a:t>
            </a:fld>
            <a:endParaRPr lang="en-A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A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27BB7B0-F2C0-47AF-BEA9-7ACB3B51D087}" type="slidenum">
              <a:rPr lang="en-AU" smtClean="0"/>
              <a:t>‹#›</a:t>
            </a:fld>
            <a:endParaRPr lang="en-AU"/>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2691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3.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9BC0E-A715-8D0E-3EA3-A412F32C1A72}"/>
              </a:ext>
            </a:extLst>
          </p:cNvPr>
          <p:cNvSpPr>
            <a:spLocks noGrp="1"/>
          </p:cNvSpPr>
          <p:nvPr>
            <p:ph type="ctrTitle"/>
          </p:nvPr>
        </p:nvSpPr>
        <p:spPr/>
        <p:txBody>
          <a:bodyPr>
            <a:normAutofit fontScale="90000"/>
          </a:bodyPr>
          <a:lstStyle/>
          <a:p>
            <a:pPr algn="l"/>
            <a:r>
              <a:rPr lang="en-US" sz="5400" dirty="0">
                <a:solidFill>
                  <a:schemeClr val="tx1"/>
                </a:solidFill>
                <a:latin typeface="Aptos Narrow" panose="020B0004020202020204" pitchFamily="34" charset="0"/>
              </a:rPr>
              <a:t>OVERVIEW of Technical </a:t>
            </a:r>
            <a:r>
              <a:rPr lang="en-US" sz="5400">
                <a:solidFill>
                  <a:schemeClr val="tx1"/>
                </a:solidFill>
                <a:latin typeface="Aptos Narrow" panose="020B0004020202020204" pitchFamily="34" charset="0"/>
              </a:rPr>
              <a:t>Assistance Needs</a:t>
            </a:r>
            <a:endParaRPr lang="en-AU" dirty="0">
              <a:solidFill>
                <a:srgbClr val="05AA9B"/>
              </a:solidFill>
            </a:endParaRPr>
          </a:p>
        </p:txBody>
      </p:sp>
      <p:sp>
        <p:nvSpPr>
          <p:cNvPr id="3" name="Subtitle 2">
            <a:extLst>
              <a:ext uri="{FF2B5EF4-FFF2-40B4-BE49-F238E27FC236}">
                <a16:creationId xmlns:a16="http://schemas.microsoft.com/office/drawing/2014/main" id="{F890010D-A20C-A34F-75B9-441249350320}"/>
              </a:ext>
            </a:extLst>
          </p:cNvPr>
          <p:cNvSpPr>
            <a:spLocks noGrp="1"/>
          </p:cNvSpPr>
          <p:nvPr>
            <p:ph type="subTitle" idx="1"/>
          </p:nvPr>
        </p:nvSpPr>
        <p:spPr/>
        <p:txBody>
          <a:bodyPr/>
          <a:lstStyle/>
          <a:p>
            <a:endParaRPr lang="en-AU"/>
          </a:p>
        </p:txBody>
      </p:sp>
      <p:pic>
        <p:nvPicPr>
          <p:cNvPr id="4" name="Picture 3">
            <a:extLst>
              <a:ext uri="{FF2B5EF4-FFF2-40B4-BE49-F238E27FC236}">
                <a16:creationId xmlns:a16="http://schemas.microsoft.com/office/drawing/2014/main" id="{964C821F-4245-2FFB-BDDB-01C2D41B4FB7}"/>
              </a:ext>
            </a:extLst>
          </p:cNvPr>
          <p:cNvPicPr>
            <a:picLocks noChangeAspect="1"/>
          </p:cNvPicPr>
          <p:nvPr/>
        </p:nvPicPr>
        <p:blipFill>
          <a:blip r:embed="rId2"/>
          <a:stretch>
            <a:fillRect/>
          </a:stretch>
        </p:blipFill>
        <p:spPr>
          <a:xfrm>
            <a:off x="8610600" y="4960137"/>
            <a:ext cx="3200400" cy="1472183"/>
          </a:xfrm>
          <a:prstGeom prst="rect">
            <a:avLst/>
          </a:prstGeom>
          <a:solidFill>
            <a:schemeClr val="bg1"/>
          </a:solidFill>
        </p:spPr>
      </p:pic>
    </p:spTree>
    <p:extLst>
      <p:ext uri="{BB962C8B-B14F-4D97-AF65-F5344CB8AC3E}">
        <p14:creationId xmlns:p14="http://schemas.microsoft.com/office/powerpoint/2010/main" val="2570649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400132-F843-C057-AA17-7A6F6204B989}"/>
              </a:ext>
            </a:extLst>
          </p:cNvPr>
          <p:cNvPicPr>
            <a:picLocks noChangeAspect="1"/>
          </p:cNvPicPr>
          <p:nvPr/>
        </p:nvPicPr>
        <p:blipFill>
          <a:blip r:embed="rId3"/>
          <a:stretch>
            <a:fillRect/>
          </a:stretch>
        </p:blipFill>
        <p:spPr>
          <a:xfrm>
            <a:off x="0" y="648263"/>
            <a:ext cx="12192000" cy="5561473"/>
          </a:xfrm>
          <a:prstGeom prst="rect">
            <a:avLst/>
          </a:prstGeom>
        </p:spPr>
      </p:pic>
      <p:pic>
        <p:nvPicPr>
          <p:cNvPr id="6" name="Picture 5">
            <a:extLst>
              <a:ext uri="{FF2B5EF4-FFF2-40B4-BE49-F238E27FC236}">
                <a16:creationId xmlns:a16="http://schemas.microsoft.com/office/drawing/2014/main" id="{FE231471-1709-271E-4F6E-1E5CF4EE1C41}"/>
              </a:ext>
            </a:extLst>
          </p:cNvPr>
          <p:cNvPicPr>
            <a:picLocks noChangeAspect="1"/>
          </p:cNvPicPr>
          <p:nvPr/>
        </p:nvPicPr>
        <p:blipFill>
          <a:blip r:embed="rId4"/>
          <a:stretch>
            <a:fillRect/>
          </a:stretch>
        </p:blipFill>
        <p:spPr>
          <a:xfrm>
            <a:off x="10924409" y="6228422"/>
            <a:ext cx="1169868" cy="538139"/>
          </a:xfrm>
          <a:prstGeom prst="rect">
            <a:avLst/>
          </a:prstGeom>
          <a:solidFill>
            <a:schemeClr val="bg1"/>
          </a:solidFill>
        </p:spPr>
      </p:pic>
    </p:spTree>
    <p:extLst>
      <p:ext uri="{BB962C8B-B14F-4D97-AF65-F5344CB8AC3E}">
        <p14:creationId xmlns:p14="http://schemas.microsoft.com/office/powerpoint/2010/main" val="1986112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C29639A-BD91-5EA4-A59F-4492444C7679}"/>
              </a:ext>
            </a:extLst>
          </p:cNvPr>
          <p:cNvPicPr>
            <a:picLocks noChangeAspect="1"/>
          </p:cNvPicPr>
          <p:nvPr/>
        </p:nvPicPr>
        <p:blipFill>
          <a:blip r:embed="rId3"/>
          <a:stretch>
            <a:fillRect/>
          </a:stretch>
        </p:blipFill>
        <p:spPr>
          <a:xfrm>
            <a:off x="1815008" y="0"/>
            <a:ext cx="8966730" cy="7182196"/>
          </a:xfrm>
          <a:prstGeom prst="rect">
            <a:avLst/>
          </a:prstGeom>
        </p:spPr>
      </p:pic>
      <p:pic>
        <p:nvPicPr>
          <p:cNvPr id="5" name="Picture 4">
            <a:extLst>
              <a:ext uri="{FF2B5EF4-FFF2-40B4-BE49-F238E27FC236}">
                <a16:creationId xmlns:a16="http://schemas.microsoft.com/office/drawing/2014/main" id="{6621078F-2DC0-2DB3-4435-05BFA2C7B3FB}"/>
              </a:ext>
            </a:extLst>
          </p:cNvPr>
          <p:cNvPicPr>
            <a:picLocks noChangeAspect="1"/>
          </p:cNvPicPr>
          <p:nvPr/>
        </p:nvPicPr>
        <p:blipFill>
          <a:blip r:embed="rId4"/>
          <a:stretch>
            <a:fillRect/>
          </a:stretch>
        </p:blipFill>
        <p:spPr>
          <a:xfrm>
            <a:off x="10924409" y="6228422"/>
            <a:ext cx="1169868" cy="538139"/>
          </a:xfrm>
          <a:prstGeom prst="rect">
            <a:avLst/>
          </a:prstGeom>
          <a:solidFill>
            <a:schemeClr val="bg1"/>
          </a:solidFill>
        </p:spPr>
      </p:pic>
    </p:spTree>
    <p:extLst>
      <p:ext uri="{BB962C8B-B14F-4D97-AF65-F5344CB8AC3E}">
        <p14:creationId xmlns:p14="http://schemas.microsoft.com/office/powerpoint/2010/main" val="1742918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3BCA77-1AD5-D9D5-D6C0-552CBB308FDA}"/>
              </a:ext>
            </a:extLst>
          </p:cNvPr>
          <p:cNvSpPr>
            <a:spLocks noGrp="1"/>
          </p:cNvSpPr>
          <p:nvPr>
            <p:ph type="title"/>
          </p:nvPr>
        </p:nvSpPr>
        <p:spPr>
          <a:xfrm>
            <a:off x="643468" y="643467"/>
            <a:ext cx="3415612" cy="5571066"/>
          </a:xfrm>
        </p:spPr>
        <p:txBody>
          <a:bodyPr>
            <a:normAutofit/>
          </a:bodyPr>
          <a:lstStyle/>
          <a:p>
            <a:r>
              <a:rPr lang="en-US" sz="3900" dirty="0">
                <a:solidFill>
                  <a:srgbClr val="FFFFFF"/>
                </a:solidFill>
                <a:latin typeface="Aptos Narrow" panose="020B0004020202020204" pitchFamily="34" charset="0"/>
              </a:rPr>
              <a:t>Key Findings from THE HIV Prevention Roadmap 2024 Technical Assistance Needs Survey</a:t>
            </a:r>
            <a:endParaRPr lang="en-AU" sz="3900" dirty="0">
              <a:solidFill>
                <a:srgbClr val="FFFFFF"/>
              </a:solidFill>
              <a:latin typeface="Aptos Narrow" panose="020B0004020202020204" pitchFamily="34" charset="0"/>
            </a:endParaRPr>
          </a:p>
        </p:txBody>
      </p:sp>
      <p:graphicFrame>
        <p:nvGraphicFramePr>
          <p:cNvPr id="15" name="Content Placeholder 2">
            <a:extLst>
              <a:ext uri="{FF2B5EF4-FFF2-40B4-BE49-F238E27FC236}">
                <a16:creationId xmlns:a16="http://schemas.microsoft.com/office/drawing/2014/main" id="{8A93E8DC-A16D-9BA3-2FD8-EA803700442A}"/>
              </a:ext>
            </a:extLst>
          </p:cNvPr>
          <p:cNvGraphicFramePr>
            <a:graphicFrameLocks noGrp="1"/>
          </p:cNvGraphicFramePr>
          <p:nvPr>
            <p:ph idx="1"/>
            <p:extLst>
              <p:ext uri="{D42A27DB-BD31-4B8C-83A1-F6EECF244321}">
                <p14:modId xmlns:p14="http://schemas.microsoft.com/office/powerpoint/2010/main" val="1115118776"/>
              </p:ext>
            </p:extLst>
          </p:nvPr>
        </p:nvGraphicFramePr>
        <p:xfrm>
          <a:off x="5603875" y="274320"/>
          <a:ext cx="5944657" cy="6400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a:extLst>
              <a:ext uri="{FF2B5EF4-FFF2-40B4-BE49-F238E27FC236}">
                <a16:creationId xmlns:a16="http://schemas.microsoft.com/office/drawing/2014/main" id="{888C61FA-0B91-0BD1-470D-A341A16A37DE}"/>
              </a:ext>
            </a:extLst>
          </p:cNvPr>
          <p:cNvPicPr>
            <a:picLocks noChangeAspect="1"/>
          </p:cNvPicPr>
          <p:nvPr/>
        </p:nvPicPr>
        <p:blipFill>
          <a:blip r:embed="rId8"/>
          <a:stretch>
            <a:fillRect/>
          </a:stretch>
        </p:blipFill>
        <p:spPr>
          <a:xfrm>
            <a:off x="10924409" y="6228422"/>
            <a:ext cx="1169868" cy="538139"/>
          </a:xfrm>
          <a:prstGeom prst="rect">
            <a:avLst/>
          </a:prstGeom>
          <a:solidFill>
            <a:schemeClr val="bg1"/>
          </a:solidFill>
        </p:spPr>
      </p:pic>
    </p:spTree>
    <p:extLst>
      <p:ext uri="{BB962C8B-B14F-4D97-AF65-F5344CB8AC3E}">
        <p14:creationId xmlns:p14="http://schemas.microsoft.com/office/powerpoint/2010/main" val="50739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2C0ABDC-A895-3654-D320-E938FACDAFD0}"/>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6FAA807A-5C7E-0835-7963-617A664D8F67}"/>
              </a:ext>
            </a:extLst>
          </p:cNvPr>
          <p:cNvSpPr txBox="1">
            <a:spLocks/>
          </p:cNvSpPr>
          <p:nvPr/>
        </p:nvSpPr>
        <p:spPr>
          <a:xfrm>
            <a:off x="643468" y="643467"/>
            <a:ext cx="3415612" cy="557106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spcAft>
                <a:spcPts val="600"/>
              </a:spcAft>
            </a:pPr>
            <a:r>
              <a:rPr lang="en-US" kern="1200" cap="all" spc="100" baseline="0">
                <a:solidFill>
                  <a:srgbClr val="FFFFFF"/>
                </a:solidFill>
                <a:latin typeface="+mj-lt"/>
                <a:ea typeface="+mj-ea"/>
                <a:cs typeface="+mj-cs"/>
              </a:rPr>
              <a:t>Key Findings from THE HIV Prevention Roadmap 2024 Technical Assistance Needs Survey</a:t>
            </a:r>
          </a:p>
        </p:txBody>
      </p:sp>
      <p:graphicFrame>
        <p:nvGraphicFramePr>
          <p:cNvPr id="9" name="Content Placeholder 2">
            <a:extLst>
              <a:ext uri="{FF2B5EF4-FFF2-40B4-BE49-F238E27FC236}">
                <a16:creationId xmlns:a16="http://schemas.microsoft.com/office/drawing/2014/main" id="{8212A64C-3E42-AAA5-1BC0-D1FDFC9930D9}"/>
              </a:ext>
            </a:extLst>
          </p:cNvPr>
          <p:cNvGraphicFramePr>
            <a:graphicFrameLocks noGrp="1"/>
          </p:cNvGraphicFramePr>
          <p:nvPr>
            <p:ph idx="1"/>
            <p:extLst>
              <p:ext uri="{D42A27DB-BD31-4B8C-83A1-F6EECF244321}">
                <p14:modId xmlns:p14="http://schemas.microsoft.com/office/powerpoint/2010/main" val="3482539665"/>
              </p:ext>
            </p:extLst>
          </p:nvPr>
        </p:nvGraphicFramePr>
        <p:xfrm>
          <a:off x="5603875" y="313509"/>
          <a:ext cx="5944657" cy="61003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1" name="Picture 10">
            <a:extLst>
              <a:ext uri="{FF2B5EF4-FFF2-40B4-BE49-F238E27FC236}">
                <a16:creationId xmlns:a16="http://schemas.microsoft.com/office/drawing/2014/main" id="{A37FF6B2-7DFF-216D-A532-69BFB0030D23}"/>
              </a:ext>
            </a:extLst>
          </p:cNvPr>
          <p:cNvPicPr>
            <a:picLocks noChangeAspect="1"/>
          </p:cNvPicPr>
          <p:nvPr/>
        </p:nvPicPr>
        <p:blipFill>
          <a:blip r:embed="rId7"/>
          <a:stretch>
            <a:fillRect/>
          </a:stretch>
        </p:blipFill>
        <p:spPr>
          <a:xfrm>
            <a:off x="10924409" y="6228422"/>
            <a:ext cx="1169868" cy="538139"/>
          </a:xfrm>
          <a:prstGeom prst="rect">
            <a:avLst/>
          </a:prstGeom>
          <a:solidFill>
            <a:schemeClr val="bg1"/>
          </a:solidFill>
        </p:spPr>
      </p:pic>
    </p:spTree>
    <p:extLst>
      <p:ext uri="{BB962C8B-B14F-4D97-AF65-F5344CB8AC3E}">
        <p14:creationId xmlns:p14="http://schemas.microsoft.com/office/powerpoint/2010/main" val="2561119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BA51C1-25A7-9C6F-A96E-59F9EE8D5941}"/>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1">
            <a:extLst>
              <a:ext uri="{FF2B5EF4-FFF2-40B4-BE49-F238E27FC236}">
                <a16:creationId xmlns:a16="http://schemas.microsoft.com/office/drawing/2014/main" id="{FD949F81-5470-3B69-DAEE-AC2F126B33D5}"/>
              </a:ext>
            </a:extLst>
          </p:cNvPr>
          <p:cNvSpPr txBox="1">
            <a:spLocks/>
          </p:cNvSpPr>
          <p:nvPr/>
        </p:nvSpPr>
        <p:spPr>
          <a:xfrm>
            <a:off x="643468" y="643467"/>
            <a:ext cx="3415612" cy="5571066"/>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a:lstStyle>
          <a:p>
            <a:pPr>
              <a:spcAft>
                <a:spcPts val="600"/>
              </a:spcAft>
            </a:pPr>
            <a:r>
              <a:rPr lang="en-US" kern="1200" cap="all" spc="100" baseline="0">
                <a:solidFill>
                  <a:srgbClr val="FFFFFF"/>
                </a:solidFill>
                <a:latin typeface="+mj-lt"/>
                <a:ea typeface="+mj-ea"/>
                <a:cs typeface="+mj-cs"/>
              </a:rPr>
              <a:t>Key Findings from THE HIV Prevention Roadmap 2024 Technical Assistance Needs Survey</a:t>
            </a:r>
          </a:p>
        </p:txBody>
      </p:sp>
      <p:graphicFrame>
        <p:nvGraphicFramePr>
          <p:cNvPr id="8" name="Content Placeholder 2">
            <a:extLst>
              <a:ext uri="{FF2B5EF4-FFF2-40B4-BE49-F238E27FC236}">
                <a16:creationId xmlns:a16="http://schemas.microsoft.com/office/drawing/2014/main" id="{3FAC8CD8-348B-A7A0-D561-73A2C0058838}"/>
              </a:ext>
            </a:extLst>
          </p:cNvPr>
          <p:cNvGraphicFramePr>
            <a:graphicFrameLocks noGrp="1"/>
          </p:cNvGraphicFramePr>
          <p:nvPr>
            <p:ph idx="1"/>
            <p:extLst>
              <p:ext uri="{D42A27DB-BD31-4B8C-83A1-F6EECF244321}">
                <p14:modId xmlns:p14="http://schemas.microsoft.com/office/powerpoint/2010/main" val="2110109665"/>
              </p:ext>
            </p:extLst>
          </p:nvPr>
        </p:nvGraphicFramePr>
        <p:xfrm>
          <a:off x="5603875" y="535577"/>
          <a:ext cx="5641975" cy="58521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a:extLst>
              <a:ext uri="{FF2B5EF4-FFF2-40B4-BE49-F238E27FC236}">
                <a16:creationId xmlns:a16="http://schemas.microsoft.com/office/drawing/2014/main" id="{03F28491-77E1-DD91-382A-70011681346D}"/>
              </a:ext>
            </a:extLst>
          </p:cNvPr>
          <p:cNvPicPr>
            <a:picLocks noChangeAspect="1"/>
          </p:cNvPicPr>
          <p:nvPr/>
        </p:nvPicPr>
        <p:blipFill>
          <a:blip r:embed="rId8"/>
          <a:stretch>
            <a:fillRect/>
          </a:stretch>
        </p:blipFill>
        <p:spPr>
          <a:xfrm>
            <a:off x="10924409" y="6228422"/>
            <a:ext cx="1169868" cy="538139"/>
          </a:xfrm>
          <a:prstGeom prst="rect">
            <a:avLst/>
          </a:prstGeom>
          <a:solidFill>
            <a:schemeClr val="bg1"/>
          </a:solidFill>
        </p:spPr>
      </p:pic>
    </p:spTree>
    <p:extLst>
      <p:ext uri="{BB962C8B-B14F-4D97-AF65-F5344CB8AC3E}">
        <p14:creationId xmlns:p14="http://schemas.microsoft.com/office/powerpoint/2010/main" val="17746487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1E0371E-A0AD-80D9-F54B-E6053186B06E}"/>
              </a:ext>
            </a:extLst>
          </p:cNvPr>
          <p:cNvPicPr>
            <a:picLocks noChangeAspect="1"/>
          </p:cNvPicPr>
          <p:nvPr/>
        </p:nvPicPr>
        <p:blipFill>
          <a:blip r:embed="rId3"/>
          <a:stretch>
            <a:fillRect/>
          </a:stretch>
        </p:blipFill>
        <p:spPr>
          <a:xfrm>
            <a:off x="0" y="59367"/>
            <a:ext cx="12192000" cy="6739266"/>
          </a:xfrm>
          <a:prstGeom prst="rect">
            <a:avLst/>
          </a:prstGeom>
        </p:spPr>
      </p:pic>
    </p:spTree>
    <p:extLst>
      <p:ext uri="{BB962C8B-B14F-4D97-AF65-F5344CB8AC3E}">
        <p14:creationId xmlns:p14="http://schemas.microsoft.com/office/powerpoint/2010/main" val="9595647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1_Integral">
  <a:themeElements>
    <a:clrScheme name="Integral">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C1C93EF2-4785-427F-84A5-F1666490E9C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Integral</Template>
  <TotalTime>1421</TotalTime>
  <Words>793</Words>
  <Application>Microsoft Office PowerPoint</Application>
  <PresentationFormat>Widescreen</PresentationFormat>
  <Paragraphs>54</Paragraphs>
  <Slides>7</Slides>
  <Notes>5</Notes>
  <HiddenSlides>1</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7</vt:i4>
      </vt:variant>
    </vt:vector>
  </HeadingPairs>
  <TitlesOfParts>
    <vt:vector size="16" baseType="lpstr">
      <vt:lpstr>Aptos</vt:lpstr>
      <vt:lpstr>Aptos Narrow</vt:lpstr>
      <vt:lpstr>Arial</vt:lpstr>
      <vt:lpstr>Calibri</vt:lpstr>
      <vt:lpstr>Tw Cen MT</vt:lpstr>
      <vt:lpstr>Tw Cen MT Condensed</vt:lpstr>
      <vt:lpstr>Wingdings 3</vt:lpstr>
      <vt:lpstr>Integral</vt:lpstr>
      <vt:lpstr>1_Integral</vt:lpstr>
      <vt:lpstr>OVERVIEW of Technical Assistance Needs</vt:lpstr>
      <vt:lpstr>PowerPoint Presentation</vt:lpstr>
      <vt:lpstr>PowerPoint Presentation</vt:lpstr>
      <vt:lpstr>Key Findings from THE HIV Prevention Roadmap 2024 Technical Assistance Needs Survey</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SCHMIDT, Heather-Marie Ann</dc:creator>
  <cp:lastModifiedBy>SCHMIDT, Heather-Marie Ann</cp:lastModifiedBy>
  <cp:revision>3</cp:revision>
  <dcterms:created xsi:type="dcterms:W3CDTF">2024-10-30T13:16:35Z</dcterms:created>
  <dcterms:modified xsi:type="dcterms:W3CDTF">2024-10-31T12:57:39Z</dcterms:modified>
</cp:coreProperties>
</file>