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3" r:id="rId4"/>
    <p:sldMasterId id="2147483688" r:id="rId5"/>
    <p:sldMasterId id="2147483702" r:id="rId6"/>
  </p:sldMasterIdLst>
  <p:notesMasterIdLst>
    <p:notesMasterId r:id="rId27"/>
  </p:notesMasterIdLst>
  <p:sldIdLst>
    <p:sldId id="271" r:id="rId7"/>
    <p:sldId id="266" r:id="rId8"/>
    <p:sldId id="4697" r:id="rId9"/>
    <p:sldId id="4030" r:id="rId10"/>
    <p:sldId id="2147474517" r:id="rId11"/>
    <p:sldId id="3981" r:id="rId12"/>
    <p:sldId id="3975" r:id="rId13"/>
    <p:sldId id="4672" r:id="rId14"/>
    <p:sldId id="2147474518" r:id="rId15"/>
    <p:sldId id="3979" r:id="rId16"/>
    <p:sldId id="4656" r:id="rId17"/>
    <p:sldId id="1088" r:id="rId18"/>
    <p:sldId id="3978" r:id="rId19"/>
    <p:sldId id="3994" r:id="rId20"/>
    <p:sldId id="4031" r:id="rId21"/>
    <p:sldId id="4032" r:id="rId22"/>
    <p:sldId id="4027" r:id="rId23"/>
    <p:sldId id="4002" r:id="rId24"/>
    <p:sldId id="256" r:id="rId25"/>
    <p:sldId id="3972" r:id="rId26"/>
  </p:sldIdLst>
  <p:sldSz cx="12192000" cy="6858000"/>
  <p:notesSz cx="6858000" cy="9144000"/>
  <p:custDataLst>
    <p:tags r:id="rId28"/>
  </p:custDataLst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228"/>
    <a:srgbClr val="009999"/>
    <a:srgbClr val="02A898"/>
    <a:srgbClr val="ED2226"/>
    <a:srgbClr val="FBE8E8"/>
    <a:srgbClr val="B1E3DE"/>
    <a:srgbClr val="ED2127"/>
    <a:srgbClr val="FFFFFF"/>
    <a:srgbClr val="12FEE8"/>
    <a:srgbClr val="01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40313-1948-4BEE-A2E9-E78FB652FFD7}" v="62" dt="2024-10-31T12:17:33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MBE, Lycias" userId="819fe179-392a-4df0-97f5-77f0d5008f0d" providerId="ADAL" clId="{15140313-1948-4BEE-A2E9-E78FB652FFD7}"/>
    <pc:docChg chg="undo custSel addSld delSld modSld sldOrd">
      <pc:chgData name="ZEMBE, Lycias" userId="819fe179-392a-4df0-97f5-77f0d5008f0d" providerId="ADAL" clId="{15140313-1948-4BEE-A2E9-E78FB652FFD7}" dt="2024-11-01T10:33:14.846" v="871" actId="478"/>
      <pc:docMkLst>
        <pc:docMk/>
      </pc:docMkLst>
      <pc:sldChg chg="addSp delSp modSp add mod ord">
        <pc:chgData name="ZEMBE, Lycias" userId="819fe179-392a-4df0-97f5-77f0d5008f0d" providerId="ADAL" clId="{15140313-1948-4BEE-A2E9-E78FB652FFD7}" dt="2024-10-31T11:58:33.641" v="812" actId="20577"/>
        <pc:sldMkLst>
          <pc:docMk/>
          <pc:sldMk cId="2103754201" sldId="256"/>
        </pc:sldMkLst>
        <pc:spChg chg="mod">
          <ac:chgData name="ZEMBE, Lycias" userId="819fe179-392a-4df0-97f5-77f0d5008f0d" providerId="ADAL" clId="{15140313-1948-4BEE-A2E9-E78FB652FFD7}" dt="2024-10-31T11:58:33.641" v="812" actId="20577"/>
          <ac:spMkLst>
            <pc:docMk/>
            <pc:sldMk cId="2103754201" sldId="256"/>
            <ac:spMk id="2" creationId="{E8551229-0C3A-383F-613F-89D04AEE6022}"/>
          </ac:spMkLst>
        </pc:spChg>
        <pc:spChg chg="del">
          <ac:chgData name="ZEMBE, Lycias" userId="819fe179-392a-4df0-97f5-77f0d5008f0d" providerId="ADAL" clId="{15140313-1948-4BEE-A2E9-E78FB652FFD7}" dt="2024-10-31T08:35:48.881" v="238" actId="478"/>
          <ac:spMkLst>
            <pc:docMk/>
            <pc:sldMk cId="2103754201" sldId="256"/>
            <ac:spMk id="10" creationId="{D1F4B415-0A10-62F0-6333-CE5CA4496B4F}"/>
          </ac:spMkLst>
        </pc:spChg>
        <pc:spChg chg="del">
          <ac:chgData name="ZEMBE, Lycias" userId="819fe179-392a-4df0-97f5-77f0d5008f0d" providerId="ADAL" clId="{15140313-1948-4BEE-A2E9-E78FB652FFD7}" dt="2024-10-31T08:31:38.298" v="231" actId="478"/>
          <ac:spMkLst>
            <pc:docMk/>
            <pc:sldMk cId="2103754201" sldId="256"/>
            <ac:spMk id="14" creationId="{B512FE93-22D4-FFA5-FE96-619B9B7597EA}"/>
          </ac:spMkLst>
        </pc:spChg>
        <pc:graphicFrameChg chg="add mod">
          <ac:chgData name="ZEMBE, Lycias" userId="819fe179-392a-4df0-97f5-77f0d5008f0d" providerId="ADAL" clId="{15140313-1948-4BEE-A2E9-E78FB652FFD7}" dt="2024-10-31T08:43:55.330" v="370" actId="1076"/>
          <ac:graphicFrameMkLst>
            <pc:docMk/>
            <pc:sldMk cId="2103754201" sldId="256"/>
            <ac:graphicFrameMk id="5" creationId="{3B9852EC-6EF4-8696-B2A8-8BF55D4A5F5C}"/>
          </ac:graphicFrameMkLst>
        </pc:graphicFrameChg>
        <pc:graphicFrameChg chg="del">
          <ac:chgData name="ZEMBE, Lycias" userId="819fe179-392a-4df0-97f5-77f0d5008f0d" providerId="ADAL" clId="{15140313-1948-4BEE-A2E9-E78FB652FFD7}" dt="2024-10-31T08:31:35.034" v="230" actId="478"/>
          <ac:graphicFrameMkLst>
            <pc:docMk/>
            <pc:sldMk cId="2103754201" sldId="256"/>
            <ac:graphicFrameMk id="8" creationId="{7BC6AFC8-7036-9F8E-5769-7066E3172434}"/>
          </ac:graphicFrameMkLst>
        </pc:graphicFrameChg>
        <pc:picChg chg="add mod">
          <ac:chgData name="ZEMBE, Lycias" userId="819fe179-392a-4df0-97f5-77f0d5008f0d" providerId="ADAL" clId="{15140313-1948-4BEE-A2E9-E78FB652FFD7}" dt="2024-10-31T08:35:46.489" v="237" actId="1076"/>
          <ac:picMkLst>
            <pc:docMk/>
            <pc:sldMk cId="2103754201" sldId="256"/>
            <ac:picMk id="4" creationId="{C0D4F2C7-7EEA-C664-F228-6E0CDCC47B88}"/>
          </ac:picMkLst>
        </pc:picChg>
      </pc:sldChg>
      <pc:sldChg chg="modSp mod">
        <pc:chgData name="ZEMBE, Lycias" userId="819fe179-392a-4df0-97f5-77f0d5008f0d" providerId="ADAL" clId="{15140313-1948-4BEE-A2E9-E78FB652FFD7}" dt="2024-10-31T10:09:39.053" v="759" actId="120"/>
        <pc:sldMkLst>
          <pc:docMk/>
          <pc:sldMk cId="3590826976" sldId="266"/>
        </pc:sldMkLst>
        <pc:spChg chg="mod">
          <ac:chgData name="ZEMBE, Lycias" userId="819fe179-392a-4df0-97f5-77f0d5008f0d" providerId="ADAL" clId="{15140313-1948-4BEE-A2E9-E78FB652FFD7}" dt="2024-10-31T10:09:30.763" v="756" actId="404"/>
          <ac:spMkLst>
            <pc:docMk/>
            <pc:sldMk cId="3590826976" sldId="266"/>
            <ac:spMk id="2" creationId="{429838A4-C1AC-8E4D-B4B0-A9C694280F6B}"/>
          </ac:spMkLst>
        </pc:spChg>
        <pc:spChg chg="mod">
          <ac:chgData name="ZEMBE, Lycias" userId="819fe179-392a-4df0-97f5-77f0d5008f0d" providerId="ADAL" clId="{15140313-1948-4BEE-A2E9-E78FB652FFD7}" dt="2024-10-31T04:26:56.941" v="49" actId="20577"/>
          <ac:spMkLst>
            <pc:docMk/>
            <pc:sldMk cId="3590826976" sldId="266"/>
            <ac:spMk id="4" creationId="{C30FECA1-5EE9-664B-A417-88710AF43610}"/>
          </ac:spMkLst>
        </pc:spChg>
        <pc:spChg chg="mod">
          <ac:chgData name="ZEMBE, Lycias" userId="819fe179-392a-4df0-97f5-77f0d5008f0d" providerId="ADAL" clId="{15140313-1948-4BEE-A2E9-E78FB652FFD7}" dt="2024-10-31T10:09:39.053" v="759" actId="120"/>
          <ac:spMkLst>
            <pc:docMk/>
            <pc:sldMk cId="3590826976" sldId="266"/>
            <ac:spMk id="7" creationId="{BAAD73FD-D6A5-F5EE-4983-FED33D8FACB5}"/>
          </ac:spMkLst>
        </pc:spChg>
      </pc:sldChg>
      <pc:sldChg chg="addSp delSp modSp add mod">
        <pc:chgData name="ZEMBE, Lycias" userId="819fe179-392a-4df0-97f5-77f0d5008f0d" providerId="ADAL" clId="{15140313-1948-4BEE-A2E9-E78FB652FFD7}" dt="2024-10-31T12:27:38.097" v="867" actId="20577"/>
        <pc:sldMkLst>
          <pc:docMk/>
          <pc:sldMk cId="3596578362" sldId="271"/>
        </pc:sldMkLst>
        <pc:spChg chg="mod">
          <ac:chgData name="ZEMBE, Lycias" userId="819fe179-392a-4df0-97f5-77f0d5008f0d" providerId="ADAL" clId="{15140313-1948-4BEE-A2E9-E78FB652FFD7}" dt="2024-10-31T10:03:35.128" v="557" actId="20577"/>
          <ac:spMkLst>
            <pc:docMk/>
            <pc:sldMk cId="3596578362" sldId="271"/>
            <ac:spMk id="3" creationId="{1F596330-9678-49A9-AF06-16531A68029F}"/>
          </ac:spMkLst>
        </pc:spChg>
        <pc:spChg chg="mod">
          <ac:chgData name="ZEMBE, Lycias" userId="819fe179-392a-4df0-97f5-77f0d5008f0d" providerId="ADAL" clId="{15140313-1948-4BEE-A2E9-E78FB652FFD7}" dt="2024-10-31T10:02:49.217" v="540" actId="20577"/>
          <ac:spMkLst>
            <pc:docMk/>
            <pc:sldMk cId="3596578362" sldId="271"/>
            <ac:spMk id="6" creationId="{8983F2A6-BFA1-0AF1-CC52-C9926207232D}"/>
          </ac:spMkLst>
        </pc:spChg>
        <pc:spChg chg="mod">
          <ac:chgData name="ZEMBE, Lycias" userId="819fe179-392a-4df0-97f5-77f0d5008f0d" providerId="ADAL" clId="{15140313-1948-4BEE-A2E9-E78FB652FFD7}" dt="2024-10-31T10:02:38.584" v="533" actId="20577"/>
          <ac:spMkLst>
            <pc:docMk/>
            <pc:sldMk cId="3596578362" sldId="271"/>
            <ac:spMk id="8" creationId="{AE9F1F66-B0BD-4BD7-8CBF-C72357375E1A}"/>
          </ac:spMkLst>
        </pc:spChg>
        <pc:spChg chg="mod">
          <ac:chgData name="ZEMBE, Lycias" userId="819fe179-392a-4df0-97f5-77f0d5008f0d" providerId="ADAL" clId="{15140313-1948-4BEE-A2E9-E78FB652FFD7}" dt="2024-10-31T10:03:28.383" v="547" actId="20577"/>
          <ac:spMkLst>
            <pc:docMk/>
            <pc:sldMk cId="3596578362" sldId="271"/>
            <ac:spMk id="11" creationId="{4A8FF39D-044F-7405-B82B-D4BB868F7FE1}"/>
          </ac:spMkLst>
        </pc:spChg>
        <pc:spChg chg="mod">
          <ac:chgData name="ZEMBE, Lycias" userId="819fe179-392a-4df0-97f5-77f0d5008f0d" providerId="ADAL" clId="{15140313-1948-4BEE-A2E9-E78FB652FFD7}" dt="2024-10-31T12:27:38.097" v="867" actId="20577"/>
          <ac:spMkLst>
            <pc:docMk/>
            <pc:sldMk cId="3596578362" sldId="271"/>
            <ac:spMk id="29" creationId="{417C1CB2-04DA-4575-8105-A9525FC74E00}"/>
          </ac:spMkLst>
        </pc:spChg>
        <pc:picChg chg="add mod">
          <ac:chgData name="ZEMBE, Lycias" userId="819fe179-392a-4df0-97f5-77f0d5008f0d" providerId="ADAL" clId="{15140313-1948-4BEE-A2E9-E78FB652FFD7}" dt="2024-10-31T10:01:43.987" v="450" actId="14100"/>
          <ac:picMkLst>
            <pc:docMk/>
            <pc:sldMk cId="3596578362" sldId="271"/>
            <ac:picMk id="12" creationId="{6BC0BF55-6136-B157-25D9-60FC10F63C7F}"/>
          </ac:picMkLst>
        </pc:picChg>
        <pc:picChg chg="del">
          <ac:chgData name="ZEMBE, Lycias" userId="819fe179-392a-4df0-97f5-77f0d5008f0d" providerId="ADAL" clId="{15140313-1948-4BEE-A2E9-E78FB652FFD7}" dt="2024-10-31T10:00:01.280" v="446" actId="478"/>
          <ac:picMkLst>
            <pc:docMk/>
            <pc:sldMk cId="3596578362" sldId="271"/>
            <ac:picMk id="25" creationId="{BC6EAD26-484B-45FA-A5EF-C6602D20019E}"/>
          </ac:picMkLst>
        </pc:picChg>
        <pc:picChg chg="del">
          <ac:chgData name="ZEMBE, Lycias" userId="819fe179-392a-4df0-97f5-77f0d5008f0d" providerId="ADAL" clId="{15140313-1948-4BEE-A2E9-E78FB652FFD7}" dt="2024-10-31T10:00:03.930" v="447" actId="478"/>
          <ac:picMkLst>
            <pc:docMk/>
            <pc:sldMk cId="3596578362" sldId="271"/>
            <ac:picMk id="26" creationId="{732EFC19-670E-4757-9AC3-91F3C61DB4C4}"/>
          </ac:picMkLst>
        </pc:picChg>
      </pc:sldChg>
      <pc:sldChg chg="modSp add mod">
        <pc:chgData name="ZEMBE, Lycias" userId="819fe179-392a-4df0-97f5-77f0d5008f0d" providerId="ADAL" clId="{15140313-1948-4BEE-A2E9-E78FB652FFD7}" dt="2024-10-31T10:08:57.416" v="730" actId="20577"/>
        <pc:sldMkLst>
          <pc:docMk/>
          <pc:sldMk cId="3129262874" sldId="1088"/>
        </pc:sldMkLst>
        <pc:spChg chg="mod">
          <ac:chgData name="ZEMBE, Lycias" userId="819fe179-392a-4df0-97f5-77f0d5008f0d" providerId="ADAL" clId="{15140313-1948-4BEE-A2E9-E78FB652FFD7}" dt="2024-10-31T10:08:57.416" v="730" actId="20577"/>
          <ac:spMkLst>
            <pc:docMk/>
            <pc:sldMk cId="3129262874" sldId="1088"/>
            <ac:spMk id="2" creationId="{FFA7B9B7-F4A6-7344-8659-FDE84F9EDCCC}"/>
          </ac:spMkLst>
        </pc:spChg>
      </pc:sldChg>
      <pc:sldChg chg="addSp modSp add mod">
        <pc:chgData name="ZEMBE, Lycias" userId="819fe179-392a-4df0-97f5-77f0d5008f0d" providerId="ADAL" clId="{15140313-1948-4BEE-A2E9-E78FB652FFD7}" dt="2024-10-31T12:17:50.040" v="856" actId="1076"/>
        <pc:sldMkLst>
          <pc:docMk/>
          <pc:sldMk cId="3241174264" sldId="3972"/>
        </pc:sldMkLst>
        <pc:spChg chg="add mod">
          <ac:chgData name="ZEMBE, Lycias" userId="819fe179-392a-4df0-97f5-77f0d5008f0d" providerId="ADAL" clId="{15140313-1948-4BEE-A2E9-E78FB652FFD7}" dt="2024-10-31T12:17:50.040" v="856" actId="1076"/>
          <ac:spMkLst>
            <pc:docMk/>
            <pc:sldMk cId="3241174264" sldId="3972"/>
            <ac:spMk id="2" creationId="{C67E85FD-B5EF-9200-60DE-51BC86B83679}"/>
          </ac:spMkLst>
        </pc:spChg>
      </pc:sldChg>
      <pc:sldChg chg="add">
        <pc:chgData name="ZEMBE, Lycias" userId="819fe179-392a-4df0-97f5-77f0d5008f0d" providerId="ADAL" clId="{15140313-1948-4BEE-A2E9-E78FB652FFD7}" dt="2024-10-31T09:50:28.325" v="416"/>
        <pc:sldMkLst>
          <pc:docMk/>
          <pc:sldMk cId="530352579" sldId="3975"/>
        </pc:sldMkLst>
      </pc:sldChg>
      <pc:sldChg chg="addSp delSp modSp add mod">
        <pc:chgData name="ZEMBE, Lycias" userId="819fe179-392a-4df0-97f5-77f0d5008f0d" providerId="ADAL" clId="{15140313-1948-4BEE-A2E9-E78FB652FFD7}" dt="2024-10-31T11:55:22.778" v="782" actId="6549"/>
        <pc:sldMkLst>
          <pc:docMk/>
          <pc:sldMk cId="3600313260" sldId="3979"/>
        </pc:sldMkLst>
        <pc:spChg chg="mod">
          <ac:chgData name="ZEMBE, Lycias" userId="819fe179-392a-4df0-97f5-77f0d5008f0d" providerId="ADAL" clId="{15140313-1948-4BEE-A2E9-E78FB652FFD7}" dt="2024-10-31T11:55:22.778" v="782" actId="6549"/>
          <ac:spMkLst>
            <pc:docMk/>
            <pc:sldMk cId="3600313260" sldId="3979"/>
            <ac:spMk id="2" creationId="{DED4DB8C-5477-4B6F-842C-6BE59135D83B}"/>
          </ac:spMkLst>
        </pc:spChg>
        <pc:picChg chg="add mod">
          <ac:chgData name="ZEMBE, Lycias" userId="819fe179-392a-4df0-97f5-77f0d5008f0d" providerId="ADAL" clId="{15140313-1948-4BEE-A2E9-E78FB652FFD7}" dt="2024-10-31T11:55:12.179" v="769" actId="14100"/>
          <ac:picMkLst>
            <pc:docMk/>
            <pc:sldMk cId="3600313260" sldId="3979"/>
            <ac:picMk id="3" creationId="{3736455C-B2F4-D9AE-25E0-93ACBCEF2681}"/>
          </ac:picMkLst>
        </pc:picChg>
        <pc:picChg chg="del">
          <ac:chgData name="ZEMBE, Lycias" userId="819fe179-392a-4df0-97f5-77f0d5008f0d" providerId="ADAL" clId="{15140313-1948-4BEE-A2E9-E78FB652FFD7}" dt="2024-10-31T11:54:47.806" v="764" actId="478"/>
          <ac:picMkLst>
            <pc:docMk/>
            <pc:sldMk cId="3600313260" sldId="3979"/>
            <ac:picMk id="5" creationId="{19FD6D26-A565-5B66-113B-61A021F69CCF}"/>
          </ac:picMkLst>
        </pc:picChg>
      </pc:sldChg>
      <pc:sldChg chg="add">
        <pc:chgData name="ZEMBE, Lycias" userId="819fe179-392a-4df0-97f5-77f0d5008f0d" providerId="ADAL" clId="{15140313-1948-4BEE-A2E9-E78FB652FFD7}" dt="2024-10-31T09:50:28.325" v="416"/>
        <pc:sldMkLst>
          <pc:docMk/>
          <pc:sldMk cId="3589754039" sldId="3981"/>
        </pc:sldMkLst>
      </pc:sldChg>
      <pc:sldChg chg="modSp mod">
        <pc:chgData name="ZEMBE, Lycias" userId="819fe179-392a-4df0-97f5-77f0d5008f0d" providerId="ADAL" clId="{15140313-1948-4BEE-A2E9-E78FB652FFD7}" dt="2024-10-31T04:27:54.567" v="99" actId="20577"/>
        <pc:sldMkLst>
          <pc:docMk/>
          <pc:sldMk cId="1503601794" sldId="3994"/>
        </pc:sldMkLst>
        <pc:spChg chg="mod">
          <ac:chgData name="ZEMBE, Lycias" userId="819fe179-392a-4df0-97f5-77f0d5008f0d" providerId="ADAL" clId="{15140313-1948-4BEE-A2E9-E78FB652FFD7}" dt="2024-10-31T04:27:54.567" v="99" actId="20577"/>
          <ac:spMkLst>
            <pc:docMk/>
            <pc:sldMk cId="1503601794" sldId="3994"/>
            <ac:spMk id="3" creationId="{B39B0364-5B4D-6E1B-2C71-ED20B365E299}"/>
          </ac:spMkLst>
        </pc:spChg>
      </pc:sldChg>
      <pc:sldChg chg="addSp delSp modSp add del mod">
        <pc:chgData name="ZEMBE, Lycias" userId="819fe179-392a-4df0-97f5-77f0d5008f0d" providerId="ADAL" clId="{15140313-1948-4BEE-A2E9-E78FB652FFD7}" dt="2024-10-31T09:44:22.112" v="388" actId="1076"/>
        <pc:sldMkLst>
          <pc:docMk/>
          <pc:sldMk cId="3271318992" sldId="4002"/>
        </pc:sldMkLst>
        <pc:spChg chg="mod">
          <ac:chgData name="ZEMBE, Lycias" userId="819fe179-392a-4df0-97f5-77f0d5008f0d" providerId="ADAL" clId="{15140313-1948-4BEE-A2E9-E78FB652FFD7}" dt="2024-10-31T09:44:22.112" v="388" actId="1076"/>
          <ac:spMkLst>
            <pc:docMk/>
            <pc:sldMk cId="3271318992" sldId="4002"/>
            <ac:spMk id="3" creationId="{E00B9CD5-3898-0720-0FBF-FE308D340B8A}"/>
          </ac:spMkLst>
        </pc:spChg>
        <pc:graphicFrameChg chg="del">
          <ac:chgData name="ZEMBE, Lycias" userId="819fe179-392a-4df0-97f5-77f0d5008f0d" providerId="ADAL" clId="{15140313-1948-4BEE-A2E9-E78FB652FFD7}" dt="2024-10-31T09:42:38.891" v="378" actId="478"/>
          <ac:graphicFrameMkLst>
            <pc:docMk/>
            <pc:sldMk cId="3271318992" sldId="4002"/>
            <ac:graphicFrameMk id="2" creationId="{A9161F66-0EBF-6D23-9470-F8B94739D5E7}"/>
          </ac:graphicFrameMkLst>
        </pc:graphicFrameChg>
        <pc:graphicFrameChg chg="add mod">
          <ac:chgData name="ZEMBE, Lycias" userId="819fe179-392a-4df0-97f5-77f0d5008f0d" providerId="ADAL" clId="{15140313-1948-4BEE-A2E9-E78FB652FFD7}" dt="2024-10-31T09:43:02.033" v="381" actId="1076"/>
          <ac:graphicFrameMkLst>
            <pc:docMk/>
            <pc:sldMk cId="3271318992" sldId="4002"/>
            <ac:graphicFrameMk id="6" creationId="{26F25101-B2CB-4ADE-85EA-00FB890C9E70}"/>
          </ac:graphicFrameMkLst>
        </pc:graphicFrameChg>
      </pc:sldChg>
      <pc:sldChg chg="addSp delSp modSp mod modAnim">
        <pc:chgData name="ZEMBE, Lycias" userId="819fe179-392a-4df0-97f5-77f0d5008f0d" providerId="ADAL" clId="{15140313-1948-4BEE-A2E9-E78FB652FFD7}" dt="2024-11-01T10:33:14.846" v="871" actId="478"/>
        <pc:sldMkLst>
          <pc:docMk/>
          <pc:sldMk cId="719770013" sldId="4027"/>
        </pc:sldMkLst>
        <pc:spChg chg="del mod">
          <ac:chgData name="ZEMBE, Lycias" userId="819fe179-392a-4df0-97f5-77f0d5008f0d" providerId="ADAL" clId="{15140313-1948-4BEE-A2E9-E78FB652FFD7}" dt="2024-10-31T04:51:30.637" v="206" actId="478"/>
          <ac:spMkLst>
            <pc:docMk/>
            <pc:sldMk cId="719770013" sldId="4027"/>
            <ac:spMk id="5" creationId="{693F96B6-0C5E-0FA0-B586-A399CAFB536C}"/>
          </ac:spMkLst>
        </pc:spChg>
        <pc:spChg chg="add mod ord">
          <ac:chgData name="ZEMBE, Lycias" userId="819fe179-392a-4df0-97f5-77f0d5008f0d" providerId="ADAL" clId="{15140313-1948-4BEE-A2E9-E78FB652FFD7}" dt="2024-11-01T10:32:57.914" v="868" actId="167"/>
          <ac:spMkLst>
            <pc:docMk/>
            <pc:sldMk cId="719770013" sldId="4027"/>
            <ac:spMk id="8" creationId="{633D844A-753E-2601-1F0A-06E50AF98D38}"/>
          </ac:spMkLst>
        </pc:spChg>
        <pc:spChg chg="add mod">
          <ac:chgData name="ZEMBE, Lycias" userId="819fe179-392a-4df0-97f5-77f0d5008f0d" providerId="ADAL" clId="{15140313-1948-4BEE-A2E9-E78FB652FFD7}" dt="2024-10-31T04:51:00.489" v="205" actId="1076"/>
          <ac:spMkLst>
            <pc:docMk/>
            <pc:sldMk cId="719770013" sldId="4027"/>
            <ac:spMk id="9" creationId="{E92F2910-0886-732F-2827-0DA4E9DC2B39}"/>
          </ac:spMkLst>
        </pc:spChg>
        <pc:spChg chg="add del mod">
          <ac:chgData name="ZEMBE, Lycias" userId="819fe179-392a-4df0-97f5-77f0d5008f0d" providerId="ADAL" clId="{15140313-1948-4BEE-A2E9-E78FB652FFD7}" dt="2024-10-31T04:53:11.627" v="218" actId="478"/>
          <ac:spMkLst>
            <pc:docMk/>
            <pc:sldMk cId="719770013" sldId="4027"/>
            <ac:spMk id="11" creationId="{7AA573EB-B22D-8A88-E194-DB1CA92F5995}"/>
          </ac:spMkLst>
        </pc:spChg>
        <pc:spChg chg="add mod ord">
          <ac:chgData name="ZEMBE, Lycias" userId="819fe179-392a-4df0-97f5-77f0d5008f0d" providerId="ADAL" clId="{15140313-1948-4BEE-A2E9-E78FB652FFD7}" dt="2024-10-31T09:48:09.787" v="415" actId="1038"/>
          <ac:spMkLst>
            <pc:docMk/>
            <pc:sldMk cId="719770013" sldId="4027"/>
            <ac:spMk id="12" creationId="{1E7E974A-22B8-89F5-726B-9FDBB363F067}"/>
          </ac:spMkLst>
        </pc:spChg>
        <pc:spChg chg="del">
          <ac:chgData name="ZEMBE, Lycias" userId="819fe179-392a-4df0-97f5-77f0d5008f0d" providerId="ADAL" clId="{15140313-1948-4BEE-A2E9-E78FB652FFD7}" dt="2024-10-31T04:42:15.304" v="180" actId="478"/>
          <ac:spMkLst>
            <pc:docMk/>
            <pc:sldMk cId="719770013" sldId="4027"/>
            <ac:spMk id="16" creationId="{301D8A28-3AD6-A063-0E87-4E4430CA7CCF}"/>
          </ac:spMkLst>
        </pc:spChg>
        <pc:spChg chg="del">
          <ac:chgData name="ZEMBE, Lycias" userId="819fe179-392a-4df0-97f5-77f0d5008f0d" providerId="ADAL" clId="{15140313-1948-4BEE-A2E9-E78FB652FFD7}" dt="2024-10-31T04:42:15.304" v="180" actId="478"/>
          <ac:spMkLst>
            <pc:docMk/>
            <pc:sldMk cId="719770013" sldId="4027"/>
            <ac:spMk id="24" creationId="{F6CE7B13-A7AA-46B7-623A-4E394D560775}"/>
          </ac:spMkLst>
        </pc:spChg>
        <pc:spChg chg="del">
          <ac:chgData name="ZEMBE, Lycias" userId="819fe179-392a-4df0-97f5-77f0d5008f0d" providerId="ADAL" clId="{15140313-1948-4BEE-A2E9-E78FB652FFD7}" dt="2024-10-31T04:42:15.304" v="180" actId="478"/>
          <ac:spMkLst>
            <pc:docMk/>
            <pc:sldMk cId="719770013" sldId="4027"/>
            <ac:spMk id="25" creationId="{423FC7DF-2A9B-48AF-B45D-67BC27C6A641}"/>
          </ac:spMkLst>
        </pc:spChg>
        <pc:graphicFrameChg chg="add mod">
          <ac:chgData name="ZEMBE, Lycias" userId="819fe179-392a-4df0-97f5-77f0d5008f0d" providerId="ADAL" clId="{15140313-1948-4BEE-A2E9-E78FB652FFD7}" dt="2024-10-31T09:42:12.633" v="373"/>
          <ac:graphicFrameMkLst>
            <pc:docMk/>
            <pc:sldMk cId="719770013" sldId="4027"/>
            <ac:graphicFrameMk id="2" creationId="{26F25101-B2CB-4ADE-85EA-00FB890C9E70}"/>
          </ac:graphicFrameMkLst>
        </pc:graphicFrameChg>
        <pc:graphicFrameChg chg="add mod">
          <ac:chgData name="ZEMBE, Lycias" userId="819fe179-392a-4df0-97f5-77f0d5008f0d" providerId="ADAL" clId="{15140313-1948-4BEE-A2E9-E78FB652FFD7}" dt="2024-10-31T09:42:20.822" v="376"/>
          <ac:graphicFrameMkLst>
            <pc:docMk/>
            <pc:sldMk cId="719770013" sldId="4027"/>
            <ac:graphicFrameMk id="3" creationId="{26F25101-B2CB-4ADE-85EA-00FB890C9E70}"/>
          </ac:graphicFrameMkLst>
        </pc:graphicFrameChg>
        <pc:graphicFrameChg chg="del">
          <ac:chgData name="ZEMBE, Lycias" userId="819fe179-392a-4df0-97f5-77f0d5008f0d" providerId="ADAL" clId="{15140313-1948-4BEE-A2E9-E78FB652FFD7}" dt="2024-10-31T04:38:06.626" v="172" actId="478"/>
          <ac:graphicFrameMkLst>
            <pc:docMk/>
            <pc:sldMk cId="719770013" sldId="4027"/>
            <ac:graphicFrameMk id="10" creationId="{865D3E8F-510F-6164-3F3C-A602367A770E}"/>
          </ac:graphicFrameMkLst>
        </pc:graphicFrameChg>
        <pc:graphicFrameChg chg="del">
          <ac:chgData name="ZEMBE, Lycias" userId="819fe179-392a-4df0-97f5-77f0d5008f0d" providerId="ADAL" clId="{15140313-1948-4BEE-A2E9-E78FB652FFD7}" dt="2024-10-31T04:42:15.304" v="180" actId="478"/>
          <ac:graphicFrameMkLst>
            <pc:docMk/>
            <pc:sldMk cId="719770013" sldId="4027"/>
            <ac:graphicFrameMk id="14" creationId="{F2A88BC6-A0CF-2801-CADA-07D112DD0778}"/>
          </ac:graphicFrameMkLst>
        </pc:graphicFrameChg>
        <pc:graphicFrameChg chg="del">
          <ac:chgData name="ZEMBE, Lycias" userId="819fe179-392a-4df0-97f5-77f0d5008f0d" providerId="ADAL" clId="{15140313-1948-4BEE-A2E9-E78FB652FFD7}" dt="2024-10-31T04:42:15.304" v="180" actId="478"/>
          <ac:graphicFrameMkLst>
            <pc:docMk/>
            <pc:sldMk cId="719770013" sldId="4027"/>
            <ac:graphicFrameMk id="22" creationId="{0E0E7B84-8709-4755-4D2F-B1B1D09A13B4}"/>
          </ac:graphicFrameMkLst>
        </pc:graphicFrameChg>
        <pc:graphicFrameChg chg="del">
          <ac:chgData name="ZEMBE, Lycias" userId="819fe179-392a-4df0-97f5-77f0d5008f0d" providerId="ADAL" clId="{15140313-1948-4BEE-A2E9-E78FB652FFD7}" dt="2024-10-31T04:42:15.304" v="180" actId="478"/>
          <ac:graphicFrameMkLst>
            <pc:docMk/>
            <pc:sldMk cId="719770013" sldId="4027"/>
            <ac:graphicFrameMk id="23" creationId="{E5FDA35E-9D41-0CC6-09A4-584D5D375A4E}"/>
          </ac:graphicFrameMkLst>
        </pc:graphicFrameChg>
        <pc:picChg chg="add del mod ord">
          <ac:chgData name="ZEMBE, Lycias" userId="819fe179-392a-4df0-97f5-77f0d5008f0d" providerId="ADAL" clId="{15140313-1948-4BEE-A2E9-E78FB652FFD7}" dt="2024-10-31T04:48:08.627" v="189" actId="478"/>
          <ac:picMkLst>
            <pc:docMk/>
            <pc:sldMk cId="719770013" sldId="4027"/>
            <ac:picMk id="2" creationId="{A7330A8B-7D54-CAE6-13F0-E18DE3820108}"/>
          </ac:picMkLst>
        </pc:picChg>
        <pc:picChg chg="add del mod">
          <ac:chgData name="ZEMBE, Lycias" userId="819fe179-392a-4df0-97f5-77f0d5008f0d" providerId="ADAL" clId="{15140313-1948-4BEE-A2E9-E78FB652FFD7}" dt="2024-10-31T04:47:52.976" v="185" actId="478"/>
          <ac:picMkLst>
            <pc:docMk/>
            <pc:sldMk cId="719770013" sldId="4027"/>
            <ac:picMk id="3" creationId="{00AE5BD2-1DD7-FEFF-1771-885C8E136F9C}"/>
          </ac:picMkLst>
        </pc:picChg>
        <pc:picChg chg="del mod">
          <ac:chgData name="ZEMBE, Lycias" userId="819fe179-392a-4df0-97f5-77f0d5008f0d" providerId="ADAL" clId="{15140313-1948-4BEE-A2E9-E78FB652FFD7}" dt="2024-11-01T10:33:14.846" v="871" actId="478"/>
          <ac:picMkLst>
            <pc:docMk/>
            <pc:sldMk cId="719770013" sldId="4027"/>
            <ac:picMk id="4" creationId="{0883EEB2-8E1D-655B-A50F-0B9AF06D2B2F}"/>
          </ac:picMkLst>
        </pc:picChg>
        <pc:picChg chg="add mod ord">
          <ac:chgData name="ZEMBE, Lycias" userId="819fe179-392a-4df0-97f5-77f0d5008f0d" providerId="ADAL" clId="{15140313-1948-4BEE-A2E9-E78FB652FFD7}" dt="2024-11-01T10:33:03.148" v="869" actId="167"/>
          <ac:picMkLst>
            <pc:docMk/>
            <pc:sldMk cId="719770013" sldId="4027"/>
            <ac:picMk id="5" creationId="{D7584F44-E43B-2209-6E57-699609F6D764}"/>
          </ac:picMkLst>
        </pc:picChg>
        <pc:picChg chg="add del mod ord">
          <ac:chgData name="ZEMBE, Lycias" userId="819fe179-392a-4df0-97f5-77f0d5008f0d" providerId="ADAL" clId="{15140313-1948-4BEE-A2E9-E78FB652FFD7}" dt="2024-10-31T09:47:19.548" v="404" actId="1076"/>
          <ac:picMkLst>
            <pc:docMk/>
            <pc:sldMk cId="719770013" sldId="4027"/>
            <ac:picMk id="6" creationId="{A0DA9C62-1246-965B-4C6F-BDC9CBF39A0B}"/>
          </ac:picMkLst>
        </pc:picChg>
        <pc:picChg chg="add del mod">
          <ac:chgData name="ZEMBE, Lycias" userId="819fe179-392a-4df0-97f5-77f0d5008f0d" providerId="ADAL" clId="{15140313-1948-4BEE-A2E9-E78FB652FFD7}" dt="2024-10-31T09:45:51.765" v="389" actId="478"/>
          <ac:picMkLst>
            <pc:docMk/>
            <pc:sldMk cId="719770013" sldId="4027"/>
            <ac:picMk id="7" creationId="{6EC68028-8093-8F00-CFA3-6EEC4ADE3A27}"/>
          </ac:picMkLst>
        </pc:picChg>
      </pc:sldChg>
      <pc:sldChg chg="modSp mod">
        <pc:chgData name="ZEMBE, Lycias" userId="819fe179-392a-4df0-97f5-77f0d5008f0d" providerId="ADAL" clId="{15140313-1948-4BEE-A2E9-E78FB652FFD7}" dt="2024-10-31T04:37:03.101" v="170" actId="14826"/>
        <pc:sldMkLst>
          <pc:docMk/>
          <pc:sldMk cId="2212647881" sldId="4030"/>
        </pc:sldMkLst>
        <pc:picChg chg="mod">
          <ac:chgData name="ZEMBE, Lycias" userId="819fe179-392a-4df0-97f5-77f0d5008f0d" providerId="ADAL" clId="{15140313-1948-4BEE-A2E9-E78FB652FFD7}" dt="2024-10-31T04:37:03.101" v="170" actId="14826"/>
          <ac:picMkLst>
            <pc:docMk/>
            <pc:sldMk cId="2212647881" sldId="4030"/>
            <ac:picMk id="9" creationId="{5C1C1091-5760-D8D3-B60B-C48B355ED334}"/>
          </ac:picMkLst>
        </pc:picChg>
      </pc:sldChg>
      <pc:sldChg chg="modSp mod">
        <pc:chgData name="ZEMBE, Lycias" userId="819fe179-392a-4df0-97f5-77f0d5008f0d" providerId="ADAL" clId="{15140313-1948-4BEE-A2E9-E78FB652FFD7}" dt="2024-10-31T09:54:56.520" v="444" actId="20577"/>
        <pc:sldMkLst>
          <pc:docMk/>
          <pc:sldMk cId="3469634265" sldId="4031"/>
        </pc:sldMkLst>
        <pc:spChg chg="mod">
          <ac:chgData name="ZEMBE, Lycias" userId="819fe179-392a-4df0-97f5-77f0d5008f0d" providerId="ADAL" clId="{15140313-1948-4BEE-A2E9-E78FB652FFD7}" dt="2024-10-31T09:54:56.520" v="444" actId="20577"/>
          <ac:spMkLst>
            <pc:docMk/>
            <pc:sldMk cId="3469634265" sldId="4031"/>
            <ac:spMk id="6" creationId="{8D45BE16-EFF1-7418-2BDB-17D75AE46DB3}"/>
          </ac:spMkLst>
        </pc:spChg>
        <pc:graphicFrameChg chg="mod modGraphic">
          <ac:chgData name="ZEMBE, Lycias" userId="819fe179-392a-4df0-97f5-77f0d5008f0d" providerId="ADAL" clId="{15140313-1948-4BEE-A2E9-E78FB652FFD7}" dt="2024-10-31T09:54:49.787" v="440"/>
          <ac:graphicFrameMkLst>
            <pc:docMk/>
            <pc:sldMk cId="3469634265" sldId="4031"/>
            <ac:graphicFrameMk id="2" creationId="{57E9B3A6-855B-949B-F176-71B7AE8759B2}"/>
          </ac:graphicFrameMkLst>
        </pc:graphicFrameChg>
      </pc:sldChg>
      <pc:sldChg chg="add">
        <pc:chgData name="ZEMBE, Lycias" userId="819fe179-392a-4df0-97f5-77f0d5008f0d" providerId="ADAL" clId="{15140313-1948-4BEE-A2E9-E78FB652FFD7}" dt="2024-10-31T08:31:27.988" v="227" actId="2890"/>
        <pc:sldMkLst>
          <pc:docMk/>
          <pc:sldMk cId="3809873814" sldId="4032"/>
        </pc:sldMkLst>
      </pc:sldChg>
      <pc:sldChg chg="addSp delSp modSp add mod">
        <pc:chgData name="ZEMBE, Lycias" userId="819fe179-392a-4df0-97f5-77f0d5008f0d" providerId="ADAL" clId="{15140313-1948-4BEE-A2E9-E78FB652FFD7}" dt="2024-10-31T11:57:38.296" v="800" actId="20577"/>
        <pc:sldMkLst>
          <pc:docMk/>
          <pc:sldMk cId="1490051827" sldId="4656"/>
        </pc:sldMkLst>
        <pc:spChg chg="mod">
          <ac:chgData name="ZEMBE, Lycias" userId="819fe179-392a-4df0-97f5-77f0d5008f0d" providerId="ADAL" clId="{15140313-1948-4BEE-A2E9-E78FB652FFD7}" dt="2024-10-31T11:57:38.296" v="800" actId="20577"/>
          <ac:spMkLst>
            <pc:docMk/>
            <pc:sldMk cId="1490051827" sldId="4656"/>
            <ac:spMk id="2" creationId="{DED4DB8C-5477-4B6F-842C-6BE59135D83B}"/>
          </ac:spMkLst>
        </pc:spChg>
        <pc:picChg chg="add mod">
          <ac:chgData name="ZEMBE, Lycias" userId="819fe179-392a-4df0-97f5-77f0d5008f0d" providerId="ADAL" clId="{15140313-1948-4BEE-A2E9-E78FB652FFD7}" dt="2024-10-31T11:57:24.470" v="789" actId="1076"/>
          <ac:picMkLst>
            <pc:docMk/>
            <pc:sldMk cId="1490051827" sldId="4656"/>
            <ac:picMk id="3" creationId="{416B9E85-605F-3E4E-4C27-75D36F1DAD0D}"/>
          </ac:picMkLst>
        </pc:picChg>
        <pc:picChg chg="del">
          <ac:chgData name="ZEMBE, Lycias" userId="819fe179-392a-4df0-97f5-77f0d5008f0d" providerId="ADAL" clId="{15140313-1948-4BEE-A2E9-E78FB652FFD7}" dt="2024-10-31T11:57:03.417" v="783" actId="478"/>
          <ac:picMkLst>
            <pc:docMk/>
            <pc:sldMk cId="1490051827" sldId="4656"/>
            <ac:picMk id="5" creationId="{3464770C-6367-116C-6636-59D0E7D15840}"/>
          </ac:picMkLst>
        </pc:picChg>
      </pc:sldChg>
      <pc:sldChg chg="add ord">
        <pc:chgData name="ZEMBE, Lycias" userId="819fe179-392a-4df0-97f5-77f0d5008f0d" providerId="ADAL" clId="{15140313-1948-4BEE-A2E9-E78FB652FFD7}" dt="2024-10-31T11:51:27.474" v="761"/>
        <pc:sldMkLst>
          <pc:docMk/>
          <pc:sldMk cId="1843973418" sldId="4672"/>
        </pc:sldMkLst>
      </pc:sldChg>
      <pc:sldChg chg="add">
        <pc:chgData name="ZEMBE, Lycias" userId="819fe179-392a-4df0-97f5-77f0d5008f0d" providerId="ADAL" clId="{15140313-1948-4BEE-A2E9-E78FB652FFD7}" dt="2024-10-31T09:52:05.873" v="417"/>
        <pc:sldMkLst>
          <pc:docMk/>
          <pc:sldMk cId="526434095" sldId="4697"/>
        </pc:sldMkLst>
      </pc:sldChg>
      <pc:sldChg chg="add">
        <pc:chgData name="ZEMBE, Lycias" userId="819fe179-392a-4df0-97f5-77f0d5008f0d" providerId="ADAL" clId="{15140313-1948-4BEE-A2E9-E78FB652FFD7}" dt="2024-10-31T09:50:28.325" v="416"/>
        <pc:sldMkLst>
          <pc:docMk/>
          <pc:sldMk cId="1880249754" sldId="2147474517"/>
        </pc:sldMkLst>
      </pc:sldChg>
      <pc:sldChg chg="add">
        <pc:chgData name="ZEMBE, Lycias" userId="819fe179-392a-4df0-97f5-77f0d5008f0d" providerId="ADAL" clId="{15140313-1948-4BEE-A2E9-E78FB652FFD7}" dt="2024-10-31T11:51:30.838" v="762"/>
        <pc:sldMkLst>
          <pc:docMk/>
          <pc:sldMk cId="2646679613" sldId="214747451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Progress on completion of each Road Map Action by GPC countries - 2024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633162282982865E-2"/>
          <c:y val="9.8738413694287749E-2"/>
          <c:w val="0.92956946142065677"/>
          <c:h val="0.70511728401342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'[2024 Global HIV Prevention Scorecard Final Draft a03.xlsx]10 Actions_FollowUP 2024'!$CJ$5</c:f>
              <c:strCache>
                <c:ptCount val="1"/>
                <c:pt idx="0">
                  <c:v>Done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'[2024 Global HIV Prevention Scorecard Final Draft a03.xlsx]10 Actions_FollowUP 2024'!$CH$6:$CH$15</c:f>
              <c:strCache>
                <c:ptCount val="10"/>
                <c:pt idx="0">
                  <c:v>1. Data-driven needs assessment</c:v>
                </c:pt>
                <c:pt idx="1">
                  <c:v>2. Precision prevention approach</c:v>
                </c:pt>
                <c:pt idx="2">
                  <c:v>3. Define investment needs</c:v>
                </c:pt>
                <c:pt idx="3">
                  <c:v>4. HIV prevention leadership agencies</c:v>
                </c:pt>
                <c:pt idx="4">
                  <c:v>5. Expand community-led services</c:v>
                </c:pt>
                <c:pt idx="5">
                  <c:v>6. Remove social and legal barriers</c:v>
                </c:pt>
                <c:pt idx="6">
                  <c:v>7. Integration with related services</c:v>
                </c:pt>
                <c:pt idx="7">
                  <c:v>8. Introduction of new technologies</c:v>
                </c:pt>
                <c:pt idx="8">
                  <c:v>9. Real-time programme monitoring</c:v>
                </c:pt>
                <c:pt idx="9">
                  <c:v>10. Accountability for HIV progress</c:v>
                </c:pt>
              </c:strCache>
            </c:strRef>
          </c:cat>
          <c:val>
            <c:numRef>
              <c:f>'[2024 Global HIV Prevention Scorecard Final Draft a03.xlsx]10 Actions_FollowUP 2024'!$CJ$6:$CJ$15</c:f>
              <c:numCache>
                <c:formatCode>General</c:formatCode>
                <c:ptCount val="10"/>
                <c:pt idx="0">
                  <c:v>12</c:v>
                </c:pt>
                <c:pt idx="1">
                  <c:v>9</c:v>
                </c:pt>
                <c:pt idx="2">
                  <c:v>25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19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F-424C-B82F-15BBC2789FF6}"/>
            </c:ext>
          </c:extLst>
        </c:ser>
        <c:ser>
          <c:idx val="1"/>
          <c:order val="1"/>
          <c:tx>
            <c:strRef>
              <c:f>'[2024 Global HIV Prevention Scorecard Final Draft a03.xlsx]10 Actions_FollowUP 2024'!$CK$5</c:f>
              <c:strCache>
                <c:ptCount val="1"/>
                <c:pt idx="0">
                  <c:v>In progress</c:v>
                </c:pt>
              </c:strCache>
            </c:strRef>
          </c:tx>
          <c:spPr>
            <a:gradFill>
              <a:gsLst>
                <a:gs pos="22000">
                  <a:schemeClr val="accent4">
                    <a:lumMod val="40000"/>
                    <a:lumOff val="60000"/>
                  </a:schemeClr>
                </a:gs>
                <a:gs pos="49000">
                  <a:schemeClr val="accent2">
                    <a:lumMod val="60000"/>
                    <a:lumOff val="40000"/>
                  </a:schemeClr>
                </a:gs>
                <a:gs pos="75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'[2024 Global HIV Prevention Scorecard Final Draft a03.xlsx]10 Actions_FollowUP 2024'!$CH$6:$CH$15</c:f>
              <c:strCache>
                <c:ptCount val="10"/>
                <c:pt idx="0">
                  <c:v>1. Data-driven needs assessment</c:v>
                </c:pt>
                <c:pt idx="1">
                  <c:v>2. Precision prevention approach</c:v>
                </c:pt>
                <c:pt idx="2">
                  <c:v>3. Define investment needs</c:v>
                </c:pt>
                <c:pt idx="3">
                  <c:v>4. HIV prevention leadership agencies</c:v>
                </c:pt>
                <c:pt idx="4">
                  <c:v>5. Expand community-led services</c:v>
                </c:pt>
                <c:pt idx="5">
                  <c:v>6. Remove social and legal barriers</c:v>
                </c:pt>
                <c:pt idx="6">
                  <c:v>7. Integration with related services</c:v>
                </c:pt>
                <c:pt idx="7">
                  <c:v>8. Introduction of new technologies</c:v>
                </c:pt>
                <c:pt idx="8">
                  <c:v>9. Real-time programme monitoring</c:v>
                </c:pt>
                <c:pt idx="9">
                  <c:v>10. Accountability for HIV progress</c:v>
                </c:pt>
              </c:strCache>
            </c:strRef>
          </c:cat>
          <c:val>
            <c:numRef>
              <c:f>'[2024 Global HIV Prevention Scorecard Final Draft a03.xlsx]10 Actions_FollowUP 2024'!$CK$6:$CK$15</c:f>
              <c:numCache>
                <c:formatCode>General</c:formatCode>
                <c:ptCount val="10"/>
                <c:pt idx="0">
                  <c:v>21</c:v>
                </c:pt>
                <c:pt idx="1">
                  <c:v>24</c:v>
                </c:pt>
                <c:pt idx="2">
                  <c:v>8</c:v>
                </c:pt>
                <c:pt idx="3">
                  <c:v>30</c:v>
                </c:pt>
                <c:pt idx="4">
                  <c:v>28</c:v>
                </c:pt>
                <c:pt idx="5">
                  <c:v>31</c:v>
                </c:pt>
                <c:pt idx="6">
                  <c:v>23</c:v>
                </c:pt>
                <c:pt idx="7">
                  <c:v>14</c:v>
                </c:pt>
                <c:pt idx="8">
                  <c:v>26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F-424C-B82F-15BBC2789FF6}"/>
            </c:ext>
          </c:extLst>
        </c:ser>
        <c:ser>
          <c:idx val="2"/>
          <c:order val="2"/>
          <c:tx>
            <c:strRef>
              <c:f>'[2024 Global HIV Prevention Scorecard Final Draft a03.xlsx]10 Actions_FollowUP 2024'!$CL$5</c:f>
              <c:strCache>
                <c:ptCount val="1"/>
                <c:pt idx="0">
                  <c:v>Not yet done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'[2024 Global HIV Prevention Scorecard Final Draft a03.xlsx]10 Actions_FollowUP 2024'!$CH$6:$CH$15</c:f>
              <c:strCache>
                <c:ptCount val="10"/>
                <c:pt idx="0">
                  <c:v>1. Data-driven needs assessment</c:v>
                </c:pt>
                <c:pt idx="1">
                  <c:v>2. Precision prevention approach</c:v>
                </c:pt>
                <c:pt idx="2">
                  <c:v>3. Define investment needs</c:v>
                </c:pt>
                <c:pt idx="3">
                  <c:v>4. HIV prevention leadership agencies</c:v>
                </c:pt>
                <c:pt idx="4">
                  <c:v>5. Expand community-led services</c:v>
                </c:pt>
                <c:pt idx="5">
                  <c:v>6. Remove social and legal barriers</c:v>
                </c:pt>
                <c:pt idx="6">
                  <c:v>7. Integration with related services</c:v>
                </c:pt>
                <c:pt idx="7">
                  <c:v>8. Introduction of new technologies</c:v>
                </c:pt>
                <c:pt idx="8">
                  <c:v>9. Real-time programme monitoring</c:v>
                </c:pt>
                <c:pt idx="9">
                  <c:v>10. Accountability for HIV progress</c:v>
                </c:pt>
              </c:strCache>
            </c:strRef>
          </c:cat>
          <c:val>
            <c:numRef>
              <c:f>'[2024 Global HIV Prevention Scorecard Final Draft a03.xlsx]10 Actions_FollowUP 2024'!$CL$6:$CL$15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10</c:v>
                </c:pt>
                <c:pt idx="7">
                  <c:v>0</c:v>
                </c:pt>
                <c:pt idx="8">
                  <c:v>3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6F-424C-B82F-15BBC2789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1"/>
        <c:axId val="2017921951"/>
        <c:axId val="2017944991"/>
      </c:barChart>
      <c:catAx>
        <c:axId val="201792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017944991"/>
        <c:crosses val="autoZero"/>
        <c:auto val="1"/>
        <c:lblAlgn val="ctr"/>
        <c:lblOffset val="100"/>
        <c:noMultiLvlLbl val="0"/>
      </c:catAx>
      <c:valAx>
        <c:axId val="201794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Number of Countries</a:t>
                </a:r>
              </a:p>
            </c:rich>
          </c:tx>
          <c:layout>
            <c:manualLayout>
              <c:xMode val="edge"/>
              <c:yMode val="edge"/>
              <c:x val="6.1688608011724174E-3"/>
              <c:y val="0.293941953268587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017921951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364006913964463"/>
          <c:y val="0.12038467819034372"/>
          <c:w val="0.28173056837957822"/>
          <c:h val="6.0589916128447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CH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70810047160992"/>
          <c:y val="0.11344968112226893"/>
          <c:w val="0.81782533120035461"/>
          <c:h val="0.677807860286665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BF-420A-B9C9-A5F293768D7D}"/>
              </c:ext>
            </c:extLst>
          </c:dPt>
          <c:cat>
            <c:strRef>
              <c:f>Sheet1!$D$4:$D$5</c:f>
              <c:strCache>
                <c:ptCount val="2"/>
                <c:pt idx="0">
                  <c:v>A dialogue on addressing gaps in HIV prevention funding been held with key partners</c:v>
                </c:pt>
                <c:pt idx="1">
                  <c:v>No funding dialogue held</c:v>
                </c:pt>
              </c:strCache>
            </c:strRef>
          </c:cat>
          <c:val>
            <c:numRef>
              <c:f>Sheet1!$E$4:$E$5</c:f>
              <c:numCache>
                <c:formatCode>General</c:formatCode>
                <c:ptCount val="2"/>
                <c:pt idx="0">
                  <c:v>31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BF-420A-B9C9-A5F293768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0266847"/>
        <c:axId val="1000274047"/>
      </c:barChart>
      <c:catAx>
        <c:axId val="100026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00274047"/>
        <c:crosses val="autoZero"/>
        <c:auto val="1"/>
        <c:lblAlgn val="ctr"/>
        <c:lblOffset val="100"/>
        <c:noMultiLvlLbl val="0"/>
      </c:catAx>
      <c:valAx>
        <c:axId val="1000274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countries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20451771653543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00026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A0840-14E3-421B-BE22-BD8CA947ED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C2825A-D665-486F-8331-56352E12AF51}">
      <dgm:prSet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  <a:cs typeface="Arial" panose="020B0604020202020204" pitchFamily="34" charset="0"/>
            </a:rPr>
            <a:t>Document where countries are  in relation to the 10-Point Action Plan of the 2025 HIV Prevention Road Map</a:t>
          </a:r>
          <a:endParaRPr lang="en-US" sz="1600" dirty="0"/>
        </a:p>
      </dgm:t>
    </dgm:pt>
    <dgm:pt modelId="{F9F71A52-50C7-488F-BD7A-C68F36327D96}" type="parTrans" cxnId="{346189C6-7986-4CE2-B322-F35B7CBF7F84}">
      <dgm:prSet/>
      <dgm:spPr/>
      <dgm:t>
        <a:bodyPr/>
        <a:lstStyle/>
        <a:p>
          <a:endParaRPr lang="en-US"/>
        </a:p>
      </dgm:t>
    </dgm:pt>
    <dgm:pt modelId="{B05DCB1E-6896-4E62-BDBC-ADF236D4BDAA}" type="sibTrans" cxnId="{346189C6-7986-4CE2-B322-F35B7CBF7F84}">
      <dgm:prSet/>
      <dgm:spPr/>
      <dgm:t>
        <a:bodyPr/>
        <a:lstStyle/>
        <a:p>
          <a:endParaRPr lang="en-US"/>
        </a:p>
      </dgm:t>
    </dgm:pt>
    <dgm:pt modelId="{224248DD-EF0A-418A-B326-601B3411751F}">
      <dgm:prSet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  <a:cs typeface="Arial" panose="020B0604020202020204" pitchFamily="34" charset="0"/>
            </a:rPr>
            <a:t>Highlighting where progress has been made and identify remaining gaps</a:t>
          </a:r>
        </a:p>
      </dgm:t>
    </dgm:pt>
    <dgm:pt modelId="{F1E8C9E6-77A4-4CBB-8E82-517D8348DA44}" type="parTrans" cxnId="{D40522A3-08E5-4E82-B920-77ADFD9651D0}">
      <dgm:prSet/>
      <dgm:spPr/>
      <dgm:t>
        <a:bodyPr/>
        <a:lstStyle/>
        <a:p>
          <a:endParaRPr lang="en-US"/>
        </a:p>
      </dgm:t>
    </dgm:pt>
    <dgm:pt modelId="{5217062A-49CA-4FA0-867C-8B01C0FECD20}" type="sibTrans" cxnId="{D40522A3-08E5-4E82-B920-77ADFD9651D0}">
      <dgm:prSet/>
      <dgm:spPr/>
      <dgm:t>
        <a:bodyPr/>
        <a:lstStyle/>
        <a:p>
          <a:endParaRPr lang="en-US"/>
        </a:p>
      </dgm:t>
    </dgm:pt>
    <dgm:pt modelId="{5D45166B-B118-478F-A820-B34FC72BA3C1}">
      <dgm:prSet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  <a:cs typeface="Arial" panose="020B0604020202020204" pitchFamily="34" charset="0"/>
            </a:rPr>
            <a:t>The GPC is also a platform for cross-learning; compiled survey results allow comparability across countries</a:t>
          </a:r>
        </a:p>
      </dgm:t>
    </dgm:pt>
    <dgm:pt modelId="{81ECF3AA-1061-46D2-BC71-7D9E57E889A7}" type="parTrans" cxnId="{FBDD5824-FF86-4756-BC45-D44F7A27CC43}">
      <dgm:prSet/>
      <dgm:spPr/>
      <dgm:t>
        <a:bodyPr/>
        <a:lstStyle/>
        <a:p>
          <a:endParaRPr lang="en-US"/>
        </a:p>
      </dgm:t>
    </dgm:pt>
    <dgm:pt modelId="{E2FEE104-55D1-415E-9B64-4D4C32EB97D0}" type="sibTrans" cxnId="{FBDD5824-FF86-4756-BC45-D44F7A27CC43}">
      <dgm:prSet/>
      <dgm:spPr/>
      <dgm:t>
        <a:bodyPr/>
        <a:lstStyle/>
        <a:p>
          <a:endParaRPr lang="en-US"/>
        </a:p>
      </dgm:t>
    </dgm:pt>
    <dgm:pt modelId="{8E5D6813-0F3D-49B9-BB69-3DE0389ACE62}" type="pres">
      <dgm:prSet presAssocID="{460A0840-14E3-421B-BE22-BD8CA947ED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3F9FB6-6096-42A2-97BC-B8AC67A73103}" type="pres">
      <dgm:prSet presAssocID="{65C2825A-D665-486F-8331-56352E12AF51}" presName="hierRoot1" presStyleCnt="0"/>
      <dgm:spPr/>
    </dgm:pt>
    <dgm:pt modelId="{EFF789C0-AFC9-4DA2-8807-549C532C5725}" type="pres">
      <dgm:prSet presAssocID="{65C2825A-D665-486F-8331-56352E12AF51}" presName="composite" presStyleCnt="0"/>
      <dgm:spPr/>
    </dgm:pt>
    <dgm:pt modelId="{91F43B3D-C888-4DF6-8D96-5E80FCCCA941}" type="pres">
      <dgm:prSet presAssocID="{65C2825A-D665-486F-8331-56352E12AF51}" presName="background" presStyleLbl="node0" presStyleIdx="0" presStyleCnt="3"/>
      <dgm:spPr/>
    </dgm:pt>
    <dgm:pt modelId="{2626EABB-D212-47BB-8B22-44C5359E6946}" type="pres">
      <dgm:prSet presAssocID="{65C2825A-D665-486F-8331-56352E12AF51}" presName="text" presStyleLbl="fgAcc0" presStyleIdx="0" presStyleCnt="3">
        <dgm:presLayoutVars>
          <dgm:chPref val="3"/>
        </dgm:presLayoutVars>
      </dgm:prSet>
      <dgm:spPr/>
    </dgm:pt>
    <dgm:pt modelId="{FB76BAD8-60A1-4A9C-B574-0F33F1D0216E}" type="pres">
      <dgm:prSet presAssocID="{65C2825A-D665-486F-8331-56352E12AF51}" presName="hierChild2" presStyleCnt="0"/>
      <dgm:spPr/>
    </dgm:pt>
    <dgm:pt modelId="{A6EC2C85-6852-4888-9D75-B7575966C889}" type="pres">
      <dgm:prSet presAssocID="{224248DD-EF0A-418A-B326-601B3411751F}" presName="hierRoot1" presStyleCnt="0"/>
      <dgm:spPr/>
    </dgm:pt>
    <dgm:pt modelId="{E2043312-C13F-427F-A939-25FE1763C3E1}" type="pres">
      <dgm:prSet presAssocID="{224248DD-EF0A-418A-B326-601B3411751F}" presName="composite" presStyleCnt="0"/>
      <dgm:spPr/>
    </dgm:pt>
    <dgm:pt modelId="{3B169BE5-9EFD-49F6-B563-AFFABBCEED5E}" type="pres">
      <dgm:prSet presAssocID="{224248DD-EF0A-418A-B326-601B3411751F}" presName="background" presStyleLbl="node0" presStyleIdx="1" presStyleCnt="3"/>
      <dgm:spPr/>
    </dgm:pt>
    <dgm:pt modelId="{6A5A201A-D8D0-4ED4-A01E-1F885C651EEA}" type="pres">
      <dgm:prSet presAssocID="{224248DD-EF0A-418A-B326-601B3411751F}" presName="text" presStyleLbl="fgAcc0" presStyleIdx="1" presStyleCnt="3">
        <dgm:presLayoutVars>
          <dgm:chPref val="3"/>
        </dgm:presLayoutVars>
      </dgm:prSet>
      <dgm:spPr/>
    </dgm:pt>
    <dgm:pt modelId="{6F030261-9CB2-42B0-AD4A-353402892B89}" type="pres">
      <dgm:prSet presAssocID="{224248DD-EF0A-418A-B326-601B3411751F}" presName="hierChild2" presStyleCnt="0"/>
      <dgm:spPr/>
    </dgm:pt>
    <dgm:pt modelId="{CC207885-2D1C-47DA-824F-F5B8135119E2}" type="pres">
      <dgm:prSet presAssocID="{5D45166B-B118-478F-A820-B34FC72BA3C1}" presName="hierRoot1" presStyleCnt="0"/>
      <dgm:spPr/>
    </dgm:pt>
    <dgm:pt modelId="{D5CFA7DC-60DA-44A9-9B56-459972B19E28}" type="pres">
      <dgm:prSet presAssocID="{5D45166B-B118-478F-A820-B34FC72BA3C1}" presName="composite" presStyleCnt="0"/>
      <dgm:spPr/>
    </dgm:pt>
    <dgm:pt modelId="{3F4E4738-6C46-474D-A489-71F7AA300D8F}" type="pres">
      <dgm:prSet presAssocID="{5D45166B-B118-478F-A820-B34FC72BA3C1}" presName="background" presStyleLbl="node0" presStyleIdx="2" presStyleCnt="3"/>
      <dgm:spPr/>
    </dgm:pt>
    <dgm:pt modelId="{1EE96008-493C-4588-8826-3D68E81FB85B}" type="pres">
      <dgm:prSet presAssocID="{5D45166B-B118-478F-A820-B34FC72BA3C1}" presName="text" presStyleLbl="fgAcc0" presStyleIdx="2" presStyleCnt="3">
        <dgm:presLayoutVars>
          <dgm:chPref val="3"/>
        </dgm:presLayoutVars>
      </dgm:prSet>
      <dgm:spPr/>
    </dgm:pt>
    <dgm:pt modelId="{2B9EB48B-1F30-469B-B48B-ED0DDDFC09FE}" type="pres">
      <dgm:prSet presAssocID="{5D45166B-B118-478F-A820-B34FC72BA3C1}" presName="hierChild2" presStyleCnt="0"/>
      <dgm:spPr/>
    </dgm:pt>
  </dgm:ptLst>
  <dgm:cxnLst>
    <dgm:cxn modelId="{FBDD5824-FF86-4756-BC45-D44F7A27CC43}" srcId="{460A0840-14E3-421B-BE22-BD8CA947ED19}" destId="{5D45166B-B118-478F-A820-B34FC72BA3C1}" srcOrd="2" destOrd="0" parTransId="{81ECF3AA-1061-46D2-BC71-7D9E57E889A7}" sibTransId="{E2FEE104-55D1-415E-9B64-4D4C32EB97D0}"/>
    <dgm:cxn modelId="{60E17E32-B6D0-4FB7-94BE-D7A579CE4574}" type="presOf" srcId="{65C2825A-D665-486F-8331-56352E12AF51}" destId="{2626EABB-D212-47BB-8B22-44C5359E6946}" srcOrd="0" destOrd="0" presId="urn:microsoft.com/office/officeart/2005/8/layout/hierarchy1"/>
    <dgm:cxn modelId="{09B53154-BD1B-4D49-8CB3-5CAA9BFF1A23}" type="presOf" srcId="{5D45166B-B118-478F-A820-B34FC72BA3C1}" destId="{1EE96008-493C-4588-8826-3D68E81FB85B}" srcOrd="0" destOrd="0" presId="urn:microsoft.com/office/officeart/2005/8/layout/hierarchy1"/>
    <dgm:cxn modelId="{D40522A3-08E5-4E82-B920-77ADFD9651D0}" srcId="{460A0840-14E3-421B-BE22-BD8CA947ED19}" destId="{224248DD-EF0A-418A-B326-601B3411751F}" srcOrd="1" destOrd="0" parTransId="{F1E8C9E6-77A4-4CBB-8E82-517D8348DA44}" sibTransId="{5217062A-49CA-4FA0-867C-8B01C0FECD20}"/>
    <dgm:cxn modelId="{FE1E39BD-00A2-4C1E-BD9F-497F66E974FC}" type="presOf" srcId="{460A0840-14E3-421B-BE22-BD8CA947ED19}" destId="{8E5D6813-0F3D-49B9-BB69-3DE0389ACE62}" srcOrd="0" destOrd="0" presId="urn:microsoft.com/office/officeart/2005/8/layout/hierarchy1"/>
    <dgm:cxn modelId="{32C394C3-8D09-455B-BE8A-5B55919CBE2F}" type="presOf" srcId="{224248DD-EF0A-418A-B326-601B3411751F}" destId="{6A5A201A-D8D0-4ED4-A01E-1F885C651EEA}" srcOrd="0" destOrd="0" presId="urn:microsoft.com/office/officeart/2005/8/layout/hierarchy1"/>
    <dgm:cxn modelId="{346189C6-7986-4CE2-B322-F35B7CBF7F84}" srcId="{460A0840-14E3-421B-BE22-BD8CA947ED19}" destId="{65C2825A-D665-486F-8331-56352E12AF51}" srcOrd="0" destOrd="0" parTransId="{F9F71A52-50C7-488F-BD7A-C68F36327D96}" sibTransId="{B05DCB1E-6896-4E62-BDBC-ADF236D4BDAA}"/>
    <dgm:cxn modelId="{C2C949F0-F4F4-4551-A5AB-CDF5E616379E}" type="presParOf" srcId="{8E5D6813-0F3D-49B9-BB69-3DE0389ACE62}" destId="{C63F9FB6-6096-42A2-97BC-B8AC67A73103}" srcOrd="0" destOrd="0" presId="urn:microsoft.com/office/officeart/2005/8/layout/hierarchy1"/>
    <dgm:cxn modelId="{DEA8EBD7-E6CF-4A58-8D27-6E2C651E414B}" type="presParOf" srcId="{C63F9FB6-6096-42A2-97BC-B8AC67A73103}" destId="{EFF789C0-AFC9-4DA2-8807-549C532C5725}" srcOrd="0" destOrd="0" presId="urn:microsoft.com/office/officeart/2005/8/layout/hierarchy1"/>
    <dgm:cxn modelId="{C2E2085D-5102-4AFB-8340-DB3058F673D2}" type="presParOf" srcId="{EFF789C0-AFC9-4DA2-8807-549C532C5725}" destId="{91F43B3D-C888-4DF6-8D96-5E80FCCCA941}" srcOrd="0" destOrd="0" presId="urn:microsoft.com/office/officeart/2005/8/layout/hierarchy1"/>
    <dgm:cxn modelId="{06554829-0DEA-452C-B77C-60E8ACE039C4}" type="presParOf" srcId="{EFF789C0-AFC9-4DA2-8807-549C532C5725}" destId="{2626EABB-D212-47BB-8B22-44C5359E6946}" srcOrd="1" destOrd="0" presId="urn:microsoft.com/office/officeart/2005/8/layout/hierarchy1"/>
    <dgm:cxn modelId="{2572A853-D457-4F2E-B6FE-63E1639E9BC5}" type="presParOf" srcId="{C63F9FB6-6096-42A2-97BC-B8AC67A73103}" destId="{FB76BAD8-60A1-4A9C-B574-0F33F1D0216E}" srcOrd="1" destOrd="0" presId="urn:microsoft.com/office/officeart/2005/8/layout/hierarchy1"/>
    <dgm:cxn modelId="{8C6CF8C4-C3C7-48EA-90E8-E482D3C44D95}" type="presParOf" srcId="{8E5D6813-0F3D-49B9-BB69-3DE0389ACE62}" destId="{A6EC2C85-6852-4888-9D75-B7575966C889}" srcOrd="1" destOrd="0" presId="urn:microsoft.com/office/officeart/2005/8/layout/hierarchy1"/>
    <dgm:cxn modelId="{0F663954-F7A8-4A8B-B275-6A514E2759BC}" type="presParOf" srcId="{A6EC2C85-6852-4888-9D75-B7575966C889}" destId="{E2043312-C13F-427F-A939-25FE1763C3E1}" srcOrd="0" destOrd="0" presId="urn:microsoft.com/office/officeart/2005/8/layout/hierarchy1"/>
    <dgm:cxn modelId="{8F169554-61FA-4BC8-86C9-534B026CA222}" type="presParOf" srcId="{E2043312-C13F-427F-A939-25FE1763C3E1}" destId="{3B169BE5-9EFD-49F6-B563-AFFABBCEED5E}" srcOrd="0" destOrd="0" presId="urn:microsoft.com/office/officeart/2005/8/layout/hierarchy1"/>
    <dgm:cxn modelId="{19EF5A5A-EF99-426E-932B-1605951C05A9}" type="presParOf" srcId="{E2043312-C13F-427F-A939-25FE1763C3E1}" destId="{6A5A201A-D8D0-4ED4-A01E-1F885C651EEA}" srcOrd="1" destOrd="0" presId="urn:microsoft.com/office/officeart/2005/8/layout/hierarchy1"/>
    <dgm:cxn modelId="{6EA55CFC-8669-4376-ACEC-D37A7CACE489}" type="presParOf" srcId="{A6EC2C85-6852-4888-9D75-B7575966C889}" destId="{6F030261-9CB2-42B0-AD4A-353402892B89}" srcOrd="1" destOrd="0" presId="urn:microsoft.com/office/officeart/2005/8/layout/hierarchy1"/>
    <dgm:cxn modelId="{05FAA7D5-3299-46D9-801B-CEB60A32390A}" type="presParOf" srcId="{8E5D6813-0F3D-49B9-BB69-3DE0389ACE62}" destId="{CC207885-2D1C-47DA-824F-F5B8135119E2}" srcOrd="2" destOrd="0" presId="urn:microsoft.com/office/officeart/2005/8/layout/hierarchy1"/>
    <dgm:cxn modelId="{FF8B9C78-90A9-420C-8536-165EACC45D2D}" type="presParOf" srcId="{CC207885-2D1C-47DA-824F-F5B8135119E2}" destId="{D5CFA7DC-60DA-44A9-9B56-459972B19E28}" srcOrd="0" destOrd="0" presId="urn:microsoft.com/office/officeart/2005/8/layout/hierarchy1"/>
    <dgm:cxn modelId="{2A53FE94-ACD8-4A1C-98BC-76A2A17CCE5C}" type="presParOf" srcId="{D5CFA7DC-60DA-44A9-9B56-459972B19E28}" destId="{3F4E4738-6C46-474D-A489-71F7AA300D8F}" srcOrd="0" destOrd="0" presId="urn:microsoft.com/office/officeart/2005/8/layout/hierarchy1"/>
    <dgm:cxn modelId="{9F841982-C5B0-420E-A42F-C7D8E2ED11BF}" type="presParOf" srcId="{D5CFA7DC-60DA-44A9-9B56-459972B19E28}" destId="{1EE96008-493C-4588-8826-3D68E81FB85B}" srcOrd="1" destOrd="0" presId="urn:microsoft.com/office/officeart/2005/8/layout/hierarchy1"/>
    <dgm:cxn modelId="{BCA14020-FDFE-4B12-BDC5-DB5B0EDE3FC5}" type="presParOf" srcId="{CC207885-2D1C-47DA-824F-F5B8135119E2}" destId="{2B9EB48B-1F30-469B-B48B-ED0DDDFC09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43B3D-C888-4DF6-8D96-5E80FCCCA941}">
      <dsp:nvSpPr>
        <dsp:cNvPr id="0" name=""/>
        <dsp:cNvSpPr/>
      </dsp:nvSpPr>
      <dsp:spPr>
        <a:xfrm>
          <a:off x="0" y="746302"/>
          <a:ext cx="3096386" cy="1966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6EABB-D212-47BB-8B22-44C5359E6946}">
      <dsp:nvSpPr>
        <dsp:cNvPr id="0" name=""/>
        <dsp:cNvSpPr/>
      </dsp:nvSpPr>
      <dsp:spPr>
        <a:xfrm>
          <a:off x="344043" y="1073143"/>
          <a:ext cx="3096386" cy="1966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  <a:cs typeface="Arial" panose="020B0604020202020204" pitchFamily="34" charset="0"/>
            </a:rPr>
            <a:t>Document where countries are  in relation to the 10-Point Action Plan of the 2025 HIV Prevention Road Map</a:t>
          </a:r>
          <a:endParaRPr lang="en-US" sz="1600" kern="1200" dirty="0"/>
        </a:p>
      </dsp:txBody>
      <dsp:txXfrm>
        <a:off x="401631" y="1130731"/>
        <a:ext cx="2981210" cy="1851029"/>
      </dsp:txXfrm>
    </dsp:sp>
    <dsp:sp modelId="{3B169BE5-9EFD-49F6-B563-AFFABBCEED5E}">
      <dsp:nvSpPr>
        <dsp:cNvPr id="0" name=""/>
        <dsp:cNvSpPr/>
      </dsp:nvSpPr>
      <dsp:spPr>
        <a:xfrm>
          <a:off x="3784473" y="746302"/>
          <a:ext cx="3096386" cy="1966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A201A-D8D0-4ED4-A01E-1F885C651EEA}">
      <dsp:nvSpPr>
        <dsp:cNvPr id="0" name=""/>
        <dsp:cNvSpPr/>
      </dsp:nvSpPr>
      <dsp:spPr>
        <a:xfrm>
          <a:off x="4128516" y="1073143"/>
          <a:ext cx="3096386" cy="1966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  <a:cs typeface="Arial" panose="020B0604020202020204" pitchFamily="34" charset="0"/>
            </a:rPr>
            <a:t>Highlighting where progress has been made and identify remaining gaps</a:t>
          </a:r>
        </a:p>
      </dsp:txBody>
      <dsp:txXfrm>
        <a:off x="4186104" y="1130731"/>
        <a:ext cx="2981210" cy="1851029"/>
      </dsp:txXfrm>
    </dsp:sp>
    <dsp:sp modelId="{3F4E4738-6C46-474D-A489-71F7AA300D8F}">
      <dsp:nvSpPr>
        <dsp:cNvPr id="0" name=""/>
        <dsp:cNvSpPr/>
      </dsp:nvSpPr>
      <dsp:spPr>
        <a:xfrm>
          <a:off x="7568945" y="746302"/>
          <a:ext cx="3096386" cy="1966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96008-493C-4588-8826-3D68E81FB85B}">
      <dsp:nvSpPr>
        <dsp:cNvPr id="0" name=""/>
        <dsp:cNvSpPr/>
      </dsp:nvSpPr>
      <dsp:spPr>
        <a:xfrm>
          <a:off x="7912988" y="1073143"/>
          <a:ext cx="3096386" cy="1966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i"/>
              <a:ea typeface="ＭＳ Ｐゴシック" panose="020B0600070205080204" pitchFamily="34" charset="-128"/>
              <a:cs typeface="Arial" panose="020B0604020202020204" pitchFamily="34" charset="0"/>
            </a:rPr>
            <a:t>The GPC is also a platform for cross-learning; compiled survey results allow comparability across countries</a:t>
          </a:r>
        </a:p>
      </dsp:txBody>
      <dsp:txXfrm>
        <a:off x="7970576" y="1130731"/>
        <a:ext cx="2981210" cy="1851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570C3-3985-40C3-B1F7-745C8ED72C29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E7877-8858-4D72-BDA5-0319D2453DD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8627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dirty="0">
                <a:effectLst/>
                <a:latin typeface="+mn-lt"/>
              </a:rPr>
              <a:t>Open-Ended Questions (Text Input) – 20 questions</a:t>
            </a:r>
          </a:p>
          <a:p>
            <a:r>
              <a:rPr lang="en-US" sz="1100" b="0" i="0" dirty="0">
                <a:effectLst/>
                <a:latin typeface="+mn-lt"/>
              </a:rPr>
              <a:t>Multiple Choice Questions (Checkbox and Radio Buttons) – 32 questions</a:t>
            </a:r>
            <a:endParaRPr lang="en-CH" sz="9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E7877-8858-4D72-BDA5-0319D2453DD7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394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77137-FF23-724B-9363-8F5AC2390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4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E7877-8858-4D72-BDA5-0319D2453DD7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94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E7877-8858-4D72-BDA5-0319D2453DD7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9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Fewer than 370,000 new infections translates into more than 80% reduction compared to 2010.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77137-FF23-724B-9363-8F5AC2390D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13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0641-5C90-3A9B-A88B-102974D52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00833-E815-6561-D9B3-746858B31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C747D-E4CD-3D6B-E60A-705F5E2E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8962D-7BA0-2852-3190-783D145F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F8714-D657-C687-733B-F9F3FE2E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380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289B-1590-084D-6FE7-16C31699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2DC2A-AD39-1758-EBEA-EB686896B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C5433-7FFD-466C-9E89-5C6F55B8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C2218-3DE5-2BDA-7AF9-DE8F23C3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E54BA-8B71-EEE2-1C40-67894C2E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3899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92B9E-1F8D-95B3-412E-A6783AC12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B3DA3-232D-3040-A1CF-0BED4FCCE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1500F-D6F2-70FF-6570-63DFF810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7B655-F6ED-37B8-F1D7-4A6066FA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339A-ED73-AC8D-2082-F877F462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860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3FD79-0F8D-FA4B-A167-3D15215BF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7874" y="3516870"/>
            <a:ext cx="9414652" cy="6577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6799025-0FCD-C1F5-83ED-A3372256A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10" y="585470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7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A5F09AA-FEEA-9809-1FF1-686466BB4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63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06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5FD9BCF-AFA8-522C-3797-B3B572C92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1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6760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137160" indent="-457200" algn="l"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CBB2A8C-022D-748B-2B62-D2B12AFA3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35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8"/>
            <a:ext cx="4794197" cy="131906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1AE3D-3FB7-DF47-940B-534F09C62820}"/>
              </a:ext>
            </a:extLst>
          </p:cNvPr>
          <p:cNvSpPr txBox="1"/>
          <p:nvPr userDrawn="1"/>
        </p:nvSpPr>
        <p:spPr>
          <a:xfrm>
            <a:off x="845884" y="3374566"/>
            <a:ext cx="5155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i="0" baseline="0" dirty="0">
                <a:solidFill>
                  <a:schemeClr val="tx1"/>
                </a:solidFill>
              </a:rPr>
              <a:t>Subhead red</a:t>
            </a:r>
          </a:p>
        </p:txBody>
      </p:sp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30CFC46-FA84-F24E-F12F-3564FE44C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0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632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6523"/>
            <a:ext cx="3932237" cy="1093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902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632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6523"/>
            <a:ext cx="3932237" cy="1093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05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CF4A-C41F-E51F-2BC0-6F55AF5C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41BD-4BBF-AE41-0E28-298FBA23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4B549-D101-8422-7D0C-19D5ADB7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FA6F7-D9E8-15BD-92C7-EBDAA0CC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37ED6-9D74-D439-A3D1-0E25B99D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38381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76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E54E-54DD-931D-830D-D323A0D7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E5BBD-2210-7350-725A-1FBE54692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C4FC8-DA96-A58D-47F9-BD34C20C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95A27-078B-161E-2B6F-7621ECC0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D60E8-EE98-0F6B-BEC1-9B354EFC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4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942C-A05A-806C-0578-C9A77285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E496-7B3F-8AE7-6BC4-AF66E94A3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805E1-2ADA-C6CF-4DF2-802919B4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5C70A-092A-C294-8AD6-9A5174C1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CEB44-D437-FA9B-77B1-8CAF7421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9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4E24-C85C-6E9A-13F2-3B46794D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A39EF-09F3-98C8-0997-AA694B4E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D92AD-D545-820C-6DB4-A4CC025B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47B88-31C4-D714-1A08-9E3CF09C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CE05-E6DE-11F1-B709-6AE292C0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5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FD05-8401-3F79-F4E0-53D1713D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4D21E-E2D5-4BDD-B96F-717962D98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625D3-60B5-C47A-5012-703DAEE9C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EF4D9-C259-8876-C58F-76264A53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C97EC-004C-1D5E-E3AC-8AF4B8EE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1A8E2-285C-6A47-1415-37DAED8D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4D5C-16C2-2C06-BA66-A344A688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3B953-338A-E9A9-4F30-AC5A2BCE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47A40-992F-1D87-5D40-A77072B27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DCB48-9EDA-85B8-5F36-1C7B2264A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D80E5-F9B0-D681-0AC5-0285602B1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C76C90-0971-D718-ACBE-04A5F1C0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0888A-D9D7-BA67-85D0-5CF222E8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86F36-2927-66BA-8356-A287497B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01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5C26-5390-FC40-955C-05271FDB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6485D-0835-B8F0-D0E2-7EC2E198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38186-FC2B-CD33-4D8B-C845281E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D9740-98CF-F585-4551-59BF968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7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96E10-8AFE-7BB1-52EF-C6723F56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9F868-8148-2538-C24A-85F79E57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3CB67-D2E4-FC48-DCFA-CE09D512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2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20DC-A1B5-6353-3F5B-6EC35F94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892D3-9944-68A6-E53B-25E60EFB3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7D14E-15D5-EB8D-27EA-B9B409E51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A76B-3EB9-50ED-4C5A-0B3B60B7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92C36-4599-98C6-62CF-B5FB6448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FAED6-C80B-B54F-18F1-1B0DDEBE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93C8-3470-EA6F-A03F-B0F45B7B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B135B-C112-7962-A054-4F152613F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0C2A1-152A-1D16-455C-54FFDE8EA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91500-3B8C-D074-16BF-6006E113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2CC7D-52DB-4341-34B6-3D531A53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36031-D39C-D281-1484-EAB1F601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4603-3D53-20A8-AE86-CFF01902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202E7-9A1E-63AB-FE1B-F35AD9DB7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FAFDF-6E3E-1501-16F4-ACA3B7B9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A794-6899-2022-CED5-524CD16D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94944-5BE4-B8E1-F295-508F8AF2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8179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A255-79F3-0100-E904-C0CECB3B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6B0C1-4AD8-0E16-8448-5D840872B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898A-103F-AAE3-8CCD-0C0C239D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E9987-6F37-85CD-A886-8B906976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346A-C8D8-6457-784A-7C06FAFC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7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37601-1938-BC9E-F18A-3A0606E57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00A2-AAEE-E9F7-5E27-9F7ED8E12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95B45-E682-3393-9CE9-58C87C07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10ED2-76DA-563D-3735-21977928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F470-CE73-8B44-C7C2-CE8C63D1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5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752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93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80895-A57A-4042-AC93-EDEB300A0DB4}"/>
              </a:ext>
            </a:extLst>
          </p:cNvPr>
          <p:cNvSpPr/>
          <p:nvPr userDrawn="1"/>
        </p:nvSpPr>
        <p:spPr>
          <a:xfrm>
            <a:off x="0" y="6110288"/>
            <a:ext cx="12192000" cy="74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3F707E9-D5A4-45BF-AF3B-986B1F032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1956" y="5935671"/>
            <a:ext cx="1670049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895904-A51F-464E-9963-FD5908B556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9767" y="6396038"/>
            <a:ext cx="447886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825" dirty="0">
                <a:solidFill>
                  <a:srgbClr val="000000"/>
                </a:solidFill>
                <a:cs typeface="Arial" panose="020B0604020202020204" pitchFamily="34" charset="0"/>
              </a:rPr>
              <a:t>Global HIV Prevention Coalition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34" y="215102"/>
            <a:ext cx="11283141" cy="81757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34" y="1363287"/>
            <a:ext cx="11283141" cy="4638502"/>
          </a:xfrm>
        </p:spPr>
        <p:txBody>
          <a:bodyPr/>
          <a:lstStyle>
            <a:lvl1pPr marL="257196" indent="-257196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1858E5-A638-4CCE-9D54-A41357A9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39DE31-9062-486B-A790-06E36A09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8DB0F5-EC77-45B9-8680-1D618CB1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25000"/>
              <a:defRPr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5E8FDD4C-DCAD-4FF1-84E1-B1C966C77D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81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425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1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B23F-BB96-4DBD-ADE7-6FE6F5496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D4B1-DD11-48FC-A767-4AC8443FC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6E8D-B4A9-4FD9-B98B-0BD91DD2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A90C-45C0-4217-8FE9-9D7BA7C6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FA520-63A7-464E-99D8-F9B13C20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5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E471-EF90-4E8D-A146-1BDA0431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42D8E-3AB1-492A-9F89-9C827243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6F617-C396-4B05-9E68-37C29DD3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89015-7C49-4113-ACC3-F777D306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D9FB4-9B3D-4B91-A273-70A51E8A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7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54EF-18D0-4F61-ADE9-3B2E7F10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DB9D6-6F43-4CE9-B241-EBA68090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FAE21-EBCE-4C27-AD26-84DDE4D9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F519-63BE-458F-A9E9-F447A46A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C392-AC6C-4637-825D-48C2E4D4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A26A-A8F8-122D-D767-5CD6FA73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8209-F5A7-8171-E2C9-14243FB0D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B9CB0-F694-2F2F-F843-E0301163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A1553-E961-4EF2-57CF-D2D73C78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23ACB-B069-FBEC-A7D7-A7C35B68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40B2B-B3E2-6D5D-2449-D930C02F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3043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E16B-3635-4962-9376-22BACD07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49B6A-633B-43AB-AE1F-EA010B514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22B7C-3EC7-4C2E-904F-D57801F8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1A917-D764-4EEA-8363-689FD9D8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DFA7-179B-47F2-9CFA-9F654E10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97A3A-B25E-4258-A5F3-E321AC16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19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CEED-FBA8-43F5-AA4E-93AAA97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67CA-688B-4232-8F39-25038792F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8DCE-BD2D-477F-A4B8-58009A07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2F598-CCE0-45DC-B5EC-B552D6DEE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429D7-C369-4B9A-A8C9-FCE5E5E48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8359A-9DEE-4EB8-A82F-AC9AC988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2B9B1-E6DB-43DD-8F3C-A4EBC70E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1E15F-33AD-4924-934F-7470BCC8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2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4C4D-0519-4A89-BB2A-C2E2EF51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10571-A45F-4453-8704-B4FEF82B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5319A-3874-4BC6-947A-006D45E1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297A1-6D0E-4569-B6D8-50362860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18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9F875-30DB-42AA-BFF1-A82F698B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A367C-6BDE-418E-A315-F2AF40C5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02FE-02CD-4FAF-B5A2-AECB135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89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0C71-9CDA-4909-8BFD-72893B0D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5E07-2C50-4524-BAA9-AD4661FC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5C14A-BF4E-48F9-96A9-210521F3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2EA38-5E8B-4475-BB4D-81045E95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E5C28-8D6E-407F-87C9-126D31FC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19C49-B500-47EB-BC82-6CE540C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7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6526-09A4-4BC8-BEA7-A3255DC5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016B0-FD10-4234-B015-275729226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B0A65-2455-4D6F-821C-2EFBC64AD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B98AB-7F3E-4EC4-A816-BA072F7D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A6E9F-1441-4378-A685-0F983214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F9A06-C8CF-4242-B7EC-DA7B0856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28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5217-B6FB-4A35-9486-55F1ED5C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7304A-E900-4669-A6FB-BF3E84CA0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7FD9-8C9F-45A3-9150-3464548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7C62-097F-462E-8E8A-AF56004D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2656-330F-4E72-952E-8F7B5D51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22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CEDD2-91E8-4BA0-84EB-BFBF1E225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862DE-9C29-4423-9900-870D63622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EE1DF-1D41-47FA-956F-1C37F4F7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C1385-3F94-4112-AF6D-C4805DEE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D8EB-6E3F-41C0-A9F8-7C49FDB6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926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61A4-B677-AE1C-947B-1CCE27B2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A06A-F824-1225-E700-A9FB806DF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D7B2B-7FC1-8414-3713-4588BC999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F7ABE-BBA2-CBCC-B326-849D7634D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AF490-06FA-EEAC-B865-20DE69AF6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C9240-FE7D-1754-DE16-850AC103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8B8FBE-FEAF-0D3C-F4A6-57D71D8A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F3497-576D-E53B-18BC-F6B05716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391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3FD79-0F8D-FA4B-A167-3D15215BF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874" y="3516870"/>
            <a:ext cx="9414652" cy="6577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6799025-0FCD-C1F5-83ED-A3372256A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10" y="585470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24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A5F09AA-FEEA-9809-1FF1-686466BB4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523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304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5FD9BCF-AFA8-522C-3797-B3B572C92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808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6760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137160" indent="-457200" algn="l"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CBB2A8C-022D-748B-2B62-D2B12AFA3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95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8"/>
            <a:ext cx="4794197" cy="131906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1AE3D-3FB7-DF47-940B-534F09C62820}"/>
              </a:ext>
            </a:extLst>
          </p:cNvPr>
          <p:cNvSpPr txBox="1"/>
          <p:nvPr userDrawn="1"/>
        </p:nvSpPr>
        <p:spPr>
          <a:xfrm>
            <a:off x="845884" y="3374566"/>
            <a:ext cx="5155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i="0" baseline="0" dirty="0">
                <a:solidFill>
                  <a:schemeClr val="tx1"/>
                </a:solidFill>
              </a:rPr>
              <a:t>Subhead red</a:t>
            </a:r>
          </a:p>
        </p:txBody>
      </p:sp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30CFC46-FA84-F24E-F12F-3564FE44C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0839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632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6523"/>
            <a:ext cx="3932237" cy="1093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485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632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6523"/>
            <a:ext cx="3932237" cy="1093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2856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3FD79-0F8D-FA4B-A167-3D15215BF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874" y="3516870"/>
            <a:ext cx="9414652" cy="6577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6799025-0FCD-C1F5-83ED-A3372256A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10" y="585470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166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A5F09AA-FEEA-9809-1FF1-686466BB4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03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36EE-DC83-75A9-BF39-33C3AA00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3EB7C-3FB5-F418-62B7-9BCB220E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A8EC2-3D2D-7B66-606C-2BDA6435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CDEFE-0DEF-B6AB-3F0E-48C2C9E0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98547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396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5FD9BCF-AFA8-522C-3797-B3B572C92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925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6760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137160" indent="-457200" algn="l"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CBB2A8C-022D-748B-2B62-D2B12AFA3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6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8"/>
            <a:ext cx="4794197" cy="131906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1AE3D-3FB7-DF47-940B-534F09C62820}"/>
              </a:ext>
            </a:extLst>
          </p:cNvPr>
          <p:cNvSpPr txBox="1"/>
          <p:nvPr userDrawn="1"/>
        </p:nvSpPr>
        <p:spPr>
          <a:xfrm>
            <a:off x="845884" y="3374566"/>
            <a:ext cx="5155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i="0" baseline="0" dirty="0">
                <a:solidFill>
                  <a:schemeClr val="tx1"/>
                </a:solidFill>
              </a:rPr>
              <a:t>Subhead red</a:t>
            </a:r>
          </a:p>
        </p:txBody>
      </p:sp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30CFC46-FA84-F24E-F12F-3564FE44C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20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632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6523"/>
            <a:ext cx="3932237" cy="1093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66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632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6523"/>
            <a:ext cx="3932237" cy="1093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8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6DC5A-D6F1-9A8F-4FB3-95C12F04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7CF76-6253-C6A5-489C-9C59F88D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EE2E7-FA29-306F-B525-4FB5E869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0268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391D-933E-47CE-FEEE-78F460B9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7F3F-9029-87E9-4B63-1FFFA6D02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6AE71-4A4C-34C8-322D-40882E2C3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A5E11-7E55-A412-72F5-49D1024B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C6117-8724-2A3B-BD6C-591B853F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FF27F-676F-4755-828C-7AC43C60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119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8F19-297D-4309-B59E-473453CD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EA72E-33DE-5270-C4D2-0993073C4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05B19-5150-490D-2E11-099D6C0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E5EDF-105C-8B5A-C441-B4169B43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FEA65-3651-B8D9-F239-B218BFC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BC0C9-F44F-EE42-016D-4298373E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105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8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38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859C8-F92A-E5F1-996F-64B8CD5E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FC3C-9908-1D26-0666-D08F8BE73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6B14E-9C34-0F72-A764-ED6E4D901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5E6AE-4432-453A-939D-F5FA3BADB2B8}" type="datetimeFigureOut">
              <a:rPr lang="en-CH" smtClean="0"/>
              <a:t>31/10/2024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8CB43-0EB7-F4B6-FC4A-EED379291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04FAE-161A-D3B4-FAA1-AECE7A570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C918-5FE1-4220-B1B9-456AA73D92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159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63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A4C5B-EEE0-6B77-C137-DB7F2509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2E144-2ABC-C9D6-AB02-436956FEA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0E78D-8A13-3DF7-C442-A2EB90F66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88077-C211-417B-A6F6-C216E22A514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CF969-FB68-F7DC-EB9F-1457D254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5F7D5-E45A-B04A-8840-A93B87F4F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8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10/31/2024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2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5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8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71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96" indent="-2571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9" indent="-2143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2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1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0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9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8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6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7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56B9A22-AF09-414E-9E26-1E1F5C7C55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71562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6" progId="TCLayout.ActiveDocument.1">
                  <p:embed/>
                </p:oleObj>
              </mc:Choice>
              <mc:Fallback>
                <p:oleObj name="think-cell Slide" r:id="rId17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56B9A22-AF09-414E-9E26-1E1F5C7C5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A6196BD-EA81-4140-8073-9B13AB2A6497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7024B-CBE5-4648-B1AC-B66F9B9B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61B95-58DC-4107-A038-20A02AE9E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B86E-9B44-42A1-BBBF-F85006588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6C86-516E-43E0-8C01-723A2A5FFE6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D62CB-52D4-4778-BA10-6D12F2CDC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C729-0F0D-42D3-A200-E3AAB88AA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2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06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zembel@unaids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2FD0D4-E16A-4129-9054-5A35F7CD6C22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Welcome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7C1CB2-04DA-4575-8105-A9525FC74E00}"/>
              </a:ext>
            </a:extLst>
          </p:cNvPr>
          <p:cNvSpPr txBox="1"/>
          <p:nvPr/>
        </p:nvSpPr>
        <p:spPr>
          <a:xfrm>
            <a:off x="169014" y="130900"/>
            <a:ext cx="118545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2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HIV Prevention Coalition Monitoring and Reporting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120" normalizeH="0" baseline="0" noProof="0" dirty="0">
              <a:ln>
                <a:noFill/>
              </a:ln>
              <a:solidFill>
                <a:srgbClr val="ED22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Key findings from the updated 2024 HIV Prevention Scorecards and HIV Prevention Roadmap country survey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F1F66-B0BD-4BD7-8CBF-C72357375E1A}"/>
              </a:ext>
            </a:extLst>
          </p:cNvPr>
          <p:cNvSpPr txBox="1"/>
          <p:nvPr/>
        </p:nvSpPr>
        <p:spPr>
          <a:xfrm>
            <a:off x="717421" y="5132833"/>
            <a:ext cx="3415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Date: 31 October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Time: 13h30 – 15h00 CET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7DC720-CEE2-42E0-903D-EA0DF922FD54}"/>
              </a:ext>
            </a:extLst>
          </p:cNvPr>
          <p:cNvGrpSpPr/>
          <p:nvPr/>
        </p:nvGrpSpPr>
        <p:grpSpPr>
          <a:xfrm>
            <a:off x="4689919" y="1543980"/>
            <a:ext cx="6780700" cy="3813277"/>
            <a:chOff x="4777316" y="1574019"/>
            <a:chExt cx="6780700" cy="3813277"/>
          </a:xfrm>
        </p:grpSpPr>
        <p:pic>
          <p:nvPicPr>
            <p:cNvPr id="4" name="Picture 3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6110FDA1-E5BA-4CB8-9525-A44B9F2F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316" y="1574019"/>
              <a:ext cx="6780700" cy="381327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596330-9678-49A9-AF06-16531A68029F}"/>
                </a:ext>
              </a:extLst>
            </p:cNvPr>
            <p:cNvSpPr/>
            <p:nvPr/>
          </p:nvSpPr>
          <p:spPr>
            <a:xfrm>
              <a:off x="9356952" y="4002194"/>
              <a:ext cx="1920648" cy="862113"/>
            </a:xfrm>
            <a:prstGeom prst="rect">
              <a:avLst/>
            </a:prstGeom>
            <a:solidFill>
              <a:srgbClr val="00A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Let us all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engage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have a good discussion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FF39D-044F-7405-B82B-D4BB868F7FE1}"/>
              </a:ext>
            </a:extLst>
          </p:cNvPr>
          <p:cNvSpPr/>
          <p:nvPr/>
        </p:nvSpPr>
        <p:spPr>
          <a:xfrm>
            <a:off x="7131042" y="3972155"/>
            <a:ext cx="1920648" cy="862113"/>
          </a:xfrm>
          <a:prstGeom prst="rect">
            <a:avLst/>
          </a:prstGeom>
          <a:solidFill>
            <a:srgbClr val="00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get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the slides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webinar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7B31C8-1F50-0CCA-03EE-12096063A8FF}"/>
              </a:ext>
            </a:extLst>
          </p:cNvPr>
          <p:cNvSpPr/>
          <p:nvPr/>
        </p:nvSpPr>
        <p:spPr>
          <a:xfrm>
            <a:off x="9114854" y="2902800"/>
            <a:ext cx="1920648" cy="862113"/>
          </a:xfrm>
          <a:prstGeom prst="rect">
            <a:avLst/>
          </a:prstGeom>
          <a:solidFill>
            <a:srgbClr val="00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hat with solid fill">
            <a:extLst>
              <a:ext uri="{FF2B5EF4-FFF2-40B4-BE49-F238E27FC236}">
                <a16:creationId xmlns:a16="http://schemas.microsoft.com/office/drawing/2014/main" id="{2DFA90B1-86E8-A178-D022-6B8B7D10A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1522" y="2891914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3F2A6-BFA1-0AF1-CC52-C9926207232D}"/>
              </a:ext>
            </a:extLst>
          </p:cNvPr>
          <p:cNvSpPr txBox="1"/>
          <p:nvPr/>
        </p:nvSpPr>
        <p:spPr>
          <a:xfrm>
            <a:off x="4689919" y="5413477"/>
            <a:ext cx="6780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Languages: English, French, Portuguese, Spanish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CA70D-9421-EBCE-5EC0-E31E53F0BBA1}"/>
              </a:ext>
            </a:extLst>
          </p:cNvPr>
          <p:cNvGrpSpPr/>
          <p:nvPr/>
        </p:nvGrpSpPr>
        <p:grpSpPr>
          <a:xfrm>
            <a:off x="4689919" y="5861153"/>
            <a:ext cx="4544942" cy="477054"/>
            <a:chOff x="5934456" y="5729981"/>
            <a:chExt cx="4544942" cy="477054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8E944D5D-21C1-443E-572B-4DDFFDC92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456" y="5729981"/>
              <a:ext cx="4361771" cy="477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lmadenSans"/>
                  <a:ea typeface="+mn-ea"/>
                  <a:cs typeface="+mn-cs"/>
                </a:rPr>
                <a:t>In your meeting/webinar controls, click 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lmadenSans"/>
                  <a:ea typeface="+mn-ea"/>
                  <a:cs typeface="+mn-cs"/>
                </a:rPr>
                <a:t>Interpretation</a:t>
              </a:r>
            </a:p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lmadenSans"/>
                  <a:ea typeface="+mn-ea"/>
                  <a:cs typeface="+mn-cs"/>
                </a:rPr>
                <a:t>Click the language that you would like to hear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9AEF8F2-58AC-D404-3356-504AD0269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323" y="5738635"/>
              <a:ext cx="2190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6BC0BF55-6136-B157-25D9-60FC10F6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657" y="5869806"/>
            <a:ext cx="1725899" cy="9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7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DB8C-5477-4B6F-842C-6BE59135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417800"/>
          </a:xfrm>
          <a:solidFill>
            <a:srgbClr val="10AC9D"/>
          </a:solidFill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 of a country Scorecard - Zimbabwe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FAE827F-0E5E-8F57-803B-14601759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5994304"/>
            <a:ext cx="1475689" cy="7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843E36-1176-5369-E4EA-C5DF764FCA0C}"/>
              </a:ext>
            </a:extLst>
          </p:cNvPr>
          <p:cNvSpPr/>
          <p:nvPr/>
        </p:nvSpPr>
        <p:spPr>
          <a:xfrm>
            <a:off x="202559" y="599244"/>
            <a:ext cx="3306163" cy="30781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(coverage)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324BC-6472-90D7-98E7-6A0E91AF9900}"/>
              </a:ext>
            </a:extLst>
          </p:cNvPr>
          <p:cNvSpPr/>
          <p:nvPr/>
        </p:nvSpPr>
        <p:spPr>
          <a:xfrm>
            <a:off x="3508722" y="599244"/>
            <a:ext cx="2562314" cy="30781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 (service use/behaviour)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AA5984-F9D2-C9AB-137C-D401C9BBCC8B}"/>
              </a:ext>
            </a:extLst>
          </p:cNvPr>
          <p:cNvSpPr/>
          <p:nvPr/>
        </p:nvSpPr>
        <p:spPr>
          <a:xfrm>
            <a:off x="6071035" y="599244"/>
            <a:ext cx="2195509" cy="30781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482A9-4592-BCDD-E2B9-2C57564586D2}"/>
              </a:ext>
            </a:extLst>
          </p:cNvPr>
          <p:cNvSpPr txBox="1"/>
          <p:nvPr/>
        </p:nvSpPr>
        <p:spPr>
          <a:xfrm>
            <a:off x="8536748" y="2847173"/>
            <a:ext cx="3535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Summary scores provide an indication of progress on a particular HIV prevention pillar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6455C-B2F4-D9AE-25E0-93ACBCEF2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9" y="1008668"/>
            <a:ext cx="8063985" cy="58190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0031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DB8C-5477-4B6F-842C-6BE59135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3166678" cy="1126156"/>
          </a:xfrm>
          <a:solidFill>
            <a:srgbClr val="10AC9D"/>
          </a:solidFill>
        </p:spPr>
        <p:txBody>
          <a:bodyPr anchor="ctr"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Example of a country poster – D.R Congo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FAE827F-0E5E-8F57-803B-14601759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5994304"/>
            <a:ext cx="1475689" cy="7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B0612F-F5BD-88B1-5732-7A56CD9D8F29}"/>
              </a:ext>
            </a:extLst>
          </p:cNvPr>
          <p:cNvSpPr txBox="1"/>
          <p:nvPr/>
        </p:nvSpPr>
        <p:spPr>
          <a:xfrm>
            <a:off x="40960" y="1750349"/>
            <a:ext cx="2866687" cy="393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infections trend chart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prevalence by age and population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 and structural barriers summaries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Roadmap actions overview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coverages for AGYW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SRHR linkages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 of the five prevention pillars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Vertical transmission stacked bar analysis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B9E85-605F-3E4E-4C27-75D36F1DA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677" y="0"/>
            <a:ext cx="8984363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9005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B9B7-F4A6-7344-8659-FDE84F9E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69" y="345689"/>
            <a:ext cx="10882744" cy="741388"/>
          </a:xfrm>
        </p:spPr>
        <p:txBody>
          <a:bodyPr/>
          <a:lstStyle/>
          <a:p>
            <a:r>
              <a:rPr lang="en-US" sz="3600" dirty="0"/>
              <a:t>HIV Prevention Roadmap 10 Point Action Plan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56AF980-3E58-AB60-4559-FD6692229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49" y="1097280"/>
            <a:ext cx="12196349" cy="58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26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883EEB2-8E1D-655B-A50F-0B9AF06D2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48" y="5939672"/>
            <a:ext cx="1710057" cy="9183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B5471C-C411-6705-C373-D7B36CD851DB}"/>
              </a:ext>
            </a:extLst>
          </p:cNvPr>
          <p:cNvSpPr txBox="1">
            <a:spLocks/>
          </p:cNvSpPr>
          <p:nvPr/>
        </p:nvSpPr>
        <p:spPr>
          <a:xfrm>
            <a:off x="838200" y="346076"/>
            <a:ext cx="10882744" cy="729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Why is a Road Map survey conducted?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" name="TextBox 4">
            <a:extLst>
              <a:ext uri="{FF2B5EF4-FFF2-40B4-BE49-F238E27FC236}">
                <a16:creationId xmlns:a16="http://schemas.microsoft.com/office/drawing/2014/main" id="{D00DF9E0-1F6D-30B5-2BBA-46DFE4FA7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961478"/>
              </p:ext>
            </p:extLst>
          </p:nvPr>
        </p:nvGraphicFramePr>
        <p:xfrm>
          <a:off x="421626" y="2141467"/>
          <a:ext cx="11009376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69CF98-B83E-D9DF-DE34-215D1D1B277B}"/>
              </a:ext>
            </a:extLst>
          </p:cNvPr>
          <p:cNvSpPr txBox="1"/>
          <p:nvPr/>
        </p:nvSpPr>
        <p:spPr>
          <a:xfrm>
            <a:off x="587828" y="1538292"/>
            <a:ext cx="108431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i="1" dirty="0">
                <a:solidFill>
                  <a:srgbClr val="374151"/>
                </a:solidFill>
                <a:effectLst/>
                <a:latin typeface="Söhne"/>
              </a:rPr>
              <a:t>provides a </a:t>
            </a:r>
            <a:r>
              <a:rPr lang="en-US" sz="2800" b="0" i="1" dirty="0">
                <a:solidFill>
                  <a:srgbClr val="C00000"/>
                </a:solidFill>
                <a:effectLst/>
                <a:latin typeface="Söhne"/>
              </a:rPr>
              <a:t>systematic</a:t>
            </a:r>
            <a:r>
              <a:rPr lang="en-US" sz="2800" b="0" i="1" dirty="0">
                <a:solidFill>
                  <a:srgbClr val="374151"/>
                </a:solidFill>
                <a:effectLst/>
                <a:latin typeface="Söhne"/>
              </a:rPr>
              <a:t> way to assess the implementation of key actions in the 2025 HIV Prevention Road Map.</a:t>
            </a:r>
            <a:endParaRPr lang="en-CH" sz="2800" i="1" dirty="0"/>
          </a:p>
        </p:txBody>
      </p:sp>
    </p:spTree>
    <p:extLst>
      <p:ext uri="{BB962C8B-B14F-4D97-AF65-F5344CB8AC3E}">
        <p14:creationId xmlns:p14="http://schemas.microsoft.com/office/powerpoint/2010/main" val="106710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883EEB2-8E1D-655B-A50F-0B9AF06D2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48" y="5939672"/>
            <a:ext cx="1710057" cy="918328"/>
          </a:xfrm>
          <a:prstGeom prst="rect">
            <a:avLst/>
          </a:prstGeom>
        </p:spPr>
      </p:pic>
      <p:sp>
        <p:nvSpPr>
          <p:cNvPr id="5" name="Google Shape;9531;p120">
            <a:extLst>
              <a:ext uri="{FF2B5EF4-FFF2-40B4-BE49-F238E27FC236}">
                <a16:creationId xmlns:a16="http://schemas.microsoft.com/office/drawing/2014/main" id="{6669B7A6-49D7-CE51-CED3-16A4AEC7E0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7727" y="0"/>
            <a:ext cx="9182376" cy="91890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SemiBold"/>
              <a:buNone/>
              <a:defRPr sz="28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Tx/>
              <a:buSzTx/>
              <a:buFontTx/>
            </a:pPr>
            <a:r>
              <a:rPr lang="en-US" sz="3600" b="1" dirty="0">
                <a:solidFill>
                  <a:srgbClr val="009999"/>
                </a:solidFill>
                <a:latin typeface="Arial" panose="020B0604020202020204"/>
              </a:rPr>
              <a:t>How the survey was conducted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B0364-5B4D-6E1B-2C71-ED20B365E299}"/>
              </a:ext>
            </a:extLst>
          </p:cNvPr>
          <p:cNvSpPr txBox="1"/>
          <p:nvPr/>
        </p:nvSpPr>
        <p:spPr>
          <a:xfrm>
            <a:off x="607727" y="1054033"/>
            <a:ext cx="1118679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 survey was shared with 38 GPC countries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Recipients in each country included: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UNAIDS Country Directors,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UNAIDS HIV prevention focal points,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UNFPA representatives,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UNFPA HIV prevention focal points,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National AIDS Commission Directors and their HIV prevention focal points,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Ministry of Health HIV Prevention Focals points,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UNAIDS RST Directors and their HIV Prevention Focal points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One response per country compiled by the HIV prevention TWG under the leadership of the National AIDS Councils or National AIDS Control Program or the prevention leadership entity.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Government programs verify all results before analysis and dissemination</a:t>
            </a:r>
          </a:p>
        </p:txBody>
      </p:sp>
      <p:pic>
        <p:nvPicPr>
          <p:cNvPr id="1026" name="Picture 2" descr="Brand New: New Name, Logo, and Identity for Momentive by Material">
            <a:extLst>
              <a:ext uri="{FF2B5EF4-FFF2-40B4-BE49-F238E27FC236}">
                <a16:creationId xmlns:a16="http://schemas.microsoft.com/office/drawing/2014/main" id="{4A2297C6-B1A3-7B73-2BF6-D49816890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33785" r="24998" b="29196"/>
          <a:stretch/>
        </p:blipFill>
        <p:spPr bwMode="auto">
          <a:xfrm>
            <a:off x="10507860" y="130630"/>
            <a:ext cx="1595535" cy="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0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883EEB2-8E1D-655B-A50F-0B9AF06D2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48" y="5939672"/>
            <a:ext cx="1710057" cy="918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A55193-305C-9ED8-3768-BC4C588B3F5B}"/>
              </a:ext>
            </a:extLst>
          </p:cNvPr>
          <p:cNvSpPr txBox="1"/>
          <p:nvPr/>
        </p:nvSpPr>
        <p:spPr>
          <a:xfrm>
            <a:off x="352424" y="249840"/>
            <a:ext cx="11239501" cy="918327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Countries response rates and data analyses</a:t>
            </a:r>
            <a:endParaRPr kumimoji="0" lang="en-CH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318F8-59D5-46ED-8F3D-EC0C64BBD88E}"/>
              </a:ext>
            </a:extLst>
          </p:cNvPr>
          <p:cNvSpPr txBox="1"/>
          <p:nvPr/>
        </p:nvSpPr>
        <p:spPr>
          <a:xfrm>
            <a:off x="240505" y="12923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Complete submissions</a:t>
            </a:r>
            <a:endParaRPr kumimoji="0" lang="en-CH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45BE16-EFF1-7418-2BDB-17D75AE46DB3}"/>
              </a:ext>
            </a:extLst>
          </p:cNvPr>
          <p:cNvSpPr txBox="1"/>
          <p:nvPr/>
        </p:nvSpPr>
        <p:spPr>
          <a:xfrm>
            <a:off x="352424" y="4538998"/>
            <a:ext cx="9198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 was done on N = </a:t>
            </a:r>
            <a:r>
              <a:rPr lang="en-US" sz="2800" kern="0" dirty="0">
                <a:solidFill>
                  <a:prstClr val="black"/>
                </a:solidFill>
                <a:latin typeface="Calibri" panose="020F0502020204030204"/>
              </a:rPr>
              <a:t>33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/38 GPC countries done 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E9B3A6-855B-949B-F176-71B7AE875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04939"/>
              </p:ext>
            </p:extLst>
          </p:nvPr>
        </p:nvGraphicFramePr>
        <p:xfrm>
          <a:off x="352424" y="2071078"/>
          <a:ext cx="11495198" cy="18322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63914">
                  <a:extLst>
                    <a:ext uri="{9D8B030D-6E8A-4147-A177-3AD203B41FA5}">
                      <a16:colId xmlns:a16="http://schemas.microsoft.com/office/drawing/2014/main" val="3568261349"/>
                    </a:ext>
                  </a:extLst>
                </a:gridCol>
                <a:gridCol w="2863914">
                  <a:extLst>
                    <a:ext uri="{9D8B030D-6E8A-4147-A177-3AD203B41FA5}">
                      <a16:colId xmlns:a16="http://schemas.microsoft.com/office/drawing/2014/main" val="2049053718"/>
                    </a:ext>
                  </a:extLst>
                </a:gridCol>
                <a:gridCol w="1714269">
                  <a:extLst>
                    <a:ext uri="{9D8B030D-6E8A-4147-A177-3AD203B41FA5}">
                      <a16:colId xmlns:a16="http://schemas.microsoft.com/office/drawing/2014/main" val="1604438304"/>
                    </a:ext>
                  </a:extLst>
                </a:gridCol>
                <a:gridCol w="1714269">
                  <a:extLst>
                    <a:ext uri="{9D8B030D-6E8A-4147-A177-3AD203B41FA5}">
                      <a16:colId xmlns:a16="http://schemas.microsoft.com/office/drawing/2014/main" val="3932195262"/>
                    </a:ext>
                  </a:extLst>
                </a:gridCol>
                <a:gridCol w="2338832">
                  <a:extLst>
                    <a:ext uri="{9D8B030D-6E8A-4147-A177-3AD203B41FA5}">
                      <a16:colId xmlns:a16="http://schemas.microsoft.com/office/drawing/2014/main" val="3758694263"/>
                    </a:ext>
                  </a:extLst>
                </a:gridCol>
              </a:tblGrid>
              <a:tr h="321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Angola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Egypt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Kenya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Nigeria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Uganda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40832559"/>
                  </a:ext>
                </a:extLst>
              </a:tr>
              <a:tr h="252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Brazil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eSwatini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Lesotho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Pakistan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Ukraine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8550759"/>
                  </a:ext>
                </a:extLst>
              </a:tr>
              <a:tr h="165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Cameroon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Ethiopia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Madagascar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Peru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United Republic of Tanzania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7030330"/>
                  </a:ext>
                </a:extLst>
              </a:tr>
              <a:tr h="252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African Republic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Ghana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Malawi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Philippines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Zambia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32631052"/>
                  </a:ext>
                </a:extLst>
              </a:tr>
              <a:tr h="232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Colombia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Mozambique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South Africa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Zimbabwe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2750099"/>
                  </a:ext>
                </a:extLst>
              </a:tr>
              <a:tr h="252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Côte d’Ivoire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Indonesia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Myanmar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South Sudan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01642"/>
                  </a:ext>
                </a:extLst>
              </a:tr>
              <a:tr h="2526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Democratic Republic of the Congo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Iran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Namibia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8404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63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1229-0C3A-383F-613F-89D04AEE6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35" y="355672"/>
            <a:ext cx="10467703" cy="407035"/>
          </a:xfr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Map Survey Response Scoring</a:t>
            </a:r>
            <a:endParaRPr lang="en-CH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BC6AFC8-7036-9F8E-5769-7066E3172434}"/>
              </a:ext>
            </a:extLst>
          </p:cNvPr>
          <p:cNvGraphicFramePr>
            <a:graphicFrameLocks noGrp="1"/>
          </p:cNvGraphicFramePr>
          <p:nvPr/>
        </p:nvGraphicFramePr>
        <p:xfrm>
          <a:off x="1067751" y="2995906"/>
          <a:ext cx="987021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82">
                  <a:extLst>
                    <a:ext uri="{9D8B030D-6E8A-4147-A177-3AD203B41FA5}">
                      <a16:colId xmlns:a16="http://schemas.microsoft.com/office/drawing/2014/main" val="3871768075"/>
                    </a:ext>
                  </a:extLst>
                </a:gridCol>
                <a:gridCol w="5247942">
                  <a:extLst>
                    <a:ext uri="{9D8B030D-6E8A-4147-A177-3AD203B41FA5}">
                      <a16:colId xmlns:a16="http://schemas.microsoft.com/office/drawing/2014/main" val="2848878648"/>
                    </a:ext>
                  </a:extLst>
                </a:gridCol>
                <a:gridCol w="802430">
                  <a:extLst>
                    <a:ext uri="{9D8B030D-6E8A-4147-A177-3AD203B41FA5}">
                      <a16:colId xmlns:a16="http://schemas.microsoft.com/office/drawing/2014/main" val="1134528133"/>
                    </a:ext>
                  </a:extLst>
                </a:gridCol>
                <a:gridCol w="999228">
                  <a:extLst>
                    <a:ext uri="{9D8B030D-6E8A-4147-A177-3AD203B41FA5}">
                      <a16:colId xmlns:a16="http://schemas.microsoft.com/office/drawing/2014/main" val="1437967797"/>
                    </a:ext>
                  </a:extLst>
                </a:gridCol>
                <a:gridCol w="1066396">
                  <a:extLst>
                    <a:ext uri="{9D8B030D-6E8A-4147-A177-3AD203B41FA5}">
                      <a16:colId xmlns:a16="http://schemas.microsoft.com/office/drawing/2014/main" val="1496947335"/>
                    </a:ext>
                  </a:extLst>
                </a:gridCol>
                <a:gridCol w="1265936">
                  <a:extLst>
                    <a:ext uri="{9D8B030D-6E8A-4147-A177-3AD203B41FA5}">
                      <a16:colId xmlns:a16="http://schemas.microsoft.com/office/drawing/2014/main" val="1458835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Q#</a:t>
                      </a:r>
                      <a:endParaRPr lang="en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Road map action component being assessed</a:t>
                      </a:r>
                      <a:endParaRPr lang="en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endParaRPr lang="en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Lesotho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Uganda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South Africa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76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&gt; developed a prevention Road map or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0.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90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Set granular HIV prevention targets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0.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Translate national targets to subnational targets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0.0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0.06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0.06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Differentiated HIV prevention packages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0.0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0.08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670106"/>
                  </a:ext>
                </a:extLst>
              </a:tr>
              <a:tr h="181074">
                <a:tc>
                  <a:txBody>
                    <a:bodyPr/>
                    <a:lstStyle/>
                    <a:p>
                      <a:pPr algn="ctr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Packages for AGYW where relevant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0.0</a:t>
                      </a:r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0.08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0.08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0.08</a:t>
                      </a:r>
                      <a:endParaRPr lang="en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6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SOPs or implementation guides in  place for relevant pillars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0.0</a:t>
                      </a:r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0.08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0.08</a:t>
                      </a:r>
                      <a:endParaRPr lang="en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0.08</a:t>
                      </a:r>
                      <a:endParaRPr lang="en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0524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          Overall score</a:t>
                      </a:r>
                      <a:endParaRPr lang="en-CH" sz="16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1.0</a:t>
                      </a:r>
                      <a:endParaRPr lang="en-CH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0.9</a:t>
                      </a:r>
                      <a:endParaRPr lang="en-CH" sz="1600" b="1" dirty="0"/>
                    </a:p>
                  </a:txBody>
                  <a:tcPr>
                    <a:solidFill>
                      <a:srgbClr val="FCCD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0.7</a:t>
                      </a:r>
                      <a:endParaRPr lang="en-CH" sz="1600" b="1" dirty="0"/>
                    </a:p>
                  </a:txBody>
                  <a:tcPr>
                    <a:solidFill>
                      <a:srgbClr val="F6AF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0.5</a:t>
                      </a:r>
                      <a:endParaRPr lang="en-CH" sz="1600" b="1" dirty="0"/>
                    </a:p>
                  </a:txBody>
                  <a:tcPr>
                    <a:solidFill>
                      <a:srgbClr val="EE87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531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1F4B415-0A10-62F0-6333-CE5CA4496B4F}"/>
              </a:ext>
            </a:extLst>
          </p:cNvPr>
          <p:cNvSpPr txBox="1"/>
          <p:nvPr/>
        </p:nvSpPr>
        <p:spPr>
          <a:xfrm>
            <a:off x="444135" y="826944"/>
            <a:ext cx="10493829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 Map Action 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Adopt a precision prevention approach to develop national HIV prevention Goals and aligned 2025 targets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2FE93-22D4-FFA5-FE96-619B9B7597EA}"/>
              </a:ext>
            </a:extLst>
          </p:cNvPr>
          <p:cNvSpPr txBox="1"/>
          <p:nvPr/>
        </p:nvSpPr>
        <p:spPr>
          <a:xfrm>
            <a:off x="518156" y="1537512"/>
            <a:ext cx="104198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 thorough scoring method was used that considered all the different parts of a Road Map Action, as suggested in the 2025 HIV Prevention Road Map.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This helps to identify the precise gap among aspects of a Road Map Action that a country may require assistance to address.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AD5F9385-6D2E-35A6-4105-AC9B8F40B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48" y="5939672"/>
            <a:ext cx="1710057" cy="9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7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84F44-E43B-2209-6E57-699609F6D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38" y="0"/>
            <a:ext cx="681786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3D844A-753E-2601-1F0A-06E50AF98D38}"/>
              </a:ext>
            </a:extLst>
          </p:cNvPr>
          <p:cNvSpPr/>
          <p:nvPr/>
        </p:nvSpPr>
        <p:spPr>
          <a:xfrm>
            <a:off x="6313914" y="1267893"/>
            <a:ext cx="1387786" cy="5321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2F2910-0886-732F-2827-0DA4E9DC2B39}"/>
              </a:ext>
            </a:extLst>
          </p:cNvPr>
          <p:cNvSpPr/>
          <p:nvPr/>
        </p:nvSpPr>
        <p:spPr>
          <a:xfrm>
            <a:off x="6533483" y="3325304"/>
            <a:ext cx="1084083" cy="992171"/>
          </a:xfrm>
          <a:custGeom>
            <a:avLst/>
            <a:gdLst>
              <a:gd name="connsiteX0" fmla="*/ 0 w 1084083"/>
              <a:gd name="connsiteY0" fmla="*/ 248043 h 992171"/>
              <a:gd name="connsiteX1" fmla="*/ 587998 w 1084083"/>
              <a:gd name="connsiteY1" fmla="*/ 248043 h 992171"/>
              <a:gd name="connsiteX2" fmla="*/ 587998 w 1084083"/>
              <a:gd name="connsiteY2" fmla="*/ 0 h 992171"/>
              <a:gd name="connsiteX3" fmla="*/ 826119 w 1084083"/>
              <a:gd name="connsiteY3" fmla="*/ 238121 h 992171"/>
              <a:gd name="connsiteX4" fmla="*/ 1084083 w 1084083"/>
              <a:gd name="connsiteY4" fmla="*/ 496086 h 992171"/>
              <a:gd name="connsiteX5" fmla="*/ 836041 w 1084083"/>
              <a:gd name="connsiteY5" fmla="*/ 744129 h 992171"/>
              <a:gd name="connsiteX6" fmla="*/ 587998 w 1084083"/>
              <a:gd name="connsiteY6" fmla="*/ 992171 h 992171"/>
              <a:gd name="connsiteX7" fmla="*/ 587998 w 1084083"/>
              <a:gd name="connsiteY7" fmla="*/ 744128 h 992171"/>
              <a:gd name="connsiteX8" fmla="*/ 0 w 1084083"/>
              <a:gd name="connsiteY8" fmla="*/ 744128 h 992171"/>
              <a:gd name="connsiteX9" fmla="*/ 0 w 1084083"/>
              <a:gd name="connsiteY9" fmla="*/ 248043 h 99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4083" h="992171" fill="none" extrusionOk="0">
                <a:moveTo>
                  <a:pt x="0" y="248043"/>
                </a:moveTo>
                <a:cubicBezTo>
                  <a:pt x="160977" y="201055"/>
                  <a:pt x="348192" y="291864"/>
                  <a:pt x="587998" y="248043"/>
                </a:cubicBezTo>
                <a:cubicBezTo>
                  <a:pt x="582301" y="175270"/>
                  <a:pt x="595995" y="102637"/>
                  <a:pt x="587998" y="0"/>
                </a:cubicBezTo>
                <a:cubicBezTo>
                  <a:pt x="689733" y="47624"/>
                  <a:pt x="719516" y="186628"/>
                  <a:pt x="826119" y="238121"/>
                </a:cubicBezTo>
                <a:cubicBezTo>
                  <a:pt x="932722" y="289614"/>
                  <a:pt x="998193" y="424075"/>
                  <a:pt x="1084083" y="496086"/>
                </a:cubicBezTo>
                <a:cubicBezTo>
                  <a:pt x="1036646" y="593705"/>
                  <a:pt x="887780" y="678483"/>
                  <a:pt x="836041" y="744129"/>
                </a:cubicBezTo>
                <a:cubicBezTo>
                  <a:pt x="784301" y="809774"/>
                  <a:pt x="616634" y="915611"/>
                  <a:pt x="587998" y="992171"/>
                </a:cubicBezTo>
                <a:cubicBezTo>
                  <a:pt x="573016" y="902373"/>
                  <a:pt x="601289" y="833294"/>
                  <a:pt x="587998" y="744128"/>
                </a:cubicBezTo>
                <a:cubicBezTo>
                  <a:pt x="387586" y="771224"/>
                  <a:pt x="163199" y="709271"/>
                  <a:pt x="0" y="744128"/>
                </a:cubicBezTo>
                <a:cubicBezTo>
                  <a:pt x="-51136" y="612481"/>
                  <a:pt x="51825" y="456171"/>
                  <a:pt x="0" y="248043"/>
                </a:cubicBezTo>
                <a:close/>
              </a:path>
              <a:path w="1084083" h="992171" stroke="0" extrusionOk="0">
                <a:moveTo>
                  <a:pt x="0" y="248043"/>
                </a:moveTo>
                <a:cubicBezTo>
                  <a:pt x="224751" y="191550"/>
                  <a:pt x="429895" y="279934"/>
                  <a:pt x="587998" y="248043"/>
                </a:cubicBezTo>
                <a:cubicBezTo>
                  <a:pt x="559028" y="192764"/>
                  <a:pt x="597703" y="64541"/>
                  <a:pt x="587998" y="0"/>
                </a:cubicBezTo>
                <a:cubicBezTo>
                  <a:pt x="673022" y="66354"/>
                  <a:pt x="716904" y="171460"/>
                  <a:pt x="831080" y="243082"/>
                </a:cubicBezTo>
                <a:cubicBezTo>
                  <a:pt x="945256" y="314704"/>
                  <a:pt x="961150" y="383093"/>
                  <a:pt x="1084083" y="496086"/>
                </a:cubicBezTo>
                <a:cubicBezTo>
                  <a:pt x="1030800" y="606033"/>
                  <a:pt x="893326" y="666140"/>
                  <a:pt x="841001" y="739168"/>
                </a:cubicBezTo>
                <a:cubicBezTo>
                  <a:pt x="788676" y="812196"/>
                  <a:pt x="661778" y="885093"/>
                  <a:pt x="587998" y="992171"/>
                </a:cubicBezTo>
                <a:cubicBezTo>
                  <a:pt x="578036" y="936530"/>
                  <a:pt x="601726" y="796114"/>
                  <a:pt x="587998" y="744128"/>
                </a:cubicBezTo>
                <a:cubicBezTo>
                  <a:pt x="343155" y="758897"/>
                  <a:pt x="176360" y="704586"/>
                  <a:pt x="0" y="744128"/>
                </a:cubicBezTo>
                <a:cubicBezTo>
                  <a:pt x="-46408" y="569672"/>
                  <a:pt x="48325" y="376502"/>
                  <a:pt x="0" y="248043"/>
                </a:cubicBezTo>
                <a:close/>
              </a:path>
            </a:pathLst>
          </a:custGeom>
          <a:solidFill>
            <a:srgbClr val="02A898"/>
          </a:solidFill>
          <a:ln>
            <a:solidFill>
              <a:srgbClr val="02A898"/>
            </a:solidFill>
            <a:extLst>
              <a:ext uri="{C807C97D-BFC1-408E-A445-0C87EB9F89A2}">
                <ask:lineSketchStyleProps xmlns:ask="http://schemas.microsoft.com/office/drawing/2018/sketchyshapes" sd="572219375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A9C62-1246-965B-4C6F-BDC9CBF39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4894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7E974A-22B8-89F5-726B-9FDBB363F067}"/>
              </a:ext>
            </a:extLst>
          </p:cNvPr>
          <p:cNvSpPr/>
          <p:nvPr/>
        </p:nvSpPr>
        <p:spPr>
          <a:xfrm>
            <a:off x="-38487" y="4515438"/>
            <a:ext cx="12258767" cy="142423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197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883EEB2-8E1D-655B-A50F-0B9AF06D2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48" y="5939672"/>
            <a:ext cx="1710057" cy="918328"/>
          </a:xfrm>
          <a:prstGeom prst="rect">
            <a:avLst/>
          </a:prstGeom>
        </p:spPr>
      </p:pic>
      <p:sp>
        <p:nvSpPr>
          <p:cNvPr id="5" name="Google Shape;9531;p120">
            <a:extLst>
              <a:ext uri="{FF2B5EF4-FFF2-40B4-BE49-F238E27FC236}">
                <a16:creationId xmlns:a16="http://schemas.microsoft.com/office/drawing/2014/main" id="{6669B7A6-49D7-CE51-CED3-16A4AEC7E0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9636" y="183806"/>
            <a:ext cx="11350807" cy="495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SemiBold"/>
              <a:buNone/>
              <a:defRPr sz="28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Tx/>
              <a:buSzTx/>
            </a:pPr>
            <a:r>
              <a:rPr lang="en-US" sz="2400" b="1" dirty="0">
                <a:solidFill>
                  <a:srgbClr val="009999"/>
                </a:solidFill>
                <a:latin typeface="Arial" panose="020B0604020202020204"/>
              </a:rPr>
              <a:t>Progress on completion on each Road map Action by GPC countries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B9CD5-3898-0720-0FBF-FE308D340B8A}"/>
              </a:ext>
            </a:extLst>
          </p:cNvPr>
          <p:cNvSpPr txBox="1"/>
          <p:nvPr/>
        </p:nvSpPr>
        <p:spPr>
          <a:xfrm>
            <a:off x="9592216" y="1363201"/>
            <a:ext cx="26187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In 2024, more countries are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using data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adopting people centered planning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for prevention and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defining investment needs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More countries are also preparing the ground for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new prevention technologies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Note nearly enough is being done on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service integration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having an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accountability framework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or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removing social and legal barriers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National institutions to lead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coordinated HIV prevention programs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 Community led service delivery 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Prevention program monitoring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systems are works in progress / areas for intensified support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6F25101-B2CB-4ADE-85EA-00FB890C9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081808"/>
              </p:ext>
            </p:extLst>
          </p:nvPr>
        </p:nvGraphicFramePr>
        <p:xfrm>
          <a:off x="31497" y="1151022"/>
          <a:ext cx="9560719" cy="446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131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1229-0C3A-383F-613F-89D04AEE6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28" y="132817"/>
            <a:ext cx="8061567" cy="791009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rgbClr val="009999"/>
                </a:solidFill>
                <a:latin typeface="Arial" panose="020B0604020202020204"/>
              </a:rPr>
              <a:t>Countries are having HIV Prevention funding dialogues, and key partners and sectors are being engaged</a:t>
            </a:r>
            <a:endParaRPr lang="en-CH" sz="2400" b="1" dirty="0">
              <a:solidFill>
                <a:srgbClr val="009999"/>
              </a:solidFill>
              <a:latin typeface="Arial" panose="020B0604020202020204"/>
            </a:endParaRP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AD5F9385-6D2E-35A6-4105-AC9B8F40B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48" y="5939672"/>
            <a:ext cx="1710057" cy="918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4F2C7-7EEA-C664-F228-6E0CDCC47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80" y="1608506"/>
            <a:ext cx="11858920" cy="44225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9852EC-6EF4-8696-B2A8-8BF55D4A5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124176"/>
              </p:ext>
            </p:extLst>
          </p:nvPr>
        </p:nvGraphicFramePr>
        <p:xfrm>
          <a:off x="8582025" y="132817"/>
          <a:ext cx="3609975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375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8A4-C1AC-8E4D-B4B0-A9C69428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917" y="1792063"/>
            <a:ext cx="10447090" cy="1463899"/>
          </a:xfrm>
        </p:spPr>
        <p:txBody>
          <a:bodyPr>
            <a:noAutofit/>
          </a:bodyPr>
          <a:lstStyle/>
          <a:p>
            <a:br>
              <a:rPr lang="en-US" sz="4000" dirty="0">
                <a:solidFill>
                  <a:srgbClr val="009999"/>
                </a:solidFill>
                <a:latin typeface="Arial Nova Cond" panose="020B0506020202020204" pitchFamily="34" charset="0"/>
              </a:rPr>
            </a:br>
            <a:br>
              <a:rPr lang="en-US" sz="4000" dirty="0">
                <a:solidFill>
                  <a:srgbClr val="009999"/>
                </a:solidFill>
                <a:latin typeface="Arial Nova Cond" panose="020B0506020202020204" pitchFamily="34" charset="0"/>
              </a:rPr>
            </a:br>
            <a:r>
              <a:rPr lang="en-US" sz="4000" dirty="0">
                <a:solidFill>
                  <a:srgbClr val="009999"/>
                </a:solidFill>
                <a:latin typeface="Arial Nova Cond" panose="020B0506020202020204" pitchFamily="34" charset="0"/>
              </a:rPr>
              <a:t>Global HIV Prevention Monitoring and Reporting</a:t>
            </a:r>
            <a:endParaRPr lang="en-US" sz="5400" dirty="0">
              <a:solidFill>
                <a:srgbClr val="009999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FECA1-5EE9-664B-A417-88710AF436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4844096"/>
            <a:ext cx="8418786" cy="1669915"/>
          </a:xfrm>
        </p:spPr>
        <p:txBody>
          <a:bodyPr/>
          <a:lstStyle/>
          <a:p>
            <a:r>
              <a:rPr lang="en-US" sz="1800" dirty="0">
                <a:solidFill>
                  <a:srgbClr val="0099CC"/>
                </a:solidFill>
                <a:latin typeface="Arial Nova Cond" panose="020B0506020202020204" pitchFamily="34" charset="0"/>
              </a:rPr>
              <a:t>Lycias Zembe</a:t>
            </a:r>
          </a:p>
          <a:p>
            <a:r>
              <a:rPr lang="en-US" sz="1800" dirty="0">
                <a:solidFill>
                  <a:srgbClr val="0099CC"/>
                </a:solidFill>
                <a:latin typeface="Arial Nova Cond" panose="020B0506020202020204" pitchFamily="34" charset="0"/>
              </a:rPr>
              <a:t>Global HIV Prevention Coalition, UNAIDS, Geneva</a:t>
            </a:r>
          </a:p>
          <a:p>
            <a:r>
              <a:rPr lang="en-US" sz="1800" dirty="0">
                <a:solidFill>
                  <a:srgbClr val="0099CC"/>
                </a:solidFill>
                <a:latin typeface="Arial Nova Cond" panose="020B0506020202020204" pitchFamily="34" charset="0"/>
              </a:rPr>
              <a:t>NAC Managers Meeting</a:t>
            </a:r>
          </a:p>
          <a:p>
            <a:r>
              <a:rPr lang="en-US" sz="1800" dirty="0">
                <a:solidFill>
                  <a:srgbClr val="0099CC"/>
                </a:solidFill>
                <a:latin typeface="Arial Nova Cond" panose="020B0506020202020204" pitchFamily="34" charset="0"/>
              </a:rPr>
              <a:t>31 October 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AD73FD-D6A5-F5EE-4983-FED33D8F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460" y="3686879"/>
            <a:ext cx="8418786" cy="4387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        Scorecards Dissemination Webinar</a:t>
            </a:r>
          </a:p>
        </p:txBody>
      </p:sp>
    </p:spTree>
    <p:extLst>
      <p:ext uri="{BB962C8B-B14F-4D97-AF65-F5344CB8AC3E}">
        <p14:creationId xmlns:p14="http://schemas.microsoft.com/office/powerpoint/2010/main" val="359082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01F8C1-414F-0C61-97CB-FB83B3A81C31}"/>
              </a:ext>
            </a:extLst>
          </p:cNvPr>
          <p:cNvSpPr/>
          <p:nvPr/>
        </p:nvSpPr>
        <p:spPr>
          <a:xfrm>
            <a:off x="0" y="0"/>
            <a:ext cx="12192000" cy="5679440"/>
          </a:xfrm>
          <a:prstGeom prst="rect">
            <a:avLst/>
          </a:prstGeom>
          <a:solidFill>
            <a:srgbClr val="0C9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39D42C3-E9C2-F340-DA43-806EF5BF2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9" y="1465263"/>
            <a:ext cx="5140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E85FD-B5EF-9200-60DE-51BC86B83679}"/>
              </a:ext>
            </a:extLst>
          </p:cNvPr>
          <p:cNvSpPr txBox="1"/>
          <p:nvPr/>
        </p:nvSpPr>
        <p:spPr>
          <a:xfrm>
            <a:off x="0" y="5792272"/>
            <a:ext cx="355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Lycias Zembe: zembel@unaids.org</a:t>
            </a:r>
            <a:r>
              <a:rPr lang="en-US" b="1" dirty="0"/>
              <a:t> 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324117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DF7283-C403-A18E-B44B-76628F80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29" y="70050"/>
            <a:ext cx="11283141" cy="426493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National prevention reviews: How analytical tools fit together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CA343-3CD1-0D0B-6F61-49EA0A8DCC32}"/>
              </a:ext>
            </a:extLst>
          </p:cNvPr>
          <p:cNvSpPr txBox="1"/>
          <p:nvPr/>
        </p:nvSpPr>
        <p:spPr>
          <a:xfrm>
            <a:off x="111760" y="623719"/>
            <a:ext cx="294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Overview &amp; synthesis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with synthesis available in GPC scorecards and understand gaps towards global targets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38DBF-EBBA-8CE1-75F2-BCB408C59D28}"/>
              </a:ext>
            </a:extLst>
          </p:cNvPr>
          <p:cNvSpPr/>
          <p:nvPr/>
        </p:nvSpPr>
        <p:spPr>
          <a:xfrm>
            <a:off x="3329128" y="653845"/>
            <a:ext cx="8751112" cy="5427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HIV Prevention Coalition Scorecards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C6CF968-DEB6-E6E4-F753-6DAAC4D8A549}"/>
              </a:ext>
            </a:extLst>
          </p:cNvPr>
          <p:cNvSpPr/>
          <p:nvPr/>
        </p:nvSpPr>
        <p:spPr>
          <a:xfrm>
            <a:off x="10444480" y="1677665"/>
            <a:ext cx="1635760" cy="1673599"/>
          </a:xfrm>
          <a:prstGeom prst="homePlate">
            <a:avLst>
              <a:gd name="adj" fmla="val 1894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incidence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(HIV estimates, PHIA …)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55D85337-B002-32DF-82CD-31910FE80458}"/>
              </a:ext>
            </a:extLst>
          </p:cNvPr>
          <p:cNvSpPr/>
          <p:nvPr/>
        </p:nvSpPr>
        <p:spPr>
          <a:xfrm>
            <a:off x="8659980" y="1690626"/>
            <a:ext cx="1635760" cy="1673599"/>
          </a:xfrm>
          <a:prstGeom prst="homePlate">
            <a:avLst>
              <a:gd name="adj" fmla="val 1521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 service use,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(GAM, surveys)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6AE28AC3-BFD7-DFDE-CF69-604AB89284E1}"/>
              </a:ext>
            </a:extLst>
          </p:cNvPr>
          <p:cNvSpPr/>
          <p:nvPr/>
        </p:nvSpPr>
        <p:spPr>
          <a:xfrm>
            <a:off x="6927738" y="1688300"/>
            <a:ext cx="1635760" cy="1673599"/>
          </a:xfrm>
          <a:prstGeom prst="homePlate">
            <a:avLst>
              <a:gd name="adj" fmla="val 1646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coverage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(GAM, program &amp; survey data)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E8B3164-6091-B080-E2CE-78C5CA4A3BD6}"/>
              </a:ext>
            </a:extLst>
          </p:cNvPr>
          <p:cNvSpPr/>
          <p:nvPr/>
        </p:nvSpPr>
        <p:spPr>
          <a:xfrm>
            <a:off x="5176840" y="1690626"/>
            <a:ext cx="1635760" cy="1673599"/>
          </a:xfrm>
          <a:prstGeom prst="homePlate">
            <a:avLst>
              <a:gd name="adj" fmla="val 1397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POLICIES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Policies, structural barriers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(NCPI)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6FFB0B7A-0579-8F9C-0CD5-D06F20CB1B87}"/>
              </a:ext>
            </a:extLst>
          </p:cNvPr>
          <p:cNvSpPr/>
          <p:nvPr/>
        </p:nvSpPr>
        <p:spPr>
          <a:xfrm>
            <a:off x="3325725" y="1690626"/>
            <a:ext cx="1754633" cy="1673599"/>
          </a:xfrm>
          <a:prstGeom prst="homePlate">
            <a:avLst>
              <a:gd name="adj" fmla="val 1506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STEWARDSHIP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Strategy, management, systems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(Road map survey)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A42F8C7E-2666-25D0-AE4A-83D6194B0D00}"/>
              </a:ext>
            </a:extLst>
          </p:cNvPr>
          <p:cNvSpPr/>
          <p:nvPr/>
        </p:nvSpPr>
        <p:spPr>
          <a:xfrm>
            <a:off x="3816229" y="1292974"/>
            <a:ext cx="568960" cy="2454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20DD0964-A6C2-5726-3BA2-CFA6C378D338}"/>
              </a:ext>
            </a:extLst>
          </p:cNvPr>
          <p:cNvSpPr/>
          <p:nvPr/>
        </p:nvSpPr>
        <p:spPr>
          <a:xfrm>
            <a:off x="5607796" y="1292974"/>
            <a:ext cx="568960" cy="2454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E72F4A1B-6CFF-FBDE-F893-08074E964D7B}"/>
              </a:ext>
            </a:extLst>
          </p:cNvPr>
          <p:cNvSpPr/>
          <p:nvPr/>
        </p:nvSpPr>
        <p:spPr>
          <a:xfrm>
            <a:off x="7369980" y="1292974"/>
            <a:ext cx="568960" cy="2454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8C260E3E-34ED-F6CE-678B-62F282364465}"/>
              </a:ext>
            </a:extLst>
          </p:cNvPr>
          <p:cNvSpPr/>
          <p:nvPr/>
        </p:nvSpPr>
        <p:spPr>
          <a:xfrm>
            <a:off x="9132164" y="1292974"/>
            <a:ext cx="568960" cy="2454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1FB61DB6-7EF3-7DC6-8FE7-AB2BEA54F565}"/>
              </a:ext>
            </a:extLst>
          </p:cNvPr>
          <p:cNvSpPr/>
          <p:nvPr/>
        </p:nvSpPr>
        <p:spPr>
          <a:xfrm>
            <a:off x="10960964" y="1299454"/>
            <a:ext cx="568960" cy="2454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A5215C-7132-8DBE-B15D-D4D8CFC0E71B}"/>
              </a:ext>
            </a:extLst>
          </p:cNvPr>
          <p:cNvSpPr txBox="1"/>
          <p:nvPr/>
        </p:nvSpPr>
        <p:spPr>
          <a:xfrm>
            <a:off x="111760" y="1858891"/>
            <a:ext cx="294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Analyze progress along the results chain &amp; inequities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Further examine data sources, disaggregate, analyze inequities in progress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F93E1F-8403-CAC1-256C-77B3E60ADAEB}"/>
              </a:ext>
            </a:extLst>
          </p:cNvPr>
          <p:cNvSpPr txBox="1"/>
          <p:nvPr/>
        </p:nvSpPr>
        <p:spPr>
          <a:xfrm>
            <a:off x="111760" y="3688387"/>
            <a:ext cx="3119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Estimate prevention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 detailed needs of populations and for key intervention areas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6A2FFA-16CC-CBD4-6C8C-327041EDF672}"/>
              </a:ext>
            </a:extLst>
          </p:cNvPr>
          <p:cNvSpPr/>
          <p:nvPr/>
        </p:nvSpPr>
        <p:spPr>
          <a:xfrm>
            <a:off x="3329128" y="3688388"/>
            <a:ext cx="1642515" cy="12928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population size estimates &amp; prevention denominators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B8C8AA-B79D-5D86-31AE-3B151445A737}"/>
              </a:ext>
            </a:extLst>
          </p:cNvPr>
          <p:cNvSpPr/>
          <p:nvPr/>
        </p:nvSpPr>
        <p:spPr>
          <a:xfrm>
            <a:off x="5128433" y="3688387"/>
            <a:ext cx="1642515" cy="12928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Estimates of girls &amp; women at higher risk of HIV and associated factors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C5A2F-F4EB-B438-25E6-661C169436BE}"/>
              </a:ext>
            </a:extLst>
          </p:cNvPr>
          <p:cNvSpPr/>
          <p:nvPr/>
        </p:nvSpPr>
        <p:spPr>
          <a:xfrm>
            <a:off x="6898467" y="3691221"/>
            <a:ext cx="1642515" cy="12928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Estimates of boys &amp; men at higher risk of HIV, VMMC decision-making tool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E1089-9B29-E13F-A243-654C2FA60B54}"/>
              </a:ext>
            </a:extLst>
          </p:cNvPr>
          <p:cNvSpPr/>
          <p:nvPr/>
        </p:nvSpPr>
        <p:spPr>
          <a:xfrm>
            <a:off x="8668501" y="3696887"/>
            <a:ext cx="1642515" cy="12928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Condom needs estimation tool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5B02B5-9208-36AF-0360-678568D73B16}"/>
              </a:ext>
            </a:extLst>
          </p:cNvPr>
          <p:cNvSpPr/>
          <p:nvPr/>
        </p:nvSpPr>
        <p:spPr>
          <a:xfrm>
            <a:off x="10463416" y="3696887"/>
            <a:ext cx="1642515" cy="12928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 target setting tools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5D62A4-FC45-0BCA-6688-FA0E4B45A535}"/>
              </a:ext>
            </a:extLst>
          </p:cNvPr>
          <p:cNvSpPr txBox="1"/>
          <p:nvPr/>
        </p:nvSpPr>
        <p:spPr>
          <a:xfrm>
            <a:off x="111759" y="5126285"/>
            <a:ext cx="32139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Granular program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prevention self-assessment tools (PSATSs) for the 5 pillars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2D9D46-3FD4-1BEA-E5A4-3148EFC584B9}"/>
              </a:ext>
            </a:extLst>
          </p:cNvPr>
          <p:cNvSpPr/>
          <p:nvPr/>
        </p:nvSpPr>
        <p:spPr>
          <a:xfrm>
            <a:off x="3325725" y="5177288"/>
            <a:ext cx="1642515" cy="816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population PSAT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D09EAD-26A9-53E6-68AB-6BEF8B30C21A}"/>
              </a:ext>
            </a:extLst>
          </p:cNvPr>
          <p:cNvSpPr/>
          <p:nvPr/>
        </p:nvSpPr>
        <p:spPr>
          <a:xfrm>
            <a:off x="5128433" y="5177288"/>
            <a:ext cx="1642515" cy="816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Adolescent girls &amp; young women PSAT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1FD26C-4420-39EB-32CC-644C50D98D60}"/>
              </a:ext>
            </a:extLst>
          </p:cNvPr>
          <p:cNvSpPr/>
          <p:nvPr/>
        </p:nvSpPr>
        <p:spPr>
          <a:xfrm>
            <a:off x="6927738" y="5177288"/>
            <a:ext cx="1642515" cy="816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Boys &amp; men /VMMC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PSAT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03FB-43E1-5596-4326-A6229DB069B0}"/>
              </a:ext>
            </a:extLst>
          </p:cNvPr>
          <p:cNvSpPr/>
          <p:nvPr/>
        </p:nvSpPr>
        <p:spPr>
          <a:xfrm>
            <a:off x="8668501" y="5181310"/>
            <a:ext cx="1642515" cy="816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Condom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PSAT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9027F80-0338-DD0F-6505-A98AC6B65770}"/>
              </a:ext>
            </a:extLst>
          </p:cNvPr>
          <p:cNvSpPr/>
          <p:nvPr/>
        </p:nvSpPr>
        <p:spPr>
          <a:xfrm>
            <a:off x="10463416" y="5181310"/>
            <a:ext cx="1642515" cy="816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ARV-based prevention /PrEP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PSAT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61C1A5-A8F9-D84E-17BC-7D66204C51BD}"/>
              </a:ext>
            </a:extLst>
          </p:cNvPr>
          <p:cNvSpPr/>
          <p:nvPr/>
        </p:nvSpPr>
        <p:spPr>
          <a:xfrm>
            <a:off x="0" y="5993908"/>
            <a:ext cx="12192000" cy="86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C3AD85-34F8-6737-7F0F-F445AEEB4706}"/>
              </a:ext>
            </a:extLst>
          </p:cNvPr>
          <p:cNvSpPr txBox="1"/>
          <p:nvPr/>
        </p:nvSpPr>
        <p:spPr>
          <a:xfrm>
            <a:off x="111758" y="6172398"/>
            <a:ext cx="32139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Other cross-cutting analytics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 deeper based on country needs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A4DD82-0800-AB12-EC8B-695D9ED3CE71}"/>
              </a:ext>
            </a:extLst>
          </p:cNvPr>
          <p:cNvSpPr/>
          <p:nvPr/>
        </p:nvSpPr>
        <p:spPr>
          <a:xfrm>
            <a:off x="3329128" y="6252115"/>
            <a:ext cx="8751112" cy="535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 cascade analyses, qualitative ‘audits’ of new infections, program evaluations, …</a:t>
            </a:r>
          </a:p>
        </p:txBody>
      </p:sp>
    </p:spTree>
    <p:extLst>
      <p:ext uri="{BB962C8B-B14F-4D97-AF65-F5344CB8AC3E}">
        <p14:creationId xmlns:p14="http://schemas.microsoft.com/office/powerpoint/2010/main" val="52643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883EEB2-8E1D-655B-A50F-0B9AF06D2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48" y="5939672"/>
            <a:ext cx="1710057" cy="918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A55193-305C-9ED8-3768-BC4C588B3F5B}"/>
              </a:ext>
            </a:extLst>
          </p:cNvPr>
          <p:cNvSpPr txBox="1"/>
          <p:nvPr/>
        </p:nvSpPr>
        <p:spPr>
          <a:xfrm>
            <a:off x="319767" y="44884"/>
            <a:ext cx="11488066" cy="1037911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defRPr>
            </a:lvl1pPr>
          </a:lstStyle>
          <a:p>
            <a:r>
              <a:rPr lang="en-US" dirty="0"/>
              <a:t>Monitoring progress in implementing the 2025 HIV Prevention Road Map</a:t>
            </a:r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0473A8-9DA5-A1CA-037E-0908C84D3039}"/>
              </a:ext>
            </a:extLst>
          </p:cNvPr>
          <p:cNvGrpSpPr/>
          <p:nvPr/>
        </p:nvGrpSpPr>
        <p:grpSpPr>
          <a:xfrm>
            <a:off x="775854" y="1228437"/>
            <a:ext cx="10898911" cy="5030340"/>
            <a:chOff x="234411" y="1662562"/>
            <a:chExt cx="11597747" cy="53160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46B9BF-6314-55A3-B51B-44F7F291F66F}"/>
                </a:ext>
              </a:extLst>
            </p:cNvPr>
            <p:cNvSpPr txBox="1"/>
            <p:nvPr/>
          </p:nvSpPr>
          <p:spPr>
            <a:xfrm>
              <a:off x="234411" y="1978603"/>
              <a:ext cx="794751" cy="13986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8000" b="1" kern="0" dirty="0">
                  <a:solidFill>
                    <a:srgbClr val="1A1A1A"/>
                  </a:solidFill>
                  <a:latin typeface="Avenir-Light"/>
                  <a:cs typeface="Arial"/>
                  <a:sym typeface="Arial"/>
                </a:rPr>
                <a:t>1</a:t>
              </a:r>
              <a:endParaRPr lang="en-US" sz="8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1C1091-5760-D8D3-B60B-C48B355ED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r="610"/>
            <a:stretch/>
          </p:blipFill>
          <p:spPr>
            <a:xfrm>
              <a:off x="4610243" y="1662562"/>
              <a:ext cx="7221915" cy="3190051"/>
            </a:xfrm>
            <a:prstGeom prst="flowChartDocumen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8FE706-DE45-0CE2-1897-8151E58068BC}"/>
                </a:ext>
              </a:extLst>
            </p:cNvPr>
            <p:cNvSpPr txBox="1"/>
            <p:nvPr/>
          </p:nvSpPr>
          <p:spPr>
            <a:xfrm>
              <a:off x="234411" y="5269555"/>
              <a:ext cx="794753" cy="13986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8000" b="1" kern="0" dirty="0">
                  <a:solidFill>
                    <a:srgbClr val="1A1A1A"/>
                  </a:solidFill>
                  <a:latin typeface="Avenir-Light"/>
                  <a:cs typeface="Arial"/>
                  <a:sym typeface="Arial"/>
                </a:rPr>
                <a:t>2</a:t>
              </a:r>
              <a:endParaRPr lang="en-US" sz="8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FB828B-A1B4-BB63-BCF9-8A775830259A}"/>
                </a:ext>
              </a:extLst>
            </p:cNvPr>
            <p:cNvSpPr txBox="1"/>
            <p:nvPr/>
          </p:nvSpPr>
          <p:spPr>
            <a:xfrm>
              <a:off x="1261133" y="1672324"/>
              <a:ext cx="2990205" cy="22230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867" kern="0" dirty="0">
                  <a:solidFill>
                    <a:srgbClr val="1A1A1A"/>
                  </a:solidFill>
                  <a:latin typeface="Avenir-Light"/>
                  <a:cs typeface="Arial"/>
                  <a:sym typeface="Arial"/>
                </a:rPr>
                <a:t>Data, both quantitative and qualitative, from various sources, predominantly GAM – program output, outcomes, and impact indicators</a:t>
              </a:r>
              <a:endParaRPr 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5903BC-230E-00D7-D291-9EA4DC39B49D}"/>
                </a:ext>
              </a:extLst>
            </p:cNvPr>
            <p:cNvSpPr txBox="1"/>
            <p:nvPr/>
          </p:nvSpPr>
          <p:spPr>
            <a:xfrm>
              <a:off x="1261136" y="4755555"/>
              <a:ext cx="2990204" cy="22230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867" kern="0" dirty="0">
                  <a:solidFill>
                    <a:srgbClr val="1A1A1A"/>
                  </a:solidFill>
                  <a:latin typeface="Avenir-Light"/>
                  <a:cs typeface="Arial"/>
                  <a:sym typeface="Arial"/>
                </a:rPr>
                <a:t>Country-reported responses (subjective) based on a survey questionnaire covering the 10 Roadmap actions – multiple choice and few text-based questions</a:t>
              </a:r>
              <a:endParaRPr 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" name="Picture 2" descr="Brand New: New Name, Logo, and Identity for Momentive by Material">
            <a:extLst>
              <a:ext uri="{FF2B5EF4-FFF2-40B4-BE49-F238E27FC236}">
                <a16:creationId xmlns:a16="http://schemas.microsoft.com/office/drawing/2014/main" id="{523E70BE-B652-70B9-CD34-094C85BAE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33785" r="24998" b="29196"/>
          <a:stretch/>
        </p:blipFill>
        <p:spPr bwMode="auto">
          <a:xfrm>
            <a:off x="8281389" y="5966169"/>
            <a:ext cx="1285600" cy="5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B41F0F-B637-ABDA-B107-FF9555843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015" y="4247030"/>
            <a:ext cx="3345615" cy="22454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933B1D-BC88-895F-2D4B-3019EF9C60E6}"/>
              </a:ext>
            </a:extLst>
          </p:cNvPr>
          <p:cNvSpPr txBox="1"/>
          <p:nvPr/>
        </p:nvSpPr>
        <p:spPr>
          <a:xfrm>
            <a:off x="8231424" y="4247029"/>
            <a:ext cx="3576409" cy="1528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1A1A1A"/>
                </a:solidFill>
                <a:latin typeface="Avenir-Light"/>
                <a:cs typeface="Arial"/>
                <a:sym typeface="Arial"/>
              </a:rPr>
              <a:t>The structure followed the 10 Roadmap 2025 actions and attempts to capture all the pillars where relevant</a:t>
            </a: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333" kern="0" dirty="0">
              <a:solidFill>
                <a:srgbClr val="1A1A1A"/>
              </a:solidFill>
              <a:latin typeface="Avenir-Light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1A1A1A"/>
                </a:solidFill>
                <a:latin typeface="Avenir-Light"/>
                <a:cs typeface="Arial"/>
                <a:sym typeface="Arial"/>
              </a:rPr>
              <a:t>Each section attempts to drill down on specific roadmap actions in line with the milestones in the Roadmap document</a:t>
            </a:r>
          </a:p>
        </p:txBody>
      </p:sp>
    </p:spTree>
    <p:extLst>
      <p:ext uri="{BB962C8B-B14F-4D97-AF65-F5344CB8AC3E}">
        <p14:creationId xmlns:p14="http://schemas.microsoft.com/office/powerpoint/2010/main" val="221264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51BDB26-E504-9516-7F59-1747CF85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5994304"/>
            <a:ext cx="1475689" cy="7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80FBA4D-8917-3A59-8897-C653B1A90A88}"/>
              </a:ext>
            </a:extLst>
          </p:cNvPr>
          <p:cNvSpPr txBox="1">
            <a:spLocks/>
          </p:cNvSpPr>
          <p:nvPr/>
        </p:nvSpPr>
        <p:spPr bwMode="auto">
          <a:xfrm>
            <a:off x="0" y="-41850"/>
            <a:ext cx="12192000" cy="817577"/>
          </a:xfrm>
          <a:prstGeom prst="rect">
            <a:avLst/>
          </a:prstGeom>
          <a:solidFill>
            <a:srgbClr val="00A69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are the Global HIV Prevention Scorecards</a:t>
            </a:r>
            <a:endParaRPr kumimoji="0" lang="LID4096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3AF20-D4F0-83CB-0C0A-E29FDC982450}"/>
              </a:ext>
            </a:extLst>
          </p:cNvPr>
          <p:cNvSpPr txBox="1"/>
          <p:nvPr/>
        </p:nvSpPr>
        <p:spPr>
          <a:xfrm>
            <a:off x="325120" y="2374315"/>
            <a:ext cx="11541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tool or resources developed by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synthesizing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HIV prevention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various sources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HIV prevention programming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dashboards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4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51BDB26-E504-9516-7F59-1747CF85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5994304"/>
            <a:ext cx="1475689" cy="7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875B39-7215-7E33-4F48-D6B2C0A2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577"/>
          </a:xfrm>
          <a:solidFill>
            <a:srgbClr val="00A59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For which countries is the Global HIV Prevention Scorecards Tool available?</a:t>
            </a:r>
            <a:endParaRPr lang="LID4096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C3F5F-367D-8B86-4DD4-D659C923FEEE}"/>
              </a:ext>
            </a:extLst>
          </p:cNvPr>
          <p:cNvSpPr txBox="1"/>
          <p:nvPr/>
        </p:nvSpPr>
        <p:spPr>
          <a:xfrm>
            <a:off x="3963644" y="1450729"/>
            <a:ext cx="798867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Technically,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scorecards tool is available for all countries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report data to the UNAIDS Global AIDS Monitoring (GAM) platform.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However, the degree of their completeness is depended on GAM reporting completeness for that country.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Earth globe: Africa and Europe with solid fill">
            <a:extLst>
              <a:ext uri="{FF2B5EF4-FFF2-40B4-BE49-F238E27FC236}">
                <a16:creationId xmlns:a16="http://schemas.microsoft.com/office/drawing/2014/main" id="{4043C4B1-B108-B0D8-EB3B-9B5445DFE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684" y="1590842"/>
            <a:ext cx="3857057" cy="3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5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51BDB26-E504-9516-7F59-1747CF85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5994304"/>
            <a:ext cx="1475689" cy="7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875B39-7215-7E33-4F48-D6B2C0A2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1835"/>
          </a:xfrm>
          <a:solidFill>
            <a:srgbClr val="10AC9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Rationale of the prevention scorecards</a:t>
            </a:r>
            <a:endParaRPr lang="LID4096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1FC273-3C9D-DD7F-85C4-92AF8A1248B6}"/>
              </a:ext>
            </a:extLst>
          </p:cNvPr>
          <p:cNvGraphicFramePr>
            <a:graphicFrameLocks noGrp="1"/>
          </p:cNvGraphicFramePr>
          <p:nvPr/>
        </p:nvGraphicFramePr>
        <p:xfrm>
          <a:off x="46182" y="1116289"/>
          <a:ext cx="12099636" cy="462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What it wants to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What it does</a:t>
                      </a:r>
                      <a:r>
                        <a:rPr lang="en-US" sz="2400" baseline="0" dirty="0"/>
                        <a:t> NOT want to </a:t>
                      </a:r>
                      <a:r>
                        <a:rPr lang="en-US" sz="24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9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Summarize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existing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Not</a:t>
                      </a:r>
                      <a:r>
                        <a:rPr lang="en-US" sz="2400" baseline="0" dirty="0"/>
                        <a:t> c</a:t>
                      </a:r>
                      <a:r>
                        <a:rPr lang="en-US" sz="2400" dirty="0"/>
                        <a:t>reate new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7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Provide an orientation &amp;</a:t>
                      </a:r>
                      <a:r>
                        <a:rPr lang="en-US" sz="2400" baseline="0" dirty="0"/>
                        <a:t> b</a:t>
                      </a:r>
                      <a:r>
                        <a:rPr lang="en-US" sz="2400" dirty="0"/>
                        <a:t>e an </a:t>
                      </a:r>
                      <a:r>
                        <a:rPr lang="en-US" sz="2400" baseline="0" dirty="0"/>
                        <a:t>entry point for comparison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0" dirty="0"/>
                        <a:t>Not</a:t>
                      </a:r>
                      <a:r>
                        <a:rPr lang="en-US" sz="2400" i="0" baseline="0" dirty="0"/>
                        <a:t> i</a:t>
                      </a:r>
                      <a:r>
                        <a:rPr lang="en-US" sz="2400" i="0" dirty="0"/>
                        <a:t>gnore</a:t>
                      </a:r>
                      <a:r>
                        <a:rPr lang="en-US" sz="2400" i="0" baseline="0" dirty="0"/>
                        <a:t> difference in context</a:t>
                      </a:r>
                      <a:endParaRPr lang="en-US" sz="18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9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Stimulate</a:t>
                      </a:r>
                      <a:r>
                        <a:rPr lang="en-US" sz="2400" baseline="0" dirty="0"/>
                        <a:t> learning from high-performing programs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Not</a:t>
                      </a:r>
                      <a:r>
                        <a:rPr lang="en-US" sz="2400" baseline="0" dirty="0"/>
                        <a:t> p</a:t>
                      </a:r>
                      <a:r>
                        <a:rPr lang="en-US" sz="2400" dirty="0"/>
                        <a:t>ass final judgements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9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Encourage</a:t>
                      </a:r>
                      <a:r>
                        <a:rPr lang="en-US" sz="2400" baseline="0" dirty="0"/>
                        <a:t> digging deeper: </a:t>
                      </a:r>
                      <a:r>
                        <a:rPr lang="en-US" sz="1400" baseline="0" dirty="0"/>
                        <a:t>Supply, demand, structural, sub-national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Not be an</a:t>
                      </a:r>
                      <a:r>
                        <a:rPr lang="en-US" sz="2400" baseline="0" dirty="0"/>
                        <a:t> end in itself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5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51BDB26-E504-9516-7F59-1747CF85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5994304"/>
            <a:ext cx="1475689" cy="7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80FBA4D-8917-3A59-8897-C653B1A90A88}"/>
              </a:ext>
            </a:extLst>
          </p:cNvPr>
          <p:cNvSpPr txBox="1">
            <a:spLocks/>
          </p:cNvSpPr>
          <p:nvPr/>
        </p:nvSpPr>
        <p:spPr bwMode="auto">
          <a:xfrm>
            <a:off x="0" y="-41849"/>
            <a:ext cx="12192000" cy="553998"/>
          </a:xfrm>
          <a:prstGeom prst="rect">
            <a:avLst/>
          </a:prstGeom>
          <a:solidFill>
            <a:srgbClr val="00A59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is the Global HIV Prevention Scorecards Tool organized?</a:t>
            </a:r>
            <a:endParaRPr kumimoji="0" lang="LID4096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FD0D3E-6C14-B557-EEB2-3F0BDFB0FEAF}"/>
              </a:ext>
            </a:extLst>
          </p:cNvPr>
          <p:cNvGrpSpPr/>
          <p:nvPr/>
        </p:nvGrpSpPr>
        <p:grpSpPr>
          <a:xfrm>
            <a:off x="9053" y="760877"/>
            <a:ext cx="12118265" cy="5076414"/>
            <a:chOff x="9053" y="917890"/>
            <a:chExt cx="12118265" cy="5076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4D837B-DA8E-8EC1-E45E-951B5CCF3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917890"/>
              <a:ext cx="10613032" cy="5076414"/>
            </a:xfrm>
            <a:prstGeom prst="rect">
              <a:avLst/>
            </a:prstGeom>
          </p:spPr>
        </p:pic>
        <p:cxnSp>
          <p:nvCxnSpPr>
            <p:cNvPr id="3" name="Connector: Elbow 2">
              <a:extLst>
                <a:ext uri="{FF2B5EF4-FFF2-40B4-BE49-F238E27FC236}">
                  <a16:creationId xmlns:a16="http://schemas.microsoft.com/office/drawing/2014/main" id="{40279B6D-1317-5BA4-F4C5-1AA8CE502093}"/>
                </a:ext>
              </a:extLst>
            </p:cNvPr>
            <p:cNvCxnSpPr>
              <a:cxnSpLocks/>
            </p:cNvCxnSpPr>
            <p:nvPr/>
          </p:nvCxnSpPr>
          <p:spPr>
            <a:xfrm>
              <a:off x="8814526" y="1276537"/>
              <a:ext cx="2004365" cy="380245"/>
            </a:xfrm>
            <a:prstGeom prst="bentConnector3">
              <a:avLst>
                <a:gd name="adj1" fmla="val 767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69E56C-7127-5917-F355-1F54C7D71A13}"/>
                </a:ext>
              </a:extLst>
            </p:cNvPr>
            <p:cNvSpPr txBox="1"/>
            <p:nvPr/>
          </p:nvSpPr>
          <p:spPr>
            <a:xfrm>
              <a:off x="10818891" y="1466659"/>
              <a:ext cx="130842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Select language: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French, English, Spanish, Portuguese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6DB1E0-A873-7EFD-A1CD-39AD2A2CEBFE}"/>
                </a:ext>
              </a:extLst>
            </p:cNvPr>
            <p:cNvCxnSpPr/>
            <p:nvPr/>
          </p:nvCxnSpPr>
          <p:spPr>
            <a:xfrm>
              <a:off x="10511073" y="1176950"/>
              <a:ext cx="30781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B24154-57E8-32DA-2FBF-1B1EB0D8A5DA}"/>
                </a:ext>
              </a:extLst>
            </p:cNvPr>
            <p:cNvSpPr txBox="1"/>
            <p:nvPr/>
          </p:nvSpPr>
          <p:spPr>
            <a:xfrm>
              <a:off x="10764142" y="929632"/>
              <a:ext cx="130842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Check year: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remember reporting lags by a year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8C19CB-4D39-F3DE-647C-EAF303D4C5F4}"/>
                </a:ext>
              </a:extLst>
            </p:cNvPr>
            <p:cNvSpPr txBox="1"/>
            <p:nvPr/>
          </p:nvSpPr>
          <p:spPr>
            <a:xfrm>
              <a:off x="9731200" y="1022284"/>
              <a:ext cx="472563" cy="253916"/>
            </a:xfrm>
            <a:prstGeom prst="rect">
              <a:avLst/>
            </a:prstGeom>
            <a:solidFill>
              <a:srgbClr val="027F98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97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DF7283-C403-A18E-B44B-76628F80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6" y="164305"/>
            <a:ext cx="11689237" cy="426493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Subnational HIV Prevention Scorecards: Local Insights Driving Targeted Action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D3DB2-2141-0B34-CF52-0E7319EB1ECC}"/>
              </a:ext>
            </a:extLst>
          </p:cNvPr>
          <p:cNvSpPr txBox="1"/>
          <p:nvPr/>
        </p:nvSpPr>
        <p:spPr>
          <a:xfrm>
            <a:off x="1103198" y="2223358"/>
            <a:ext cx="46565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93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Granularity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Captures local-level performance, identifying specific gaps and successes in HIV prevention interventions.</a:t>
            </a:r>
          </a:p>
          <a:p>
            <a:pPr marL="1793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93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93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Actionable Data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Facilitates targeted strategies by focusing resources on areas with low coverage or poor outcomes.</a:t>
            </a:r>
          </a:p>
          <a:p>
            <a:pPr marL="1793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93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93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Empowers local stakeholders (governments, health workers, communities) to make informed decisions.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EC5CC8F2-D144-85A1-0E89-F7D8441B1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842294">
            <a:off x="133915" y="2364711"/>
            <a:ext cx="914400" cy="914400"/>
          </a:xfrm>
          <a:prstGeom prst="rect">
            <a:avLst/>
          </a:prstGeom>
        </p:spPr>
      </p:pic>
      <p:pic>
        <p:nvPicPr>
          <p:cNvPr id="16" name="Graphic 15" descr="Bar graph with downward trend with solid fill">
            <a:extLst>
              <a:ext uri="{FF2B5EF4-FFF2-40B4-BE49-F238E27FC236}">
                <a16:creationId xmlns:a16="http://schemas.microsoft.com/office/drawing/2014/main" id="{6D66CE1F-0FD4-33F2-631F-76DDBF114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33" y="3774227"/>
            <a:ext cx="732934" cy="732934"/>
          </a:xfrm>
          <a:prstGeom prst="rect">
            <a:avLst/>
          </a:prstGeom>
        </p:spPr>
      </p:pic>
      <p:pic>
        <p:nvPicPr>
          <p:cNvPr id="43" name="Graphic 42" descr="Users with solid fill">
            <a:extLst>
              <a:ext uri="{FF2B5EF4-FFF2-40B4-BE49-F238E27FC236}">
                <a16:creationId xmlns:a16="http://schemas.microsoft.com/office/drawing/2014/main" id="{B7B4730B-7CC3-DFA6-D0A5-1DE7FA8AC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33" y="5002277"/>
            <a:ext cx="914400" cy="914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27B12A5-D9F3-44C4-6E61-5FC313BF961C}"/>
              </a:ext>
            </a:extLst>
          </p:cNvPr>
          <p:cNvSpPr txBox="1"/>
          <p:nvPr/>
        </p:nvSpPr>
        <p:spPr>
          <a:xfrm>
            <a:off x="0" y="846669"/>
            <a:ext cx="542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Tools that provide localized data to track, assess, and improve HIV prevention efforts at regional and community levels.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E92F2A-AF74-FD79-4902-20EBD4C36AFD}"/>
              </a:ext>
            </a:extLst>
          </p:cNvPr>
          <p:cNvSpPr txBox="1"/>
          <p:nvPr/>
        </p:nvSpPr>
        <p:spPr>
          <a:xfrm>
            <a:off x="101505" y="1905046"/>
            <a:ext cx="5175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sub-national scorecards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395D14D-B4E2-FEAA-BBBB-8C09CB88F6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3059" y="922808"/>
            <a:ext cx="6627043" cy="28231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CAFB02E-8F6E-7E71-1417-0D289EFE0C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3275" y="4388305"/>
            <a:ext cx="50387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79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qfqp5xuonur722qsscvsnckv49ip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XVvCNHX0hPP2TmELkTJ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1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Custom 11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68624</TotalTime>
  <Words>1394</Words>
  <Application>Microsoft Office PowerPoint</Application>
  <PresentationFormat>Widescreen</PresentationFormat>
  <Paragraphs>243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AlmadenSans</vt:lpstr>
      <vt:lpstr>Arial</vt:lpstr>
      <vt:lpstr>Arial Nova Cond</vt:lpstr>
      <vt:lpstr>Avenir-Light</vt:lpstr>
      <vt:lpstr>Calibri</vt:lpstr>
      <vt:lpstr>Calibri Light</vt:lpstr>
      <vt:lpstr>Courier New</vt:lpstr>
      <vt:lpstr>Söhne</vt:lpstr>
      <vt:lpstr>Times New Roman</vt:lpstr>
      <vt:lpstr>Wingdings</vt:lpstr>
      <vt:lpstr>Office Theme</vt:lpstr>
      <vt:lpstr>2_Office Theme</vt:lpstr>
      <vt:lpstr>1_Office Theme</vt:lpstr>
      <vt:lpstr>8_Custom Design</vt:lpstr>
      <vt:lpstr>13_Office Theme</vt:lpstr>
      <vt:lpstr>3_Office Theme</vt:lpstr>
      <vt:lpstr>think-cell Slide</vt:lpstr>
      <vt:lpstr>PowerPoint Presentation</vt:lpstr>
      <vt:lpstr>  Global HIV Prevention Monitoring and Reporting</vt:lpstr>
      <vt:lpstr>National prevention reviews: How analytical tools fit together</vt:lpstr>
      <vt:lpstr>PowerPoint Presentation</vt:lpstr>
      <vt:lpstr>PowerPoint Presentation</vt:lpstr>
      <vt:lpstr>For which countries is the Global HIV Prevention Scorecards Tool available?</vt:lpstr>
      <vt:lpstr>Rationale of the prevention scorecards</vt:lpstr>
      <vt:lpstr>PowerPoint Presentation</vt:lpstr>
      <vt:lpstr>Subnational HIV Prevention Scorecards: Local Insights Driving Targeted Action </vt:lpstr>
      <vt:lpstr>Example of a country Scorecard - Zimbabwe</vt:lpstr>
      <vt:lpstr>Example of a country poster – D.R Congo</vt:lpstr>
      <vt:lpstr>HIV Prevention Roadmap 10 Point Action Plan  </vt:lpstr>
      <vt:lpstr>PowerPoint Presentation</vt:lpstr>
      <vt:lpstr>How the survey was conducted</vt:lpstr>
      <vt:lpstr>PowerPoint Presentation</vt:lpstr>
      <vt:lpstr>Road Map Survey Response Scoring</vt:lpstr>
      <vt:lpstr>PowerPoint Presentation</vt:lpstr>
      <vt:lpstr>Progress on completion on each Road map Action by GPC countries</vt:lpstr>
      <vt:lpstr>Countries are having HIV Prevention funding dialogues, and key partners and sectors are being engaged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Global HIV Prevention Roadmap Baseline Survey</dc:title>
  <dc:creator>ZEMBE, Lycias</dc:creator>
  <cp:lastModifiedBy>ZEMBE, Lycias</cp:lastModifiedBy>
  <cp:revision>7</cp:revision>
  <dcterms:created xsi:type="dcterms:W3CDTF">2023-05-09T22:19:46Z</dcterms:created>
  <dcterms:modified xsi:type="dcterms:W3CDTF">2024-11-01T10:33:19Z</dcterms:modified>
</cp:coreProperties>
</file>