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Layouts/slideLayout4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3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8"/>
  </p:notesMasterIdLst>
  <p:sldIdLst>
    <p:sldId id="267" r:id="rId4"/>
    <p:sldId id="269" r:id="rId5"/>
    <p:sldId id="270" r:id="rId6"/>
    <p:sldId id="308" r:id="rId7"/>
    <p:sldId id="258" r:id="rId8"/>
    <p:sldId id="257" r:id="rId9"/>
    <p:sldId id="278" r:id="rId10"/>
    <p:sldId id="263" r:id="rId11"/>
    <p:sldId id="260" r:id="rId12"/>
    <p:sldId id="265" r:id="rId13"/>
    <p:sldId id="2147482641" r:id="rId14"/>
    <p:sldId id="2147482642" r:id="rId15"/>
    <p:sldId id="256" r:id="rId16"/>
    <p:sldId id="2147483647" r:id="rId1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CD4"/>
    <a:srgbClr val="FFE1E1"/>
    <a:srgbClr val="CCFFFF"/>
    <a:srgbClr val="FFCCCC"/>
    <a:srgbClr val="EBF9FF"/>
    <a:srgbClr val="004F72"/>
    <a:srgbClr val="EC2227"/>
    <a:srgbClr val="05A99A"/>
    <a:srgbClr val="0A8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8664" autoAdjust="0"/>
  </p:normalViewPr>
  <p:slideViewPr>
    <p:cSldViewPr snapToGrid="0">
      <p:cViewPr varScale="1">
        <p:scale>
          <a:sx n="99" d="100"/>
          <a:sy n="99" d="100"/>
        </p:scale>
        <p:origin x="10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, Clemens" userId="249138a5-33c7-4348-8807-dc718a0ef12c" providerId="ADAL" clId="{08AF2829-D19D-4208-8E61-5711E9836F30}"/>
    <pc:docChg chg="custSel modSld">
      <pc:chgData name="BENEDIKT, Clemens" userId="249138a5-33c7-4348-8807-dc718a0ef12c" providerId="ADAL" clId="{08AF2829-D19D-4208-8E61-5711E9836F30}" dt="2026-04-27T10:13:49.904" v="49" actId="6549"/>
      <pc:docMkLst>
        <pc:docMk/>
      </pc:docMkLst>
      <pc:sldChg chg="modSp mod">
        <pc:chgData name="BENEDIKT, Clemens" userId="249138a5-33c7-4348-8807-dc718a0ef12c" providerId="ADAL" clId="{08AF2829-D19D-4208-8E61-5711E9836F30}" dt="2026-04-27T10:13:49.904" v="49" actId="6549"/>
        <pc:sldMkLst>
          <pc:docMk/>
          <pc:sldMk cId="2053171256" sldId="270"/>
        </pc:sldMkLst>
        <pc:spChg chg="mod">
          <ac:chgData name="BENEDIKT, Clemens" userId="249138a5-33c7-4348-8807-dc718a0ef12c" providerId="ADAL" clId="{08AF2829-D19D-4208-8E61-5711E9836F30}" dt="2026-04-27T10:11:34.509" v="46" actId="1076"/>
          <ac:spMkLst>
            <pc:docMk/>
            <pc:sldMk cId="2053171256" sldId="270"/>
            <ac:spMk id="5" creationId="{C8AFB80D-1904-DC28-97E1-FA139FD2E201}"/>
          </ac:spMkLst>
        </pc:spChg>
        <pc:graphicFrameChg chg="mod modGraphic">
          <ac:chgData name="BENEDIKT, Clemens" userId="249138a5-33c7-4348-8807-dc718a0ef12c" providerId="ADAL" clId="{08AF2829-D19D-4208-8E61-5711E9836F30}" dt="2026-04-27T10:13:49.904" v="49" actId="6549"/>
          <ac:graphicFrameMkLst>
            <pc:docMk/>
            <pc:sldMk cId="2053171256" sldId="270"/>
            <ac:graphicFrameMk id="4" creationId="{B9E5799C-68DF-8E93-D08D-98D20C3B671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3DE8C-0C09-4725-93E3-943D8DD4C66C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67858-6356-4AA8-9D7A-7B1882A483C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038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67858-6356-4AA8-9D7A-7B1882A483CD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075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Released Marc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Includes helpful planning tools e.g. a prevention 2030 planner checklist, example granular needs estimates target table</a:t>
            </a:r>
          </a:p>
          <a:p>
            <a:r>
              <a:rPr lang="en-AU" dirty="0"/>
              <a:t>h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67858-6356-4AA8-9D7A-7B1882A483CD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4082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9BEE2-871A-A070-A318-58E058DC3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1F2C5-8EEE-BEA9-756C-5FE64DA10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6662E-D7A8-73A8-2205-8337BD74C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F9A8C-D3F7-787A-CF58-289D80F80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06A0E-6224-4D43-AEE1-8D2790A136A3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10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With high HIV incidence, add more interventions. BUT provide access to individuals actively seeking prevention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67858-6356-4AA8-9D7A-7B1882A483CD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272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13CC3-4338-39CB-55CB-0AAE6099B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DE5DC-F365-1EF5-458E-0400AA2FF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48C92-5438-543B-9D76-ECAFA0549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AB370-E876-A719-22AF-9503A17B7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78463-BB9F-4D04-97EC-C3B2C95CE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E27A7-AC78-C57A-49CC-850BD8A5E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4105BA-DA0C-D680-BF5E-51C4004D5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FE572F-28A3-F548-1975-0BCCBBC49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will the Strategy enable us to achieve? The actions recommended in the Strategy are aimed at enabling countries to achieve the 16 top-line targets towards ending AIDS as a public health threat by 2030.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 these targets are new – the consolidated HIV prevention target, the integration and financing targets. 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Whereas some are proposed to be extended – the 95’s, the 10’s and the 30-80-60 as these were not achieved in 2025. </a:t>
            </a:r>
          </a:p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56EA5-E848-A358-E3C5-345D43A07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1EC29-B9DC-442D-AF3D-0DFC4DF54ABF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9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C04F-0739-4CD5-98A0-CE8C1749AE85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2662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F81F-44C4-6BB8-425D-5DC434C36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AAD38-A4FA-A5C2-F307-30DA47A01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F4DFA-A212-A68D-56E8-3FADE7E3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E1A6-9F6A-4C6A-AD88-B4216341BA1F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34164-462C-91FF-EB51-3E74F970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5A6BC-1616-04C8-B1A4-7407049C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C076-5004-41CA-9533-6D4306702D0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054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E057-BBCC-3A15-6606-AD3A6CD7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2BFA5-B686-74D8-3162-22383DA29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A073D-B683-2438-ECF8-9D305A73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E1A6-9F6A-4C6A-AD88-B4216341BA1F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C6B50-EC7B-8627-D0BF-51021862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F6124-8022-1062-C9E2-4EDAA950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C076-5004-41CA-9533-6D4306702D0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661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FE694-8CD5-F772-4207-65A251900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7145F-B291-4FCB-7189-A5542F6BA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BC99A-938C-93A6-0F71-152FE46B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E1A6-9F6A-4C6A-AD88-B4216341BA1F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F09B7-EA2B-AD96-5DC4-10EDBF62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CD82-53C7-B685-C086-7E32C2A5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C076-5004-41CA-9533-6D4306702D0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1274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 b="1" i="0" baseline="0"/>
            </a:lvl1pPr>
          </a:lstStyle>
          <a:p>
            <a:r>
              <a:rPr lang="en-US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3FD79-0F8D-FA4B-A167-3D15215BF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874" y="3516870"/>
            <a:ext cx="9414652" cy="6577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6799025-0FCD-C1F5-83ED-A3372256A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5210" y="585470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8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293D-3213-E526-B306-CB63B9D6A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BE2DE-16C6-F540-40A6-E7B95CB65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7F5AA-06F1-404F-B59D-9D92A13D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DA31-728E-4599-871B-851A44FEA8C1}" type="datetimeFigureOut">
              <a:rPr lang="en-AU" smtClean="0"/>
              <a:t>23/04/2026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CC986-6212-1B56-6077-ADBE8727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57801-1B36-1C15-E90B-75EFA9CD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55E-B5C5-4C49-A842-F20254564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27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0D3D-516E-665E-AC39-163D4DDF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4F74F-990B-FA0E-D3E4-5CDA51098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13416-63E4-3E1D-B9DE-AA384EA7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DA31-728E-4599-871B-851A44FEA8C1}" type="datetimeFigureOut">
              <a:rPr lang="en-AU" smtClean="0"/>
              <a:t>23/04/2026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21E28-2A2C-EBED-E90E-14CA9585C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6F9F5-83A7-98DE-658C-ADCE77CD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55E-B5C5-4C49-A842-F20254564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76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06DF-CA04-2CC1-27F4-9204DAAF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510EE-08E4-6CB8-6B7D-F9F8BAA82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B6AAD-7AF3-F681-DC0B-EBBB5B7B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DA31-728E-4599-871B-851A44FEA8C1}" type="datetimeFigureOut">
              <a:rPr lang="en-AU" smtClean="0"/>
              <a:t>23/04/2026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C8BD9-21F5-8E32-93DC-34D597BF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8B691-9A73-F06D-9348-0EA75212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55E-B5C5-4C49-A842-F20254564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437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354C-222A-513D-B164-E244E345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EC3F7-750C-5F87-8791-CE8B29A6D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43C30-24ED-9145-483F-422A381D8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57437-1D15-99DA-E817-73EC6E62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DA31-728E-4599-871B-851A44FEA8C1}" type="datetimeFigureOut">
              <a:rPr lang="en-AU" smtClean="0"/>
              <a:t>23/04/2026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F3FD6-DF2C-4C50-8D70-83B83ADA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75547-29C8-4728-69CA-C8CF6C1D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55E-B5C5-4C49-A842-F20254564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97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9635-0858-CB2F-99C0-DCA4E4FD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8CB3B-1462-6A14-6379-EC911D450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D8656-3713-4BFB-D60E-72B7EEF67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C9BF1-CC00-E457-DFBE-C337AF54E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74230-EA2B-80A5-EF88-7417DB0C8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CF63C4-FAA0-D98E-1569-BB17DFBF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DA31-728E-4599-871B-851A44FEA8C1}" type="datetimeFigureOut">
              <a:rPr lang="en-AU" smtClean="0"/>
              <a:t>23/04/2026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1B375-EDFC-B212-289A-9A4F7795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AB667-E1C9-9E30-0749-765CECD9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55E-B5C5-4C49-A842-F20254564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6473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3E40-7AB8-4577-2F7C-F1EC9A86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6DB30-0042-CE0A-0716-62DC8087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DA31-728E-4599-871B-851A44FEA8C1}" type="datetimeFigureOut">
              <a:rPr lang="en-AU" smtClean="0"/>
              <a:t>23/04/2026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F5BFA-91AA-3037-2EAB-FC5D53C4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D9E8C-AF44-A991-0E91-EB771FB0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55E-B5C5-4C49-A842-F20254564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925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BF0DE-AC05-896D-5C6F-0251FF41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DA31-728E-4599-871B-851A44FEA8C1}" type="datetimeFigureOut">
              <a:rPr lang="en-AU" smtClean="0"/>
              <a:t>23/04/2026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650EE-6435-8A54-EE49-4AD9771B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61DB1-110D-BBA2-B34C-EE9AD3C7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55E-B5C5-4C49-A842-F20254564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81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E1A1-204E-99E7-8097-7110E2E7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75999-FA98-E53F-F68F-6727D3317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A60FB-6143-5B69-D6CE-C812702E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E1A6-9F6A-4C6A-AD88-B4216341BA1F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AB9C3-377A-118D-A7DA-BDBAE1AC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C9535-520C-9334-AF97-49369558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C076-5004-41CA-9533-6D4306702D0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8496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B5C2-FA34-B35F-1899-941698C2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6DD10-05D7-15EF-1074-378D7414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64315-5025-A8D0-6006-2BCCC134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4CA1E-C6B7-7D96-50D6-B87E35DA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DA31-728E-4599-871B-851A44FEA8C1}" type="datetimeFigureOut">
              <a:rPr lang="en-AU" smtClean="0"/>
              <a:t>23/04/2026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C28C5-2060-E39D-CE13-870E8A22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890EC-98AA-7A9F-D5CC-32DACEE8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55E-B5C5-4C49-A842-F20254564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814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9E40-4A41-4E52-CA8A-5BBDEBD3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738EC-5E02-CA68-39BF-10E51D5BE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D7A38-1C3A-4790-19A0-2626C2E8D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9B7A2-98F4-D3D3-4F70-A3171307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DA31-728E-4599-871B-851A44FEA8C1}" type="datetimeFigureOut">
              <a:rPr lang="en-AU" smtClean="0"/>
              <a:t>23/04/2026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4EF37-F47F-456E-D357-87347625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B1F8A-90D1-AFCE-7625-8A2EDA2A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55E-B5C5-4C49-A842-F20254564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062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5155-9533-2B6A-8757-05A4874D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F2AE5-7451-62E0-BFD9-04011EF5F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497B6-EEEE-75F0-E58C-46477DAE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DA31-728E-4599-871B-851A44FEA8C1}" type="datetimeFigureOut">
              <a:rPr lang="en-AU" smtClean="0"/>
              <a:t>23/04/2026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96BC3-0F81-13F6-DD4C-594A6D68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D06D-0ADD-A4B7-2571-2CA5E470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55E-B5C5-4C49-A842-F20254564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245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A72338-970C-4801-DECD-01A2AAC67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0D7F1-F9BB-5B08-30F1-13C134104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0659E-D8C5-8B13-5A7F-F69AC328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DA31-728E-4599-871B-851A44FEA8C1}" type="datetimeFigureOut">
              <a:rPr lang="en-AU" smtClean="0"/>
              <a:t>23/04/2026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153D0-009B-D7A8-E0C8-4BE61DFF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73F65-14C0-07C5-79F3-A15E26F2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955E-B5C5-4C49-A842-F20254564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872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391" y="5552667"/>
            <a:ext cx="3607720" cy="9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5" title="Screenshot 2026-01-14 09533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1736" y="5617805"/>
            <a:ext cx="7877934" cy="8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5"/>
          <p:cNvPicPr preferRelativeResize="0"/>
          <p:nvPr/>
        </p:nvPicPr>
        <p:blipFill rotWithShape="1">
          <a:blip r:embed="rId4">
            <a:alphaModFix/>
          </a:blip>
          <a:srcRect t="17719" b="71636"/>
          <a:stretch>
            <a:fillRect/>
          </a:stretch>
        </p:blipFill>
        <p:spPr>
          <a:xfrm>
            <a:off x="0" y="2"/>
            <a:ext cx="12192000" cy="510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772173"/>
      </p:ext>
    </p:extLst>
  </p:cSld>
  <p:clrMapOvr>
    <a:masterClrMapping/>
  </p:clrMapOvr>
  <p:transition spd="slow">
    <p:strips dir="r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">
            <a:extLst>
              <a:ext uri="{FF2B5EF4-FFF2-40B4-BE49-F238E27FC236}">
                <a16:creationId xmlns:a16="http://schemas.microsoft.com/office/drawing/2014/main" id="{9DB3AB84-4B0E-7C8F-BE5A-07B67D21384B}"/>
              </a:ext>
            </a:extLst>
          </p:cNvPr>
          <p:cNvCxnSpPr>
            <a:cxnSpLocks/>
          </p:cNvCxnSpPr>
          <p:nvPr userDrawn="1"/>
        </p:nvCxnSpPr>
        <p:spPr>
          <a:xfrm>
            <a:off x="358775" y="1363482"/>
            <a:ext cx="114728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11469600" cy="433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05076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5BED-B98D-74EE-A7F3-A212A8515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827E5-8EDA-BE0E-9B9E-CA9D231F9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C2C64-FAAC-9F97-556A-A9F0B86E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3A25-CC4F-4321-BFCB-A0E77B54B2A7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25365-F16E-4E82-FB36-727E7379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1EE1C-8BBF-DF2E-2A47-549B9C19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1E93-AF84-4B36-A19C-52E56E3DC4C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87080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3205-5770-C0F8-AC60-749ADB12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D48D3-6F2B-4999-FD73-15F42BE7B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E41B9-31B6-509D-6CA2-F2EA714F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3A25-CC4F-4321-BFCB-A0E77B54B2A7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FF4F-29EF-BB72-1142-A13FF838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9819-D4C8-CDE7-177C-79542475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1E93-AF84-4B36-A19C-52E56E3DC4C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37593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F214-B654-DCF8-E4A1-F6776BFF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CA38-68F1-5810-5DC6-2EB93E33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51898-032A-D188-DBE1-BDF99972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3A25-CC4F-4321-BFCB-A0E77B54B2A7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6737C-18B1-2B5A-5B5C-EE1AFBCA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633B3-2082-5131-4CCC-8477CE9E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1E93-AF84-4B36-A19C-52E56E3DC4C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71267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2AA81-2DF6-2310-DC26-0ABE3A6C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9990-80C8-261B-A551-9BD891334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B820E-0459-4472-3B5B-048FDEB2F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07F74-D5A8-A806-17C7-4EC4E5DF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3A25-CC4F-4321-BFCB-A0E77B54B2A7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255D5-BF76-162E-8681-DF7AA041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841EF-A601-DA7B-73AC-D2081349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1E93-AF84-4B36-A19C-52E56E3DC4C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846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4388-2C54-D121-5BB0-DF0DA775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1387B-C02D-48D8-BED1-B44FE94E0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E0921-FD63-8AAF-F152-5D97FD32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E1A6-9F6A-4C6A-AD88-B4216341BA1F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BEFE6-240E-7679-5874-0DA10456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9C911-CCB1-AEFE-3FF2-61D4760D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C076-5004-41CA-9533-6D4306702D0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245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33E3-1723-9AA1-DCBD-B7F540E0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7DB68-37A5-DAAF-2AA5-A5370C0C1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35406-C092-9BDB-1BB1-09C7A4195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48E7D-B4DC-4D43-932A-8AE1B307E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3341F-C844-FCF3-32D3-40B0BB8D3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88A19-0EC6-6972-3FEB-DA6E9C9F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3A25-CC4F-4321-BFCB-A0E77B54B2A7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9A9CD-29D3-A26E-0EB6-ABB51E6D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14A161-3F43-9222-6236-92E93925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1E93-AF84-4B36-A19C-52E56E3DC4C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30154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4415-B6D9-35AA-85A5-12AA6350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DF3D0-6296-A711-C689-69D3EB21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3A25-CC4F-4321-BFCB-A0E77B54B2A7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92276-9EEE-A850-4A99-E59A6829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5ACFC-350F-E4E0-CE2D-DAE3DAE6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1E93-AF84-4B36-A19C-52E56E3DC4C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10349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696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D871-3D6A-954A-2B66-51899F64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4A998-B192-6161-61E5-46B3D67A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6B6A3-2EF0-5365-2462-0EED0F7EE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D6424-D660-3D9D-2EDB-EE776C1F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3A25-CC4F-4321-BFCB-A0E77B54B2A7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33058-3910-1096-673E-7E4A4DA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4A44E-7BF6-8B4E-F385-B453B439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1E93-AF84-4B36-A19C-52E56E3DC4C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53609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0F4F-B6E5-7CA6-DBE3-F05E5F84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51A2A-5EA7-82A0-0271-3770FBC4D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C98EA-1D13-2B37-BE2F-3972CE378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3FA78-5D9E-7539-587D-7AAF9684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3A25-CC4F-4321-BFCB-A0E77B54B2A7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38E78-996D-6DB5-49FA-3C183563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24411-EDC5-AAEA-0C5F-C5B8C4AE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1E93-AF84-4B36-A19C-52E56E3DC4C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0929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B4AE-CCD6-210B-0784-82376763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541C5-0C6E-393B-CB79-BAF22FE01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7F945-F26D-C51E-DE84-B4ECBA8F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3A25-CC4F-4321-BFCB-A0E77B54B2A7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4BCE-0098-4767-E845-4F6947BF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31EAC-E6EA-9B5F-FF30-4A9A487E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1E93-AF84-4B36-A19C-52E56E3DC4C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84583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A1355-803E-0E2D-2BBB-1DD5F2930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27D97-C159-2E99-B393-BF336B281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21378-6372-EEE6-8ACF-C94B2733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3A25-CC4F-4321-BFCB-A0E77B54B2A7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B36B0-98ED-5719-DC42-FBD9CF5A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3AF9-B3A4-C314-5985-480F70E6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1E93-AF84-4B36-A19C-52E56E3DC4C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27853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75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A76C-FC4F-3BDD-0C7D-C1BEB9F0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8992D-AE51-5D0C-BD66-A5BBEC01A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E2C6-1895-505A-4B7B-5F8F28060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7B6B7-CB1C-3C06-9611-EACEA197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E1A6-9F6A-4C6A-AD88-B4216341BA1F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102F0-41C2-5F4C-2AD6-446A86D9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EABE4-B297-F1D0-F6A3-7832EE1B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C076-5004-41CA-9533-6D4306702D0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5525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24A3-47AC-3100-C060-B42516B9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3AB23-53D6-E9BF-5ECC-57FE3BD5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91B9C-781A-20D6-FB71-FFC3FAC8A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C2412-9E4B-A944-50A3-D4B177504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5CAB5-492C-FFE0-FBD0-0F4275D11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49EE0-77FA-D2F0-4783-2E0563FB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E1A6-9F6A-4C6A-AD88-B4216341BA1F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A2BE7-F950-DC9D-E11F-361053FE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60E21-8182-B866-86C5-1FD7FBA1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C076-5004-41CA-9533-6D4306702D0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181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D016-9FF5-B0A9-EB07-AB5A6404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0A265-C849-BB6A-1C03-F8B95F4C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E1A6-9F6A-4C6A-AD88-B4216341BA1F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EA6BB-37DD-AE12-7B3E-8536E049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52215-83BC-847B-D22B-026FC17A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C076-5004-41CA-9533-6D4306702D0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3603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8A42E-5FA2-82E2-5CCF-EA44C347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E1A6-9F6A-4C6A-AD88-B4216341BA1F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39983-1543-1A83-00F1-99B55B73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D0A00-B005-CBFB-3DE4-B42048BE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C076-5004-41CA-9533-6D4306702D0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5449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ECF8-F170-D9AE-10BE-759A9F8A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801A-44D0-3FCD-5B08-DA0EADC0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1DBFB-B4E3-1189-1723-59C8D5B63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ED071-A8C6-7717-95A7-1DD087FB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E1A6-9F6A-4C6A-AD88-B4216341BA1F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C7341-147E-D03B-413A-C1992F75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1962B-AE5A-876F-B6CE-542371C2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C076-5004-41CA-9533-6D4306702D0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5072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B09E-2177-5D3F-9DA7-00B83854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E2C68-6AC7-271E-AF9A-DA48A8D4A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066D9-E63E-BED8-5BCF-ADC40373E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D8E64-741A-6D18-6203-33B081E2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E1A6-9F6A-4C6A-AD88-B4216341BA1F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574AD-6882-4D73-55CC-51A2CB7A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8A1F1-8137-65BD-B99C-F50C7C69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C076-5004-41CA-9533-6D4306702D0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493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EAE3-3F42-379D-423B-E59C2E2D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57D37-1D8D-C5DB-C25A-970FA8D50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D7D2-AC44-F633-7861-140FF05E2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76E1A6-9F6A-4C6A-AD88-B4216341BA1F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F907-3D9A-540D-8549-7A6E445C3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6F565-F0DB-D58C-96E9-B87C9CCD4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60C076-5004-41CA-9533-6D4306702D0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5441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6753E-B961-56B7-ABBC-5A020E75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746D2-0C6E-5897-DA2E-BDBF79CC3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9B9DB-E3AF-4D2B-9B33-20293A96C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DDDA31-728E-4599-871B-851A44FEA8C1}" type="datetimeFigureOut">
              <a:rPr lang="en-AU" smtClean="0"/>
              <a:t>23/04/2026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A7007-741C-5B90-2D98-816F5C85B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54DDD-5E22-DAC7-05A2-16BE2CE48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3955E-B5C5-4C49-A842-F202545648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43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1958C-EB33-69F1-A0D2-DF9C346A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20727-BD7E-F3E4-9B47-73176C11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E0527-CC34-D445-CAA3-1CDFAD02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FA3A25-CC4F-4321-BFCB-A0E77B54B2A7}" type="datetimeFigureOut">
              <a:rPr lang="en-CH" smtClean="0"/>
              <a:t>23/04/2026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0D8AB-1D88-4E4E-C358-9FF1F0620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8835E-D23E-E0BD-990A-E143D4598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91E93-AF84-4B36-A19C-52E56E3DC4C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03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schmidth@unaids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ivpreventioncoalition.unaids.org/en/resources/five-hiv-prevention-self-assessment-tools-psats" TargetMode="External"/><Relationship Id="rId13" Type="http://schemas.openxmlformats.org/officeDocument/2006/relationships/hyperlink" Target="https://hivpreventioncoalition.unaids.org/en/resources/planning-and-managing-hiv-programmes-key-populations" TargetMode="External"/><Relationship Id="rId18" Type="http://schemas.openxmlformats.org/officeDocument/2006/relationships/hyperlink" Target="https://hivpreventioncoalition.unaids.org/en/resources/toolkit-design-social-media-campaigns-promote-condom-use" TargetMode="External"/><Relationship Id="rId3" Type="http://schemas.openxmlformats.org/officeDocument/2006/relationships/hyperlink" Target="https://hivpreventioncoalition.unaids.org/en/resources/hiv-prevention-2030-global-access-framework-country-led-responses" TargetMode="External"/><Relationship Id="rId21" Type="http://schemas.openxmlformats.org/officeDocument/2006/relationships/hyperlink" Target="https://hivpreventioncoalition.unaids.org/en/resources/tools-support-lenacapavir-introduction" TargetMode="External"/><Relationship Id="rId7" Type="http://schemas.openxmlformats.org/officeDocument/2006/relationships/hyperlink" Target="https://hivpreventioncoalition.unaids.org/en/resources/sub-national-hiv-estimates-priority-populations-tool" TargetMode="External"/><Relationship Id="rId12" Type="http://schemas.openxmlformats.org/officeDocument/2006/relationships/hyperlink" Target="https://www.who.int/publications/i/item/9789240052390" TargetMode="External"/><Relationship Id="rId17" Type="http://schemas.openxmlformats.org/officeDocument/2006/relationships/hyperlink" Target="https://hivpreventioncoalition.unaids.org/en/resources/total-market-approach-playbook-sustainable-condom-access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hivpreventioncoalition.unaids.org/en/resources/men-and-hiv-evidence-based-approaches-and-interventions-framework-person-centred-health" TargetMode="External"/><Relationship Id="rId20" Type="http://schemas.openxmlformats.org/officeDocument/2006/relationships/hyperlink" Target="https://hivpreventioncoalition.unaids.org/en/resources/guidelines-lenacapavir-hiv-prevention-and-testing-strategies-long-acting-injectable-p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vpreventioncoalition.unaids.org/en/scorecards" TargetMode="External"/><Relationship Id="rId11" Type="http://schemas.openxmlformats.org/officeDocument/2006/relationships/hyperlink" Target="https://hivpreventioncoalition.unaids.org/en/resources/budgeting-and-resource-planning-guidance-implementing-virtual-interventions-part-hiv" TargetMode="External"/><Relationship Id="rId5" Type="http://schemas.openxmlformats.org/officeDocument/2006/relationships/hyperlink" Target="https://hivpreventioncoalition.unaids.org/en/resources/prevention-needs-estimates-tools-collection" TargetMode="External"/><Relationship Id="rId15" Type="http://schemas.openxmlformats.org/officeDocument/2006/relationships/hyperlink" Target="https://hivpreventioncoalition.unaids.org/en/resources/decision-making-aid-investments-hiv-prevention-programmes-among-adolescent-girls-and" TargetMode="External"/><Relationship Id="rId10" Type="http://schemas.openxmlformats.org/officeDocument/2006/relationships/hyperlink" Target="https://hivpreventioncoalition.unaids.org/en/resources/virtual-interventions-response-hiv-sexually-transmitted-infections-and-viral-hepatitis" TargetMode="External"/><Relationship Id="rId19" Type="http://schemas.openxmlformats.org/officeDocument/2006/relationships/hyperlink" Target="https://hivpreventioncoalition.unaids.org/en/resources/condom-needs-estimation-toolupdated" TargetMode="External"/><Relationship Id="rId4" Type="http://schemas.openxmlformats.org/officeDocument/2006/relationships/hyperlink" Target="https://hivpreventioncoalition.unaids.org/en/resources/supporting-prioritization-context-hiv-funding-cuts" TargetMode="External"/><Relationship Id="rId9" Type="http://schemas.openxmlformats.org/officeDocument/2006/relationships/hyperlink" Target="https://hivpreventioncoalition.unaids.org/en/resources/people-centred-hiv-prevention-communication-consolidated-approaches-demand-generation-and" TargetMode="External"/><Relationship Id="rId14" Type="http://schemas.openxmlformats.org/officeDocument/2006/relationships/hyperlink" Target="https://hivpreventioncoalition.unaids.org/en/resources/hiv-prevention-among-adolescent-girls-and-young-women-july-2016" TargetMode="External"/><Relationship Id="rId22" Type="http://schemas.openxmlformats.org/officeDocument/2006/relationships/hyperlink" Target="https://www.prepwatch.org/resources/prep-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726A-5E37-5514-FDE1-0D9ACE25C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5781"/>
            <a:ext cx="9144000" cy="178928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4F72"/>
                </a:solidFill>
              </a:rPr>
              <a:t>Prevention tools and Guidance to support GC8: an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D8C02-3560-3155-A934-5A21E2205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AU" dirty="0">
                <a:solidFill>
                  <a:srgbClr val="0A80A2"/>
                </a:solidFill>
              </a:rPr>
              <a:t>Heather-Marie Schmidt</a:t>
            </a:r>
          </a:p>
          <a:p>
            <a:r>
              <a:rPr lang="en-AU" dirty="0">
                <a:solidFill>
                  <a:srgbClr val="0A80A2"/>
                </a:solidFill>
              </a:rPr>
              <a:t>Advisor, HIV Prevention Programme Implementation</a:t>
            </a:r>
          </a:p>
          <a:p>
            <a:r>
              <a:rPr lang="en-AU" dirty="0">
                <a:solidFill>
                  <a:srgbClr val="05A99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schmidth@unaids.org</a:t>
            </a:r>
            <a:r>
              <a:rPr lang="en-AU" dirty="0">
                <a:solidFill>
                  <a:srgbClr val="05A99A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5BE64-3249-13CD-7B56-8E1BBCB595E1}"/>
              </a:ext>
            </a:extLst>
          </p:cNvPr>
          <p:cNvSpPr txBox="1"/>
          <p:nvPr/>
        </p:nvSpPr>
        <p:spPr>
          <a:xfrm>
            <a:off x="0" y="6305266"/>
            <a:ext cx="773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Webinar: April 2026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96872A-AE4A-398E-1AC5-75174F47E006}"/>
              </a:ext>
            </a:extLst>
          </p:cNvPr>
          <p:cNvGrpSpPr/>
          <p:nvPr/>
        </p:nvGrpSpPr>
        <p:grpSpPr>
          <a:xfrm>
            <a:off x="265471" y="8903"/>
            <a:ext cx="11651228" cy="1655762"/>
            <a:chOff x="78656" y="8903"/>
            <a:chExt cx="11651228" cy="1655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CB652F-4B1D-85B7-85ED-8ED459C62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2234" r="1727" b="59849"/>
            <a:stretch>
              <a:fillRect/>
            </a:stretch>
          </p:blipFill>
          <p:spPr>
            <a:xfrm>
              <a:off x="78656" y="8903"/>
              <a:ext cx="7303168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A33405-F9F2-A0DE-812E-0492FCF56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1" t="22234" r="41757" b="59849"/>
            <a:stretch>
              <a:fillRect/>
            </a:stretch>
          </p:blipFill>
          <p:spPr>
            <a:xfrm>
              <a:off x="7401490" y="8903"/>
              <a:ext cx="4328394" cy="165576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C0695D-F54A-7D5D-A44D-C23A46BE5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809" y="5910136"/>
            <a:ext cx="1751191" cy="938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00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F565-54C7-BA3A-213F-0BCBF2F8A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7C0A-5B87-06B1-76C4-B9CF7B79434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818744" y="4668606"/>
            <a:ext cx="3160292" cy="16919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EC2227"/>
                </a:solidFill>
                <a:latin typeface="Aptos" panose="020B0004020202020204" pitchFamily="34" charset="0"/>
              </a:rPr>
              <a:t>Access</a:t>
            </a:r>
            <a:br>
              <a:rPr lang="en-US" sz="3200" b="1" dirty="0">
                <a:solidFill>
                  <a:srgbClr val="009999"/>
                </a:solidFill>
                <a:latin typeface="Aptos" panose="020B0004020202020204" pitchFamily="34" charset="0"/>
              </a:rPr>
            </a:br>
            <a:r>
              <a:rPr lang="en-US" sz="3200" b="1" dirty="0">
                <a:solidFill>
                  <a:srgbClr val="05A99A"/>
                </a:solidFill>
                <a:latin typeface="Aptos" panose="020B0004020202020204" pitchFamily="34" charset="0"/>
              </a:rPr>
              <a:t>Communities</a:t>
            </a:r>
            <a:br>
              <a:rPr lang="en-US" sz="3200" b="1" dirty="0">
                <a:solidFill>
                  <a:srgbClr val="05A99A"/>
                </a:solidFill>
                <a:latin typeface="Aptos" panose="020B0004020202020204" pitchFamily="34" charset="0"/>
              </a:rPr>
            </a:br>
            <a:r>
              <a:rPr lang="en-US" sz="3200" b="1" dirty="0">
                <a:solidFill>
                  <a:srgbClr val="0A80A2"/>
                </a:solidFill>
                <a:latin typeface="Aptos" panose="020B0004020202020204" pitchFamily="34" charset="0"/>
              </a:rPr>
              <a:t>Choice</a:t>
            </a:r>
            <a:endParaRPr lang="en-US" sz="2800" b="1" dirty="0">
              <a:solidFill>
                <a:srgbClr val="0A80A2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6C251-34A9-EC94-5A5E-7746E05115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234" r="1727" b="3751"/>
          <a:stretch>
            <a:fillRect/>
          </a:stretch>
        </p:blipFill>
        <p:spPr>
          <a:xfrm>
            <a:off x="0" y="8902"/>
            <a:ext cx="7303168" cy="6840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55D6EA-CBE0-07AA-6580-F0B056094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331" y="2115493"/>
            <a:ext cx="4307895" cy="2040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CE9B54-F4A6-FE00-BE1C-65A8CFA5AC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22234" r="30775" b="59145"/>
          <a:stretch>
            <a:fillRect/>
          </a:stretch>
        </p:blipFill>
        <p:spPr>
          <a:xfrm>
            <a:off x="7301971" y="8902"/>
            <a:ext cx="4890029" cy="1635791"/>
          </a:xfrm>
          <a:prstGeom prst="flowChartDocumen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67E8E9-6045-AB4B-1449-8D4AE03A59A7}"/>
              </a:ext>
            </a:extLst>
          </p:cNvPr>
          <p:cNvSpPr/>
          <p:nvPr/>
        </p:nvSpPr>
        <p:spPr>
          <a:xfrm>
            <a:off x="8241875" y="1500179"/>
            <a:ext cx="1951538" cy="423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2938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49E8F-9DDE-5A06-C7D8-8E1B0AEA0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AF7CAEBF-55E4-1E18-96DF-EF0217177B97}"/>
              </a:ext>
            </a:extLst>
          </p:cNvPr>
          <p:cNvSpPr/>
          <p:nvPr/>
        </p:nvSpPr>
        <p:spPr>
          <a:xfrm>
            <a:off x="10179796" y="889363"/>
            <a:ext cx="1896456" cy="6667138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Rectangle: Top Corners Rounded 57">
            <a:extLst>
              <a:ext uri="{FF2B5EF4-FFF2-40B4-BE49-F238E27FC236}">
                <a16:creationId xmlns:a16="http://schemas.microsoft.com/office/drawing/2014/main" id="{9912B9EB-C561-5E4D-FD0B-B08214A8C915}"/>
              </a:ext>
            </a:extLst>
          </p:cNvPr>
          <p:cNvSpPr/>
          <p:nvPr/>
        </p:nvSpPr>
        <p:spPr>
          <a:xfrm>
            <a:off x="10291779" y="1024756"/>
            <a:ext cx="1659256" cy="58332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A4281E70-42C4-1E7C-8AED-F492128653BD}"/>
              </a:ext>
            </a:extLst>
          </p:cNvPr>
          <p:cNvSpPr/>
          <p:nvPr/>
        </p:nvSpPr>
        <p:spPr>
          <a:xfrm>
            <a:off x="3174312" y="3718889"/>
            <a:ext cx="1821702" cy="859414"/>
          </a:xfrm>
          <a:prstGeom prst="round2SameRect">
            <a:avLst>
              <a:gd name="adj1" fmla="val 17148"/>
              <a:gd name="adj2" fmla="val 0"/>
            </a:avLst>
          </a:prstGeom>
          <a:solidFill>
            <a:srgbClr val="F4A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Rectangle: Top Corners Rounded 37">
            <a:extLst>
              <a:ext uri="{FF2B5EF4-FFF2-40B4-BE49-F238E27FC236}">
                <a16:creationId xmlns:a16="http://schemas.microsoft.com/office/drawing/2014/main" id="{A27F2B75-C3EB-FD8F-795B-A2FD8C5D8130}"/>
              </a:ext>
            </a:extLst>
          </p:cNvPr>
          <p:cNvSpPr/>
          <p:nvPr/>
        </p:nvSpPr>
        <p:spPr>
          <a:xfrm>
            <a:off x="3171713" y="1921067"/>
            <a:ext cx="1821702" cy="859414"/>
          </a:xfrm>
          <a:prstGeom prst="round2SameRect">
            <a:avLst>
              <a:gd name="adj1" fmla="val 17148"/>
              <a:gd name="adj2" fmla="val 0"/>
            </a:avLst>
          </a:prstGeom>
          <a:solidFill>
            <a:srgbClr val="E95A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CFF6A640-9D7F-01A5-E939-0E02DF960DB2}"/>
              </a:ext>
            </a:extLst>
          </p:cNvPr>
          <p:cNvSpPr/>
          <p:nvPr/>
        </p:nvSpPr>
        <p:spPr>
          <a:xfrm>
            <a:off x="3171713" y="1024757"/>
            <a:ext cx="1821702" cy="859414"/>
          </a:xfrm>
          <a:prstGeom prst="round2SameRect">
            <a:avLst>
              <a:gd name="adj1" fmla="val 17148"/>
              <a:gd name="adj2" fmla="val 0"/>
            </a:avLst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A38D82B9-FD31-6855-8BE9-152841E97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79" y="459723"/>
            <a:ext cx="2019733" cy="299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B27A6E-DAAB-C483-C7D9-AF58E809BB00}"/>
              </a:ext>
            </a:extLst>
          </p:cNvPr>
          <p:cNvSpPr txBox="1"/>
          <p:nvPr/>
        </p:nvSpPr>
        <p:spPr>
          <a:xfrm>
            <a:off x="3148872" y="1130663"/>
            <a:ext cx="1867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Ensure available accessible, acceptable and high-quality HIV treatment and care for people living with HIV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 panose="020B0703020203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2B259-A207-43D2-EA56-B273269B1AC1}"/>
              </a:ext>
            </a:extLst>
          </p:cNvPr>
          <p:cNvSpPr txBox="1"/>
          <p:nvPr/>
        </p:nvSpPr>
        <p:spPr>
          <a:xfrm>
            <a:off x="3103189" y="2023023"/>
            <a:ext cx="191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Scale up HIV prevention options that bring together biomedical, structural and behavioral interventions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 panose="020B0703020203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C51685-925C-EC05-B246-976547BED255}"/>
              </a:ext>
            </a:extLst>
          </p:cNvPr>
          <p:cNvSpPr txBox="1"/>
          <p:nvPr/>
        </p:nvSpPr>
        <p:spPr>
          <a:xfrm>
            <a:off x="3157252" y="3916909"/>
            <a:ext cx="1804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Ensure community leadership in the HIV response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 panose="020B0703020203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991E2C-9DB1-1528-973C-A9F357B9B948}"/>
              </a:ext>
            </a:extLst>
          </p:cNvPr>
          <p:cNvSpPr txBox="1"/>
          <p:nvPr/>
        </p:nvSpPr>
        <p:spPr>
          <a:xfrm>
            <a:off x="5034951" y="1220178"/>
            <a:ext cx="5016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95% of people living with HIV know their HIV status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95% of people living with HIV know their HIV status receive treatment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95% of people living with HIV who are on treatment have a suppressed viral load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603020000020003" pitchFamily="2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6593D3-B72B-E02B-8E85-BDBC98D7AA74}"/>
              </a:ext>
            </a:extLst>
          </p:cNvPr>
          <p:cNvSpPr txBox="1"/>
          <p:nvPr/>
        </p:nvSpPr>
        <p:spPr>
          <a:xfrm>
            <a:off x="5034951" y="2148200"/>
            <a:ext cx="483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90% of people in need of prevention use prevention options(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PrEP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, PEP, condoms, needle-syringe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programmes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, opioid against maintenance therapy)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603020000020003" pitchFamily="2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0EDF02-93E9-0A8A-FB0B-6C44A4030287}"/>
              </a:ext>
            </a:extLst>
          </p:cNvPr>
          <p:cNvSpPr txBox="1"/>
          <p:nvPr/>
        </p:nvSpPr>
        <p:spPr>
          <a:xfrm>
            <a:off x="5034951" y="2819978"/>
            <a:ext cx="49413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&lt;10% of people living with HIV and people from key and vulnerable populations experience stigma and discrimination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&lt;10% experience gender inequality or violence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&lt;10% of countries have punitive legal and policy environment that restrict access to services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603020000020003" pitchFamily="2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71D067-3E13-5A97-4563-6C2015A9D946}"/>
              </a:ext>
            </a:extLst>
          </p:cNvPr>
          <p:cNvSpPr txBox="1"/>
          <p:nvPr/>
        </p:nvSpPr>
        <p:spPr>
          <a:xfrm>
            <a:off x="5034951" y="3831936"/>
            <a:ext cx="5202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Community led-organizations deliver 30% of testing and treatment support services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Community led-organizations deliver 80% of prevention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Community led-organizations deliver 60% of social enabler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progammes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603020000020003" pitchFamily="2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BC6CBB-E0AE-2878-D06E-EDFB2FD6C5F3}"/>
              </a:ext>
            </a:extLst>
          </p:cNvPr>
          <p:cNvSpPr txBox="1"/>
          <p:nvPr/>
        </p:nvSpPr>
        <p:spPr>
          <a:xfrm>
            <a:off x="5034951" y="4586820"/>
            <a:ext cx="5256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95% of people receiving HIV Prevention or treatment services also receive needed sexual and reproductive health services(including for sexually transmitted infections)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95% of pregnant women living with HIV and their newborns receive maternal and newborn care that integrates or links to comprehensive HIV services, including for prevention of HIV and hepatitis B virus and treatment of syphilis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603020000020003" pitchFamily="2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10B9C2-5887-E404-35EA-7BA287BC73ED}"/>
              </a:ext>
            </a:extLst>
          </p:cNvPr>
          <p:cNvSpPr txBox="1"/>
          <p:nvPr/>
        </p:nvSpPr>
        <p:spPr>
          <a:xfrm>
            <a:off x="5034950" y="5554099"/>
            <a:ext cx="520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Reduce out-of-pocket expenses for HIV in line with universal health coverage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Increase percentage of HIV expenditure that is domestic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US$21.9 billion mobilized for HIV investments for low-and middle -income countries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All countries have access to equitable pricing for diagnostics and therapeutics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603020000020003" pitchFamily="2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F57A40-E963-8C1F-1E46-59B6166B7927}"/>
              </a:ext>
            </a:extLst>
          </p:cNvPr>
          <p:cNvSpPr txBox="1"/>
          <p:nvPr/>
        </p:nvSpPr>
        <p:spPr>
          <a:xfrm>
            <a:off x="3128629" y="6439805"/>
            <a:ext cx="3599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PEP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: post-</a:t>
            </a:r>
            <a:r>
              <a:rPr kumimoji="0" lang="fr-FR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exposure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 </a:t>
            </a:r>
            <a:r>
              <a:rPr kumimoji="0" lang="fr-FR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prophylaxis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   </a:t>
            </a:r>
            <a:r>
              <a:rPr kumimoji="0" lang="fr-FR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PrEP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: </a:t>
            </a:r>
            <a:r>
              <a:rPr kumimoji="0" lang="fr-FR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pre-exposure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 </a:t>
            </a:r>
            <a:r>
              <a:rPr kumimoji="0" lang="fr-FR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prophylaxis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603020000020003" pitchFamily="2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9A29A8-578B-1063-7764-B5872E1D70CA}"/>
              </a:ext>
            </a:extLst>
          </p:cNvPr>
          <p:cNvSpPr txBox="1"/>
          <p:nvPr/>
        </p:nvSpPr>
        <p:spPr>
          <a:xfrm>
            <a:off x="266365" y="6009497"/>
            <a:ext cx="142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603020000020003" pitchFamily="2" charset="0"/>
                <a:ea typeface="+mn-ea"/>
                <a:cs typeface="+mn-cs"/>
              </a:rPr>
              <a:t>The targets will be disaggregated as appropriate be gender, age and key population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603020000020003" pitchFamily="2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FA271-D5F8-7E46-1A8B-424470FD1AA2}"/>
              </a:ext>
            </a:extLst>
          </p:cNvPr>
          <p:cNvSpPr txBox="1"/>
          <p:nvPr/>
        </p:nvSpPr>
        <p:spPr>
          <a:xfrm>
            <a:off x="10495301" y="1774176"/>
            <a:ext cx="1252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By 2030, reduce new HIV infections by 90% from 2010 and continued 5% decline per year after 2030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31837"/>
              </a:solidFill>
              <a:effectLst/>
              <a:uLnTx/>
              <a:uFillTx/>
              <a:latin typeface="Avenir Heavy" panose="020B07030202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……..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31837"/>
              </a:solidFill>
              <a:effectLst/>
              <a:uLnTx/>
              <a:uFillTx/>
              <a:latin typeface="Avenir Heavy" panose="020B07030202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Reduce AIDS-related deaths by 90% from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31837"/>
              </a:solidFill>
              <a:effectLst/>
              <a:uLnTx/>
              <a:uFillTx/>
              <a:latin typeface="Avenir Heavy" panose="020B07030202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……..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31837"/>
              </a:solidFill>
              <a:effectLst/>
              <a:uLnTx/>
              <a:uFillTx/>
              <a:latin typeface="Avenir Heavy" panose="020B07030202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Ensure sustainability of the HIV response after 2030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E31837"/>
              </a:solidFill>
              <a:effectLst/>
              <a:uLnTx/>
              <a:uFillTx/>
              <a:latin typeface="Avenir Heavy" panose="020B0703020203020204" pitchFamily="34" charset="0"/>
              <a:ea typeface="+mn-ea"/>
              <a:cs typeface="+mn-cs"/>
            </a:endParaRPr>
          </a:p>
        </p:txBody>
      </p:sp>
      <p:sp>
        <p:nvSpPr>
          <p:cNvPr id="40" name="Rectangle: Top Corners Rounded 39">
            <a:extLst>
              <a:ext uri="{FF2B5EF4-FFF2-40B4-BE49-F238E27FC236}">
                <a16:creationId xmlns:a16="http://schemas.microsoft.com/office/drawing/2014/main" id="{F3DBD4CA-4EDD-C08F-0C5A-E4E2BA2A903D}"/>
              </a:ext>
            </a:extLst>
          </p:cNvPr>
          <p:cNvSpPr/>
          <p:nvPr/>
        </p:nvSpPr>
        <p:spPr>
          <a:xfrm>
            <a:off x="3174312" y="2819978"/>
            <a:ext cx="1821702" cy="859414"/>
          </a:xfrm>
          <a:prstGeom prst="round2SameRect">
            <a:avLst>
              <a:gd name="adj1" fmla="val 17148"/>
              <a:gd name="adj2" fmla="val 0"/>
            </a:avLst>
          </a:prstGeom>
          <a:solidFill>
            <a:srgbClr val="EE83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E3264-DAFA-FA73-036C-74E4D36BA6B4}"/>
              </a:ext>
            </a:extLst>
          </p:cNvPr>
          <p:cNvSpPr txBox="1"/>
          <p:nvPr/>
        </p:nvSpPr>
        <p:spPr>
          <a:xfrm>
            <a:off x="3128629" y="2866012"/>
            <a:ext cx="191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End stigma and discrimination and uphold human rights and gender equality in the HIV response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 panose="020B0703020203020204" pitchFamily="34" charset="0"/>
              <a:ea typeface="+mn-ea"/>
              <a:cs typeface="+mn-cs"/>
            </a:endParaRP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7AD3869E-84ED-5D9A-ED2E-771C748E18DE}"/>
              </a:ext>
            </a:extLst>
          </p:cNvPr>
          <p:cNvSpPr/>
          <p:nvPr/>
        </p:nvSpPr>
        <p:spPr>
          <a:xfrm>
            <a:off x="3174312" y="4625861"/>
            <a:ext cx="1821702" cy="859414"/>
          </a:xfrm>
          <a:prstGeom prst="round2SameRect">
            <a:avLst>
              <a:gd name="adj1" fmla="val 17148"/>
              <a:gd name="adj2" fmla="val 0"/>
            </a:avLst>
          </a:prstGeom>
          <a:solidFill>
            <a:srgbClr val="8D87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62549-2EF3-C0CD-FB8B-00B2C2D822CE}"/>
              </a:ext>
            </a:extLst>
          </p:cNvPr>
          <p:cNvSpPr txBox="1"/>
          <p:nvPr/>
        </p:nvSpPr>
        <p:spPr>
          <a:xfrm>
            <a:off x="3176159" y="4739117"/>
            <a:ext cx="176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Integrate HIV services, with primary health care, broader health systems and other sectors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 panose="020B0703020203020204" pitchFamily="34" charset="0"/>
              <a:ea typeface="+mn-ea"/>
              <a:cs typeface="+mn-cs"/>
            </a:endParaRPr>
          </a:p>
        </p:txBody>
      </p:sp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3D8B38E1-633F-AE20-6A0E-C464CAF9F68A}"/>
              </a:ext>
            </a:extLst>
          </p:cNvPr>
          <p:cNvSpPr/>
          <p:nvPr/>
        </p:nvSpPr>
        <p:spPr>
          <a:xfrm>
            <a:off x="3174312" y="5532833"/>
            <a:ext cx="1821702" cy="859414"/>
          </a:xfrm>
          <a:prstGeom prst="round2SameRect">
            <a:avLst>
              <a:gd name="adj1" fmla="val 17148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40D25-0DE8-8E4D-AE85-F83DE640B5C7}"/>
              </a:ext>
            </a:extLst>
          </p:cNvPr>
          <p:cNvSpPr txBox="1"/>
          <p:nvPr/>
        </p:nvSpPr>
        <p:spPr>
          <a:xfrm>
            <a:off x="3189168" y="5618195"/>
            <a:ext cx="176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B0703020203020204" pitchFamily="34" charset="0"/>
                <a:ea typeface="+mn-ea"/>
                <a:cs typeface="+mn-cs"/>
              </a:rPr>
              <a:t>Ensure sustainable financing for person-centered national and global HIV responses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 panose="020B0703020203020204" pitchFamily="34" charset="0"/>
              <a:ea typeface="+mn-ea"/>
              <a:cs typeface="+mn-cs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FB29491-360E-2CEB-CB48-2C90F5C7A269}"/>
              </a:ext>
            </a:extLst>
          </p:cNvPr>
          <p:cNvGrpSpPr/>
          <p:nvPr/>
        </p:nvGrpSpPr>
        <p:grpSpPr>
          <a:xfrm>
            <a:off x="4846349" y="1866614"/>
            <a:ext cx="5491113" cy="4499061"/>
            <a:chOff x="4846349" y="1866614"/>
            <a:chExt cx="5214279" cy="4499061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750F86F-A063-AE46-4FED-1BAC396985D9}"/>
                </a:ext>
              </a:extLst>
            </p:cNvPr>
            <p:cNvCxnSpPr>
              <a:cxnSpLocks/>
            </p:cNvCxnSpPr>
            <p:nvPr/>
          </p:nvCxnSpPr>
          <p:spPr>
            <a:xfrm>
              <a:off x="4846349" y="1866614"/>
              <a:ext cx="5214279" cy="0"/>
            </a:xfrm>
            <a:prstGeom prst="line">
              <a:avLst/>
            </a:prstGeom>
            <a:ln w="25400" cap="flat" cmpd="sng" algn="ctr">
              <a:solidFill>
                <a:srgbClr val="E31937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3B66BD5-516C-A6B0-B9E6-B37D63409F0A}"/>
                </a:ext>
              </a:extLst>
            </p:cNvPr>
            <p:cNvCxnSpPr>
              <a:cxnSpLocks/>
            </p:cNvCxnSpPr>
            <p:nvPr/>
          </p:nvCxnSpPr>
          <p:spPr>
            <a:xfrm>
              <a:off x="4846349" y="2762196"/>
              <a:ext cx="5214279" cy="0"/>
            </a:xfrm>
            <a:prstGeom prst="line">
              <a:avLst/>
            </a:prstGeom>
            <a:ln w="25400" cap="flat" cmpd="sng" algn="ctr">
              <a:solidFill>
                <a:srgbClr val="E95A53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8A2C1AB-F33E-F339-4798-C26C06A31F00}"/>
                </a:ext>
              </a:extLst>
            </p:cNvPr>
            <p:cNvCxnSpPr>
              <a:cxnSpLocks/>
            </p:cNvCxnSpPr>
            <p:nvPr/>
          </p:nvCxnSpPr>
          <p:spPr>
            <a:xfrm>
              <a:off x="4846349" y="3662562"/>
              <a:ext cx="5214279" cy="0"/>
            </a:xfrm>
            <a:prstGeom prst="line">
              <a:avLst/>
            </a:prstGeom>
            <a:ln w="25400" cap="flat" cmpd="sng" algn="ctr">
              <a:solidFill>
                <a:srgbClr val="EE8373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0771A7D-913F-01B2-7DCD-4C95A8CCC5A6}"/>
                </a:ext>
              </a:extLst>
            </p:cNvPr>
            <p:cNvCxnSpPr>
              <a:cxnSpLocks/>
            </p:cNvCxnSpPr>
            <p:nvPr/>
          </p:nvCxnSpPr>
          <p:spPr>
            <a:xfrm>
              <a:off x="4846349" y="4555215"/>
              <a:ext cx="5214279" cy="0"/>
            </a:xfrm>
            <a:prstGeom prst="line">
              <a:avLst/>
            </a:prstGeom>
            <a:ln w="25400" cap="flat" cmpd="sng" algn="ctr">
              <a:solidFill>
                <a:srgbClr val="F4AA99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608814-898E-68F9-9EF8-ED1C2A1A9562}"/>
                </a:ext>
              </a:extLst>
            </p:cNvPr>
            <p:cNvCxnSpPr>
              <a:cxnSpLocks/>
            </p:cNvCxnSpPr>
            <p:nvPr/>
          </p:nvCxnSpPr>
          <p:spPr>
            <a:xfrm>
              <a:off x="4846349" y="5462835"/>
              <a:ext cx="5214279" cy="0"/>
            </a:xfrm>
            <a:prstGeom prst="line">
              <a:avLst/>
            </a:prstGeom>
            <a:ln w="25400" cap="flat" cmpd="sng" algn="ctr">
              <a:solidFill>
                <a:srgbClr val="8D8787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D4B849D-BEFA-0EB9-E8AA-B7448486A92F}"/>
                </a:ext>
              </a:extLst>
            </p:cNvPr>
            <p:cNvCxnSpPr>
              <a:cxnSpLocks/>
            </p:cNvCxnSpPr>
            <p:nvPr/>
          </p:nvCxnSpPr>
          <p:spPr>
            <a:xfrm>
              <a:off x="4846349" y="6365675"/>
              <a:ext cx="5214279" cy="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A0C2E0-0FB2-D020-4538-E255882FF07A}"/>
              </a:ext>
            </a:extLst>
          </p:cNvPr>
          <p:cNvSpPr txBox="1">
            <a:spLocks/>
          </p:cNvSpPr>
          <p:nvPr/>
        </p:nvSpPr>
        <p:spPr>
          <a:xfrm>
            <a:off x="341819" y="156566"/>
            <a:ext cx="8304876" cy="712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Global AIDS Strategy 2026-2031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567BE-8481-4EFB-5C9E-A7977AEF7A31}"/>
              </a:ext>
            </a:extLst>
          </p:cNvPr>
          <p:cNvSpPr txBox="1"/>
          <p:nvPr/>
        </p:nvSpPr>
        <p:spPr>
          <a:xfrm>
            <a:off x="266365" y="1045132"/>
            <a:ext cx="2882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C2227"/>
                </a:solidFill>
              </a:rPr>
              <a:t>2030 Global AIDS Targets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FF1215-17FC-8C95-30BD-5468334CF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6" y="2748379"/>
            <a:ext cx="3018561" cy="171521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D95A7C-BDD1-E717-5F82-5F64A39301A1}"/>
              </a:ext>
            </a:extLst>
          </p:cNvPr>
          <p:cNvSpPr/>
          <p:nvPr/>
        </p:nvSpPr>
        <p:spPr>
          <a:xfrm>
            <a:off x="3156147" y="1922856"/>
            <a:ext cx="6927275" cy="78820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501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FF65DD-986C-6A1B-2172-94CC5F97E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271"/>
          <a:stretch>
            <a:fillRect/>
          </a:stretch>
        </p:blipFill>
        <p:spPr>
          <a:xfrm>
            <a:off x="900089" y="1299411"/>
            <a:ext cx="10391822" cy="5444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C5875-E1AB-B133-B968-3D72F43C4E97}"/>
              </a:ext>
            </a:extLst>
          </p:cNvPr>
          <p:cNvSpPr txBox="1"/>
          <p:nvPr/>
        </p:nvSpPr>
        <p:spPr>
          <a:xfrm>
            <a:off x="320842" y="403815"/>
            <a:ext cx="1163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6A0A8"/>
                </a:solidFill>
              </a:rPr>
              <a:t>Global AIDS Strategy 2026-2031: 2030 primary prevention targets</a:t>
            </a:r>
          </a:p>
        </p:txBody>
      </p:sp>
    </p:spTree>
    <p:extLst>
      <p:ext uri="{BB962C8B-B14F-4D97-AF65-F5344CB8AC3E}">
        <p14:creationId xmlns:p14="http://schemas.microsoft.com/office/powerpoint/2010/main" val="293972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55F50-5F54-FC59-05BD-8CCCACAE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281" y="118600"/>
            <a:ext cx="4572638" cy="662079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EFFF13-0502-2282-A530-AE8D729B5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2533"/>
            <a:ext cx="6824133" cy="623354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How do we achieve a bold vision for HIV prevention in a global funding crisis?</a:t>
            </a:r>
          </a:p>
          <a:p>
            <a:pPr lvl="0"/>
            <a:r>
              <a:rPr lang="en-US" sz="2400" dirty="0"/>
              <a:t>New set of targets</a:t>
            </a:r>
          </a:p>
          <a:p>
            <a:pPr lvl="0"/>
            <a:r>
              <a:rPr lang="en-US" sz="2400" dirty="0"/>
              <a:t>New approach to prevention needs estimates</a:t>
            </a:r>
          </a:p>
          <a:p>
            <a:pPr lvl="0"/>
            <a:r>
              <a:rPr lang="en-US" sz="2400" dirty="0"/>
              <a:t>Will enable: </a:t>
            </a:r>
          </a:p>
          <a:p>
            <a:pPr lvl="1"/>
            <a:r>
              <a:rPr lang="en-US" sz="2000" dirty="0"/>
              <a:t>more granular &amp; more systematic analysis of need across populations and prevention options</a:t>
            </a:r>
          </a:p>
          <a:p>
            <a:pPr lvl="1"/>
            <a:r>
              <a:rPr lang="en-US" sz="2000" dirty="0"/>
              <a:t>annual tracking of progress at all levels</a:t>
            </a:r>
          </a:p>
          <a:p>
            <a:pPr lvl="1"/>
            <a:r>
              <a:rPr lang="en-US" sz="2000" dirty="0"/>
              <a:t>prioritization and alignment</a:t>
            </a:r>
          </a:p>
          <a:p>
            <a:pPr lvl="0"/>
            <a:r>
              <a:rPr lang="en-US" sz="2400" dirty="0"/>
              <a:t>A new era, a new framework</a:t>
            </a:r>
          </a:p>
          <a:p>
            <a:pPr lvl="1"/>
            <a:r>
              <a:rPr lang="en-US" sz="2000" dirty="0"/>
              <a:t>Strategic shift on prevention framing</a:t>
            </a:r>
          </a:p>
          <a:p>
            <a:pPr lvl="1"/>
            <a:r>
              <a:rPr lang="en-US" sz="2000" dirty="0"/>
              <a:t>Country-led, streamlined, sustainable models &amp; costs</a:t>
            </a:r>
          </a:p>
          <a:p>
            <a:pPr lvl="1"/>
            <a:r>
              <a:rPr lang="en-US" sz="2000" dirty="0"/>
              <a:t>Revised state-of-the-art country </a:t>
            </a:r>
            <a:br>
              <a:rPr lang="en-US" sz="2000" dirty="0"/>
            </a:br>
            <a:r>
              <a:rPr lang="en-US" sz="2000" dirty="0"/>
              <a:t>prevention plans are needed to </a:t>
            </a:r>
            <a:br>
              <a:rPr lang="en-US" sz="2000" dirty="0"/>
            </a:br>
            <a:r>
              <a:rPr lang="en-US" sz="2000" dirty="0"/>
              <a:t>chart the way to 2030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36B4F-E36A-FEAB-EE48-498C9C103B17}"/>
              </a:ext>
            </a:extLst>
          </p:cNvPr>
          <p:cNvSpPr txBox="1"/>
          <p:nvPr/>
        </p:nvSpPr>
        <p:spPr>
          <a:xfrm>
            <a:off x="10234863" y="118466"/>
            <a:ext cx="185235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New Guidance </a:t>
            </a:r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114B0295-5121-A7AA-CFB0-1FF781CC4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86719"/>
            <a:ext cx="1371280" cy="137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F9C1-584F-5E43-D221-59D6815A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203200"/>
            <a:ext cx="3935184" cy="1549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 person- </a:t>
            </a:r>
            <a:r>
              <a:rPr lang="en-US" sz="2400" b="1" dirty="0" err="1">
                <a:solidFill>
                  <a:schemeClr val="accent1"/>
                </a:solidFill>
              </a:rPr>
              <a:t>centred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prevention framework</a:t>
            </a:r>
            <a:endParaRPr lang="en-CH" sz="24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CDBB2-7653-6787-5304-71A762BA9FE3}"/>
              </a:ext>
            </a:extLst>
          </p:cNvPr>
          <p:cNvSpPr txBox="1"/>
          <p:nvPr/>
        </p:nvSpPr>
        <p:spPr>
          <a:xfrm>
            <a:off x="35194" y="2556710"/>
            <a:ext cx="4014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But not everything for everyone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Carefully chosen biomedical, behavioral,</a:t>
            </a:r>
          </a:p>
          <a:p>
            <a:r>
              <a:rPr lang="en-US" sz="1600" dirty="0">
                <a:solidFill>
                  <a:srgbClr val="C00000"/>
                </a:solidFill>
              </a:rPr>
              <a:t>structural elements</a:t>
            </a:r>
            <a:endParaRPr lang="en-CH" sz="1600" dirty="0">
              <a:solidFill>
                <a:srgbClr val="C00000"/>
              </a:solidFill>
            </a:endParaRP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7638BD67-BA9E-2052-8419-3D9E50C920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8" y="5832062"/>
            <a:ext cx="747017" cy="369332"/>
          </a:xfrm>
          <a:prstGeom prst="rect">
            <a:avLst/>
          </a:prstGeom>
        </p:spPr>
      </p:pic>
      <p:pic>
        <p:nvPicPr>
          <p:cNvPr id="6" name="Picture 5" descr="A black and red letter a&#10;&#10;AI-generated content may be incorrect.">
            <a:extLst>
              <a:ext uri="{FF2B5EF4-FFF2-40B4-BE49-F238E27FC236}">
                <a16:creationId xmlns:a16="http://schemas.microsoft.com/office/drawing/2014/main" id="{12E14980-9B29-9CD9-461D-44EB85BD9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8" y="6438773"/>
            <a:ext cx="1152144" cy="216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D6886-0B53-128D-E373-DAC89353E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4" y="0"/>
            <a:ext cx="7555686" cy="68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2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3C0C-2A5F-6859-0890-94004A95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17" y="268873"/>
            <a:ext cx="4788849" cy="3308516"/>
          </a:xfrm>
        </p:spPr>
        <p:txBody>
          <a:bodyPr>
            <a:normAutofit/>
          </a:bodyPr>
          <a:lstStyle/>
          <a:p>
            <a:r>
              <a:rPr lang="en-AU" dirty="0"/>
              <a:t>GPC resource hub compiles guidance and tools useful for GC8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3E892C-4703-DFD4-951D-64AB02201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34" y="5662863"/>
            <a:ext cx="1195136" cy="1195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3BAD07-D04E-A4F0-890D-658B66853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070" y="-1"/>
            <a:ext cx="6937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1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D8A02-C8C1-F3DE-0DD3-09BEE1AC5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E5799C-68DF-8E93-D08D-98D20C3B6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59884"/>
              </p:ext>
            </p:extLst>
          </p:nvPr>
        </p:nvGraphicFramePr>
        <p:xfrm>
          <a:off x="107485" y="453270"/>
          <a:ext cx="11977029" cy="57454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37980">
                  <a:extLst>
                    <a:ext uri="{9D8B030D-6E8A-4147-A177-3AD203B41FA5}">
                      <a16:colId xmlns:a16="http://schemas.microsoft.com/office/drawing/2014/main" val="2374255500"/>
                    </a:ext>
                  </a:extLst>
                </a:gridCol>
                <a:gridCol w="4423893">
                  <a:extLst>
                    <a:ext uri="{9D8B030D-6E8A-4147-A177-3AD203B41FA5}">
                      <a16:colId xmlns:a16="http://schemas.microsoft.com/office/drawing/2014/main" val="3343543881"/>
                    </a:ext>
                  </a:extLst>
                </a:gridCol>
                <a:gridCol w="3979572">
                  <a:extLst>
                    <a:ext uri="{9D8B030D-6E8A-4147-A177-3AD203B41FA5}">
                      <a16:colId xmlns:a16="http://schemas.microsoft.com/office/drawing/2014/main" val="2845598667"/>
                    </a:ext>
                  </a:extLst>
                </a:gridCol>
                <a:gridCol w="2135584">
                  <a:extLst>
                    <a:ext uri="{9D8B030D-6E8A-4147-A177-3AD203B41FA5}">
                      <a16:colId xmlns:a16="http://schemas.microsoft.com/office/drawing/2014/main" val="3711370910"/>
                    </a:ext>
                  </a:extLst>
                </a:gridCol>
              </a:tblGrid>
              <a:tr h="19467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latin typeface="Arial Nova Cond" panose="020B0506020202020204" pitchFamily="34" charset="0"/>
                        </a:rPr>
                        <a:t>Thematic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latin typeface="Arial Nova Cond" panose="020B0506020202020204" pitchFamily="34" charset="0"/>
                        </a:rPr>
                        <a:t>Guidance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latin typeface="Arial Nova Cond" panose="020B0506020202020204" pitchFamily="34" charset="0"/>
                        </a:rPr>
                        <a:t>Planning and management tools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latin typeface="Arial Nova Cond" panose="020B0506020202020204" pitchFamily="34" charset="0"/>
                        </a:rPr>
                        <a:t>Analytical tools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645684"/>
                  </a:ext>
                </a:extLst>
              </a:tr>
              <a:tr h="69169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latin typeface="Arial Nova Cond" panose="020B0506020202020204" pitchFamily="34" charset="0"/>
                        </a:rPr>
                        <a:t>Country target setting, prevention plans and systems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HIV Prevention 2030. A Global Access Framework for Country-Led Responses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Multi-sectoral stewardship of HIV prevention </a:t>
                      </a:r>
                      <a:r>
                        <a:rPr lang="en-US" sz="1400" b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</a:rPr>
                        <a:t>(coming soon)</a:t>
                      </a:r>
                      <a:endParaRPr lang="en-A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CD4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Supporting Prioritization in the Context of HIV Funding Cuts | GPC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</a:rPr>
                        <a:t>Template for 2030 country prevention access plans </a:t>
                      </a:r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ova Cond" panose="020B0506020202020204" pitchFamily="34" charset="0"/>
                        </a:rPr>
                        <a:t>(coming soon)</a:t>
                      </a:r>
                      <a:endParaRPr lang="en-A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CD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Prevention Needs Estimates Tools - The collection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Country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 Global HIV Prevention Scorecards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Sub-national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HIV Estimates in Priority Populations Tool (SHIPP Tool)</a:t>
                      </a:r>
                    </a:p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Five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HIV prevention self-assessment tools (PSATs)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Checklist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for prevention in GC8 proposals </a:t>
                      </a:r>
                      <a:r>
                        <a:rPr lang="en-US" sz="1400" b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</a:rPr>
                        <a:t>(coming </a:t>
                      </a:r>
                      <a:r>
                        <a:rPr lang="en-US" sz="1400" b="0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</a:rPr>
                        <a:t>soon)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886272"/>
                  </a:ext>
                </a:extLst>
              </a:tr>
              <a:tr h="82111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People-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centred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 prevention communication and demand generation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People-</a:t>
                      </a:r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centred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HIV prevention communication: Consolidated approaches for the demand generation and </a:t>
                      </a:r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behavioural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aspects of HIV prevention</a:t>
                      </a:r>
                      <a:endParaRPr lang="en-US" sz="1400" b="0" u="none" strike="noStrike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  <a:p>
                      <a:pPr marL="216000" marR="0" lvl="0" indent="-21600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Virtual interventions in response to HIV, sexually transmitted infections and viral hepatitis: policy brief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CD4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Budgeting and resource planning guidance for implementing virtual interventions as part of HIV responses</a:t>
                      </a:r>
                      <a:endParaRPr lang="en-AU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C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sz="1100" dirty="0">
                        <a:latin typeface="Arial Nova Cond" panose="020B0506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32475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latin typeface="Arial Nova Cond" panose="020B0506020202020204" pitchFamily="34" charset="0"/>
                        </a:rPr>
                        <a:t>Key populations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Consolidated guidelines on HIV, viral hepatitis and STI for key populations</a:t>
                      </a:r>
                      <a:endParaRPr lang="en-AU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Planning and Managing HIV </a:t>
                      </a:r>
                      <a:r>
                        <a:rPr lang="en-US" sz="14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programmes</a:t>
                      </a:r>
                      <a:r>
                        <a:rPr 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with key populations</a:t>
                      </a:r>
                      <a:endParaRPr lang="en-AU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100" dirty="0">
                        <a:latin typeface="Arial Nova Cond" panose="020B0506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306999"/>
                  </a:ext>
                </a:extLst>
              </a:tr>
              <a:tr h="45351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latin typeface="Arial Nova Cond" panose="020B0506020202020204" pitchFamily="34" charset="0"/>
                        </a:rPr>
                        <a:t>Women &amp; girls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HIV prevention among adolescent girls and young women - Guidance</a:t>
                      </a:r>
                      <a:endParaRPr lang="en-AU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Decision-making aid for investments into HIV prevention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programmes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among adolescent girls and young women</a:t>
                      </a:r>
                      <a:endParaRPr lang="en-AU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sz="1100" dirty="0">
                        <a:latin typeface="Arial Nova Cond" panose="020B0506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793124"/>
                  </a:ext>
                </a:extLst>
              </a:tr>
              <a:tr h="45351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latin typeface="Arial Nova Cond" panose="020B0506020202020204" pitchFamily="34" charset="0"/>
                        </a:rPr>
                        <a:t>Men &amp; boys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Men and HIV: evidence-based approaches and interventions. A framework for person-</a:t>
                      </a:r>
                      <a:r>
                        <a:rPr lang="en-US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centred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health services</a:t>
                      </a:r>
                      <a:endParaRPr lang="en-AU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</a:rPr>
                        <a:t>Brief on sustainability of voluntary medical male circumcision programmes </a:t>
                      </a:r>
                      <a:r>
                        <a:rPr lang="en-AU" sz="14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ova Cond" panose="020B0506020202020204" pitchFamily="34" charset="0"/>
                        </a:rPr>
                        <a:t>(coming soon)</a:t>
                      </a:r>
                      <a:endParaRPr lang="en-A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sz="1100" dirty="0">
                        <a:latin typeface="Arial Nova Cond" panose="020B0506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05269"/>
                  </a:ext>
                </a:extLst>
              </a:tr>
              <a:tr h="69169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latin typeface="Arial Nova Cond" panose="020B0506020202020204" pitchFamily="34" charset="0"/>
                        </a:rPr>
                        <a:t>Condom programming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Total Market Approach Playbook for Sustainable Condom Access</a:t>
                      </a:r>
                      <a:endParaRPr lang="en-AU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Total Market Approach Playbook for Sustainable Condom Access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Toolkit to Design Social Media Campaigns that Promote Condom Use</a:t>
                      </a:r>
                      <a:endParaRPr lang="en-AU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Condom Needs Estimation Tool</a:t>
                      </a:r>
                      <a:endParaRPr lang="en-AU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61033"/>
                  </a:ext>
                </a:extLst>
              </a:tr>
              <a:tr h="58671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latin typeface="Arial Nova Cond" panose="020B0506020202020204" pitchFamily="34" charset="0"/>
                        </a:rPr>
                        <a:t>ARV-based prevention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Guidelines on lenacapavir for HIV prevention and testing strategies for long-acting injectable 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pre-exposure prophylaxis</a:t>
                      </a:r>
                      <a:endParaRPr lang="en-AU" sz="12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Tools to support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Lenacapavir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introduction</a:t>
                      </a:r>
                      <a:endParaRPr lang="en-AU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4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PrEP-it - needs estimation tool</a:t>
                      </a:r>
                      <a:endParaRPr lang="en-AU" sz="14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0105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AFB80D-1904-DC28-97E1-FA139FD2E201}"/>
              </a:ext>
            </a:extLst>
          </p:cNvPr>
          <p:cNvSpPr txBox="1"/>
          <p:nvPr/>
        </p:nvSpPr>
        <p:spPr>
          <a:xfrm>
            <a:off x="107485" y="83938"/>
            <a:ext cx="1058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Overview of prevention guidance and  tools relevant to GC8: Navigating what to use for what purpose</a:t>
            </a:r>
            <a:endParaRPr lang="en-CH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7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378F-F989-0336-77FF-F4298F5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51" y="573510"/>
            <a:ext cx="4998963" cy="1932184"/>
          </a:xfrm>
        </p:spPr>
        <p:txBody>
          <a:bodyPr>
            <a:normAutofit/>
          </a:bodyPr>
          <a:lstStyle/>
          <a:p>
            <a:r>
              <a:rPr lang="en-US" dirty="0"/>
              <a:t>Global AIDS Strategy </a:t>
            </a:r>
            <a:br>
              <a:rPr lang="en-US" dirty="0"/>
            </a:br>
            <a:r>
              <a:rPr lang="en-US" dirty="0"/>
              <a:t>2026-2031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EBA24-06F9-5C9F-0268-F67D1968E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5" y="0"/>
            <a:ext cx="69272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97DC29-B6BC-7C64-02F5-C3884655744D}"/>
              </a:ext>
            </a:extLst>
          </p:cNvPr>
          <p:cNvSpPr txBox="1"/>
          <p:nvPr/>
        </p:nvSpPr>
        <p:spPr>
          <a:xfrm>
            <a:off x="259251" y="2136362"/>
            <a:ext cx="516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6A0A8"/>
                </a:solidFill>
              </a:rPr>
              <a:t>2030 Global AIDS Targets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37173B-707B-D532-BF7C-9C74C63936DF}"/>
              </a:ext>
            </a:extLst>
          </p:cNvPr>
          <p:cNvSpPr/>
          <p:nvPr/>
        </p:nvSpPr>
        <p:spPr>
          <a:xfrm>
            <a:off x="5258214" y="1014984"/>
            <a:ext cx="6927275" cy="117957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53670-43E2-3C35-3318-B7D27D819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37" y="3400215"/>
            <a:ext cx="4131866" cy="23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4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55F50-5F54-FC59-05BD-8CCCACAE3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281" y="118600"/>
            <a:ext cx="4572638" cy="662079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EAC8E8B1-9860-88A7-7229-FBB9652E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31" y="125001"/>
            <a:ext cx="7491663" cy="1259305"/>
          </a:xfrm>
        </p:spPr>
        <p:txBody>
          <a:bodyPr>
            <a:noAutofit/>
          </a:bodyPr>
          <a:lstStyle/>
          <a:p>
            <a:r>
              <a:rPr lang="en-AU" sz="3600" dirty="0"/>
              <a:t>How do we achieve a bold vision for HIV prevention in a global funding crisis?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0D4E7C-51C0-B96D-58C3-30DE6EFCE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831" y="1524001"/>
            <a:ext cx="7199147" cy="496711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The Global Access Framework makes strategic shifts in the framing, leverages the GAS 2026-2031 targets and provides a new approach to prevention needs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Grounded in a person in need of HIV prevention making choices is centred, supported by sustainable prevention programmes incorporating behavioural, systems, structural and biomedical with multisector stewardship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Will enable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more granular &amp; more systematic analysis of need across populations and prevention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annual tracking of progress at all levels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prioritization and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Revised state-of-the-art country prevention </a:t>
            </a:r>
            <a:br>
              <a:rPr lang="en-US" sz="2000" dirty="0"/>
            </a:br>
            <a:r>
              <a:rPr lang="en-US" sz="2000" dirty="0"/>
              <a:t>plans are needed to chart the way to 2030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F927AC-80EC-F859-60F7-6627017BF993}"/>
              </a:ext>
            </a:extLst>
          </p:cNvPr>
          <p:cNvSpPr txBox="1"/>
          <p:nvPr/>
        </p:nvSpPr>
        <p:spPr>
          <a:xfrm>
            <a:off x="10234863" y="118466"/>
            <a:ext cx="185235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New Guidance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7636BBA-8960-997A-597C-BFDAEC714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75" y="5218994"/>
            <a:ext cx="1639006" cy="16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2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8C0C4-2022-9249-59D2-A1DAB76E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305324-1126-FC5B-CDD9-EF69826F64EC}"/>
              </a:ext>
            </a:extLst>
          </p:cNvPr>
          <p:cNvSpPr txBox="1"/>
          <p:nvPr/>
        </p:nvSpPr>
        <p:spPr>
          <a:xfrm>
            <a:off x="10304422" y="839797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H"/>
            </a:defPPr>
            <a:lvl1pPr>
              <a:defRPr sz="16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Impact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004F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77AF1B-C0D4-7C94-623D-15E3A28F15A7}"/>
              </a:ext>
            </a:extLst>
          </p:cNvPr>
          <p:cNvSpPr txBox="1"/>
          <p:nvPr/>
        </p:nvSpPr>
        <p:spPr>
          <a:xfrm>
            <a:off x="245979" y="240170"/>
            <a:ext cx="11729686" cy="461665"/>
          </a:xfrm>
          <a:prstGeom prst="rect">
            <a:avLst/>
          </a:prstGeom>
          <a:solidFill>
            <a:srgbClr val="004F7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Zooming in on 2030 programmatic primary prevention targets within GAS 2026-2031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F09546-C3D2-1054-2009-2B6B542E7E42}"/>
              </a:ext>
            </a:extLst>
          </p:cNvPr>
          <p:cNvSpPr txBox="1"/>
          <p:nvPr/>
        </p:nvSpPr>
        <p:spPr>
          <a:xfrm>
            <a:off x="2847717" y="850905"/>
            <a:ext cx="94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Outputs</a:t>
            </a:r>
            <a:endParaRPr kumimoji="0" lang="en-CH" sz="1600" b="1" i="0" u="none" strike="noStrike" kern="1200" cap="none" spc="0" normalizeH="0" baseline="0" noProof="0">
              <a:ln>
                <a:noFill/>
              </a:ln>
              <a:solidFill>
                <a:srgbClr val="004F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8ED55-A53B-7E4E-EEF9-974A87BC9523}"/>
              </a:ext>
            </a:extLst>
          </p:cNvPr>
          <p:cNvSpPr txBox="1"/>
          <p:nvPr/>
        </p:nvSpPr>
        <p:spPr>
          <a:xfrm>
            <a:off x="6520200" y="833176"/>
            <a:ext cx="1158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Outcomes</a:t>
            </a:r>
            <a:endParaRPr kumimoji="0" lang="en-CH" sz="1600" b="1" i="0" u="none" strike="noStrike" kern="1200" cap="none" spc="0" normalizeH="0" baseline="0" noProof="0">
              <a:ln>
                <a:noFill/>
              </a:ln>
              <a:solidFill>
                <a:srgbClr val="004F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6A8A8C-FBBF-0606-092A-667AB9ADE146}"/>
              </a:ext>
            </a:extLst>
          </p:cNvPr>
          <p:cNvSpPr txBox="1"/>
          <p:nvPr/>
        </p:nvSpPr>
        <p:spPr>
          <a:xfrm>
            <a:off x="2815232" y="2167128"/>
            <a:ext cx="2920298" cy="2523745"/>
          </a:xfrm>
          <a:prstGeom prst="roundRect">
            <a:avLst>
              <a:gd name="adj" fmla="val 3668"/>
            </a:avLst>
          </a:prstGeom>
          <a:solidFill>
            <a:srgbClr val="ECF9FE"/>
          </a:solidFill>
          <a:ln>
            <a:solidFill>
              <a:srgbClr val="004F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>
              <a:lnSpc>
                <a:spcPct val="80000"/>
              </a:lnSpc>
              <a:defRPr sz="1050" b="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Translated into: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of people reached with person-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prevention programs*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of country distribution need met for condoms,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PEP, needles, syringes, OAMT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90% of adolescents and young people receive CSE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80% of people-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HIV prevention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programmes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for key populations delivered by community-led organizations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Achieved through trusted health, community, virtual and other sector platforms for women &amp; girls, men &amp; boys in settings with high HIV and  five key popula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tions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0A3D5-B886-FEBD-9B16-886C9DD5B73D}"/>
              </a:ext>
            </a:extLst>
          </p:cNvPr>
          <p:cNvSpPr txBox="1"/>
          <p:nvPr/>
        </p:nvSpPr>
        <p:spPr>
          <a:xfrm>
            <a:off x="10233272" y="2447828"/>
            <a:ext cx="1838917" cy="1962344"/>
          </a:xfrm>
          <a:prstGeom prst="roundRect">
            <a:avLst>
              <a:gd name="adj" fmla="val 8312"/>
            </a:avLst>
          </a:prstGeom>
          <a:solidFill>
            <a:srgbClr val="004F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CH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New HIV infections reduced by 90% in 2030 compared to 2010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782CB5-5932-DA65-8660-F7632672355A}"/>
              </a:ext>
            </a:extLst>
          </p:cNvPr>
          <p:cNvSpPr txBox="1"/>
          <p:nvPr/>
        </p:nvSpPr>
        <p:spPr>
          <a:xfrm>
            <a:off x="6495108" y="1173905"/>
            <a:ext cx="2978492" cy="988777"/>
          </a:xfrm>
          <a:prstGeom prst="roundRect">
            <a:avLst>
              <a:gd name="adj" fmla="val 5807"/>
            </a:avLst>
          </a:prstGeom>
          <a:solidFill>
            <a:srgbClr val="004F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90%* of people in need of prevention use effective prevention options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F7D5B566-3578-56BE-A282-9EE6E5B90FC4}"/>
              </a:ext>
            </a:extLst>
          </p:cNvPr>
          <p:cNvSpPr/>
          <p:nvPr/>
        </p:nvSpPr>
        <p:spPr>
          <a:xfrm>
            <a:off x="9646686" y="1163798"/>
            <a:ext cx="376606" cy="4636367"/>
          </a:xfrm>
          <a:prstGeom prst="homePlate">
            <a:avLst>
              <a:gd name="adj" fmla="val 100000"/>
            </a:avLst>
          </a:prstGeom>
          <a:solidFill>
            <a:srgbClr val="004F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6C011DA-CC91-6B91-BBAF-6ADE145490F3}"/>
              </a:ext>
            </a:extLst>
          </p:cNvPr>
          <p:cNvSpPr/>
          <p:nvPr/>
        </p:nvSpPr>
        <p:spPr>
          <a:xfrm>
            <a:off x="5929513" y="1184246"/>
            <a:ext cx="376606" cy="4615920"/>
          </a:xfrm>
          <a:prstGeom prst="homePlate">
            <a:avLst>
              <a:gd name="adj" fmla="val 100000"/>
            </a:avLst>
          </a:prstGeom>
          <a:solidFill>
            <a:srgbClr val="004F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1F5DE3-694B-89AA-159F-DEF62E193165}"/>
              </a:ext>
            </a:extLst>
          </p:cNvPr>
          <p:cNvSpPr txBox="1"/>
          <p:nvPr/>
        </p:nvSpPr>
        <p:spPr>
          <a:xfrm>
            <a:off x="6495108" y="2162682"/>
            <a:ext cx="2978492" cy="2532637"/>
          </a:xfrm>
          <a:prstGeom prst="roundRect">
            <a:avLst>
              <a:gd name="adj" fmla="val 2295"/>
            </a:avLst>
          </a:prstGeom>
          <a:solidFill>
            <a:srgbClr val="ECF9FE"/>
          </a:solidFill>
          <a:ln>
            <a:solidFill>
              <a:srgbClr val="004F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>
              <a:lnSpc>
                <a:spcPct val="80000"/>
              </a:lnSpc>
              <a:defRPr sz="900" b="0">
                <a:solidFill>
                  <a:srgbClr val="009999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Translated into thematic targets: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F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80% condom use with non-regular partners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4F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Up to 80% use of ARV-based prevention – PEP/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including long-acting products in line with epidemiology** and people’s choices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F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Population-specific targets:</a:t>
            </a:r>
          </a:p>
          <a:p>
            <a:pPr marL="108000" marR="0" lvl="0" indent="-108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F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08000" marR="0" lvl="0" indent="-108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90% of boys &amp; men accessed VMMC in 15 priority countries</a:t>
            </a:r>
          </a:p>
          <a:p>
            <a:pPr marL="108000" marR="0" lvl="0" indent="-108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of people who inject drugs use safe injecting equipment, 50% of people who inject opioids on OST</a:t>
            </a:r>
          </a:p>
          <a:p>
            <a:pPr marL="108000" marR="0" lvl="0" indent="-108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condom use at paid sex among sex workers and their clients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D07777-0D17-A7B9-DF33-AAA9350D929B}"/>
              </a:ext>
            </a:extLst>
          </p:cNvPr>
          <p:cNvSpPr txBox="1"/>
          <p:nvPr/>
        </p:nvSpPr>
        <p:spPr>
          <a:xfrm>
            <a:off x="6495108" y="5882670"/>
            <a:ext cx="347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** For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targets, indicative HIV incidence thresholds by sub-populations will be updated and simplified, while maintaining the principle of a differentiated approach.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D5EB94-F2EE-E617-384D-DAAD5C59CC0B}"/>
              </a:ext>
            </a:extLst>
          </p:cNvPr>
          <p:cNvSpPr txBox="1"/>
          <p:nvPr/>
        </p:nvSpPr>
        <p:spPr>
          <a:xfrm>
            <a:off x="6495108" y="4721276"/>
            <a:ext cx="2978492" cy="1060103"/>
          </a:xfrm>
          <a:prstGeom prst="roundRect">
            <a:avLst>
              <a:gd name="adj" fmla="val 580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HIV treatment as prevention: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ＭＳ Ｐゴシック" panose="020B0600070205080204" pitchFamily="34" charset="-128"/>
                <a:cs typeface="+mn-cs"/>
              </a:rPr>
              <a:t>90% of all people living with HIV have suppressed viral loads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E9AE7A-EC24-ADA1-B163-745E5D635A61}"/>
              </a:ext>
            </a:extLst>
          </p:cNvPr>
          <p:cNvSpPr txBox="1"/>
          <p:nvPr/>
        </p:nvSpPr>
        <p:spPr>
          <a:xfrm>
            <a:off x="2788262" y="4711882"/>
            <a:ext cx="2914014" cy="1078890"/>
          </a:xfrm>
          <a:prstGeom prst="roundRect">
            <a:avLst>
              <a:gd name="adj" fmla="val 580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Improved health, community, education &amp; social support systems, legal environments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80% HIV prevention options delivered by  community-led organizations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815787-FFCB-29E4-6D0E-8428CD724738}"/>
              </a:ext>
            </a:extLst>
          </p:cNvPr>
          <p:cNvSpPr txBox="1"/>
          <p:nvPr/>
        </p:nvSpPr>
        <p:spPr>
          <a:xfrm>
            <a:off x="269545" y="6492960"/>
            <a:ext cx="286615" cy="157949"/>
          </a:xfrm>
          <a:prstGeom prst="roundRect">
            <a:avLst>
              <a:gd name="adj" fmla="val 6850"/>
            </a:avLst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CH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B48AAD-EAE8-BC58-0992-DF335E8BB7B2}"/>
              </a:ext>
            </a:extLst>
          </p:cNvPr>
          <p:cNvSpPr txBox="1"/>
          <p:nvPr/>
        </p:nvSpPr>
        <p:spPr>
          <a:xfrm>
            <a:off x="685033" y="6377544"/>
            <a:ext cx="1712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Other critical HIV, health &amp; development targets</a:t>
            </a:r>
            <a:endParaRPr kumimoji="0" lang="en-CH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B12934-3C95-AE23-7EC7-5C1A0154CB29}"/>
              </a:ext>
            </a:extLst>
          </p:cNvPr>
          <p:cNvSpPr/>
          <p:nvPr/>
        </p:nvSpPr>
        <p:spPr>
          <a:xfrm>
            <a:off x="256896" y="1184245"/>
            <a:ext cx="2304129" cy="4615920"/>
          </a:xfrm>
          <a:prstGeom prst="roundRect">
            <a:avLst>
              <a:gd name="adj" fmla="val 3439"/>
            </a:avLst>
          </a:prstGeom>
          <a:solidFill>
            <a:srgbClr val="ECF9FE"/>
          </a:solidFill>
          <a:ln>
            <a:solidFill>
              <a:srgbClr val="004F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People in need of HIV prevention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F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Young people and adults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(in areas with elevated HIV)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F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Key populations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(sex workers, gay men and other men who have sex with men, transgender people, people who inject drugs, people in prisons and other closed settings)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4F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People living with HIV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E59D0-A519-E27B-41D4-AC2ED795FC9B}"/>
              </a:ext>
            </a:extLst>
          </p:cNvPr>
          <p:cNvSpPr txBox="1"/>
          <p:nvPr/>
        </p:nvSpPr>
        <p:spPr>
          <a:xfrm>
            <a:off x="2815232" y="1178352"/>
            <a:ext cx="2920298" cy="988776"/>
          </a:xfrm>
          <a:prstGeom prst="roundRect">
            <a:avLst>
              <a:gd name="adj" fmla="val 5807"/>
            </a:avLst>
          </a:prstGeom>
          <a:solidFill>
            <a:srgbClr val="004F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of people in need of prevention reached with HIV prevention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EFD56-5494-69F0-3B38-E876339DB302}"/>
              </a:ext>
            </a:extLst>
          </p:cNvPr>
          <p:cNvSpPr txBox="1"/>
          <p:nvPr/>
        </p:nvSpPr>
        <p:spPr>
          <a:xfrm>
            <a:off x="2699323" y="5830568"/>
            <a:ext cx="3606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H"/>
            </a:defPPr>
            <a:lvl1pPr>
              <a:defRPr sz="1200">
                <a:solidFill>
                  <a:srgbClr val="00999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 People-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programs in line with programmatic guidance include services, access to prevention options, actions to address structural barriers and tailored prevention communications addressing behavior and norms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29492-FC3D-4E22-E086-A1829F5D2C84}"/>
              </a:ext>
            </a:extLst>
          </p:cNvPr>
          <p:cNvSpPr txBox="1"/>
          <p:nvPr/>
        </p:nvSpPr>
        <p:spPr>
          <a:xfrm>
            <a:off x="245979" y="838430"/>
            <a:ext cx="1851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Denominators 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004F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5D983-D97A-3D08-FBC9-C6A9C51EBCE0}"/>
              </a:ext>
            </a:extLst>
          </p:cNvPr>
          <p:cNvSpPr txBox="1"/>
          <p:nvPr/>
        </p:nvSpPr>
        <p:spPr>
          <a:xfrm>
            <a:off x="269545" y="6094008"/>
            <a:ext cx="286615" cy="157949"/>
          </a:xfrm>
          <a:prstGeom prst="roundRect">
            <a:avLst>
              <a:gd name="adj" fmla="val 6850"/>
            </a:avLst>
          </a:prstGeom>
          <a:solidFill>
            <a:srgbClr val="004F72"/>
          </a:solidFill>
        </p:spPr>
        <p:txBody>
          <a:bodyPr wrap="square" rtlCol="0">
            <a:spAutoFit/>
          </a:bodyPr>
          <a:lstStyle>
            <a:defPPr>
              <a:defRPr lang="en-CH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24F66-F992-49A7-12FF-E28151740033}"/>
              </a:ext>
            </a:extLst>
          </p:cNvPr>
          <p:cNvSpPr txBox="1"/>
          <p:nvPr/>
        </p:nvSpPr>
        <p:spPr>
          <a:xfrm>
            <a:off x="685033" y="5978592"/>
            <a:ext cx="1712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F7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Primary HIV prevention targets</a:t>
            </a:r>
            <a:endParaRPr kumimoji="0" lang="en-CH" sz="1050" b="0" i="0" u="none" strike="noStrike" kern="1200" cap="none" spc="0" normalizeH="0" baseline="0" noProof="0" dirty="0">
              <a:ln>
                <a:noFill/>
              </a:ln>
              <a:solidFill>
                <a:srgbClr val="004F7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31061036-FE60-0FA0-8D22-C3133A00A7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38" y="6389590"/>
            <a:ext cx="747017" cy="369332"/>
          </a:xfrm>
          <a:prstGeom prst="rect">
            <a:avLst/>
          </a:prstGeom>
        </p:spPr>
      </p:pic>
      <p:pic>
        <p:nvPicPr>
          <p:cNvPr id="12" name="Picture 11" descr="A black and red letter a&#10;&#10;AI-generated content may be incorrect.">
            <a:extLst>
              <a:ext uri="{FF2B5EF4-FFF2-40B4-BE49-F238E27FC236}">
                <a16:creationId xmlns:a16="http://schemas.microsoft.com/office/drawing/2014/main" id="{FA9DF484-2C19-BF4D-AC2E-479A200DD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89" y="6542895"/>
            <a:ext cx="1152144" cy="2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7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060F5-87F0-708F-5A30-303DBC259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7" descr="Pills Blue Icon PNG Transparent Background, Free Download #6569 -  FreeIconsPNG">
            <a:extLst>
              <a:ext uri="{FF2B5EF4-FFF2-40B4-BE49-F238E27FC236}">
                <a16:creationId xmlns:a16="http://schemas.microsoft.com/office/drawing/2014/main" id="{857674C2-B10E-399E-4E64-0ED8F0DC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8" y="3230406"/>
            <a:ext cx="522819" cy="5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9" descr="Condom - Free healthcare and medical icons">
            <a:extLst>
              <a:ext uri="{FF2B5EF4-FFF2-40B4-BE49-F238E27FC236}">
                <a16:creationId xmlns:a16="http://schemas.microsoft.com/office/drawing/2014/main" id="{4D8F33BD-2094-3757-DE34-6B5927DD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54" y="2696854"/>
            <a:ext cx="628035" cy="6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5" descr="Money - Free business and finance icons">
            <a:extLst>
              <a:ext uri="{FF2B5EF4-FFF2-40B4-BE49-F238E27FC236}">
                <a16:creationId xmlns:a16="http://schemas.microsoft.com/office/drawing/2014/main" id="{BA355383-9E43-2976-99CF-FAA92F75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79" y="3599614"/>
            <a:ext cx="726564" cy="7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Pills Blue Icon PNG Transparent Background, Free Download #6569 -  FreeIconsPNG">
            <a:extLst>
              <a:ext uri="{FF2B5EF4-FFF2-40B4-BE49-F238E27FC236}">
                <a16:creationId xmlns:a16="http://schemas.microsoft.com/office/drawing/2014/main" id="{477D1F0C-8B72-71A9-8797-6A995AD1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22" y="3278605"/>
            <a:ext cx="522819" cy="5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>
            <a:extLst>
              <a:ext uri="{FF2B5EF4-FFF2-40B4-BE49-F238E27FC236}">
                <a16:creationId xmlns:a16="http://schemas.microsoft.com/office/drawing/2014/main" id="{570E8BFA-0790-8DE7-D153-043A9008AE5E}"/>
              </a:ext>
            </a:extLst>
          </p:cNvPr>
          <p:cNvSpPr/>
          <p:nvPr/>
        </p:nvSpPr>
        <p:spPr>
          <a:xfrm>
            <a:off x="3411988" y="3429000"/>
            <a:ext cx="410204" cy="37242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Graphic 6" descr="Medical with solid fill">
            <a:extLst>
              <a:ext uri="{FF2B5EF4-FFF2-40B4-BE49-F238E27FC236}">
                <a16:creationId xmlns:a16="http://schemas.microsoft.com/office/drawing/2014/main" id="{6160A721-C858-065C-9A2A-8F521E6EAA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5115" y="3230406"/>
            <a:ext cx="656052" cy="656052"/>
          </a:xfrm>
          <a:prstGeom prst="rect">
            <a:avLst/>
          </a:prstGeom>
        </p:spPr>
      </p:pic>
      <p:pic>
        <p:nvPicPr>
          <p:cNvPr id="9" name="Graphic 8" descr="Group success outline">
            <a:extLst>
              <a:ext uri="{FF2B5EF4-FFF2-40B4-BE49-F238E27FC236}">
                <a16:creationId xmlns:a16="http://schemas.microsoft.com/office/drawing/2014/main" id="{93D4B013-8710-D2FB-08D3-A93794AC5F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3414" y="1468824"/>
            <a:ext cx="1058941" cy="10589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55587A-C4A5-0800-389E-F94E03C1612B}"/>
              </a:ext>
            </a:extLst>
          </p:cNvPr>
          <p:cNvSpPr txBox="1"/>
          <p:nvPr/>
        </p:nvSpPr>
        <p:spPr>
          <a:xfrm>
            <a:off x="107110" y="257997"/>
            <a:ext cx="9695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40+20 by 30: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line numeric milestones for reducing new HIV infections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0BBC9-8AF8-5E09-88CC-946236660AD8}"/>
              </a:ext>
            </a:extLst>
          </p:cNvPr>
          <p:cNvSpPr txBox="1"/>
          <p:nvPr/>
        </p:nvSpPr>
        <p:spPr>
          <a:xfrm>
            <a:off x="8437609" y="58421"/>
            <a:ext cx="364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Alternative presentation – DO NOT CITE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B842DB08-AE92-7AA7-26C6-7A57F3A0D1E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09" y="6038890"/>
            <a:ext cx="928591" cy="459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199CA3-2872-8002-6A4C-5CEEE7B3F0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6" y="831466"/>
            <a:ext cx="10101943" cy="59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87B33-F584-DF3E-B619-5164B63CB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7" descr="Pills Blue Icon PNG Transparent Background, Free Download #6569 -  FreeIconsPNG">
            <a:extLst>
              <a:ext uri="{FF2B5EF4-FFF2-40B4-BE49-F238E27FC236}">
                <a16:creationId xmlns:a16="http://schemas.microsoft.com/office/drawing/2014/main" id="{6CD2097D-7F1B-DA6C-9627-94C0D27B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8" y="3230406"/>
            <a:ext cx="522819" cy="5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9" descr="Condom - Free healthcare and medical icons">
            <a:extLst>
              <a:ext uri="{FF2B5EF4-FFF2-40B4-BE49-F238E27FC236}">
                <a16:creationId xmlns:a16="http://schemas.microsoft.com/office/drawing/2014/main" id="{6F5B2F3E-5E65-79F2-FC04-D6D595B3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54" y="2696854"/>
            <a:ext cx="628035" cy="6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5" descr="Money - Free business and finance icons">
            <a:extLst>
              <a:ext uri="{FF2B5EF4-FFF2-40B4-BE49-F238E27FC236}">
                <a16:creationId xmlns:a16="http://schemas.microsoft.com/office/drawing/2014/main" id="{FB4BB228-1A1E-03CD-9303-42DA0337F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79" y="3599614"/>
            <a:ext cx="726564" cy="7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Pills Blue Icon PNG Transparent Background, Free Download #6569 -  FreeIconsPNG">
            <a:extLst>
              <a:ext uri="{FF2B5EF4-FFF2-40B4-BE49-F238E27FC236}">
                <a16:creationId xmlns:a16="http://schemas.microsoft.com/office/drawing/2014/main" id="{826CA577-AB69-2C79-D9DC-8C7E3924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22" y="3278605"/>
            <a:ext cx="522819" cy="5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>
            <a:extLst>
              <a:ext uri="{FF2B5EF4-FFF2-40B4-BE49-F238E27FC236}">
                <a16:creationId xmlns:a16="http://schemas.microsoft.com/office/drawing/2014/main" id="{ADE1D0A1-0E69-A858-8B03-9A156699B9DF}"/>
              </a:ext>
            </a:extLst>
          </p:cNvPr>
          <p:cNvSpPr/>
          <p:nvPr/>
        </p:nvSpPr>
        <p:spPr>
          <a:xfrm>
            <a:off x="3411988" y="3429000"/>
            <a:ext cx="410204" cy="37242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Graphic 6" descr="Medical with solid fill">
            <a:extLst>
              <a:ext uri="{FF2B5EF4-FFF2-40B4-BE49-F238E27FC236}">
                <a16:creationId xmlns:a16="http://schemas.microsoft.com/office/drawing/2014/main" id="{784888F7-BA23-51CE-92D5-2BDA653D38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5115" y="3230406"/>
            <a:ext cx="656052" cy="656052"/>
          </a:xfrm>
          <a:prstGeom prst="rect">
            <a:avLst/>
          </a:prstGeom>
        </p:spPr>
      </p:pic>
      <p:pic>
        <p:nvPicPr>
          <p:cNvPr id="9" name="Graphic 8" descr="Group success outline">
            <a:extLst>
              <a:ext uri="{FF2B5EF4-FFF2-40B4-BE49-F238E27FC236}">
                <a16:creationId xmlns:a16="http://schemas.microsoft.com/office/drawing/2014/main" id="{1D7E4C53-E605-B8F9-8C8A-30A3139002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3414" y="1468824"/>
            <a:ext cx="1058941" cy="10589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C27753-706D-866E-466A-F1EFE0F998C8}"/>
              </a:ext>
            </a:extLst>
          </p:cNvPr>
          <p:cNvSpPr txBox="1"/>
          <p:nvPr/>
        </p:nvSpPr>
        <p:spPr>
          <a:xfrm>
            <a:off x="44905" y="363633"/>
            <a:ext cx="1158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innovation will be country-owned needs estimates &amp; milestones based on granular data: Illustrative country example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68B94-D9D1-E553-D615-A7DD2CC65079}"/>
              </a:ext>
            </a:extLst>
          </p:cNvPr>
          <p:cNvSpPr txBox="1"/>
          <p:nvPr/>
        </p:nvSpPr>
        <p:spPr>
          <a:xfrm>
            <a:off x="8437609" y="58421"/>
            <a:ext cx="364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Alternative presentation – DO NOT CITE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E85F19-1C38-6115-78E6-49B6DF25455A}"/>
              </a:ext>
            </a:extLst>
          </p:cNvPr>
          <p:cNvGraphicFramePr>
            <a:graphicFrameLocks noGrp="1"/>
          </p:cNvGraphicFramePr>
          <p:nvPr/>
        </p:nvGraphicFramePr>
        <p:xfrm>
          <a:off x="107110" y="1034880"/>
          <a:ext cx="12039985" cy="5749602"/>
        </p:xfrm>
        <a:graphic>
          <a:graphicData uri="http://schemas.openxmlformats.org/drawingml/2006/table">
            <a:tbl>
              <a:tblPr firstRow="1" firstCol="1" bandRow="1"/>
              <a:tblGrid>
                <a:gridCol w="2207827">
                  <a:extLst>
                    <a:ext uri="{9D8B030D-6E8A-4147-A177-3AD203B41FA5}">
                      <a16:colId xmlns:a16="http://schemas.microsoft.com/office/drawing/2014/main" val="3961624263"/>
                    </a:ext>
                  </a:extLst>
                </a:gridCol>
                <a:gridCol w="353028">
                  <a:extLst>
                    <a:ext uri="{9D8B030D-6E8A-4147-A177-3AD203B41FA5}">
                      <a16:colId xmlns:a16="http://schemas.microsoft.com/office/drawing/2014/main" val="3433435054"/>
                    </a:ext>
                  </a:extLst>
                </a:gridCol>
                <a:gridCol w="1237721">
                  <a:extLst>
                    <a:ext uri="{9D8B030D-6E8A-4147-A177-3AD203B41FA5}">
                      <a16:colId xmlns:a16="http://schemas.microsoft.com/office/drawing/2014/main" val="3077676287"/>
                    </a:ext>
                  </a:extLst>
                </a:gridCol>
                <a:gridCol w="1042491">
                  <a:extLst>
                    <a:ext uri="{9D8B030D-6E8A-4147-A177-3AD203B41FA5}">
                      <a16:colId xmlns:a16="http://schemas.microsoft.com/office/drawing/2014/main" val="3501709460"/>
                    </a:ext>
                  </a:extLst>
                </a:gridCol>
                <a:gridCol w="272005">
                  <a:extLst>
                    <a:ext uri="{9D8B030D-6E8A-4147-A177-3AD203B41FA5}">
                      <a16:colId xmlns:a16="http://schemas.microsoft.com/office/drawing/2014/main" val="620117696"/>
                    </a:ext>
                  </a:extLst>
                </a:gridCol>
                <a:gridCol w="1111170">
                  <a:extLst>
                    <a:ext uri="{9D8B030D-6E8A-4147-A177-3AD203B41FA5}">
                      <a16:colId xmlns:a16="http://schemas.microsoft.com/office/drawing/2014/main" val="319427415"/>
                    </a:ext>
                  </a:extLst>
                </a:gridCol>
                <a:gridCol w="1134319">
                  <a:extLst>
                    <a:ext uri="{9D8B030D-6E8A-4147-A177-3AD203B41FA5}">
                      <a16:colId xmlns:a16="http://schemas.microsoft.com/office/drawing/2014/main" val="568267659"/>
                    </a:ext>
                  </a:extLst>
                </a:gridCol>
                <a:gridCol w="380510">
                  <a:extLst>
                    <a:ext uri="{9D8B030D-6E8A-4147-A177-3AD203B41FA5}">
                      <a16:colId xmlns:a16="http://schemas.microsoft.com/office/drawing/2014/main" val="2170087534"/>
                    </a:ext>
                  </a:extLst>
                </a:gridCol>
                <a:gridCol w="1990734">
                  <a:extLst>
                    <a:ext uri="{9D8B030D-6E8A-4147-A177-3AD203B41FA5}">
                      <a16:colId xmlns:a16="http://schemas.microsoft.com/office/drawing/2014/main" val="772584331"/>
                    </a:ext>
                  </a:extLst>
                </a:gridCol>
                <a:gridCol w="401262">
                  <a:extLst>
                    <a:ext uri="{9D8B030D-6E8A-4147-A177-3AD203B41FA5}">
                      <a16:colId xmlns:a16="http://schemas.microsoft.com/office/drawing/2014/main" val="2161561249"/>
                    </a:ext>
                  </a:extLst>
                </a:gridCol>
                <a:gridCol w="1908918">
                  <a:extLst>
                    <a:ext uri="{9D8B030D-6E8A-4147-A177-3AD203B41FA5}">
                      <a16:colId xmlns:a16="http://schemas.microsoft.com/office/drawing/2014/main" val="1254909857"/>
                    </a:ext>
                  </a:extLst>
                </a:gridCol>
              </a:tblGrid>
              <a:tr h="1744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</a:t>
                      </a:r>
                      <a:endParaRPr kumimoji="0" lang="en-CH" sz="3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MILLION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00" dirty="0">
                          <a:solidFill>
                            <a:srgbClr val="1F699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0" b="1" kern="1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</a:t>
                      </a:r>
                      <a:endParaRPr lang="en-CH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16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2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THOUSAND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kern="100" dirty="0">
                          <a:solidFill>
                            <a:srgbClr val="1F699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800" b="1" kern="1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16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2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MILLION</a:t>
                      </a:r>
                      <a:endParaRPr lang="en-CH" dirty="0"/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dirty="0"/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kern="100" dirty="0">
                          <a:solidFill>
                            <a:srgbClr val="1F699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5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&gt;</a:t>
                      </a:r>
                      <a:r>
                        <a:rPr lang="en-US" sz="88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20</a:t>
                      </a:r>
                      <a:r>
                        <a:rPr lang="en-US" sz="2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PERCENT</a:t>
                      </a:r>
                      <a:endParaRPr lang="en-CH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5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1" kern="1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en-GB" sz="2000" b="1" kern="0" dirty="0">
                          <a:solidFill>
                            <a:srgbClr val="1F6993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  <a:p>
                      <a:pPr algn="ctr">
                        <a:buNone/>
                      </a:pPr>
                      <a:r>
                        <a:rPr lang="en-GB" sz="1100" b="1" kern="100" dirty="0">
                          <a:solidFill>
                            <a:srgbClr val="C7945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CH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5400" b="1" kern="1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 </a:t>
                      </a:r>
                      <a:endParaRPr lang="en-CH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 people in need use prevention options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42424"/>
                  </a:ext>
                </a:extLst>
              </a:tr>
              <a:tr h="162446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People living with HIV accessing treatment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People using </a:t>
                      </a:r>
                      <a:r>
                        <a:rPr kumimoji="0" lang="en-US" sz="20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PrEP</a:t>
                      </a:r>
                      <a:r>
                        <a:rPr kumimoji="0" 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options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Condoms 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domestic HIV </a:t>
                      </a:r>
                      <a:b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goes to</a:t>
                      </a:r>
                      <a:b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prevention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5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  <a:r>
                        <a:rPr kumimoji="0" lang="en-US" sz="4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en-US" sz="3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of people living with HIV virally suppressed</a:t>
                      </a:r>
                      <a:endParaRPr lang="en-CH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1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48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15387"/>
                  </a:ext>
                </a:extLst>
              </a:tr>
              <a:tr h="944714"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And this could be translated into district targets as well</a:t>
                      </a:r>
                      <a:endParaRPr lang="en-CH" b="1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1.3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5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MILLION</a:t>
                      </a:r>
                      <a:endParaRPr lang="en-CH" sz="15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Women &amp; girls, boys &amp; men in locations with high HIV</a:t>
                      </a:r>
                      <a:endParaRPr lang="en-CH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r>
                        <a:rPr kumimoji="0" lang="en-GB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Reached with combination prevention</a:t>
                      </a:r>
                      <a:br>
                        <a:rPr kumimoji="0" lang="en-GB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kumimoji="0" lang="en-GB" sz="105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Highly focused </a:t>
                      </a:r>
                      <a:r>
                        <a:rPr kumimoji="0" lang="en-GB" sz="105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behavioral</a:t>
                      </a:r>
                      <a:r>
                        <a:rPr kumimoji="0" lang="en-GB" sz="105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, biomedical and structural elements with additional population-specific sub-targets for an optimized mix of interventions and access platforms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+mn-cs"/>
                        </a:rPr>
                        <a:t>90%</a:t>
                      </a:r>
                      <a: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b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reduction in new HIV infections</a:t>
                      </a:r>
                      <a:endParaRPr kumimoji="0" 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from 2010 to 2030</a:t>
                      </a:r>
                      <a:r>
                        <a:rPr lang="en-US" sz="5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CH" sz="4400" dirty="0"/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8149"/>
                  </a:ext>
                </a:extLst>
              </a:tr>
              <a:tr h="851398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20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80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5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THOUSAND</a:t>
                      </a:r>
                      <a:endParaRPr lang="en-CH" sz="15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Key populations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(with 9 500 using harm reduction)</a:t>
                      </a:r>
                      <a:endParaRPr lang="en-CH" sz="1200" b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CH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100" b="1" kern="100" dirty="0">
                        <a:solidFill>
                          <a:srgbClr val="206A9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+mn-cs"/>
                        </a:rPr>
                        <a:t>90%</a:t>
                      </a:r>
                      <a: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b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reduction in new HIV infections</a:t>
                      </a:r>
                      <a:endParaRPr kumimoji="0" 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from 2010 to 2030</a:t>
                      </a:r>
                      <a:r>
                        <a:rPr lang="en-US" sz="5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CH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41580"/>
                  </a:ext>
                </a:extLst>
              </a:tr>
              <a:tr h="93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877110"/>
                  </a:ext>
                </a:extLst>
              </a:tr>
              <a:tr h="4909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Contribution of other HIV response targets, enablers and systems</a:t>
                      </a:r>
                      <a:endParaRPr lang="en-CH" sz="1800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2000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4815"/>
                  </a:ext>
                </a:extLst>
              </a:tr>
            </a:tbl>
          </a:graphicData>
        </a:graphic>
      </p:graphicFrame>
      <p:pic>
        <p:nvPicPr>
          <p:cNvPr id="8" name="image1.png">
            <a:extLst>
              <a:ext uri="{FF2B5EF4-FFF2-40B4-BE49-F238E27FC236}">
                <a16:creationId xmlns:a16="http://schemas.microsoft.com/office/drawing/2014/main" id="{BCE2B5C8-759F-286E-D57F-41FFD397286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95" y="73519"/>
            <a:ext cx="747017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1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69BE-5ED4-38FF-B869-A00DDE14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35" y="192505"/>
            <a:ext cx="11734800" cy="89635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A99A"/>
                </a:solidFill>
              </a:rPr>
              <a:t>Scalable and sustainable prevention to 2030 and beyond. </a:t>
            </a:r>
            <a:br>
              <a:rPr lang="en-US" sz="2800" dirty="0">
                <a:solidFill>
                  <a:srgbClr val="00A99A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5 Ps of prioritization: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people, places, packages, best platforms, prices</a:t>
            </a:r>
            <a:endParaRPr lang="en-CH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82445E75-3FA1-6723-F230-39E6DDDC5C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1" y="6248400"/>
            <a:ext cx="994083" cy="495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D708A8-0344-2ED1-412A-F5D266320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7" y="1102373"/>
            <a:ext cx="9223683" cy="575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5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B027ED5492E489E18E2375296B630" ma:contentTypeVersion="37" ma:contentTypeDescription="Create a new document." ma:contentTypeScope="" ma:versionID="084ad288b7a2bb464b7e748506b4e040">
  <xsd:schema xmlns:xsd="http://www.w3.org/2001/XMLSchema" xmlns:xs="http://www.w3.org/2001/XMLSchema" xmlns:p="http://schemas.microsoft.com/office/2006/metadata/properties" xmlns:ns2="1e4904ce-df3c-409d-8c73-59cbcf852a41" xmlns:ns3="2ddeef39-65d3-4660-94f2-f063f949c57e" targetNamespace="http://schemas.microsoft.com/office/2006/metadata/properties" ma:root="true" ma:fieldsID="1932048fee3a97bb6178b5557a209bcc" ns2:_="" ns3:_="">
    <xsd:import namespace="1e4904ce-df3c-409d-8c73-59cbcf852a41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Order0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ThematicArea" minOccurs="0"/>
                <xsd:element ref="ns2:Country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DocumentTitle" minOccurs="0"/>
                <xsd:element ref="ns3:PrimeClassificationStatus" minOccurs="0"/>
                <xsd:element ref="ns3:PrimeClassificationStatusDetails" minOccurs="0"/>
                <xsd:element ref="ns3:PrimeLastClassified" minOccurs="0"/>
                <xsd:element ref="ns3:PrimeCorrectedByUser" minOccurs="0"/>
                <xsd:element ref="ns2:Summary_x002f_Abstract" minOccurs="0"/>
                <xsd:element ref="ns2:ContentOwner" minOccurs="0"/>
                <xsd:element ref="ns2:DownloadCategory" minOccurs="0"/>
                <xsd:element ref="ns2:LastReviewDate" minOccurs="0"/>
                <xsd:element ref="ns2:ReviewFrequency" minOccurs="0"/>
                <xsd:element ref="ns2:PrimaryTopic_x002f_ThematicArea" minOccurs="0"/>
                <xsd:element ref="ns2:Language" minOccurs="0"/>
                <xsd:element ref="ns2:Region" minOccurs="0"/>
                <xsd:element ref="ns2:EnterpriseKeyword" minOccurs="0"/>
                <xsd:element ref="ns2:SyntexTouc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904ce-df3c-409d-8c73-59cbcf852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rder0" ma:index="20" nillable="true" ma:displayName="Order" ma:format="Dropdown" ma:indexed="true" ma:internalName="Order0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ematicArea" ma:index="25" nillable="true" ma:displayName="Thematic Area" ma:format="Dropdown" ma:internalName="ThematicArea">
      <xsd:simpleType>
        <xsd:restriction base="dms:Text">
          <xsd:maxLength value="255"/>
        </xsd:restriction>
      </xsd:simpleType>
    </xsd:element>
    <xsd:element name="Country" ma:index="26" nillable="true" ma:displayName="Country" ma:format="Dropdown" ma:internalName="Countr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DocumentTitle" ma:index="30" nillable="true" ma:displayName="Document Title" ma:format="Dropdown" ma:internalName="DocumentTitle">
      <xsd:simpleType>
        <xsd:restriction base="dms:Text">
          <xsd:maxLength value="255"/>
        </xsd:restriction>
      </xsd:simpleType>
    </xsd:element>
    <xsd:element name="Summary_x002f_Abstract" ma:index="35" nillable="true" ma:displayName="Summary / Abstract" ma:format="Dropdown" ma:internalName="Summary_x002f_Abstract">
      <xsd:simpleType>
        <xsd:restriction base="dms:Note"/>
      </xsd:simpleType>
    </xsd:element>
    <xsd:element name="ContentOwner" ma:index="36" nillable="true" ma:displayName="Content Owner" ma:format="Dropdown" ma:internalName="ContentOwner">
      <xsd:simpleType>
        <xsd:restriction base="dms:Text">
          <xsd:maxLength value="255"/>
        </xsd:restriction>
      </xsd:simpleType>
    </xsd:element>
    <xsd:element name="DownloadCategory" ma:index="37" nillable="true" ma:displayName="Download Category" ma:description="This field denotes the category in which the resource falls, for example, is it a checklist, guide, video, training material. &#10;Read the document and try to understand and extract the download category from the document.  &#10;We have defined the following categories. Please only assign one of the following values: Tool&#10;Plan&#10;Guide&#10;&#10;If you are unable to assign a category from the defined list, return 'To be determined’ &#10;" ma:format="Dropdown" ma:internalName="DownloadCategory">
      <xsd:simpleType>
        <xsd:restriction base="dms:Choice">
          <xsd:enumeration value="Tool"/>
          <xsd:enumeration value="Plan"/>
          <xsd:enumeration value="Guide"/>
        </xsd:restriction>
      </xsd:simpleType>
    </xsd:element>
    <xsd:element name="LastReviewDate" ma:index="38" nillable="true" ma:displayName="Last Review Date" ma:format="DateOnly" ma:internalName="LastReviewDate">
      <xsd:simpleType>
        <xsd:restriction base="dms:DateTime"/>
      </xsd:simpleType>
    </xsd:element>
    <xsd:element name="ReviewFrequency" ma:index="39" nillable="true" ma:displayName="Review Frequency" ma:format="Dropdown" ma:internalName="ReviewFrequency">
      <xsd:simpleType>
        <xsd:restriction base="dms:Choice">
          <xsd:enumeration value="3 months"/>
          <xsd:enumeration value="6 months"/>
          <xsd:enumeration value="12 months"/>
          <xsd:enumeration value="24 months"/>
          <xsd:enumeration value="36 months"/>
        </xsd:restriction>
      </xsd:simpleType>
    </xsd:element>
    <xsd:element name="PrimaryTopic_x002f_ThematicArea" ma:index="40" nillable="true" ma:displayName="Primary Topic / Thematic Area" ma:format="Dropdown" ma:internalName="PrimaryTopic_x002f_ThematicArea">
      <xsd:simpleType>
        <xsd:restriction base="dms:Choice">
          <xsd:enumeration value="Global Fund and Grant Implementation"/>
          <xsd:enumeration value="NSP Strategic Planning and Reviews"/>
          <xsd:enumeration value="Community and Service Delivery"/>
          <xsd:enumeration value="Prevention"/>
          <xsd:enumeration value="HIV and Economics"/>
          <xsd:enumeration value="Human Rights and Gender"/>
          <xsd:enumeration value="Epi Strategic Information"/>
          <xsd:enumeration value="Treatment and Testing"/>
          <xsd:enumeration value="Health System Strengthening"/>
          <xsd:enumeration value="Drawdown"/>
          <xsd:enumeration value="GF Condom SI"/>
          <xsd:enumeration value="DFAT"/>
          <xsd:enumeration value="HIV Sustainability Roadmaps"/>
          <xsd:enumeration value="Other"/>
        </xsd:restriction>
      </xsd:simpleType>
    </xsd:element>
    <xsd:element name="Language" ma:index="41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Region" ma:index="42" nillable="true" ma:displayName="Region" ma:format="Dropdown" ma:internalName="Region">
      <xsd:simpleType>
        <xsd:restriction base="dms:Choice">
          <xsd:enumeration value="Eastern and southern Africa"/>
          <xsd:enumeration value="Western and central Africa"/>
          <xsd:enumeration value="Asia and the Pacific"/>
          <xsd:enumeration value="Eastern Europe and central Asia"/>
          <xsd:enumeration value="Latin America and the Caribbean"/>
          <xsd:enumeration value="Middle East and North Africa"/>
          <xsd:enumeration value="Western and central Europe and North America"/>
          <xsd:enumeration value="Global"/>
          <xsd:enumeration value="Other"/>
        </xsd:restriction>
      </xsd:simpleType>
    </xsd:element>
    <xsd:element name="EnterpriseKeyword" ma:index="43" nillable="true" ma:displayName="Enterprise Keyword" ma:format="Dropdown" ma:internalName="EnterpriseKeyword">
      <xsd:simpleType>
        <xsd:restriction base="dms:Text">
          <xsd:maxLength value="255"/>
        </xsd:restriction>
      </xsd:simpleType>
    </xsd:element>
    <xsd:element name="SyntexTouch" ma:index="44" nillable="true" ma:displayName="SyntexTouch" ma:format="Dropdown" ma:internalName="SyntexTouch">
      <xsd:simpleType>
        <xsd:restriction base="dms:Choice">
          <xsd:enumeration value="True"/>
          <xsd:enumeration value="Fals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d408e62-e834-4772-ba1f-1e81686b2579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imeClassificationStatus" ma:index="31" nillable="true" ma:displayName="Processing status" ma:internalName="PrimeClassificationStatus">
      <xsd:simpleType>
        <xsd:restriction base="dms:Text"/>
      </xsd:simpleType>
    </xsd:element>
    <xsd:element name="PrimeClassificationStatusDetails" ma:index="32" nillable="true" ma:displayName="Processing details" ma:internalName="PrimeClassificationStatusDetails">
      <xsd:simpleType>
        <xsd:restriction base="dms:Note">
          <xsd:maxLength value="255"/>
        </xsd:restriction>
      </xsd:simpleType>
    </xsd:element>
    <xsd:element name="PrimeLastClassified" ma:index="33" nillable="true" ma:displayName="Processed" ma:internalName="PrimeLastClassified">
      <xsd:simpleType>
        <xsd:restriction base="dms:DateTime"/>
      </xsd:simpleType>
    </xsd:element>
    <xsd:element name="PrimeCorrectedByUser" ma:index="34" nillable="true" ma:displayName="Corrected" ma:internalName="PrimeCorrectedByUs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ticArea xmlns="1e4904ce-df3c-409d-8c73-59cbcf852a41" xsi:nil="true"/>
    <DocumentTitle xmlns="1e4904ce-df3c-409d-8c73-59cbcf852a41">Prevention Tools and Guidance to Support GC8: An Overview</DocumentTitle>
    <PrimeLastClassified xmlns="2ddeef39-65d3-4660-94f2-f063f949c57e" xsi:nil="true"/>
    <Language xmlns="1e4904ce-df3c-409d-8c73-59cbcf852a41">English</Language>
    <lcf76f155ced4ddcb4097134ff3c332f xmlns="1e4904ce-df3c-409d-8c73-59cbcf852a41">
      <Terms xmlns="http://schemas.microsoft.com/office/infopath/2007/PartnerControls"/>
    </lcf76f155ced4ddcb4097134ff3c332f>
    <PrimeCorrectedByUser xmlns="2ddeef39-65d3-4660-94f2-f063f949c57e" xsi:nil="true"/>
    <LastReviewDate xmlns="1e4904ce-df3c-409d-8c73-59cbcf852a41" xsi:nil="true"/>
    <Order0 xmlns="1e4904ce-df3c-409d-8c73-59cbcf852a41" xsi:nil="true"/>
    <PrimeClassificationStatusDetails xmlns="2ddeef39-65d3-4660-94f2-f063f949c57e" xsi:nil="true"/>
    <TaxCatchAll xmlns="2ddeef39-65d3-4660-94f2-f063f949c57e" xsi:nil="true"/>
    <ReviewFrequency xmlns="1e4904ce-df3c-409d-8c73-59cbcf852a41">12 months</ReviewFrequency>
    <Region xmlns="1e4904ce-df3c-409d-8c73-59cbcf852a41">Global</Region>
    <SyntexTouch xmlns="1e4904ce-df3c-409d-8c73-59cbcf852a41" xsi:nil="true"/>
    <DownloadCategory xmlns="1e4904ce-df3c-409d-8c73-59cbcf852a41" xsi:nil="true"/>
    <PrimaryTopic_x002f_ThematicArea xmlns="1e4904ce-df3c-409d-8c73-59cbcf852a41">Prevention</PrimaryTopic_x002f_ThematicArea>
    <Country xmlns="1e4904ce-df3c-409d-8c73-59cbcf852a41" xsi:nil="true"/>
    <EnterpriseKeyword xmlns="1e4904ce-df3c-409d-8c73-59cbcf852a41" xsi:nil="true"/>
    <PrimeClassificationStatus xmlns="2ddeef39-65d3-4660-94f2-f063f949c57e" xsi:nil="true"/>
    <Summary_x002f_Abstract xmlns="1e4904ce-df3c-409d-8c73-59cbcf852a41">This document provides an overview of guidance and tools compiled to support GC8, focusing on HIV prevention strategies, targets, frameworks, and resources for country-led responses aligned with the Global AIDS Strategy 2026-2031 and 2030 Global AIDS Targets.</Summary_x002f_Abstract>
    <ContentOwner xmlns="1e4904ce-df3c-409d-8c73-59cbcf852a41">Heather-Marie Schmidt</ContentOwner>
  </documentManagement>
</p:properties>
</file>

<file path=customXml/itemProps1.xml><?xml version="1.0" encoding="utf-8"?>
<ds:datastoreItem xmlns:ds="http://schemas.openxmlformats.org/officeDocument/2006/customXml" ds:itemID="{C722440F-3178-4B04-A74A-540C5D6C1932}"/>
</file>

<file path=customXml/itemProps2.xml><?xml version="1.0" encoding="utf-8"?>
<ds:datastoreItem xmlns:ds="http://schemas.openxmlformats.org/officeDocument/2006/customXml" ds:itemID="{FBD54A27-7828-495E-AFC8-1A9155329C28}"/>
</file>

<file path=customXml/itemProps3.xml><?xml version="1.0" encoding="utf-8"?>
<ds:datastoreItem xmlns:ds="http://schemas.openxmlformats.org/officeDocument/2006/customXml" ds:itemID="{9E057AB3-E9A1-4C33-AE3C-3EC1F720DD58}"/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7478</TotalTime>
  <Words>1711</Words>
  <Application>Microsoft Office PowerPoint</Application>
  <PresentationFormat>Widescreen</PresentationFormat>
  <Paragraphs>203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Aptos Display</vt:lpstr>
      <vt:lpstr>Arial</vt:lpstr>
      <vt:lpstr>Arial Black</vt:lpstr>
      <vt:lpstr>Arial Nova Cond</vt:lpstr>
      <vt:lpstr>Avenir Heavy</vt:lpstr>
      <vt:lpstr>Avenir Medium</vt:lpstr>
      <vt:lpstr>Calibri</vt:lpstr>
      <vt:lpstr>Times New Roman</vt:lpstr>
      <vt:lpstr>Office Theme</vt:lpstr>
      <vt:lpstr>1_Office Theme</vt:lpstr>
      <vt:lpstr>2_Office Theme</vt:lpstr>
      <vt:lpstr>Prevention tools and Guidance to support GC8: an overview</vt:lpstr>
      <vt:lpstr>GPC resource hub compiles guidance and tools useful for GC8 </vt:lpstr>
      <vt:lpstr>PowerPoint Presentation</vt:lpstr>
      <vt:lpstr>Global AIDS Strategy  2026-2031 </vt:lpstr>
      <vt:lpstr>How do we achieve a bold vision for HIV prevention in a global funding crisis?</vt:lpstr>
      <vt:lpstr>PowerPoint Presentation</vt:lpstr>
      <vt:lpstr>PowerPoint Presentation</vt:lpstr>
      <vt:lpstr>PowerPoint Presentation</vt:lpstr>
      <vt:lpstr>Scalable and sustainable prevention to 2030 and beyond.  5 Ps of prioritization: people, places, packages, best platforms, prices</vt:lpstr>
      <vt:lpstr>Access Communities Choice</vt:lpstr>
      <vt:lpstr>PowerPoint Presentation</vt:lpstr>
      <vt:lpstr>PowerPoint Presentation</vt:lpstr>
      <vt:lpstr>PowerPoint Presentation</vt:lpstr>
      <vt:lpstr>A person- centred prevention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BENEDIKT, Clemens</dc:creator>
  <cp:lastModifiedBy>BENEDIKT, Clemens</cp:lastModifiedBy>
  <cp:revision>4</cp:revision>
  <dcterms:created xsi:type="dcterms:W3CDTF">2026-04-08T14:14:41Z</dcterms:created>
  <dcterms:modified xsi:type="dcterms:W3CDTF">2026-04-27T10:13:53Z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0x010100070B027ED5492E489E18E2375296B630</vt:lpwstr>
  </property>
</Properties>
</file>