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4680" r:id="rId2"/>
    <p:sldId id="257" r:id="rId3"/>
    <p:sldId id="4679" r:id="rId4"/>
    <p:sldId id="259" r:id="rId5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DCFDFC"/>
    <a:srgbClr val="E9FDF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HAN, Souad" userId="084b4536-eb1f-4bd0-a3ad-640f289c503b" providerId="ADAL" clId="{4FF3BCDD-9F71-461A-9EF5-239DB5CD9E5F}"/>
    <pc:docChg chg="modSld">
      <pc:chgData name="ORHAN, Souad" userId="084b4536-eb1f-4bd0-a3ad-640f289c503b" providerId="ADAL" clId="{4FF3BCDD-9F71-461A-9EF5-239DB5CD9E5F}" dt="2025-11-12T15:26:59.553" v="0" actId="1076"/>
      <pc:docMkLst>
        <pc:docMk/>
      </pc:docMkLst>
      <pc:sldChg chg="modSp mod">
        <pc:chgData name="ORHAN, Souad" userId="084b4536-eb1f-4bd0-a3ad-640f289c503b" providerId="ADAL" clId="{4FF3BCDD-9F71-461A-9EF5-239DB5CD9E5F}" dt="2025-11-12T15:26:59.553" v="0" actId="1076"/>
        <pc:sldMkLst>
          <pc:docMk/>
          <pc:sldMk cId="1816204373" sldId="4680"/>
        </pc:sldMkLst>
        <pc:picChg chg="mod">
          <ac:chgData name="ORHAN, Souad" userId="084b4536-eb1f-4bd0-a3ad-640f289c503b" providerId="ADAL" clId="{4FF3BCDD-9F71-461A-9EF5-239DB5CD9E5F}" dt="2025-11-12T15:26:59.553" v="0" actId="1076"/>
          <ac:picMkLst>
            <pc:docMk/>
            <pc:sldMk cId="1816204373" sldId="4680"/>
            <ac:picMk id="4" creationId="{737364F7-FD11-E06C-0984-2350AA84854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ediktC\AppData\Local\Microsoft\Windows\INetCache\Content.Outlook\J3H2QQ9S\Population_reached%20(5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1" dirty="0"/>
              <a:t>Illustration:</a:t>
            </a:r>
            <a:r>
              <a:rPr lang="en-US" sz="1600" b="1" i="1" baseline="0" dirty="0"/>
              <a:t> Sliding scale for </a:t>
            </a:r>
            <a:r>
              <a:rPr lang="en-US" sz="1600" b="1" i="1" baseline="0" dirty="0" err="1"/>
              <a:t>PrEP</a:t>
            </a:r>
            <a:r>
              <a:rPr lang="en-US" sz="1600" b="1" i="1" baseline="0" dirty="0"/>
              <a:t> targets</a:t>
            </a:r>
            <a:endParaRPr lang="en-US" sz="1600" b="1" i="1" dirty="0"/>
          </a:p>
        </c:rich>
      </c:tx>
      <c:layout>
        <c:manualLayout>
          <c:xMode val="edge"/>
          <c:yMode val="edge"/>
          <c:x val="4.2536095306415493E-2"/>
          <c:y val="2.6316316599793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836428283183298E-2"/>
          <c:y val="0.23102272389763298"/>
          <c:w val="0.48436002002168493"/>
          <c:h val="0.6357690546364031"/>
        </c:manualLayout>
      </c:layout>
      <c:area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Target (in % of sub-population)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Sheet1!$B$1:$C$1</c:f>
              <c:strCache>
                <c:ptCount val="2"/>
                <c:pt idx="0">
                  <c:v>Minimum</c:v>
                </c:pt>
                <c:pt idx="1">
                  <c:v>Maximum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27-4CA8-ACAC-3E71DC474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0677504"/>
        <c:axId val="489376047"/>
      </c:area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HIV incidence rate in %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Sheet1!$B$1:$C$1</c:f>
              <c:strCache>
                <c:ptCount val="2"/>
                <c:pt idx="0">
                  <c:v>Minimum</c:v>
                </c:pt>
                <c:pt idx="1">
                  <c:v>Maximum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727-4CA8-ACAC-3E71DC474E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1935599"/>
        <c:axId val="531940879"/>
      </c:lineChart>
      <c:catAx>
        <c:axId val="5319355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531940879"/>
        <c:crosses val="autoZero"/>
        <c:auto val="1"/>
        <c:lblAlgn val="ctr"/>
        <c:lblOffset val="100"/>
        <c:noMultiLvlLbl val="0"/>
      </c:catAx>
      <c:valAx>
        <c:axId val="531940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C00000"/>
                    </a:solidFill>
                  </a:rPr>
                  <a:t>HIV incidence rate in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531935599"/>
        <c:crosses val="autoZero"/>
        <c:crossBetween val="between"/>
      </c:valAx>
      <c:valAx>
        <c:axId val="489376047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accent6"/>
                    </a:solidFill>
                  </a:rPr>
                  <a:t>Target (in % of sub-population)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1770677504"/>
        <c:crosses val="max"/>
        <c:crossBetween val="between"/>
      </c:valAx>
      <c:catAx>
        <c:axId val="1770677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93760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380952416820013"/>
          <c:y val="0.4046975138035443"/>
          <c:w val="0.23532090570210293"/>
          <c:h val="0.446745289816675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800" b="1"/>
              <a:t>Estimated PrEP need by country income category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PrEP_by_pop!$I$137</c:f>
              <c:strCache>
                <c:ptCount val="1"/>
                <c:pt idx="0">
                  <c:v>Upper-middle income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PrEP_by_pop!$H$138:$H$143</c:f>
              <c:strCache>
                <c:ptCount val="6"/>
                <c:pt idx="0">
                  <c:v>Asia and Pacific</c:v>
                </c:pt>
                <c:pt idx="1">
                  <c:v>Europe and Central Asia</c:v>
                </c:pt>
                <c:pt idx="2">
                  <c:v>Eastern and southern Africa</c:v>
                </c:pt>
                <c:pt idx="3">
                  <c:v>Latin America</c:v>
                </c:pt>
                <c:pt idx="4">
                  <c:v>Middle East and North Africa</c:v>
                </c:pt>
                <c:pt idx="5">
                  <c:v>West and Central Africa</c:v>
                </c:pt>
              </c:strCache>
            </c:strRef>
          </c:cat>
          <c:val>
            <c:numRef>
              <c:f>PrEP_by_pop!$I$138:$I$143</c:f>
              <c:numCache>
                <c:formatCode>_(* #,##0_);_(* \(#,##0\);_(* "-"??_);_(@_)</c:formatCode>
                <c:ptCount val="6"/>
                <c:pt idx="0">
                  <c:v>2036038.665093581</c:v>
                </c:pt>
                <c:pt idx="1">
                  <c:v>744455.80974434956</c:v>
                </c:pt>
                <c:pt idx="2">
                  <c:v>4123372.1599222533</c:v>
                </c:pt>
                <c:pt idx="3">
                  <c:v>1453408.4564621926</c:v>
                </c:pt>
                <c:pt idx="4">
                  <c:v>42294.746742149859</c:v>
                </c:pt>
                <c:pt idx="5">
                  <c:v>25567.614406583656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B-42E9-B392-2D5FF194F652}"/>
            </c:ext>
          </c:extLst>
        </c:ser>
        <c:ser>
          <c:idx val="1"/>
          <c:order val="1"/>
          <c:tx>
            <c:strRef>
              <c:f>PrEP_by_pop!$J$137</c:f>
              <c:strCache>
                <c:ptCount val="1"/>
                <c:pt idx="0">
                  <c:v>Lower-middle income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PrEP_by_pop!$H$138:$H$143</c:f>
              <c:strCache>
                <c:ptCount val="6"/>
                <c:pt idx="0">
                  <c:v>Asia and Pacific</c:v>
                </c:pt>
                <c:pt idx="1">
                  <c:v>Europe and Central Asia</c:v>
                </c:pt>
                <c:pt idx="2">
                  <c:v>Eastern and southern Africa</c:v>
                </c:pt>
                <c:pt idx="3">
                  <c:v>Latin America</c:v>
                </c:pt>
                <c:pt idx="4">
                  <c:v>Middle East and North Africa</c:v>
                </c:pt>
                <c:pt idx="5">
                  <c:v>West and Central Africa</c:v>
                </c:pt>
              </c:strCache>
            </c:strRef>
          </c:cat>
          <c:val>
            <c:numRef>
              <c:f>PrEP_by_pop!$J$138:$J$143</c:f>
              <c:numCache>
                <c:formatCode>_(* #,##0_);_(* \(#,##0\);_(* "-"??_);_(@_)</c:formatCode>
                <c:ptCount val="6"/>
                <c:pt idx="0">
                  <c:v>4816895.9036465408</c:v>
                </c:pt>
                <c:pt idx="1">
                  <c:v>308677.68324259383</c:v>
                </c:pt>
                <c:pt idx="2">
                  <c:v>820409.44245172211</c:v>
                </c:pt>
                <c:pt idx="3">
                  <c:v>122759.56304296931</c:v>
                </c:pt>
                <c:pt idx="4">
                  <c:v>284720.42488347052</c:v>
                </c:pt>
                <c:pt idx="5">
                  <c:v>441395.22766849434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B-42E9-B392-2D5FF194F652}"/>
            </c:ext>
          </c:extLst>
        </c:ser>
        <c:ser>
          <c:idx val="2"/>
          <c:order val="2"/>
          <c:tx>
            <c:strRef>
              <c:f>PrEP_by_pop!$K$137</c:f>
              <c:strCache>
                <c:ptCount val="1"/>
                <c:pt idx="0">
                  <c:v>Low income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PrEP_by_pop!$H$138:$H$143</c:f>
              <c:strCache>
                <c:ptCount val="6"/>
                <c:pt idx="0">
                  <c:v>Asia and Pacific</c:v>
                </c:pt>
                <c:pt idx="1">
                  <c:v>Europe and Central Asia</c:v>
                </c:pt>
                <c:pt idx="2">
                  <c:v>Eastern and southern Africa</c:v>
                </c:pt>
                <c:pt idx="3">
                  <c:v>Latin America</c:v>
                </c:pt>
                <c:pt idx="4">
                  <c:v>Middle East and North Africa</c:v>
                </c:pt>
                <c:pt idx="5">
                  <c:v>West and Central Africa</c:v>
                </c:pt>
              </c:strCache>
            </c:strRef>
          </c:cat>
          <c:val>
            <c:numRef>
              <c:f>PrEP_by_pop!$K$138:$K$143</c:f>
              <c:numCache>
                <c:formatCode>_(* #,##0_);_(* \(#,##0\);_(* "-"??_);_(@_)</c:formatCode>
                <c:ptCount val="6"/>
                <c:pt idx="0">
                  <c:v>135959.30927057684</c:v>
                </c:pt>
                <c:pt idx="1">
                  <c:v>0</c:v>
                </c:pt>
                <c:pt idx="2">
                  <c:v>3456554.303268488</c:v>
                </c:pt>
                <c:pt idx="3">
                  <c:v>46024.076031170749</c:v>
                </c:pt>
                <c:pt idx="4">
                  <c:v>55930.305387772773</c:v>
                </c:pt>
                <c:pt idx="5">
                  <c:v>252778.00368846871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EB-42E9-B392-2D5FF194F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4532480"/>
        <c:axId val="224524800"/>
      </c:barChart>
      <c:catAx>
        <c:axId val="22453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224524800"/>
        <c:crosses val="autoZero"/>
        <c:auto val="1"/>
        <c:lblAlgn val="ctr"/>
        <c:lblOffset val="100"/>
        <c:noMultiLvlLbl val="0"/>
      </c:catAx>
      <c:valAx>
        <c:axId val="224524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224532480"/>
        <c:crosses val="autoZero"/>
        <c:crossBetween val="between"/>
        <c:dispUnits>
          <c:builtInUnit val="millions"/>
          <c:dispUnitsLbl>
            <c:tx>
              <c:rich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de-AT" sz="1600" b="1" dirty="0"/>
                    <a:t>Millions of people using PrEP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AT" sz="1600" b="1"/>
              <a:t>PrEP</a:t>
            </a:r>
            <a:r>
              <a:rPr lang="de-AT" sz="1600" b="1" baseline="0"/>
              <a:t> targets by country income level</a:t>
            </a:r>
            <a:endParaRPr lang="de-AT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AT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C3-4D4F-A4B5-16DECF19068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C3-4D4F-A4B5-16DECF190687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C3-4D4F-A4B5-16DECF1906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CH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PrEP_by_pop!$G$126:$G$128</c:f>
              <c:strCache>
                <c:ptCount val="3"/>
                <c:pt idx="0">
                  <c:v>Upper-middle income</c:v>
                </c:pt>
                <c:pt idx="1">
                  <c:v>Lower-middle income</c:v>
                </c:pt>
                <c:pt idx="2">
                  <c:v>Low income</c:v>
                </c:pt>
              </c:strCache>
            </c:strRef>
          </c:cat>
          <c:val>
            <c:numRef>
              <c:f>PrEP_by_pop!$Q$126:$Q$128</c:f>
              <c:numCache>
                <c:formatCode>_(* #,##0_);_(* \(#,##0\);_(* "-"??_);_(@_)</c:formatCode>
                <c:ptCount val="3"/>
                <c:pt idx="0">
                  <c:v>8425137.4523711074</c:v>
                </c:pt>
                <c:pt idx="1">
                  <c:v>6794858.2449357901</c:v>
                </c:pt>
                <c:pt idx="2">
                  <c:v>3947245.9976464766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4C3-4D4F-A4B5-16DECF19068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CH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8965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 million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480-48D8-B463-A5920AAFFAA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7.6 million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480-48D8-B463-A5920AAFFAA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0.17 million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480-48D8-B463-A5920AAFFAA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1.6 million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480-48D8-B463-A5920AAFFAA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2.5 million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480-48D8-B463-A5920AAFFAA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0.08 million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480-48D8-B463-A5920AAFFAA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3.7 million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480-48D8-B463-A5920AAFFAA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2.5 million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480-48D8-B463-A5920AAFFA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Sheet1!$F$2:$M$2</c:f>
              <c:strCache>
                <c:ptCount val="8"/>
                <c:pt idx="0">
                  <c:v>SW</c:v>
                </c:pt>
                <c:pt idx="1">
                  <c:v>MSM</c:v>
                </c:pt>
                <c:pt idx="2">
                  <c:v>TG</c:v>
                </c:pt>
                <c:pt idx="3">
                  <c:v>PWID</c:v>
                </c:pt>
                <c:pt idx="4">
                  <c:v>AGYW</c:v>
                </c:pt>
                <c:pt idx="5">
                  <c:v>ABYM</c:v>
                </c:pt>
                <c:pt idx="6">
                  <c:v>Female 25+</c:v>
                </c:pt>
                <c:pt idx="7">
                  <c:v>Male 25+</c:v>
                </c:pt>
              </c:strCache>
            </c:strRef>
          </c:cat>
          <c:val>
            <c:numRef>
              <c:f>Sheet1!$F$3:$M$3</c:f>
              <c:numCache>
                <c:formatCode>#,##0</c:formatCode>
                <c:ptCount val="8"/>
                <c:pt idx="0">
                  <c:v>2060386.9495778983</c:v>
                </c:pt>
                <c:pt idx="1">
                  <c:v>7626204.9697497552</c:v>
                </c:pt>
                <c:pt idx="2">
                  <c:v>168735.44733537798</c:v>
                </c:pt>
                <c:pt idx="3">
                  <c:v>1616205.8467387171</c:v>
                </c:pt>
                <c:pt idx="4">
                  <c:v>2515703.6326067238</c:v>
                </c:pt>
                <c:pt idx="5">
                  <c:v>78929.057912756776</c:v>
                </c:pt>
                <c:pt idx="6">
                  <c:v>3731978.7680410715</c:v>
                </c:pt>
                <c:pt idx="7">
                  <c:v>2464569.3487625984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80-48D8-B463-A5920AAFF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1600910639"/>
        <c:axId val="1600911599"/>
      </c:barChart>
      <c:catAx>
        <c:axId val="16009106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CH"/>
          </a:p>
        </c:txPr>
        <c:crossAx val="1600911599"/>
        <c:crosses val="autoZero"/>
        <c:auto val="1"/>
        <c:lblAlgn val="ctr"/>
        <c:lblOffset val="100"/>
        <c:noMultiLvlLbl val="0"/>
      </c:catAx>
      <c:valAx>
        <c:axId val="160091159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009106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 b="1">
          <a:latin typeface="Arial" panose="020B0604020202020204" pitchFamily="34" charset="0"/>
          <a:cs typeface="Arial" panose="020B0604020202020204" pitchFamily="34" charset="0"/>
        </a:defRPr>
      </a:pPr>
      <a:endParaRPr lang="en-C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594FF-6E75-48C3-9471-87B6905AE223}" type="datetimeFigureOut">
              <a:rPr lang="en-CH" smtClean="0"/>
              <a:t>11/12/2025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C218F-EC0F-4D90-9154-090DF1A1DCD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3656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C218F-EC0F-4D90-9154-090DF1A1DCDD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854919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C218F-EC0F-4D90-9154-090DF1A1DCDD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2455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4AC2-3A1C-A473-EF41-C07116593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612D4E-D520-AB7B-4CDD-98BA28CD88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57DDF-E3C3-C0D4-7255-798DC9D35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C395-BC2D-4055-BEDA-54CEA7ECDD26}" type="datetimeFigureOut">
              <a:rPr lang="en-CH" smtClean="0"/>
              <a:t>11/12/2025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CDE30-E456-0752-E686-BF6F88B5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A6635-4874-C15B-294D-500DEC8F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BBE2-8DBD-4BA5-82BB-C91930F8AAF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5967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3274F-09FF-5B1C-6533-86697DFAB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8FFA5-E469-2E0C-6DE4-972C08C81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4988A-E59C-A758-E115-F0E23F0E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C395-BC2D-4055-BEDA-54CEA7ECDD26}" type="datetimeFigureOut">
              <a:rPr lang="en-CH" smtClean="0"/>
              <a:t>11/12/2025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36B0C-0A28-4F9A-86C0-9768CBF65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47888-0950-B213-C38C-2C2D88F1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BBE2-8DBD-4BA5-82BB-C91930F8AAF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3216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1CF89A-98EA-6BE3-E8F4-73B0A88E2A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B5DA5-F577-03CD-7275-24E9C3BC9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0D416-FF2A-DAC4-946D-51D214C5F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C395-BC2D-4055-BEDA-54CEA7ECDD26}" type="datetimeFigureOut">
              <a:rPr lang="en-CH" smtClean="0"/>
              <a:t>11/12/2025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1FD83-E1A2-03E5-FDF3-CB6BB457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FF09F-ED7C-BD52-7FAF-6E914D659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BBE2-8DBD-4BA5-82BB-C91930F8AAF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9843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F0530-818C-B7B6-F9E5-525039249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F576F-F100-16FF-4565-71F0FA952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A0090-CBB0-5BAB-9D5D-4392F031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C395-BC2D-4055-BEDA-54CEA7ECDD26}" type="datetimeFigureOut">
              <a:rPr lang="en-CH" smtClean="0"/>
              <a:t>11/12/2025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F290D-160A-2CDE-A867-DF038691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9AE39-CDCE-6F04-1A5C-5D7246E1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BBE2-8DBD-4BA5-82BB-C91930F8AAF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28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0736-19C6-E7F4-1C48-88072A6E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3F8A4-3261-0DEC-A031-1EE967608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A7164-DFE0-F866-757A-18483C689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C395-BC2D-4055-BEDA-54CEA7ECDD26}" type="datetimeFigureOut">
              <a:rPr lang="en-CH" smtClean="0"/>
              <a:t>11/12/2025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A9533-6F80-95FA-7660-6856B3D8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CF2CB-2618-1624-A372-1847EB1C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BBE2-8DBD-4BA5-82BB-C91930F8AAF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4229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CE901-0650-5CCA-9533-2781752EB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6989E-D43D-5DEA-7BA5-014FCC002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AC86B-8A50-119D-0F6E-38B72A692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233E8B-6159-91AC-D7AB-59D1F415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C395-BC2D-4055-BEDA-54CEA7ECDD26}" type="datetimeFigureOut">
              <a:rPr lang="en-CH" smtClean="0"/>
              <a:t>11/12/2025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84992D-5051-D75E-B20B-EFC0119B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E4778-C212-C334-7D37-135BE0CC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BBE2-8DBD-4BA5-82BB-C91930F8AAF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2787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D0556-9AF7-D6EA-1B17-E260E01C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7D851-C566-A396-DC45-9AD41301E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F88C0-F972-54C9-97F6-9F5E36255F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6048E-2BEA-637E-BA8E-40B7CD669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A3934-31CA-68E7-D833-7650BA25C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4BEEB2-0B47-132B-8D94-5B3E3B9C6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C395-BC2D-4055-BEDA-54CEA7ECDD26}" type="datetimeFigureOut">
              <a:rPr lang="en-CH" smtClean="0"/>
              <a:t>11/12/2025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DB0F27-4D55-E140-F617-125545E3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D1281-E86E-01B9-E529-A10A18C5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BBE2-8DBD-4BA5-82BB-C91930F8AAF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45578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81337-1E3C-0108-0270-99C98CDE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38D8CA-01D7-29D8-4747-7C4A78BF6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C395-BC2D-4055-BEDA-54CEA7ECDD26}" type="datetimeFigureOut">
              <a:rPr lang="en-CH" smtClean="0"/>
              <a:t>11/12/2025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14F9D-8EB8-FB8E-0AC3-D031E47E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1CC77-1B59-C689-6AF5-1EFF9053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BBE2-8DBD-4BA5-82BB-C91930F8AAF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0162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2C522-DE30-D0E9-CE16-85F7B1916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C395-BC2D-4055-BEDA-54CEA7ECDD26}" type="datetimeFigureOut">
              <a:rPr lang="en-CH" smtClean="0"/>
              <a:t>11/12/2025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BA2C8-1940-BB17-41FF-71049585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1AEC6-FB0F-BF24-E5D0-237CA142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BBE2-8DBD-4BA5-82BB-C91930F8AAF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7017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8427E-6DAC-E931-C7F5-867884A3C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C649B-6C32-B227-4E7B-547B9A1D3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30459-5F0A-8EE6-CF76-4F432B131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B7352-433E-E54B-1502-C0AB21185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C395-BC2D-4055-BEDA-54CEA7ECDD26}" type="datetimeFigureOut">
              <a:rPr lang="en-CH" smtClean="0"/>
              <a:t>11/12/2025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58490-29D4-21C9-C887-017B65335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F7DEF-1CCD-89B6-7D6A-82426A0F5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BBE2-8DBD-4BA5-82BB-C91930F8AAF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38304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FEA16-CCCC-F0F7-FA38-D3D466FD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266472-864D-A116-0753-572503E36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F5988-FAF4-4D3C-8A8F-DBBBC2FF6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108CA-595D-ED13-2726-D5C88F39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9C395-BC2D-4055-BEDA-54CEA7ECDD26}" type="datetimeFigureOut">
              <a:rPr lang="en-CH" smtClean="0"/>
              <a:t>11/12/2025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3FA9D-B277-754D-1EAF-C800D3660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01060-932D-FCE2-CAC6-205065EB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BBE2-8DBD-4BA5-82BB-C91930F8AAF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8125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D9E44D-D9BF-78AF-61A8-4B9754DC9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B9C6CD-7996-6AB4-A73A-CB9AB1E5E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B7B93-032E-49E0-A82D-65118AE923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E9C395-BC2D-4055-BEDA-54CEA7ECDD26}" type="datetimeFigureOut">
              <a:rPr lang="en-CH" smtClean="0"/>
              <a:t>11/12/2025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5D1A4-0609-C139-F6AA-E2FA66931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6530F-8F6F-9C81-2607-128C6E342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FDBBE2-8DBD-4BA5-82BB-C91930F8AAF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986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3C6F4E6-30A1-4F63-C8CC-028750B5A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6668" cy="4570886"/>
            <a:chOff x="0" y="0"/>
            <a:chExt cx="12196668" cy="457088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EA7CA8-3AE6-4F5F-9932-63303CF2D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12196668" cy="457063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E3E019-A259-1130-CC5C-3165020B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791"/>
              <a:ext cx="10565988" cy="4568095"/>
            </a:xfrm>
            <a:prstGeom prst="rect">
              <a:avLst/>
            </a:prstGeom>
            <a:gradFill flip="none" rotWithShape="1">
              <a:gsLst>
                <a:gs pos="3000">
                  <a:schemeClr val="accent2"/>
                </a:gs>
                <a:gs pos="40000">
                  <a:schemeClr val="accent2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0769F99-CCA6-5CDC-D1E1-C59A4762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"/>
              <a:ext cx="12192000" cy="4549891"/>
            </a:xfrm>
            <a:prstGeom prst="rect">
              <a:avLst/>
            </a:prstGeom>
            <a:gradFill>
              <a:gsLst>
                <a:gs pos="0">
                  <a:schemeClr val="accent5">
                    <a:alpha val="76000"/>
                  </a:schemeClr>
                </a:gs>
                <a:gs pos="67000">
                  <a:schemeClr val="accent2">
                    <a:alpha val="0"/>
                  </a:scheme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3E73D3-029B-3D4E-1956-8EE7068A6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110544" y="18215"/>
              <a:ext cx="8086124" cy="454988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36000"/>
                  </a:schemeClr>
                </a:gs>
                <a:gs pos="45000">
                  <a:schemeClr val="accent5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63826C-5411-393D-2370-516551668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348" y="1124262"/>
            <a:ext cx="8017652" cy="2690413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Current proposal for 2030 targets on </a:t>
            </a:r>
            <a:r>
              <a:rPr lang="en-US" sz="4800" dirty="0" err="1">
                <a:solidFill>
                  <a:srgbClr val="FFFFFF"/>
                </a:solidFill>
              </a:rPr>
              <a:t>PrEP</a:t>
            </a:r>
            <a:endParaRPr lang="en-CH" sz="4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E8164-356A-8DB8-95D6-89C6E27EE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6348" y="5099566"/>
            <a:ext cx="6481746" cy="1199733"/>
          </a:xfrm>
        </p:spPr>
        <p:txBody>
          <a:bodyPr anchor="ctr">
            <a:normAutofit/>
          </a:bodyPr>
          <a:lstStyle/>
          <a:p>
            <a:pPr algn="l"/>
            <a:r>
              <a:rPr lang="en-US" sz="2000"/>
              <a:t>For discussion and input on final touches</a:t>
            </a:r>
            <a:endParaRPr lang="en-CH" sz="200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737364F7-FD11-E06C-0984-2350AA8485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32" y="5089707"/>
            <a:ext cx="2596437" cy="11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0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AE84-43E6-530D-53E3-D81CA28A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20" y="478355"/>
            <a:ext cx="3687270" cy="63881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PrEP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targets and needs estimation assumptions using a sliding scale</a:t>
            </a:r>
            <a:endParaRPr lang="en-CH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CA2E7E-6F82-3D9A-BF0D-3A1127604B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4681520"/>
              </p:ext>
            </p:extLst>
          </p:nvPr>
        </p:nvGraphicFramePr>
        <p:xfrm>
          <a:off x="173978" y="2994482"/>
          <a:ext cx="11844043" cy="3666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438">
                  <a:extLst>
                    <a:ext uri="{9D8B030D-6E8A-4147-A177-3AD203B41FA5}">
                      <a16:colId xmlns:a16="http://schemas.microsoft.com/office/drawing/2014/main" val="1941889810"/>
                    </a:ext>
                  </a:extLst>
                </a:gridCol>
                <a:gridCol w="1590260">
                  <a:extLst>
                    <a:ext uri="{9D8B030D-6E8A-4147-A177-3AD203B41FA5}">
                      <a16:colId xmlns:a16="http://schemas.microsoft.com/office/drawing/2014/main" val="827019864"/>
                    </a:ext>
                  </a:extLst>
                </a:gridCol>
                <a:gridCol w="2581394">
                  <a:extLst>
                    <a:ext uri="{9D8B030D-6E8A-4147-A177-3AD203B41FA5}">
                      <a16:colId xmlns:a16="http://schemas.microsoft.com/office/drawing/2014/main" val="1103151503"/>
                    </a:ext>
                  </a:extLst>
                </a:gridCol>
                <a:gridCol w="1702597">
                  <a:extLst>
                    <a:ext uri="{9D8B030D-6E8A-4147-A177-3AD203B41FA5}">
                      <a16:colId xmlns:a16="http://schemas.microsoft.com/office/drawing/2014/main" val="869510355"/>
                    </a:ext>
                  </a:extLst>
                </a:gridCol>
                <a:gridCol w="1933732">
                  <a:extLst>
                    <a:ext uri="{9D8B030D-6E8A-4147-A177-3AD203B41FA5}">
                      <a16:colId xmlns:a16="http://schemas.microsoft.com/office/drawing/2014/main" val="3042754889"/>
                    </a:ext>
                  </a:extLst>
                </a:gridCol>
                <a:gridCol w="2024622">
                  <a:extLst>
                    <a:ext uri="{9D8B030D-6E8A-4147-A177-3AD203B41FA5}">
                      <a16:colId xmlns:a16="http://schemas.microsoft.com/office/drawing/2014/main" val="914700235"/>
                    </a:ext>
                  </a:extLst>
                </a:gridCol>
              </a:tblGrid>
              <a:tr h="306320">
                <a:tc rowSpan="2" grid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dirty="0"/>
                        <a:t>Description</a:t>
                      </a:r>
                      <a:endParaRPr lang="en-CH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Young people and adults in settings with elevated HIV</a:t>
                      </a:r>
                      <a:endParaRPr lang="en-CH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dirty="0"/>
                        <a:t>Key populations</a:t>
                      </a:r>
                      <a:endParaRPr lang="en-CH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21898263"/>
                  </a:ext>
                </a:extLst>
              </a:tr>
              <a:tr h="737998">
                <a:tc gridSpan="2" vMerge="1">
                  <a:txBody>
                    <a:bodyPr/>
                    <a:lstStyle/>
                    <a:p>
                      <a:endParaRPr lang="en-CH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Female sex workers</a:t>
                      </a:r>
                      <a:endParaRPr lang="en-CH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Men who have sex with men, transgender women</a:t>
                      </a:r>
                      <a:endParaRPr lang="en-CH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People who inject drugs, prisoners</a:t>
                      </a:r>
                      <a:endParaRPr lang="en-CH" sz="1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533778"/>
                  </a:ext>
                </a:extLst>
              </a:tr>
              <a:tr h="306320">
                <a:tc grid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600" b="1" dirty="0"/>
                        <a:t>Maximum target</a:t>
                      </a:r>
                      <a:endParaRPr lang="en-CH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 sz="16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b="1" dirty="0"/>
                        <a:t>80%</a:t>
                      </a:r>
                      <a:endParaRPr lang="en-CH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b="1" dirty="0"/>
                        <a:t>80%</a:t>
                      </a:r>
                      <a:endParaRPr lang="en-CH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b="1" dirty="0"/>
                        <a:t>80%</a:t>
                      </a:r>
                      <a:endParaRPr lang="en-CH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b="1" dirty="0"/>
                        <a:t>50%</a:t>
                      </a:r>
                      <a:endParaRPr lang="en-CH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067107"/>
                  </a:ext>
                </a:extLst>
              </a:tr>
              <a:tr h="425697">
                <a:tc row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600" b="1" dirty="0"/>
                        <a:t>HIV incidence rate thresholds</a:t>
                      </a:r>
                      <a:br>
                        <a:rPr lang="en-US" sz="1600" b="1" dirty="0"/>
                      </a:br>
                      <a:r>
                        <a:rPr lang="en-US" sz="1200" b="0" dirty="0"/>
                        <a:t>(apply 2024 HIV baseline incidence rate up to 2030)</a:t>
                      </a:r>
                      <a:endParaRPr lang="en-CH" sz="1600" b="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400" b="1" dirty="0"/>
                        <a:t>Maximum target applies from</a:t>
                      </a:r>
                      <a:endParaRPr lang="en-CH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b="1" dirty="0"/>
                        <a:t>2%</a:t>
                      </a:r>
                      <a:endParaRPr lang="en-CH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D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91283837"/>
                  </a:ext>
                </a:extLst>
              </a:tr>
              <a:tr h="480930">
                <a:tc vMerge="1">
                  <a:txBody>
                    <a:bodyPr/>
                    <a:lstStyle/>
                    <a:p>
                      <a:endParaRPr lang="en-CH" sz="16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400" b="1" dirty="0"/>
                        <a:t>Sliding scale for targets starts at</a:t>
                      </a:r>
                      <a:endParaRPr lang="en-CH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b="1" dirty="0"/>
                        <a:t>0.2%</a:t>
                      </a:r>
                      <a:endParaRPr lang="en-CH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b="1"/>
                        <a:t>0%</a:t>
                      </a:r>
                      <a:endParaRPr lang="en-CH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92696258"/>
                  </a:ext>
                </a:extLst>
              </a:tr>
              <a:tr h="810323">
                <a:tc grid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600" b="1" dirty="0"/>
                        <a:t>Other considerations for specific populations</a:t>
                      </a:r>
                      <a:endParaRPr lang="en-CH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 sz="16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200" dirty="0"/>
                        <a:t>Recommended to apply target based on HIV incidence rates in sub-categories of the sexually active population (people with non-regular and regular partners)</a:t>
                      </a:r>
                      <a:endParaRPr lang="en-CH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endParaRPr lang="en-CH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200" dirty="0"/>
                        <a:t>Apply minimum target of 20% of population size (including for male and transgender sex workers)</a:t>
                      </a:r>
                      <a:endParaRPr lang="en-CH" sz="12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200" dirty="0"/>
                        <a:t>In most countries more than half of people who inject drugs use safe injecting equipment, therefore a maximum target of 50% in most settings</a:t>
                      </a:r>
                      <a:endParaRPr lang="en-CH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88305"/>
                  </a:ext>
                </a:extLst>
              </a:tr>
              <a:tr h="281772">
                <a:tc gridSpan="2"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600" b="1" dirty="0"/>
                        <a:t>Overall minimum threshold*</a:t>
                      </a:r>
                      <a:endParaRPr lang="en-CH" sz="16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 sz="1600" b="1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en-US" sz="1400" b="1" dirty="0"/>
                        <a:t>5 persons on </a:t>
                      </a:r>
                      <a:r>
                        <a:rPr lang="en-US" sz="1400" b="1" dirty="0" err="1"/>
                        <a:t>PrEP</a:t>
                      </a:r>
                      <a:r>
                        <a:rPr lang="en-US" sz="1400" b="1" dirty="0"/>
                        <a:t> per estimated new HIV infection in a country</a:t>
                      </a:r>
                      <a:endParaRPr lang="en-CH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D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8798974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1057A4D-9A34-1DCB-8464-14E30E89BF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67944"/>
              </p:ext>
            </p:extLst>
          </p:nvPr>
        </p:nvGraphicFramePr>
        <p:xfrm>
          <a:off x="5379856" y="117228"/>
          <a:ext cx="6638165" cy="2757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E8A1A50-8D00-E70F-E3A8-674612423EB4}"/>
              </a:ext>
            </a:extLst>
          </p:cNvPr>
          <p:cNvSpPr txBox="1"/>
          <p:nvPr/>
        </p:nvSpPr>
        <p:spPr>
          <a:xfrm>
            <a:off x="173978" y="1673352"/>
            <a:ext cx="3575304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General rationale: the level of HIV incidence in specific sub-populations and their population sizes predict need for </a:t>
            </a:r>
            <a:r>
              <a:rPr lang="en-US" sz="1600" b="1" dirty="0" err="1">
                <a:solidFill>
                  <a:schemeClr val="accent6"/>
                </a:solidFill>
              </a:rPr>
              <a:t>PrEP</a:t>
            </a:r>
            <a:endParaRPr lang="en-CH" sz="1600" b="1" dirty="0">
              <a:solidFill>
                <a:schemeClr val="accent6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B25250-9F2D-B792-4D90-5E045A85FAE6}"/>
              </a:ext>
            </a:extLst>
          </p:cNvPr>
          <p:cNvSpPr txBox="1"/>
          <p:nvPr/>
        </p:nvSpPr>
        <p:spPr>
          <a:xfrm>
            <a:off x="7324345" y="566928"/>
            <a:ext cx="1938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</a:rPr>
              <a:t>Maximum target applies from HIV incidence of 2%</a:t>
            </a:r>
            <a:endParaRPr lang="en-CH" sz="1200" b="1" dirty="0">
              <a:solidFill>
                <a:schemeClr val="accent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A64BB3-F239-9EED-623D-0C5A0D07C9F4}"/>
              </a:ext>
            </a:extLst>
          </p:cNvPr>
          <p:cNvSpPr txBox="1"/>
          <p:nvPr/>
        </p:nvSpPr>
        <p:spPr>
          <a:xfrm>
            <a:off x="173978" y="6635949"/>
            <a:ext cx="83086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* The  overall minimum threshold corrects for uncertainty in sub-population assumptions, in particular population size and HIV incidence rates.</a:t>
            </a:r>
            <a:endParaRPr lang="en-CH" sz="1000" dirty="0"/>
          </a:p>
        </p:txBody>
      </p:sp>
    </p:spTree>
    <p:extLst>
      <p:ext uri="{BB962C8B-B14F-4D97-AF65-F5344CB8AC3E}">
        <p14:creationId xmlns:p14="http://schemas.microsoft.com/office/powerpoint/2010/main" val="335969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0D92C-DB49-F7A9-88FD-0874055D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272" y="136525"/>
            <a:ext cx="10515600" cy="1325563"/>
          </a:xfrm>
        </p:spPr>
        <p:txBody>
          <a:bodyPr/>
          <a:lstStyle/>
          <a:p>
            <a:r>
              <a:rPr lang="en-US" dirty="0"/>
              <a:t>2030 </a:t>
            </a:r>
            <a:r>
              <a:rPr lang="en-US" dirty="0" err="1"/>
              <a:t>PrEP</a:t>
            </a:r>
            <a:r>
              <a:rPr lang="en-US" dirty="0"/>
              <a:t> targets in LMICs by income level</a:t>
            </a:r>
            <a:endParaRPr lang="en-CH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D72D80A-5FA1-8C9C-08EE-0C7EBDE41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917798"/>
              </p:ext>
            </p:extLst>
          </p:nvPr>
        </p:nvGraphicFramePr>
        <p:xfrm>
          <a:off x="173736" y="1572768"/>
          <a:ext cx="8714231" cy="492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81663BA-8558-0122-611E-CC3B1D2549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3816416"/>
              </p:ext>
            </p:extLst>
          </p:nvPr>
        </p:nvGraphicFramePr>
        <p:xfrm>
          <a:off x="8622792" y="1572768"/>
          <a:ext cx="3474720" cy="3462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407707E-3B94-3538-EBF4-D64CC4F2827E}"/>
              </a:ext>
            </a:extLst>
          </p:cNvPr>
          <p:cNvSpPr txBox="1"/>
          <p:nvPr/>
        </p:nvSpPr>
        <p:spPr>
          <a:xfrm>
            <a:off x="3118104" y="3636950"/>
            <a:ext cx="5073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90% of this is South Africa                                         </a:t>
            </a:r>
            <a:r>
              <a:rPr lang="en-US" sz="1200" strike="sngStrike" dirty="0">
                <a:solidFill>
                  <a:srgbClr val="C00000"/>
                </a:solidFill>
              </a:rPr>
              <a:t>~</a:t>
            </a:r>
            <a:r>
              <a:rPr lang="en-US" sz="1200" dirty="0">
                <a:solidFill>
                  <a:srgbClr val="C00000"/>
                </a:solidFill>
              </a:rPr>
              <a:t>50% of this is Mozambique</a:t>
            </a:r>
            <a:endParaRPr lang="en-CH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8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5B480-5037-C6DC-474D-4C4CF8CB3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targets by sub-population. Being specific at global, country and sub-national levels</a:t>
            </a:r>
            <a:endParaRPr lang="en-CH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FE77E6-36F0-CCEE-FCD3-FCB4E5795A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0525" y="1825625"/>
          <a:ext cx="1137284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2716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7891</TotalTime>
  <Words>320</Words>
  <Application>Microsoft Office PowerPoint</Application>
  <PresentationFormat>Widescreen</PresentationFormat>
  <Paragraphs>47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Current proposal for 2030 targets on PrEP</vt:lpstr>
      <vt:lpstr>PrEP targets and needs estimation assumptions using a sliding scale</vt:lpstr>
      <vt:lpstr>2030 PrEP targets in LMICs by income level</vt:lpstr>
      <vt:lpstr>PrEP targets by sub-population. Being specific at global, country and sub-national levels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BENEDIKT, Clemens</dc:creator>
  <cp:lastModifiedBy>ORHAN, Souad</cp:lastModifiedBy>
  <cp:revision>4</cp:revision>
  <dcterms:created xsi:type="dcterms:W3CDTF">2025-04-30T09:29:11Z</dcterms:created>
  <dcterms:modified xsi:type="dcterms:W3CDTF">2025-11-12T15:27:03Z</dcterms:modified>
</cp:coreProperties>
</file>