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notesSlides/notesSlide3.xml" ContentType="application/vnd.openxmlformats-officedocument.presentationml.notesSlide+xml"/>
  <Override PartName="/ppt/charts/chart2.xml" ContentType="application/vnd.openxmlformats-officedocument.drawingml.chart+xml"/>
  <Override PartName="/ppt/notesSlides/notesSlide4.xml" ContentType="application/vnd.openxmlformats-officedocument.presentationml.notesSlide+xml"/>
  <Override PartName="/ppt/charts/chart3.xml" ContentType="application/vnd.openxmlformats-officedocument.drawingml.chart+xml"/>
  <Override PartName="/ppt/theme/themeOverride1.xml" ContentType="application/vnd.openxmlformats-officedocument.themeOverr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2"/>
  </p:notesMasterIdLst>
  <p:handoutMasterIdLst>
    <p:handoutMasterId r:id="rId23"/>
  </p:handoutMasterIdLst>
  <p:sldIdLst>
    <p:sldId id="286" r:id="rId3"/>
    <p:sldId id="268" r:id="rId4"/>
    <p:sldId id="269" r:id="rId5"/>
    <p:sldId id="272" r:id="rId6"/>
    <p:sldId id="270" r:id="rId7"/>
    <p:sldId id="276" r:id="rId8"/>
    <p:sldId id="277" r:id="rId9"/>
    <p:sldId id="271" r:id="rId10"/>
    <p:sldId id="288" r:id="rId11"/>
    <p:sldId id="278" r:id="rId12"/>
    <p:sldId id="279" r:id="rId13"/>
    <p:sldId id="280" r:id="rId14"/>
    <p:sldId id="274" r:id="rId15"/>
    <p:sldId id="281" r:id="rId16"/>
    <p:sldId id="289" r:id="rId17"/>
    <p:sldId id="282" r:id="rId18"/>
    <p:sldId id="290" r:id="rId19"/>
    <p:sldId id="284" r:id="rId20"/>
    <p:sldId id="285" r:id="rId21"/>
  </p:sldIdLst>
  <p:sldSz cx="9144000" cy="6858000" type="screen4x3"/>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864" autoAdjust="0"/>
    <p:restoredTop sz="94660" autoAdjust="0"/>
  </p:normalViewPr>
  <p:slideViewPr>
    <p:cSldViewPr>
      <p:cViewPr>
        <p:scale>
          <a:sx n="81" d="100"/>
          <a:sy n="81" d="100"/>
        </p:scale>
        <p:origin x="-474" y="-27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56" d="100"/>
          <a:sy n="56" d="100"/>
        </p:scale>
        <p:origin x="-1860" y="-96"/>
      </p:cViewPr>
      <p:guideLst>
        <p:guide orient="horz" pos="2909"/>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Macintosh%20HD:Users:emmanuelnjeuhmeli:Documents:Emmanuel%20Njeuhmeli:New%20folder:VMMC%20Data%20Update_October%202011_Send%20to%20Mike_11-17-2011.xls"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My%20Documents\Dropbox\DMPPT%202\Uganda\VMMC%20scenarios%20Uganda.xlsx" TargetMode="Externa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8"/>
    </mc:Choice>
    <mc:Fallback>
      <c:style val="28"/>
    </mc:Fallback>
  </mc:AlternateContent>
  <c:chart>
    <c:title>
      <c:tx>
        <c:rich>
          <a:bodyPr/>
          <a:lstStyle/>
          <a:p>
            <a:pPr>
              <a:defRPr/>
            </a:pPr>
            <a:r>
              <a:rPr lang="en-US" sz="2160" b="1" i="0" u="none" strike="noStrike" baseline="0" dirty="0" smtClean="0">
                <a:effectLst/>
              </a:rPr>
              <a:t>DMPPT Estimate of Number of Adult 15–49 Years VMMC Needed per Countries to Reach 80% Coverage</a:t>
            </a:r>
            <a:endParaRPr lang="en-US" dirty="0"/>
          </a:p>
        </c:rich>
      </c:tx>
      <c:layout>
        <c:manualLayout>
          <c:xMode val="edge"/>
          <c:yMode val="edge"/>
          <c:x val="0.118102242901456"/>
          <c:y val="7.4626865671641798E-2"/>
        </c:manualLayout>
      </c:layout>
      <c:overlay val="0"/>
    </c:title>
    <c:autoTitleDeleted val="0"/>
    <c:plotArea>
      <c:layout>
        <c:manualLayout>
          <c:layoutTarget val="inner"/>
          <c:xMode val="edge"/>
          <c:yMode val="edge"/>
          <c:x val="0.118266762109282"/>
          <c:y val="0.22948760136326199"/>
          <c:w val="0.85749081364829405"/>
          <c:h val="0.56173228346456705"/>
        </c:manualLayout>
      </c:layout>
      <c:barChart>
        <c:barDir val="col"/>
        <c:grouping val="clustered"/>
        <c:varyColors val="0"/>
        <c:ser>
          <c:idx val="0"/>
          <c:order val="0"/>
          <c:invertIfNegative val="0"/>
          <c:dLbls>
            <c:dLbl>
              <c:idx val="0"/>
              <c:layout>
                <c:manualLayout>
                  <c:x val="2.0833333333333301E-2"/>
                  <c:y val="-9.2228870420252601E-2"/>
                </c:manualLayout>
              </c:layout>
              <c:showLegendKey val="0"/>
              <c:showVal val="1"/>
              <c:showCatName val="0"/>
              <c:showSerName val="0"/>
              <c:showPercent val="0"/>
              <c:showBubbleSize val="0"/>
            </c:dLbl>
            <c:dLbl>
              <c:idx val="2"/>
              <c:layout>
                <c:manualLayout>
                  <c:x val="2.7777777777777801E-3"/>
                  <c:y val="-7.1733565882418804E-2"/>
                </c:manualLayout>
              </c:layout>
              <c:showLegendKey val="0"/>
              <c:showVal val="1"/>
              <c:showCatName val="0"/>
              <c:showSerName val="0"/>
              <c:showPercent val="0"/>
              <c:showBubbleSize val="0"/>
            </c:dLbl>
            <c:dLbl>
              <c:idx val="12"/>
              <c:layout>
                <c:manualLayout>
                  <c:x val="-1.0185067526416E-16"/>
                  <c:y val="-9.2228870420252504E-2"/>
                </c:manualLayout>
              </c:layout>
              <c:showLegendKey val="0"/>
              <c:showVal val="1"/>
              <c:showCatName val="0"/>
              <c:showSerName val="0"/>
              <c:showPercent val="0"/>
              <c:showBubbleSize val="0"/>
            </c:dLbl>
            <c:txPr>
              <a:bodyPr/>
              <a:lstStyle/>
              <a:p>
                <a:pPr>
                  <a:defRPr sz="1200"/>
                </a:pPr>
                <a:endParaRPr lang="en-US"/>
              </a:p>
            </c:txPr>
            <c:showLegendKey val="0"/>
            <c:showVal val="1"/>
            <c:showCatName val="0"/>
            <c:showSerName val="0"/>
            <c:showPercent val="0"/>
            <c:showBubbleSize val="0"/>
            <c:showLeaderLines val="0"/>
          </c:dLbls>
          <c:cat>
            <c:strRef>
              <c:f>'Number of Adults VMMC Needed'!$X$7:$X$20</c:f>
              <c:strCache>
                <c:ptCount val="14"/>
                <c:pt idx="0">
                  <c:v>Botswana</c:v>
                </c:pt>
                <c:pt idx="1">
                  <c:v>Ethiopia </c:v>
                </c:pt>
                <c:pt idx="2">
                  <c:v>Nyanza -Kenya </c:v>
                </c:pt>
                <c:pt idx="3">
                  <c:v>Lesotho</c:v>
                </c:pt>
                <c:pt idx="4">
                  <c:v>Malawi</c:v>
                </c:pt>
                <c:pt idx="5">
                  <c:v>Mozambique</c:v>
                </c:pt>
                <c:pt idx="6">
                  <c:v>Namibia</c:v>
                </c:pt>
                <c:pt idx="7">
                  <c:v>Rwanda</c:v>
                </c:pt>
                <c:pt idx="8">
                  <c:v>South Africa</c:v>
                </c:pt>
                <c:pt idx="9">
                  <c:v>Swaziland</c:v>
                </c:pt>
                <c:pt idx="10">
                  <c:v>Tanzania</c:v>
                </c:pt>
                <c:pt idx="11">
                  <c:v>Uganda</c:v>
                </c:pt>
                <c:pt idx="12">
                  <c:v>Zambia</c:v>
                </c:pt>
                <c:pt idx="13">
                  <c:v>Zimbabwe</c:v>
                </c:pt>
              </c:strCache>
            </c:strRef>
          </c:cat>
          <c:val>
            <c:numRef>
              <c:f>'Number of Adults VMMC Needed'!$Y$7:$Y$20</c:f>
              <c:numCache>
                <c:formatCode>#,##0</c:formatCode>
                <c:ptCount val="14"/>
                <c:pt idx="0">
                  <c:v>345244</c:v>
                </c:pt>
                <c:pt idx="1">
                  <c:v>40000</c:v>
                </c:pt>
                <c:pt idx="2">
                  <c:v>377788</c:v>
                </c:pt>
                <c:pt idx="3">
                  <c:v>376795</c:v>
                </c:pt>
                <c:pt idx="4">
                  <c:v>2101566</c:v>
                </c:pt>
                <c:pt idx="5">
                  <c:v>1059104</c:v>
                </c:pt>
                <c:pt idx="6">
                  <c:v>330218</c:v>
                </c:pt>
                <c:pt idx="7">
                  <c:v>1746052</c:v>
                </c:pt>
                <c:pt idx="8">
                  <c:v>4333134</c:v>
                </c:pt>
                <c:pt idx="9">
                  <c:v>183450</c:v>
                </c:pt>
                <c:pt idx="10">
                  <c:v>1373271</c:v>
                </c:pt>
                <c:pt idx="11">
                  <c:v>4245184</c:v>
                </c:pt>
                <c:pt idx="12">
                  <c:v>1949292</c:v>
                </c:pt>
                <c:pt idx="13">
                  <c:v>1912595</c:v>
                </c:pt>
              </c:numCache>
            </c:numRef>
          </c:val>
        </c:ser>
        <c:dLbls>
          <c:showLegendKey val="0"/>
          <c:showVal val="0"/>
          <c:showCatName val="0"/>
          <c:showSerName val="0"/>
          <c:showPercent val="0"/>
          <c:showBubbleSize val="0"/>
        </c:dLbls>
        <c:gapWidth val="150"/>
        <c:axId val="133289472"/>
        <c:axId val="133291008"/>
      </c:barChart>
      <c:catAx>
        <c:axId val="133289472"/>
        <c:scaling>
          <c:orientation val="minMax"/>
        </c:scaling>
        <c:delete val="0"/>
        <c:axPos val="b"/>
        <c:numFmt formatCode="General" sourceLinked="1"/>
        <c:majorTickMark val="out"/>
        <c:minorTickMark val="none"/>
        <c:tickLblPos val="nextTo"/>
        <c:txPr>
          <a:bodyPr/>
          <a:lstStyle/>
          <a:p>
            <a:pPr>
              <a:defRPr sz="1400"/>
            </a:pPr>
            <a:endParaRPr lang="en-US"/>
          </a:p>
        </c:txPr>
        <c:crossAx val="133291008"/>
        <c:crosses val="autoZero"/>
        <c:auto val="1"/>
        <c:lblAlgn val="ctr"/>
        <c:lblOffset val="100"/>
        <c:noMultiLvlLbl val="0"/>
      </c:catAx>
      <c:valAx>
        <c:axId val="133291008"/>
        <c:scaling>
          <c:orientation val="minMax"/>
        </c:scaling>
        <c:delete val="0"/>
        <c:axPos val="l"/>
        <c:numFmt formatCode="#,##0" sourceLinked="1"/>
        <c:majorTickMark val="out"/>
        <c:minorTickMark val="none"/>
        <c:tickLblPos val="nextTo"/>
        <c:txPr>
          <a:bodyPr/>
          <a:lstStyle/>
          <a:p>
            <a:pPr>
              <a:defRPr sz="1400"/>
            </a:pPr>
            <a:endParaRPr lang="en-US"/>
          </a:p>
        </c:txPr>
        <c:crossAx val="133289472"/>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000" b="0"/>
            </a:pPr>
            <a:r>
              <a:rPr lang="en-US" sz="1400" b="1" spc="0" dirty="0">
                <a:latin typeface="Arial" panose="020B0604020202020204" pitchFamily="34" charset="0"/>
                <a:cs typeface="Arial" panose="020B0604020202020204" pitchFamily="34" charset="0"/>
              </a:rPr>
              <a:t>Cumulative Infections Averted, </a:t>
            </a:r>
            <a:r>
              <a:rPr lang="en-US" sz="1400" b="1" spc="0" dirty="0" smtClean="0">
                <a:latin typeface="Arial" panose="020B0604020202020204" pitchFamily="34" charset="0"/>
                <a:cs typeface="Arial" panose="020B0604020202020204" pitchFamily="34" charset="0"/>
              </a:rPr>
              <a:t>Male</a:t>
            </a:r>
            <a:r>
              <a:rPr lang="en-US" sz="1400" b="1" spc="0" baseline="0" dirty="0" smtClean="0">
                <a:latin typeface="Arial" panose="020B0604020202020204" pitchFamily="34" charset="0"/>
                <a:cs typeface="Arial" panose="020B0604020202020204" pitchFamily="34" charset="0"/>
              </a:rPr>
              <a:t> </a:t>
            </a:r>
            <a:r>
              <a:rPr lang="en-US" sz="1400" b="1" spc="0" dirty="0" smtClean="0">
                <a:latin typeface="Arial" panose="020B0604020202020204" pitchFamily="34" charset="0"/>
                <a:cs typeface="Arial" panose="020B0604020202020204" pitchFamily="34" charset="0"/>
              </a:rPr>
              <a:t>+ Female</a:t>
            </a:r>
            <a:endParaRPr lang="en-US" sz="1400" b="1" spc="0" dirty="0">
              <a:latin typeface="Arial" panose="020B0604020202020204" pitchFamily="34" charset="0"/>
              <a:cs typeface="Arial" panose="020B0604020202020204" pitchFamily="34" charset="0"/>
            </a:endParaRPr>
          </a:p>
        </c:rich>
      </c:tx>
      <c:layout>
        <c:manualLayout>
          <c:xMode val="edge"/>
          <c:yMode val="edge"/>
          <c:x val="0.112890220980442"/>
          <c:y val="3.6169352312275402E-2"/>
        </c:manualLayout>
      </c:layout>
      <c:overlay val="0"/>
      <c:spPr>
        <a:noFill/>
      </c:spPr>
    </c:title>
    <c:autoTitleDeleted val="0"/>
    <c:plotArea>
      <c:layout>
        <c:manualLayout>
          <c:layoutTarget val="inner"/>
          <c:xMode val="edge"/>
          <c:yMode val="edge"/>
          <c:x val="0.203585536444816"/>
          <c:y val="0.23197102766000399"/>
          <c:w val="0.76848150266132897"/>
          <c:h val="0.63095598627094696"/>
        </c:manualLayout>
      </c:layout>
      <c:lineChart>
        <c:grouping val="standard"/>
        <c:varyColors val="0"/>
        <c:ser>
          <c:idx val="0"/>
          <c:order val="0"/>
          <c:tx>
            <c:v>Uganda</c:v>
          </c:tx>
          <c:marker>
            <c:symbol val="none"/>
          </c:marker>
          <c:cat>
            <c:numRef>
              <c:f>'VMMC scenarios'!$AT$2:$CI$2</c:f>
              <c:numCache>
                <c:formatCode>General</c:formatCode>
                <c:ptCount val="42"/>
                <c:pt idx="0">
                  <c:v>2009</c:v>
                </c:pt>
                <c:pt idx="1">
                  <c:v>2010</c:v>
                </c:pt>
                <c:pt idx="2">
                  <c:v>2011</c:v>
                </c:pt>
                <c:pt idx="3">
                  <c:v>2012</c:v>
                </c:pt>
                <c:pt idx="4">
                  <c:v>2013</c:v>
                </c:pt>
                <c:pt idx="5">
                  <c:v>2014</c:v>
                </c:pt>
                <c:pt idx="6">
                  <c:v>2015</c:v>
                </c:pt>
                <c:pt idx="7">
                  <c:v>2016</c:v>
                </c:pt>
                <c:pt idx="8">
                  <c:v>2017</c:v>
                </c:pt>
                <c:pt idx="9">
                  <c:v>2018</c:v>
                </c:pt>
                <c:pt idx="10">
                  <c:v>2019</c:v>
                </c:pt>
                <c:pt idx="11">
                  <c:v>2020</c:v>
                </c:pt>
                <c:pt idx="12">
                  <c:v>2021</c:v>
                </c:pt>
                <c:pt idx="13">
                  <c:v>2022</c:v>
                </c:pt>
                <c:pt idx="14">
                  <c:v>2023</c:v>
                </c:pt>
                <c:pt idx="15">
                  <c:v>2024</c:v>
                </c:pt>
                <c:pt idx="16">
                  <c:v>2025</c:v>
                </c:pt>
                <c:pt idx="17">
                  <c:v>2026</c:v>
                </c:pt>
                <c:pt idx="18">
                  <c:v>2027</c:v>
                </c:pt>
                <c:pt idx="19">
                  <c:v>2028</c:v>
                </c:pt>
                <c:pt idx="20">
                  <c:v>2029</c:v>
                </c:pt>
                <c:pt idx="21">
                  <c:v>2030</c:v>
                </c:pt>
                <c:pt idx="22">
                  <c:v>2031</c:v>
                </c:pt>
                <c:pt idx="23">
                  <c:v>2032</c:v>
                </c:pt>
                <c:pt idx="24">
                  <c:v>2033</c:v>
                </c:pt>
                <c:pt idx="25">
                  <c:v>2034</c:v>
                </c:pt>
                <c:pt idx="26">
                  <c:v>2035</c:v>
                </c:pt>
                <c:pt idx="27">
                  <c:v>2036</c:v>
                </c:pt>
                <c:pt idx="28">
                  <c:v>2037</c:v>
                </c:pt>
                <c:pt idx="29">
                  <c:v>2038</c:v>
                </c:pt>
                <c:pt idx="30">
                  <c:v>2039</c:v>
                </c:pt>
                <c:pt idx="31">
                  <c:v>2040</c:v>
                </c:pt>
                <c:pt idx="32">
                  <c:v>2041</c:v>
                </c:pt>
                <c:pt idx="33">
                  <c:v>2042</c:v>
                </c:pt>
                <c:pt idx="34">
                  <c:v>2043</c:v>
                </c:pt>
                <c:pt idx="35">
                  <c:v>2044</c:v>
                </c:pt>
                <c:pt idx="36">
                  <c:v>2045</c:v>
                </c:pt>
                <c:pt idx="37">
                  <c:v>2046</c:v>
                </c:pt>
                <c:pt idx="38">
                  <c:v>2047</c:v>
                </c:pt>
                <c:pt idx="39">
                  <c:v>2048</c:v>
                </c:pt>
                <c:pt idx="40">
                  <c:v>2049</c:v>
                </c:pt>
                <c:pt idx="41">
                  <c:v>2050</c:v>
                </c:pt>
              </c:numCache>
            </c:numRef>
          </c:cat>
          <c:val>
            <c:numRef>
              <c:f>'VMMC scenarios'!$AT$14:$CI$14</c:f>
              <c:numCache>
                <c:formatCode>_(* #,##0_);_(* \(#,##0\);_(* "-"??_);_(@_)</c:formatCode>
                <c:ptCount val="42"/>
                <c:pt idx="0">
                  <c:v>0</c:v>
                </c:pt>
                <c:pt idx="1">
                  <c:v>68</c:v>
                </c:pt>
                <c:pt idx="2">
                  <c:v>604</c:v>
                </c:pt>
                <c:pt idx="3">
                  <c:v>4037</c:v>
                </c:pt>
                <c:pt idx="4">
                  <c:v>13438</c:v>
                </c:pt>
                <c:pt idx="5">
                  <c:v>23699</c:v>
                </c:pt>
                <c:pt idx="6">
                  <c:v>34825</c:v>
                </c:pt>
                <c:pt idx="7">
                  <c:v>46385</c:v>
                </c:pt>
                <c:pt idx="8">
                  <c:v>58113</c:v>
                </c:pt>
                <c:pt idx="9">
                  <c:v>69973</c:v>
                </c:pt>
                <c:pt idx="10">
                  <c:v>81816</c:v>
                </c:pt>
                <c:pt idx="11">
                  <c:v>93328</c:v>
                </c:pt>
                <c:pt idx="12">
                  <c:v>104882</c:v>
                </c:pt>
                <c:pt idx="13">
                  <c:v>116986</c:v>
                </c:pt>
                <c:pt idx="14">
                  <c:v>129245</c:v>
                </c:pt>
                <c:pt idx="15">
                  <c:v>141871</c:v>
                </c:pt>
                <c:pt idx="16">
                  <c:v>155031</c:v>
                </c:pt>
                <c:pt idx="17">
                  <c:v>168774</c:v>
                </c:pt>
                <c:pt idx="18">
                  <c:v>183085</c:v>
                </c:pt>
                <c:pt idx="19">
                  <c:v>197979</c:v>
                </c:pt>
                <c:pt idx="20">
                  <c:v>213468</c:v>
                </c:pt>
                <c:pt idx="21">
                  <c:v>229544</c:v>
                </c:pt>
                <c:pt idx="22">
                  <c:v>246192</c:v>
                </c:pt>
                <c:pt idx="23">
                  <c:v>263399</c:v>
                </c:pt>
                <c:pt idx="24">
                  <c:v>281147</c:v>
                </c:pt>
                <c:pt idx="25">
                  <c:v>299412</c:v>
                </c:pt>
                <c:pt idx="26">
                  <c:v>318165</c:v>
                </c:pt>
                <c:pt idx="27">
                  <c:v>337378</c:v>
                </c:pt>
                <c:pt idx="28">
                  <c:v>357015</c:v>
                </c:pt>
                <c:pt idx="29">
                  <c:v>377036</c:v>
                </c:pt>
                <c:pt idx="30">
                  <c:v>397399</c:v>
                </c:pt>
                <c:pt idx="31">
                  <c:v>418060</c:v>
                </c:pt>
                <c:pt idx="32">
                  <c:v>438973</c:v>
                </c:pt>
                <c:pt idx="33">
                  <c:v>460085</c:v>
                </c:pt>
                <c:pt idx="34">
                  <c:v>481339</c:v>
                </c:pt>
                <c:pt idx="35">
                  <c:v>502674</c:v>
                </c:pt>
                <c:pt idx="36">
                  <c:v>524025</c:v>
                </c:pt>
                <c:pt idx="37">
                  <c:v>545320</c:v>
                </c:pt>
                <c:pt idx="38">
                  <c:v>566483</c:v>
                </c:pt>
                <c:pt idx="39">
                  <c:v>587434</c:v>
                </c:pt>
                <c:pt idx="40">
                  <c:v>608747</c:v>
                </c:pt>
                <c:pt idx="41">
                  <c:v>630529</c:v>
                </c:pt>
              </c:numCache>
            </c:numRef>
          </c:val>
          <c:smooth val="0"/>
        </c:ser>
        <c:dLbls>
          <c:showLegendKey val="0"/>
          <c:showVal val="0"/>
          <c:showCatName val="0"/>
          <c:showSerName val="0"/>
          <c:showPercent val="0"/>
          <c:showBubbleSize val="0"/>
        </c:dLbls>
        <c:marker val="1"/>
        <c:smooth val="0"/>
        <c:axId val="134074752"/>
        <c:axId val="134076288"/>
      </c:lineChart>
      <c:catAx>
        <c:axId val="134074752"/>
        <c:scaling>
          <c:orientation val="minMax"/>
        </c:scaling>
        <c:delete val="0"/>
        <c:axPos val="b"/>
        <c:numFmt formatCode="General" sourceLinked="1"/>
        <c:majorTickMark val="out"/>
        <c:minorTickMark val="none"/>
        <c:tickLblPos val="nextTo"/>
        <c:crossAx val="134076288"/>
        <c:crosses val="autoZero"/>
        <c:auto val="1"/>
        <c:lblAlgn val="ctr"/>
        <c:lblOffset val="100"/>
        <c:noMultiLvlLbl val="0"/>
      </c:catAx>
      <c:valAx>
        <c:axId val="134076288"/>
        <c:scaling>
          <c:orientation val="minMax"/>
        </c:scaling>
        <c:delete val="0"/>
        <c:axPos val="l"/>
        <c:numFmt formatCode="_(* #,##0_);_(* \(#,##0\);_(* &quot;-&quot;??_);_(@_)" sourceLinked="1"/>
        <c:majorTickMark val="out"/>
        <c:minorTickMark val="none"/>
        <c:tickLblPos val="nextTo"/>
        <c:crossAx val="134074752"/>
        <c:crosses val="autoZero"/>
        <c:crossBetween val="between"/>
      </c:valAx>
    </c:plotArea>
    <c:plotVisOnly val="1"/>
    <c:dispBlanksAs val="gap"/>
    <c:showDLblsOverMax val="0"/>
  </c:chart>
  <c:txPr>
    <a:bodyPr/>
    <a:lstStyle/>
    <a:p>
      <a:pPr>
        <a:defRPr sz="14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8.6885435863070307E-2"/>
          <c:y val="3.2291796858725998E-2"/>
          <c:w val="0.89361101803763898"/>
          <c:h val="0.67144041022650003"/>
        </c:manualLayout>
      </c:layout>
      <c:barChart>
        <c:barDir val="col"/>
        <c:grouping val="clustered"/>
        <c:varyColors val="0"/>
        <c:ser>
          <c:idx val="0"/>
          <c:order val="0"/>
          <c:tx>
            <c:v>percent in age group among uncircumcised men ages 10-49</c:v>
          </c:tx>
          <c:spPr>
            <a:solidFill>
              <a:srgbClr val="375FAC"/>
            </a:solidFill>
          </c:spPr>
          <c:invertIfNegative val="0"/>
          <c:cat>
            <c:strRef>
              <c:f>Sheet1!$F$15:$F$20</c:f>
              <c:strCache>
                <c:ptCount val="6"/>
                <c:pt idx="0">
                  <c:v>10-14</c:v>
                </c:pt>
                <c:pt idx="1">
                  <c:v>15-19</c:v>
                </c:pt>
                <c:pt idx="2">
                  <c:v>20-24</c:v>
                </c:pt>
                <c:pt idx="3">
                  <c:v>25-29</c:v>
                </c:pt>
                <c:pt idx="4">
                  <c:v>30-34</c:v>
                </c:pt>
                <c:pt idx="5">
                  <c:v>35-49</c:v>
                </c:pt>
              </c:strCache>
            </c:strRef>
          </c:cat>
          <c:val>
            <c:numRef>
              <c:f>Sheet1!$K$15:$K$20</c:f>
              <c:numCache>
                <c:formatCode>0%</c:formatCode>
                <c:ptCount val="6"/>
                <c:pt idx="0">
                  <c:v>0.246870778394706</c:v>
                </c:pt>
                <c:pt idx="1">
                  <c:v>0.18377881540940999</c:v>
                </c:pt>
                <c:pt idx="2">
                  <c:v>0.151320881126462</c:v>
                </c:pt>
                <c:pt idx="3">
                  <c:v>0.13442263260429499</c:v>
                </c:pt>
                <c:pt idx="4">
                  <c:v>0.10406059704694</c:v>
                </c:pt>
                <c:pt idx="5">
                  <c:v>0.17954629541818701</c:v>
                </c:pt>
              </c:numCache>
            </c:numRef>
          </c:val>
        </c:ser>
        <c:ser>
          <c:idx val="1"/>
          <c:order val="1"/>
          <c:tx>
            <c:v>percent of clients in age group among those reached in 2013</c:v>
          </c:tx>
          <c:spPr>
            <a:solidFill>
              <a:srgbClr val="403D3C"/>
            </a:solidFill>
          </c:spPr>
          <c:invertIfNegative val="0"/>
          <c:cat>
            <c:strRef>
              <c:f>Sheet1!$F$15:$F$20</c:f>
              <c:strCache>
                <c:ptCount val="6"/>
                <c:pt idx="0">
                  <c:v>10-14</c:v>
                </c:pt>
                <c:pt idx="1">
                  <c:v>15-19</c:v>
                </c:pt>
                <c:pt idx="2">
                  <c:v>20-24</c:v>
                </c:pt>
                <c:pt idx="3">
                  <c:v>25-29</c:v>
                </c:pt>
                <c:pt idx="4">
                  <c:v>30-34</c:v>
                </c:pt>
                <c:pt idx="5">
                  <c:v>35-49</c:v>
                </c:pt>
              </c:strCache>
            </c:strRef>
          </c:cat>
          <c:val>
            <c:numRef>
              <c:f>Sheet1!$F$3:$F$8</c:f>
              <c:numCache>
                <c:formatCode>0.0%</c:formatCode>
                <c:ptCount val="6"/>
                <c:pt idx="0">
                  <c:v>0.40770018727658403</c:v>
                </c:pt>
                <c:pt idx="1">
                  <c:v>0.32455726129145002</c:v>
                </c:pt>
                <c:pt idx="2">
                  <c:v>0.13398676455895001</c:v>
                </c:pt>
                <c:pt idx="3">
                  <c:v>5.43096557700085E-2</c:v>
                </c:pt>
                <c:pt idx="4">
                  <c:v>3.1842416247581003E-2</c:v>
                </c:pt>
                <c:pt idx="5">
                  <c:v>3.04016296347401E-2</c:v>
                </c:pt>
              </c:numCache>
            </c:numRef>
          </c:val>
        </c:ser>
        <c:dLbls>
          <c:showLegendKey val="0"/>
          <c:showVal val="0"/>
          <c:showCatName val="0"/>
          <c:showSerName val="0"/>
          <c:showPercent val="0"/>
          <c:showBubbleSize val="0"/>
        </c:dLbls>
        <c:gapWidth val="150"/>
        <c:axId val="25235840"/>
        <c:axId val="25237376"/>
      </c:barChart>
      <c:catAx>
        <c:axId val="25235840"/>
        <c:scaling>
          <c:orientation val="minMax"/>
        </c:scaling>
        <c:delete val="0"/>
        <c:axPos val="b"/>
        <c:numFmt formatCode="General" sourceLinked="0"/>
        <c:majorTickMark val="out"/>
        <c:minorTickMark val="none"/>
        <c:tickLblPos val="nextTo"/>
        <c:txPr>
          <a:bodyPr/>
          <a:lstStyle/>
          <a:p>
            <a:pPr>
              <a:defRPr sz="1600"/>
            </a:pPr>
            <a:endParaRPr lang="en-US"/>
          </a:p>
        </c:txPr>
        <c:crossAx val="25237376"/>
        <c:crosses val="autoZero"/>
        <c:auto val="1"/>
        <c:lblAlgn val="ctr"/>
        <c:lblOffset val="100"/>
        <c:noMultiLvlLbl val="0"/>
      </c:catAx>
      <c:valAx>
        <c:axId val="25237376"/>
        <c:scaling>
          <c:orientation val="minMax"/>
        </c:scaling>
        <c:delete val="0"/>
        <c:axPos val="l"/>
        <c:numFmt formatCode="0%" sourceLinked="1"/>
        <c:majorTickMark val="out"/>
        <c:minorTickMark val="none"/>
        <c:tickLblPos val="nextTo"/>
        <c:txPr>
          <a:bodyPr/>
          <a:lstStyle/>
          <a:p>
            <a:pPr>
              <a:defRPr sz="1600"/>
            </a:pPr>
            <a:endParaRPr lang="en-US"/>
          </a:p>
        </c:txPr>
        <c:crossAx val="25235840"/>
        <c:crosses val="autoZero"/>
        <c:crossBetween val="between"/>
      </c:valAx>
    </c:plotArea>
    <c:legend>
      <c:legendPos val="b"/>
      <c:layout>
        <c:manualLayout>
          <c:xMode val="edge"/>
          <c:yMode val="edge"/>
          <c:x val="0.106176634835539"/>
          <c:y val="0.85315932730630895"/>
          <c:w val="0.75395878706650998"/>
          <c:h val="0.143533829104695"/>
        </c:manualLayout>
      </c:layout>
      <c:overlay val="0"/>
      <c:txPr>
        <a:bodyPr/>
        <a:lstStyle/>
        <a:p>
          <a:pPr>
            <a:defRPr sz="1600"/>
          </a:pPr>
          <a:endParaRPr lang="en-US"/>
        </a:p>
      </c:txPr>
    </c:legend>
    <c:plotVisOnly val="1"/>
    <c:dispBlanksAs val="gap"/>
    <c:showDLblsOverMax val="0"/>
  </c:chart>
  <c:txPr>
    <a:bodyPr/>
    <a:lstStyle/>
    <a:p>
      <a:pPr>
        <a:defRPr sz="1400"/>
      </a:pPr>
      <a:endParaRPr lang="en-US"/>
    </a:p>
  </c:txPr>
  <c:externalData r:id="rId2">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1804"/>
          </a:xfrm>
          <a:prstGeom prst="rect">
            <a:avLst/>
          </a:prstGeom>
        </p:spPr>
        <p:txBody>
          <a:bodyPr vert="horz" lIns="92830" tIns="46415" rIns="92830" bIns="46415"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1804"/>
          </a:xfrm>
          <a:prstGeom prst="rect">
            <a:avLst/>
          </a:prstGeom>
        </p:spPr>
        <p:txBody>
          <a:bodyPr vert="horz" lIns="92830" tIns="46415" rIns="92830" bIns="46415" rtlCol="0"/>
          <a:lstStyle>
            <a:lvl1pPr algn="r">
              <a:defRPr sz="1200"/>
            </a:lvl1pPr>
          </a:lstStyle>
          <a:p>
            <a:fld id="{9AF0D920-2905-46EE-802F-E39001D030A3}" type="datetimeFigureOut">
              <a:rPr lang="en-US" smtClean="0"/>
              <a:pPr/>
              <a:t>7/21/2014</a:t>
            </a:fld>
            <a:endParaRPr lang="en-US" dirty="0"/>
          </a:p>
        </p:txBody>
      </p:sp>
      <p:sp>
        <p:nvSpPr>
          <p:cNvPr id="4" name="Footer Placeholder 3"/>
          <p:cNvSpPr>
            <a:spLocks noGrp="1"/>
          </p:cNvSpPr>
          <p:nvPr>
            <p:ph type="ftr" sz="quarter" idx="2"/>
          </p:nvPr>
        </p:nvSpPr>
        <p:spPr>
          <a:xfrm>
            <a:off x="0" y="8772668"/>
            <a:ext cx="3037840" cy="461804"/>
          </a:xfrm>
          <a:prstGeom prst="rect">
            <a:avLst/>
          </a:prstGeom>
        </p:spPr>
        <p:txBody>
          <a:bodyPr vert="horz" lIns="92830" tIns="46415" rIns="92830" bIns="46415"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772668"/>
            <a:ext cx="3037840" cy="461804"/>
          </a:xfrm>
          <a:prstGeom prst="rect">
            <a:avLst/>
          </a:prstGeom>
        </p:spPr>
        <p:txBody>
          <a:bodyPr vert="horz" lIns="92830" tIns="46415" rIns="92830" bIns="46415" rtlCol="0" anchor="b"/>
          <a:lstStyle>
            <a:lvl1pPr algn="r">
              <a:defRPr sz="1200"/>
            </a:lvl1pPr>
          </a:lstStyle>
          <a:p>
            <a:fld id="{7F83A991-A7F7-4AA0-AD51-CDC6F9F80A2D}" type="slidenum">
              <a:rPr lang="en-US" smtClean="0"/>
              <a:pPr/>
              <a:t>‹#›</a:t>
            </a:fld>
            <a:endParaRPr lang="en-US" dirty="0"/>
          </a:p>
        </p:txBody>
      </p:sp>
    </p:spTree>
    <p:extLst>
      <p:ext uri="{BB962C8B-B14F-4D97-AF65-F5344CB8AC3E}">
        <p14:creationId xmlns:p14="http://schemas.microsoft.com/office/powerpoint/2010/main" val="13376453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196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1963"/>
          </a:xfrm>
          <a:prstGeom prst="rect">
            <a:avLst/>
          </a:prstGeom>
        </p:spPr>
        <p:txBody>
          <a:bodyPr vert="horz" lIns="91440" tIns="45720" rIns="91440" bIns="45720" rtlCol="0"/>
          <a:lstStyle>
            <a:lvl1pPr algn="r">
              <a:defRPr sz="1200"/>
            </a:lvl1pPr>
          </a:lstStyle>
          <a:p>
            <a:fld id="{3C44B37A-6EB1-405F-9E9F-4A73AD32AE3B}" type="datetimeFigureOut">
              <a:rPr lang="en-US" smtClean="0"/>
              <a:t>7/21/2014</a:t>
            </a:fld>
            <a:endParaRPr lang="en-US"/>
          </a:p>
        </p:txBody>
      </p:sp>
      <p:sp>
        <p:nvSpPr>
          <p:cNvPr id="4" name="Slide Image Placeholder 3"/>
          <p:cNvSpPr>
            <a:spLocks noGrp="1" noRot="1" noChangeAspect="1"/>
          </p:cNvSpPr>
          <p:nvPr>
            <p:ph type="sldImg" idx="2"/>
          </p:nvPr>
        </p:nvSpPr>
        <p:spPr>
          <a:xfrm>
            <a:off x="1195388" y="692150"/>
            <a:ext cx="4619625" cy="34639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387850"/>
            <a:ext cx="5607050" cy="415607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2525"/>
            <a:ext cx="3038475" cy="46196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772525"/>
            <a:ext cx="3038475" cy="461963"/>
          </a:xfrm>
          <a:prstGeom prst="rect">
            <a:avLst/>
          </a:prstGeom>
        </p:spPr>
        <p:txBody>
          <a:bodyPr vert="horz" lIns="91440" tIns="45720" rIns="91440" bIns="45720" rtlCol="0" anchor="b"/>
          <a:lstStyle>
            <a:lvl1pPr algn="r">
              <a:defRPr sz="1200"/>
            </a:lvl1pPr>
          </a:lstStyle>
          <a:p>
            <a:fld id="{D220B0A4-21B7-4C2B-BEF3-D0D661618989}" type="slidenum">
              <a:rPr lang="en-US" smtClean="0"/>
              <a:t>‹#›</a:t>
            </a:fld>
            <a:endParaRPr lang="en-US"/>
          </a:p>
        </p:txBody>
      </p:sp>
    </p:spTree>
    <p:extLst>
      <p:ext uri="{BB962C8B-B14F-4D97-AF65-F5344CB8AC3E}">
        <p14:creationId xmlns:p14="http://schemas.microsoft.com/office/powerpoint/2010/main" val="25567886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xfrm>
            <a:off x="1195388" y="692150"/>
            <a:ext cx="4619625" cy="3463925"/>
          </a:xfrm>
          <a:ln/>
        </p:spPr>
      </p:sp>
      <p:sp>
        <p:nvSpPr>
          <p:cNvPr id="3" name="Notes Placeholder 2"/>
          <p:cNvSpPr>
            <a:spLocks noGrp="1"/>
          </p:cNvSpPr>
          <p:nvPr>
            <p:ph type="body" idx="1"/>
          </p:nvPr>
        </p:nvSpPr>
        <p:spPr/>
        <p:txBody>
          <a:bodyPr/>
          <a:lstStyle/>
          <a:p>
            <a:pPr>
              <a:defRPr/>
            </a:pPr>
            <a:r>
              <a:rPr lang="en-US" dirty="0" smtClean="0">
                <a:ea typeface="+mn-ea"/>
                <a:cs typeface="+mn-cs"/>
              </a:rPr>
              <a:t>Interventions for male circumcision should include a minimum package of prevention services which include:</a:t>
            </a:r>
          </a:p>
          <a:p>
            <a:pPr marL="227016" indent="-227016">
              <a:buFont typeface="+mj-lt"/>
              <a:buAutoNum type="arabicPeriod"/>
              <a:defRPr/>
            </a:pPr>
            <a:r>
              <a:rPr lang="en-US" dirty="0" smtClean="0">
                <a:ea typeface="+mn-ea"/>
                <a:cs typeface="+mn-cs"/>
              </a:rPr>
              <a:t>Pre-operative provider-initiated HIV testing and counseling routinely provided on-site for all men and, where possible, their female partners; </a:t>
            </a:r>
          </a:p>
          <a:p>
            <a:pPr marL="227016" indent="-227016">
              <a:buFont typeface="+mj-lt"/>
              <a:buAutoNum type="arabicPeriod"/>
              <a:defRPr/>
            </a:pPr>
            <a:r>
              <a:rPr lang="en-US" dirty="0" smtClean="0">
                <a:ea typeface="+mn-ea"/>
                <a:cs typeface="+mn-cs"/>
              </a:rPr>
              <a:t>Active exclusion of symptomatic STIs and syndromic treatment when indicated; </a:t>
            </a:r>
          </a:p>
          <a:p>
            <a:pPr marL="227016" indent="-227016">
              <a:buFont typeface="+mj-lt"/>
              <a:buAutoNum type="arabicPeriod"/>
              <a:defRPr/>
            </a:pPr>
            <a:r>
              <a:rPr lang="en-US" dirty="0" smtClean="0">
                <a:ea typeface="+mn-ea"/>
                <a:cs typeface="+mn-cs"/>
              </a:rPr>
              <a:t>Provision and promotion of correct and consistent use of condoms; </a:t>
            </a:r>
          </a:p>
          <a:p>
            <a:pPr marL="227016" indent="-227016">
              <a:buFont typeface="+mj-lt"/>
              <a:buAutoNum type="arabicPeriod"/>
              <a:defRPr/>
            </a:pPr>
            <a:r>
              <a:rPr lang="en-US" dirty="0" smtClean="0">
                <a:ea typeface="+mn-ea"/>
                <a:cs typeface="+mn-cs"/>
              </a:rPr>
              <a:t>Post-operative wound care and abstinence instructions; </a:t>
            </a:r>
          </a:p>
          <a:p>
            <a:pPr marL="227016" indent="-227016">
              <a:buFont typeface="+mj-lt"/>
              <a:buAutoNum type="arabicPeriod"/>
              <a:defRPr/>
            </a:pPr>
            <a:r>
              <a:rPr lang="en-US" dirty="0" smtClean="0">
                <a:ea typeface="+mn-ea"/>
                <a:cs typeface="+mn-cs"/>
              </a:rPr>
              <a:t>Age-appropriate counseling on risk reduction, including reducing number and concurrency of sexual partners, delaying/abstaining from sex, and provision and promotion of correct and consistent use of condoms and;  </a:t>
            </a:r>
          </a:p>
          <a:p>
            <a:pPr marL="227016" indent="-227016">
              <a:buFont typeface="+mj-lt"/>
              <a:buAutoNum type="arabicPeriod"/>
              <a:defRPr/>
            </a:pPr>
            <a:r>
              <a:rPr lang="en-US" dirty="0" smtClean="0">
                <a:ea typeface="+mn-ea"/>
                <a:cs typeface="+mn-cs"/>
              </a:rPr>
              <a:t>Active linkage to other HIV prevention, treatment, care and support services as needed.</a:t>
            </a:r>
          </a:p>
          <a:p>
            <a:pPr>
              <a:defRPr/>
            </a:pPr>
            <a:endParaRPr lang="en-US" dirty="0">
              <a:ea typeface="+mn-ea"/>
              <a:cs typeface="+mn-cs"/>
            </a:endParaRPr>
          </a:p>
        </p:txBody>
      </p:sp>
      <p:sp>
        <p:nvSpPr>
          <p:cNvPr id="307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700">
                <a:solidFill>
                  <a:schemeClr val="tx1"/>
                </a:solidFill>
                <a:latin typeface="Arial" charset="0"/>
                <a:ea typeface="ＭＳ Ｐゴシック" charset="0"/>
                <a:cs typeface="ＭＳ Ｐゴシック" charset="0"/>
              </a:defRPr>
            </a:lvl1pPr>
            <a:lvl2pPr marL="737801" indent="-283770">
              <a:defRPr sz="2700">
                <a:solidFill>
                  <a:schemeClr val="tx1"/>
                </a:solidFill>
                <a:latin typeface="Arial" charset="0"/>
                <a:ea typeface="ＭＳ Ｐゴシック" charset="0"/>
              </a:defRPr>
            </a:lvl2pPr>
            <a:lvl3pPr marL="1135078" indent="-227016">
              <a:defRPr sz="2700">
                <a:solidFill>
                  <a:schemeClr val="tx1"/>
                </a:solidFill>
                <a:latin typeface="Arial" charset="0"/>
                <a:ea typeface="ＭＳ Ｐゴシック" charset="0"/>
              </a:defRPr>
            </a:lvl3pPr>
            <a:lvl4pPr marL="1589109" indent="-227016">
              <a:defRPr sz="2700">
                <a:solidFill>
                  <a:schemeClr val="tx1"/>
                </a:solidFill>
                <a:latin typeface="Arial" charset="0"/>
                <a:ea typeface="ＭＳ Ｐゴシック" charset="0"/>
              </a:defRPr>
            </a:lvl4pPr>
            <a:lvl5pPr marL="2043140" indent="-227016">
              <a:defRPr sz="2700">
                <a:solidFill>
                  <a:schemeClr val="tx1"/>
                </a:solidFill>
                <a:latin typeface="Arial" charset="0"/>
                <a:ea typeface="ＭＳ Ｐゴシック" charset="0"/>
              </a:defRPr>
            </a:lvl5pPr>
            <a:lvl6pPr marL="2497171" indent="-227016" eaLnBrk="0" fontAlgn="base" hangingPunct="0">
              <a:spcBef>
                <a:spcPct val="0"/>
              </a:spcBef>
              <a:spcAft>
                <a:spcPct val="0"/>
              </a:spcAft>
              <a:defRPr sz="2700">
                <a:solidFill>
                  <a:schemeClr val="tx1"/>
                </a:solidFill>
                <a:latin typeface="Arial" charset="0"/>
                <a:ea typeface="ＭＳ Ｐゴシック" charset="0"/>
              </a:defRPr>
            </a:lvl6pPr>
            <a:lvl7pPr marL="2951202" indent="-227016" eaLnBrk="0" fontAlgn="base" hangingPunct="0">
              <a:spcBef>
                <a:spcPct val="0"/>
              </a:spcBef>
              <a:spcAft>
                <a:spcPct val="0"/>
              </a:spcAft>
              <a:defRPr sz="2700">
                <a:solidFill>
                  <a:schemeClr val="tx1"/>
                </a:solidFill>
                <a:latin typeface="Arial" charset="0"/>
                <a:ea typeface="ＭＳ Ｐゴシック" charset="0"/>
              </a:defRPr>
            </a:lvl7pPr>
            <a:lvl8pPr marL="3405233" indent="-227016" eaLnBrk="0" fontAlgn="base" hangingPunct="0">
              <a:spcBef>
                <a:spcPct val="0"/>
              </a:spcBef>
              <a:spcAft>
                <a:spcPct val="0"/>
              </a:spcAft>
              <a:defRPr sz="2700">
                <a:solidFill>
                  <a:schemeClr val="tx1"/>
                </a:solidFill>
                <a:latin typeface="Arial" charset="0"/>
                <a:ea typeface="ＭＳ Ｐゴシック" charset="0"/>
              </a:defRPr>
            </a:lvl8pPr>
            <a:lvl9pPr marL="3859264" indent="-227016" eaLnBrk="0" fontAlgn="base" hangingPunct="0">
              <a:spcBef>
                <a:spcPct val="0"/>
              </a:spcBef>
              <a:spcAft>
                <a:spcPct val="0"/>
              </a:spcAft>
              <a:defRPr sz="2700">
                <a:solidFill>
                  <a:schemeClr val="tx1"/>
                </a:solidFill>
                <a:latin typeface="Arial" charset="0"/>
                <a:ea typeface="ＭＳ Ｐゴシック" charset="0"/>
              </a:defRPr>
            </a:lvl9pPr>
          </a:lstStyle>
          <a:p>
            <a:fld id="{697CA4DB-FCA2-534C-9291-FE4F6FE1F017}" type="slidenum">
              <a:rPr lang="en-US" sz="1200">
                <a:latin typeface="Times" charset="0"/>
              </a:rPr>
              <a:pPr/>
              <a:t>6</a:t>
            </a:fld>
            <a:endParaRPr lang="en-US" sz="1200">
              <a:latin typeface="Times"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xfrm>
            <a:off x="1195388" y="692150"/>
            <a:ext cx="4619625" cy="3463925"/>
          </a:xfrm>
          <a:ln/>
        </p:spPr>
      </p:sp>
      <p:sp>
        <p:nvSpPr>
          <p:cNvPr id="389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Times" charset="0"/>
            </a:endParaRPr>
          </a:p>
        </p:txBody>
      </p:sp>
      <p:sp>
        <p:nvSpPr>
          <p:cNvPr id="389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700">
                <a:solidFill>
                  <a:schemeClr val="tx1"/>
                </a:solidFill>
                <a:latin typeface="Arial" charset="0"/>
                <a:ea typeface="ＭＳ Ｐゴシック" charset="0"/>
                <a:cs typeface="ＭＳ Ｐゴシック" charset="0"/>
              </a:defRPr>
            </a:lvl1pPr>
            <a:lvl2pPr marL="737801" indent="-283770">
              <a:defRPr sz="2700">
                <a:solidFill>
                  <a:schemeClr val="tx1"/>
                </a:solidFill>
                <a:latin typeface="Arial" charset="0"/>
                <a:ea typeface="ＭＳ Ｐゴシック" charset="0"/>
              </a:defRPr>
            </a:lvl2pPr>
            <a:lvl3pPr marL="1135078" indent="-227016">
              <a:defRPr sz="2700">
                <a:solidFill>
                  <a:schemeClr val="tx1"/>
                </a:solidFill>
                <a:latin typeface="Arial" charset="0"/>
                <a:ea typeface="ＭＳ Ｐゴシック" charset="0"/>
              </a:defRPr>
            </a:lvl3pPr>
            <a:lvl4pPr marL="1589109" indent="-227016">
              <a:defRPr sz="2700">
                <a:solidFill>
                  <a:schemeClr val="tx1"/>
                </a:solidFill>
                <a:latin typeface="Arial" charset="0"/>
                <a:ea typeface="ＭＳ Ｐゴシック" charset="0"/>
              </a:defRPr>
            </a:lvl4pPr>
            <a:lvl5pPr marL="2043140" indent="-227016">
              <a:defRPr sz="2700">
                <a:solidFill>
                  <a:schemeClr val="tx1"/>
                </a:solidFill>
                <a:latin typeface="Arial" charset="0"/>
                <a:ea typeface="ＭＳ Ｐゴシック" charset="0"/>
              </a:defRPr>
            </a:lvl5pPr>
            <a:lvl6pPr marL="2497171" indent="-227016" eaLnBrk="0" fontAlgn="base" hangingPunct="0">
              <a:spcBef>
                <a:spcPct val="0"/>
              </a:spcBef>
              <a:spcAft>
                <a:spcPct val="0"/>
              </a:spcAft>
              <a:defRPr sz="2700">
                <a:solidFill>
                  <a:schemeClr val="tx1"/>
                </a:solidFill>
                <a:latin typeface="Arial" charset="0"/>
                <a:ea typeface="ＭＳ Ｐゴシック" charset="0"/>
              </a:defRPr>
            </a:lvl6pPr>
            <a:lvl7pPr marL="2951202" indent="-227016" eaLnBrk="0" fontAlgn="base" hangingPunct="0">
              <a:spcBef>
                <a:spcPct val="0"/>
              </a:spcBef>
              <a:spcAft>
                <a:spcPct val="0"/>
              </a:spcAft>
              <a:defRPr sz="2700">
                <a:solidFill>
                  <a:schemeClr val="tx1"/>
                </a:solidFill>
                <a:latin typeface="Arial" charset="0"/>
                <a:ea typeface="ＭＳ Ｐゴシック" charset="0"/>
              </a:defRPr>
            </a:lvl7pPr>
            <a:lvl8pPr marL="3405233" indent="-227016" eaLnBrk="0" fontAlgn="base" hangingPunct="0">
              <a:spcBef>
                <a:spcPct val="0"/>
              </a:spcBef>
              <a:spcAft>
                <a:spcPct val="0"/>
              </a:spcAft>
              <a:defRPr sz="2700">
                <a:solidFill>
                  <a:schemeClr val="tx1"/>
                </a:solidFill>
                <a:latin typeface="Arial" charset="0"/>
                <a:ea typeface="ＭＳ Ｐゴシック" charset="0"/>
              </a:defRPr>
            </a:lvl8pPr>
            <a:lvl9pPr marL="3859264" indent="-227016" eaLnBrk="0" fontAlgn="base" hangingPunct="0">
              <a:spcBef>
                <a:spcPct val="0"/>
              </a:spcBef>
              <a:spcAft>
                <a:spcPct val="0"/>
              </a:spcAft>
              <a:defRPr sz="2700">
                <a:solidFill>
                  <a:schemeClr val="tx1"/>
                </a:solidFill>
                <a:latin typeface="Arial" charset="0"/>
                <a:ea typeface="ＭＳ Ｐゴシック" charset="0"/>
              </a:defRPr>
            </a:lvl9pPr>
          </a:lstStyle>
          <a:p>
            <a:fld id="{A6A38723-7B5C-9547-ACB2-198F7BCF3A9F}" type="slidenum">
              <a:rPr lang="en-US" sz="1200">
                <a:latin typeface="Times" charset="0"/>
              </a:rPr>
              <a:pPr/>
              <a:t>7</a:t>
            </a:fld>
            <a:endParaRPr lang="en-US" sz="1200">
              <a:latin typeface="Times"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By the end of Q1 2014, implementers in South Africa had circumcised over 1.3 million men. Even if there were no more circumcisions after that,</a:t>
            </a:r>
            <a:r>
              <a:rPr lang="en-US" baseline="0" dirty="0" smtClean="0"/>
              <a:t> the circumcisions performed to date would avert an estimated 140,000 infections by 2030, and an estimated 250,000 infections by 2050.</a:t>
            </a:r>
          </a:p>
          <a:p>
            <a:endParaRPr lang="en-US" baseline="0" dirty="0" smtClean="0"/>
          </a:p>
          <a:p>
            <a:r>
              <a:rPr lang="en-US" baseline="0" dirty="0" smtClean="0"/>
              <a:t>Infections averted used the South Africa Goals model, comparing MC prevalence from NDoH, PEPFAR, and Global Fund circumcisions (NDoH program reporting data FY 2009-2013) with a scenario in which MC prevalence was maintained at </a:t>
            </a:r>
            <a:r>
              <a:rPr lang="en-US" dirty="0"/>
              <a:t>levels based on the 2008 HSRC survey, before PEPFAR program circumcisions started. </a:t>
            </a:r>
          </a:p>
          <a:p>
            <a:endParaRPr lang="en-US" dirty="0"/>
          </a:p>
          <a:p>
            <a:r>
              <a:rPr lang="en-US" dirty="0"/>
              <a:t>MC prevalence from program circumcisions was derived as follows: </a:t>
            </a:r>
          </a:p>
          <a:p>
            <a:endParaRPr lang="en-US" dirty="0"/>
          </a:p>
          <a:p>
            <a:r>
              <a:rPr lang="en-US" dirty="0"/>
              <a:t>Between 2010 and 2012, the VMMC program circumcised the following numbers of clients:</a:t>
            </a:r>
          </a:p>
          <a:p>
            <a:endParaRPr lang="en-US" dirty="0"/>
          </a:p>
          <a:p>
            <a:r>
              <a:rPr lang="en-US" dirty="0"/>
              <a:t>2010</a:t>
            </a:r>
            <a:r>
              <a:rPr lang="en-US" dirty="0" smtClean="0"/>
              <a:t>         </a:t>
            </a:r>
            <a:r>
              <a:rPr lang="en-US" dirty="0"/>
              <a:t>2011</a:t>
            </a:r>
            <a:r>
              <a:rPr lang="en-US" dirty="0" smtClean="0"/>
              <a:t>          </a:t>
            </a:r>
            <a:r>
              <a:rPr lang="en-US" dirty="0"/>
              <a:t>2012</a:t>
            </a:r>
            <a:r>
              <a:rPr lang="en-US" dirty="0" smtClean="0"/>
              <a:t>         </a:t>
            </a:r>
            <a:r>
              <a:rPr lang="en-US" dirty="0"/>
              <a:t>2013</a:t>
            </a:r>
            <a:r>
              <a:rPr lang="en-US" dirty="0" smtClean="0"/>
              <a:t> </a:t>
            </a:r>
            <a:r>
              <a:rPr lang="en-US" dirty="0"/>
              <a:t>                       </a:t>
            </a:r>
          </a:p>
          <a:p>
            <a:r>
              <a:rPr lang="en-US" dirty="0"/>
              <a:t>140,000     348,000     443,000     415,000 </a:t>
            </a:r>
          </a:p>
          <a:p>
            <a:endParaRPr lang="en-US" dirty="0"/>
          </a:p>
          <a:p>
            <a:r>
              <a:rPr lang="en-US" dirty="0"/>
              <a:t>These numbers were divided by the Male population age 15-49 from DemProj and added to the MC prevalence of the prior year.</a:t>
            </a:r>
          </a:p>
          <a:p>
            <a:endParaRPr lang="en-US" dirty="0"/>
          </a:p>
          <a:p>
            <a:r>
              <a:rPr lang="en-US" dirty="0"/>
              <a:t>2010             2011             2012             2013</a:t>
            </a:r>
          </a:p>
          <a:p>
            <a:r>
              <a:rPr lang="fr-FR" dirty="0"/>
              <a:t>28,840,594    29,160,604    29,483,952    29,822,393 population</a:t>
            </a:r>
          </a:p>
          <a:p>
            <a:endParaRPr lang="en-US" dirty="0"/>
          </a:p>
          <a:p>
            <a:r>
              <a:rPr lang="en-US" dirty="0"/>
              <a:t>After 2013, program circumcisions were stopped. It was assumed that it would take 35 years (the width of the age group) for the MC prevalence to return to the baseline MC prevalence level from 2010.</a:t>
            </a:r>
          </a:p>
          <a:p>
            <a:endParaRPr lang="en-US" dirty="0"/>
          </a:p>
          <a:p>
            <a:endParaRPr lang="en-US" dirty="0"/>
          </a:p>
          <a:p>
            <a:r>
              <a:rPr lang="en-US" dirty="0" smtClean="0"/>
              <a:t>By the end of reporting year 2013, PEPFAR implementers in Uganda had circumcised over 1 million men. Even if there were no more circumcisions after that,</a:t>
            </a:r>
            <a:r>
              <a:rPr lang="en-US" baseline="0" dirty="0" smtClean="0"/>
              <a:t> the circumcisions performed to date would avert an estimated 230,000 infections by 2030, and an estimated 630,000 infections by 2050.</a:t>
            </a:r>
          </a:p>
          <a:p>
            <a:endParaRPr lang="en-US" baseline="0" dirty="0" smtClean="0"/>
          </a:p>
          <a:p>
            <a:r>
              <a:rPr lang="en-US" baseline="0" dirty="0" smtClean="0"/>
              <a:t>Infections averted used the Uganda Goals model (as created for Investment Case exercise), comparing MC prevalence from PEPFAR circumcisions (PEPFAR program reporting data 2009-2013) with a scenario in which MC prevalence was maintained at </a:t>
            </a:r>
            <a:r>
              <a:rPr lang="en-US" dirty="0"/>
              <a:t>levels based on the 2004-5 AIDS Indicator Survey, before PEPFAR program circumcisions started. </a:t>
            </a:r>
          </a:p>
          <a:p>
            <a:endParaRPr lang="en-US" dirty="0"/>
          </a:p>
          <a:p>
            <a:r>
              <a:rPr lang="en-US" dirty="0"/>
              <a:t>MC prevalence from PEPFAR circumcisions was derived as follows: </a:t>
            </a:r>
          </a:p>
          <a:p>
            <a:endParaRPr lang="en-US" dirty="0"/>
          </a:p>
          <a:p>
            <a:r>
              <a:rPr lang="en-US" dirty="0"/>
              <a:t>MC prevalence from the beginning of the model through 2009 was based on 2004-5 AIDS Indicator Survey, before PEPFAR program circumcisions started. Between 2010 and 2013, the PEPFAR program circumcised the following numbers of clients:</a:t>
            </a:r>
          </a:p>
          <a:p>
            <a:endParaRPr lang="en-US" dirty="0"/>
          </a:p>
          <a:p>
            <a:r>
              <a:rPr lang="en-US" dirty="0"/>
              <a:t>2010	2011	2012	2013	</a:t>
            </a:r>
          </a:p>
          <a:p>
            <a:r>
              <a:rPr lang="en-US" dirty="0"/>
              <a:t>9,052	57,132	352,039	742,978	</a:t>
            </a:r>
          </a:p>
          <a:p>
            <a:endParaRPr lang="en-US" dirty="0"/>
          </a:p>
          <a:p>
            <a:r>
              <a:rPr lang="en-US" dirty="0"/>
              <a:t>These numbers were divided by the Male population age 15-49 for the respective years from </a:t>
            </a:r>
            <a:r>
              <a:rPr lang="en-US" dirty="0" err="1"/>
              <a:t>DemProj</a:t>
            </a:r>
            <a:r>
              <a:rPr lang="en-US" dirty="0"/>
              <a:t>, and the resulting percentage was added to the MC prevalence of the prior year.</a:t>
            </a:r>
          </a:p>
          <a:p>
            <a:endParaRPr lang="en-US" dirty="0"/>
          </a:p>
          <a:p>
            <a:r>
              <a:rPr lang="en-US" dirty="0"/>
              <a:t>After 2013, program circumcisions were stopped. It was assumed that it would take 35 years (the width of the 15-49 year age group) for the MC prevalence to return to the baseline MC prevalence level from 2004-5.</a:t>
            </a:r>
          </a:p>
          <a:p>
            <a:endParaRPr lang="en-US" dirty="0"/>
          </a:p>
        </p:txBody>
      </p:sp>
      <p:sp>
        <p:nvSpPr>
          <p:cNvPr id="4" name="Slide Number Placeholder 3"/>
          <p:cNvSpPr>
            <a:spLocks noGrp="1"/>
          </p:cNvSpPr>
          <p:nvPr>
            <p:ph type="sldNum" sz="quarter" idx="10"/>
          </p:nvPr>
        </p:nvSpPr>
        <p:spPr/>
        <p:txBody>
          <a:bodyPr/>
          <a:lstStyle/>
          <a:p>
            <a:fld id="{580295BD-35AF-4F84-A878-CD413A7FAA5E}" type="slidenum">
              <a:rPr lang="en-US" smtClean="0">
                <a:solidFill>
                  <a:prstClr val="black"/>
                </a:solidFill>
                <a:latin typeface="Calibri"/>
              </a:rPr>
              <a:pPr/>
              <a:t>13</a:t>
            </a:fld>
            <a:endParaRPr lang="en-US">
              <a:solidFill>
                <a:prstClr val="black"/>
              </a:solidFill>
              <a:latin typeface="Calibri"/>
            </a:endParaRPr>
          </a:p>
        </p:txBody>
      </p:sp>
    </p:spTree>
    <p:extLst>
      <p:ext uri="{BB962C8B-B14F-4D97-AF65-F5344CB8AC3E}">
        <p14:creationId xmlns:p14="http://schemas.microsoft.com/office/powerpoint/2010/main" val="3273421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addition, many countries were finding that over a third of the clients being circumcised were not even falling within the 15-49 year age group of the target population, and that it</a:t>
            </a:r>
            <a:r>
              <a:rPr lang="en-US" baseline="0" dirty="0" smtClean="0"/>
              <a:t> was difficult to reach men above the age of 25, who were believed to be key for immediate impact on reducing new HIV infections. </a:t>
            </a:r>
          </a:p>
        </p:txBody>
      </p:sp>
      <p:sp>
        <p:nvSpPr>
          <p:cNvPr id="4" name="Slide Number Placeholder 3"/>
          <p:cNvSpPr>
            <a:spLocks noGrp="1"/>
          </p:cNvSpPr>
          <p:nvPr>
            <p:ph type="sldNum" sz="quarter" idx="10"/>
          </p:nvPr>
        </p:nvSpPr>
        <p:spPr/>
        <p:txBody>
          <a:bodyPr/>
          <a:lstStyle/>
          <a:p>
            <a:fld id="{4D8A9C51-E855-458B-A822-5408931CFA0F}" type="slidenum">
              <a:rPr lang="en-US" smtClean="0"/>
              <a:t>15</a:t>
            </a:fld>
            <a:endParaRPr lang="en-US" dirty="0"/>
          </a:p>
        </p:txBody>
      </p:sp>
    </p:spTree>
    <p:extLst>
      <p:ext uri="{BB962C8B-B14F-4D97-AF65-F5344CB8AC3E}">
        <p14:creationId xmlns:p14="http://schemas.microsoft.com/office/powerpoint/2010/main" val="16331153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xfrm>
            <a:off x="1195388" y="692150"/>
            <a:ext cx="4619625" cy="3463925"/>
          </a:xfrm>
          <a:ln/>
        </p:spPr>
      </p:sp>
      <p:sp>
        <p:nvSpPr>
          <p:cNvPr id="409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charset="0"/>
            </a:endParaRPr>
          </a:p>
        </p:txBody>
      </p:sp>
      <p:sp>
        <p:nvSpPr>
          <p:cNvPr id="409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700">
                <a:solidFill>
                  <a:schemeClr val="tx1"/>
                </a:solidFill>
                <a:latin typeface="Arial" charset="0"/>
                <a:ea typeface="ＭＳ Ｐゴシック" charset="0"/>
                <a:cs typeface="ＭＳ Ｐゴシック" charset="0"/>
              </a:defRPr>
            </a:lvl1pPr>
            <a:lvl2pPr marL="737801" indent="-283770">
              <a:defRPr sz="2700">
                <a:solidFill>
                  <a:schemeClr val="tx1"/>
                </a:solidFill>
                <a:latin typeface="Arial" charset="0"/>
                <a:ea typeface="ＭＳ Ｐゴシック" charset="0"/>
              </a:defRPr>
            </a:lvl2pPr>
            <a:lvl3pPr marL="1135078" indent="-227016">
              <a:defRPr sz="2700">
                <a:solidFill>
                  <a:schemeClr val="tx1"/>
                </a:solidFill>
                <a:latin typeface="Arial" charset="0"/>
                <a:ea typeface="ＭＳ Ｐゴシック" charset="0"/>
              </a:defRPr>
            </a:lvl3pPr>
            <a:lvl4pPr marL="1589109" indent="-227016">
              <a:defRPr sz="2700">
                <a:solidFill>
                  <a:schemeClr val="tx1"/>
                </a:solidFill>
                <a:latin typeface="Arial" charset="0"/>
                <a:ea typeface="ＭＳ Ｐゴシック" charset="0"/>
              </a:defRPr>
            </a:lvl4pPr>
            <a:lvl5pPr marL="2043140" indent="-227016">
              <a:defRPr sz="2700">
                <a:solidFill>
                  <a:schemeClr val="tx1"/>
                </a:solidFill>
                <a:latin typeface="Arial" charset="0"/>
                <a:ea typeface="ＭＳ Ｐゴシック" charset="0"/>
              </a:defRPr>
            </a:lvl5pPr>
            <a:lvl6pPr marL="2497171" indent="-227016" eaLnBrk="0" fontAlgn="base" hangingPunct="0">
              <a:spcBef>
                <a:spcPct val="0"/>
              </a:spcBef>
              <a:spcAft>
                <a:spcPct val="0"/>
              </a:spcAft>
              <a:defRPr sz="2700">
                <a:solidFill>
                  <a:schemeClr val="tx1"/>
                </a:solidFill>
                <a:latin typeface="Arial" charset="0"/>
                <a:ea typeface="ＭＳ Ｐゴシック" charset="0"/>
              </a:defRPr>
            </a:lvl6pPr>
            <a:lvl7pPr marL="2951202" indent="-227016" eaLnBrk="0" fontAlgn="base" hangingPunct="0">
              <a:spcBef>
                <a:spcPct val="0"/>
              </a:spcBef>
              <a:spcAft>
                <a:spcPct val="0"/>
              </a:spcAft>
              <a:defRPr sz="2700">
                <a:solidFill>
                  <a:schemeClr val="tx1"/>
                </a:solidFill>
                <a:latin typeface="Arial" charset="0"/>
                <a:ea typeface="ＭＳ Ｐゴシック" charset="0"/>
              </a:defRPr>
            </a:lvl7pPr>
            <a:lvl8pPr marL="3405233" indent="-227016" eaLnBrk="0" fontAlgn="base" hangingPunct="0">
              <a:spcBef>
                <a:spcPct val="0"/>
              </a:spcBef>
              <a:spcAft>
                <a:spcPct val="0"/>
              </a:spcAft>
              <a:defRPr sz="2700">
                <a:solidFill>
                  <a:schemeClr val="tx1"/>
                </a:solidFill>
                <a:latin typeface="Arial" charset="0"/>
                <a:ea typeface="ＭＳ Ｐゴシック" charset="0"/>
              </a:defRPr>
            </a:lvl8pPr>
            <a:lvl9pPr marL="3859264" indent="-227016" eaLnBrk="0" fontAlgn="base" hangingPunct="0">
              <a:spcBef>
                <a:spcPct val="0"/>
              </a:spcBef>
              <a:spcAft>
                <a:spcPct val="0"/>
              </a:spcAft>
              <a:defRPr sz="2700">
                <a:solidFill>
                  <a:schemeClr val="tx1"/>
                </a:solidFill>
                <a:latin typeface="Arial" charset="0"/>
                <a:ea typeface="ＭＳ Ｐゴシック" charset="0"/>
              </a:defRPr>
            </a:lvl9pPr>
          </a:lstStyle>
          <a:p>
            <a:fld id="{32389E7E-DC41-E643-B22D-3EFB38177D8E}" type="slidenum">
              <a:rPr lang="en-US" sz="1200">
                <a:latin typeface="Times" charset="0"/>
              </a:rPr>
              <a:pPr/>
              <a:t>19</a:t>
            </a:fld>
            <a:endParaRPr lang="en-US" sz="1200">
              <a:latin typeface="Times"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EF4007E-697B-4DDA-998E-4371D82D013C}" type="datetimeFigureOut">
              <a:rPr lang="en-US" smtClean="0"/>
              <a:pPr/>
              <a:t>7/21/2014</a:t>
            </a:fld>
            <a:endParaRPr lang="en-US" dirty="0"/>
          </a:p>
        </p:txBody>
      </p:sp>
      <p:sp>
        <p:nvSpPr>
          <p:cNvPr id="5" name="Footer Placeholder 4"/>
          <p:cNvSpPr>
            <a:spLocks noGrp="1"/>
          </p:cNvSpPr>
          <p:nvPr>
            <p:ph type="ftr" sz="quarter" idx="11"/>
          </p:nvPr>
        </p:nvSpPr>
        <p:spPr/>
        <p:txBody>
          <a:bodyPr/>
          <a:lstStyle/>
          <a:p>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EF4007E-697B-4DDA-998E-4371D82D013C}" type="datetimeFigureOut">
              <a:rPr lang="en-US" smtClean="0"/>
              <a:pPr/>
              <a:t>7/21/2014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28B5D39-5FAB-4CBC-9B89-F4E0445D0376}"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EF4007E-697B-4DDA-998E-4371D82D013C}" type="datetimeFigureOut">
              <a:rPr lang="en-US" smtClean="0"/>
              <a:pPr/>
              <a:t>7/21/2014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28B5D39-5FAB-4CBC-9B89-F4E0445D0376}"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11"/>
            <a:ext cx="8229600" cy="4525963"/>
          </a:xfrm>
        </p:spPr>
        <p:txBody>
          <a:bodyPr/>
          <a:lstStyle/>
          <a:p>
            <a:pPr lvl="0"/>
            <a:endParaRPr lang="en-US" noProof="0" dirty="0" smtClean="0"/>
          </a:p>
        </p:txBody>
      </p:sp>
      <p:sp>
        <p:nvSpPr>
          <p:cNvPr id="4" name="Rectangle 2"/>
          <p:cNvSpPr>
            <a:spLocks noGrp="1" noChangeArrowheads="1"/>
          </p:cNvSpPr>
          <p:nvPr>
            <p:ph type="dt" sz="half" idx="10"/>
          </p:nvPr>
        </p:nvSpPr>
        <p:spPr>
          <a:ln/>
        </p:spPr>
        <p:txBody>
          <a:bodyPr/>
          <a:lstStyle>
            <a:lvl1pPr>
              <a:defRPr/>
            </a:lvl1pPr>
          </a:lstStyle>
          <a:p>
            <a:pPr>
              <a:defRPr/>
            </a:pPr>
            <a:endParaRPr lang="en-US" dirty="0"/>
          </a:p>
        </p:txBody>
      </p:sp>
      <p:sp>
        <p:nvSpPr>
          <p:cNvPr id="5" name="Rectangle 3"/>
          <p:cNvSpPr>
            <a:spLocks noGrp="1" noChangeArrowheads="1"/>
          </p:cNvSpPr>
          <p:nvPr>
            <p:ph type="sldNum" sz="quarter" idx="11"/>
          </p:nvPr>
        </p:nvSpPr>
        <p:spPr>
          <a:ln/>
        </p:spPr>
        <p:txBody>
          <a:bodyPr/>
          <a:lstStyle>
            <a:lvl1pPr>
              <a:defRPr/>
            </a:lvl1pPr>
          </a:lstStyle>
          <a:p>
            <a:pPr>
              <a:defRPr/>
            </a:pPr>
            <a:fld id="{93837371-BDA7-4374-90C5-59D07D67539E}" type="slidenum">
              <a:rPr lang="en-US"/>
              <a:pPr>
                <a:defRPr/>
              </a:pPr>
              <a:t>‹#›</a:t>
            </a:fld>
            <a:endParaRPr lang="en-US" dirty="0"/>
          </a:p>
        </p:txBody>
      </p:sp>
      <p:sp>
        <p:nvSpPr>
          <p:cNvPr id="6" name="Rectangle 14"/>
          <p:cNvSpPr>
            <a:spLocks noGrp="1" noChangeArrowheads="1"/>
          </p:cNvSpPr>
          <p:nvPr>
            <p:ph type="ftr" sz="quarter" idx="12"/>
          </p:nvPr>
        </p:nvSpPr>
        <p:spPr>
          <a:ln/>
        </p:spPr>
        <p:txBody>
          <a:bodyPr/>
          <a:lstStyle>
            <a:lvl1pPr>
              <a:defRPr/>
            </a:lvl1pPr>
          </a:lstStyle>
          <a:p>
            <a:pPr>
              <a:defRPr/>
            </a:pPr>
            <a:endParaRPr lang="en-US" dirty="0"/>
          </a:p>
        </p:txBody>
      </p:sp>
    </p:spTree>
    <p:extLst>
      <p:ext uri="{BB962C8B-B14F-4D97-AF65-F5344CB8AC3E}">
        <p14:creationId xmlns:p14="http://schemas.microsoft.com/office/powerpoint/2010/main" val="6074182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HPP Text">
    <p:spTree>
      <p:nvGrpSpPr>
        <p:cNvPr id="1" name=""/>
        <p:cNvGrpSpPr/>
        <p:nvPr/>
      </p:nvGrpSpPr>
      <p:grpSpPr>
        <a:xfrm>
          <a:off x="0" y="0"/>
          <a:ext cx="0" cy="0"/>
          <a:chOff x="0" y="0"/>
          <a:chExt cx="0" cy="0"/>
        </a:xfrm>
      </p:grpSpPr>
      <p:sp>
        <p:nvSpPr>
          <p:cNvPr id="10" name="Text Placeholder 16"/>
          <p:cNvSpPr>
            <a:spLocks noGrp="1"/>
          </p:cNvSpPr>
          <p:nvPr>
            <p:ph type="body" sz="quarter" idx="17" hasCustomPrompt="1"/>
          </p:nvPr>
        </p:nvSpPr>
        <p:spPr>
          <a:xfrm>
            <a:off x="879471" y="6348046"/>
            <a:ext cx="5556498" cy="334351"/>
          </a:xfrm>
          <a:prstGeom prst="rect">
            <a:avLst/>
          </a:prstGeom>
        </p:spPr>
        <p:txBody>
          <a:bodyPr lIns="0" tIns="0" rIns="0" bIns="0" anchor="b"/>
          <a:lstStyle>
            <a:lvl1pPr>
              <a:spcBef>
                <a:spcPts val="0"/>
              </a:spcBef>
              <a:spcAft>
                <a:spcPts val="0"/>
              </a:spcAft>
              <a:defRPr sz="1000" baseline="0">
                <a:solidFill>
                  <a:srgbClr val="8B1524"/>
                </a:solidFill>
                <a:latin typeface="+mn-lt"/>
              </a:defRPr>
            </a:lvl1pPr>
          </a:lstStyle>
          <a:p>
            <a:pPr lvl="0"/>
            <a:r>
              <a:rPr lang="en-US" dirty="0" smtClean="0"/>
              <a:t>Click to add source information (10 pt.)</a:t>
            </a:r>
          </a:p>
        </p:txBody>
      </p:sp>
      <p:sp>
        <p:nvSpPr>
          <p:cNvPr id="12" name="Text Placeholder 11"/>
          <p:cNvSpPr>
            <a:spLocks noGrp="1"/>
          </p:cNvSpPr>
          <p:nvPr>
            <p:ph type="body" sz="quarter" idx="18"/>
          </p:nvPr>
        </p:nvSpPr>
        <p:spPr>
          <a:xfrm>
            <a:off x="838200" y="1676400"/>
            <a:ext cx="7391400" cy="4389120"/>
          </a:xfrm>
          <a:prstGeom prst="rect">
            <a:avLst/>
          </a:prstGeom>
        </p:spPr>
        <p:txBody>
          <a:bodyPr lIns="0" rIns="0"/>
          <a:lstStyle>
            <a:lvl1pPr marL="342900" indent="-342900">
              <a:spcBef>
                <a:spcPts val="1800"/>
              </a:spcBef>
              <a:spcAft>
                <a:spcPts val="0"/>
              </a:spcAft>
              <a:buSzPct val="110000"/>
              <a:buFont typeface="Webdings" panose="05030102010509060703" pitchFamily="18" charset="2"/>
              <a:buChar char=""/>
              <a:defRPr sz="2000"/>
            </a:lvl1pPr>
            <a:lvl2pPr marL="688975" indent="-349250">
              <a:spcBef>
                <a:spcPts val="600"/>
              </a:spcBef>
              <a:spcAft>
                <a:spcPts val="0"/>
              </a:spcAft>
              <a:buClr>
                <a:srgbClr val="8B1524"/>
              </a:buClr>
              <a:buSzPct val="90000"/>
              <a:buFont typeface="Webdings" panose="05030102010509060703" pitchFamily="18" charset="2"/>
              <a:buChar char=""/>
              <a:defRPr sz="1800">
                <a:solidFill>
                  <a:srgbClr val="8B1524"/>
                </a:solidFill>
              </a:defRPr>
            </a:lvl2pPr>
            <a:lvl3pPr marL="976313" indent="-287338">
              <a:spcBef>
                <a:spcPts val="300"/>
              </a:spcBef>
              <a:spcAft>
                <a:spcPts val="0"/>
              </a:spcAft>
              <a:defRPr sz="1600"/>
            </a:lvl3pPr>
            <a:lvl4pPr marL="1254125" indent="-277813">
              <a:spcBef>
                <a:spcPts val="300"/>
              </a:spcBef>
              <a:spcAft>
                <a:spcPts val="0"/>
              </a:spcAft>
              <a:buClr>
                <a:srgbClr val="8B1524"/>
              </a:buClr>
              <a:defRPr sz="1600">
                <a:solidFill>
                  <a:srgbClr val="8B1524"/>
                </a:solidFill>
              </a:defRPr>
            </a:lvl4pPr>
            <a:lvl5pPr marL="1428750" indent="-174625">
              <a:spcBef>
                <a:spcPts val="300"/>
              </a:spcBef>
              <a:spcAft>
                <a:spcPts val="0"/>
              </a:spcAft>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4"/>
            <a:endParaRPr lang="en-US" dirty="0"/>
          </a:p>
        </p:txBody>
      </p:sp>
      <p:sp>
        <p:nvSpPr>
          <p:cNvPr id="5" name="Title Placeholder 1"/>
          <p:cNvSpPr>
            <a:spLocks noGrp="1"/>
          </p:cNvSpPr>
          <p:nvPr>
            <p:ph type="title"/>
          </p:nvPr>
        </p:nvSpPr>
        <p:spPr bwMode="auto">
          <a:xfrm>
            <a:off x="838200" y="411480"/>
            <a:ext cx="7620000" cy="1099037"/>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lvl1pPr>
              <a:defRPr>
                <a:solidFill>
                  <a:srgbClr val="8B1524"/>
                </a:solidFill>
              </a:defRPr>
            </a:lvl1pPr>
          </a:lstStyle>
          <a:p>
            <a:pPr lvl="0"/>
            <a:r>
              <a:rPr lang="en-US" dirty="0" smtClean="0"/>
              <a:t>Click to edit Master title – 38 pt.</a:t>
            </a:r>
          </a:p>
        </p:txBody>
      </p:sp>
    </p:spTree>
    <p:extLst>
      <p:ext uri="{BB962C8B-B14F-4D97-AF65-F5344CB8AC3E}">
        <p14:creationId xmlns:p14="http://schemas.microsoft.com/office/powerpoint/2010/main" val="8757851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lvl1pPr>
              <a:defRPr sz="5400">
                <a:solidFill>
                  <a:schemeClr val="bg1"/>
                </a:solidFill>
                <a:latin typeface="Calibri" pitchFamily="34" charset="0"/>
              </a:defRPr>
            </a:lvl1p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sz="5400">
                <a:solidFill>
                  <a:schemeClr val="bg1"/>
                </a:solidFill>
                <a:latin typeface="Calibri" pitchFamily="34"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4" name="Rectangle 4"/>
          <p:cNvSpPr>
            <a:spLocks noGrp="1" noChangeArrowheads="1"/>
          </p:cNvSpPr>
          <p:nvPr>
            <p:ph type="dt" sz="half" idx="10"/>
          </p:nvPr>
        </p:nvSpPr>
        <p:spPr>
          <a:xfrm>
            <a:off x="685800" y="6248400"/>
            <a:ext cx="1905000" cy="457200"/>
          </a:xfrm>
          <a:prstGeom prst="rect">
            <a:avLst/>
          </a:prstGeom>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xfrm>
            <a:off x="6553200" y="6248400"/>
            <a:ext cx="1905000" cy="457200"/>
          </a:xfrm>
          <a:prstGeom prst="rect">
            <a:avLst/>
          </a:prstGeom>
          <a:ln/>
        </p:spPr>
        <p:txBody>
          <a:bodyPr/>
          <a:lstStyle>
            <a:lvl1pPr>
              <a:defRPr/>
            </a:lvl1pPr>
          </a:lstStyle>
          <a:p>
            <a:pPr>
              <a:defRPr/>
            </a:pPr>
            <a:fld id="{82CC9827-CC28-4405-9337-3ADEAA7DB015}"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382000" cy="1143000"/>
          </a:xfrm>
          <a:prstGeom prst="rect">
            <a:avLst/>
          </a:prstGeom>
        </p:spPr>
        <p:txBody>
          <a:bodyPr/>
          <a:lstStyle>
            <a:lvl1pPr>
              <a:defRPr sz="5400">
                <a:solidFill>
                  <a:schemeClr val="bg1"/>
                </a:solidFill>
                <a:latin typeface="Calibri" pitchFamily="34" charset="0"/>
              </a:defRPr>
            </a:lvl1pPr>
          </a:lstStyle>
          <a:p>
            <a:r>
              <a:rPr lang="en-US" smtClean="0"/>
              <a:t>Click to edit Master title style</a:t>
            </a:r>
            <a:endParaRPr lang="en-US"/>
          </a:p>
        </p:txBody>
      </p:sp>
      <p:sp>
        <p:nvSpPr>
          <p:cNvPr id="3" name="Content Placeholder 2"/>
          <p:cNvSpPr>
            <a:spLocks noGrp="1"/>
          </p:cNvSpPr>
          <p:nvPr>
            <p:ph idx="1"/>
          </p:nvPr>
        </p:nvSpPr>
        <p:spPr>
          <a:xfrm>
            <a:off x="685800" y="1981200"/>
            <a:ext cx="7772400" cy="4114800"/>
          </a:xfrm>
          <a:prstGeom prst="rect">
            <a:avLst/>
          </a:prstGeom>
        </p:spPr>
        <p:txBody>
          <a:bodyPr/>
          <a:lstStyle>
            <a:lvl1pPr>
              <a:defRPr>
                <a:solidFill>
                  <a:schemeClr val="bg1"/>
                </a:solidFill>
                <a:latin typeface="Calibri" pitchFamily="34" charset="0"/>
              </a:defRPr>
            </a:lvl1pPr>
            <a:lvl2pPr>
              <a:defRPr>
                <a:solidFill>
                  <a:schemeClr val="bg1"/>
                </a:solidFill>
                <a:latin typeface="Calibri" pitchFamily="34" charset="0"/>
              </a:defRPr>
            </a:lvl2pPr>
            <a:lvl3pPr>
              <a:defRPr>
                <a:solidFill>
                  <a:schemeClr val="bg1"/>
                </a:solidFill>
                <a:latin typeface="Calibri" pitchFamily="34" charset="0"/>
              </a:defRPr>
            </a:lvl3pPr>
            <a:lvl4pPr>
              <a:defRPr>
                <a:solidFill>
                  <a:schemeClr val="bg1"/>
                </a:solidFill>
                <a:latin typeface="Calibri" pitchFamily="34" charset="0"/>
              </a:defRPr>
            </a:lvl4pPr>
            <a:lvl5pPr>
              <a:defRPr>
                <a:solidFill>
                  <a:schemeClr val="bg1"/>
                </a:solidFill>
                <a:latin typeface="Calibr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p:ph type="dt" sz="half" idx="10"/>
          </p:nvPr>
        </p:nvSpPr>
        <p:spPr>
          <a:xfrm>
            <a:off x="685800" y="6248400"/>
            <a:ext cx="1905000" cy="457200"/>
          </a:xfrm>
          <a:prstGeom prst="rect">
            <a:avLst/>
          </a:prstGeom>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xfrm>
            <a:off x="6553200" y="6248400"/>
            <a:ext cx="1905000" cy="457200"/>
          </a:xfrm>
          <a:prstGeom prst="rect">
            <a:avLst/>
          </a:prstGeom>
          <a:ln/>
        </p:spPr>
        <p:txBody>
          <a:bodyPr/>
          <a:lstStyle>
            <a:lvl1pPr>
              <a:defRPr/>
            </a:lvl1pPr>
          </a:lstStyle>
          <a:p>
            <a:pPr>
              <a:defRPr/>
            </a:pPr>
            <a:fld id="{B21523F2-3C8A-4138-BA10-3EBBF5783314}"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xfrm>
            <a:off x="685800" y="6248400"/>
            <a:ext cx="1905000" cy="457200"/>
          </a:xfrm>
          <a:prstGeom prst="rect">
            <a:avLst/>
          </a:prstGeom>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xfrm>
            <a:off x="6553200" y="6248400"/>
            <a:ext cx="1905000" cy="457200"/>
          </a:xfrm>
          <a:prstGeom prst="rect">
            <a:avLst/>
          </a:prstGeom>
          <a:ln/>
        </p:spPr>
        <p:txBody>
          <a:bodyPr/>
          <a:lstStyle>
            <a:lvl1pPr>
              <a:defRPr/>
            </a:lvl1pPr>
          </a:lstStyle>
          <a:p>
            <a:pPr>
              <a:defRPr/>
            </a:pPr>
            <a:fld id="{F46A9A4E-5166-44AE-B089-AC954649C944}"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a:prstGeom prst="rect">
            <a:avLst/>
          </a:prstGeom>
        </p:spPr>
        <p:txBody>
          <a:bodyPr/>
          <a:lstStyle>
            <a:lvl1pPr>
              <a:defRPr>
                <a:solidFill>
                  <a:schemeClr val="bg1"/>
                </a:solidFill>
                <a:latin typeface="Calibri" pitchFamily="34" charset="0"/>
              </a:defRPr>
            </a:lvl1p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a:prstGeom prst="rect">
            <a:avLst/>
          </a:prstGeom>
        </p:spPr>
        <p:txBody>
          <a:bodyPr/>
          <a:lstStyle>
            <a:lvl1pPr>
              <a:defRPr sz="2800">
                <a:solidFill>
                  <a:schemeClr val="bg1"/>
                </a:solidFill>
                <a:latin typeface="Calibri" pitchFamily="34" charset="0"/>
              </a:defRPr>
            </a:lvl1pPr>
            <a:lvl2pPr>
              <a:defRPr sz="2400">
                <a:solidFill>
                  <a:schemeClr val="bg1"/>
                </a:solidFill>
                <a:latin typeface="Calibri" pitchFamily="34" charset="0"/>
              </a:defRPr>
            </a:lvl2pPr>
            <a:lvl3pPr>
              <a:defRPr sz="2000">
                <a:solidFill>
                  <a:schemeClr val="bg1"/>
                </a:solidFill>
                <a:latin typeface="Calibri" pitchFamily="34" charset="0"/>
              </a:defRPr>
            </a:lvl3pPr>
            <a:lvl4pPr>
              <a:defRPr sz="1800">
                <a:solidFill>
                  <a:schemeClr val="bg1"/>
                </a:solidFill>
                <a:latin typeface="Calibri" pitchFamily="34" charset="0"/>
              </a:defRPr>
            </a:lvl4pPr>
            <a:lvl5pPr>
              <a:defRPr sz="1800">
                <a:solidFill>
                  <a:schemeClr val="bg1"/>
                </a:solidFill>
                <a:latin typeface="Calibri"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a:prstGeom prst="rect">
            <a:avLst/>
          </a:prstGeom>
        </p:spPr>
        <p:txBody>
          <a:bodyPr/>
          <a:lstStyle>
            <a:lvl1pPr>
              <a:defRPr sz="2800">
                <a:solidFill>
                  <a:schemeClr val="bg1"/>
                </a:solidFill>
                <a:latin typeface="Calibri" pitchFamily="34" charset="0"/>
              </a:defRPr>
            </a:lvl1pPr>
            <a:lvl2pPr>
              <a:defRPr sz="2400">
                <a:solidFill>
                  <a:schemeClr val="bg1"/>
                </a:solidFill>
                <a:latin typeface="Calibri" pitchFamily="34" charset="0"/>
              </a:defRPr>
            </a:lvl2pPr>
            <a:lvl3pPr>
              <a:defRPr sz="2000">
                <a:solidFill>
                  <a:schemeClr val="bg1"/>
                </a:solidFill>
                <a:latin typeface="Calibri" pitchFamily="34" charset="0"/>
              </a:defRPr>
            </a:lvl3pPr>
            <a:lvl4pPr>
              <a:defRPr sz="1800">
                <a:solidFill>
                  <a:schemeClr val="bg1"/>
                </a:solidFill>
                <a:latin typeface="Calibri" pitchFamily="34" charset="0"/>
              </a:defRPr>
            </a:lvl4pPr>
            <a:lvl5pPr>
              <a:defRPr sz="1800">
                <a:solidFill>
                  <a:schemeClr val="bg1"/>
                </a:solidFill>
                <a:latin typeface="Calibri"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noChangeArrowheads="1"/>
          </p:cNvSpPr>
          <p:nvPr>
            <p:ph type="dt" sz="half" idx="10"/>
          </p:nvPr>
        </p:nvSpPr>
        <p:spPr>
          <a:xfrm>
            <a:off x="685800" y="6248400"/>
            <a:ext cx="1905000" cy="457200"/>
          </a:xfrm>
          <a:prstGeom prst="rect">
            <a:avLst/>
          </a:prstGeom>
          <a:ln/>
        </p:spPr>
        <p:txBody>
          <a:bodyPr/>
          <a:lstStyle>
            <a:lvl1pPr>
              <a:defRPr/>
            </a:lvl1pPr>
          </a:lstStyle>
          <a:p>
            <a:pPr>
              <a:defRPr/>
            </a:pPr>
            <a:endParaRPr lang="en-US" dirty="0">
              <a:solidFill>
                <a:srgbClr val="000000"/>
              </a:solidFill>
            </a:endParaRPr>
          </a:p>
        </p:txBody>
      </p:sp>
      <p:sp>
        <p:nvSpPr>
          <p:cNvPr id="6" name="Footer Placeholder 5"/>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a:defRPr/>
            </a:pPr>
            <a:endParaRPr lang="en-US" dirty="0">
              <a:solidFill>
                <a:srgbClr val="000000"/>
              </a:solidFill>
            </a:endParaRPr>
          </a:p>
        </p:txBody>
      </p:sp>
      <p:sp>
        <p:nvSpPr>
          <p:cNvPr id="7" name="Slide Number Placeholder 6"/>
          <p:cNvSpPr>
            <a:spLocks noGrp="1" noChangeArrowheads="1"/>
          </p:cNvSpPr>
          <p:nvPr>
            <p:ph type="sldNum" sz="quarter" idx="12"/>
          </p:nvPr>
        </p:nvSpPr>
        <p:spPr>
          <a:xfrm>
            <a:off x="6553200" y="6248400"/>
            <a:ext cx="1905000" cy="457200"/>
          </a:xfrm>
          <a:prstGeom prst="rect">
            <a:avLst/>
          </a:prstGeom>
          <a:ln/>
        </p:spPr>
        <p:txBody>
          <a:bodyPr/>
          <a:lstStyle>
            <a:lvl1pPr>
              <a:defRPr/>
            </a:lvl1pPr>
          </a:lstStyle>
          <a:p>
            <a:pPr>
              <a:defRPr/>
            </a:pPr>
            <a:fld id="{8D52DAED-CB07-4F50-9228-65EC73D56749}"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xfrm>
            <a:off x="685800" y="6248400"/>
            <a:ext cx="1905000" cy="457200"/>
          </a:xfrm>
          <a:prstGeom prst="rect">
            <a:avLst/>
          </a:prstGeom>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xfrm>
            <a:off x="6553200" y="6248400"/>
            <a:ext cx="1905000" cy="457200"/>
          </a:xfrm>
          <a:prstGeom prst="rect">
            <a:avLst/>
          </a:prstGeom>
          <a:ln/>
        </p:spPr>
        <p:txBody>
          <a:bodyPr/>
          <a:lstStyle>
            <a:lvl1pPr>
              <a:defRPr/>
            </a:lvl1pPr>
          </a:lstStyle>
          <a:p>
            <a:pPr>
              <a:defRPr/>
            </a:pPr>
            <a:fld id="{7161A964-E7A4-4955-85A7-72000AB76452}"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a:prstGeom prst="rect">
            <a:avLst/>
          </a:prstGeom>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xfrm>
            <a:off x="685800" y="6248400"/>
            <a:ext cx="1905000" cy="457200"/>
          </a:xfrm>
          <a:prstGeom prst="rect">
            <a:avLst/>
          </a:prstGeom>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xfrm>
            <a:off x="6553200" y="6248400"/>
            <a:ext cx="1905000" cy="457200"/>
          </a:xfrm>
          <a:prstGeom prst="rect">
            <a:avLst/>
          </a:prstGeom>
          <a:ln/>
        </p:spPr>
        <p:txBody>
          <a:bodyPr/>
          <a:lstStyle>
            <a:lvl1pPr>
              <a:defRPr/>
            </a:lvl1pPr>
          </a:lstStyle>
          <a:p>
            <a:pPr>
              <a:defRPr/>
            </a:pPr>
            <a:fld id="{27947255-4770-48B9-B021-1DE2128E4A9F}"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EF4007E-697B-4DDA-998E-4371D82D013C}" type="datetimeFigureOut">
              <a:rPr lang="en-US" smtClean="0"/>
              <a:pPr/>
              <a:t>7/21/2014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28B5D39-5FAB-4CBC-9B89-F4E0445D0376}" type="slidenum">
              <a:rPr lang="en-US" smtClean="0"/>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685800" y="6248400"/>
            <a:ext cx="1905000" cy="457200"/>
          </a:xfrm>
          <a:prstGeom prst="rect">
            <a:avLst/>
          </a:prstGeom>
          <a:ln/>
        </p:spPr>
        <p:txBody>
          <a:bodyPr/>
          <a:lstStyle>
            <a:lvl1pPr>
              <a:defRPr/>
            </a:lvl1pPr>
          </a:lstStyle>
          <a:p>
            <a:pPr>
              <a:defRPr/>
            </a:pPr>
            <a:endParaRPr lang="en-US" dirty="0">
              <a:solidFill>
                <a:srgbClr val="000000"/>
              </a:solidFill>
            </a:endParaRPr>
          </a:p>
        </p:txBody>
      </p:sp>
      <p:sp>
        <p:nvSpPr>
          <p:cNvPr id="3" name="Rectangle 5"/>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a:defRPr/>
            </a:pPr>
            <a:endParaRPr lang="en-US" dirty="0">
              <a:solidFill>
                <a:srgbClr val="000000"/>
              </a:solidFill>
            </a:endParaRPr>
          </a:p>
        </p:txBody>
      </p:sp>
      <p:sp>
        <p:nvSpPr>
          <p:cNvPr id="4" name="Rectangle 6"/>
          <p:cNvSpPr>
            <a:spLocks noGrp="1" noChangeArrowheads="1"/>
          </p:cNvSpPr>
          <p:nvPr>
            <p:ph type="sldNum" sz="quarter" idx="12"/>
          </p:nvPr>
        </p:nvSpPr>
        <p:spPr>
          <a:xfrm>
            <a:off x="6553200" y="6248400"/>
            <a:ext cx="1905000" cy="457200"/>
          </a:xfrm>
          <a:prstGeom prst="rect">
            <a:avLst/>
          </a:prstGeom>
          <a:ln/>
        </p:spPr>
        <p:txBody>
          <a:bodyPr/>
          <a:lstStyle>
            <a:lvl1pPr>
              <a:defRPr/>
            </a:lvl1pPr>
          </a:lstStyle>
          <a:p>
            <a:pPr>
              <a:defRPr/>
            </a:pPr>
            <a:fld id="{1ABEADA9-CD9E-472F-950D-7510135986D6}"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noChangeArrowheads="1"/>
          </p:cNvSpPr>
          <p:nvPr>
            <p:ph type="dt" sz="half" idx="10"/>
          </p:nvPr>
        </p:nvSpPr>
        <p:spPr>
          <a:xfrm>
            <a:off x="685800" y="6248400"/>
            <a:ext cx="1905000" cy="457200"/>
          </a:xfrm>
          <a:prstGeom prst="rect">
            <a:avLst/>
          </a:prstGeom>
          <a:ln/>
        </p:spPr>
        <p:txBody>
          <a:bodyPr/>
          <a:lstStyle>
            <a:lvl1pPr>
              <a:defRPr/>
            </a:lvl1pPr>
          </a:lstStyle>
          <a:p>
            <a:pPr>
              <a:defRPr/>
            </a:pPr>
            <a:endParaRPr lang="en-US" dirty="0">
              <a:solidFill>
                <a:srgbClr val="000000"/>
              </a:solidFill>
            </a:endParaRPr>
          </a:p>
        </p:txBody>
      </p:sp>
      <p:sp>
        <p:nvSpPr>
          <p:cNvPr id="6" name="Footer Placeholder 5"/>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a:defRPr/>
            </a:pPr>
            <a:endParaRPr lang="en-US" dirty="0">
              <a:solidFill>
                <a:srgbClr val="000000"/>
              </a:solidFill>
            </a:endParaRPr>
          </a:p>
        </p:txBody>
      </p:sp>
      <p:sp>
        <p:nvSpPr>
          <p:cNvPr id="7" name="Slide Number Placeholder 6"/>
          <p:cNvSpPr>
            <a:spLocks noGrp="1" noChangeArrowheads="1"/>
          </p:cNvSpPr>
          <p:nvPr>
            <p:ph type="sldNum" sz="quarter" idx="12"/>
          </p:nvPr>
        </p:nvSpPr>
        <p:spPr>
          <a:xfrm>
            <a:off x="6553200" y="6248400"/>
            <a:ext cx="1905000" cy="457200"/>
          </a:xfrm>
          <a:prstGeom prst="rect">
            <a:avLst/>
          </a:prstGeom>
          <a:ln/>
        </p:spPr>
        <p:txBody>
          <a:bodyPr/>
          <a:lstStyle>
            <a:lvl1pPr>
              <a:defRPr/>
            </a:lvl1pPr>
          </a:lstStyle>
          <a:p>
            <a:pPr>
              <a:defRPr/>
            </a:pPr>
            <a:fld id="{2B65E42F-ACB8-407D-903D-0433C893CD77}"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noChangeArrowheads="1"/>
          </p:cNvSpPr>
          <p:nvPr>
            <p:ph type="dt" sz="half" idx="10"/>
          </p:nvPr>
        </p:nvSpPr>
        <p:spPr>
          <a:xfrm>
            <a:off x="685800" y="6248400"/>
            <a:ext cx="1905000" cy="457200"/>
          </a:xfrm>
          <a:prstGeom prst="rect">
            <a:avLst/>
          </a:prstGeom>
          <a:ln/>
        </p:spPr>
        <p:txBody>
          <a:bodyPr/>
          <a:lstStyle>
            <a:lvl1pPr>
              <a:defRPr/>
            </a:lvl1pPr>
          </a:lstStyle>
          <a:p>
            <a:pPr>
              <a:defRPr/>
            </a:pPr>
            <a:endParaRPr lang="en-US" dirty="0">
              <a:solidFill>
                <a:srgbClr val="000000"/>
              </a:solidFill>
            </a:endParaRPr>
          </a:p>
        </p:txBody>
      </p:sp>
      <p:sp>
        <p:nvSpPr>
          <p:cNvPr id="6" name="Footer Placeholder 5"/>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a:defRPr/>
            </a:pPr>
            <a:endParaRPr lang="en-US" dirty="0">
              <a:solidFill>
                <a:srgbClr val="000000"/>
              </a:solidFill>
            </a:endParaRPr>
          </a:p>
        </p:txBody>
      </p:sp>
      <p:sp>
        <p:nvSpPr>
          <p:cNvPr id="7" name="Slide Number Placeholder 6"/>
          <p:cNvSpPr>
            <a:spLocks noGrp="1" noChangeArrowheads="1"/>
          </p:cNvSpPr>
          <p:nvPr>
            <p:ph type="sldNum" sz="quarter" idx="12"/>
          </p:nvPr>
        </p:nvSpPr>
        <p:spPr>
          <a:xfrm>
            <a:off x="6553200" y="6248400"/>
            <a:ext cx="1905000" cy="457200"/>
          </a:xfrm>
          <a:prstGeom prst="rect">
            <a:avLst/>
          </a:prstGeom>
          <a:ln/>
        </p:spPr>
        <p:txBody>
          <a:bodyPr/>
          <a:lstStyle>
            <a:lvl1pPr>
              <a:defRPr/>
            </a:lvl1pPr>
          </a:lstStyle>
          <a:p>
            <a:pPr>
              <a:defRPr/>
            </a:pPr>
            <a:fld id="{C0C22E19-7DAA-4519-82E0-D5686B51628E}"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1981200"/>
            <a:ext cx="7772400" cy="411480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xfrm>
            <a:off x="685800" y="6248400"/>
            <a:ext cx="1905000" cy="457200"/>
          </a:xfrm>
          <a:prstGeom prst="rect">
            <a:avLst/>
          </a:prstGeom>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xfrm>
            <a:off x="6553200" y="6248400"/>
            <a:ext cx="1905000" cy="457200"/>
          </a:xfrm>
          <a:prstGeom prst="rect">
            <a:avLst/>
          </a:prstGeom>
          <a:ln/>
        </p:spPr>
        <p:txBody>
          <a:bodyPr/>
          <a:lstStyle>
            <a:lvl1pPr>
              <a:defRPr/>
            </a:lvl1pPr>
          </a:lstStyle>
          <a:p>
            <a:pPr>
              <a:defRPr/>
            </a:pPr>
            <a:fld id="{4092E99A-2EC1-4320-BA1E-A7CE5F8A3B0A}"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xfrm>
            <a:off x="685800" y="6248400"/>
            <a:ext cx="1905000" cy="457200"/>
          </a:xfrm>
          <a:prstGeom prst="rect">
            <a:avLst/>
          </a:prstGeom>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xfrm>
            <a:off x="3124200" y="6248400"/>
            <a:ext cx="2895600" cy="457200"/>
          </a:xfrm>
          <a:prstGeom prst="rect">
            <a:avLst/>
          </a:prstGeom>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xfrm>
            <a:off x="6553200" y="6248400"/>
            <a:ext cx="1905000" cy="457200"/>
          </a:xfrm>
          <a:prstGeom prst="rect">
            <a:avLst/>
          </a:prstGeom>
          <a:ln/>
        </p:spPr>
        <p:txBody>
          <a:bodyPr/>
          <a:lstStyle>
            <a:lvl1pPr>
              <a:defRPr/>
            </a:lvl1pPr>
          </a:lstStyle>
          <a:p>
            <a:pPr>
              <a:defRPr/>
            </a:pPr>
            <a:fld id="{8E430B7E-EB89-47B8-824E-9D116C7D949E}" type="slidenum">
              <a:rPr lang="en-US">
                <a:solidFill>
                  <a:srgbClr val="000000"/>
                </a:solidFill>
              </a:rPr>
              <a:pPr>
                <a:defRPr/>
              </a:pPr>
              <a:t>‹#›</a:t>
            </a:fld>
            <a:endParaRPr lang="en-US" dirty="0">
              <a:solidFill>
                <a:srgbClr val="000000"/>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EF4007E-697B-4DDA-998E-4371D82D013C}" type="datetimeFigureOut">
              <a:rPr lang="en-US" smtClean="0"/>
              <a:pPr/>
              <a:t>7/21/2014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28B5D39-5FAB-4CBC-9B89-F4E0445D0376}"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EF4007E-697B-4DDA-998E-4371D82D013C}" type="datetimeFigureOut">
              <a:rPr lang="en-US" smtClean="0"/>
              <a:pPr/>
              <a:t>7/21/2014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28B5D39-5FAB-4CBC-9B89-F4E0445D0376}"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EF4007E-697B-4DDA-998E-4371D82D013C}" type="datetimeFigureOut">
              <a:rPr lang="en-US" smtClean="0"/>
              <a:pPr/>
              <a:t>7/21/2014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28B5D39-5FAB-4CBC-9B89-F4E0445D0376}"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EF4007E-697B-4DDA-998E-4371D82D013C}" type="datetimeFigureOut">
              <a:rPr lang="en-US" smtClean="0"/>
              <a:pPr/>
              <a:t>7/21/2014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28B5D39-5FAB-4CBC-9B89-F4E0445D0376}"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F4007E-697B-4DDA-998E-4371D82D013C}" type="datetimeFigureOut">
              <a:rPr lang="en-US" smtClean="0"/>
              <a:pPr/>
              <a:t>7/21/2014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28B5D39-5FAB-4CBC-9B89-F4E0445D0376}"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EF4007E-697B-4DDA-998E-4371D82D013C}" type="datetimeFigureOut">
              <a:rPr lang="en-US" smtClean="0"/>
              <a:pPr/>
              <a:t>7/21/2014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28B5D39-5FAB-4CBC-9B89-F4E0445D0376}"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EF4007E-697B-4DDA-998E-4371D82D013C}" type="datetimeFigureOut">
              <a:rPr lang="en-US" smtClean="0"/>
              <a:pPr/>
              <a:t>7/21/2014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28B5D39-5FAB-4CBC-9B89-F4E0445D0376}"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2.jpe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image" Target="../media/image1.png"/><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image" Target="../media/image3.gi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F4007E-697B-4DDA-998E-4371D82D013C}" type="datetimeFigureOut">
              <a:rPr lang="en-US" smtClean="0"/>
              <a:pPr/>
              <a:t>7/21/2014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8B5D39-5FAB-4CBC-9B89-F4E0445D0376}" type="slidenum">
              <a:rPr lang="en-US" smtClean="0"/>
              <a:pPr/>
              <a:t>‹#›</a:t>
            </a:fld>
            <a:endParaRPr lang="en-US" dirty="0"/>
          </a:p>
        </p:txBody>
      </p:sp>
      <p:cxnSp>
        <p:nvCxnSpPr>
          <p:cNvPr id="9" name="Straight Connector 8"/>
          <p:cNvCxnSpPr/>
          <p:nvPr userDrawn="1"/>
        </p:nvCxnSpPr>
        <p:spPr>
          <a:xfrm>
            <a:off x="0" y="0"/>
            <a:ext cx="9144000" cy="0"/>
          </a:xfrm>
          <a:prstGeom prst="line">
            <a:avLst/>
          </a:prstGeom>
          <a:ln w="63500" cap="rnd"/>
        </p:spPr>
        <p:style>
          <a:lnRef idx="3">
            <a:schemeClr val="accent2"/>
          </a:lnRef>
          <a:fillRef idx="0">
            <a:schemeClr val="accent2"/>
          </a:fillRef>
          <a:effectRef idx="2">
            <a:schemeClr val="accent2"/>
          </a:effectRef>
          <a:fontRef idx="minor">
            <a:schemeClr val="tx1"/>
          </a:fontRef>
        </p:style>
      </p:cxnSp>
      <p:pic>
        <p:nvPicPr>
          <p:cNvPr id="10" name="Picture 5"/>
          <p:cNvPicPr>
            <a:picLocks noChangeAspect="1" noChangeArrowheads="1"/>
          </p:cNvPicPr>
          <p:nvPr userDrawn="1"/>
        </p:nvPicPr>
        <p:blipFill>
          <a:blip r:embed="rId15" cstate="print"/>
          <a:srcRect/>
          <a:stretch>
            <a:fillRect/>
          </a:stretch>
        </p:blipFill>
        <p:spPr bwMode="auto">
          <a:xfrm>
            <a:off x="8382000" y="6019800"/>
            <a:ext cx="693186" cy="8382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2" r:id="rId12"/>
    <p:sldLayoutId id="2147483673"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31" name="Picture 8"/>
          <p:cNvPicPr>
            <a:picLocks noChangeAspect="1" noChangeArrowheads="1"/>
          </p:cNvPicPr>
          <p:nvPr userDrawn="1"/>
        </p:nvPicPr>
        <p:blipFill>
          <a:blip r:embed="rId13" cstate="print"/>
          <a:srcRect/>
          <a:stretch>
            <a:fillRect/>
          </a:stretch>
        </p:blipFill>
        <p:spPr bwMode="auto">
          <a:xfrm>
            <a:off x="0" y="0"/>
            <a:ext cx="9144000" cy="6858000"/>
          </a:xfrm>
          <a:prstGeom prst="rect">
            <a:avLst/>
          </a:prstGeom>
          <a:noFill/>
          <a:ln w="9525">
            <a:noFill/>
            <a:miter lim="800000"/>
            <a:headEnd/>
            <a:tailEnd/>
          </a:ln>
        </p:spPr>
      </p:pic>
      <p:grpSp>
        <p:nvGrpSpPr>
          <p:cNvPr id="14" name="Group 13"/>
          <p:cNvGrpSpPr/>
          <p:nvPr userDrawn="1"/>
        </p:nvGrpSpPr>
        <p:grpSpPr>
          <a:xfrm>
            <a:off x="0" y="152401"/>
            <a:ext cx="1600200" cy="1219200"/>
            <a:chOff x="76200" y="152401"/>
            <a:chExt cx="1524000" cy="1156838"/>
          </a:xfrm>
        </p:grpSpPr>
        <p:pic>
          <p:nvPicPr>
            <p:cNvPr id="15" name="Picture 14" descr="PEPFAR-Logo-Color-Tagline-Transparent-White.gif"/>
            <p:cNvPicPr>
              <a:picLocks noChangeAspect="1"/>
            </p:cNvPicPr>
            <p:nvPr userDrawn="1"/>
          </p:nvPicPr>
          <p:blipFill>
            <a:blip r:embed="rId14" cstate="print"/>
            <a:srcRect r="69367"/>
            <a:stretch>
              <a:fillRect/>
            </a:stretch>
          </p:blipFill>
          <p:spPr>
            <a:xfrm>
              <a:off x="228600" y="152401"/>
              <a:ext cx="762000" cy="900544"/>
            </a:xfrm>
            <a:prstGeom prst="rect">
              <a:avLst/>
            </a:prstGeom>
          </p:spPr>
        </p:pic>
        <p:sp>
          <p:nvSpPr>
            <p:cNvPr id="16" name="TextBox 11"/>
            <p:cNvSpPr txBox="1"/>
            <p:nvPr userDrawn="1"/>
          </p:nvSpPr>
          <p:spPr>
            <a:xfrm>
              <a:off x="76200" y="990600"/>
              <a:ext cx="1524000" cy="31863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dirty="0" smtClean="0">
                  <a:solidFill>
                    <a:schemeClr val="bg1"/>
                  </a:solidFill>
                  <a:latin typeface="Arial" pitchFamily="34" charset="0"/>
                  <a:cs typeface="Arial" pitchFamily="34" charset="0"/>
                </a:rPr>
                <a:t>PEPFAR</a:t>
              </a:r>
              <a:endParaRPr lang="en-US" sz="1600" b="1" dirty="0">
                <a:solidFill>
                  <a:schemeClr val="bg1"/>
                </a:solidFill>
                <a:latin typeface="Arial" pitchFamily="34" charset="0"/>
                <a:cs typeface="Arial" pitchFamily="34" charset="0"/>
              </a:endParaRPr>
            </a:p>
          </p:txBody>
        </p:sp>
      </p:grpSp>
      <p:pic>
        <p:nvPicPr>
          <p:cNvPr id="17" name="Picture 5"/>
          <p:cNvPicPr>
            <a:picLocks noChangeAspect="1" noChangeArrowheads="1"/>
          </p:cNvPicPr>
          <p:nvPr userDrawn="1"/>
        </p:nvPicPr>
        <p:blipFill>
          <a:blip r:embed="rId15" cstate="print"/>
          <a:srcRect/>
          <a:stretch>
            <a:fillRect/>
          </a:stretch>
        </p:blipFill>
        <p:spPr bwMode="auto">
          <a:xfrm>
            <a:off x="8382000" y="6019800"/>
            <a:ext cx="693186" cy="8382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charset="0"/>
        </a:defRPr>
      </a:lvl2pPr>
      <a:lvl3pPr algn="ctr" rtl="0" eaLnBrk="0" fontAlgn="base" hangingPunct="0">
        <a:spcBef>
          <a:spcPct val="0"/>
        </a:spcBef>
        <a:spcAft>
          <a:spcPct val="0"/>
        </a:spcAft>
        <a:defRPr sz="4400">
          <a:solidFill>
            <a:schemeClr val="tx2"/>
          </a:solidFill>
          <a:latin typeface="Times" charset="0"/>
        </a:defRPr>
      </a:lvl3pPr>
      <a:lvl4pPr algn="ctr" rtl="0" eaLnBrk="0" fontAlgn="base" hangingPunct="0">
        <a:spcBef>
          <a:spcPct val="0"/>
        </a:spcBef>
        <a:spcAft>
          <a:spcPct val="0"/>
        </a:spcAft>
        <a:defRPr sz="4400">
          <a:solidFill>
            <a:schemeClr val="tx2"/>
          </a:solidFill>
          <a:latin typeface="Times" charset="0"/>
        </a:defRPr>
      </a:lvl4pPr>
      <a:lvl5pPr algn="ctr" rtl="0" eaLnBrk="0" fontAlgn="base" hangingPunct="0">
        <a:spcBef>
          <a:spcPct val="0"/>
        </a:spcBef>
        <a:spcAft>
          <a:spcPct val="0"/>
        </a:spcAft>
        <a:defRPr sz="4400">
          <a:solidFill>
            <a:schemeClr val="tx2"/>
          </a:solidFill>
          <a:latin typeface="Times" charset="0"/>
        </a:defRPr>
      </a:lvl5pPr>
      <a:lvl6pPr marL="457200" algn="ctr" rtl="0" fontAlgn="base">
        <a:spcBef>
          <a:spcPct val="0"/>
        </a:spcBef>
        <a:spcAft>
          <a:spcPct val="0"/>
        </a:spcAft>
        <a:defRPr sz="4400">
          <a:solidFill>
            <a:schemeClr val="tx2"/>
          </a:solidFill>
          <a:latin typeface="Times" charset="0"/>
        </a:defRPr>
      </a:lvl6pPr>
      <a:lvl7pPr marL="914400" algn="ctr" rtl="0" fontAlgn="base">
        <a:spcBef>
          <a:spcPct val="0"/>
        </a:spcBef>
        <a:spcAft>
          <a:spcPct val="0"/>
        </a:spcAft>
        <a:defRPr sz="4400">
          <a:solidFill>
            <a:schemeClr val="tx2"/>
          </a:solidFill>
          <a:latin typeface="Times" charset="0"/>
        </a:defRPr>
      </a:lvl7pPr>
      <a:lvl8pPr marL="1371600" algn="ctr" rtl="0" fontAlgn="base">
        <a:spcBef>
          <a:spcPct val="0"/>
        </a:spcBef>
        <a:spcAft>
          <a:spcPct val="0"/>
        </a:spcAft>
        <a:defRPr sz="4400">
          <a:solidFill>
            <a:schemeClr val="tx2"/>
          </a:solidFill>
          <a:latin typeface="Times" charset="0"/>
        </a:defRPr>
      </a:lvl8pPr>
      <a:lvl9pPr marL="1828800" algn="ctr" rtl="0" fontAlgn="base">
        <a:spcBef>
          <a:spcPct val="0"/>
        </a:spcBef>
        <a:spcAft>
          <a:spcPct val="0"/>
        </a:spcAft>
        <a:defRPr sz="4400">
          <a:solidFill>
            <a:schemeClr val="tx2"/>
          </a:solidFill>
          <a:latin typeface="Times"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jpeg"/><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4" name="Picture 8"/>
          <p:cNvPicPr>
            <a:picLocks noChangeAspect="1" noChangeArrowheads="1"/>
          </p:cNvPicPr>
          <p:nvPr/>
        </p:nvPicPr>
        <p:blipFill>
          <a:blip r:embed="rId2" cstate="print"/>
          <a:srcRect/>
          <a:stretch>
            <a:fillRect/>
          </a:stretch>
        </p:blipFill>
        <p:spPr bwMode="auto">
          <a:xfrm>
            <a:off x="0" y="0"/>
            <a:ext cx="9144000" cy="7010400"/>
          </a:xfrm>
          <a:prstGeom prst="rect">
            <a:avLst/>
          </a:prstGeom>
          <a:noFill/>
          <a:ln w="9525">
            <a:noFill/>
            <a:miter lim="800000"/>
            <a:headEnd/>
            <a:tailEnd/>
          </a:ln>
        </p:spPr>
      </p:pic>
      <p:pic>
        <p:nvPicPr>
          <p:cNvPr id="7" name="Picture 6" descr="PEPFAR-Logo-Color-Tagline-Transparent-White.gif"/>
          <p:cNvPicPr>
            <a:picLocks noChangeAspect="1"/>
          </p:cNvPicPr>
          <p:nvPr/>
        </p:nvPicPr>
        <p:blipFill>
          <a:blip r:embed="rId3" cstate="print"/>
          <a:stretch>
            <a:fillRect/>
          </a:stretch>
        </p:blipFill>
        <p:spPr>
          <a:xfrm>
            <a:off x="166324" y="76202"/>
            <a:ext cx="5472476" cy="1981198"/>
          </a:xfrm>
          <a:prstGeom prst="rect">
            <a:avLst/>
          </a:prstGeom>
        </p:spPr>
      </p:pic>
      <p:sp>
        <p:nvSpPr>
          <p:cNvPr id="8" name="Rectangle 7"/>
          <p:cNvSpPr/>
          <p:nvPr/>
        </p:nvSpPr>
        <p:spPr bwMode="auto">
          <a:xfrm>
            <a:off x="0" y="6096000"/>
            <a:ext cx="9144000" cy="987552"/>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imes" charset="0"/>
            </a:endParaRPr>
          </a:p>
        </p:txBody>
      </p:sp>
      <p:pic>
        <p:nvPicPr>
          <p:cNvPr id="12" name="Picture 11" descr="Horizontal-usaid-logo.jpg"/>
          <p:cNvPicPr>
            <a:picLocks noChangeAspect="1"/>
          </p:cNvPicPr>
          <p:nvPr/>
        </p:nvPicPr>
        <p:blipFill>
          <a:blip r:embed="rId4"/>
          <a:stretch>
            <a:fillRect/>
          </a:stretch>
        </p:blipFill>
        <p:spPr>
          <a:xfrm>
            <a:off x="27632" y="6095999"/>
            <a:ext cx="2791768" cy="948575"/>
          </a:xfrm>
          <a:prstGeom prst="rect">
            <a:avLst/>
          </a:prstGeom>
        </p:spPr>
      </p:pic>
      <p:sp>
        <p:nvSpPr>
          <p:cNvPr id="15" name="Subtitle 2"/>
          <p:cNvSpPr txBox="1">
            <a:spLocks/>
          </p:cNvSpPr>
          <p:nvPr/>
        </p:nvSpPr>
        <p:spPr>
          <a:xfrm>
            <a:off x="-21883" y="4343400"/>
            <a:ext cx="8467727" cy="1143000"/>
          </a:xfrm>
          <a:prstGeom prst="rect">
            <a:avLst/>
          </a:prstGeom>
        </p:spPr>
        <p:txBody>
          <a:bodyPr/>
          <a:lstStyle>
            <a:lvl1pPr marL="342900" indent="-342900" algn="l" rtl="0" eaLnBrk="0" fontAlgn="base" hangingPunct="0">
              <a:spcBef>
                <a:spcPct val="20000"/>
              </a:spcBef>
              <a:spcAft>
                <a:spcPct val="0"/>
              </a:spcAft>
              <a:buChar char="•"/>
              <a:defRPr sz="3200">
                <a:solidFill>
                  <a:schemeClr val="bg1"/>
                </a:solidFill>
                <a:latin typeface="Calibri" pitchFamily="34" charset="0"/>
                <a:ea typeface="+mn-ea"/>
                <a:cs typeface="+mn-cs"/>
              </a:defRPr>
            </a:lvl1pPr>
            <a:lvl2pPr marL="742950" indent="-285750" algn="l" rtl="0" eaLnBrk="0" fontAlgn="base" hangingPunct="0">
              <a:spcBef>
                <a:spcPct val="20000"/>
              </a:spcBef>
              <a:spcAft>
                <a:spcPct val="0"/>
              </a:spcAft>
              <a:buChar char="–"/>
              <a:defRPr sz="2800">
                <a:solidFill>
                  <a:schemeClr val="bg1"/>
                </a:solidFill>
                <a:latin typeface="Calibri" pitchFamily="34" charset="0"/>
              </a:defRPr>
            </a:lvl2pPr>
            <a:lvl3pPr marL="1143000" indent="-228600" algn="l" rtl="0" eaLnBrk="0" fontAlgn="base" hangingPunct="0">
              <a:spcBef>
                <a:spcPct val="20000"/>
              </a:spcBef>
              <a:spcAft>
                <a:spcPct val="0"/>
              </a:spcAft>
              <a:buChar char="•"/>
              <a:defRPr sz="2400">
                <a:solidFill>
                  <a:schemeClr val="bg1"/>
                </a:solidFill>
                <a:latin typeface="Calibri" pitchFamily="34" charset="0"/>
              </a:defRPr>
            </a:lvl3pPr>
            <a:lvl4pPr marL="1600200" indent="-228600" algn="l" rtl="0" eaLnBrk="0" fontAlgn="base" hangingPunct="0">
              <a:spcBef>
                <a:spcPct val="20000"/>
              </a:spcBef>
              <a:spcAft>
                <a:spcPct val="0"/>
              </a:spcAft>
              <a:buChar char="–"/>
              <a:defRPr sz="2000">
                <a:solidFill>
                  <a:schemeClr val="bg1"/>
                </a:solidFill>
                <a:latin typeface="Calibri" pitchFamily="34" charset="0"/>
              </a:defRPr>
            </a:lvl4pPr>
            <a:lvl5pPr marL="2057400" indent="-228600" algn="l" rtl="0" eaLnBrk="0" fontAlgn="base" hangingPunct="0">
              <a:spcBef>
                <a:spcPct val="20000"/>
              </a:spcBef>
              <a:spcAft>
                <a:spcPct val="0"/>
              </a:spcAft>
              <a:buChar char="»"/>
              <a:defRPr sz="2000">
                <a:solidFill>
                  <a:schemeClr val="bg1"/>
                </a:solidFill>
                <a:latin typeface="Calibri"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spcBef>
                <a:spcPts val="0"/>
              </a:spcBef>
              <a:buNone/>
            </a:pPr>
            <a:r>
              <a:rPr lang="nn-NO" sz="1600" kern="0" dirty="0" smtClean="0"/>
              <a:t>Emmanuel Njeuhmeli</a:t>
            </a:r>
            <a:r>
              <a:rPr lang="nn-NO" sz="1600" kern="0" dirty="0"/>
              <a:t>, MD, MPH, </a:t>
            </a:r>
            <a:r>
              <a:rPr lang="nn-NO" sz="1600" kern="0" dirty="0" smtClean="0"/>
              <a:t>MBA</a:t>
            </a:r>
          </a:p>
          <a:p>
            <a:pPr marL="0" indent="0">
              <a:spcBef>
                <a:spcPts val="0"/>
              </a:spcBef>
              <a:buNone/>
            </a:pPr>
            <a:r>
              <a:rPr lang="en-US" sz="1200" i="1" kern="0" dirty="0"/>
              <a:t>Senior Biomedical Prevention </a:t>
            </a:r>
            <a:r>
              <a:rPr lang="en-US" sz="1200" i="1" kern="0" dirty="0" smtClean="0"/>
              <a:t>Advisor</a:t>
            </a:r>
          </a:p>
          <a:p>
            <a:pPr marL="0" indent="0">
              <a:spcBef>
                <a:spcPts val="0"/>
              </a:spcBef>
              <a:buNone/>
            </a:pPr>
            <a:r>
              <a:rPr lang="en-US" sz="1200" i="1" kern="0" dirty="0" smtClean="0"/>
              <a:t> and Co-Chair </a:t>
            </a:r>
            <a:r>
              <a:rPr lang="en-US" sz="1200" i="1" kern="0" dirty="0"/>
              <a:t>PEPFAR Male Circumcision Technical Working Group</a:t>
            </a:r>
          </a:p>
          <a:p>
            <a:pPr marL="0" indent="0">
              <a:spcBef>
                <a:spcPts val="0"/>
              </a:spcBef>
              <a:buNone/>
            </a:pPr>
            <a:r>
              <a:rPr lang="en-US" sz="1400" kern="0" dirty="0"/>
              <a:t>Office of HIV/AIDS / Global Health </a:t>
            </a:r>
            <a:r>
              <a:rPr lang="en-US" sz="1400" kern="0" dirty="0" smtClean="0"/>
              <a:t>Bureau, </a:t>
            </a:r>
          </a:p>
          <a:p>
            <a:pPr marL="0" indent="0">
              <a:spcBef>
                <a:spcPts val="0"/>
              </a:spcBef>
              <a:buNone/>
            </a:pPr>
            <a:r>
              <a:rPr lang="en-US" sz="1400" kern="0" dirty="0" smtClean="0"/>
              <a:t>US </a:t>
            </a:r>
            <a:r>
              <a:rPr lang="en-US" sz="1400" kern="0" dirty="0"/>
              <a:t>Agency for International </a:t>
            </a:r>
            <a:r>
              <a:rPr lang="en-US" sz="1400" kern="0" dirty="0" smtClean="0"/>
              <a:t>Development</a:t>
            </a:r>
            <a:endParaRPr lang="nn-NO" sz="1400" kern="0" dirty="0" smtClean="0"/>
          </a:p>
        </p:txBody>
      </p:sp>
      <p:pic>
        <p:nvPicPr>
          <p:cNvPr id="17" name="Picture 16"/>
          <p:cNvPicPr>
            <a:picLocks noChangeAspect="1" noChangeArrowheads="1"/>
          </p:cNvPicPr>
          <p:nvPr/>
        </p:nvPicPr>
        <p:blipFill>
          <a:blip r:embed="rId5" cstate="print"/>
          <a:srcRect/>
          <a:stretch>
            <a:fillRect/>
          </a:stretch>
        </p:blipFill>
        <p:spPr bwMode="auto">
          <a:xfrm>
            <a:off x="7651444" y="4270248"/>
            <a:ext cx="1449388" cy="1752600"/>
          </a:xfrm>
          <a:prstGeom prst="rect">
            <a:avLst/>
          </a:prstGeom>
          <a:noFill/>
          <a:ln w="9525">
            <a:noFill/>
            <a:miter lim="800000"/>
            <a:headEnd/>
            <a:tailEnd/>
          </a:ln>
        </p:spPr>
      </p:pic>
      <p:sp>
        <p:nvSpPr>
          <p:cNvPr id="18" name="Slide Number Placeholder 5"/>
          <p:cNvSpPr txBox="1">
            <a:spLocks/>
          </p:cNvSpPr>
          <p:nvPr/>
        </p:nvSpPr>
        <p:spPr>
          <a:xfrm>
            <a:off x="2977662" y="5594352"/>
            <a:ext cx="4489938" cy="577848"/>
          </a:xfrm>
          <a:prstGeom prst="rect">
            <a:avLst/>
          </a:prstGeom>
          <a:ln/>
        </p:spPr>
        <p:txBody>
          <a:bodyPr/>
          <a:lstStyle>
            <a:defPPr>
              <a:defRPr lang="en-US"/>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2000" b="1" smtClean="0">
                <a:solidFill>
                  <a:schemeClr val="bg1"/>
                </a:solidFill>
                <a:latin typeface="Calibri" pitchFamily="34" charset="0"/>
                <a:cs typeface="Calibri" pitchFamily="34" charset="0"/>
              </a:rPr>
              <a:t>AIDS 2014 – Stepping Up The Pace</a:t>
            </a:r>
            <a:endParaRPr lang="en-US" sz="2000" b="1" dirty="0">
              <a:solidFill>
                <a:schemeClr val="bg1"/>
              </a:solidFill>
              <a:latin typeface="Calibri" pitchFamily="34" charset="0"/>
              <a:cs typeface="Calibri" pitchFamily="34" charset="0"/>
            </a:endParaRPr>
          </a:p>
        </p:txBody>
      </p:sp>
      <p:sp>
        <p:nvSpPr>
          <p:cNvPr id="16" name="Rectangle 15"/>
          <p:cNvSpPr/>
          <p:nvPr/>
        </p:nvSpPr>
        <p:spPr>
          <a:xfrm>
            <a:off x="304800" y="2286000"/>
            <a:ext cx="8610600" cy="1815882"/>
          </a:xfrm>
          <a:prstGeom prst="rect">
            <a:avLst/>
          </a:prstGeom>
        </p:spPr>
        <p:txBody>
          <a:bodyPr wrap="square">
            <a:spAutoFit/>
          </a:bodyPr>
          <a:lstStyle/>
          <a:p>
            <a:pPr marL="0" marR="0" lvl="0" indent="0" algn="ctr" defTabSz="913437"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srgbClr val="FFFFFF"/>
                </a:solidFill>
                <a:effectLst/>
                <a:uLnTx/>
                <a:uFillTx/>
              </a:rPr>
              <a:t>Voluntary Male Medical Circumcision </a:t>
            </a:r>
          </a:p>
          <a:p>
            <a:pPr marL="0" marR="0" lvl="0" indent="0" algn="ctr" defTabSz="913437"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a:ln>
                  <a:noFill/>
                </a:ln>
                <a:solidFill>
                  <a:srgbClr val="FFFFFF"/>
                </a:solidFill>
                <a:effectLst/>
                <a:uLnTx/>
                <a:uFillTx/>
              </a:rPr>
              <a:t>for HIV Prevention: </a:t>
            </a:r>
          </a:p>
          <a:p>
            <a:pPr marL="0" marR="0" lvl="0" indent="0" algn="ctr" defTabSz="913437" eaLnBrk="1" fontAlgn="auto" latinLnBrk="0" hangingPunct="1">
              <a:lnSpc>
                <a:spcPct val="100000"/>
              </a:lnSpc>
              <a:spcBef>
                <a:spcPts val="0"/>
              </a:spcBef>
              <a:spcAft>
                <a:spcPts val="0"/>
              </a:spcAft>
              <a:buClrTx/>
              <a:buSzTx/>
              <a:buFontTx/>
              <a:buNone/>
              <a:tabLst/>
              <a:defRPr/>
            </a:pPr>
            <a:r>
              <a:rPr kumimoji="0" lang="en-US" sz="2400" b="1" i="1" u="none" strike="noStrike" kern="0" cap="none" spc="0" normalizeH="0" baseline="0" noProof="0" dirty="0" smtClean="0">
                <a:ln>
                  <a:noFill/>
                </a:ln>
                <a:solidFill>
                  <a:srgbClr val="FFFFFF"/>
                </a:solidFill>
                <a:effectLst/>
                <a:uLnTx/>
                <a:uFillTx/>
              </a:rPr>
              <a:t>Lessons Learned from the Accelerated Scale up in </a:t>
            </a:r>
          </a:p>
          <a:p>
            <a:pPr marL="0" marR="0" lvl="0" indent="0" algn="ctr" defTabSz="913437" eaLnBrk="1" fontAlgn="auto" latinLnBrk="0" hangingPunct="1">
              <a:lnSpc>
                <a:spcPct val="100000"/>
              </a:lnSpc>
              <a:spcBef>
                <a:spcPts val="0"/>
              </a:spcBef>
              <a:spcAft>
                <a:spcPts val="0"/>
              </a:spcAft>
              <a:buClrTx/>
              <a:buSzTx/>
              <a:buFontTx/>
              <a:buNone/>
              <a:tabLst/>
              <a:defRPr/>
            </a:pPr>
            <a:r>
              <a:rPr kumimoji="0" lang="en-US" sz="2400" b="1" i="1" u="none" strike="noStrike" kern="0" cap="none" spc="0" normalizeH="0" baseline="0" noProof="0" dirty="0" smtClean="0">
                <a:ln>
                  <a:noFill/>
                </a:ln>
                <a:solidFill>
                  <a:srgbClr val="FFFFFF"/>
                </a:solidFill>
                <a:effectLst/>
                <a:uLnTx/>
                <a:uFillTx/>
              </a:rPr>
              <a:t>Southern and Eastern Africa</a:t>
            </a:r>
            <a:endParaRPr kumimoji="0" lang="en-US" sz="2400" b="1" i="1" u="none" strike="noStrike" kern="0" cap="none" spc="0" normalizeH="0" baseline="0" noProof="0" dirty="0">
              <a:ln>
                <a:noFill/>
              </a:ln>
              <a:solidFill>
                <a:srgbClr val="FFFFFF"/>
              </a:solidFill>
              <a:effectLst/>
              <a:uLnTx/>
              <a:uFillTx/>
            </a:endParaRPr>
          </a:p>
        </p:txBody>
      </p:sp>
    </p:spTree>
    <p:extLst>
      <p:ext uri="{BB962C8B-B14F-4D97-AF65-F5344CB8AC3E}">
        <p14:creationId xmlns:p14="http://schemas.microsoft.com/office/powerpoint/2010/main" val="368545883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56812" y="1752600"/>
            <a:ext cx="8910988" cy="3733799"/>
          </a:xfrm>
          <a:prstGeom prst="rect">
            <a:avLst/>
          </a:prstGeom>
          <a:noFill/>
          <a:extLst>
            <a:ext uri="{909E8E84-426E-40DD-AFC4-6F175D3DCCD1}">
              <a14:hiddenFill xmlns:a14="http://schemas.microsoft.com/office/drawing/2010/main">
                <a:solidFill>
                  <a:srgbClr val="FFFFFF"/>
                </a:solidFill>
              </a14:hiddenFill>
            </a:ext>
          </a:extLst>
        </p:spPr>
      </p:pic>
      <p:sp>
        <p:nvSpPr>
          <p:cNvPr id="4099" name="Rectangle 3"/>
          <p:cNvSpPr>
            <a:spLocks noGrp="1" noChangeArrowheads="1"/>
          </p:cNvSpPr>
          <p:nvPr>
            <p:ph type="body" idx="4294967295"/>
          </p:nvPr>
        </p:nvSpPr>
        <p:spPr>
          <a:xfrm>
            <a:off x="323273" y="228600"/>
            <a:ext cx="8509000" cy="954107"/>
          </a:xfrm>
          <a:noFill/>
          <a:ln/>
        </p:spPr>
        <p:txBody>
          <a:bodyPr>
            <a:spAutoFit/>
          </a:bodyPr>
          <a:lstStyle/>
          <a:p>
            <a:pPr marL="0" indent="0" algn="ctr">
              <a:spcBef>
                <a:spcPct val="0"/>
              </a:spcBef>
              <a:buNone/>
            </a:pPr>
            <a:r>
              <a:rPr lang="en-US" sz="2800" b="1" dirty="0"/>
              <a:t>Timeline and </a:t>
            </a:r>
            <a:r>
              <a:rPr lang="en-US" sz="2800" b="1" dirty="0" smtClean="0"/>
              <a:t>Key Milestones </a:t>
            </a:r>
            <a:r>
              <a:rPr lang="en-US" sz="2800" b="1" dirty="0"/>
              <a:t>of the </a:t>
            </a:r>
            <a:r>
              <a:rPr lang="en-US" sz="2800" b="1" dirty="0" smtClean="0"/>
              <a:t>Voluntary Medical Male Circumcision Program </a:t>
            </a:r>
            <a:r>
              <a:rPr lang="en-US" sz="2800" b="1" dirty="0"/>
              <a:t>in 14 </a:t>
            </a:r>
            <a:r>
              <a:rPr lang="en-US" sz="2800" b="1" dirty="0" smtClean="0"/>
              <a:t>Priority Countries</a:t>
            </a:r>
            <a:endParaRPr lang="en-US" sz="2800" b="1" dirty="0"/>
          </a:p>
        </p:txBody>
      </p:sp>
      <p:sp>
        <p:nvSpPr>
          <p:cNvPr id="4100" name="Text Box 4"/>
          <p:cNvSpPr txBox="1">
            <a:spLocks noChangeArrowheads="1"/>
          </p:cNvSpPr>
          <p:nvPr/>
        </p:nvSpPr>
        <p:spPr bwMode="auto">
          <a:xfrm>
            <a:off x="228600" y="5867400"/>
            <a:ext cx="8347364" cy="5906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81809" tIns="40903" rIns="81809" bIns="40903">
            <a:spAutoFit/>
          </a:bodyPr>
          <a:lstStyle/>
          <a:p>
            <a:pPr defTabSz="818087" fontAlgn="base">
              <a:spcBef>
                <a:spcPct val="0"/>
              </a:spcBef>
              <a:spcAft>
                <a:spcPct val="0"/>
              </a:spcAft>
            </a:pPr>
            <a:r>
              <a:rPr lang="en-US" sz="1100" dirty="0" err="1">
                <a:solidFill>
                  <a:srgbClr val="000000"/>
                </a:solidFill>
                <a:latin typeface="Arial" charset="0"/>
                <a:ea typeface="ＭＳ Ｐゴシック" charset="0"/>
              </a:rPr>
              <a:t>Sgaier</a:t>
            </a:r>
            <a:r>
              <a:rPr lang="en-US" sz="1100" dirty="0">
                <a:solidFill>
                  <a:srgbClr val="000000"/>
                </a:solidFill>
                <a:latin typeface="Arial" charset="0"/>
                <a:ea typeface="ＭＳ Ｐゴシック" charset="0"/>
              </a:rPr>
              <a:t> SK, Reed JB, Thomas A, Njeuhmeli E (2014) Achieving the HIV Prevention Impact of Voluntary Medical Male Circumcision: Lessons and Challenges for Managing Programs. </a:t>
            </a:r>
            <a:r>
              <a:rPr lang="en-US" sz="1100" dirty="0" err="1">
                <a:solidFill>
                  <a:srgbClr val="000000"/>
                </a:solidFill>
                <a:latin typeface="Arial" charset="0"/>
                <a:ea typeface="ＭＳ Ｐゴシック" charset="0"/>
              </a:rPr>
              <a:t>PLoS</a:t>
            </a:r>
            <a:r>
              <a:rPr lang="en-US" sz="1100" dirty="0">
                <a:solidFill>
                  <a:srgbClr val="000000"/>
                </a:solidFill>
                <a:latin typeface="Arial" charset="0"/>
                <a:ea typeface="ＭＳ Ｐゴシック" charset="0"/>
              </a:rPr>
              <a:t> Med 11(5): e1001641. doi:10.1371/journal.pmed.1001641</a:t>
            </a:r>
          </a:p>
          <a:p>
            <a:pPr defTabSz="818087" fontAlgn="base">
              <a:spcBef>
                <a:spcPct val="0"/>
              </a:spcBef>
              <a:spcAft>
                <a:spcPct val="0"/>
              </a:spcAft>
            </a:pPr>
            <a:r>
              <a:rPr lang="en-US" sz="1100" dirty="0">
                <a:solidFill>
                  <a:srgbClr val="000000"/>
                </a:solidFill>
                <a:latin typeface="Arial" charset="0"/>
                <a:ea typeface="ＭＳ Ｐゴシック" charset="0"/>
              </a:rPr>
              <a:t>http://www.plosmedicine.org/article/info:doi/10.1371/journal.pmed.1001641</a:t>
            </a:r>
          </a:p>
        </p:txBody>
      </p:sp>
    </p:spTree>
    <p:extLst>
      <p:ext uri="{BB962C8B-B14F-4D97-AF65-F5344CB8AC3E}">
        <p14:creationId xmlns:p14="http://schemas.microsoft.com/office/powerpoint/2010/main" val="141950524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76200" y="1447800"/>
            <a:ext cx="8361526" cy="4448735"/>
          </a:xfrm>
          <a:prstGeom prst="rect">
            <a:avLst/>
          </a:prstGeom>
          <a:noFill/>
          <a:extLst>
            <a:ext uri="{909E8E84-426E-40DD-AFC4-6F175D3DCCD1}">
              <a14:hiddenFill xmlns:a14="http://schemas.microsoft.com/office/drawing/2010/main">
                <a:solidFill>
                  <a:srgbClr val="FFFFFF"/>
                </a:solidFill>
              </a14:hiddenFill>
            </a:ext>
          </a:extLst>
        </p:spPr>
      </p:pic>
      <p:sp>
        <p:nvSpPr>
          <p:cNvPr id="4099" name="Rectangle 3"/>
          <p:cNvSpPr>
            <a:spLocks noGrp="1" noChangeArrowheads="1"/>
          </p:cNvSpPr>
          <p:nvPr>
            <p:ph type="body" idx="4294967295"/>
          </p:nvPr>
        </p:nvSpPr>
        <p:spPr>
          <a:xfrm>
            <a:off x="304800" y="457200"/>
            <a:ext cx="8509000" cy="954107"/>
          </a:xfrm>
          <a:noFill/>
          <a:ln/>
        </p:spPr>
        <p:txBody>
          <a:bodyPr>
            <a:spAutoFit/>
          </a:bodyPr>
          <a:lstStyle/>
          <a:p>
            <a:pPr marL="0" indent="0" algn="ctr">
              <a:spcBef>
                <a:spcPct val="0"/>
              </a:spcBef>
              <a:buNone/>
            </a:pPr>
            <a:r>
              <a:rPr lang="en-US" sz="2800" b="1" dirty="0"/>
              <a:t>Scale-up of </a:t>
            </a:r>
            <a:r>
              <a:rPr lang="en-US" sz="2800" b="1" dirty="0" smtClean="0"/>
              <a:t>VMMC Program </a:t>
            </a:r>
            <a:r>
              <a:rPr lang="en-US" sz="2800" b="1" dirty="0"/>
              <a:t>and </a:t>
            </a:r>
            <a:r>
              <a:rPr lang="en-US" sz="2800" b="1" dirty="0" smtClean="0"/>
              <a:t>Coverage </a:t>
            </a:r>
            <a:r>
              <a:rPr lang="en-US" sz="2800" b="1" dirty="0"/>
              <a:t>in </a:t>
            </a:r>
            <a:endParaRPr lang="en-US" sz="2800" b="1" dirty="0" smtClean="0"/>
          </a:p>
          <a:p>
            <a:pPr marL="0" indent="0" algn="ctr">
              <a:spcBef>
                <a:spcPct val="0"/>
              </a:spcBef>
              <a:buNone/>
            </a:pPr>
            <a:r>
              <a:rPr lang="en-US" sz="2800" b="1" dirty="0" smtClean="0"/>
              <a:t>14 Priority Countries</a:t>
            </a:r>
            <a:r>
              <a:rPr lang="en-US" sz="2800" b="1" dirty="0"/>
              <a:t>, </a:t>
            </a:r>
            <a:r>
              <a:rPr lang="en-US" sz="2800" b="1" dirty="0" smtClean="0"/>
              <a:t>Aggregate</a:t>
            </a:r>
            <a:r>
              <a:rPr lang="en-US" sz="2800" b="1" dirty="0"/>
              <a:t>, </a:t>
            </a:r>
            <a:r>
              <a:rPr lang="en-US" sz="2800" b="1" dirty="0" smtClean="0"/>
              <a:t>2008–2013</a:t>
            </a:r>
            <a:endParaRPr lang="en-US" sz="1400" b="1" dirty="0">
              <a:solidFill>
                <a:schemeClr val="tx2"/>
              </a:solidFill>
            </a:endParaRPr>
          </a:p>
        </p:txBody>
      </p:sp>
      <p:sp>
        <p:nvSpPr>
          <p:cNvPr id="4100" name="Text Box 4"/>
          <p:cNvSpPr txBox="1">
            <a:spLocks noChangeArrowheads="1"/>
          </p:cNvSpPr>
          <p:nvPr/>
        </p:nvSpPr>
        <p:spPr bwMode="auto">
          <a:xfrm>
            <a:off x="230732" y="6096000"/>
            <a:ext cx="8347364" cy="5906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81872" tIns="40935" rIns="81872" bIns="40935">
            <a:spAutoFit/>
          </a:bodyPr>
          <a:lstStyle/>
          <a:p>
            <a:pPr defTabSz="818759" fontAlgn="base">
              <a:spcBef>
                <a:spcPct val="0"/>
              </a:spcBef>
              <a:spcAft>
                <a:spcPct val="0"/>
              </a:spcAft>
            </a:pPr>
            <a:r>
              <a:rPr lang="en-US" sz="1100" dirty="0" err="1">
                <a:solidFill>
                  <a:srgbClr val="000000"/>
                </a:solidFill>
                <a:latin typeface="Arial" charset="0"/>
                <a:ea typeface="ＭＳ Ｐゴシック" charset="0"/>
              </a:rPr>
              <a:t>Sgaier</a:t>
            </a:r>
            <a:r>
              <a:rPr lang="en-US" sz="1100" dirty="0">
                <a:solidFill>
                  <a:srgbClr val="000000"/>
                </a:solidFill>
                <a:latin typeface="Arial" charset="0"/>
                <a:ea typeface="ＭＳ Ｐゴシック" charset="0"/>
              </a:rPr>
              <a:t> SK, Reed JB, Thomas A, Njeuhmeli E (2014) Achieving the HIV Prevention Impact of Voluntary Medical Male Circumcision: Lessons and Challenges for Managing Programs. </a:t>
            </a:r>
            <a:r>
              <a:rPr lang="en-US" sz="1100" dirty="0" err="1">
                <a:solidFill>
                  <a:srgbClr val="000000"/>
                </a:solidFill>
                <a:latin typeface="Arial" charset="0"/>
                <a:ea typeface="ＭＳ Ｐゴシック" charset="0"/>
              </a:rPr>
              <a:t>PLoS</a:t>
            </a:r>
            <a:r>
              <a:rPr lang="en-US" sz="1100" dirty="0">
                <a:solidFill>
                  <a:srgbClr val="000000"/>
                </a:solidFill>
                <a:latin typeface="Arial" charset="0"/>
                <a:ea typeface="ＭＳ Ｐゴシック" charset="0"/>
              </a:rPr>
              <a:t> Med 11(5): e1001641. doi:10.1371/journal.pmed.1001641</a:t>
            </a:r>
          </a:p>
          <a:p>
            <a:pPr defTabSz="818759" fontAlgn="base">
              <a:spcBef>
                <a:spcPct val="0"/>
              </a:spcBef>
              <a:spcAft>
                <a:spcPct val="0"/>
              </a:spcAft>
            </a:pPr>
            <a:r>
              <a:rPr lang="en-US" sz="1100" dirty="0">
                <a:solidFill>
                  <a:srgbClr val="000000"/>
                </a:solidFill>
                <a:latin typeface="Arial" charset="0"/>
                <a:ea typeface="ＭＳ Ｐゴシック" charset="0"/>
              </a:rPr>
              <a:t>http://www.plosmedicine.org/article/info:doi/10.1371/journal.pmed.1001641</a:t>
            </a:r>
          </a:p>
        </p:txBody>
      </p:sp>
    </p:spTree>
    <p:extLst>
      <p:ext uri="{BB962C8B-B14F-4D97-AF65-F5344CB8AC3E}">
        <p14:creationId xmlns:p14="http://schemas.microsoft.com/office/powerpoint/2010/main" val="71644385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28954" y="1219200"/>
            <a:ext cx="8864342" cy="4924155"/>
          </a:xfrm>
          <a:prstGeom prst="rect">
            <a:avLst/>
          </a:prstGeom>
          <a:noFill/>
          <a:extLst>
            <a:ext uri="{909E8E84-426E-40DD-AFC4-6F175D3DCCD1}">
              <a14:hiddenFill xmlns:a14="http://schemas.microsoft.com/office/drawing/2010/main">
                <a:solidFill>
                  <a:srgbClr val="FFFFFF"/>
                </a:solidFill>
              </a14:hiddenFill>
            </a:ext>
          </a:extLst>
        </p:spPr>
      </p:pic>
      <p:sp>
        <p:nvSpPr>
          <p:cNvPr id="4099" name="Rectangle 3"/>
          <p:cNvSpPr>
            <a:spLocks noGrp="1" noChangeArrowheads="1"/>
          </p:cNvSpPr>
          <p:nvPr>
            <p:ph type="body" idx="4294967295"/>
          </p:nvPr>
        </p:nvSpPr>
        <p:spPr>
          <a:xfrm>
            <a:off x="306625" y="304800"/>
            <a:ext cx="8509000" cy="954107"/>
          </a:xfrm>
          <a:noFill/>
          <a:ln/>
        </p:spPr>
        <p:txBody>
          <a:bodyPr>
            <a:spAutoFit/>
          </a:bodyPr>
          <a:lstStyle/>
          <a:p>
            <a:pPr marL="0" indent="0" algn="ctr">
              <a:spcBef>
                <a:spcPct val="0"/>
              </a:spcBef>
              <a:buNone/>
            </a:pPr>
            <a:r>
              <a:rPr lang="en-US" sz="2800" b="1" dirty="0"/>
              <a:t>Scale-up of </a:t>
            </a:r>
            <a:r>
              <a:rPr lang="en-US" sz="2800" b="1" dirty="0" smtClean="0"/>
              <a:t>VMMC Program </a:t>
            </a:r>
            <a:r>
              <a:rPr lang="en-US" sz="2800" b="1" dirty="0"/>
              <a:t>and </a:t>
            </a:r>
            <a:r>
              <a:rPr lang="en-US" sz="2800" b="1" dirty="0" smtClean="0"/>
              <a:t>Coverage </a:t>
            </a:r>
          </a:p>
          <a:p>
            <a:pPr marL="0" indent="0" algn="ctr">
              <a:spcBef>
                <a:spcPct val="0"/>
              </a:spcBef>
              <a:buNone/>
            </a:pPr>
            <a:r>
              <a:rPr lang="en-US" sz="2800" b="1" dirty="0" smtClean="0"/>
              <a:t>in </a:t>
            </a:r>
            <a:r>
              <a:rPr lang="en-US" sz="2800" b="1" dirty="0"/>
              <a:t>14 </a:t>
            </a:r>
            <a:r>
              <a:rPr lang="en-US" sz="2800" b="1" dirty="0" smtClean="0"/>
              <a:t>Priority Countries</a:t>
            </a:r>
            <a:r>
              <a:rPr lang="en-US" sz="2800" b="1" dirty="0"/>
              <a:t>, </a:t>
            </a:r>
            <a:r>
              <a:rPr lang="en-US" sz="2800" b="1" dirty="0" smtClean="0"/>
              <a:t>2008–2012</a:t>
            </a:r>
            <a:endParaRPr lang="en-US" sz="2800" b="1" dirty="0"/>
          </a:p>
        </p:txBody>
      </p:sp>
      <p:sp>
        <p:nvSpPr>
          <p:cNvPr id="4100" name="Text Box 4"/>
          <p:cNvSpPr txBox="1">
            <a:spLocks noChangeArrowheads="1"/>
          </p:cNvSpPr>
          <p:nvPr/>
        </p:nvSpPr>
        <p:spPr bwMode="auto">
          <a:xfrm>
            <a:off x="152400" y="6019800"/>
            <a:ext cx="8347364" cy="5906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81753" tIns="40875" rIns="81753" bIns="40875">
            <a:spAutoFit/>
          </a:bodyPr>
          <a:lstStyle/>
          <a:p>
            <a:pPr defTabSz="817514" fontAlgn="base">
              <a:spcBef>
                <a:spcPct val="0"/>
              </a:spcBef>
              <a:spcAft>
                <a:spcPct val="0"/>
              </a:spcAft>
            </a:pPr>
            <a:r>
              <a:rPr lang="en-US" sz="1100" dirty="0" err="1">
                <a:solidFill>
                  <a:srgbClr val="000000"/>
                </a:solidFill>
                <a:latin typeface="Arial" charset="0"/>
                <a:ea typeface="ＭＳ Ｐゴシック" charset="0"/>
              </a:rPr>
              <a:t>Sgaier</a:t>
            </a:r>
            <a:r>
              <a:rPr lang="en-US" sz="1100" dirty="0">
                <a:solidFill>
                  <a:srgbClr val="000000"/>
                </a:solidFill>
                <a:latin typeface="Arial" charset="0"/>
                <a:ea typeface="ＭＳ Ｐゴシック" charset="0"/>
              </a:rPr>
              <a:t> SK, Reed JB, Thomas A, Njeuhmeli E (2014) Achieving the HIV Prevention Impact of Voluntary Medical Male Circumcision: Lessons and Challenges for Managing Programs. </a:t>
            </a:r>
            <a:r>
              <a:rPr lang="en-US" sz="1100" dirty="0" err="1">
                <a:solidFill>
                  <a:srgbClr val="000000"/>
                </a:solidFill>
                <a:latin typeface="Arial" charset="0"/>
                <a:ea typeface="ＭＳ Ｐゴシック" charset="0"/>
              </a:rPr>
              <a:t>PLoS</a:t>
            </a:r>
            <a:r>
              <a:rPr lang="en-US" sz="1100" dirty="0">
                <a:solidFill>
                  <a:srgbClr val="000000"/>
                </a:solidFill>
                <a:latin typeface="Arial" charset="0"/>
                <a:ea typeface="ＭＳ Ｐゴシック" charset="0"/>
              </a:rPr>
              <a:t> Med 11(5): e1001641. doi:10.1371/journal.pmed.1001641</a:t>
            </a:r>
          </a:p>
          <a:p>
            <a:pPr defTabSz="817514" fontAlgn="base">
              <a:spcBef>
                <a:spcPct val="0"/>
              </a:spcBef>
              <a:spcAft>
                <a:spcPct val="0"/>
              </a:spcAft>
            </a:pPr>
            <a:r>
              <a:rPr lang="en-US" sz="1100" dirty="0">
                <a:solidFill>
                  <a:srgbClr val="000000"/>
                </a:solidFill>
                <a:latin typeface="Arial" charset="0"/>
                <a:ea typeface="ＭＳ Ｐゴシック" charset="0"/>
              </a:rPr>
              <a:t>http://www.plosmedicine.org/article/info:doi/10.1371/journal.pmed.1001641</a:t>
            </a:r>
          </a:p>
        </p:txBody>
      </p:sp>
    </p:spTree>
    <p:extLst>
      <p:ext uri="{BB962C8B-B14F-4D97-AF65-F5344CB8AC3E}">
        <p14:creationId xmlns:p14="http://schemas.microsoft.com/office/powerpoint/2010/main" val="333199895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85" y="1371600"/>
            <a:ext cx="4228608" cy="3862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381000" y="152400"/>
            <a:ext cx="8229600" cy="1143000"/>
          </a:xfrm>
        </p:spPr>
        <p:txBody>
          <a:bodyPr>
            <a:normAutofit/>
          </a:bodyPr>
          <a:lstStyle/>
          <a:p>
            <a:r>
              <a:rPr lang="en-US" sz="2800" b="1" dirty="0">
                <a:cs typeface="Arial" pitchFamily="34" charset="0"/>
              </a:rPr>
              <a:t>Infections </a:t>
            </a:r>
            <a:r>
              <a:rPr lang="en-US" sz="2800" b="1" dirty="0" smtClean="0">
                <a:cs typeface="Arial" pitchFamily="34" charset="0"/>
              </a:rPr>
              <a:t>Averted </a:t>
            </a:r>
            <a:r>
              <a:rPr lang="en-US" sz="2800" b="1" dirty="0">
                <a:cs typeface="Arial" pitchFamily="34" charset="0"/>
              </a:rPr>
              <a:t>by </a:t>
            </a:r>
            <a:r>
              <a:rPr lang="en-US" sz="2800" b="1" dirty="0" smtClean="0">
                <a:cs typeface="Arial" pitchFamily="34" charset="0"/>
              </a:rPr>
              <a:t>Program Circumcisions to Date</a:t>
            </a:r>
            <a:endParaRPr lang="en-US" sz="2800" b="1" dirty="0">
              <a:cs typeface="Arial" pitchFamily="34" charset="0"/>
            </a:endParaRPr>
          </a:p>
        </p:txBody>
      </p:sp>
      <p:graphicFrame>
        <p:nvGraphicFramePr>
          <p:cNvPr id="4" name="Chart 3"/>
          <p:cNvGraphicFramePr>
            <a:graphicFrameLocks/>
          </p:cNvGraphicFramePr>
          <p:nvPr>
            <p:extLst>
              <p:ext uri="{D42A27DB-BD31-4B8C-83A1-F6EECF244321}">
                <p14:modId xmlns:p14="http://schemas.microsoft.com/office/powerpoint/2010/main" val="343376865"/>
              </p:ext>
            </p:extLst>
          </p:nvPr>
        </p:nvGraphicFramePr>
        <p:xfrm>
          <a:off x="4247906" y="1382714"/>
          <a:ext cx="4921250" cy="3862386"/>
        </p:xfrm>
        <a:graphic>
          <a:graphicData uri="http://schemas.openxmlformats.org/drawingml/2006/chart">
            <c:chart xmlns:c="http://schemas.openxmlformats.org/drawingml/2006/chart" xmlns:r="http://schemas.openxmlformats.org/officeDocument/2006/relationships" r:id="rId4"/>
          </a:graphicData>
        </a:graphic>
      </p:graphicFrame>
      <p:sp>
        <p:nvSpPr>
          <p:cNvPr id="3" name="TextBox 2"/>
          <p:cNvSpPr txBox="1"/>
          <p:nvPr/>
        </p:nvSpPr>
        <p:spPr>
          <a:xfrm>
            <a:off x="241300" y="6502400"/>
            <a:ext cx="8572500" cy="307777"/>
          </a:xfrm>
          <a:prstGeom prst="rect">
            <a:avLst/>
          </a:prstGeom>
          <a:noFill/>
        </p:spPr>
        <p:txBody>
          <a:bodyPr wrap="square" rtlCol="0">
            <a:spAutoFit/>
          </a:bodyPr>
          <a:lstStyle/>
          <a:p>
            <a:r>
              <a:rPr lang="en-US" sz="1400" i="1" dirty="0" smtClean="0"/>
              <a:t>Sources: USAID Health Policy Project Unpublished data obtain using DMPPT 2.0 Model </a:t>
            </a:r>
            <a:endParaRPr lang="en-US" sz="1400" i="1" dirty="0"/>
          </a:p>
        </p:txBody>
      </p:sp>
      <p:sp>
        <p:nvSpPr>
          <p:cNvPr id="5" name="TextBox 4"/>
          <p:cNvSpPr txBox="1"/>
          <p:nvPr/>
        </p:nvSpPr>
        <p:spPr>
          <a:xfrm>
            <a:off x="144464" y="5334000"/>
            <a:ext cx="8872536" cy="1015663"/>
          </a:xfrm>
          <a:prstGeom prst="rect">
            <a:avLst/>
          </a:prstGeom>
          <a:noFill/>
        </p:spPr>
        <p:txBody>
          <a:bodyPr wrap="square" rtlCol="0">
            <a:spAutoFit/>
          </a:bodyPr>
          <a:lstStyle/>
          <a:p>
            <a:r>
              <a:rPr lang="en-US" sz="1500" b="1" dirty="0" smtClean="0"/>
              <a:t>By end of Q1 2014 for South Africa and end of 2013 for Uganda, the two countries have circumcised over 1.3 M and over 1M men</a:t>
            </a:r>
            <a:r>
              <a:rPr lang="en-US" sz="1500" b="1" dirty="0"/>
              <a:t> </a:t>
            </a:r>
            <a:r>
              <a:rPr lang="en-US" sz="1500" b="1" dirty="0" smtClean="0"/>
              <a:t>respectively. Even if there were no more VMMC after that, the circumcision performed to date would avert an estimated 140,000 and 230,000 infections by 2030, and an estimated 250,000 and </a:t>
            </a:r>
          </a:p>
          <a:p>
            <a:r>
              <a:rPr lang="en-US" sz="1500" b="1" dirty="0" smtClean="0"/>
              <a:t>630,000 infections by 2050 respectively in these two countries.  </a:t>
            </a:r>
            <a:endParaRPr lang="en-US" sz="1500" b="1" dirty="0"/>
          </a:p>
        </p:txBody>
      </p:sp>
      <p:sp>
        <p:nvSpPr>
          <p:cNvPr id="6" name="TextBox 5"/>
          <p:cNvSpPr txBox="1"/>
          <p:nvPr/>
        </p:nvSpPr>
        <p:spPr>
          <a:xfrm>
            <a:off x="914400" y="2057400"/>
            <a:ext cx="2743200" cy="369332"/>
          </a:xfrm>
          <a:prstGeom prst="rect">
            <a:avLst/>
          </a:prstGeom>
          <a:noFill/>
        </p:spPr>
        <p:txBody>
          <a:bodyPr wrap="square" rtlCol="0">
            <a:spAutoFit/>
          </a:bodyPr>
          <a:lstStyle/>
          <a:p>
            <a:r>
              <a:rPr lang="en-US" b="1" dirty="0" smtClean="0"/>
              <a:t>South Africa</a:t>
            </a:r>
            <a:endParaRPr lang="en-US" b="1" dirty="0"/>
          </a:p>
        </p:txBody>
      </p:sp>
      <p:sp>
        <p:nvSpPr>
          <p:cNvPr id="7" name="TextBox 6"/>
          <p:cNvSpPr txBox="1"/>
          <p:nvPr/>
        </p:nvSpPr>
        <p:spPr>
          <a:xfrm>
            <a:off x="5486400" y="2133600"/>
            <a:ext cx="2209800" cy="369332"/>
          </a:xfrm>
          <a:prstGeom prst="rect">
            <a:avLst/>
          </a:prstGeom>
          <a:noFill/>
        </p:spPr>
        <p:txBody>
          <a:bodyPr wrap="square" rtlCol="0">
            <a:spAutoFit/>
          </a:bodyPr>
          <a:lstStyle/>
          <a:p>
            <a:r>
              <a:rPr lang="en-US" b="1" dirty="0" smtClean="0"/>
              <a:t>Uganda</a:t>
            </a:r>
            <a:endParaRPr lang="en-US" b="1" dirty="0"/>
          </a:p>
        </p:txBody>
      </p:sp>
    </p:spTree>
    <p:extLst>
      <p:ext uri="{BB962C8B-B14F-4D97-AF65-F5344CB8AC3E}">
        <p14:creationId xmlns:p14="http://schemas.microsoft.com/office/powerpoint/2010/main" val="290310626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228600" y="1447800"/>
            <a:ext cx="8464093" cy="4392706"/>
          </a:xfrm>
          <a:prstGeom prst="rect">
            <a:avLst/>
          </a:prstGeom>
          <a:noFill/>
          <a:extLst>
            <a:ext uri="{909E8E84-426E-40DD-AFC4-6F175D3DCCD1}">
              <a14:hiddenFill xmlns:a14="http://schemas.microsoft.com/office/drawing/2010/main">
                <a:solidFill>
                  <a:srgbClr val="FFFFFF"/>
                </a:solidFill>
              </a14:hiddenFill>
            </a:ext>
          </a:extLst>
        </p:spPr>
      </p:pic>
      <p:sp>
        <p:nvSpPr>
          <p:cNvPr id="4099" name="Rectangle 3"/>
          <p:cNvSpPr>
            <a:spLocks noGrp="1" noChangeArrowheads="1"/>
          </p:cNvSpPr>
          <p:nvPr>
            <p:ph type="body" idx="4294967295"/>
          </p:nvPr>
        </p:nvSpPr>
        <p:spPr>
          <a:xfrm>
            <a:off x="228866" y="381000"/>
            <a:ext cx="8509000" cy="954107"/>
          </a:xfrm>
          <a:noFill/>
          <a:ln/>
        </p:spPr>
        <p:txBody>
          <a:bodyPr>
            <a:spAutoFit/>
          </a:bodyPr>
          <a:lstStyle/>
          <a:p>
            <a:pPr marL="0" indent="0" algn="ctr">
              <a:spcBef>
                <a:spcPct val="0"/>
              </a:spcBef>
              <a:buNone/>
            </a:pPr>
            <a:r>
              <a:rPr lang="en-US" sz="2800" b="1" dirty="0"/>
              <a:t>Scale-up of </a:t>
            </a:r>
            <a:r>
              <a:rPr lang="en-US" sz="2800" b="1" dirty="0" smtClean="0"/>
              <a:t>VMMC Program </a:t>
            </a:r>
            <a:r>
              <a:rPr lang="en-US" sz="2800" b="1" dirty="0"/>
              <a:t>and </a:t>
            </a:r>
            <a:r>
              <a:rPr lang="en-US" sz="2800" b="1" dirty="0" smtClean="0"/>
              <a:t>Coverage </a:t>
            </a:r>
          </a:p>
          <a:p>
            <a:pPr marL="0" indent="0" algn="ctr">
              <a:spcBef>
                <a:spcPct val="0"/>
              </a:spcBef>
              <a:buNone/>
            </a:pPr>
            <a:r>
              <a:rPr lang="en-US" sz="2800" b="1" dirty="0" smtClean="0"/>
              <a:t>in </a:t>
            </a:r>
            <a:r>
              <a:rPr lang="en-US" sz="2800" b="1" dirty="0"/>
              <a:t>14 </a:t>
            </a:r>
            <a:r>
              <a:rPr lang="en-US" sz="2800" b="1" dirty="0" smtClean="0"/>
              <a:t>Priority Countries</a:t>
            </a:r>
            <a:r>
              <a:rPr lang="en-US" sz="2800" b="1" dirty="0"/>
              <a:t>: </a:t>
            </a:r>
            <a:r>
              <a:rPr lang="en-US" sz="2800" b="1" dirty="0" smtClean="0"/>
              <a:t>Growth Scenarios</a:t>
            </a:r>
            <a:r>
              <a:rPr lang="en-US" sz="2800" b="1" dirty="0"/>
              <a:t>, 2008−</a:t>
            </a:r>
            <a:r>
              <a:rPr lang="en-US" sz="2800" b="1" dirty="0" smtClean="0"/>
              <a:t>2016</a:t>
            </a:r>
            <a:endParaRPr lang="en-US" sz="2800" b="1" dirty="0"/>
          </a:p>
        </p:txBody>
      </p:sp>
      <p:sp>
        <p:nvSpPr>
          <p:cNvPr id="4100" name="Text Box 4"/>
          <p:cNvSpPr txBox="1">
            <a:spLocks noChangeArrowheads="1"/>
          </p:cNvSpPr>
          <p:nvPr/>
        </p:nvSpPr>
        <p:spPr bwMode="auto">
          <a:xfrm>
            <a:off x="23446" y="5943600"/>
            <a:ext cx="8347364" cy="5906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81706" tIns="40851" rIns="81706" bIns="40851">
            <a:spAutoFit/>
          </a:bodyPr>
          <a:lstStyle/>
          <a:p>
            <a:pPr defTabSz="817034" fontAlgn="base">
              <a:spcBef>
                <a:spcPct val="0"/>
              </a:spcBef>
              <a:spcAft>
                <a:spcPct val="0"/>
              </a:spcAft>
            </a:pPr>
            <a:r>
              <a:rPr lang="en-US" sz="1100" dirty="0" err="1">
                <a:solidFill>
                  <a:srgbClr val="000000"/>
                </a:solidFill>
                <a:latin typeface="Arial" charset="0"/>
                <a:ea typeface="ＭＳ Ｐゴシック" charset="0"/>
              </a:rPr>
              <a:t>Sgaier</a:t>
            </a:r>
            <a:r>
              <a:rPr lang="en-US" sz="1100" dirty="0">
                <a:solidFill>
                  <a:srgbClr val="000000"/>
                </a:solidFill>
                <a:latin typeface="Arial" charset="0"/>
                <a:ea typeface="ＭＳ Ｐゴシック" charset="0"/>
              </a:rPr>
              <a:t> SK, Reed JB, Thomas A, Njeuhmeli E (2014) Achieving the HIV Prevention Impact of Voluntary Medical Male Circumcision: Lessons and Challenges for Managing Programs. </a:t>
            </a:r>
            <a:r>
              <a:rPr lang="en-US" sz="1100" dirty="0" err="1">
                <a:solidFill>
                  <a:srgbClr val="000000"/>
                </a:solidFill>
                <a:latin typeface="Arial" charset="0"/>
                <a:ea typeface="ＭＳ Ｐゴシック" charset="0"/>
              </a:rPr>
              <a:t>PLoS</a:t>
            </a:r>
            <a:r>
              <a:rPr lang="en-US" sz="1100" dirty="0">
                <a:solidFill>
                  <a:srgbClr val="000000"/>
                </a:solidFill>
                <a:latin typeface="Arial" charset="0"/>
                <a:ea typeface="ＭＳ Ｐゴシック" charset="0"/>
              </a:rPr>
              <a:t> Med 11(5): e1001641. doi:10.1371/journal.pmed.1001641</a:t>
            </a:r>
          </a:p>
          <a:p>
            <a:pPr defTabSz="817034" fontAlgn="base">
              <a:spcBef>
                <a:spcPct val="0"/>
              </a:spcBef>
              <a:spcAft>
                <a:spcPct val="0"/>
              </a:spcAft>
            </a:pPr>
            <a:r>
              <a:rPr lang="en-US" sz="1100" dirty="0">
                <a:solidFill>
                  <a:srgbClr val="000000"/>
                </a:solidFill>
                <a:latin typeface="Arial" charset="0"/>
                <a:ea typeface="ＭＳ Ｐゴシック" charset="0"/>
              </a:rPr>
              <a:t>http://www.plosmedicine.org/article/info:doi/10.1371/journal.pmed.1001641</a:t>
            </a:r>
          </a:p>
        </p:txBody>
      </p:sp>
    </p:spTree>
    <p:extLst>
      <p:ext uri="{BB962C8B-B14F-4D97-AF65-F5344CB8AC3E}">
        <p14:creationId xmlns:p14="http://schemas.microsoft.com/office/powerpoint/2010/main" val="279571022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7"/>
          </p:nvPr>
        </p:nvSpPr>
        <p:spPr>
          <a:xfrm>
            <a:off x="228600" y="6348046"/>
            <a:ext cx="8077199" cy="357554"/>
          </a:xfrm>
        </p:spPr>
        <p:txBody>
          <a:bodyPr>
            <a:noAutofit/>
          </a:bodyPr>
          <a:lstStyle/>
          <a:p>
            <a:pPr marL="0" indent="0">
              <a:buNone/>
            </a:pPr>
            <a:r>
              <a:rPr lang="en-US" sz="1400" dirty="0" smtClean="0">
                <a:solidFill>
                  <a:schemeClr val="tx1"/>
                </a:solidFill>
                <a:latin typeface="Arial" panose="020B0604020202020204" pitchFamily="34" charset="0"/>
                <a:cs typeface="Arial" panose="020B0604020202020204" pitchFamily="34" charset="0"/>
              </a:rPr>
              <a:t>Client age distribution: PEPFAR implementation data from 2013 from Tanzania, Swaziland, and Malawi</a:t>
            </a:r>
          </a:p>
          <a:p>
            <a:pPr marL="0" indent="0">
              <a:buNone/>
            </a:pPr>
            <a:r>
              <a:rPr lang="en-US" sz="1400" dirty="0" smtClean="0">
                <a:solidFill>
                  <a:schemeClr val="tx1"/>
                </a:solidFill>
                <a:latin typeface="Arial" panose="020B0604020202020204" pitchFamily="34" charset="0"/>
                <a:cs typeface="Arial" panose="020B0604020202020204" pitchFamily="34" charset="0"/>
              </a:rPr>
              <a:t>Population age distribution: DMPPT 2.0 model for Tanzania, Swaziland, and Malawi</a:t>
            </a:r>
            <a:endParaRPr lang="en-US" sz="1400" dirty="0">
              <a:solidFill>
                <a:schemeClr val="tx1"/>
              </a:solidFill>
              <a:latin typeface="Arial" panose="020B0604020202020204" pitchFamily="34" charset="0"/>
              <a:cs typeface="Arial" panose="020B0604020202020204" pitchFamily="34" charset="0"/>
            </a:endParaRPr>
          </a:p>
        </p:txBody>
      </p:sp>
      <p:sp>
        <p:nvSpPr>
          <p:cNvPr id="4" name="Title 3"/>
          <p:cNvSpPr>
            <a:spLocks noGrp="1"/>
          </p:cNvSpPr>
          <p:nvPr>
            <p:ph type="title"/>
          </p:nvPr>
        </p:nvSpPr>
        <p:spPr>
          <a:xfrm>
            <a:off x="381000" y="533400"/>
            <a:ext cx="8534400" cy="838200"/>
          </a:xfrm>
        </p:spPr>
        <p:txBody>
          <a:bodyPr>
            <a:normAutofit fontScale="90000"/>
          </a:bodyPr>
          <a:lstStyle/>
          <a:p>
            <a:r>
              <a:rPr lang="en-US" dirty="0" smtClean="0"/>
              <a:t>Age Distribution of VMMC Clients in Tanzania, Swaziland and Malawi</a:t>
            </a:r>
            <a:endParaRPr lang="en-US" dirty="0"/>
          </a:p>
        </p:txBody>
      </p:sp>
      <p:graphicFrame>
        <p:nvGraphicFramePr>
          <p:cNvPr id="8" name="Chart 7"/>
          <p:cNvGraphicFramePr>
            <a:graphicFrameLocks noChangeAspect="1"/>
          </p:cNvGraphicFramePr>
          <p:nvPr>
            <p:extLst>
              <p:ext uri="{D42A27DB-BD31-4B8C-83A1-F6EECF244321}">
                <p14:modId xmlns:p14="http://schemas.microsoft.com/office/powerpoint/2010/main" val="1123207594"/>
              </p:ext>
            </p:extLst>
          </p:nvPr>
        </p:nvGraphicFramePr>
        <p:xfrm>
          <a:off x="533400" y="1371600"/>
          <a:ext cx="8229600" cy="4648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27536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1752600" y="1143001"/>
            <a:ext cx="5564468" cy="3657599"/>
          </a:xfrm>
          <a:prstGeom prst="rect">
            <a:avLst/>
          </a:prstGeom>
          <a:noFill/>
          <a:extLst>
            <a:ext uri="{909E8E84-426E-40DD-AFC4-6F175D3DCCD1}">
              <a14:hiddenFill xmlns:a14="http://schemas.microsoft.com/office/drawing/2010/main">
                <a:solidFill>
                  <a:srgbClr val="FFFFFF"/>
                </a:solidFill>
              </a14:hiddenFill>
            </a:ext>
          </a:extLst>
        </p:spPr>
      </p:pic>
      <p:sp>
        <p:nvSpPr>
          <p:cNvPr id="4099" name="Rectangle 3"/>
          <p:cNvSpPr>
            <a:spLocks noGrp="1" noChangeArrowheads="1"/>
          </p:cNvSpPr>
          <p:nvPr>
            <p:ph type="body" idx="4294967295"/>
          </p:nvPr>
        </p:nvSpPr>
        <p:spPr>
          <a:xfrm>
            <a:off x="304800" y="304800"/>
            <a:ext cx="8509000" cy="523220"/>
          </a:xfrm>
          <a:noFill/>
          <a:ln/>
        </p:spPr>
        <p:txBody>
          <a:bodyPr>
            <a:spAutoFit/>
          </a:bodyPr>
          <a:lstStyle/>
          <a:p>
            <a:pPr marL="0" indent="0" algn="ctr">
              <a:spcBef>
                <a:spcPct val="0"/>
              </a:spcBef>
              <a:buNone/>
            </a:pPr>
            <a:r>
              <a:rPr lang="en-US" sz="2800" b="1" dirty="0"/>
              <a:t>Cost drivers of VMMC in Tanzania, </a:t>
            </a:r>
            <a:r>
              <a:rPr lang="en-US" sz="2800" b="1" dirty="0" smtClean="0"/>
              <a:t>2010–2011</a:t>
            </a:r>
            <a:endParaRPr lang="en-US" sz="1400" b="1" dirty="0">
              <a:solidFill>
                <a:schemeClr val="tx2"/>
              </a:solidFill>
            </a:endParaRPr>
          </a:p>
        </p:txBody>
      </p:sp>
      <p:pic>
        <p:nvPicPr>
          <p:cNvPr id="2" name="Picture 1" descr="Screen Shot 2014-07-20 at 1.43.14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953000"/>
            <a:ext cx="9144000" cy="1905000"/>
          </a:xfrm>
          <a:prstGeom prst="rect">
            <a:avLst/>
          </a:prstGeom>
        </p:spPr>
      </p:pic>
    </p:spTree>
    <p:extLst>
      <p:ext uri="{BB962C8B-B14F-4D97-AF65-F5344CB8AC3E}">
        <p14:creationId xmlns:p14="http://schemas.microsoft.com/office/powerpoint/2010/main" val="274593627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Shot 2014-07-20 at 1.38.36 PM.png"/>
          <p:cNvPicPr>
            <a:picLocks noChangeAspect="1"/>
          </p:cNvPicPr>
          <p:nvPr/>
        </p:nvPicPr>
        <p:blipFill rotWithShape="1">
          <a:blip r:embed="rId2">
            <a:extLst>
              <a:ext uri="{28A0092B-C50C-407E-A947-70E740481C1C}">
                <a14:useLocalDpi xmlns:a14="http://schemas.microsoft.com/office/drawing/2010/main" val="0"/>
              </a:ext>
            </a:extLst>
          </a:blip>
          <a:srcRect l="-249" t="-2093" r="-1777" b="2093"/>
          <a:stretch/>
        </p:blipFill>
        <p:spPr>
          <a:xfrm>
            <a:off x="-22994" y="3429000"/>
            <a:ext cx="9144000" cy="3429000"/>
          </a:xfrm>
          <a:prstGeom prst="rect">
            <a:avLst/>
          </a:prstGeom>
        </p:spPr>
      </p:pic>
      <p:pic>
        <p:nvPicPr>
          <p:cNvPr id="4" name="Picture 3" descr="Screen Shot 2014-07-20 at 1.45.55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28600"/>
            <a:ext cx="9143314" cy="2819400"/>
          </a:xfrm>
          <a:prstGeom prst="rect">
            <a:avLst/>
          </a:prstGeom>
        </p:spPr>
      </p:pic>
    </p:spTree>
    <p:extLst>
      <p:ext uri="{BB962C8B-B14F-4D97-AF65-F5344CB8AC3E}">
        <p14:creationId xmlns:p14="http://schemas.microsoft.com/office/powerpoint/2010/main" val="88180217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6200" y="1752600"/>
            <a:ext cx="8991600" cy="3682567"/>
          </a:xfrm>
          <a:prstGeom prst="rect">
            <a:avLst/>
          </a:prstGeom>
          <a:noFill/>
          <a:extLst>
            <a:ext uri="{909E8E84-426E-40DD-AFC4-6F175D3DCCD1}">
              <a14:hiddenFill xmlns:a14="http://schemas.microsoft.com/office/drawing/2010/main">
                <a:solidFill>
                  <a:srgbClr val="FFFFFF"/>
                </a:solidFill>
              </a14:hiddenFill>
            </a:ext>
          </a:extLst>
        </p:spPr>
      </p:pic>
      <p:sp>
        <p:nvSpPr>
          <p:cNvPr id="4099" name="Rectangle 3"/>
          <p:cNvSpPr>
            <a:spLocks noGrp="1" noChangeArrowheads="1"/>
          </p:cNvSpPr>
          <p:nvPr>
            <p:ph type="body" idx="4294967295"/>
          </p:nvPr>
        </p:nvSpPr>
        <p:spPr>
          <a:xfrm>
            <a:off x="248227" y="533400"/>
            <a:ext cx="8509000" cy="954107"/>
          </a:xfrm>
          <a:noFill/>
          <a:ln/>
        </p:spPr>
        <p:txBody>
          <a:bodyPr>
            <a:spAutoFit/>
          </a:bodyPr>
          <a:lstStyle/>
          <a:p>
            <a:pPr marL="0" indent="0" algn="ctr">
              <a:spcBef>
                <a:spcPct val="0"/>
              </a:spcBef>
              <a:buNone/>
            </a:pPr>
            <a:r>
              <a:rPr lang="en-US" sz="2800" b="1" dirty="0" smtClean="0"/>
              <a:t>Enabling Factors and Levers to Achieve </a:t>
            </a:r>
          </a:p>
          <a:p>
            <a:pPr marL="0" indent="0" algn="ctr">
              <a:spcBef>
                <a:spcPct val="0"/>
              </a:spcBef>
              <a:buNone/>
            </a:pPr>
            <a:r>
              <a:rPr lang="en-US" sz="2800" b="1" dirty="0" smtClean="0"/>
              <a:t>Scale and Impact for the VMMC Program</a:t>
            </a:r>
            <a:endParaRPr lang="en-US" sz="2800" b="1" dirty="0"/>
          </a:p>
        </p:txBody>
      </p:sp>
      <p:sp>
        <p:nvSpPr>
          <p:cNvPr id="4100" name="Text Box 4"/>
          <p:cNvSpPr txBox="1">
            <a:spLocks noChangeArrowheads="1"/>
          </p:cNvSpPr>
          <p:nvPr/>
        </p:nvSpPr>
        <p:spPr bwMode="auto">
          <a:xfrm>
            <a:off x="5862" y="5867400"/>
            <a:ext cx="8347364" cy="5906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81670" tIns="40833" rIns="81670" bIns="40833">
            <a:spAutoFit/>
          </a:bodyPr>
          <a:lstStyle/>
          <a:p>
            <a:pPr fontAlgn="base">
              <a:spcBef>
                <a:spcPct val="0"/>
              </a:spcBef>
              <a:spcAft>
                <a:spcPct val="0"/>
              </a:spcAft>
            </a:pPr>
            <a:r>
              <a:rPr lang="en-US" sz="1100" dirty="0" err="1">
                <a:solidFill>
                  <a:srgbClr val="000000"/>
                </a:solidFill>
                <a:latin typeface="Arial" charset="0"/>
                <a:ea typeface="ＭＳ Ｐゴシック" charset="0"/>
              </a:rPr>
              <a:t>Sgaier</a:t>
            </a:r>
            <a:r>
              <a:rPr lang="en-US" sz="1100" dirty="0">
                <a:solidFill>
                  <a:srgbClr val="000000"/>
                </a:solidFill>
                <a:latin typeface="Arial" charset="0"/>
                <a:ea typeface="ＭＳ Ｐゴシック" charset="0"/>
              </a:rPr>
              <a:t> SK, Reed JB, Thomas A, Njeuhmeli E (2014) Achieving the HIV Prevention Impact of Voluntary Medical Male Circumcision: Lessons and Challenges for Managing Programs. </a:t>
            </a:r>
            <a:r>
              <a:rPr lang="en-US" sz="1100" dirty="0" err="1">
                <a:solidFill>
                  <a:srgbClr val="000000"/>
                </a:solidFill>
                <a:latin typeface="Arial" charset="0"/>
                <a:ea typeface="ＭＳ Ｐゴシック" charset="0"/>
              </a:rPr>
              <a:t>PLoS</a:t>
            </a:r>
            <a:r>
              <a:rPr lang="en-US" sz="1100" dirty="0">
                <a:solidFill>
                  <a:srgbClr val="000000"/>
                </a:solidFill>
                <a:latin typeface="Arial" charset="0"/>
                <a:ea typeface="ＭＳ Ｐゴシック" charset="0"/>
              </a:rPr>
              <a:t> Med 11(5): e1001641. doi:10.1371/journal.pmed.1001641</a:t>
            </a:r>
          </a:p>
          <a:p>
            <a:pPr fontAlgn="base">
              <a:spcBef>
                <a:spcPct val="0"/>
              </a:spcBef>
              <a:spcAft>
                <a:spcPct val="0"/>
              </a:spcAft>
            </a:pPr>
            <a:r>
              <a:rPr lang="en-US" sz="1100" dirty="0">
                <a:solidFill>
                  <a:srgbClr val="000000"/>
                </a:solidFill>
                <a:latin typeface="Arial" charset="0"/>
                <a:ea typeface="ＭＳ Ｐゴシック" charset="0"/>
              </a:rPr>
              <a:t>http://www.plosmedicine.org/article/info:doi/10.1371/journal.pmed.1001641</a:t>
            </a:r>
          </a:p>
        </p:txBody>
      </p:sp>
    </p:spTree>
    <p:extLst>
      <p:ext uri="{BB962C8B-B14F-4D97-AF65-F5344CB8AC3E}">
        <p14:creationId xmlns:p14="http://schemas.microsoft.com/office/powerpoint/2010/main" val="31664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4"/>
          <p:cNvPicPr>
            <a:picLocks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33400" y="1143000"/>
            <a:ext cx="7989277"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Rectangle 6"/>
          <p:cNvSpPr txBox="1">
            <a:spLocks noChangeArrowheads="1"/>
          </p:cNvSpPr>
          <p:nvPr/>
        </p:nvSpPr>
        <p:spPr bwMode="auto">
          <a:xfrm>
            <a:off x="533400" y="3048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22" tIns="45662" rIns="91322" bIns="45662"/>
          <a:lstStyle>
            <a:lvl1pPr>
              <a:defRPr sz="2800">
                <a:solidFill>
                  <a:schemeClr val="tx1"/>
                </a:solidFill>
                <a:latin typeface="Arial" charset="0"/>
              </a:defRPr>
            </a:lvl1pPr>
            <a:lvl2pPr marL="742950" indent="-285750">
              <a:defRPr sz="2800">
                <a:solidFill>
                  <a:schemeClr val="tx1"/>
                </a:solidFill>
                <a:latin typeface="Arial" charset="0"/>
              </a:defRPr>
            </a:lvl2pPr>
            <a:lvl3pPr marL="1143000" indent="-228600">
              <a:defRPr sz="2800">
                <a:solidFill>
                  <a:schemeClr val="tx1"/>
                </a:solidFill>
                <a:latin typeface="Arial" charset="0"/>
              </a:defRPr>
            </a:lvl3pPr>
            <a:lvl4pPr marL="1600200" indent="-228600">
              <a:defRPr sz="2800">
                <a:solidFill>
                  <a:schemeClr val="tx1"/>
                </a:solidFill>
                <a:latin typeface="Arial" charset="0"/>
              </a:defRPr>
            </a:lvl4pPr>
            <a:lvl5pPr marL="2057400" indent="-22860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algn="ctr">
              <a:defRPr/>
            </a:pPr>
            <a:r>
              <a:rPr lang="en-US" sz="4000" b="1" dirty="0" smtClean="0">
                <a:latin typeface="+mj-lt"/>
                <a:ea typeface="+mj-ea"/>
                <a:cs typeface="+mj-cs"/>
              </a:rPr>
              <a:t>“It’s about the people” </a:t>
            </a:r>
            <a:endParaRPr lang="en-US" sz="4000" b="1" dirty="0">
              <a:latin typeface="+mj-lt"/>
              <a:ea typeface="+mj-ea"/>
              <a:cs typeface="+mj-cs"/>
            </a:endParaRPr>
          </a:p>
        </p:txBody>
      </p:sp>
      <p:sp>
        <p:nvSpPr>
          <p:cNvPr id="2" name="TextBox 1"/>
          <p:cNvSpPr txBox="1"/>
          <p:nvPr/>
        </p:nvSpPr>
        <p:spPr>
          <a:xfrm>
            <a:off x="1524000" y="5867400"/>
            <a:ext cx="5486400" cy="646331"/>
          </a:xfrm>
          <a:prstGeom prst="rect">
            <a:avLst/>
          </a:prstGeom>
          <a:noFill/>
        </p:spPr>
        <p:txBody>
          <a:bodyPr wrap="square" rtlCol="0">
            <a:spAutoFit/>
          </a:bodyPr>
          <a:lstStyle/>
          <a:p>
            <a:pPr algn="ctr"/>
            <a:r>
              <a:rPr lang="en-US" sz="3600" b="1" dirty="0" smtClean="0"/>
              <a:t>THANK YOU</a:t>
            </a:r>
            <a:endParaRPr lang="en-US" sz="3600" b="1" dirty="0"/>
          </a:p>
        </p:txBody>
      </p:sp>
    </p:spTree>
    <p:extLst>
      <p:ext uri="{BB962C8B-B14F-4D97-AF65-F5344CB8AC3E}">
        <p14:creationId xmlns:p14="http://schemas.microsoft.com/office/powerpoint/2010/main" val="395854692"/>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rrowheads="1"/>
          </p:cNvSpPr>
          <p:nvPr>
            <p:ph type="title"/>
          </p:nvPr>
        </p:nvSpPr>
        <p:spPr>
          <a:xfrm>
            <a:off x="304800" y="457200"/>
            <a:ext cx="8185942" cy="1143000"/>
          </a:xfrm>
          <a:noFill/>
        </p:spPr>
        <p:txBody>
          <a:bodyPr>
            <a:normAutofit/>
          </a:bodyPr>
          <a:lstStyle/>
          <a:p>
            <a:r>
              <a:rPr lang="en-US" sz="3200" b="1" dirty="0" smtClean="0"/>
              <a:t>Efficacy </a:t>
            </a:r>
            <a:r>
              <a:rPr lang="en-US" sz="3200" b="1" dirty="0"/>
              <a:t>of Male Circumcision </a:t>
            </a:r>
            <a:r>
              <a:rPr lang="en-US" sz="3200" b="1" dirty="0" smtClean="0"/>
              <a:t>for </a:t>
            </a:r>
            <a:br>
              <a:rPr lang="en-US" sz="3200" b="1" dirty="0" smtClean="0"/>
            </a:br>
            <a:r>
              <a:rPr lang="en-US" sz="3200" b="1" dirty="0" smtClean="0"/>
              <a:t>STI </a:t>
            </a:r>
            <a:r>
              <a:rPr lang="en-US" sz="3200" b="1" dirty="0"/>
              <a:t>Prevention from the RCTs</a:t>
            </a:r>
          </a:p>
        </p:txBody>
      </p:sp>
      <p:sp>
        <p:nvSpPr>
          <p:cNvPr id="39990" name="Text Box 10"/>
          <p:cNvSpPr txBox="1">
            <a:spLocks noChangeArrowheads="1"/>
          </p:cNvSpPr>
          <p:nvPr/>
        </p:nvSpPr>
        <p:spPr bwMode="auto">
          <a:xfrm>
            <a:off x="524428" y="5864172"/>
            <a:ext cx="1728665" cy="308028"/>
          </a:xfrm>
          <a:prstGeom prst="rect">
            <a:avLst/>
          </a:prstGeom>
          <a:noFill/>
          <a:ln w="9525">
            <a:noFill/>
            <a:miter lim="800000"/>
            <a:headEnd/>
            <a:tailEnd/>
          </a:ln>
        </p:spPr>
        <p:txBody>
          <a:bodyPr wrap="none" lIns="91322" tIns="45662" rIns="91322" bIns="45662">
            <a:spAutoFit/>
          </a:bodyPr>
          <a:lstStyle/>
          <a:p>
            <a:r>
              <a:rPr lang="en-US" sz="1400" dirty="0"/>
              <a:t>Tobian JAMA 2011</a:t>
            </a:r>
          </a:p>
        </p:txBody>
      </p:sp>
      <p:pic>
        <p:nvPicPr>
          <p:cNvPr id="11266" name="Picture 2"/>
          <p:cNvPicPr>
            <a:picLocks noChangeAspect="1" noChangeArrowheads="1"/>
          </p:cNvPicPr>
          <p:nvPr/>
        </p:nvPicPr>
        <p:blipFill>
          <a:blip r:embed="rId2" cstate="print"/>
          <a:srcRect/>
          <a:stretch>
            <a:fillRect/>
          </a:stretch>
        </p:blipFill>
        <p:spPr bwMode="auto">
          <a:xfrm>
            <a:off x="468037" y="1583473"/>
            <a:ext cx="8185942" cy="4207727"/>
          </a:xfrm>
          <a:prstGeom prst="rect">
            <a:avLst/>
          </a:prstGeom>
          <a:solidFill>
            <a:srgbClr val="FFFFFF"/>
          </a:solidFill>
          <a:ln w="9525">
            <a:noFill/>
            <a:miter lim="800000"/>
            <a:headEnd/>
            <a:tailEnd/>
          </a:ln>
          <a:effectLst/>
        </p:spPr>
      </p:pic>
    </p:spTree>
    <p:extLst>
      <p:ext uri="{BB962C8B-B14F-4D97-AF65-F5344CB8AC3E}">
        <p14:creationId xmlns:p14="http://schemas.microsoft.com/office/powerpoint/2010/main" val="152364308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9265" name="Picture 1" descr="Slide40.png"/>
          <p:cNvPicPr>
            <a:picLocks noChangeAspect="1"/>
          </p:cNvPicPr>
          <p:nvPr/>
        </p:nvPicPr>
        <p:blipFill rotWithShape="1">
          <a:blip r:embed="rId2">
            <a:extLst>
              <a:ext uri="{28A0092B-C50C-407E-A947-70E740481C1C}">
                <a14:useLocalDpi xmlns:a14="http://schemas.microsoft.com/office/drawing/2010/main" val="0"/>
              </a:ext>
            </a:extLst>
          </a:blip>
          <a:srcRect t="25446"/>
          <a:stretch/>
        </p:blipFill>
        <p:spPr bwMode="auto">
          <a:xfrm>
            <a:off x="381000" y="1676400"/>
            <a:ext cx="8001000" cy="46229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457200"/>
            <a:ext cx="8229600" cy="1143000"/>
          </a:xfrm>
        </p:spPr>
        <p:txBody>
          <a:bodyPr>
            <a:noAutofit/>
          </a:bodyPr>
          <a:lstStyle/>
          <a:p>
            <a:r>
              <a:rPr lang="en-US" sz="3000" b="1" dirty="0" smtClean="0"/>
              <a:t>Adult Male Circumcision Provides Long-Lasting Protection Against HIV Infection in </a:t>
            </a:r>
            <a:r>
              <a:rPr lang="en-US" sz="3000" b="1" dirty="0" err="1" smtClean="0"/>
              <a:t>Rakai</a:t>
            </a:r>
            <a:r>
              <a:rPr lang="en-US" sz="3000" b="1" dirty="0" smtClean="0"/>
              <a:t>, Uganda</a:t>
            </a:r>
            <a:endParaRPr lang="en-US" sz="3000" b="1" dirty="0"/>
          </a:p>
        </p:txBody>
      </p:sp>
    </p:spTree>
    <p:extLst>
      <p:ext uri="{BB962C8B-B14F-4D97-AF65-F5344CB8AC3E}">
        <p14:creationId xmlns:p14="http://schemas.microsoft.com/office/powerpoint/2010/main" val="3010953431"/>
      </p:ext>
    </p:extLst>
  </p:cSld>
  <p:clrMapOvr>
    <a:masterClrMapping/>
  </p:clrMapOvr>
  <p:transition spd="slow">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4174" y="1541917"/>
            <a:ext cx="7411626" cy="4477883"/>
          </a:xfrm>
          <a:prstGeom prst="rect">
            <a:avLst/>
          </a:prstGeom>
          <a:noFill/>
          <a:extLst>
            <a:ext uri="{909E8E84-426E-40DD-AFC4-6F175D3DCCD1}">
              <a14:hiddenFill xmlns:a14="http://schemas.microsoft.com/office/drawing/2010/main">
                <a:solidFill>
                  <a:srgbClr val="FFFFFF"/>
                </a:solidFill>
              </a14:hiddenFill>
            </a:ext>
          </a:extLst>
        </p:spPr>
      </p:pic>
      <p:sp>
        <p:nvSpPr>
          <p:cNvPr id="4100" name="Text Box 4"/>
          <p:cNvSpPr txBox="1">
            <a:spLocks noChangeArrowheads="1"/>
          </p:cNvSpPr>
          <p:nvPr/>
        </p:nvSpPr>
        <p:spPr bwMode="auto">
          <a:xfrm>
            <a:off x="76200" y="6191109"/>
            <a:ext cx="8347364" cy="5906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81976" tIns="40986" rIns="81976" bIns="40986">
            <a:spAutoFit/>
          </a:bodyPr>
          <a:lstStyle/>
          <a:p>
            <a:pPr eaLnBrk="1" hangingPunct="1"/>
            <a:r>
              <a:rPr lang="en-US" sz="1100" dirty="0"/>
              <a:t>Hankins C, Forsythe S, Njeuhmeli E (2011) Voluntary Medical Male Circumcision: An Introduction to the Cost, Impact, and Challenges of Accelerated Scaling Up. </a:t>
            </a:r>
            <a:r>
              <a:rPr lang="en-US" sz="1100" dirty="0" err="1"/>
              <a:t>PLoS</a:t>
            </a:r>
            <a:r>
              <a:rPr lang="en-US" sz="1100" dirty="0"/>
              <a:t> Med 8(11): e1001127. doi:10.1371/journal.pmed.1001127</a:t>
            </a:r>
          </a:p>
          <a:p>
            <a:pPr eaLnBrk="1" hangingPunct="1"/>
            <a:r>
              <a:rPr lang="en-US" sz="1100" dirty="0"/>
              <a:t>http://www.plosmedicine.org/article/info:doi/10.1371/journal.pmed.1001127</a:t>
            </a:r>
          </a:p>
        </p:txBody>
      </p:sp>
      <p:sp>
        <p:nvSpPr>
          <p:cNvPr id="6" name="Title 1"/>
          <p:cNvSpPr txBox="1">
            <a:spLocks/>
          </p:cNvSpPr>
          <p:nvPr/>
        </p:nvSpPr>
        <p:spPr bwMode="auto">
          <a:xfrm>
            <a:off x="565728" y="533400"/>
            <a:ext cx="80772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22" tIns="45662" rIns="91322" bIns="45662"/>
          <a:lstStyle>
            <a:lvl1pPr>
              <a:defRPr sz="2800">
                <a:solidFill>
                  <a:schemeClr val="tx1"/>
                </a:solidFill>
                <a:latin typeface="Arial" charset="0"/>
              </a:defRPr>
            </a:lvl1pPr>
            <a:lvl2pPr marL="742950" indent="-285750">
              <a:defRPr sz="2800">
                <a:solidFill>
                  <a:schemeClr val="tx1"/>
                </a:solidFill>
                <a:latin typeface="Arial" charset="0"/>
              </a:defRPr>
            </a:lvl2pPr>
            <a:lvl3pPr marL="1143000" indent="-228600">
              <a:defRPr sz="2800">
                <a:solidFill>
                  <a:schemeClr val="tx1"/>
                </a:solidFill>
                <a:latin typeface="Arial" charset="0"/>
              </a:defRPr>
            </a:lvl3pPr>
            <a:lvl4pPr marL="1600200" indent="-228600">
              <a:defRPr sz="2800">
                <a:solidFill>
                  <a:schemeClr val="tx1"/>
                </a:solidFill>
                <a:latin typeface="Arial" charset="0"/>
              </a:defRPr>
            </a:lvl4pPr>
            <a:lvl5pPr marL="2057400" indent="-228600">
              <a:defRPr sz="2800">
                <a:solidFill>
                  <a:schemeClr val="tx1"/>
                </a:solidFill>
                <a:latin typeface="Arial" charset="0"/>
              </a:defRPr>
            </a:lvl5pPr>
            <a:lvl6pPr marL="2514600" indent="-228600" eaLnBrk="0" fontAlgn="base" hangingPunct="0">
              <a:spcBef>
                <a:spcPct val="0"/>
              </a:spcBef>
              <a:spcAft>
                <a:spcPct val="0"/>
              </a:spcAft>
              <a:defRPr sz="2800">
                <a:solidFill>
                  <a:schemeClr val="tx1"/>
                </a:solidFill>
                <a:latin typeface="Arial" charset="0"/>
              </a:defRPr>
            </a:lvl6pPr>
            <a:lvl7pPr marL="2971800" indent="-228600" eaLnBrk="0" fontAlgn="base" hangingPunct="0">
              <a:spcBef>
                <a:spcPct val="0"/>
              </a:spcBef>
              <a:spcAft>
                <a:spcPct val="0"/>
              </a:spcAft>
              <a:defRPr sz="2800">
                <a:solidFill>
                  <a:schemeClr val="tx1"/>
                </a:solidFill>
                <a:latin typeface="Arial" charset="0"/>
              </a:defRPr>
            </a:lvl7pPr>
            <a:lvl8pPr marL="3429000" indent="-228600" eaLnBrk="0" fontAlgn="base" hangingPunct="0">
              <a:spcBef>
                <a:spcPct val="0"/>
              </a:spcBef>
              <a:spcAft>
                <a:spcPct val="0"/>
              </a:spcAft>
              <a:defRPr sz="2800">
                <a:solidFill>
                  <a:schemeClr val="tx1"/>
                </a:solidFill>
                <a:latin typeface="Arial" charset="0"/>
              </a:defRPr>
            </a:lvl8pPr>
            <a:lvl9pPr marL="3886200" indent="-228600" eaLnBrk="0" fontAlgn="base" hangingPunct="0">
              <a:spcBef>
                <a:spcPct val="0"/>
              </a:spcBef>
              <a:spcAft>
                <a:spcPct val="0"/>
              </a:spcAft>
              <a:defRPr sz="2800">
                <a:solidFill>
                  <a:schemeClr val="tx1"/>
                </a:solidFill>
                <a:latin typeface="Arial" charset="0"/>
              </a:defRPr>
            </a:lvl9pPr>
          </a:lstStyle>
          <a:p>
            <a:pPr algn="ctr" eaLnBrk="1" hangingPunct="1">
              <a:defRPr/>
            </a:pPr>
            <a:r>
              <a:rPr lang="en-US" b="1" dirty="0">
                <a:latin typeface="+mj-lt"/>
                <a:ea typeface="+mj-ea"/>
                <a:cs typeface="+mj-cs"/>
              </a:rPr>
              <a:t>Cumulative Number and Percentage of HIV Infections Averted between 2011 to 2025 by Scaling Up VMMC</a:t>
            </a:r>
          </a:p>
        </p:txBody>
      </p:sp>
    </p:spTree>
    <p:extLst>
      <p:ext uri="{BB962C8B-B14F-4D97-AF65-F5344CB8AC3E}">
        <p14:creationId xmlns:p14="http://schemas.microsoft.com/office/powerpoint/2010/main" val="20494842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4"/>
          <p:cNvSpPr>
            <a:spLocks noGrp="1"/>
          </p:cNvSpPr>
          <p:nvPr>
            <p:ph type="title"/>
          </p:nvPr>
        </p:nvSpPr>
        <p:spPr>
          <a:xfrm>
            <a:off x="76200" y="457200"/>
            <a:ext cx="8534400" cy="1269789"/>
          </a:xfrm>
        </p:spPr>
        <p:txBody>
          <a:bodyPr>
            <a:noAutofit/>
          </a:bodyPr>
          <a:lstStyle/>
          <a:p>
            <a:pPr algn="ctr"/>
            <a:r>
              <a:rPr lang="en-US" sz="3200" b="1" dirty="0"/>
              <a:t>VMMC Priority Countries as </a:t>
            </a:r>
            <a:r>
              <a:rPr lang="en-US" sz="3200" b="1" dirty="0" smtClean="0"/>
              <a:t/>
            </a:r>
            <a:br>
              <a:rPr lang="en-US" sz="3200" b="1" dirty="0" smtClean="0"/>
            </a:br>
            <a:r>
              <a:rPr lang="en-US" sz="3200" b="1" dirty="0" smtClean="0"/>
              <a:t>Recommended </a:t>
            </a:r>
            <a:r>
              <a:rPr lang="en-US" sz="3200" b="1" dirty="0"/>
              <a:t>by WHO-UNAIDS </a:t>
            </a:r>
            <a:br>
              <a:rPr lang="en-US" sz="3200" b="1" dirty="0"/>
            </a:br>
            <a:endParaRPr lang="en-US" sz="3200" b="1" dirty="0"/>
          </a:p>
        </p:txBody>
      </p:sp>
      <p:pic>
        <p:nvPicPr>
          <p:cNvPr id="10243" name="Picture 2" descr="XaPepfarMc"/>
          <p:cNvPicPr>
            <a:picLocks noChangeAspect="1" noChangeArrowheads="1"/>
          </p:cNvPicPr>
          <p:nvPr/>
        </p:nvPicPr>
        <p:blipFill rotWithShape="1">
          <a:blip r:embed="rId2">
            <a:extLst>
              <a:ext uri="{28A0092B-C50C-407E-A947-70E740481C1C}">
                <a14:useLocalDpi xmlns:a14="http://schemas.microsoft.com/office/drawing/2010/main" val="0"/>
              </a:ext>
            </a:extLst>
          </a:blip>
          <a:srcRect l="3386" t="9063" r="2729" b="9328"/>
          <a:stretch/>
        </p:blipFill>
        <p:spPr bwMode="auto">
          <a:xfrm>
            <a:off x="320367" y="1524000"/>
            <a:ext cx="8595033" cy="42692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Box 4"/>
          <p:cNvSpPr txBox="1">
            <a:spLocks noChangeArrowheads="1"/>
          </p:cNvSpPr>
          <p:nvPr/>
        </p:nvSpPr>
        <p:spPr bwMode="auto">
          <a:xfrm>
            <a:off x="228600" y="6019800"/>
            <a:ext cx="8347364" cy="7599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81967" tIns="40982" rIns="81967" bIns="40982">
            <a:spAutoFit/>
          </a:bodyPr>
          <a:lstStyle/>
          <a:p>
            <a:pPr eaLnBrk="1" hangingPunct="1"/>
            <a:r>
              <a:rPr lang="en-US" sz="1100" dirty="0"/>
              <a:t>Njeuhmeli E, Forsythe S, Reed J, </a:t>
            </a:r>
            <a:r>
              <a:rPr lang="en-US" sz="1100" dirty="0" err="1"/>
              <a:t>Opuni</a:t>
            </a:r>
            <a:r>
              <a:rPr lang="en-US" sz="1100" dirty="0"/>
              <a:t> M, et al. (2011) Voluntary Medical Male Circumcision: Modeling the Impact and Cost of Expanding Male Circumcision for HIV Prevention in Eastern and Southern Africa. </a:t>
            </a:r>
            <a:r>
              <a:rPr lang="en-US" sz="1100" dirty="0" err="1"/>
              <a:t>PLoS</a:t>
            </a:r>
            <a:r>
              <a:rPr lang="en-US" sz="1100" dirty="0"/>
              <a:t> Med 8(11): e1001132. doi:10.1371/journal.pmed.1001132</a:t>
            </a:r>
          </a:p>
          <a:p>
            <a:pPr eaLnBrk="1" hangingPunct="1"/>
            <a:r>
              <a:rPr lang="en-US" sz="1100" dirty="0"/>
              <a:t>http://www.plosmedicine.org/article/info:doi/10.1371/journal.pmed.1001132</a:t>
            </a:r>
          </a:p>
        </p:txBody>
      </p:sp>
    </p:spTree>
    <p:extLst>
      <p:ext uri="{BB962C8B-B14F-4D97-AF65-F5344CB8AC3E}">
        <p14:creationId xmlns:p14="http://schemas.microsoft.com/office/powerpoint/2010/main" val="27857201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7"/>
          <p:cNvSpPr>
            <a:spLocks noGrp="1" noChangeArrowheads="1"/>
          </p:cNvSpPr>
          <p:nvPr>
            <p:ph type="body" idx="1"/>
          </p:nvPr>
        </p:nvSpPr>
        <p:spPr>
          <a:xfrm>
            <a:off x="360596" y="1371600"/>
            <a:ext cx="8481619" cy="5054963"/>
          </a:xfrm>
        </p:spPr>
        <p:txBody>
          <a:bodyPr>
            <a:normAutofit fontScale="70000" lnSpcReduction="20000"/>
          </a:bodyPr>
          <a:lstStyle/>
          <a:p>
            <a:pPr marL="0" indent="0" eaLnBrk="1" hangingPunct="1">
              <a:spcBef>
                <a:spcPts val="0"/>
              </a:spcBef>
              <a:spcAft>
                <a:spcPts val="1200"/>
              </a:spcAft>
              <a:buNone/>
            </a:pPr>
            <a:r>
              <a:rPr lang="en-US" sz="4000" dirty="0">
                <a:latin typeface="Arial" charset="0"/>
              </a:rPr>
              <a:t>Male circumcision is always part of a package of prevention services: </a:t>
            </a:r>
          </a:p>
          <a:p>
            <a:pPr lvl="1" eaLnBrk="1" hangingPunct="1">
              <a:lnSpc>
                <a:spcPct val="120000"/>
              </a:lnSpc>
              <a:spcBef>
                <a:spcPts val="0"/>
              </a:spcBef>
              <a:spcAft>
                <a:spcPts val="600"/>
              </a:spcAft>
            </a:pPr>
            <a:r>
              <a:rPr lang="en-US" dirty="0">
                <a:latin typeface="Arial" charset="0"/>
              </a:rPr>
              <a:t>Provider-initiated HIV counseling and testing, </a:t>
            </a:r>
            <a:r>
              <a:rPr lang="en-US" dirty="0" smtClean="0">
                <a:latin typeface="Arial" charset="0"/>
              </a:rPr>
              <a:t>including </a:t>
            </a:r>
            <a:r>
              <a:rPr lang="en-US" dirty="0">
                <a:latin typeface="Arial" charset="0"/>
              </a:rPr>
              <a:t>couples HTC</a:t>
            </a:r>
          </a:p>
          <a:p>
            <a:pPr lvl="1" eaLnBrk="1" hangingPunct="1">
              <a:lnSpc>
                <a:spcPct val="120000"/>
              </a:lnSpc>
              <a:spcBef>
                <a:spcPts val="0"/>
              </a:spcBef>
              <a:spcAft>
                <a:spcPts val="600"/>
              </a:spcAft>
            </a:pPr>
            <a:r>
              <a:rPr lang="en-US" dirty="0">
                <a:latin typeface="Arial" charset="0"/>
              </a:rPr>
              <a:t>Screening (and treatment) of STIs </a:t>
            </a:r>
          </a:p>
          <a:p>
            <a:pPr lvl="1" eaLnBrk="1" hangingPunct="1">
              <a:lnSpc>
                <a:spcPct val="120000"/>
              </a:lnSpc>
              <a:spcBef>
                <a:spcPts val="0"/>
              </a:spcBef>
              <a:spcAft>
                <a:spcPts val="600"/>
              </a:spcAft>
            </a:pPr>
            <a:r>
              <a:rPr lang="en-US" dirty="0">
                <a:latin typeface="Arial" charset="0"/>
              </a:rPr>
              <a:t>Age-appropriate counseling on risk reduction, including reduced number and concurrency of sexual partners, </a:t>
            </a:r>
            <a:r>
              <a:rPr lang="en-US" dirty="0" smtClean="0">
                <a:latin typeface="Arial" charset="0"/>
              </a:rPr>
              <a:t>delaying/abstaining from </a:t>
            </a:r>
            <a:r>
              <a:rPr lang="en-US" dirty="0">
                <a:latin typeface="Arial" charset="0"/>
              </a:rPr>
              <a:t>sex </a:t>
            </a:r>
          </a:p>
          <a:p>
            <a:pPr lvl="1" eaLnBrk="1" hangingPunct="1">
              <a:lnSpc>
                <a:spcPct val="120000"/>
              </a:lnSpc>
              <a:spcBef>
                <a:spcPts val="0"/>
              </a:spcBef>
              <a:spcAft>
                <a:spcPts val="600"/>
              </a:spcAft>
            </a:pPr>
            <a:r>
              <a:rPr lang="en-US" dirty="0">
                <a:latin typeface="Arial" charset="0"/>
              </a:rPr>
              <a:t>Provision and promotion of correct and consistent use of condoms (male and female)</a:t>
            </a:r>
          </a:p>
          <a:p>
            <a:pPr lvl="1" eaLnBrk="1" hangingPunct="1">
              <a:lnSpc>
                <a:spcPct val="120000"/>
              </a:lnSpc>
              <a:spcBef>
                <a:spcPts val="0"/>
              </a:spcBef>
              <a:spcAft>
                <a:spcPts val="600"/>
              </a:spcAft>
            </a:pPr>
            <a:r>
              <a:rPr lang="en-US" dirty="0">
                <a:latin typeface="Arial" charset="0"/>
              </a:rPr>
              <a:t>Active referral and linkage to HIV care/treatment/support services, including other HIV prevention services</a:t>
            </a:r>
          </a:p>
          <a:p>
            <a:pPr lvl="1" eaLnBrk="1" hangingPunct="1">
              <a:lnSpc>
                <a:spcPct val="120000"/>
              </a:lnSpc>
              <a:spcBef>
                <a:spcPts val="0"/>
              </a:spcBef>
              <a:spcAft>
                <a:spcPts val="600"/>
              </a:spcAft>
            </a:pPr>
            <a:r>
              <a:rPr lang="en-US" dirty="0">
                <a:latin typeface="Arial" charset="0"/>
              </a:rPr>
              <a:t>Post-operative clinical care and reinforced education</a:t>
            </a:r>
            <a:r>
              <a:rPr lang="en-US" dirty="0" smtClean="0">
                <a:latin typeface="Arial" charset="0"/>
              </a:rPr>
              <a:t>/ counseling </a:t>
            </a:r>
            <a:endParaRPr lang="en-US" dirty="0">
              <a:latin typeface="Arial" charset="0"/>
            </a:endParaRPr>
          </a:p>
        </p:txBody>
      </p:sp>
      <p:sp>
        <p:nvSpPr>
          <p:cNvPr id="5" name="Rectangle 16"/>
          <p:cNvSpPr txBox="1">
            <a:spLocks noChangeArrowheads="1"/>
          </p:cNvSpPr>
          <p:nvPr/>
        </p:nvSpPr>
        <p:spPr bwMode="auto">
          <a:xfrm>
            <a:off x="1371600" y="457200"/>
            <a:ext cx="6248400" cy="609600"/>
          </a:xfrm>
          <a:prstGeom prst="rect">
            <a:avLst/>
          </a:prstGeom>
          <a:noFill/>
          <a:ln w="9525">
            <a:noFill/>
            <a:miter lim="800000"/>
            <a:headEnd/>
            <a:tailEnd/>
          </a:ln>
        </p:spPr>
        <p:txBody>
          <a:bodyPr lIns="91322" tIns="45662" rIns="91322" bIns="45662"/>
          <a:lstStyle/>
          <a:p>
            <a:pPr eaLnBrk="1" hangingPunct="1">
              <a:defRPr/>
            </a:pPr>
            <a:r>
              <a:rPr lang="en-US" sz="3600" b="1" dirty="0">
                <a:latin typeface="+mj-lt"/>
                <a:ea typeface="+mj-ea"/>
                <a:cs typeface="+mj-cs"/>
              </a:rPr>
              <a:t>Minimum Package of Services</a:t>
            </a:r>
          </a:p>
        </p:txBody>
      </p:sp>
    </p:spTree>
    <p:extLst>
      <p:ext uri="{BB962C8B-B14F-4D97-AF65-F5344CB8AC3E}">
        <p14:creationId xmlns:p14="http://schemas.microsoft.com/office/powerpoint/2010/main" val="273902131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3"/>
          <p:cNvSpPr>
            <a:spLocks noGrp="1"/>
          </p:cNvSpPr>
          <p:nvPr>
            <p:ph type="title"/>
          </p:nvPr>
        </p:nvSpPr>
        <p:spPr>
          <a:xfrm>
            <a:off x="228600" y="304800"/>
            <a:ext cx="8686800" cy="1371600"/>
          </a:xfrm>
        </p:spPr>
        <p:txBody>
          <a:bodyPr>
            <a:noAutofit/>
          </a:bodyPr>
          <a:lstStyle/>
          <a:p>
            <a:pPr marL="0" indent="0">
              <a:defRPr/>
            </a:pPr>
            <a:r>
              <a:rPr lang="en-US" sz="3200" b="1" i="1" dirty="0"/>
              <a:t>“Neither the elegance of the science nor the strength of the effect predict the ease of implementation” David Stanton </a:t>
            </a:r>
          </a:p>
        </p:txBody>
      </p:sp>
      <p:sp>
        <p:nvSpPr>
          <p:cNvPr id="2" name="Content Placeholder 1"/>
          <p:cNvSpPr>
            <a:spLocks noGrp="1"/>
          </p:cNvSpPr>
          <p:nvPr>
            <p:ph idx="1"/>
          </p:nvPr>
        </p:nvSpPr>
        <p:spPr>
          <a:xfrm>
            <a:off x="228600" y="1828800"/>
            <a:ext cx="8686800" cy="4525963"/>
          </a:xfrm>
        </p:spPr>
        <p:txBody>
          <a:bodyPr>
            <a:normAutofit fontScale="70000" lnSpcReduction="20000"/>
          </a:bodyPr>
          <a:lstStyle/>
          <a:p>
            <a:pPr>
              <a:defRPr/>
            </a:pPr>
            <a:endParaRPr lang="en-US" dirty="0"/>
          </a:p>
          <a:p>
            <a:pPr marL="513690" indent="-513690">
              <a:buFontTx/>
              <a:buAutoNum type="arabicPeriod"/>
              <a:defRPr/>
            </a:pPr>
            <a:r>
              <a:rPr lang="en-US" dirty="0"/>
              <a:t>PEPFAR-UNAIDS 2011 Publications in </a:t>
            </a:r>
            <a:r>
              <a:rPr lang="en-US" dirty="0" smtClean="0"/>
              <a:t>PLOS </a:t>
            </a:r>
            <a:r>
              <a:rPr lang="en-US" dirty="0"/>
              <a:t>Medicine: Signpost </a:t>
            </a:r>
            <a:r>
              <a:rPr lang="en-GB" dirty="0"/>
              <a:t>the way forward to accelerate the </a:t>
            </a:r>
            <a:r>
              <a:rPr lang="en-GB" dirty="0" smtClean="0"/>
              <a:t>scaling up </a:t>
            </a:r>
            <a:r>
              <a:rPr lang="en-GB" dirty="0"/>
              <a:t>of VMMC service delivery safely and efficiently to reap individual- </a:t>
            </a:r>
            <a:r>
              <a:rPr lang="en-GB" dirty="0" smtClean="0"/>
              <a:t> and </a:t>
            </a:r>
            <a:r>
              <a:rPr lang="en-GB" dirty="0"/>
              <a:t>population-level </a:t>
            </a:r>
            <a:r>
              <a:rPr lang="en-GB" dirty="0" smtClean="0"/>
              <a:t>benefits </a:t>
            </a:r>
            <a:r>
              <a:rPr lang="en-US" u="sng" dirty="0">
                <a:solidFill>
                  <a:srgbClr val="0000FF"/>
                </a:solidFill>
                <a:ea typeface="Calibri"/>
              </a:rPr>
              <a:t>www.ploscollections.org/</a:t>
            </a:r>
            <a:r>
              <a:rPr lang="en-US" u="sng" dirty="0" smtClean="0">
                <a:solidFill>
                  <a:srgbClr val="0000FF"/>
                </a:solidFill>
                <a:ea typeface="Calibri"/>
              </a:rPr>
              <a:t>VMMC2011</a:t>
            </a:r>
            <a:endParaRPr lang="en-GB" dirty="0"/>
          </a:p>
          <a:p>
            <a:pPr marL="514350" indent="-514350">
              <a:buFont typeface="+mj-lt"/>
              <a:buAutoNum type="arabicPeriod"/>
              <a:defRPr/>
            </a:pPr>
            <a:r>
              <a:rPr lang="en-GB" dirty="0" smtClean="0"/>
              <a:t>Former Secretary of State Hillary Clinton set the goal for PEPFAR to help achieve an AIDS Free generation. VMMC along with increase coverage of treatment and PMTCT were identified as key priorities interventions to help achieve that</a:t>
            </a:r>
          </a:p>
          <a:p>
            <a:pPr marL="514350" indent="-514350">
              <a:buFont typeface="+mj-lt"/>
              <a:buAutoNum type="arabicPeriod"/>
              <a:defRPr/>
            </a:pPr>
            <a:r>
              <a:rPr lang="en-GB" dirty="0" smtClean="0"/>
              <a:t>President Barack Obama challenge PEPFAR to support 4.7 Million VMMC by end of 2013</a:t>
            </a:r>
            <a:endParaRPr lang="en-GB" dirty="0"/>
          </a:p>
          <a:p>
            <a:pPr marL="514350" indent="-514350">
              <a:buFont typeface="+mj-lt"/>
              <a:buAutoNum type="arabicPeriod"/>
              <a:defRPr/>
            </a:pPr>
            <a:r>
              <a:rPr lang="en-GB" dirty="0" smtClean="0"/>
              <a:t>PEPFAR-WHO-UNAIDS-BMGF-World Bank collaboration to launch the WHO-UNAIDS Joint Strategy Action Framework for Acceleration of the Scale-Up of VMMC</a:t>
            </a:r>
          </a:p>
          <a:p>
            <a:pPr>
              <a:defRPr/>
            </a:pPr>
            <a:endParaRPr lang="en-US" sz="3600" u="sng" dirty="0">
              <a:solidFill>
                <a:srgbClr val="0000FF"/>
              </a:solidFill>
              <a:ea typeface="Calibri"/>
              <a:hlinkClick r:id=""/>
            </a:endParaRPr>
          </a:p>
          <a:p>
            <a:endParaRPr lang="en-US" dirty="0"/>
          </a:p>
        </p:txBody>
      </p:sp>
    </p:spTree>
    <p:extLst>
      <p:ext uri="{BB962C8B-B14F-4D97-AF65-F5344CB8AC3E}">
        <p14:creationId xmlns:p14="http://schemas.microsoft.com/office/powerpoint/2010/main" val="185953948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p:cNvGraphicFramePr>
            <a:graphicFrameLocks/>
          </p:cNvGraphicFramePr>
          <p:nvPr>
            <p:extLst>
              <p:ext uri="{D42A27DB-BD31-4B8C-83A1-F6EECF244321}">
                <p14:modId xmlns:p14="http://schemas.microsoft.com/office/powerpoint/2010/main" val="2779010004"/>
              </p:ext>
            </p:extLst>
          </p:nvPr>
        </p:nvGraphicFramePr>
        <p:xfrm>
          <a:off x="381000" y="533400"/>
          <a:ext cx="8382000" cy="5105400"/>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 Box 4"/>
          <p:cNvSpPr txBox="1">
            <a:spLocks noChangeArrowheads="1"/>
          </p:cNvSpPr>
          <p:nvPr/>
        </p:nvSpPr>
        <p:spPr bwMode="auto">
          <a:xfrm>
            <a:off x="263236" y="5943600"/>
            <a:ext cx="8347364" cy="636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81967" tIns="40982" rIns="81967" bIns="40982">
            <a:spAutoFit/>
          </a:bodyPr>
          <a:lstStyle/>
          <a:p>
            <a:pPr eaLnBrk="1" hangingPunct="1"/>
            <a:r>
              <a:rPr lang="en-US" sz="1200" dirty="0"/>
              <a:t>Njeuhmeli E, Forsythe S, Reed J, </a:t>
            </a:r>
            <a:r>
              <a:rPr lang="en-US" sz="1200" dirty="0" err="1"/>
              <a:t>Opuni</a:t>
            </a:r>
            <a:r>
              <a:rPr lang="en-US" sz="1200" dirty="0"/>
              <a:t> M, et al. (2011) Voluntary Medical Male Circumcision: Modeling the Impact and Cost of Expanding Male Circumcision for HIV Prevention in Eastern and Southern Africa. </a:t>
            </a:r>
            <a:r>
              <a:rPr lang="en-US" sz="1200" dirty="0" err="1"/>
              <a:t>PLoS</a:t>
            </a:r>
            <a:r>
              <a:rPr lang="en-US" sz="1200" dirty="0"/>
              <a:t> Med 8(11): e1001132. </a:t>
            </a:r>
            <a:r>
              <a:rPr lang="en-US" sz="1200" dirty="0" smtClean="0"/>
              <a:t> doi:10.1371/journal.pmed.1001132 http</a:t>
            </a:r>
            <a:r>
              <a:rPr lang="en-US" sz="1200" dirty="0"/>
              <a:t>://www.plosmedicine.org/article/info:doi/10.1371/journal.pmed.1001132</a:t>
            </a:r>
          </a:p>
        </p:txBody>
      </p:sp>
    </p:spTree>
    <p:extLst>
      <p:ext uri="{BB962C8B-B14F-4D97-AF65-F5344CB8AC3E}">
        <p14:creationId xmlns:p14="http://schemas.microsoft.com/office/powerpoint/2010/main" val="308101640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Screen Shot 2014-07-19 at 9.20.36 PM.png"/>
          <p:cNvPicPr>
            <a:picLocks noGrp="1" noChangeAspect="1"/>
          </p:cNvPicPr>
          <p:nvPr>
            <p:ph idx="1"/>
          </p:nvPr>
        </p:nvPicPr>
        <p:blipFill rotWithShape="1">
          <a:blip r:embed="rId2">
            <a:extLst>
              <a:ext uri="{28A0092B-C50C-407E-A947-70E740481C1C}">
                <a14:useLocalDpi xmlns:a14="http://schemas.microsoft.com/office/drawing/2010/main" val="0"/>
              </a:ext>
            </a:extLst>
          </a:blip>
          <a:srcRect l="115" r="-385"/>
          <a:stretch/>
        </p:blipFill>
        <p:spPr>
          <a:xfrm>
            <a:off x="0" y="2528210"/>
            <a:ext cx="9144000" cy="4297363"/>
          </a:xfrm>
        </p:spPr>
      </p:pic>
      <p:sp>
        <p:nvSpPr>
          <p:cNvPr id="8" name="TextBox 7"/>
          <p:cNvSpPr txBox="1"/>
          <p:nvPr/>
        </p:nvSpPr>
        <p:spPr>
          <a:xfrm>
            <a:off x="-1143" y="228600"/>
            <a:ext cx="9144000" cy="2062103"/>
          </a:xfrm>
          <a:prstGeom prst="rect">
            <a:avLst/>
          </a:prstGeom>
          <a:noFill/>
        </p:spPr>
        <p:txBody>
          <a:bodyPr wrap="square" rtlCol="0">
            <a:spAutoFit/>
          </a:bodyPr>
          <a:lstStyle/>
          <a:p>
            <a:pPr algn="ctr">
              <a:spcBef>
                <a:spcPct val="0"/>
              </a:spcBef>
              <a:defRPr/>
            </a:pPr>
            <a:r>
              <a:rPr lang="en-US" sz="3200" b="1" dirty="0">
                <a:latin typeface="+mj-lt"/>
                <a:ea typeface="+mj-ea"/>
                <a:cs typeface="+mj-cs"/>
              </a:rPr>
              <a:t>Voluntary Medical Male Circumcision for HIV Prevention: Improving Quality, Efficiency, Cost Effectiveness, and Demand for Services during an Accelerated Scale-up</a:t>
            </a:r>
          </a:p>
        </p:txBody>
      </p:sp>
    </p:spTree>
    <p:extLst>
      <p:ext uri="{BB962C8B-B14F-4D97-AF65-F5344CB8AC3E}">
        <p14:creationId xmlns:p14="http://schemas.microsoft.com/office/powerpoint/2010/main" val="207277474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effectLst/>
      </a:spPr>
      <a:bodyPr/>
      <a:lstStyle/>
      <a:style>
        <a:lnRef idx="3">
          <a:schemeClr val="accent2"/>
        </a:lnRef>
        <a:fillRef idx="0">
          <a:schemeClr val="accent2"/>
        </a:fillRef>
        <a:effectRef idx="2">
          <a:schemeClr val="accent2"/>
        </a:effectRef>
        <a:fontRef idx="minor">
          <a:schemeClr val="tx1"/>
        </a:fontRef>
      </a:style>
    </a:lnDef>
  </a:objectDefaults>
  <a:extraClrSchemeLst/>
</a:theme>
</file>

<file path=ppt/theme/theme2.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2845</TotalTime>
  <Words>1475</Words>
  <Application>Microsoft Office PowerPoint</Application>
  <PresentationFormat>On-screen Show (4:3)</PresentationFormat>
  <Paragraphs>117</Paragraphs>
  <Slides>19</Slides>
  <Notes>5</Notes>
  <HiddenSlides>0</HiddenSlides>
  <MMClips>0</MMClips>
  <ScaleCrop>false</ScaleCrop>
  <HeadingPairs>
    <vt:vector size="4" baseType="variant">
      <vt:variant>
        <vt:lpstr>Theme</vt:lpstr>
      </vt:variant>
      <vt:variant>
        <vt:i4>2</vt:i4>
      </vt:variant>
      <vt:variant>
        <vt:lpstr>Slide Titles</vt:lpstr>
      </vt:variant>
      <vt:variant>
        <vt:i4>19</vt:i4>
      </vt:variant>
    </vt:vector>
  </HeadingPairs>
  <TitlesOfParts>
    <vt:vector size="21" baseType="lpstr">
      <vt:lpstr>Office Theme</vt:lpstr>
      <vt:lpstr>Blank Presentation</vt:lpstr>
      <vt:lpstr>PowerPoint Presentation</vt:lpstr>
      <vt:lpstr>Efficacy of Male Circumcision for  STI Prevention from the RCTs</vt:lpstr>
      <vt:lpstr>Adult Male Circumcision Provides Long-Lasting Protection Against HIV Infection in Rakai, Uganda</vt:lpstr>
      <vt:lpstr>PowerPoint Presentation</vt:lpstr>
      <vt:lpstr>VMMC Priority Countries as  Recommended by WHO-UNAIDS  </vt:lpstr>
      <vt:lpstr>PowerPoint Presentation</vt:lpstr>
      <vt:lpstr>“Neither the elegance of the science nor the strength of the effect predict the ease of implementation” David Stanton </vt:lpstr>
      <vt:lpstr>PowerPoint Presentation</vt:lpstr>
      <vt:lpstr>PowerPoint Presentation</vt:lpstr>
      <vt:lpstr>PowerPoint Presentation</vt:lpstr>
      <vt:lpstr>PowerPoint Presentation</vt:lpstr>
      <vt:lpstr>PowerPoint Presentation</vt:lpstr>
      <vt:lpstr>Infections Averted by Program Circumcisions to Date</vt:lpstr>
      <vt:lpstr>PowerPoint Presentation</vt:lpstr>
      <vt:lpstr>Age Distribution of VMMC Clients in Tanzania, Swaziland and Malawi</vt:lpstr>
      <vt:lpstr>PowerPoint Presentation</vt:lpstr>
      <vt:lpstr>PowerPoint Presentation</vt:lpstr>
      <vt:lpstr>PowerPoint Presentation</vt:lpstr>
      <vt:lpstr>PowerPoint Presentation</vt:lpstr>
    </vt:vector>
  </TitlesOfParts>
  <Company>U.S. Department of State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Dillaa</dc:creator>
  <cp:lastModifiedBy>Windows User</cp:lastModifiedBy>
  <cp:revision>59</cp:revision>
  <cp:lastPrinted>2014-05-19T18:01:24Z</cp:lastPrinted>
  <dcterms:created xsi:type="dcterms:W3CDTF">2012-05-02T17:38:01Z</dcterms:created>
  <dcterms:modified xsi:type="dcterms:W3CDTF">2014-07-21T01:33:14Z</dcterms:modified>
</cp:coreProperties>
</file>