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37" r:id="rId1"/>
  </p:sldMasterIdLst>
  <p:notesMasterIdLst>
    <p:notesMasterId r:id="rId18"/>
  </p:notesMasterIdLst>
  <p:sldIdLst>
    <p:sldId id="256" r:id="rId2"/>
    <p:sldId id="284" r:id="rId3"/>
    <p:sldId id="257" r:id="rId4"/>
    <p:sldId id="287" r:id="rId5"/>
    <p:sldId id="285" r:id="rId6"/>
    <p:sldId id="278" r:id="rId7"/>
    <p:sldId id="279" r:id="rId8"/>
    <p:sldId id="286" r:id="rId9"/>
    <p:sldId id="272" r:id="rId10"/>
    <p:sldId id="274" r:id="rId11"/>
    <p:sldId id="269" r:id="rId12"/>
    <p:sldId id="263" r:id="rId13"/>
    <p:sldId id="283" r:id="rId14"/>
    <p:sldId id="275" r:id="rId15"/>
    <p:sldId id="276" r:id="rId16"/>
    <p:sldId id="282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7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7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7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7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7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7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7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7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7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46"/>
    <a:srgbClr val="73A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14" autoAdjust="0"/>
    <p:restoredTop sz="76554" autoAdjust="0"/>
  </p:normalViewPr>
  <p:slideViewPr>
    <p:cSldViewPr>
      <p:cViewPr varScale="1">
        <p:scale>
          <a:sx n="83" d="100"/>
          <a:sy n="83" d="100"/>
        </p:scale>
        <p:origin x="100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400" dirty="0" smtClean="0"/>
              <a:t>PAIN DURING </a:t>
            </a:r>
            <a:r>
              <a:rPr lang="en-US" sz="1400" dirty="0"/>
              <a:t>PREPEX REMOVAL</a:t>
            </a:r>
          </a:p>
        </c:rich>
      </c:tx>
      <c:layout>
        <c:manualLayout>
          <c:xMode val="edge"/>
          <c:yMode val="edge"/>
          <c:x val="3.0101325295579101E-2"/>
          <c:y val="3.7793438523417301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Sheet5!$C$23</c:f>
              <c:strCache>
                <c:ptCount val="1"/>
                <c:pt idx="0">
                  <c:v>ADOLESCENTS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Sheet5!$B$24:$B$29</c:f>
              <c:strCache>
                <c:ptCount val="6"/>
                <c:pt idx="0">
                  <c:v>VERY HAPPY NO HURT</c:v>
                </c:pt>
                <c:pt idx="1">
                  <c:v>HURTS JUST A LITTLE BIT</c:v>
                </c:pt>
                <c:pt idx="2">
                  <c:v>HURTS A LITTLE MORE</c:v>
                </c:pt>
                <c:pt idx="3">
                  <c:v>HURTS EVEN MORE</c:v>
                </c:pt>
                <c:pt idx="4">
                  <c:v>HURTS A WHOLE LOT</c:v>
                </c:pt>
                <c:pt idx="5">
                  <c:v>HURTS AS MUCH AS YOU CAN IMAGINE</c:v>
                </c:pt>
              </c:strCache>
            </c:strRef>
          </c:cat>
          <c:val>
            <c:numRef>
              <c:f>Sheet5!$C$24:$C$29</c:f>
              <c:numCache>
                <c:formatCode>General</c:formatCode>
                <c:ptCount val="6"/>
                <c:pt idx="1">
                  <c:v>2.6</c:v>
                </c:pt>
                <c:pt idx="2">
                  <c:v>21</c:v>
                </c:pt>
                <c:pt idx="3">
                  <c:v>18.399999999999999</c:v>
                </c:pt>
                <c:pt idx="4">
                  <c:v>33</c:v>
                </c:pt>
                <c:pt idx="5">
                  <c:v>25</c:v>
                </c:pt>
              </c:numCache>
            </c:numRef>
          </c:val>
        </c:ser>
        <c:ser>
          <c:idx val="1"/>
          <c:order val="1"/>
          <c:tx>
            <c:strRef>
              <c:f>Sheet5!$D$23</c:f>
              <c:strCache>
                <c:ptCount val="1"/>
                <c:pt idx="0">
                  <c:v>ADULTS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Sheet5!$B$24:$B$29</c:f>
              <c:strCache>
                <c:ptCount val="6"/>
                <c:pt idx="0">
                  <c:v>VERY HAPPY NO HURT</c:v>
                </c:pt>
                <c:pt idx="1">
                  <c:v>HURTS JUST A LITTLE BIT</c:v>
                </c:pt>
                <c:pt idx="2">
                  <c:v>HURTS A LITTLE MORE</c:v>
                </c:pt>
                <c:pt idx="3">
                  <c:v>HURTS EVEN MORE</c:v>
                </c:pt>
                <c:pt idx="4">
                  <c:v>HURTS A WHOLE LOT</c:v>
                </c:pt>
                <c:pt idx="5">
                  <c:v>HURTS AS MUCH AS YOU CAN IMAGINE</c:v>
                </c:pt>
              </c:strCache>
            </c:strRef>
          </c:cat>
          <c:val>
            <c:numRef>
              <c:f>Sheet5!$D$24:$D$29</c:f>
              <c:numCache>
                <c:formatCode>General</c:formatCode>
                <c:ptCount val="6"/>
                <c:pt idx="0">
                  <c:v>7</c:v>
                </c:pt>
                <c:pt idx="1">
                  <c:v>13</c:v>
                </c:pt>
                <c:pt idx="2">
                  <c:v>16.5</c:v>
                </c:pt>
                <c:pt idx="3">
                  <c:v>37.5</c:v>
                </c:pt>
                <c:pt idx="4">
                  <c:v>17.399999999999999</c:v>
                </c:pt>
                <c:pt idx="5">
                  <c:v>8.6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6853472"/>
        <c:axId val="86853080"/>
      </c:barChart>
      <c:catAx>
        <c:axId val="868534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86853080"/>
        <c:crosses val="autoZero"/>
        <c:auto val="1"/>
        <c:lblAlgn val="ctr"/>
        <c:lblOffset val="100"/>
        <c:noMultiLvlLbl val="0"/>
      </c:catAx>
      <c:valAx>
        <c:axId val="868530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86853472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000000"/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 dirty="0" smtClean="0"/>
              <a:t>30 MINUTES after</a:t>
            </a:r>
            <a:r>
              <a:rPr lang="en-US" sz="1400" baseline="0" dirty="0" smtClean="0"/>
              <a:t> removal </a:t>
            </a:r>
            <a:endParaRPr lang="en-US" sz="1400" dirty="0"/>
          </a:p>
        </c:rich>
      </c:tx>
      <c:layout>
        <c:manualLayout>
          <c:xMode val="edge"/>
          <c:yMode val="edge"/>
          <c:x val="0.19550563405412899"/>
          <c:y val="3.9193176066856801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Sheet7!$C$19</c:f>
              <c:strCache>
                <c:ptCount val="1"/>
                <c:pt idx="0">
                  <c:v>ADOLESCENT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Sheet7!$B$20:$B$25</c:f>
              <c:strCache>
                <c:ptCount val="6"/>
                <c:pt idx="0">
                  <c:v>VERY HAPPY NO HURT</c:v>
                </c:pt>
                <c:pt idx="1">
                  <c:v>HURTS JUST A LITTLE BIT</c:v>
                </c:pt>
                <c:pt idx="2">
                  <c:v>HURTS A LITTLE MORE</c:v>
                </c:pt>
                <c:pt idx="3">
                  <c:v>HURTS EVEN MORE</c:v>
                </c:pt>
                <c:pt idx="4">
                  <c:v>HURTS A WHOLE LOT</c:v>
                </c:pt>
                <c:pt idx="5">
                  <c:v>HURTS AS MUCH AS YOU CAN IMAGINE</c:v>
                </c:pt>
              </c:strCache>
            </c:strRef>
          </c:cat>
          <c:val>
            <c:numRef>
              <c:f>Sheet7!$C$20:$C$25</c:f>
              <c:numCache>
                <c:formatCode>General</c:formatCode>
                <c:ptCount val="6"/>
                <c:pt idx="0">
                  <c:v>31</c:v>
                </c:pt>
                <c:pt idx="1">
                  <c:v>34</c:v>
                </c:pt>
                <c:pt idx="2">
                  <c:v>22</c:v>
                </c:pt>
                <c:pt idx="3">
                  <c:v>8</c:v>
                </c:pt>
                <c:pt idx="4">
                  <c:v>5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Sheet7!$D$19</c:f>
              <c:strCache>
                <c:ptCount val="1"/>
                <c:pt idx="0">
                  <c:v>ADULT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Sheet7!$B$20:$B$25</c:f>
              <c:strCache>
                <c:ptCount val="6"/>
                <c:pt idx="0">
                  <c:v>VERY HAPPY NO HURT</c:v>
                </c:pt>
                <c:pt idx="1">
                  <c:v>HURTS JUST A LITTLE BIT</c:v>
                </c:pt>
                <c:pt idx="2">
                  <c:v>HURTS A LITTLE MORE</c:v>
                </c:pt>
                <c:pt idx="3">
                  <c:v>HURTS EVEN MORE</c:v>
                </c:pt>
                <c:pt idx="4">
                  <c:v>HURTS A WHOLE LOT</c:v>
                </c:pt>
                <c:pt idx="5">
                  <c:v>HURTS AS MUCH AS YOU CAN IMAGINE</c:v>
                </c:pt>
              </c:strCache>
            </c:strRef>
          </c:cat>
          <c:val>
            <c:numRef>
              <c:f>Sheet7!$D$20:$D$25</c:f>
              <c:numCache>
                <c:formatCode>General</c:formatCode>
                <c:ptCount val="6"/>
                <c:pt idx="0">
                  <c:v>34</c:v>
                </c:pt>
                <c:pt idx="1">
                  <c:v>32</c:v>
                </c:pt>
                <c:pt idx="2">
                  <c:v>23</c:v>
                </c:pt>
                <c:pt idx="3">
                  <c:v>9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6852688"/>
        <c:axId val="87903288"/>
      </c:barChart>
      <c:catAx>
        <c:axId val="868526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87903288"/>
        <c:crosses val="autoZero"/>
        <c:auto val="1"/>
        <c:lblAlgn val="ctr"/>
        <c:lblOffset val="100"/>
        <c:noMultiLvlLbl val="0"/>
      </c:catAx>
      <c:valAx>
        <c:axId val="879032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86852688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000000"/>
      </a:solidFill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Sheet2!$E$9:$E$12</c:f>
              <c:strCache>
                <c:ptCount val="4"/>
                <c:pt idx="0">
                  <c:v>35 days </c:v>
                </c:pt>
                <c:pt idx="1">
                  <c:v>42 days </c:v>
                </c:pt>
                <c:pt idx="2">
                  <c:v>49 days</c:v>
                </c:pt>
                <c:pt idx="3">
                  <c:v>56 days </c:v>
                </c:pt>
              </c:strCache>
            </c:strRef>
          </c:cat>
          <c:val>
            <c:numRef>
              <c:f>Sheet2!$F$9:$F$12</c:f>
            </c:numRef>
          </c:val>
        </c:ser>
        <c:ser>
          <c:idx val="1"/>
          <c:order val="1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Sheet2!$E$9:$E$12</c:f>
              <c:strCache>
                <c:ptCount val="4"/>
                <c:pt idx="0">
                  <c:v>35 days </c:v>
                </c:pt>
                <c:pt idx="1">
                  <c:v>42 days </c:v>
                </c:pt>
                <c:pt idx="2">
                  <c:v>49 days</c:v>
                </c:pt>
                <c:pt idx="3">
                  <c:v>56 days </c:v>
                </c:pt>
              </c:strCache>
            </c:strRef>
          </c:cat>
          <c:val>
            <c:numRef>
              <c:f>Sheet2!$G$9:$G$12</c:f>
              <c:numCache>
                <c:formatCode>0%</c:formatCode>
                <c:ptCount val="4"/>
                <c:pt idx="0">
                  <c:v>5.0541516245487403E-2</c:v>
                </c:pt>
                <c:pt idx="1">
                  <c:v>0.94</c:v>
                </c:pt>
                <c:pt idx="2">
                  <c:v>0.99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904072"/>
        <c:axId val="87904464"/>
      </c:barChart>
      <c:catAx>
        <c:axId val="87904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7904464"/>
        <c:crosses val="autoZero"/>
        <c:auto val="1"/>
        <c:lblAlgn val="ctr"/>
        <c:lblOffset val="100"/>
        <c:noMultiLvlLbl val="0"/>
      </c:catAx>
      <c:valAx>
        <c:axId val="879044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790407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BECF0A0-2199-4AB3-9745-80D8AA53E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14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7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7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7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7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7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CF0A0-2199-4AB3-9745-80D8AA53ECE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04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CF0A0-2199-4AB3-9745-80D8AA53ECE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94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62F77-6296-4CCE-B63E-E3362363DD1E}" type="slidenum">
              <a:rPr lang="en-ZW" smtClean="0"/>
              <a:t>6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343384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62F77-6296-4CCE-B63E-E3362363DD1E}" type="slidenum">
              <a:rPr lang="en-ZW" smtClean="0"/>
              <a:t>7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274648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ZW" dirty="0" smtClean="0"/>
              <a:t>Bleeding </a:t>
            </a:r>
          </a:p>
          <a:p>
            <a:pPr lvl="1"/>
            <a:r>
              <a:rPr lang="en-ZW" dirty="0" smtClean="0"/>
              <a:t>Infection</a:t>
            </a:r>
          </a:p>
          <a:p>
            <a:pPr lvl="1"/>
            <a:r>
              <a:rPr lang="en-ZW" dirty="0" smtClean="0"/>
              <a:t>Displacements/Self-Removal (3) </a:t>
            </a:r>
          </a:p>
          <a:p>
            <a:pPr lvl="1"/>
            <a:r>
              <a:rPr lang="en-ZW" dirty="0" smtClean="0"/>
              <a:t>Wound Dehiscence</a:t>
            </a:r>
          </a:p>
          <a:p>
            <a:pPr lvl="1"/>
            <a:r>
              <a:rPr lang="en-ZW" dirty="0" smtClean="0"/>
              <a:t>Voiding </a:t>
            </a:r>
          </a:p>
          <a:p>
            <a:pPr lvl="1"/>
            <a:r>
              <a:rPr lang="en-ZW" dirty="0" smtClean="0"/>
              <a:t>Swelling </a:t>
            </a:r>
          </a:p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CF0A0-2199-4AB3-9745-80D8AA53ECE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92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ZW" sz="3400" dirty="0" smtClean="0"/>
              <a:t>Displacements/early device removal followed by Sleeve resection surgical circumcision</a:t>
            </a:r>
          </a:p>
          <a:p>
            <a:pPr lvl="1"/>
            <a:r>
              <a:rPr lang="en-ZW" sz="3400" dirty="0" smtClean="0"/>
              <a:t>Bleeding </a:t>
            </a:r>
          </a:p>
          <a:p>
            <a:pPr lvl="1"/>
            <a:r>
              <a:rPr lang="en-ZW" sz="3400" dirty="0" smtClean="0"/>
              <a:t>Oedema; </a:t>
            </a:r>
          </a:p>
          <a:p>
            <a:pPr lvl="1"/>
            <a:r>
              <a:rPr lang="en-ZW" sz="3400" dirty="0" smtClean="0"/>
              <a:t>Wound Dehiscence</a:t>
            </a:r>
          </a:p>
          <a:p>
            <a:pPr lvl="1"/>
            <a:r>
              <a:rPr lang="en-ZW" sz="3400" dirty="0" smtClean="0"/>
              <a:t>Infection</a:t>
            </a:r>
          </a:p>
          <a:p>
            <a:pPr lvl="1"/>
            <a:r>
              <a:rPr lang="en-ZW" sz="3400" dirty="0" smtClean="0"/>
              <a:t>Pain; </a:t>
            </a:r>
          </a:p>
          <a:p>
            <a:pPr lvl="1"/>
            <a:r>
              <a:rPr lang="en-ZW" sz="3400" dirty="0" smtClean="0"/>
              <a:t>Voiding</a:t>
            </a:r>
          </a:p>
          <a:p>
            <a:pPr lvl="1"/>
            <a:r>
              <a:rPr lang="en-ZW" sz="3400" dirty="0" smtClean="0"/>
              <a:t>Delayed wound healing</a:t>
            </a:r>
          </a:p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CF0A0-2199-4AB3-9745-80D8AA53ECE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76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CF0A0-2199-4AB3-9745-80D8AA53ECE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62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CF0A0-2199-4AB3-9745-80D8AA53ECE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0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800600"/>
            <a:ext cx="1196975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4"/>
          <p:cNvSpPr>
            <a:spLocks noChangeArrowheads="1"/>
          </p:cNvSpPr>
          <p:nvPr/>
        </p:nvSpPr>
        <p:spPr bwMode="auto">
          <a:xfrm>
            <a:off x="587375" y="304800"/>
            <a:ext cx="98425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55"/>
          <p:cNvSpPr>
            <a:spLocks noChangeArrowheads="1"/>
          </p:cNvSpPr>
          <p:nvPr/>
        </p:nvSpPr>
        <p:spPr bwMode="auto">
          <a:xfrm>
            <a:off x="663575" y="304800"/>
            <a:ext cx="174625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ctangle 56"/>
          <p:cNvSpPr>
            <a:spLocks noChangeArrowheads="1"/>
          </p:cNvSpPr>
          <p:nvPr/>
        </p:nvSpPr>
        <p:spPr bwMode="auto">
          <a:xfrm>
            <a:off x="438150" y="304800"/>
            <a:ext cx="171450" cy="228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57"/>
          <p:cNvSpPr>
            <a:spLocks noChangeArrowheads="1"/>
          </p:cNvSpPr>
          <p:nvPr/>
        </p:nvSpPr>
        <p:spPr bwMode="auto">
          <a:xfrm>
            <a:off x="769938" y="304800"/>
            <a:ext cx="125412" cy="228600"/>
          </a:xfrm>
          <a:prstGeom prst="rect">
            <a:avLst/>
          </a:prstGeom>
          <a:solidFill>
            <a:srgbClr val="00384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58"/>
          <p:cNvSpPr>
            <a:spLocks noChangeArrowheads="1"/>
          </p:cNvSpPr>
          <p:nvPr/>
        </p:nvSpPr>
        <p:spPr bwMode="auto">
          <a:xfrm>
            <a:off x="850900" y="304800"/>
            <a:ext cx="215900" cy="228600"/>
          </a:xfrm>
          <a:prstGeom prst="rect">
            <a:avLst/>
          </a:prstGeom>
          <a:solidFill>
            <a:srgbClr val="78A22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59"/>
          <p:cNvSpPr>
            <a:spLocks noChangeArrowheads="1"/>
          </p:cNvSpPr>
          <p:nvPr/>
        </p:nvSpPr>
        <p:spPr bwMode="auto">
          <a:xfrm>
            <a:off x="1063625" y="304800"/>
            <a:ext cx="231775" cy="228600"/>
          </a:xfrm>
          <a:prstGeom prst="rect">
            <a:avLst/>
          </a:prstGeom>
          <a:solidFill>
            <a:srgbClr val="3F4B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60"/>
          <p:cNvSpPr>
            <a:spLocks noChangeArrowheads="1"/>
          </p:cNvSpPr>
          <p:nvPr/>
        </p:nvSpPr>
        <p:spPr bwMode="auto">
          <a:xfrm>
            <a:off x="1287463" y="304800"/>
            <a:ext cx="160337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61"/>
          <p:cNvSpPr>
            <a:spLocks noChangeArrowheads="1"/>
          </p:cNvSpPr>
          <p:nvPr/>
        </p:nvSpPr>
        <p:spPr bwMode="auto">
          <a:xfrm>
            <a:off x="1384300" y="304800"/>
            <a:ext cx="215900" cy="228600"/>
          </a:xfrm>
          <a:prstGeom prst="rect">
            <a:avLst/>
          </a:prstGeom>
          <a:solidFill>
            <a:srgbClr val="00384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Rectangle 62"/>
          <p:cNvSpPr>
            <a:spLocks noChangeArrowheads="1"/>
          </p:cNvSpPr>
          <p:nvPr/>
        </p:nvSpPr>
        <p:spPr bwMode="auto">
          <a:xfrm>
            <a:off x="1547813" y="304800"/>
            <a:ext cx="300037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63"/>
          <p:cNvSpPr>
            <a:spLocks noChangeArrowheads="1"/>
          </p:cNvSpPr>
          <p:nvPr/>
        </p:nvSpPr>
        <p:spPr bwMode="auto">
          <a:xfrm>
            <a:off x="1846263" y="304800"/>
            <a:ext cx="287337" cy="228600"/>
          </a:xfrm>
          <a:prstGeom prst="rect">
            <a:avLst/>
          </a:prstGeom>
          <a:solidFill>
            <a:srgbClr val="6B70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ectangle 64"/>
          <p:cNvSpPr>
            <a:spLocks noChangeArrowheads="1"/>
          </p:cNvSpPr>
          <p:nvPr/>
        </p:nvSpPr>
        <p:spPr bwMode="auto">
          <a:xfrm>
            <a:off x="1974850" y="304800"/>
            <a:ext cx="82550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Rectangle 65"/>
          <p:cNvSpPr>
            <a:spLocks noChangeArrowheads="1"/>
          </p:cNvSpPr>
          <p:nvPr/>
        </p:nvSpPr>
        <p:spPr bwMode="auto">
          <a:xfrm>
            <a:off x="2071688" y="304800"/>
            <a:ext cx="138112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66"/>
          <p:cNvSpPr>
            <a:spLocks noChangeArrowheads="1"/>
          </p:cNvSpPr>
          <p:nvPr/>
        </p:nvSpPr>
        <p:spPr bwMode="auto">
          <a:xfrm>
            <a:off x="2155825" y="304800"/>
            <a:ext cx="206375" cy="228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Rectangle 67"/>
          <p:cNvSpPr>
            <a:spLocks noChangeArrowheads="1"/>
          </p:cNvSpPr>
          <p:nvPr/>
        </p:nvSpPr>
        <p:spPr bwMode="auto">
          <a:xfrm>
            <a:off x="2278063" y="304800"/>
            <a:ext cx="236537" cy="228600"/>
          </a:xfrm>
          <a:prstGeom prst="rect">
            <a:avLst/>
          </a:prstGeom>
          <a:solidFill>
            <a:srgbClr val="78A22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Rectangle 68"/>
          <p:cNvSpPr>
            <a:spLocks noChangeArrowheads="1"/>
          </p:cNvSpPr>
          <p:nvPr/>
        </p:nvSpPr>
        <p:spPr bwMode="auto">
          <a:xfrm>
            <a:off x="2455863" y="304800"/>
            <a:ext cx="363537" cy="228600"/>
          </a:xfrm>
          <a:prstGeom prst="rect">
            <a:avLst/>
          </a:prstGeom>
          <a:solidFill>
            <a:srgbClr val="F7941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69"/>
          <p:cNvSpPr>
            <a:spLocks noChangeArrowheads="1"/>
          </p:cNvSpPr>
          <p:nvPr/>
        </p:nvSpPr>
        <p:spPr bwMode="auto">
          <a:xfrm>
            <a:off x="2597150" y="304800"/>
            <a:ext cx="98425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Rectangle 70"/>
          <p:cNvSpPr>
            <a:spLocks noChangeArrowheads="1"/>
          </p:cNvSpPr>
          <p:nvPr/>
        </p:nvSpPr>
        <p:spPr bwMode="auto">
          <a:xfrm>
            <a:off x="2679700" y="304800"/>
            <a:ext cx="215900" cy="228600"/>
          </a:xfrm>
          <a:prstGeom prst="rect">
            <a:avLst/>
          </a:prstGeom>
          <a:solidFill>
            <a:srgbClr val="78A22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" name="Rectangle 71"/>
          <p:cNvSpPr>
            <a:spLocks noChangeArrowheads="1"/>
          </p:cNvSpPr>
          <p:nvPr/>
        </p:nvSpPr>
        <p:spPr bwMode="auto">
          <a:xfrm>
            <a:off x="2828925" y="304800"/>
            <a:ext cx="153988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" name="Rectangle 72"/>
          <p:cNvSpPr>
            <a:spLocks noChangeArrowheads="1"/>
          </p:cNvSpPr>
          <p:nvPr/>
        </p:nvSpPr>
        <p:spPr bwMode="auto">
          <a:xfrm>
            <a:off x="2946400" y="304800"/>
            <a:ext cx="177800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" name="Rectangle 73"/>
          <p:cNvSpPr>
            <a:spLocks noChangeArrowheads="1"/>
          </p:cNvSpPr>
          <p:nvPr/>
        </p:nvSpPr>
        <p:spPr bwMode="auto">
          <a:xfrm>
            <a:off x="3105150" y="304800"/>
            <a:ext cx="171450" cy="228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" name="Rectangle 74"/>
          <p:cNvSpPr>
            <a:spLocks noChangeArrowheads="1"/>
          </p:cNvSpPr>
          <p:nvPr/>
        </p:nvSpPr>
        <p:spPr bwMode="auto">
          <a:xfrm>
            <a:off x="3214688" y="304800"/>
            <a:ext cx="138112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" name="Rectangle 75"/>
          <p:cNvSpPr>
            <a:spLocks noChangeArrowheads="1"/>
          </p:cNvSpPr>
          <p:nvPr/>
        </p:nvSpPr>
        <p:spPr bwMode="auto">
          <a:xfrm>
            <a:off x="3284538" y="304800"/>
            <a:ext cx="144462" cy="228600"/>
          </a:xfrm>
          <a:prstGeom prst="rect">
            <a:avLst/>
          </a:prstGeom>
          <a:solidFill>
            <a:srgbClr val="6B70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" name="Rectangle 76"/>
          <p:cNvSpPr>
            <a:spLocks noChangeArrowheads="1"/>
          </p:cNvSpPr>
          <p:nvPr/>
        </p:nvSpPr>
        <p:spPr bwMode="auto">
          <a:xfrm>
            <a:off x="3387725" y="304800"/>
            <a:ext cx="193675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Rectangle 77"/>
          <p:cNvSpPr>
            <a:spLocks noChangeArrowheads="1"/>
          </p:cNvSpPr>
          <p:nvPr/>
        </p:nvSpPr>
        <p:spPr bwMode="auto">
          <a:xfrm>
            <a:off x="3548063" y="304800"/>
            <a:ext cx="185737" cy="228600"/>
          </a:xfrm>
          <a:prstGeom prst="rect">
            <a:avLst/>
          </a:prstGeom>
          <a:solidFill>
            <a:srgbClr val="F7941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" name="Rectangle 78"/>
          <p:cNvSpPr>
            <a:spLocks noChangeArrowheads="1"/>
          </p:cNvSpPr>
          <p:nvPr/>
        </p:nvSpPr>
        <p:spPr bwMode="auto">
          <a:xfrm>
            <a:off x="3676650" y="304800"/>
            <a:ext cx="133350" cy="228600"/>
          </a:xfrm>
          <a:prstGeom prst="rect">
            <a:avLst/>
          </a:prstGeom>
          <a:solidFill>
            <a:srgbClr val="6B70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Rectangle 79"/>
          <p:cNvSpPr>
            <a:spLocks noChangeArrowheads="1"/>
          </p:cNvSpPr>
          <p:nvPr/>
        </p:nvSpPr>
        <p:spPr bwMode="auto">
          <a:xfrm>
            <a:off x="3781425" y="304800"/>
            <a:ext cx="180975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" name="Rectangle 80"/>
          <p:cNvSpPr>
            <a:spLocks noChangeArrowheads="1"/>
          </p:cNvSpPr>
          <p:nvPr/>
        </p:nvSpPr>
        <p:spPr bwMode="auto">
          <a:xfrm>
            <a:off x="3890963" y="304800"/>
            <a:ext cx="147637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Rectangle 81"/>
          <p:cNvSpPr>
            <a:spLocks noChangeArrowheads="1"/>
          </p:cNvSpPr>
          <p:nvPr/>
        </p:nvSpPr>
        <p:spPr bwMode="auto">
          <a:xfrm>
            <a:off x="4000500" y="304800"/>
            <a:ext cx="138113" cy="228600"/>
          </a:xfrm>
          <a:prstGeom prst="rect">
            <a:avLst/>
          </a:prstGeom>
          <a:solidFill>
            <a:srgbClr val="78A22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" name="Rectangle 82"/>
          <p:cNvSpPr>
            <a:spLocks noChangeArrowheads="1"/>
          </p:cNvSpPr>
          <p:nvPr/>
        </p:nvSpPr>
        <p:spPr bwMode="auto">
          <a:xfrm>
            <a:off x="4132263" y="304800"/>
            <a:ext cx="134937" cy="228600"/>
          </a:xfrm>
          <a:prstGeom prst="rect">
            <a:avLst/>
          </a:prstGeom>
          <a:solidFill>
            <a:srgbClr val="3F4B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" name="Rectangle 83"/>
          <p:cNvSpPr>
            <a:spLocks noChangeArrowheads="1"/>
          </p:cNvSpPr>
          <p:nvPr/>
        </p:nvSpPr>
        <p:spPr bwMode="auto">
          <a:xfrm>
            <a:off x="4246563" y="304800"/>
            <a:ext cx="96837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4" name="Rectangle 84"/>
          <p:cNvSpPr>
            <a:spLocks noChangeArrowheads="1"/>
          </p:cNvSpPr>
          <p:nvPr/>
        </p:nvSpPr>
        <p:spPr bwMode="auto">
          <a:xfrm>
            <a:off x="4311650" y="304800"/>
            <a:ext cx="107950" cy="228600"/>
          </a:xfrm>
          <a:prstGeom prst="rect">
            <a:avLst/>
          </a:prstGeom>
          <a:solidFill>
            <a:srgbClr val="F7941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" name="Rectangle 85"/>
          <p:cNvSpPr>
            <a:spLocks noChangeArrowheads="1"/>
          </p:cNvSpPr>
          <p:nvPr/>
        </p:nvSpPr>
        <p:spPr bwMode="auto">
          <a:xfrm>
            <a:off x="4419600" y="304800"/>
            <a:ext cx="228600" cy="228600"/>
          </a:xfrm>
          <a:prstGeom prst="rect">
            <a:avLst/>
          </a:prstGeom>
          <a:solidFill>
            <a:srgbClr val="00384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" name="Rectangle 86"/>
          <p:cNvSpPr>
            <a:spLocks noChangeArrowheads="1"/>
          </p:cNvSpPr>
          <p:nvPr/>
        </p:nvSpPr>
        <p:spPr bwMode="auto">
          <a:xfrm>
            <a:off x="4562475" y="304800"/>
            <a:ext cx="52388" cy="228600"/>
          </a:xfrm>
          <a:prstGeom prst="rect">
            <a:avLst/>
          </a:prstGeom>
          <a:solidFill>
            <a:srgbClr val="6B70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" name="Rectangle 87"/>
          <p:cNvSpPr>
            <a:spLocks noChangeArrowheads="1"/>
          </p:cNvSpPr>
          <p:nvPr/>
        </p:nvSpPr>
        <p:spPr bwMode="auto">
          <a:xfrm>
            <a:off x="4619625" y="304800"/>
            <a:ext cx="104775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" name="Rectangle 88"/>
          <p:cNvSpPr>
            <a:spLocks noChangeArrowheads="1"/>
          </p:cNvSpPr>
          <p:nvPr/>
        </p:nvSpPr>
        <p:spPr bwMode="auto">
          <a:xfrm>
            <a:off x="4691063" y="304800"/>
            <a:ext cx="185737" cy="228600"/>
          </a:xfrm>
          <a:prstGeom prst="rect">
            <a:avLst/>
          </a:prstGeom>
          <a:solidFill>
            <a:srgbClr val="6B70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" name="Rectangle 89"/>
          <p:cNvSpPr>
            <a:spLocks noChangeArrowheads="1"/>
          </p:cNvSpPr>
          <p:nvPr/>
        </p:nvSpPr>
        <p:spPr bwMode="auto">
          <a:xfrm>
            <a:off x="4759325" y="304800"/>
            <a:ext cx="52388" cy="228600"/>
          </a:xfrm>
          <a:prstGeom prst="rect">
            <a:avLst/>
          </a:prstGeom>
          <a:solidFill>
            <a:srgbClr val="78A22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0" name="Rectangle 90"/>
          <p:cNvSpPr>
            <a:spLocks noChangeArrowheads="1"/>
          </p:cNvSpPr>
          <p:nvPr/>
        </p:nvSpPr>
        <p:spPr bwMode="auto">
          <a:xfrm>
            <a:off x="4878388" y="304800"/>
            <a:ext cx="227012" cy="228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" name="Rectangle 91"/>
          <p:cNvSpPr>
            <a:spLocks noChangeArrowheads="1"/>
          </p:cNvSpPr>
          <p:nvPr/>
        </p:nvSpPr>
        <p:spPr bwMode="auto">
          <a:xfrm>
            <a:off x="5046663" y="304800"/>
            <a:ext cx="82550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" name="Rectangle 92"/>
          <p:cNvSpPr>
            <a:spLocks noChangeArrowheads="1"/>
          </p:cNvSpPr>
          <p:nvPr/>
        </p:nvSpPr>
        <p:spPr bwMode="auto">
          <a:xfrm>
            <a:off x="5113338" y="304800"/>
            <a:ext cx="122237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" name="Rectangle 93"/>
          <p:cNvSpPr>
            <a:spLocks noChangeArrowheads="1"/>
          </p:cNvSpPr>
          <p:nvPr/>
        </p:nvSpPr>
        <p:spPr bwMode="auto">
          <a:xfrm>
            <a:off x="5202238" y="304800"/>
            <a:ext cx="131762" cy="228600"/>
          </a:xfrm>
          <a:prstGeom prst="rect">
            <a:avLst/>
          </a:prstGeom>
          <a:solidFill>
            <a:srgbClr val="6B70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" name="Rectangle 94"/>
          <p:cNvSpPr>
            <a:spLocks noChangeArrowheads="1"/>
          </p:cNvSpPr>
          <p:nvPr/>
        </p:nvSpPr>
        <p:spPr bwMode="auto">
          <a:xfrm>
            <a:off x="5305425" y="304800"/>
            <a:ext cx="180975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" name="Rectangle 95"/>
          <p:cNvSpPr>
            <a:spLocks noChangeArrowheads="1"/>
          </p:cNvSpPr>
          <p:nvPr/>
        </p:nvSpPr>
        <p:spPr bwMode="auto">
          <a:xfrm>
            <a:off x="5465763" y="304800"/>
            <a:ext cx="173037" cy="228600"/>
          </a:xfrm>
          <a:prstGeom prst="rect">
            <a:avLst/>
          </a:prstGeom>
          <a:solidFill>
            <a:srgbClr val="F7941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6" name="Rectangle 96"/>
          <p:cNvSpPr>
            <a:spLocks noChangeArrowheads="1"/>
          </p:cNvSpPr>
          <p:nvPr/>
        </p:nvSpPr>
        <p:spPr bwMode="auto">
          <a:xfrm>
            <a:off x="5589588" y="304800"/>
            <a:ext cx="125412" cy="228600"/>
          </a:xfrm>
          <a:prstGeom prst="rect">
            <a:avLst/>
          </a:prstGeom>
          <a:solidFill>
            <a:srgbClr val="00384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7" name="Rectangle 97"/>
          <p:cNvSpPr>
            <a:spLocks noChangeArrowheads="1"/>
          </p:cNvSpPr>
          <p:nvPr/>
        </p:nvSpPr>
        <p:spPr bwMode="auto">
          <a:xfrm>
            <a:off x="5676900" y="304800"/>
            <a:ext cx="114300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" name="Rectangle 98"/>
          <p:cNvSpPr>
            <a:spLocks noChangeArrowheads="1"/>
          </p:cNvSpPr>
          <p:nvPr/>
        </p:nvSpPr>
        <p:spPr bwMode="auto">
          <a:xfrm>
            <a:off x="5783263" y="304800"/>
            <a:ext cx="84137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" name="Rectangle 99"/>
          <p:cNvSpPr>
            <a:spLocks noChangeArrowheads="1"/>
          </p:cNvSpPr>
          <p:nvPr/>
        </p:nvSpPr>
        <p:spPr bwMode="auto">
          <a:xfrm>
            <a:off x="5867400" y="304800"/>
            <a:ext cx="152400" cy="228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" name="Rectangle 100"/>
          <p:cNvSpPr>
            <a:spLocks noChangeArrowheads="1"/>
          </p:cNvSpPr>
          <p:nvPr/>
        </p:nvSpPr>
        <p:spPr bwMode="auto">
          <a:xfrm>
            <a:off x="6011863" y="304800"/>
            <a:ext cx="193675" cy="228600"/>
          </a:xfrm>
          <a:prstGeom prst="rect">
            <a:avLst/>
          </a:prstGeom>
          <a:solidFill>
            <a:srgbClr val="78A22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" name="Rectangle 101"/>
          <p:cNvSpPr>
            <a:spLocks noChangeArrowheads="1"/>
          </p:cNvSpPr>
          <p:nvPr/>
        </p:nvSpPr>
        <p:spPr bwMode="auto">
          <a:xfrm>
            <a:off x="6384925" y="304800"/>
            <a:ext cx="168275" cy="228600"/>
          </a:xfrm>
          <a:prstGeom prst="rect">
            <a:avLst/>
          </a:prstGeom>
          <a:solidFill>
            <a:srgbClr val="3F4B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" name="Rectangle 102"/>
          <p:cNvSpPr>
            <a:spLocks noChangeArrowheads="1"/>
          </p:cNvSpPr>
          <p:nvPr/>
        </p:nvSpPr>
        <p:spPr bwMode="auto">
          <a:xfrm>
            <a:off x="6184900" y="304800"/>
            <a:ext cx="215900" cy="228600"/>
          </a:xfrm>
          <a:prstGeom prst="rect">
            <a:avLst/>
          </a:prstGeom>
          <a:solidFill>
            <a:srgbClr val="00384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" name="Rectangle 103"/>
          <p:cNvSpPr>
            <a:spLocks noChangeArrowheads="1"/>
          </p:cNvSpPr>
          <p:nvPr/>
        </p:nvSpPr>
        <p:spPr bwMode="auto">
          <a:xfrm>
            <a:off x="6508750" y="304800"/>
            <a:ext cx="120650" cy="228600"/>
          </a:xfrm>
          <a:prstGeom prst="rect">
            <a:avLst/>
          </a:prstGeom>
          <a:solidFill>
            <a:srgbClr val="F7941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" name="Rectangle 104"/>
          <p:cNvSpPr>
            <a:spLocks noChangeArrowheads="1"/>
          </p:cNvSpPr>
          <p:nvPr/>
        </p:nvSpPr>
        <p:spPr bwMode="auto">
          <a:xfrm>
            <a:off x="6611938" y="304800"/>
            <a:ext cx="169862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" name="Rectangle 105"/>
          <p:cNvSpPr>
            <a:spLocks noChangeArrowheads="1"/>
          </p:cNvSpPr>
          <p:nvPr/>
        </p:nvSpPr>
        <p:spPr bwMode="auto">
          <a:xfrm>
            <a:off x="6765925" y="304800"/>
            <a:ext cx="168275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6" name="Rectangle 106"/>
          <p:cNvSpPr>
            <a:spLocks noChangeArrowheads="1"/>
          </p:cNvSpPr>
          <p:nvPr/>
        </p:nvSpPr>
        <p:spPr bwMode="auto">
          <a:xfrm>
            <a:off x="6881813" y="304800"/>
            <a:ext cx="85725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7" name="Rectangle 77"/>
          <p:cNvSpPr>
            <a:spLocks noChangeArrowheads="1"/>
          </p:cNvSpPr>
          <p:nvPr/>
        </p:nvSpPr>
        <p:spPr bwMode="auto">
          <a:xfrm>
            <a:off x="6945313" y="304800"/>
            <a:ext cx="185737" cy="228600"/>
          </a:xfrm>
          <a:prstGeom prst="rect">
            <a:avLst/>
          </a:prstGeom>
          <a:solidFill>
            <a:srgbClr val="F7941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" name="Rectangle 78"/>
          <p:cNvSpPr>
            <a:spLocks noChangeArrowheads="1"/>
          </p:cNvSpPr>
          <p:nvPr/>
        </p:nvSpPr>
        <p:spPr bwMode="auto">
          <a:xfrm>
            <a:off x="7073900" y="304800"/>
            <a:ext cx="133350" cy="228600"/>
          </a:xfrm>
          <a:prstGeom prst="rect">
            <a:avLst/>
          </a:prstGeom>
          <a:solidFill>
            <a:srgbClr val="6B70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" name="Rectangle 79"/>
          <p:cNvSpPr>
            <a:spLocks noChangeArrowheads="1"/>
          </p:cNvSpPr>
          <p:nvPr/>
        </p:nvSpPr>
        <p:spPr bwMode="auto">
          <a:xfrm>
            <a:off x="7178675" y="304800"/>
            <a:ext cx="136525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" name="Rectangle 80"/>
          <p:cNvSpPr>
            <a:spLocks noChangeArrowheads="1"/>
          </p:cNvSpPr>
          <p:nvPr/>
        </p:nvSpPr>
        <p:spPr bwMode="auto">
          <a:xfrm>
            <a:off x="7289800" y="304800"/>
            <a:ext cx="177800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" name="Rectangle 81"/>
          <p:cNvSpPr>
            <a:spLocks noChangeArrowheads="1"/>
          </p:cNvSpPr>
          <p:nvPr/>
        </p:nvSpPr>
        <p:spPr bwMode="auto">
          <a:xfrm>
            <a:off x="7397750" y="304800"/>
            <a:ext cx="138113" cy="228600"/>
          </a:xfrm>
          <a:prstGeom prst="rect">
            <a:avLst/>
          </a:prstGeom>
          <a:solidFill>
            <a:srgbClr val="78A22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2" name="Rectangle 82"/>
          <p:cNvSpPr>
            <a:spLocks noChangeArrowheads="1"/>
          </p:cNvSpPr>
          <p:nvPr/>
        </p:nvSpPr>
        <p:spPr bwMode="auto">
          <a:xfrm>
            <a:off x="7529513" y="304800"/>
            <a:ext cx="134937" cy="228600"/>
          </a:xfrm>
          <a:prstGeom prst="rect">
            <a:avLst/>
          </a:prstGeom>
          <a:solidFill>
            <a:srgbClr val="3F4B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3" name="Rectangle 83"/>
          <p:cNvSpPr>
            <a:spLocks noChangeArrowheads="1"/>
          </p:cNvSpPr>
          <p:nvPr/>
        </p:nvSpPr>
        <p:spPr bwMode="auto">
          <a:xfrm>
            <a:off x="7643813" y="304800"/>
            <a:ext cx="96837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" name="Rectangle 102"/>
          <p:cNvSpPr>
            <a:spLocks noChangeArrowheads="1"/>
          </p:cNvSpPr>
          <p:nvPr/>
        </p:nvSpPr>
        <p:spPr bwMode="auto">
          <a:xfrm>
            <a:off x="7708900" y="304800"/>
            <a:ext cx="215900" cy="228600"/>
          </a:xfrm>
          <a:prstGeom prst="rect">
            <a:avLst/>
          </a:prstGeom>
          <a:solidFill>
            <a:srgbClr val="00384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5" name="Rectangle 82"/>
          <p:cNvSpPr>
            <a:spLocks noChangeArrowheads="1"/>
          </p:cNvSpPr>
          <p:nvPr/>
        </p:nvSpPr>
        <p:spPr bwMode="auto">
          <a:xfrm>
            <a:off x="7856538" y="304800"/>
            <a:ext cx="134937" cy="228600"/>
          </a:xfrm>
          <a:prstGeom prst="rect">
            <a:avLst/>
          </a:prstGeom>
          <a:solidFill>
            <a:srgbClr val="3F4B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6" name="Rectangle 104"/>
          <p:cNvSpPr>
            <a:spLocks noChangeArrowheads="1"/>
          </p:cNvSpPr>
          <p:nvPr/>
        </p:nvSpPr>
        <p:spPr bwMode="auto">
          <a:xfrm>
            <a:off x="7934325" y="304800"/>
            <a:ext cx="169863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7" name="Rectangle 103"/>
          <p:cNvSpPr>
            <a:spLocks noChangeArrowheads="1"/>
          </p:cNvSpPr>
          <p:nvPr/>
        </p:nvSpPr>
        <p:spPr bwMode="auto">
          <a:xfrm>
            <a:off x="8085138" y="304800"/>
            <a:ext cx="120650" cy="228600"/>
          </a:xfrm>
          <a:prstGeom prst="rect">
            <a:avLst/>
          </a:prstGeom>
          <a:solidFill>
            <a:srgbClr val="F7941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8" name="Rectangle 78"/>
          <p:cNvSpPr>
            <a:spLocks noChangeArrowheads="1"/>
          </p:cNvSpPr>
          <p:nvPr/>
        </p:nvSpPr>
        <p:spPr bwMode="auto">
          <a:xfrm>
            <a:off x="8178800" y="304800"/>
            <a:ext cx="431800" cy="228600"/>
          </a:xfrm>
          <a:prstGeom prst="rect">
            <a:avLst/>
          </a:prstGeom>
          <a:solidFill>
            <a:srgbClr val="6B70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9" name="Rectangle 105"/>
          <p:cNvSpPr>
            <a:spLocks noChangeArrowheads="1"/>
          </p:cNvSpPr>
          <p:nvPr/>
        </p:nvSpPr>
        <p:spPr bwMode="auto">
          <a:xfrm>
            <a:off x="8315325" y="304800"/>
            <a:ext cx="168275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0" name="Rectangle 79"/>
          <p:cNvSpPr>
            <a:spLocks noChangeArrowheads="1"/>
          </p:cNvSpPr>
          <p:nvPr/>
        </p:nvSpPr>
        <p:spPr bwMode="auto">
          <a:xfrm>
            <a:off x="8551863" y="304800"/>
            <a:ext cx="104775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" name="Rectangle 80"/>
          <p:cNvSpPr>
            <a:spLocks noChangeArrowheads="1"/>
          </p:cNvSpPr>
          <p:nvPr/>
        </p:nvSpPr>
        <p:spPr bwMode="auto">
          <a:xfrm>
            <a:off x="8659813" y="304800"/>
            <a:ext cx="103187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2" name="Title 9"/>
          <p:cNvSpPr txBox="1">
            <a:spLocks/>
          </p:cNvSpPr>
          <p:nvPr/>
        </p:nvSpPr>
        <p:spPr bwMode="auto">
          <a:xfrm>
            <a:off x="2209800" y="1752600"/>
            <a:ext cx="6324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5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5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5000" kern="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73" name="Rectangle 57"/>
          <p:cNvSpPr>
            <a:spLocks noChangeArrowheads="1"/>
          </p:cNvSpPr>
          <p:nvPr/>
        </p:nvSpPr>
        <p:spPr bwMode="auto">
          <a:xfrm>
            <a:off x="2286000" y="1371600"/>
            <a:ext cx="5715000" cy="228600"/>
          </a:xfrm>
          <a:prstGeom prst="rect">
            <a:avLst/>
          </a:prstGeom>
          <a:solidFill>
            <a:srgbClr val="00384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1524000"/>
            <a:ext cx="63246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</a:p>
        </p:txBody>
      </p:sp>
      <p:sp>
        <p:nvSpPr>
          <p:cNvPr id="7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75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800600"/>
            <a:ext cx="1196975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Rectangle 54"/>
          <p:cNvSpPr>
            <a:spLocks noChangeArrowheads="1"/>
          </p:cNvSpPr>
          <p:nvPr userDrawn="1"/>
        </p:nvSpPr>
        <p:spPr bwMode="auto">
          <a:xfrm>
            <a:off x="587375" y="304800"/>
            <a:ext cx="98425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9" name="Rectangle 55"/>
          <p:cNvSpPr>
            <a:spLocks noChangeArrowheads="1"/>
          </p:cNvSpPr>
          <p:nvPr userDrawn="1"/>
        </p:nvSpPr>
        <p:spPr bwMode="auto">
          <a:xfrm>
            <a:off x="663575" y="304800"/>
            <a:ext cx="174625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0" name="Rectangle 56"/>
          <p:cNvSpPr>
            <a:spLocks noChangeArrowheads="1"/>
          </p:cNvSpPr>
          <p:nvPr userDrawn="1"/>
        </p:nvSpPr>
        <p:spPr bwMode="auto">
          <a:xfrm>
            <a:off x="438150" y="304800"/>
            <a:ext cx="171450" cy="228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" name="Rectangle 57"/>
          <p:cNvSpPr>
            <a:spLocks noChangeArrowheads="1"/>
          </p:cNvSpPr>
          <p:nvPr userDrawn="1"/>
        </p:nvSpPr>
        <p:spPr bwMode="auto">
          <a:xfrm>
            <a:off x="769938" y="304800"/>
            <a:ext cx="125412" cy="228600"/>
          </a:xfrm>
          <a:prstGeom prst="rect">
            <a:avLst/>
          </a:prstGeom>
          <a:solidFill>
            <a:srgbClr val="00384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2" name="Rectangle 58"/>
          <p:cNvSpPr>
            <a:spLocks noChangeArrowheads="1"/>
          </p:cNvSpPr>
          <p:nvPr userDrawn="1"/>
        </p:nvSpPr>
        <p:spPr bwMode="auto">
          <a:xfrm>
            <a:off x="850900" y="304800"/>
            <a:ext cx="215900" cy="228600"/>
          </a:xfrm>
          <a:prstGeom prst="rect">
            <a:avLst/>
          </a:prstGeom>
          <a:solidFill>
            <a:srgbClr val="78A22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3" name="Rectangle 59"/>
          <p:cNvSpPr>
            <a:spLocks noChangeArrowheads="1"/>
          </p:cNvSpPr>
          <p:nvPr userDrawn="1"/>
        </p:nvSpPr>
        <p:spPr bwMode="auto">
          <a:xfrm>
            <a:off x="1063625" y="304800"/>
            <a:ext cx="231775" cy="228600"/>
          </a:xfrm>
          <a:prstGeom prst="rect">
            <a:avLst/>
          </a:prstGeom>
          <a:solidFill>
            <a:srgbClr val="3F4B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4" name="Rectangle 60"/>
          <p:cNvSpPr>
            <a:spLocks noChangeArrowheads="1"/>
          </p:cNvSpPr>
          <p:nvPr userDrawn="1"/>
        </p:nvSpPr>
        <p:spPr bwMode="auto">
          <a:xfrm>
            <a:off x="1287463" y="304800"/>
            <a:ext cx="160337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5" name="Rectangle 61"/>
          <p:cNvSpPr>
            <a:spLocks noChangeArrowheads="1"/>
          </p:cNvSpPr>
          <p:nvPr userDrawn="1"/>
        </p:nvSpPr>
        <p:spPr bwMode="auto">
          <a:xfrm>
            <a:off x="1384300" y="304800"/>
            <a:ext cx="215900" cy="228600"/>
          </a:xfrm>
          <a:prstGeom prst="rect">
            <a:avLst/>
          </a:prstGeom>
          <a:solidFill>
            <a:srgbClr val="00384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6" name="Rectangle 62"/>
          <p:cNvSpPr>
            <a:spLocks noChangeArrowheads="1"/>
          </p:cNvSpPr>
          <p:nvPr userDrawn="1"/>
        </p:nvSpPr>
        <p:spPr bwMode="auto">
          <a:xfrm>
            <a:off x="1547813" y="304800"/>
            <a:ext cx="300037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7" name="Rectangle 63"/>
          <p:cNvSpPr>
            <a:spLocks noChangeArrowheads="1"/>
          </p:cNvSpPr>
          <p:nvPr userDrawn="1"/>
        </p:nvSpPr>
        <p:spPr bwMode="auto">
          <a:xfrm>
            <a:off x="1846263" y="304800"/>
            <a:ext cx="287337" cy="228600"/>
          </a:xfrm>
          <a:prstGeom prst="rect">
            <a:avLst/>
          </a:prstGeom>
          <a:solidFill>
            <a:srgbClr val="6B70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8" name="Rectangle 64"/>
          <p:cNvSpPr>
            <a:spLocks noChangeArrowheads="1"/>
          </p:cNvSpPr>
          <p:nvPr userDrawn="1"/>
        </p:nvSpPr>
        <p:spPr bwMode="auto">
          <a:xfrm>
            <a:off x="1974850" y="304800"/>
            <a:ext cx="82550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9" name="Rectangle 65"/>
          <p:cNvSpPr>
            <a:spLocks noChangeArrowheads="1"/>
          </p:cNvSpPr>
          <p:nvPr userDrawn="1"/>
        </p:nvSpPr>
        <p:spPr bwMode="auto">
          <a:xfrm>
            <a:off x="2071688" y="304800"/>
            <a:ext cx="138112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0" name="Rectangle 66"/>
          <p:cNvSpPr>
            <a:spLocks noChangeArrowheads="1"/>
          </p:cNvSpPr>
          <p:nvPr userDrawn="1"/>
        </p:nvSpPr>
        <p:spPr bwMode="auto">
          <a:xfrm>
            <a:off x="2155825" y="304800"/>
            <a:ext cx="206375" cy="228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1" name="Rectangle 67"/>
          <p:cNvSpPr>
            <a:spLocks noChangeArrowheads="1"/>
          </p:cNvSpPr>
          <p:nvPr userDrawn="1"/>
        </p:nvSpPr>
        <p:spPr bwMode="auto">
          <a:xfrm>
            <a:off x="2278063" y="304800"/>
            <a:ext cx="236537" cy="228600"/>
          </a:xfrm>
          <a:prstGeom prst="rect">
            <a:avLst/>
          </a:prstGeom>
          <a:solidFill>
            <a:srgbClr val="78A22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" name="Rectangle 68"/>
          <p:cNvSpPr>
            <a:spLocks noChangeArrowheads="1"/>
          </p:cNvSpPr>
          <p:nvPr userDrawn="1"/>
        </p:nvSpPr>
        <p:spPr bwMode="auto">
          <a:xfrm>
            <a:off x="2455863" y="304800"/>
            <a:ext cx="363537" cy="228600"/>
          </a:xfrm>
          <a:prstGeom prst="rect">
            <a:avLst/>
          </a:prstGeom>
          <a:solidFill>
            <a:srgbClr val="F7941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3" name="Rectangle 69"/>
          <p:cNvSpPr>
            <a:spLocks noChangeArrowheads="1"/>
          </p:cNvSpPr>
          <p:nvPr userDrawn="1"/>
        </p:nvSpPr>
        <p:spPr bwMode="auto">
          <a:xfrm>
            <a:off x="2597150" y="304800"/>
            <a:ext cx="98425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4" name="Rectangle 70"/>
          <p:cNvSpPr>
            <a:spLocks noChangeArrowheads="1"/>
          </p:cNvSpPr>
          <p:nvPr userDrawn="1"/>
        </p:nvSpPr>
        <p:spPr bwMode="auto">
          <a:xfrm>
            <a:off x="2679700" y="304800"/>
            <a:ext cx="215900" cy="228600"/>
          </a:xfrm>
          <a:prstGeom prst="rect">
            <a:avLst/>
          </a:prstGeom>
          <a:solidFill>
            <a:srgbClr val="78A22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5" name="Rectangle 71"/>
          <p:cNvSpPr>
            <a:spLocks noChangeArrowheads="1"/>
          </p:cNvSpPr>
          <p:nvPr userDrawn="1"/>
        </p:nvSpPr>
        <p:spPr bwMode="auto">
          <a:xfrm>
            <a:off x="2828925" y="304800"/>
            <a:ext cx="153988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6" name="Rectangle 72"/>
          <p:cNvSpPr>
            <a:spLocks noChangeArrowheads="1"/>
          </p:cNvSpPr>
          <p:nvPr userDrawn="1"/>
        </p:nvSpPr>
        <p:spPr bwMode="auto">
          <a:xfrm>
            <a:off x="2946400" y="304800"/>
            <a:ext cx="177800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7" name="Rectangle 73"/>
          <p:cNvSpPr>
            <a:spLocks noChangeArrowheads="1"/>
          </p:cNvSpPr>
          <p:nvPr userDrawn="1"/>
        </p:nvSpPr>
        <p:spPr bwMode="auto">
          <a:xfrm>
            <a:off x="3105150" y="304800"/>
            <a:ext cx="171450" cy="228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8" name="Rectangle 74"/>
          <p:cNvSpPr>
            <a:spLocks noChangeArrowheads="1"/>
          </p:cNvSpPr>
          <p:nvPr userDrawn="1"/>
        </p:nvSpPr>
        <p:spPr bwMode="auto">
          <a:xfrm>
            <a:off x="3214688" y="304800"/>
            <a:ext cx="138112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9" name="Rectangle 75"/>
          <p:cNvSpPr>
            <a:spLocks noChangeArrowheads="1"/>
          </p:cNvSpPr>
          <p:nvPr userDrawn="1"/>
        </p:nvSpPr>
        <p:spPr bwMode="auto">
          <a:xfrm>
            <a:off x="3284538" y="304800"/>
            <a:ext cx="144462" cy="228600"/>
          </a:xfrm>
          <a:prstGeom prst="rect">
            <a:avLst/>
          </a:prstGeom>
          <a:solidFill>
            <a:srgbClr val="6B70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" name="Rectangle 76"/>
          <p:cNvSpPr>
            <a:spLocks noChangeArrowheads="1"/>
          </p:cNvSpPr>
          <p:nvPr userDrawn="1"/>
        </p:nvSpPr>
        <p:spPr bwMode="auto">
          <a:xfrm>
            <a:off x="3387725" y="304800"/>
            <a:ext cx="193675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" name="Rectangle 77"/>
          <p:cNvSpPr>
            <a:spLocks noChangeArrowheads="1"/>
          </p:cNvSpPr>
          <p:nvPr userDrawn="1"/>
        </p:nvSpPr>
        <p:spPr bwMode="auto">
          <a:xfrm>
            <a:off x="3548063" y="304800"/>
            <a:ext cx="185737" cy="228600"/>
          </a:xfrm>
          <a:prstGeom prst="rect">
            <a:avLst/>
          </a:prstGeom>
          <a:solidFill>
            <a:srgbClr val="F7941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" name="Rectangle 78"/>
          <p:cNvSpPr>
            <a:spLocks noChangeArrowheads="1"/>
          </p:cNvSpPr>
          <p:nvPr userDrawn="1"/>
        </p:nvSpPr>
        <p:spPr bwMode="auto">
          <a:xfrm>
            <a:off x="3676650" y="304800"/>
            <a:ext cx="133350" cy="228600"/>
          </a:xfrm>
          <a:prstGeom prst="rect">
            <a:avLst/>
          </a:prstGeom>
          <a:solidFill>
            <a:srgbClr val="6B70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" name="Rectangle 79"/>
          <p:cNvSpPr>
            <a:spLocks noChangeArrowheads="1"/>
          </p:cNvSpPr>
          <p:nvPr userDrawn="1"/>
        </p:nvSpPr>
        <p:spPr bwMode="auto">
          <a:xfrm>
            <a:off x="3781425" y="304800"/>
            <a:ext cx="180975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" name="Rectangle 80"/>
          <p:cNvSpPr>
            <a:spLocks noChangeArrowheads="1"/>
          </p:cNvSpPr>
          <p:nvPr userDrawn="1"/>
        </p:nvSpPr>
        <p:spPr bwMode="auto">
          <a:xfrm>
            <a:off x="3890963" y="304800"/>
            <a:ext cx="147637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5" name="Rectangle 81"/>
          <p:cNvSpPr>
            <a:spLocks noChangeArrowheads="1"/>
          </p:cNvSpPr>
          <p:nvPr userDrawn="1"/>
        </p:nvSpPr>
        <p:spPr bwMode="auto">
          <a:xfrm>
            <a:off x="4000500" y="304800"/>
            <a:ext cx="138113" cy="228600"/>
          </a:xfrm>
          <a:prstGeom prst="rect">
            <a:avLst/>
          </a:prstGeom>
          <a:solidFill>
            <a:srgbClr val="78A22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6" name="Rectangle 82"/>
          <p:cNvSpPr>
            <a:spLocks noChangeArrowheads="1"/>
          </p:cNvSpPr>
          <p:nvPr userDrawn="1"/>
        </p:nvSpPr>
        <p:spPr bwMode="auto">
          <a:xfrm>
            <a:off x="4132263" y="304800"/>
            <a:ext cx="134937" cy="228600"/>
          </a:xfrm>
          <a:prstGeom prst="rect">
            <a:avLst/>
          </a:prstGeom>
          <a:solidFill>
            <a:srgbClr val="3F4B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7" name="Rectangle 83"/>
          <p:cNvSpPr>
            <a:spLocks noChangeArrowheads="1"/>
          </p:cNvSpPr>
          <p:nvPr userDrawn="1"/>
        </p:nvSpPr>
        <p:spPr bwMode="auto">
          <a:xfrm>
            <a:off x="4246563" y="304800"/>
            <a:ext cx="96837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8" name="Rectangle 84"/>
          <p:cNvSpPr>
            <a:spLocks noChangeArrowheads="1"/>
          </p:cNvSpPr>
          <p:nvPr userDrawn="1"/>
        </p:nvSpPr>
        <p:spPr bwMode="auto">
          <a:xfrm>
            <a:off x="4311650" y="304800"/>
            <a:ext cx="107950" cy="228600"/>
          </a:xfrm>
          <a:prstGeom prst="rect">
            <a:avLst/>
          </a:prstGeom>
          <a:solidFill>
            <a:srgbClr val="F7941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9" name="Rectangle 85"/>
          <p:cNvSpPr>
            <a:spLocks noChangeArrowheads="1"/>
          </p:cNvSpPr>
          <p:nvPr userDrawn="1"/>
        </p:nvSpPr>
        <p:spPr bwMode="auto">
          <a:xfrm>
            <a:off x="4419600" y="304800"/>
            <a:ext cx="228600" cy="228600"/>
          </a:xfrm>
          <a:prstGeom prst="rect">
            <a:avLst/>
          </a:prstGeom>
          <a:solidFill>
            <a:srgbClr val="00384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0" name="Rectangle 86"/>
          <p:cNvSpPr>
            <a:spLocks noChangeArrowheads="1"/>
          </p:cNvSpPr>
          <p:nvPr userDrawn="1"/>
        </p:nvSpPr>
        <p:spPr bwMode="auto">
          <a:xfrm>
            <a:off x="4562475" y="304800"/>
            <a:ext cx="52388" cy="228600"/>
          </a:xfrm>
          <a:prstGeom prst="rect">
            <a:avLst/>
          </a:prstGeom>
          <a:solidFill>
            <a:srgbClr val="6B70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1" name="Rectangle 87"/>
          <p:cNvSpPr>
            <a:spLocks noChangeArrowheads="1"/>
          </p:cNvSpPr>
          <p:nvPr userDrawn="1"/>
        </p:nvSpPr>
        <p:spPr bwMode="auto">
          <a:xfrm>
            <a:off x="4619625" y="304800"/>
            <a:ext cx="104775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" name="Rectangle 88"/>
          <p:cNvSpPr>
            <a:spLocks noChangeArrowheads="1"/>
          </p:cNvSpPr>
          <p:nvPr userDrawn="1"/>
        </p:nvSpPr>
        <p:spPr bwMode="auto">
          <a:xfrm>
            <a:off x="4691063" y="304800"/>
            <a:ext cx="185737" cy="228600"/>
          </a:xfrm>
          <a:prstGeom prst="rect">
            <a:avLst/>
          </a:prstGeom>
          <a:solidFill>
            <a:srgbClr val="6B70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3" name="Rectangle 89"/>
          <p:cNvSpPr>
            <a:spLocks noChangeArrowheads="1"/>
          </p:cNvSpPr>
          <p:nvPr userDrawn="1"/>
        </p:nvSpPr>
        <p:spPr bwMode="auto">
          <a:xfrm>
            <a:off x="4759325" y="304800"/>
            <a:ext cx="52388" cy="228600"/>
          </a:xfrm>
          <a:prstGeom prst="rect">
            <a:avLst/>
          </a:prstGeom>
          <a:solidFill>
            <a:srgbClr val="78A22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4" name="Rectangle 90"/>
          <p:cNvSpPr>
            <a:spLocks noChangeArrowheads="1"/>
          </p:cNvSpPr>
          <p:nvPr userDrawn="1"/>
        </p:nvSpPr>
        <p:spPr bwMode="auto">
          <a:xfrm>
            <a:off x="4878388" y="304800"/>
            <a:ext cx="227012" cy="228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5" name="Rectangle 91"/>
          <p:cNvSpPr>
            <a:spLocks noChangeArrowheads="1"/>
          </p:cNvSpPr>
          <p:nvPr userDrawn="1"/>
        </p:nvSpPr>
        <p:spPr bwMode="auto">
          <a:xfrm>
            <a:off x="5046663" y="304800"/>
            <a:ext cx="82550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6" name="Rectangle 92"/>
          <p:cNvSpPr>
            <a:spLocks noChangeArrowheads="1"/>
          </p:cNvSpPr>
          <p:nvPr userDrawn="1"/>
        </p:nvSpPr>
        <p:spPr bwMode="auto">
          <a:xfrm>
            <a:off x="5113338" y="304800"/>
            <a:ext cx="122237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7" name="Rectangle 93"/>
          <p:cNvSpPr>
            <a:spLocks noChangeArrowheads="1"/>
          </p:cNvSpPr>
          <p:nvPr userDrawn="1"/>
        </p:nvSpPr>
        <p:spPr bwMode="auto">
          <a:xfrm>
            <a:off x="5202238" y="304800"/>
            <a:ext cx="131762" cy="228600"/>
          </a:xfrm>
          <a:prstGeom prst="rect">
            <a:avLst/>
          </a:prstGeom>
          <a:solidFill>
            <a:srgbClr val="6B70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8" name="Rectangle 94"/>
          <p:cNvSpPr>
            <a:spLocks noChangeArrowheads="1"/>
          </p:cNvSpPr>
          <p:nvPr userDrawn="1"/>
        </p:nvSpPr>
        <p:spPr bwMode="auto">
          <a:xfrm>
            <a:off x="5305425" y="304800"/>
            <a:ext cx="180975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9" name="Rectangle 95"/>
          <p:cNvSpPr>
            <a:spLocks noChangeArrowheads="1"/>
          </p:cNvSpPr>
          <p:nvPr userDrawn="1"/>
        </p:nvSpPr>
        <p:spPr bwMode="auto">
          <a:xfrm>
            <a:off x="5465763" y="304800"/>
            <a:ext cx="173037" cy="228600"/>
          </a:xfrm>
          <a:prstGeom prst="rect">
            <a:avLst/>
          </a:prstGeom>
          <a:solidFill>
            <a:srgbClr val="F7941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0" name="Rectangle 96"/>
          <p:cNvSpPr>
            <a:spLocks noChangeArrowheads="1"/>
          </p:cNvSpPr>
          <p:nvPr userDrawn="1"/>
        </p:nvSpPr>
        <p:spPr bwMode="auto">
          <a:xfrm>
            <a:off x="5589588" y="304800"/>
            <a:ext cx="125412" cy="228600"/>
          </a:xfrm>
          <a:prstGeom prst="rect">
            <a:avLst/>
          </a:prstGeom>
          <a:solidFill>
            <a:srgbClr val="00384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1" name="Rectangle 97"/>
          <p:cNvSpPr>
            <a:spLocks noChangeArrowheads="1"/>
          </p:cNvSpPr>
          <p:nvPr userDrawn="1"/>
        </p:nvSpPr>
        <p:spPr bwMode="auto">
          <a:xfrm>
            <a:off x="5676900" y="304800"/>
            <a:ext cx="114300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2" name="Rectangle 98"/>
          <p:cNvSpPr>
            <a:spLocks noChangeArrowheads="1"/>
          </p:cNvSpPr>
          <p:nvPr userDrawn="1"/>
        </p:nvSpPr>
        <p:spPr bwMode="auto">
          <a:xfrm>
            <a:off x="5783263" y="304800"/>
            <a:ext cx="84137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" name="Rectangle 99"/>
          <p:cNvSpPr>
            <a:spLocks noChangeArrowheads="1"/>
          </p:cNvSpPr>
          <p:nvPr userDrawn="1"/>
        </p:nvSpPr>
        <p:spPr bwMode="auto">
          <a:xfrm>
            <a:off x="5867400" y="304800"/>
            <a:ext cx="152400" cy="228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4" name="Rectangle 100"/>
          <p:cNvSpPr>
            <a:spLocks noChangeArrowheads="1"/>
          </p:cNvSpPr>
          <p:nvPr userDrawn="1"/>
        </p:nvSpPr>
        <p:spPr bwMode="auto">
          <a:xfrm>
            <a:off x="6011863" y="304800"/>
            <a:ext cx="193675" cy="228600"/>
          </a:xfrm>
          <a:prstGeom prst="rect">
            <a:avLst/>
          </a:prstGeom>
          <a:solidFill>
            <a:srgbClr val="78A22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5" name="Rectangle 101"/>
          <p:cNvSpPr>
            <a:spLocks noChangeArrowheads="1"/>
          </p:cNvSpPr>
          <p:nvPr userDrawn="1"/>
        </p:nvSpPr>
        <p:spPr bwMode="auto">
          <a:xfrm>
            <a:off x="6384925" y="304800"/>
            <a:ext cx="168275" cy="228600"/>
          </a:xfrm>
          <a:prstGeom prst="rect">
            <a:avLst/>
          </a:prstGeom>
          <a:solidFill>
            <a:srgbClr val="3F4B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6" name="Rectangle 102"/>
          <p:cNvSpPr>
            <a:spLocks noChangeArrowheads="1"/>
          </p:cNvSpPr>
          <p:nvPr userDrawn="1"/>
        </p:nvSpPr>
        <p:spPr bwMode="auto">
          <a:xfrm>
            <a:off x="6184900" y="304800"/>
            <a:ext cx="215900" cy="228600"/>
          </a:xfrm>
          <a:prstGeom prst="rect">
            <a:avLst/>
          </a:prstGeom>
          <a:solidFill>
            <a:srgbClr val="00384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7" name="Rectangle 103"/>
          <p:cNvSpPr>
            <a:spLocks noChangeArrowheads="1"/>
          </p:cNvSpPr>
          <p:nvPr userDrawn="1"/>
        </p:nvSpPr>
        <p:spPr bwMode="auto">
          <a:xfrm>
            <a:off x="6508750" y="304800"/>
            <a:ext cx="120650" cy="228600"/>
          </a:xfrm>
          <a:prstGeom prst="rect">
            <a:avLst/>
          </a:prstGeom>
          <a:solidFill>
            <a:srgbClr val="F7941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8" name="Rectangle 104"/>
          <p:cNvSpPr>
            <a:spLocks noChangeArrowheads="1"/>
          </p:cNvSpPr>
          <p:nvPr userDrawn="1"/>
        </p:nvSpPr>
        <p:spPr bwMode="auto">
          <a:xfrm>
            <a:off x="6611938" y="304800"/>
            <a:ext cx="169862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9" name="Rectangle 105"/>
          <p:cNvSpPr>
            <a:spLocks noChangeArrowheads="1"/>
          </p:cNvSpPr>
          <p:nvPr userDrawn="1"/>
        </p:nvSpPr>
        <p:spPr bwMode="auto">
          <a:xfrm>
            <a:off x="6765925" y="304800"/>
            <a:ext cx="168275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0" name="Rectangle 106"/>
          <p:cNvSpPr>
            <a:spLocks noChangeArrowheads="1"/>
          </p:cNvSpPr>
          <p:nvPr userDrawn="1"/>
        </p:nvSpPr>
        <p:spPr bwMode="auto">
          <a:xfrm>
            <a:off x="6881813" y="304800"/>
            <a:ext cx="85725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1" name="Rectangle 77"/>
          <p:cNvSpPr>
            <a:spLocks noChangeArrowheads="1"/>
          </p:cNvSpPr>
          <p:nvPr userDrawn="1"/>
        </p:nvSpPr>
        <p:spPr bwMode="auto">
          <a:xfrm>
            <a:off x="6945313" y="304800"/>
            <a:ext cx="185737" cy="228600"/>
          </a:xfrm>
          <a:prstGeom prst="rect">
            <a:avLst/>
          </a:prstGeom>
          <a:solidFill>
            <a:srgbClr val="F7941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2" name="Rectangle 78"/>
          <p:cNvSpPr>
            <a:spLocks noChangeArrowheads="1"/>
          </p:cNvSpPr>
          <p:nvPr userDrawn="1"/>
        </p:nvSpPr>
        <p:spPr bwMode="auto">
          <a:xfrm>
            <a:off x="7073900" y="304800"/>
            <a:ext cx="133350" cy="228600"/>
          </a:xfrm>
          <a:prstGeom prst="rect">
            <a:avLst/>
          </a:prstGeom>
          <a:solidFill>
            <a:srgbClr val="6B70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" name="Rectangle 79"/>
          <p:cNvSpPr>
            <a:spLocks noChangeArrowheads="1"/>
          </p:cNvSpPr>
          <p:nvPr userDrawn="1"/>
        </p:nvSpPr>
        <p:spPr bwMode="auto">
          <a:xfrm>
            <a:off x="7178675" y="304800"/>
            <a:ext cx="136525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4" name="Rectangle 80"/>
          <p:cNvSpPr>
            <a:spLocks noChangeArrowheads="1"/>
          </p:cNvSpPr>
          <p:nvPr userDrawn="1"/>
        </p:nvSpPr>
        <p:spPr bwMode="auto">
          <a:xfrm>
            <a:off x="7289800" y="304800"/>
            <a:ext cx="177800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5" name="Rectangle 81"/>
          <p:cNvSpPr>
            <a:spLocks noChangeArrowheads="1"/>
          </p:cNvSpPr>
          <p:nvPr userDrawn="1"/>
        </p:nvSpPr>
        <p:spPr bwMode="auto">
          <a:xfrm>
            <a:off x="7397750" y="304800"/>
            <a:ext cx="138113" cy="228600"/>
          </a:xfrm>
          <a:prstGeom prst="rect">
            <a:avLst/>
          </a:prstGeom>
          <a:solidFill>
            <a:srgbClr val="78A22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6" name="Rectangle 82"/>
          <p:cNvSpPr>
            <a:spLocks noChangeArrowheads="1"/>
          </p:cNvSpPr>
          <p:nvPr userDrawn="1"/>
        </p:nvSpPr>
        <p:spPr bwMode="auto">
          <a:xfrm>
            <a:off x="7529513" y="304800"/>
            <a:ext cx="134937" cy="228600"/>
          </a:xfrm>
          <a:prstGeom prst="rect">
            <a:avLst/>
          </a:prstGeom>
          <a:solidFill>
            <a:srgbClr val="3F4B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7" name="Rectangle 83"/>
          <p:cNvSpPr>
            <a:spLocks noChangeArrowheads="1"/>
          </p:cNvSpPr>
          <p:nvPr userDrawn="1"/>
        </p:nvSpPr>
        <p:spPr bwMode="auto">
          <a:xfrm>
            <a:off x="7643813" y="304800"/>
            <a:ext cx="96837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8" name="Rectangle 102"/>
          <p:cNvSpPr>
            <a:spLocks noChangeArrowheads="1"/>
          </p:cNvSpPr>
          <p:nvPr userDrawn="1"/>
        </p:nvSpPr>
        <p:spPr bwMode="auto">
          <a:xfrm>
            <a:off x="7708900" y="304800"/>
            <a:ext cx="215900" cy="228600"/>
          </a:xfrm>
          <a:prstGeom prst="rect">
            <a:avLst/>
          </a:prstGeom>
          <a:solidFill>
            <a:srgbClr val="00384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9" name="Rectangle 82"/>
          <p:cNvSpPr>
            <a:spLocks noChangeArrowheads="1"/>
          </p:cNvSpPr>
          <p:nvPr userDrawn="1"/>
        </p:nvSpPr>
        <p:spPr bwMode="auto">
          <a:xfrm>
            <a:off x="7856538" y="304800"/>
            <a:ext cx="134937" cy="228600"/>
          </a:xfrm>
          <a:prstGeom prst="rect">
            <a:avLst/>
          </a:prstGeom>
          <a:solidFill>
            <a:srgbClr val="3F4B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0" name="Rectangle 104"/>
          <p:cNvSpPr>
            <a:spLocks noChangeArrowheads="1"/>
          </p:cNvSpPr>
          <p:nvPr userDrawn="1"/>
        </p:nvSpPr>
        <p:spPr bwMode="auto">
          <a:xfrm>
            <a:off x="7934325" y="304800"/>
            <a:ext cx="169863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1" name="Rectangle 103"/>
          <p:cNvSpPr>
            <a:spLocks noChangeArrowheads="1"/>
          </p:cNvSpPr>
          <p:nvPr userDrawn="1"/>
        </p:nvSpPr>
        <p:spPr bwMode="auto">
          <a:xfrm>
            <a:off x="8085138" y="304800"/>
            <a:ext cx="120650" cy="228600"/>
          </a:xfrm>
          <a:prstGeom prst="rect">
            <a:avLst/>
          </a:prstGeom>
          <a:solidFill>
            <a:srgbClr val="F7941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2" name="Rectangle 78"/>
          <p:cNvSpPr>
            <a:spLocks noChangeArrowheads="1"/>
          </p:cNvSpPr>
          <p:nvPr userDrawn="1"/>
        </p:nvSpPr>
        <p:spPr bwMode="auto">
          <a:xfrm>
            <a:off x="8178800" y="304800"/>
            <a:ext cx="431800" cy="228600"/>
          </a:xfrm>
          <a:prstGeom prst="rect">
            <a:avLst/>
          </a:prstGeom>
          <a:solidFill>
            <a:srgbClr val="6B70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" name="Rectangle 105"/>
          <p:cNvSpPr>
            <a:spLocks noChangeArrowheads="1"/>
          </p:cNvSpPr>
          <p:nvPr userDrawn="1"/>
        </p:nvSpPr>
        <p:spPr bwMode="auto">
          <a:xfrm>
            <a:off x="8315325" y="304800"/>
            <a:ext cx="168275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4" name="Rectangle 79"/>
          <p:cNvSpPr>
            <a:spLocks noChangeArrowheads="1"/>
          </p:cNvSpPr>
          <p:nvPr userDrawn="1"/>
        </p:nvSpPr>
        <p:spPr bwMode="auto">
          <a:xfrm>
            <a:off x="8551863" y="304800"/>
            <a:ext cx="104775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5" name="Rectangle 80"/>
          <p:cNvSpPr>
            <a:spLocks noChangeArrowheads="1"/>
          </p:cNvSpPr>
          <p:nvPr userDrawn="1"/>
        </p:nvSpPr>
        <p:spPr bwMode="auto">
          <a:xfrm>
            <a:off x="8659813" y="304800"/>
            <a:ext cx="103187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6" name="Title 9"/>
          <p:cNvSpPr txBox="1">
            <a:spLocks/>
          </p:cNvSpPr>
          <p:nvPr userDrawn="1"/>
        </p:nvSpPr>
        <p:spPr bwMode="auto">
          <a:xfrm>
            <a:off x="2209800" y="1752600"/>
            <a:ext cx="6324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5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5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5000" kern="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147" name="Rectangle 57"/>
          <p:cNvSpPr>
            <a:spLocks noChangeArrowheads="1"/>
          </p:cNvSpPr>
          <p:nvPr userDrawn="1"/>
        </p:nvSpPr>
        <p:spPr bwMode="auto">
          <a:xfrm>
            <a:off x="2286000" y="1371600"/>
            <a:ext cx="5715000" cy="228600"/>
          </a:xfrm>
          <a:prstGeom prst="rect">
            <a:avLst/>
          </a:prstGeom>
          <a:solidFill>
            <a:srgbClr val="00384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800600"/>
            <a:ext cx="1196975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4"/>
          <p:cNvSpPr>
            <a:spLocks noChangeArrowheads="1"/>
          </p:cNvSpPr>
          <p:nvPr userDrawn="1"/>
        </p:nvSpPr>
        <p:spPr bwMode="auto">
          <a:xfrm>
            <a:off x="587375" y="304800"/>
            <a:ext cx="98425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55"/>
          <p:cNvSpPr>
            <a:spLocks noChangeArrowheads="1"/>
          </p:cNvSpPr>
          <p:nvPr userDrawn="1"/>
        </p:nvSpPr>
        <p:spPr bwMode="auto">
          <a:xfrm>
            <a:off x="663575" y="304800"/>
            <a:ext cx="174625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ctangle 56"/>
          <p:cNvSpPr>
            <a:spLocks noChangeArrowheads="1"/>
          </p:cNvSpPr>
          <p:nvPr userDrawn="1"/>
        </p:nvSpPr>
        <p:spPr bwMode="auto">
          <a:xfrm>
            <a:off x="438150" y="304800"/>
            <a:ext cx="171450" cy="228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57"/>
          <p:cNvSpPr>
            <a:spLocks noChangeArrowheads="1"/>
          </p:cNvSpPr>
          <p:nvPr userDrawn="1"/>
        </p:nvSpPr>
        <p:spPr bwMode="auto">
          <a:xfrm>
            <a:off x="769938" y="304800"/>
            <a:ext cx="125412" cy="228600"/>
          </a:xfrm>
          <a:prstGeom prst="rect">
            <a:avLst/>
          </a:prstGeom>
          <a:solidFill>
            <a:srgbClr val="00384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58"/>
          <p:cNvSpPr>
            <a:spLocks noChangeArrowheads="1"/>
          </p:cNvSpPr>
          <p:nvPr userDrawn="1"/>
        </p:nvSpPr>
        <p:spPr bwMode="auto">
          <a:xfrm>
            <a:off x="850900" y="304800"/>
            <a:ext cx="215900" cy="228600"/>
          </a:xfrm>
          <a:prstGeom prst="rect">
            <a:avLst/>
          </a:prstGeom>
          <a:solidFill>
            <a:srgbClr val="78A22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59"/>
          <p:cNvSpPr>
            <a:spLocks noChangeArrowheads="1"/>
          </p:cNvSpPr>
          <p:nvPr userDrawn="1"/>
        </p:nvSpPr>
        <p:spPr bwMode="auto">
          <a:xfrm>
            <a:off x="1063625" y="304800"/>
            <a:ext cx="231775" cy="228600"/>
          </a:xfrm>
          <a:prstGeom prst="rect">
            <a:avLst/>
          </a:prstGeom>
          <a:solidFill>
            <a:srgbClr val="3F4B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60"/>
          <p:cNvSpPr>
            <a:spLocks noChangeArrowheads="1"/>
          </p:cNvSpPr>
          <p:nvPr userDrawn="1"/>
        </p:nvSpPr>
        <p:spPr bwMode="auto">
          <a:xfrm>
            <a:off x="1287463" y="304800"/>
            <a:ext cx="160337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61"/>
          <p:cNvSpPr>
            <a:spLocks noChangeArrowheads="1"/>
          </p:cNvSpPr>
          <p:nvPr userDrawn="1"/>
        </p:nvSpPr>
        <p:spPr bwMode="auto">
          <a:xfrm>
            <a:off x="1384300" y="304800"/>
            <a:ext cx="215900" cy="228600"/>
          </a:xfrm>
          <a:prstGeom prst="rect">
            <a:avLst/>
          </a:prstGeom>
          <a:solidFill>
            <a:srgbClr val="00384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Rectangle 62"/>
          <p:cNvSpPr>
            <a:spLocks noChangeArrowheads="1"/>
          </p:cNvSpPr>
          <p:nvPr userDrawn="1"/>
        </p:nvSpPr>
        <p:spPr bwMode="auto">
          <a:xfrm>
            <a:off x="1547813" y="304800"/>
            <a:ext cx="300037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63"/>
          <p:cNvSpPr>
            <a:spLocks noChangeArrowheads="1"/>
          </p:cNvSpPr>
          <p:nvPr userDrawn="1"/>
        </p:nvSpPr>
        <p:spPr bwMode="auto">
          <a:xfrm>
            <a:off x="1846263" y="304800"/>
            <a:ext cx="287337" cy="228600"/>
          </a:xfrm>
          <a:prstGeom prst="rect">
            <a:avLst/>
          </a:prstGeom>
          <a:solidFill>
            <a:srgbClr val="6B70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ectangle 64"/>
          <p:cNvSpPr>
            <a:spLocks noChangeArrowheads="1"/>
          </p:cNvSpPr>
          <p:nvPr userDrawn="1"/>
        </p:nvSpPr>
        <p:spPr bwMode="auto">
          <a:xfrm>
            <a:off x="1974850" y="304800"/>
            <a:ext cx="82550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Rectangle 65"/>
          <p:cNvSpPr>
            <a:spLocks noChangeArrowheads="1"/>
          </p:cNvSpPr>
          <p:nvPr userDrawn="1"/>
        </p:nvSpPr>
        <p:spPr bwMode="auto">
          <a:xfrm>
            <a:off x="2071688" y="304800"/>
            <a:ext cx="138112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66"/>
          <p:cNvSpPr>
            <a:spLocks noChangeArrowheads="1"/>
          </p:cNvSpPr>
          <p:nvPr userDrawn="1"/>
        </p:nvSpPr>
        <p:spPr bwMode="auto">
          <a:xfrm>
            <a:off x="2155825" y="304800"/>
            <a:ext cx="206375" cy="228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Rectangle 67"/>
          <p:cNvSpPr>
            <a:spLocks noChangeArrowheads="1"/>
          </p:cNvSpPr>
          <p:nvPr userDrawn="1"/>
        </p:nvSpPr>
        <p:spPr bwMode="auto">
          <a:xfrm>
            <a:off x="2278063" y="304800"/>
            <a:ext cx="236537" cy="228600"/>
          </a:xfrm>
          <a:prstGeom prst="rect">
            <a:avLst/>
          </a:prstGeom>
          <a:solidFill>
            <a:srgbClr val="78A22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Rectangle 68"/>
          <p:cNvSpPr>
            <a:spLocks noChangeArrowheads="1"/>
          </p:cNvSpPr>
          <p:nvPr userDrawn="1"/>
        </p:nvSpPr>
        <p:spPr bwMode="auto">
          <a:xfrm>
            <a:off x="2455863" y="304800"/>
            <a:ext cx="363537" cy="228600"/>
          </a:xfrm>
          <a:prstGeom prst="rect">
            <a:avLst/>
          </a:prstGeom>
          <a:solidFill>
            <a:srgbClr val="F7941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69"/>
          <p:cNvSpPr>
            <a:spLocks noChangeArrowheads="1"/>
          </p:cNvSpPr>
          <p:nvPr userDrawn="1"/>
        </p:nvSpPr>
        <p:spPr bwMode="auto">
          <a:xfrm>
            <a:off x="2597150" y="304800"/>
            <a:ext cx="98425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Rectangle 70"/>
          <p:cNvSpPr>
            <a:spLocks noChangeArrowheads="1"/>
          </p:cNvSpPr>
          <p:nvPr userDrawn="1"/>
        </p:nvSpPr>
        <p:spPr bwMode="auto">
          <a:xfrm>
            <a:off x="2679700" y="304800"/>
            <a:ext cx="215900" cy="228600"/>
          </a:xfrm>
          <a:prstGeom prst="rect">
            <a:avLst/>
          </a:prstGeom>
          <a:solidFill>
            <a:srgbClr val="78A22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" name="Rectangle 71"/>
          <p:cNvSpPr>
            <a:spLocks noChangeArrowheads="1"/>
          </p:cNvSpPr>
          <p:nvPr userDrawn="1"/>
        </p:nvSpPr>
        <p:spPr bwMode="auto">
          <a:xfrm>
            <a:off x="2828925" y="304800"/>
            <a:ext cx="153988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" name="Rectangle 72"/>
          <p:cNvSpPr>
            <a:spLocks noChangeArrowheads="1"/>
          </p:cNvSpPr>
          <p:nvPr userDrawn="1"/>
        </p:nvSpPr>
        <p:spPr bwMode="auto">
          <a:xfrm>
            <a:off x="2946400" y="304800"/>
            <a:ext cx="177800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" name="Rectangle 73"/>
          <p:cNvSpPr>
            <a:spLocks noChangeArrowheads="1"/>
          </p:cNvSpPr>
          <p:nvPr userDrawn="1"/>
        </p:nvSpPr>
        <p:spPr bwMode="auto">
          <a:xfrm>
            <a:off x="3105150" y="304800"/>
            <a:ext cx="171450" cy="228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" name="Rectangle 74"/>
          <p:cNvSpPr>
            <a:spLocks noChangeArrowheads="1"/>
          </p:cNvSpPr>
          <p:nvPr userDrawn="1"/>
        </p:nvSpPr>
        <p:spPr bwMode="auto">
          <a:xfrm>
            <a:off x="3214688" y="304800"/>
            <a:ext cx="138112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" name="Rectangle 75"/>
          <p:cNvSpPr>
            <a:spLocks noChangeArrowheads="1"/>
          </p:cNvSpPr>
          <p:nvPr userDrawn="1"/>
        </p:nvSpPr>
        <p:spPr bwMode="auto">
          <a:xfrm>
            <a:off x="3284538" y="304800"/>
            <a:ext cx="144462" cy="228600"/>
          </a:xfrm>
          <a:prstGeom prst="rect">
            <a:avLst/>
          </a:prstGeom>
          <a:solidFill>
            <a:srgbClr val="6B70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" name="Rectangle 76"/>
          <p:cNvSpPr>
            <a:spLocks noChangeArrowheads="1"/>
          </p:cNvSpPr>
          <p:nvPr userDrawn="1"/>
        </p:nvSpPr>
        <p:spPr bwMode="auto">
          <a:xfrm>
            <a:off x="3387725" y="304800"/>
            <a:ext cx="193675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Rectangle 77"/>
          <p:cNvSpPr>
            <a:spLocks noChangeArrowheads="1"/>
          </p:cNvSpPr>
          <p:nvPr userDrawn="1"/>
        </p:nvSpPr>
        <p:spPr bwMode="auto">
          <a:xfrm>
            <a:off x="3548063" y="304800"/>
            <a:ext cx="185737" cy="228600"/>
          </a:xfrm>
          <a:prstGeom prst="rect">
            <a:avLst/>
          </a:prstGeom>
          <a:solidFill>
            <a:srgbClr val="F7941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" name="Rectangle 78"/>
          <p:cNvSpPr>
            <a:spLocks noChangeArrowheads="1"/>
          </p:cNvSpPr>
          <p:nvPr userDrawn="1"/>
        </p:nvSpPr>
        <p:spPr bwMode="auto">
          <a:xfrm>
            <a:off x="3676650" y="304800"/>
            <a:ext cx="133350" cy="228600"/>
          </a:xfrm>
          <a:prstGeom prst="rect">
            <a:avLst/>
          </a:prstGeom>
          <a:solidFill>
            <a:srgbClr val="6B70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Rectangle 79"/>
          <p:cNvSpPr>
            <a:spLocks noChangeArrowheads="1"/>
          </p:cNvSpPr>
          <p:nvPr userDrawn="1"/>
        </p:nvSpPr>
        <p:spPr bwMode="auto">
          <a:xfrm>
            <a:off x="3781425" y="304800"/>
            <a:ext cx="180975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" name="Rectangle 80"/>
          <p:cNvSpPr>
            <a:spLocks noChangeArrowheads="1"/>
          </p:cNvSpPr>
          <p:nvPr userDrawn="1"/>
        </p:nvSpPr>
        <p:spPr bwMode="auto">
          <a:xfrm>
            <a:off x="3890963" y="304800"/>
            <a:ext cx="147637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Rectangle 81"/>
          <p:cNvSpPr>
            <a:spLocks noChangeArrowheads="1"/>
          </p:cNvSpPr>
          <p:nvPr userDrawn="1"/>
        </p:nvSpPr>
        <p:spPr bwMode="auto">
          <a:xfrm>
            <a:off x="4000500" y="304800"/>
            <a:ext cx="138113" cy="228600"/>
          </a:xfrm>
          <a:prstGeom prst="rect">
            <a:avLst/>
          </a:prstGeom>
          <a:solidFill>
            <a:srgbClr val="78A22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" name="Rectangle 82"/>
          <p:cNvSpPr>
            <a:spLocks noChangeArrowheads="1"/>
          </p:cNvSpPr>
          <p:nvPr userDrawn="1"/>
        </p:nvSpPr>
        <p:spPr bwMode="auto">
          <a:xfrm>
            <a:off x="4132263" y="304800"/>
            <a:ext cx="134937" cy="228600"/>
          </a:xfrm>
          <a:prstGeom prst="rect">
            <a:avLst/>
          </a:prstGeom>
          <a:solidFill>
            <a:srgbClr val="3F4B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" name="Rectangle 83"/>
          <p:cNvSpPr>
            <a:spLocks noChangeArrowheads="1"/>
          </p:cNvSpPr>
          <p:nvPr userDrawn="1"/>
        </p:nvSpPr>
        <p:spPr bwMode="auto">
          <a:xfrm>
            <a:off x="4246563" y="304800"/>
            <a:ext cx="96837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4" name="Rectangle 84"/>
          <p:cNvSpPr>
            <a:spLocks noChangeArrowheads="1"/>
          </p:cNvSpPr>
          <p:nvPr userDrawn="1"/>
        </p:nvSpPr>
        <p:spPr bwMode="auto">
          <a:xfrm>
            <a:off x="4311650" y="304800"/>
            <a:ext cx="107950" cy="228600"/>
          </a:xfrm>
          <a:prstGeom prst="rect">
            <a:avLst/>
          </a:prstGeom>
          <a:solidFill>
            <a:srgbClr val="F7941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" name="Rectangle 85"/>
          <p:cNvSpPr>
            <a:spLocks noChangeArrowheads="1"/>
          </p:cNvSpPr>
          <p:nvPr userDrawn="1"/>
        </p:nvSpPr>
        <p:spPr bwMode="auto">
          <a:xfrm>
            <a:off x="4419600" y="304800"/>
            <a:ext cx="228600" cy="228600"/>
          </a:xfrm>
          <a:prstGeom prst="rect">
            <a:avLst/>
          </a:prstGeom>
          <a:solidFill>
            <a:srgbClr val="00384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" name="Rectangle 86"/>
          <p:cNvSpPr>
            <a:spLocks noChangeArrowheads="1"/>
          </p:cNvSpPr>
          <p:nvPr userDrawn="1"/>
        </p:nvSpPr>
        <p:spPr bwMode="auto">
          <a:xfrm>
            <a:off x="4562475" y="304800"/>
            <a:ext cx="52388" cy="228600"/>
          </a:xfrm>
          <a:prstGeom prst="rect">
            <a:avLst/>
          </a:prstGeom>
          <a:solidFill>
            <a:srgbClr val="6B70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" name="Rectangle 87"/>
          <p:cNvSpPr>
            <a:spLocks noChangeArrowheads="1"/>
          </p:cNvSpPr>
          <p:nvPr userDrawn="1"/>
        </p:nvSpPr>
        <p:spPr bwMode="auto">
          <a:xfrm>
            <a:off x="4619625" y="304800"/>
            <a:ext cx="104775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" name="Rectangle 88"/>
          <p:cNvSpPr>
            <a:spLocks noChangeArrowheads="1"/>
          </p:cNvSpPr>
          <p:nvPr userDrawn="1"/>
        </p:nvSpPr>
        <p:spPr bwMode="auto">
          <a:xfrm>
            <a:off x="4691063" y="304800"/>
            <a:ext cx="185737" cy="228600"/>
          </a:xfrm>
          <a:prstGeom prst="rect">
            <a:avLst/>
          </a:prstGeom>
          <a:solidFill>
            <a:srgbClr val="6B70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" name="Rectangle 89"/>
          <p:cNvSpPr>
            <a:spLocks noChangeArrowheads="1"/>
          </p:cNvSpPr>
          <p:nvPr userDrawn="1"/>
        </p:nvSpPr>
        <p:spPr bwMode="auto">
          <a:xfrm>
            <a:off x="4759325" y="304800"/>
            <a:ext cx="52388" cy="228600"/>
          </a:xfrm>
          <a:prstGeom prst="rect">
            <a:avLst/>
          </a:prstGeom>
          <a:solidFill>
            <a:srgbClr val="78A22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0" name="Rectangle 90"/>
          <p:cNvSpPr>
            <a:spLocks noChangeArrowheads="1"/>
          </p:cNvSpPr>
          <p:nvPr userDrawn="1"/>
        </p:nvSpPr>
        <p:spPr bwMode="auto">
          <a:xfrm>
            <a:off x="4878388" y="304800"/>
            <a:ext cx="227012" cy="228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" name="Rectangle 91"/>
          <p:cNvSpPr>
            <a:spLocks noChangeArrowheads="1"/>
          </p:cNvSpPr>
          <p:nvPr userDrawn="1"/>
        </p:nvSpPr>
        <p:spPr bwMode="auto">
          <a:xfrm>
            <a:off x="5046663" y="304800"/>
            <a:ext cx="82550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" name="Rectangle 92"/>
          <p:cNvSpPr>
            <a:spLocks noChangeArrowheads="1"/>
          </p:cNvSpPr>
          <p:nvPr userDrawn="1"/>
        </p:nvSpPr>
        <p:spPr bwMode="auto">
          <a:xfrm>
            <a:off x="5113338" y="304800"/>
            <a:ext cx="122237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" name="Rectangle 93"/>
          <p:cNvSpPr>
            <a:spLocks noChangeArrowheads="1"/>
          </p:cNvSpPr>
          <p:nvPr userDrawn="1"/>
        </p:nvSpPr>
        <p:spPr bwMode="auto">
          <a:xfrm>
            <a:off x="5202238" y="304800"/>
            <a:ext cx="131762" cy="228600"/>
          </a:xfrm>
          <a:prstGeom prst="rect">
            <a:avLst/>
          </a:prstGeom>
          <a:solidFill>
            <a:srgbClr val="6B70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" name="Rectangle 94"/>
          <p:cNvSpPr>
            <a:spLocks noChangeArrowheads="1"/>
          </p:cNvSpPr>
          <p:nvPr userDrawn="1"/>
        </p:nvSpPr>
        <p:spPr bwMode="auto">
          <a:xfrm>
            <a:off x="5305425" y="304800"/>
            <a:ext cx="180975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" name="Rectangle 95"/>
          <p:cNvSpPr>
            <a:spLocks noChangeArrowheads="1"/>
          </p:cNvSpPr>
          <p:nvPr userDrawn="1"/>
        </p:nvSpPr>
        <p:spPr bwMode="auto">
          <a:xfrm>
            <a:off x="5465763" y="304800"/>
            <a:ext cx="173037" cy="228600"/>
          </a:xfrm>
          <a:prstGeom prst="rect">
            <a:avLst/>
          </a:prstGeom>
          <a:solidFill>
            <a:srgbClr val="F7941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6" name="Rectangle 96"/>
          <p:cNvSpPr>
            <a:spLocks noChangeArrowheads="1"/>
          </p:cNvSpPr>
          <p:nvPr userDrawn="1"/>
        </p:nvSpPr>
        <p:spPr bwMode="auto">
          <a:xfrm>
            <a:off x="5589588" y="304800"/>
            <a:ext cx="125412" cy="228600"/>
          </a:xfrm>
          <a:prstGeom prst="rect">
            <a:avLst/>
          </a:prstGeom>
          <a:solidFill>
            <a:srgbClr val="00384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7" name="Rectangle 97"/>
          <p:cNvSpPr>
            <a:spLocks noChangeArrowheads="1"/>
          </p:cNvSpPr>
          <p:nvPr userDrawn="1"/>
        </p:nvSpPr>
        <p:spPr bwMode="auto">
          <a:xfrm>
            <a:off x="5676900" y="304800"/>
            <a:ext cx="114300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" name="Rectangle 98"/>
          <p:cNvSpPr>
            <a:spLocks noChangeArrowheads="1"/>
          </p:cNvSpPr>
          <p:nvPr userDrawn="1"/>
        </p:nvSpPr>
        <p:spPr bwMode="auto">
          <a:xfrm>
            <a:off x="5783263" y="304800"/>
            <a:ext cx="84137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" name="Rectangle 99"/>
          <p:cNvSpPr>
            <a:spLocks noChangeArrowheads="1"/>
          </p:cNvSpPr>
          <p:nvPr userDrawn="1"/>
        </p:nvSpPr>
        <p:spPr bwMode="auto">
          <a:xfrm>
            <a:off x="5867400" y="304800"/>
            <a:ext cx="152400" cy="228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" name="Rectangle 100"/>
          <p:cNvSpPr>
            <a:spLocks noChangeArrowheads="1"/>
          </p:cNvSpPr>
          <p:nvPr userDrawn="1"/>
        </p:nvSpPr>
        <p:spPr bwMode="auto">
          <a:xfrm>
            <a:off x="6011863" y="304800"/>
            <a:ext cx="193675" cy="228600"/>
          </a:xfrm>
          <a:prstGeom prst="rect">
            <a:avLst/>
          </a:prstGeom>
          <a:solidFill>
            <a:srgbClr val="78A22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" name="Rectangle 101"/>
          <p:cNvSpPr>
            <a:spLocks noChangeArrowheads="1"/>
          </p:cNvSpPr>
          <p:nvPr userDrawn="1"/>
        </p:nvSpPr>
        <p:spPr bwMode="auto">
          <a:xfrm>
            <a:off x="6384925" y="304800"/>
            <a:ext cx="168275" cy="228600"/>
          </a:xfrm>
          <a:prstGeom prst="rect">
            <a:avLst/>
          </a:prstGeom>
          <a:solidFill>
            <a:srgbClr val="3F4B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" name="Rectangle 102"/>
          <p:cNvSpPr>
            <a:spLocks noChangeArrowheads="1"/>
          </p:cNvSpPr>
          <p:nvPr userDrawn="1"/>
        </p:nvSpPr>
        <p:spPr bwMode="auto">
          <a:xfrm>
            <a:off x="6184900" y="304800"/>
            <a:ext cx="215900" cy="228600"/>
          </a:xfrm>
          <a:prstGeom prst="rect">
            <a:avLst/>
          </a:prstGeom>
          <a:solidFill>
            <a:srgbClr val="00384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" name="Rectangle 103"/>
          <p:cNvSpPr>
            <a:spLocks noChangeArrowheads="1"/>
          </p:cNvSpPr>
          <p:nvPr userDrawn="1"/>
        </p:nvSpPr>
        <p:spPr bwMode="auto">
          <a:xfrm>
            <a:off x="6508750" y="304800"/>
            <a:ext cx="120650" cy="228600"/>
          </a:xfrm>
          <a:prstGeom prst="rect">
            <a:avLst/>
          </a:prstGeom>
          <a:solidFill>
            <a:srgbClr val="F7941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" name="Rectangle 104"/>
          <p:cNvSpPr>
            <a:spLocks noChangeArrowheads="1"/>
          </p:cNvSpPr>
          <p:nvPr userDrawn="1"/>
        </p:nvSpPr>
        <p:spPr bwMode="auto">
          <a:xfrm>
            <a:off x="6611938" y="304800"/>
            <a:ext cx="169862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" name="Rectangle 105"/>
          <p:cNvSpPr>
            <a:spLocks noChangeArrowheads="1"/>
          </p:cNvSpPr>
          <p:nvPr userDrawn="1"/>
        </p:nvSpPr>
        <p:spPr bwMode="auto">
          <a:xfrm>
            <a:off x="6765925" y="304800"/>
            <a:ext cx="168275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6" name="Rectangle 106"/>
          <p:cNvSpPr>
            <a:spLocks noChangeArrowheads="1"/>
          </p:cNvSpPr>
          <p:nvPr userDrawn="1"/>
        </p:nvSpPr>
        <p:spPr bwMode="auto">
          <a:xfrm>
            <a:off x="6881813" y="304800"/>
            <a:ext cx="85725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7" name="Rectangle 77"/>
          <p:cNvSpPr>
            <a:spLocks noChangeArrowheads="1"/>
          </p:cNvSpPr>
          <p:nvPr userDrawn="1"/>
        </p:nvSpPr>
        <p:spPr bwMode="auto">
          <a:xfrm>
            <a:off x="6945313" y="304800"/>
            <a:ext cx="185737" cy="228600"/>
          </a:xfrm>
          <a:prstGeom prst="rect">
            <a:avLst/>
          </a:prstGeom>
          <a:solidFill>
            <a:srgbClr val="F7941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" name="Rectangle 78"/>
          <p:cNvSpPr>
            <a:spLocks noChangeArrowheads="1"/>
          </p:cNvSpPr>
          <p:nvPr userDrawn="1"/>
        </p:nvSpPr>
        <p:spPr bwMode="auto">
          <a:xfrm>
            <a:off x="7073900" y="304800"/>
            <a:ext cx="133350" cy="228600"/>
          </a:xfrm>
          <a:prstGeom prst="rect">
            <a:avLst/>
          </a:prstGeom>
          <a:solidFill>
            <a:srgbClr val="6B70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" name="Rectangle 79"/>
          <p:cNvSpPr>
            <a:spLocks noChangeArrowheads="1"/>
          </p:cNvSpPr>
          <p:nvPr userDrawn="1"/>
        </p:nvSpPr>
        <p:spPr bwMode="auto">
          <a:xfrm>
            <a:off x="7178675" y="304800"/>
            <a:ext cx="136525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" name="Rectangle 80"/>
          <p:cNvSpPr>
            <a:spLocks noChangeArrowheads="1"/>
          </p:cNvSpPr>
          <p:nvPr userDrawn="1"/>
        </p:nvSpPr>
        <p:spPr bwMode="auto">
          <a:xfrm>
            <a:off x="7289800" y="304800"/>
            <a:ext cx="177800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" name="Rectangle 81"/>
          <p:cNvSpPr>
            <a:spLocks noChangeArrowheads="1"/>
          </p:cNvSpPr>
          <p:nvPr userDrawn="1"/>
        </p:nvSpPr>
        <p:spPr bwMode="auto">
          <a:xfrm>
            <a:off x="7397750" y="304800"/>
            <a:ext cx="138113" cy="228600"/>
          </a:xfrm>
          <a:prstGeom prst="rect">
            <a:avLst/>
          </a:prstGeom>
          <a:solidFill>
            <a:srgbClr val="78A22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2" name="Rectangle 82"/>
          <p:cNvSpPr>
            <a:spLocks noChangeArrowheads="1"/>
          </p:cNvSpPr>
          <p:nvPr userDrawn="1"/>
        </p:nvSpPr>
        <p:spPr bwMode="auto">
          <a:xfrm>
            <a:off x="7529513" y="304800"/>
            <a:ext cx="134937" cy="228600"/>
          </a:xfrm>
          <a:prstGeom prst="rect">
            <a:avLst/>
          </a:prstGeom>
          <a:solidFill>
            <a:srgbClr val="3F4B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3" name="Rectangle 83"/>
          <p:cNvSpPr>
            <a:spLocks noChangeArrowheads="1"/>
          </p:cNvSpPr>
          <p:nvPr userDrawn="1"/>
        </p:nvSpPr>
        <p:spPr bwMode="auto">
          <a:xfrm>
            <a:off x="7643813" y="304800"/>
            <a:ext cx="96837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" name="Rectangle 102"/>
          <p:cNvSpPr>
            <a:spLocks noChangeArrowheads="1"/>
          </p:cNvSpPr>
          <p:nvPr userDrawn="1"/>
        </p:nvSpPr>
        <p:spPr bwMode="auto">
          <a:xfrm>
            <a:off x="7708900" y="304800"/>
            <a:ext cx="215900" cy="228600"/>
          </a:xfrm>
          <a:prstGeom prst="rect">
            <a:avLst/>
          </a:prstGeom>
          <a:solidFill>
            <a:srgbClr val="00384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5" name="Rectangle 82"/>
          <p:cNvSpPr>
            <a:spLocks noChangeArrowheads="1"/>
          </p:cNvSpPr>
          <p:nvPr userDrawn="1"/>
        </p:nvSpPr>
        <p:spPr bwMode="auto">
          <a:xfrm>
            <a:off x="7856538" y="304800"/>
            <a:ext cx="134937" cy="228600"/>
          </a:xfrm>
          <a:prstGeom prst="rect">
            <a:avLst/>
          </a:prstGeom>
          <a:solidFill>
            <a:srgbClr val="3F4B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6" name="Rectangle 104"/>
          <p:cNvSpPr>
            <a:spLocks noChangeArrowheads="1"/>
          </p:cNvSpPr>
          <p:nvPr userDrawn="1"/>
        </p:nvSpPr>
        <p:spPr bwMode="auto">
          <a:xfrm>
            <a:off x="7934325" y="304800"/>
            <a:ext cx="169863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7" name="Rectangle 103"/>
          <p:cNvSpPr>
            <a:spLocks noChangeArrowheads="1"/>
          </p:cNvSpPr>
          <p:nvPr userDrawn="1"/>
        </p:nvSpPr>
        <p:spPr bwMode="auto">
          <a:xfrm>
            <a:off x="8085138" y="304800"/>
            <a:ext cx="120650" cy="228600"/>
          </a:xfrm>
          <a:prstGeom prst="rect">
            <a:avLst/>
          </a:prstGeom>
          <a:solidFill>
            <a:srgbClr val="F7941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8" name="Rectangle 78"/>
          <p:cNvSpPr>
            <a:spLocks noChangeArrowheads="1"/>
          </p:cNvSpPr>
          <p:nvPr userDrawn="1"/>
        </p:nvSpPr>
        <p:spPr bwMode="auto">
          <a:xfrm>
            <a:off x="8178800" y="304800"/>
            <a:ext cx="431800" cy="228600"/>
          </a:xfrm>
          <a:prstGeom prst="rect">
            <a:avLst/>
          </a:prstGeom>
          <a:solidFill>
            <a:srgbClr val="6B70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9" name="Rectangle 105"/>
          <p:cNvSpPr>
            <a:spLocks noChangeArrowheads="1"/>
          </p:cNvSpPr>
          <p:nvPr userDrawn="1"/>
        </p:nvSpPr>
        <p:spPr bwMode="auto">
          <a:xfrm>
            <a:off x="8315325" y="304800"/>
            <a:ext cx="168275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0" name="Rectangle 79"/>
          <p:cNvSpPr>
            <a:spLocks noChangeArrowheads="1"/>
          </p:cNvSpPr>
          <p:nvPr userDrawn="1"/>
        </p:nvSpPr>
        <p:spPr bwMode="auto">
          <a:xfrm>
            <a:off x="8551863" y="304800"/>
            <a:ext cx="104775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" name="Rectangle 80"/>
          <p:cNvSpPr>
            <a:spLocks noChangeArrowheads="1"/>
          </p:cNvSpPr>
          <p:nvPr userDrawn="1"/>
        </p:nvSpPr>
        <p:spPr bwMode="auto">
          <a:xfrm>
            <a:off x="8659813" y="304800"/>
            <a:ext cx="103187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2" name="Title 9"/>
          <p:cNvSpPr txBox="1">
            <a:spLocks/>
          </p:cNvSpPr>
          <p:nvPr userDrawn="1"/>
        </p:nvSpPr>
        <p:spPr bwMode="auto">
          <a:xfrm>
            <a:off x="2209800" y="1752600"/>
            <a:ext cx="6324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5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5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5000" kern="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73" name="Rectangle 57"/>
          <p:cNvSpPr>
            <a:spLocks noChangeArrowheads="1"/>
          </p:cNvSpPr>
          <p:nvPr userDrawn="1"/>
        </p:nvSpPr>
        <p:spPr bwMode="auto">
          <a:xfrm>
            <a:off x="2286000" y="1371600"/>
            <a:ext cx="5715000" cy="228600"/>
          </a:xfrm>
          <a:prstGeom prst="rect">
            <a:avLst/>
          </a:prstGeom>
          <a:solidFill>
            <a:srgbClr val="00384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1524000"/>
            <a:ext cx="6324600" cy="1219200"/>
          </a:xfrm>
        </p:spPr>
        <p:txBody>
          <a:bodyPr/>
          <a:lstStyle/>
          <a:p>
            <a:r>
              <a:rPr lang="en-US" smtClean="0"/>
              <a:t>TITLE GOES HERE</a:t>
            </a:r>
          </a:p>
        </p:txBody>
      </p:sp>
      <p:sp>
        <p:nvSpPr>
          <p:cNvPr id="7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 bwMode="auto">
          <a:xfrm>
            <a:off x="685800" y="1219200"/>
            <a:ext cx="777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7700" y="558800"/>
            <a:ext cx="7658100" cy="660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334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17665B4A-9771-46C1-B6FE-8AFE328D28BC}" type="slidenum">
              <a:rPr lang="en-US"/>
              <a:pPr>
                <a:defRPr/>
              </a:pPr>
              <a:t>‹#›</a:t>
            </a:fld>
            <a:endParaRPr lang="en-US" sz="1400">
              <a:latin typeface="Times" pitchFamily="27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 bwMode="auto">
          <a:xfrm>
            <a:off x="685800" y="1219200"/>
            <a:ext cx="777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4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7700" y="558800"/>
            <a:ext cx="7658100" cy="660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69913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7DC832D5-EC85-4D26-8EF6-CF56E74AEF02}" type="slidenum">
              <a:rPr lang="en-US"/>
              <a:pPr>
                <a:defRPr/>
              </a:pPr>
              <a:t>‹#›</a:t>
            </a:fld>
            <a:endParaRPr lang="en-US" sz="1400">
              <a:latin typeface="Times" pitchFamily="27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 bwMode="auto">
          <a:xfrm>
            <a:off x="685800" y="1219200"/>
            <a:ext cx="777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38877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7700" y="558800"/>
            <a:ext cx="7658100" cy="660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PAGE </a:t>
            </a:r>
            <a:fld id="{033CA63E-CF4B-4425-AFBF-2D00061DDF27}" type="slidenum">
              <a:rPr lang="en-US"/>
              <a:pPr>
                <a:defRPr/>
              </a:pPr>
              <a:t>‹#›</a:t>
            </a:fld>
            <a:endParaRPr lang="en-US" sz="1400">
              <a:latin typeface="Times" pitchFamily="27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 bwMode="auto">
          <a:xfrm>
            <a:off x="685800" y="1219200"/>
            <a:ext cx="777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7700" y="558800"/>
            <a:ext cx="7658100" cy="660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PAGE </a:t>
            </a:r>
            <a:fld id="{2C77BD59-AB6A-480E-8037-410EA628C7E5}" type="slidenum">
              <a:rPr lang="en-US"/>
              <a:pPr>
                <a:defRPr/>
              </a:pPr>
              <a:t>‹#›</a:t>
            </a:fld>
            <a:endParaRPr lang="en-US" sz="1400">
              <a:latin typeface="Times" pitchFamily="27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 bwMode="auto">
          <a:xfrm>
            <a:off x="685800" y="1219200"/>
            <a:ext cx="777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5000" y="1676400"/>
            <a:ext cx="38100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400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7700" y="558800"/>
            <a:ext cx="7658100" cy="660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PAGE </a:t>
            </a:r>
            <a:fld id="{EC694D75-031D-4F4F-A682-B4B17AD532E9}" type="slidenum">
              <a:rPr lang="en-US"/>
              <a:pPr>
                <a:defRPr/>
              </a:pPr>
              <a:t>‹#›</a:t>
            </a:fld>
            <a:endParaRPr lang="en-US" sz="1400">
              <a:latin typeface="Times" pitchFamily="27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 bwMode="auto">
          <a:xfrm>
            <a:off x="685800" y="1219200"/>
            <a:ext cx="777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5000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97400" y="1676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97400" y="3810000"/>
            <a:ext cx="3810000" cy="1981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7700" y="558800"/>
            <a:ext cx="7658100" cy="660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PAGE </a:t>
            </a:r>
            <a:fld id="{7F09CF4E-4090-4222-80FF-4421927194DA}" type="slidenum">
              <a:rPr lang="en-US"/>
              <a:pPr>
                <a:defRPr/>
              </a:pPr>
              <a:t>‹#›</a:t>
            </a:fld>
            <a:endParaRPr lang="en-US" sz="1400">
              <a:latin typeface="Times" pitchFamily="27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idx="13"/>
          </p:nvPr>
        </p:nvSpPr>
        <p:spPr>
          <a:xfrm>
            <a:off x="609600" y="3048000"/>
            <a:ext cx="7658100" cy="6604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>
            <a:off x="685800" y="1219200"/>
            <a:ext cx="777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7700" y="558800"/>
            <a:ext cx="7658100" cy="660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334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page </a:t>
            </a:r>
            <a:fld id="{17665B4A-9771-46C1-B6FE-8AFE328D28BC}" type="slidenum">
              <a:rPr lang="en-US" smtClean="0"/>
              <a:pPr>
                <a:defRPr/>
              </a:pPr>
              <a:t>‹#›</a:t>
            </a:fld>
            <a:endParaRPr lang="en-US" sz="1400">
              <a:latin typeface="Times" pitchFamily="27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685800" y="1219200"/>
            <a:ext cx="777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685800" y="1219200"/>
            <a:ext cx="777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4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7700" y="558800"/>
            <a:ext cx="7658100" cy="660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69913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page </a:t>
            </a:r>
            <a:fld id="{7DC832D5-EC85-4D26-8EF6-CF56E74AEF02}" type="slidenum">
              <a:rPr lang="en-US" smtClean="0"/>
              <a:pPr>
                <a:defRPr/>
              </a:pPr>
              <a:t>‹#›</a:t>
            </a:fld>
            <a:endParaRPr lang="en-US" sz="1400">
              <a:latin typeface="Times" pitchFamily="27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685800" y="1219200"/>
            <a:ext cx="777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685800" y="1219200"/>
            <a:ext cx="777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38877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7700" y="558800"/>
            <a:ext cx="7658100" cy="660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smtClean="0"/>
              <a:t>PAGE </a:t>
            </a:r>
            <a:fld id="{033CA63E-CF4B-4425-AFBF-2D00061DDF27}" type="slidenum">
              <a:rPr lang="en-US" smtClean="0"/>
              <a:pPr>
                <a:defRPr/>
              </a:pPr>
              <a:t>‹#›</a:t>
            </a:fld>
            <a:endParaRPr lang="en-US" sz="1400">
              <a:latin typeface="Times" pitchFamily="27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685800" y="1219200"/>
            <a:ext cx="777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685800" y="1219200"/>
            <a:ext cx="777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7700" y="558800"/>
            <a:ext cx="7658100" cy="660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smtClean="0"/>
              <a:t>PAGE </a:t>
            </a:r>
            <a:fld id="{2C77BD59-AB6A-480E-8037-410EA628C7E5}" type="slidenum">
              <a:rPr lang="en-US" smtClean="0"/>
              <a:pPr>
                <a:defRPr/>
              </a:pPr>
              <a:t>‹#›</a:t>
            </a:fld>
            <a:endParaRPr lang="en-US" sz="1400">
              <a:latin typeface="Times" pitchFamily="27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685800" y="1219200"/>
            <a:ext cx="777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rot="5400000">
            <a:off x="-1104900" y="3390900"/>
            <a:ext cx="541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457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smtClean="0"/>
              <a:t>PAGE </a:t>
            </a:r>
            <a:fld id="{E5B22B37-D556-46B7-BFA3-9FD0B9267130}" type="slidenum">
              <a:rPr lang="en-US" smtClean="0"/>
              <a:pPr>
                <a:defRPr/>
              </a:pPr>
              <a:t>‹#›</a:t>
            </a:fld>
            <a:endParaRPr lang="en-US" sz="1400">
              <a:latin typeface="Times" pitchFamily="27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 bwMode="auto">
          <a:xfrm rot="5400000">
            <a:off x="-1104900" y="3390900"/>
            <a:ext cx="541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685800" y="1219200"/>
            <a:ext cx="777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5000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400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7700" y="558800"/>
            <a:ext cx="7658100" cy="660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smtClean="0"/>
              <a:t>PAGE </a:t>
            </a:r>
            <a:fld id="{EC694D75-031D-4F4F-A682-B4B17AD532E9}" type="slidenum">
              <a:rPr lang="en-US" smtClean="0"/>
              <a:pPr>
                <a:defRPr/>
              </a:pPr>
              <a:t>‹#›</a:t>
            </a:fld>
            <a:endParaRPr lang="en-US" sz="1400">
              <a:latin typeface="Times" pitchFamily="27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685800" y="1219200"/>
            <a:ext cx="777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 bwMode="auto">
          <a:xfrm>
            <a:off x="685800" y="1219200"/>
            <a:ext cx="777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5000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97400" y="1676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97400" y="3810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7700" y="558800"/>
            <a:ext cx="7658100" cy="660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smtClean="0"/>
              <a:t>PAGE </a:t>
            </a:r>
            <a:fld id="{7F09CF4E-4090-4222-80FF-4421927194DA}" type="slidenum">
              <a:rPr lang="en-US" smtClean="0"/>
              <a:pPr>
                <a:defRPr/>
              </a:pPr>
              <a:t>‹#›</a:t>
            </a:fld>
            <a:endParaRPr lang="en-US" sz="1400">
              <a:latin typeface="Times" pitchFamily="27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685800" y="1219200"/>
            <a:ext cx="777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idx="13"/>
          </p:nvPr>
        </p:nvSpPr>
        <p:spPr>
          <a:xfrm>
            <a:off x="609600" y="3048000"/>
            <a:ext cx="7658100" cy="6604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58800"/>
            <a:ext cx="77724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dirty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dirty="0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C5F2ABA7-423C-41B5-9625-1F015DD27D6F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848600" y="6172200"/>
            <a:ext cx="660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4"/>
          <p:cNvSpPr>
            <a:spLocks noChangeArrowheads="1"/>
          </p:cNvSpPr>
          <p:nvPr/>
        </p:nvSpPr>
        <p:spPr bwMode="auto">
          <a:xfrm>
            <a:off x="587375" y="304800"/>
            <a:ext cx="98425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55"/>
          <p:cNvSpPr>
            <a:spLocks noChangeArrowheads="1"/>
          </p:cNvSpPr>
          <p:nvPr/>
        </p:nvSpPr>
        <p:spPr bwMode="auto">
          <a:xfrm>
            <a:off x="663575" y="304800"/>
            <a:ext cx="174625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56"/>
          <p:cNvSpPr>
            <a:spLocks noChangeArrowheads="1"/>
          </p:cNvSpPr>
          <p:nvPr/>
        </p:nvSpPr>
        <p:spPr bwMode="auto">
          <a:xfrm>
            <a:off x="438150" y="304800"/>
            <a:ext cx="171450" cy="228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Rectangle 57"/>
          <p:cNvSpPr>
            <a:spLocks noChangeArrowheads="1"/>
          </p:cNvSpPr>
          <p:nvPr/>
        </p:nvSpPr>
        <p:spPr bwMode="auto">
          <a:xfrm>
            <a:off x="769938" y="304800"/>
            <a:ext cx="125412" cy="228600"/>
          </a:xfrm>
          <a:prstGeom prst="rect">
            <a:avLst/>
          </a:prstGeom>
          <a:solidFill>
            <a:srgbClr val="00384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auto">
          <a:xfrm>
            <a:off x="850900" y="304800"/>
            <a:ext cx="215900" cy="228600"/>
          </a:xfrm>
          <a:prstGeom prst="rect">
            <a:avLst/>
          </a:prstGeom>
          <a:solidFill>
            <a:srgbClr val="78A22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ectangle 59"/>
          <p:cNvSpPr>
            <a:spLocks noChangeArrowheads="1"/>
          </p:cNvSpPr>
          <p:nvPr/>
        </p:nvSpPr>
        <p:spPr bwMode="auto">
          <a:xfrm>
            <a:off x="1063625" y="304800"/>
            <a:ext cx="231775" cy="228600"/>
          </a:xfrm>
          <a:prstGeom prst="rect">
            <a:avLst/>
          </a:prstGeom>
          <a:solidFill>
            <a:srgbClr val="3F4B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Rectangle 60"/>
          <p:cNvSpPr>
            <a:spLocks noChangeArrowheads="1"/>
          </p:cNvSpPr>
          <p:nvPr/>
        </p:nvSpPr>
        <p:spPr bwMode="auto">
          <a:xfrm>
            <a:off x="1287463" y="304800"/>
            <a:ext cx="160337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61"/>
          <p:cNvSpPr>
            <a:spLocks noChangeArrowheads="1"/>
          </p:cNvSpPr>
          <p:nvPr/>
        </p:nvSpPr>
        <p:spPr bwMode="auto">
          <a:xfrm>
            <a:off x="1384300" y="304800"/>
            <a:ext cx="215900" cy="228600"/>
          </a:xfrm>
          <a:prstGeom prst="rect">
            <a:avLst/>
          </a:prstGeom>
          <a:solidFill>
            <a:srgbClr val="00384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Rectangle 62"/>
          <p:cNvSpPr>
            <a:spLocks noChangeArrowheads="1"/>
          </p:cNvSpPr>
          <p:nvPr/>
        </p:nvSpPr>
        <p:spPr bwMode="auto">
          <a:xfrm>
            <a:off x="1547813" y="304800"/>
            <a:ext cx="300037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Rectangle 63"/>
          <p:cNvSpPr>
            <a:spLocks noChangeArrowheads="1"/>
          </p:cNvSpPr>
          <p:nvPr/>
        </p:nvSpPr>
        <p:spPr bwMode="auto">
          <a:xfrm>
            <a:off x="1846263" y="304800"/>
            <a:ext cx="287337" cy="228600"/>
          </a:xfrm>
          <a:prstGeom prst="rect">
            <a:avLst/>
          </a:prstGeom>
          <a:solidFill>
            <a:srgbClr val="6B70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64"/>
          <p:cNvSpPr>
            <a:spLocks noChangeArrowheads="1"/>
          </p:cNvSpPr>
          <p:nvPr/>
        </p:nvSpPr>
        <p:spPr bwMode="auto">
          <a:xfrm>
            <a:off x="1974850" y="304800"/>
            <a:ext cx="82550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Rectangle 65"/>
          <p:cNvSpPr>
            <a:spLocks noChangeArrowheads="1"/>
          </p:cNvSpPr>
          <p:nvPr/>
        </p:nvSpPr>
        <p:spPr bwMode="auto">
          <a:xfrm>
            <a:off x="2071688" y="304800"/>
            <a:ext cx="138112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" name="Rectangle 66"/>
          <p:cNvSpPr>
            <a:spLocks noChangeArrowheads="1"/>
          </p:cNvSpPr>
          <p:nvPr/>
        </p:nvSpPr>
        <p:spPr bwMode="auto">
          <a:xfrm>
            <a:off x="2155825" y="304800"/>
            <a:ext cx="206375" cy="228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" name="Rectangle 67"/>
          <p:cNvSpPr>
            <a:spLocks noChangeArrowheads="1"/>
          </p:cNvSpPr>
          <p:nvPr/>
        </p:nvSpPr>
        <p:spPr bwMode="auto">
          <a:xfrm>
            <a:off x="2278063" y="304800"/>
            <a:ext cx="236537" cy="228600"/>
          </a:xfrm>
          <a:prstGeom prst="rect">
            <a:avLst/>
          </a:prstGeom>
          <a:solidFill>
            <a:srgbClr val="78A22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" name="Rectangle 68"/>
          <p:cNvSpPr>
            <a:spLocks noChangeArrowheads="1"/>
          </p:cNvSpPr>
          <p:nvPr/>
        </p:nvSpPr>
        <p:spPr bwMode="auto">
          <a:xfrm>
            <a:off x="2455863" y="304800"/>
            <a:ext cx="363537" cy="228600"/>
          </a:xfrm>
          <a:prstGeom prst="rect">
            <a:avLst/>
          </a:prstGeom>
          <a:solidFill>
            <a:srgbClr val="F7941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" name="Rectangle 69"/>
          <p:cNvSpPr>
            <a:spLocks noChangeArrowheads="1"/>
          </p:cNvSpPr>
          <p:nvPr/>
        </p:nvSpPr>
        <p:spPr bwMode="auto">
          <a:xfrm>
            <a:off x="2597150" y="304800"/>
            <a:ext cx="98425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" name="Rectangle 70"/>
          <p:cNvSpPr>
            <a:spLocks noChangeArrowheads="1"/>
          </p:cNvSpPr>
          <p:nvPr/>
        </p:nvSpPr>
        <p:spPr bwMode="auto">
          <a:xfrm>
            <a:off x="2679700" y="304800"/>
            <a:ext cx="215900" cy="228600"/>
          </a:xfrm>
          <a:prstGeom prst="rect">
            <a:avLst/>
          </a:prstGeom>
          <a:solidFill>
            <a:srgbClr val="78A22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" name="Rectangle 71"/>
          <p:cNvSpPr>
            <a:spLocks noChangeArrowheads="1"/>
          </p:cNvSpPr>
          <p:nvPr/>
        </p:nvSpPr>
        <p:spPr bwMode="auto">
          <a:xfrm>
            <a:off x="2828925" y="304800"/>
            <a:ext cx="153988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Rectangle 72"/>
          <p:cNvSpPr>
            <a:spLocks noChangeArrowheads="1"/>
          </p:cNvSpPr>
          <p:nvPr/>
        </p:nvSpPr>
        <p:spPr bwMode="auto">
          <a:xfrm>
            <a:off x="2946400" y="304800"/>
            <a:ext cx="177800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" name="Rectangle 73"/>
          <p:cNvSpPr>
            <a:spLocks noChangeArrowheads="1"/>
          </p:cNvSpPr>
          <p:nvPr/>
        </p:nvSpPr>
        <p:spPr bwMode="auto">
          <a:xfrm>
            <a:off x="3105150" y="304800"/>
            <a:ext cx="171450" cy="228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Rectangle 74"/>
          <p:cNvSpPr>
            <a:spLocks noChangeArrowheads="1"/>
          </p:cNvSpPr>
          <p:nvPr/>
        </p:nvSpPr>
        <p:spPr bwMode="auto">
          <a:xfrm>
            <a:off x="3214688" y="304800"/>
            <a:ext cx="138112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" name="Rectangle 75"/>
          <p:cNvSpPr>
            <a:spLocks noChangeArrowheads="1"/>
          </p:cNvSpPr>
          <p:nvPr/>
        </p:nvSpPr>
        <p:spPr bwMode="auto">
          <a:xfrm>
            <a:off x="3284538" y="304800"/>
            <a:ext cx="144462" cy="228600"/>
          </a:xfrm>
          <a:prstGeom prst="rect">
            <a:avLst/>
          </a:prstGeom>
          <a:solidFill>
            <a:srgbClr val="6B70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Rectangle 76"/>
          <p:cNvSpPr>
            <a:spLocks noChangeArrowheads="1"/>
          </p:cNvSpPr>
          <p:nvPr/>
        </p:nvSpPr>
        <p:spPr bwMode="auto">
          <a:xfrm>
            <a:off x="3387725" y="304800"/>
            <a:ext cx="193675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" name="Rectangle 77"/>
          <p:cNvSpPr>
            <a:spLocks noChangeArrowheads="1"/>
          </p:cNvSpPr>
          <p:nvPr/>
        </p:nvSpPr>
        <p:spPr bwMode="auto">
          <a:xfrm>
            <a:off x="3548063" y="304800"/>
            <a:ext cx="185737" cy="228600"/>
          </a:xfrm>
          <a:prstGeom prst="rect">
            <a:avLst/>
          </a:prstGeom>
          <a:solidFill>
            <a:srgbClr val="F7941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" name="Rectangle 78"/>
          <p:cNvSpPr>
            <a:spLocks noChangeArrowheads="1"/>
          </p:cNvSpPr>
          <p:nvPr/>
        </p:nvSpPr>
        <p:spPr bwMode="auto">
          <a:xfrm>
            <a:off x="3676650" y="304800"/>
            <a:ext cx="133350" cy="228600"/>
          </a:xfrm>
          <a:prstGeom prst="rect">
            <a:avLst/>
          </a:prstGeom>
          <a:solidFill>
            <a:srgbClr val="6B70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4" name="Rectangle 79"/>
          <p:cNvSpPr>
            <a:spLocks noChangeArrowheads="1"/>
          </p:cNvSpPr>
          <p:nvPr/>
        </p:nvSpPr>
        <p:spPr bwMode="auto">
          <a:xfrm>
            <a:off x="3781425" y="304800"/>
            <a:ext cx="180975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" name="Rectangle 80"/>
          <p:cNvSpPr>
            <a:spLocks noChangeArrowheads="1"/>
          </p:cNvSpPr>
          <p:nvPr/>
        </p:nvSpPr>
        <p:spPr bwMode="auto">
          <a:xfrm>
            <a:off x="3890963" y="304800"/>
            <a:ext cx="147637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" name="Rectangle 81"/>
          <p:cNvSpPr>
            <a:spLocks noChangeArrowheads="1"/>
          </p:cNvSpPr>
          <p:nvPr/>
        </p:nvSpPr>
        <p:spPr bwMode="auto">
          <a:xfrm>
            <a:off x="4000500" y="304800"/>
            <a:ext cx="138113" cy="228600"/>
          </a:xfrm>
          <a:prstGeom prst="rect">
            <a:avLst/>
          </a:prstGeom>
          <a:solidFill>
            <a:srgbClr val="78A22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" name="Rectangle 82"/>
          <p:cNvSpPr>
            <a:spLocks noChangeArrowheads="1"/>
          </p:cNvSpPr>
          <p:nvPr/>
        </p:nvSpPr>
        <p:spPr bwMode="auto">
          <a:xfrm>
            <a:off x="4132263" y="304800"/>
            <a:ext cx="134937" cy="228600"/>
          </a:xfrm>
          <a:prstGeom prst="rect">
            <a:avLst/>
          </a:prstGeom>
          <a:solidFill>
            <a:srgbClr val="3F4B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" name="Rectangle 83"/>
          <p:cNvSpPr>
            <a:spLocks noChangeArrowheads="1"/>
          </p:cNvSpPr>
          <p:nvPr/>
        </p:nvSpPr>
        <p:spPr bwMode="auto">
          <a:xfrm>
            <a:off x="4246563" y="304800"/>
            <a:ext cx="96837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" name="Rectangle 84"/>
          <p:cNvSpPr>
            <a:spLocks noChangeArrowheads="1"/>
          </p:cNvSpPr>
          <p:nvPr/>
        </p:nvSpPr>
        <p:spPr bwMode="auto">
          <a:xfrm>
            <a:off x="4311650" y="304800"/>
            <a:ext cx="107950" cy="228600"/>
          </a:xfrm>
          <a:prstGeom prst="rect">
            <a:avLst/>
          </a:prstGeom>
          <a:solidFill>
            <a:srgbClr val="F7941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0" name="Rectangle 85"/>
          <p:cNvSpPr>
            <a:spLocks noChangeArrowheads="1"/>
          </p:cNvSpPr>
          <p:nvPr/>
        </p:nvSpPr>
        <p:spPr bwMode="auto">
          <a:xfrm>
            <a:off x="4419600" y="304800"/>
            <a:ext cx="228600" cy="228600"/>
          </a:xfrm>
          <a:prstGeom prst="rect">
            <a:avLst/>
          </a:prstGeom>
          <a:solidFill>
            <a:srgbClr val="00384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" name="Rectangle 86"/>
          <p:cNvSpPr>
            <a:spLocks noChangeArrowheads="1"/>
          </p:cNvSpPr>
          <p:nvPr/>
        </p:nvSpPr>
        <p:spPr bwMode="auto">
          <a:xfrm>
            <a:off x="4562475" y="304800"/>
            <a:ext cx="52388" cy="228600"/>
          </a:xfrm>
          <a:prstGeom prst="rect">
            <a:avLst/>
          </a:prstGeom>
          <a:solidFill>
            <a:srgbClr val="6B70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" name="Rectangle 87"/>
          <p:cNvSpPr>
            <a:spLocks noChangeArrowheads="1"/>
          </p:cNvSpPr>
          <p:nvPr/>
        </p:nvSpPr>
        <p:spPr bwMode="auto">
          <a:xfrm>
            <a:off x="4619625" y="304800"/>
            <a:ext cx="104775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" name="Rectangle 88"/>
          <p:cNvSpPr>
            <a:spLocks noChangeArrowheads="1"/>
          </p:cNvSpPr>
          <p:nvPr/>
        </p:nvSpPr>
        <p:spPr bwMode="auto">
          <a:xfrm>
            <a:off x="4691063" y="304800"/>
            <a:ext cx="185737" cy="228600"/>
          </a:xfrm>
          <a:prstGeom prst="rect">
            <a:avLst/>
          </a:prstGeom>
          <a:solidFill>
            <a:srgbClr val="6B70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" name="Rectangle 89"/>
          <p:cNvSpPr>
            <a:spLocks noChangeArrowheads="1"/>
          </p:cNvSpPr>
          <p:nvPr/>
        </p:nvSpPr>
        <p:spPr bwMode="auto">
          <a:xfrm>
            <a:off x="4759325" y="304800"/>
            <a:ext cx="52388" cy="228600"/>
          </a:xfrm>
          <a:prstGeom prst="rect">
            <a:avLst/>
          </a:prstGeom>
          <a:solidFill>
            <a:srgbClr val="78A22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" name="Rectangle 90"/>
          <p:cNvSpPr>
            <a:spLocks noChangeArrowheads="1"/>
          </p:cNvSpPr>
          <p:nvPr/>
        </p:nvSpPr>
        <p:spPr bwMode="auto">
          <a:xfrm>
            <a:off x="4878388" y="304800"/>
            <a:ext cx="227012" cy="228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6" name="Rectangle 91"/>
          <p:cNvSpPr>
            <a:spLocks noChangeArrowheads="1"/>
          </p:cNvSpPr>
          <p:nvPr/>
        </p:nvSpPr>
        <p:spPr bwMode="auto">
          <a:xfrm>
            <a:off x="5046663" y="304800"/>
            <a:ext cx="82550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7" name="Rectangle 92"/>
          <p:cNvSpPr>
            <a:spLocks noChangeArrowheads="1"/>
          </p:cNvSpPr>
          <p:nvPr/>
        </p:nvSpPr>
        <p:spPr bwMode="auto">
          <a:xfrm>
            <a:off x="5113338" y="304800"/>
            <a:ext cx="122237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" name="Rectangle 93"/>
          <p:cNvSpPr>
            <a:spLocks noChangeArrowheads="1"/>
          </p:cNvSpPr>
          <p:nvPr/>
        </p:nvSpPr>
        <p:spPr bwMode="auto">
          <a:xfrm>
            <a:off x="5202238" y="304800"/>
            <a:ext cx="131762" cy="228600"/>
          </a:xfrm>
          <a:prstGeom prst="rect">
            <a:avLst/>
          </a:prstGeom>
          <a:solidFill>
            <a:srgbClr val="6B70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" name="Rectangle 94"/>
          <p:cNvSpPr>
            <a:spLocks noChangeArrowheads="1"/>
          </p:cNvSpPr>
          <p:nvPr/>
        </p:nvSpPr>
        <p:spPr bwMode="auto">
          <a:xfrm>
            <a:off x="5305425" y="304800"/>
            <a:ext cx="180975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" name="Rectangle 95"/>
          <p:cNvSpPr>
            <a:spLocks noChangeArrowheads="1"/>
          </p:cNvSpPr>
          <p:nvPr/>
        </p:nvSpPr>
        <p:spPr bwMode="auto">
          <a:xfrm>
            <a:off x="5465763" y="304800"/>
            <a:ext cx="173037" cy="228600"/>
          </a:xfrm>
          <a:prstGeom prst="rect">
            <a:avLst/>
          </a:prstGeom>
          <a:solidFill>
            <a:srgbClr val="F7941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" name="Rectangle 96"/>
          <p:cNvSpPr>
            <a:spLocks noChangeArrowheads="1"/>
          </p:cNvSpPr>
          <p:nvPr/>
        </p:nvSpPr>
        <p:spPr bwMode="auto">
          <a:xfrm>
            <a:off x="5589588" y="304800"/>
            <a:ext cx="125412" cy="228600"/>
          </a:xfrm>
          <a:prstGeom prst="rect">
            <a:avLst/>
          </a:prstGeom>
          <a:solidFill>
            <a:srgbClr val="00384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" name="Rectangle 97"/>
          <p:cNvSpPr>
            <a:spLocks noChangeArrowheads="1"/>
          </p:cNvSpPr>
          <p:nvPr/>
        </p:nvSpPr>
        <p:spPr bwMode="auto">
          <a:xfrm>
            <a:off x="5676900" y="304800"/>
            <a:ext cx="114300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" name="Rectangle 98"/>
          <p:cNvSpPr>
            <a:spLocks noChangeArrowheads="1"/>
          </p:cNvSpPr>
          <p:nvPr/>
        </p:nvSpPr>
        <p:spPr bwMode="auto">
          <a:xfrm>
            <a:off x="5783263" y="304800"/>
            <a:ext cx="84137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" name="Rectangle 99"/>
          <p:cNvSpPr>
            <a:spLocks noChangeArrowheads="1"/>
          </p:cNvSpPr>
          <p:nvPr/>
        </p:nvSpPr>
        <p:spPr bwMode="auto">
          <a:xfrm>
            <a:off x="5867400" y="304800"/>
            <a:ext cx="152400" cy="228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" name="Rectangle 100"/>
          <p:cNvSpPr>
            <a:spLocks noChangeArrowheads="1"/>
          </p:cNvSpPr>
          <p:nvPr/>
        </p:nvSpPr>
        <p:spPr bwMode="auto">
          <a:xfrm>
            <a:off x="6011863" y="304800"/>
            <a:ext cx="193675" cy="228600"/>
          </a:xfrm>
          <a:prstGeom prst="rect">
            <a:avLst/>
          </a:prstGeom>
          <a:solidFill>
            <a:srgbClr val="78A22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6" name="Rectangle 101"/>
          <p:cNvSpPr>
            <a:spLocks noChangeArrowheads="1"/>
          </p:cNvSpPr>
          <p:nvPr/>
        </p:nvSpPr>
        <p:spPr bwMode="auto">
          <a:xfrm>
            <a:off x="6384925" y="304800"/>
            <a:ext cx="168275" cy="228600"/>
          </a:xfrm>
          <a:prstGeom prst="rect">
            <a:avLst/>
          </a:prstGeom>
          <a:solidFill>
            <a:srgbClr val="3F4B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7" name="Rectangle 102"/>
          <p:cNvSpPr>
            <a:spLocks noChangeArrowheads="1"/>
          </p:cNvSpPr>
          <p:nvPr/>
        </p:nvSpPr>
        <p:spPr bwMode="auto">
          <a:xfrm>
            <a:off x="6184900" y="304800"/>
            <a:ext cx="215900" cy="228600"/>
          </a:xfrm>
          <a:prstGeom prst="rect">
            <a:avLst/>
          </a:prstGeom>
          <a:solidFill>
            <a:srgbClr val="00384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" name="Rectangle 103"/>
          <p:cNvSpPr>
            <a:spLocks noChangeArrowheads="1"/>
          </p:cNvSpPr>
          <p:nvPr/>
        </p:nvSpPr>
        <p:spPr bwMode="auto">
          <a:xfrm>
            <a:off x="6508750" y="304800"/>
            <a:ext cx="120650" cy="228600"/>
          </a:xfrm>
          <a:prstGeom prst="rect">
            <a:avLst/>
          </a:prstGeom>
          <a:solidFill>
            <a:srgbClr val="F7941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" name="Rectangle 104"/>
          <p:cNvSpPr>
            <a:spLocks noChangeArrowheads="1"/>
          </p:cNvSpPr>
          <p:nvPr/>
        </p:nvSpPr>
        <p:spPr bwMode="auto">
          <a:xfrm>
            <a:off x="6611938" y="304800"/>
            <a:ext cx="169862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" name="Rectangle 105"/>
          <p:cNvSpPr>
            <a:spLocks noChangeArrowheads="1"/>
          </p:cNvSpPr>
          <p:nvPr/>
        </p:nvSpPr>
        <p:spPr bwMode="auto">
          <a:xfrm>
            <a:off x="6765925" y="304800"/>
            <a:ext cx="168275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" name="Rectangle 106"/>
          <p:cNvSpPr>
            <a:spLocks noChangeArrowheads="1"/>
          </p:cNvSpPr>
          <p:nvPr/>
        </p:nvSpPr>
        <p:spPr bwMode="auto">
          <a:xfrm>
            <a:off x="6881813" y="304800"/>
            <a:ext cx="85725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2" name="Rectangle 77"/>
          <p:cNvSpPr>
            <a:spLocks noChangeArrowheads="1"/>
          </p:cNvSpPr>
          <p:nvPr/>
        </p:nvSpPr>
        <p:spPr bwMode="auto">
          <a:xfrm>
            <a:off x="6945313" y="304800"/>
            <a:ext cx="185737" cy="228600"/>
          </a:xfrm>
          <a:prstGeom prst="rect">
            <a:avLst/>
          </a:prstGeom>
          <a:solidFill>
            <a:srgbClr val="F7941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3" name="Rectangle 78"/>
          <p:cNvSpPr>
            <a:spLocks noChangeArrowheads="1"/>
          </p:cNvSpPr>
          <p:nvPr/>
        </p:nvSpPr>
        <p:spPr bwMode="auto">
          <a:xfrm>
            <a:off x="7073900" y="304800"/>
            <a:ext cx="133350" cy="228600"/>
          </a:xfrm>
          <a:prstGeom prst="rect">
            <a:avLst/>
          </a:prstGeom>
          <a:solidFill>
            <a:srgbClr val="6B70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" name="Rectangle 79"/>
          <p:cNvSpPr>
            <a:spLocks noChangeArrowheads="1"/>
          </p:cNvSpPr>
          <p:nvPr/>
        </p:nvSpPr>
        <p:spPr bwMode="auto">
          <a:xfrm>
            <a:off x="7178675" y="304800"/>
            <a:ext cx="136525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5" name="Rectangle 80"/>
          <p:cNvSpPr>
            <a:spLocks noChangeArrowheads="1"/>
          </p:cNvSpPr>
          <p:nvPr/>
        </p:nvSpPr>
        <p:spPr bwMode="auto">
          <a:xfrm>
            <a:off x="7289800" y="304800"/>
            <a:ext cx="177800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6" name="Rectangle 81"/>
          <p:cNvSpPr>
            <a:spLocks noChangeArrowheads="1"/>
          </p:cNvSpPr>
          <p:nvPr/>
        </p:nvSpPr>
        <p:spPr bwMode="auto">
          <a:xfrm>
            <a:off x="7397750" y="304800"/>
            <a:ext cx="138113" cy="228600"/>
          </a:xfrm>
          <a:prstGeom prst="rect">
            <a:avLst/>
          </a:prstGeom>
          <a:solidFill>
            <a:srgbClr val="78A22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7" name="Rectangle 82"/>
          <p:cNvSpPr>
            <a:spLocks noChangeArrowheads="1"/>
          </p:cNvSpPr>
          <p:nvPr/>
        </p:nvSpPr>
        <p:spPr bwMode="auto">
          <a:xfrm>
            <a:off x="7529513" y="304800"/>
            <a:ext cx="134937" cy="228600"/>
          </a:xfrm>
          <a:prstGeom prst="rect">
            <a:avLst/>
          </a:prstGeom>
          <a:solidFill>
            <a:srgbClr val="3F4B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8" name="Rectangle 83"/>
          <p:cNvSpPr>
            <a:spLocks noChangeArrowheads="1"/>
          </p:cNvSpPr>
          <p:nvPr/>
        </p:nvSpPr>
        <p:spPr bwMode="auto">
          <a:xfrm>
            <a:off x="7643813" y="304800"/>
            <a:ext cx="96837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9" name="Rectangle 102"/>
          <p:cNvSpPr>
            <a:spLocks noChangeArrowheads="1"/>
          </p:cNvSpPr>
          <p:nvPr/>
        </p:nvSpPr>
        <p:spPr bwMode="auto">
          <a:xfrm>
            <a:off x="7708900" y="304800"/>
            <a:ext cx="215900" cy="228600"/>
          </a:xfrm>
          <a:prstGeom prst="rect">
            <a:avLst/>
          </a:prstGeom>
          <a:solidFill>
            <a:srgbClr val="00384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0" name="Rectangle 82"/>
          <p:cNvSpPr>
            <a:spLocks noChangeArrowheads="1"/>
          </p:cNvSpPr>
          <p:nvPr/>
        </p:nvSpPr>
        <p:spPr bwMode="auto">
          <a:xfrm>
            <a:off x="7856538" y="304800"/>
            <a:ext cx="134937" cy="228600"/>
          </a:xfrm>
          <a:prstGeom prst="rect">
            <a:avLst/>
          </a:prstGeom>
          <a:solidFill>
            <a:srgbClr val="3F4B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" name="Rectangle 104"/>
          <p:cNvSpPr>
            <a:spLocks noChangeArrowheads="1"/>
          </p:cNvSpPr>
          <p:nvPr/>
        </p:nvSpPr>
        <p:spPr bwMode="auto">
          <a:xfrm>
            <a:off x="7934325" y="304800"/>
            <a:ext cx="169863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2" name="Rectangle 103"/>
          <p:cNvSpPr>
            <a:spLocks noChangeArrowheads="1"/>
          </p:cNvSpPr>
          <p:nvPr/>
        </p:nvSpPr>
        <p:spPr bwMode="auto">
          <a:xfrm>
            <a:off x="8085138" y="304800"/>
            <a:ext cx="120650" cy="228600"/>
          </a:xfrm>
          <a:prstGeom prst="rect">
            <a:avLst/>
          </a:prstGeom>
          <a:solidFill>
            <a:srgbClr val="F7941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3" name="Rectangle 78"/>
          <p:cNvSpPr>
            <a:spLocks noChangeArrowheads="1"/>
          </p:cNvSpPr>
          <p:nvPr/>
        </p:nvSpPr>
        <p:spPr bwMode="auto">
          <a:xfrm>
            <a:off x="8178800" y="304800"/>
            <a:ext cx="431800" cy="228600"/>
          </a:xfrm>
          <a:prstGeom prst="rect">
            <a:avLst/>
          </a:prstGeom>
          <a:solidFill>
            <a:srgbClr val="6B70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" name="Rectangle 105"/>
          <p:cNvSpPr>
            <a:spLocks noChangeArrowheads="1"/>
          </p:cNvSpPr>
          <p:nvPr/>
        </p:nvSpPr>
        <p:spPr bwMode="auto">
          <a:xfrm>
            <a:off x="8315325" y="304800"/>
            <a:ext cx="168275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5" name="Rectangle 79"/>
          <p:cNvSpPr>
            <a:spLocks noChangeArrowheads="1"/>
          </p:cNvSpPr>
          <p:nvPr/>
        </p:nvSpPr>
        <p:spPr bwMode="auto">
          <a:xfrm>
            <a:off x="8551863" y="304800"/>
            <a:ext cx="104775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6" name="Rectangle 80"/>
          <p:cNvSpPr>
            <a:spLocks noChangeArrowheads="1"/>
          </p:cNvSpPr>
          <p:nvPr/>
        </p:nvSpPr>
        <p:spPr bwMode="auto">
          <a:xfrm>
            <a:off x="8659813" y="304800"/>
            <a:ext cx="103187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79" name="Straight Connector 78"/>
          <p:cNvCxnSpPr/>
          <p:nvPr/>
        </p:nvCxnSpPr>
        <p:spPr bwMode="auto">
          <a:xfrm>
            <a:off x="685800" y="6096000"/>
            <a:ext cx="777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7" name="Picture 8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848600" y="6172200"/>
            <a:ext cx="660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Rectangle 54"/>
          <p:cNvSpPr>
            <a:spLocks noChangeArrowheads="1"/>
          </p:cNvSpPr>
          <p:nvPr userDrawn="1"/>
        </p:nvSpPr>
        <p:spPr bwMode="auto">
          <a:xfrm>
            <a:off x="587375" y="304800"/>
            <a:ext cx="98425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0" name="Rectangle 55"/>
          <p:cNvSpPr>
            <a:spLocks noChangeArrowheads="1"/>
          </p:cNvSpPr>
          <p:nvPr userDrawn="1"/>
        </p:nvSpPr>
        <p:spPr bwMode="auto">
          <a:xfrm>
            <a:off x="663575" y="304800"/>
            <a:ext cx="174625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" name="Rectangle 56"/>
          <p:cNvSpPr>
            <a:spLocks noChangeArrowheads="1"/>
          </p:cNvSpPr>
          <p:nvPr userDrawn="1"/>
        </p:nvSpPr>
        <p:spPr bwMode="auto">
          <a:xfrm>
            <a:off x="438150" y="304800"/>
            <a:ext cx="171450" cy="228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2" name="Rectangle 57"/>
          <p:cNvSpPr>
            <a:spLocks noChangeArrowheads="1"/>
          </p:cNvSpPr>
          <p:nvPr userDrawn="1"/>
        </p:nvSpPr>
        <p:spPr bwMode="auto">
          <a:xfrm>
            <a:off x="769938" y="304800"/>
            <a:ext cx="125412" cy="228600"/>
          </a:xfrm>
          <a:prstGeom prst="rect">
            <a:avLst/>
          </a:prstGeom>
          <a:solidFill>
            <a:srgbClr val="00384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3" name="Rectangle 58"/>
          <p:cNvSpPr>
            <a:spLocks noChangeArrowheads="1"/>
          </p:cNvSpPr>
          <p:nvPr userDrawn="1"/>
        </p:nvSpPr>
        <p:spPr bwMode="auto">
          <a:xfrm>
            <a:off x="850900" y="304800"/>
            <a:ext cx="215900" cy="228600"/>
          </a:xfrm>
          <a:prstGeom prst="rect">
            <a:avLst/>
          </a:prstGeom>
          <a:solidFill>
            <a:srgbClr val="78A22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4" name="Rectangle 59"/>
          <p:cNvSpPr>
            <a:spLocks noChangeArrowheads="1"/>
          </p:cNvSpPr>
          <p:nvPr userDrawn="1"/>
        </p:nvSpPr>
        <p:spPr bwMode="auto">
          <a:xfrm>
            <a:off x="1063625" y="304800"/>
            <a:ext cx="231775" cy="228600"/>
          </a:xfrm>
          <a:prstGeom prst="rect">
            <a:avLst/>
          </a:prstGeom>
          <a:solidFill>
            <a:srgbClr val="3F4B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5" name="Rectangle 60"/>
          <p:cNvSpPr>
            <a:spLocks noChangeArrowheads="1"/>
          </p:cNvSpPr>
          <p:nvPr userDrawn="1"/>
        </p:nvSpPr>
        <p:spPr bwMode="auto">
          <a:xfrm>
            <a:off x="1287463" y="304800"/>
            <a:ext cx="160337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6" name="Rectangle 61"/>
          <p:cNvSpPr>
            <a:spLocks noChangeArrowheads="1"/>
          </p:cNvSpPr>
          <p:nvPr userDrawn="1"/>
        </p:nvSpPr>
        <p:spPr bwMode="auto">
          <a:xfrm>
            <a:off x="1384300" y="304800"/>
            <a:ext cx="215900" cy="228600"/>
          </a:xfrm>
          <a:prstGeom prst="rect">
            <a:avLst/>
          </a:prstGeom>
          <a:solidFill>
            <a:srgbClr val="00384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7" name="Rectangle 62"/>
          <p:cNvSpPr>
            <a:spLocks noChangeArrowheads="1"/>
          </p:cNvSpPr>
          <p:nvPr userDrawn="1"/>
        </p:nvSpPr>
        <p:spPr bwMode="auto">
          <a:xfrm>
            <a:off x="1547813" y="304800"/>
            <a:ext cx="300037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8" name="Rectangle 63"/>
          <p:cNvSpPr>
            <a:spLocks noChangeArrowheads="1"/>
          </p:cNvSpPr>
          <p:nvPr userDrawn="1"/>
        </p:nvSpPr>
        <p:spPr bwMode="auto">
          <a:xfrm>
            <a:off x="1846263" y="304800"/>
            <a:ext cx="287337" cy="228600"/>
          </a:xfrm>
          <a:prstGeom prst="rect">
            <a:avLst/>
          </a:prstGeom>
          <a:solidFill>
            <a:srgbClr val="6B70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9" name="Rectangle 64"/>
          <p:cNvSpPr>
            <a:spLocks noChangeArrowheads="1"/>
          </p:cNvSpPr>
          <p:nvPr userDrawn="1"/>
        </p:nvSpPr>
        <p:spPr bwMode="auto">
          <a:xfrm>
            <a:off x="1974850" y="304800"/>
            <a:ext cx="82550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0" name="Rectangle 65"/>
          <p:cNvSpPr>
            <a:spLocks noChangeArrowheads="1"/>
          </p:cNvSpPr>
          <p:nvPr userDrawn="1"/>
        </p:nvSpPr>
        <p:spPr bwMode="auto">
          <a:xfrm>
            <a:off x="2071688" y="304800"/>
            <a:ext cx="138112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1" name="Rectangle 66"/>
          <p:cNvSpPr>
            <a:spLocks noChangeArrowheads="1"/>
          </p:cNvSpPr>
          <p:nvPr userDrawn="1"/>
        </p:nvSpPr>
        <p:spPr bwMode="auto">
          <a:xfrm>
            <a:off x="2155825" y="304800"/>
            <a:ext cx="206375" cy="228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" name="Rectangle 67"/>
          <p:cNvSpPr>
            <a:spLocks noChangeArrowheads="1"/>
          </p:cNvSpPr>
          <p:nvPr userDrawn="1"/>
        </p:nvSpPr>
        <p:spPr bwMode="auto">
          <a:xfrm>
            <a:off x="2278063" y="304800"/>
            <a:ext cx="236537" cy="228600"/>
          </a:xfrm>
          <a:prstGeom prst="rect">
            <a:avLst/>
          </a:prstGeom>
          <a:solidFill>
            <a:srgbClr val="78A22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3" name="Rectangle 68"/>
          <p:cNvSpPr>
            <a:spLocks noChangeArrowheads="1"/>
          </p:cNvSpPr>
          <p:nvPr userDrawn="1"/>
        </p:nvSpPr>
        <p:spPr bwMode="auto">
          <a:xfrm>
            <a:off x="2455863" y="304800"/>
            <a:ext cx="363537" cy="228600"/>
          </a:xfrm>
          <a:prstGeom prst="rect">
            <a:avLst/>
          </a:prstGeom>
          <a:solidFill>
            <a:srgbClr val="F7941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4" name="Rectangle 69"/>
          <p:cNvSpPr>
            <a:spLocks noChangeArrowheads="1"/>
          </p:cNvSpPr>
          <p:nvPr userDrawn="1"/>
        </p:nvSpPr>
        <p:spPr bwMode="auto">
          <a:xfrm>
            <a:off x="2597150" y="304800"/>
            <a:ext cx="98425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5" name="Rectangle 70"/>
          <p:cNvSpPr>
            <a:spLocks noChangeArrowheads="1"/>
          </p:cNvSpPr>
          <p:nvPr userDrawn="1"/>
        </p:nvSpPr>
        <p:spPr bwMode="auto">
          <a:xfrm>
            <a:off x="2679700" y="304800"/>
            <a:ext cx="215900" cy="228600"/>
          </a:xfrm>
          <a:prstGeom prst="rect">
            <a:avLst/>
          </a:prstGeom>
          <a:solidFill>
            <a:srgbClr val="78A22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6" name="Rectangle 71"/>
          <p:cNvSpPr>
            <a:spLocks noChangeArrowheads="1"/>
          </p:cNvSpPr>
          <p:nvPr userDrawn="1"/>
        </p:nvSpPr>
        <p:spPr bwMode="auto">
          <a:xfrm>
            <a:off x="2828925" y="304800"/>
            <a:ext cx="153988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7" name="Rectangle 72"/>
          <p:cNvSpPr>
            <a:spLocks noChangeArrowheads="1"/>
          </p:cNvSpPr>
          <p:nvPr userDrawn="1"/>
        </p:nvSpPr>
        <p:spPr bwMode="auto">
          <a:xfrm>
            <a:off x="2946400" y="304800"/>
            <a:ext cx="177800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8" name="Rectangle 73"/>
          <p:cNvSpPr>
            <a:spLocks noChangeArrowheads="1"/>
          </p:cNvSpPr>
          <p:nvPr userDrawn="1"/>
        </p:nvSpPr>
        <p:spPr bwMode="auto">
          <a:xfrm>
            <a:off x="3105150" y="304800"/>
            <a:ext cx="171450" cy="228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9" name="Rectangle 74"/>
          <p:cNvSpPr>
            <a:spLocks noChangeArrowheads="1"/>
          </p:cNvSpPr>
          <p:nvPr userDrawn="1"/>
        </p:nvSpPr>
        <p:spPr bwMode="auto">
          <a:xfrm>
            <a:off x="3214688" y="304800"/>
            <a:ext cx="138112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" name="Rectangle 75"/>
          <p:cNvSpPr>
            <a:spLocks noChangeArrowheads="1"/>
          </p:cNvSpPr>
          <p:nvPr userDrawn="1"/>
        </p:nvSpPr>
        <p:spPr bwMode="auto">
          <a:xfrm>
            <a:off x="3284538" y="304800"/>
            <a:ext cx="144462" cy="228600"/>
          </a:xfrm>
          <a:prstGeom prst="rect">
            <a:avLst/>
          </a:prstGeom>
          <a:solidFill>
            <a:srgbClr val="6B70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" name="Rectangle 76"/>
          <p:cNvSpPr>
            <a:spLocks noChangeArrowheads="1"/>
          </p:cNvSpPr>
          <p:nvPr userDrawn="1"/>
        </p:nvSpPr>
        <p:spPr bwMode="auto">
          <a:xfrm>
            <a:off x="3387725" y="304800"/>
            <a:ext cx="193675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" name="Rectangle 77"/>
          <p:cNvSpPr>
            <a:spLocks noChangeArrowheads="1"/>
          </p:cNvSpPr>
          <p:nvPr userDrawn="1"/>
        </p:nvSpPr>
        <p:spPr bwMode="auto">
          <a:xfrm>
            <a:off x="3548063" y="304800"/>
            <a:ext cx="185737" cy="228600"/>
          </a:xfrm>
          <a:prstGeom prst="rect">
            <a:avLst/>
          </a:prstGeom>
          <a:solidFill>
            <a:srgbClr val="F7941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" name="Rectangle 78"/>
          <p:cNvSpPr>
            <a:spLocks noChangeArrowheads="1"/>
          </p:cNvSpPr>
          <p:nvPr userDrawn="1"/>
        </p:nvSpPr>
        <p:spPr bwMode="auto">
          <a:xfrm>
            <a:off x="3676650" y="304800"/>
            <a:ext cx="133350" cy="228600"/>
          </a:xfrm>
          <a:prstGeom prst="rect">
            <a:avLst/>
          </a:prstGeom>
          <a:solidFill>
            <a:srgbClr val="6B70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" name="Rectangle 79"/>
          <p:cNvSpPr>
            <a:spLocks noChangeArrowheads="1"/>
          </p:cNvSpPr>
          <p:nvPr userDrawn="1"/>
        </p:nvSpPr>
        <p:spPr bwMode="auto">
          <a:xfrm>
            <a:off x="3781425" y="304800"/>
            <a:ext cx="180975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5" name="Rectangle 80"/>
          <p:cNvSpPr>
            <a:spLocks noChangeArrowheads="1"/>
          </p:cNvSpPr>
          <p:nvPr userDrawn="1"/>
        </p:nvSpPr>
        <p:spPr bwMode="auto">
          <a:xfrm>
            <a:off x="3890963" y="304800"/>
            <a:ext cx="147637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6" name="Rectangle 81"/>
          <p:cNvSpPr>
            <a:spLocks noChangeArrowheads="1"/>
          </p:cNvSpPr>
          <p:nvPr userDrawn="1"/>
        </p:nvSpPr>
        <p:spPr bwMode="auto">
          <a:xfrm>
            <a:off x="4000500" y="304800"/>
            <a:ext cx="138113" cy="228600"/>
          </a:xfrm>
          <a:prstGeom prst="rect">
            <a:avLst/>
          </a:prstGeom>
          <a:solidFill>
            <a:srgbClr val="78A22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7" name="Rectangle 82"/>
          <p:cNvSpPr>
            <a:spLocks noChangeArrowheads="1"/>
          </p:cNvSpPr>
          <p:nvPr userDrawn="1"/>
        </p:nvSpPr>
        <p:spPr bwMode="auto">
          <a:xfrm>
            <a:off x="4132263" y="304800"/>
            <a:ext cx="134937" cy="228600"/>
          </a:xfrm>
          <a:prstGeom prst="rect">
            <a:avLst/>
          </a:prstGeom>
          <a:solidFill>
            <a:srgbClr val="3F4B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8" name="Rectangle 83"/>
          <p:cNvSpPr>
            <a:spLocks noChangeArrowheads="1"/>
          </p:cNvSpPr>
          <p:nvPr userDrawn="1"/>
        </p:nvSpPr>
        <p:spPr bwMode="auto">
          <a:xfrm>
            <a:off x="4246563" y="304800"/>
            <a:ext cx="96837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9" name="Rectangle 84"/>
          <p:cNvSpPr>
            <a:spLocks noChangeArrowheads="1"/>
          </p:cNvSpPr>
          <p:nvPr userDrawn="1"/>
        </p:nvSpPr>
        <p:spPr bwMode="auto">
          <a:xfrm>
            <a:off x="4311650" y="304800"/>
            <a:ext cx="107950" cy="228600"/>
          </a:xfrm>
          <a:prstGeom prst="rect">
            <a:avLst/>
          </a:prstGeom>
          <a:solidFill>
            <a:srgbClr val="F7941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0" name="Rectangle 85"/>
          <p:cNvSpPr>
            <a:spLocks noChangeArrowheads="1"/>
          </p:cNvSpPr>
          <p:nvPr userDrawn="1"/>
        </p:nvSpPr>
        <p:spPr bwMode="auto">
          <a:xfrm>
            <a:off x="4419600" y="304800"/>
            <a:ext cx="228600" cy="228600"/>
          </a:xfrm>
          <a:prstGeom prst="rect">
            <a:avLst/>
          </a:prstGeom>
          <a:solidFill>
            <a:srgbClr val="00384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1" name="Rectangle 86"/>
          <p:cNvSpPr>
            <a:spLocks noChangeArrowheads="1"/>
          </p:cNvSpPr>
          <p:nvPr userDrawn="1"/>
        </p:nvSpPr>
        <p:spPr bwMode="auto">
          <a:xfrm>
            <a:off x="4562475" y="304800"/>
            <a:ext cx="52388" cy="228600"/>
          </a:xfrm>
          <a:prstGeom prst="rect">
            <a:avLst/>
          </a:prstGeom>
          <a:solidFill>
            <a:srgbClr val="6B70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" name="Rectangle 87"/>
          <p:cNvSpPr>
            <a:spLocks noChangeArrowheads="1"/>
          </p:cNvSpPr>
          <p:nvPr userDrawn="1"/>
        </p:nvSpPr>
        <p:spPr bwMode="auto">
          <a:xfrm>
            <a:off x="4619625" y="304800"/>
            <a:ext cx="104775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3" name="Rectangle 88"/>
          <p:cNvSpPr>
            <a:spLocks noChangeArrowheads="1"/>
          </p:cNvSpPr>
          <p:nvPr userDrawn="1"/>
        </p:nvSpPr>
        <p:spPr bwMode="auto">
          <a:xfrm>
            <a:off x="4691063" y="304800"/>
            <a:ext cx="185737" cy="228600"/>
          </a:xfrm>
          <a:prstGeom prst="rect">
            <a:avLst/>
          </a:prstGeom>
          <a:solidFill>
            <a:srgbClr val="6B70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4" name="Rectangle 89"/>
          <p:cNvSpPr>
            <a:spLocks noChangeArrowheads="1"/>
          </p:cNvSpPr>
          <p:nvPr userDrawn="1"/>
        </p:nvSpPr>
        <p:spPr bwMode="auto">
          <a:xfrm>
            <a:off x="4759325" y="304800"/>
            <a:ext cx="52388" cy="228600"/>
          </a:xfrm>
          <a:prstGeom prst="rect">
            <a:avLst/>
          </a:prstGeom>
          <a:solidFill>
            <a:srgbClr val="78A22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5" name="Rectangle 90"/>
          <p:cNvSpPr>
            <a:spLocks noChangeArrowheads="1"/>
          </p:cNvSpPr>
          <p:nvPr userDrawn="1"/>
        </p:nvSpPr>
        <p:spPr bwMode="auto">
          <a:xfrm>
            <a:off x="4878388" y="304800"/>
            <a:ext cx="227012" cy="228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6" name="Rectangle 91"/>
          <p:cNvSpPr>
            <a:spLocks noChangeArrowheads="1"/>
          </p:cNvSpPr>
          <p:nvPr userDrawn="1"/>
        </p:nvSpPr>
        <p:spPr bwMode="auto">
          <a:xfrm>
            <a:off x="5046663" y="304800"/>
            <a:ext cx="82550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7" name="Rectangle 92"/>
          <p:cNvSpPr>
            <a:spLocks noChangeArrowheads="1"/>
          </p:cNvSpPr>
          <p:nvPr userDrawn="1"/>
        </p:nvSpPr>
        <p:spPr bwMode="auto">
          <a:xfrm>
            <a:off x="5113338" y="304800"/>
            <a:ext cx="122237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8" name="Rectangle 93"/>
          <p:cNvSpPr>
            <a:spLocks noChangeArrowheads="1"/>
          </p:cNvSpPr>
          <p:nvPr userDrawn="1"/>
        </p:nvSpPr>
        <p:spPr bwMode="auto">
          <a:xfrm>
            <a:off x="5202238" y="304800"/>
            <a:ext cx="131762" cy="228600"/>
          </a:xfrm>
          <a:prstGeom prst="rect">
            <a:avLst/>
          </a:prstGeom>
          <a:solidFill>
            <a:srgbClr val="6B70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9" name="Rectangle 94"/>
          <p:cNvSpPr>
            <a:spLocks noChangeArrowheads="1"/>
          </p:cNvSpPr>
          <p:nvPr userDrawn="1"/>
        </p:nvSpPr>
        <p:spPr bwMode="auto">
          <a:xfrm>
            <a:off x="5305425" y="304800"/>
            <a:ext cx="180975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0" name="Rectangle 95"/>
          <p:cNvSpPr>
            <a:spLocks noChangeArrowheads="1"/>
          </p:cNvSpPr>
          <p:nvPr userDrawn="1"/>
        </p:nvSpPr>
        <p:spPr bwMode="auto">
          <a:xfrm>
            <a:off x="5465763" y="304800"/>
            <a:ext cx="173037" cy="228600"/>
          </a:xfrm>
          <a:prstGeom prst="rect">
            <a:avLst/>
          </a:prstGeom>
          <a:solidFill>
            <a:srgbClr val="F7941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1" name="Rectangle 96"/>
          <p:cNvSpPr>
            <a:spLocks noChangeArrowheads="1"/>
          </p:cNvSpPr>
          <p:nvPr userDrawn="1"/>
        </p:nvSpPr>
        <p:spPr bwMode="auto">
          <a:xfrm>
            <a:off x="5589588" y="304800"/>
            <a:ext cx="125412" cy="228600"/>
          </a:xfrm>
          <a:prstGeom prst="rect">
            <a:avLst/>
          </a:prstGeom>
          <a:solidFill>
            <a:srgbClr val="00384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2" name="Rectangle 97"/>
          <p:cNvSpPr>
            <a:spLocks noChangeArrowheads="1"/>
          </p:cNvSpPr>
          <p:nvPr userDrawn="1"/>
        </p:nvSpPr>
        <p:spPr bwMode="auto">
          <a:xfrm>
            <a:off x="5676900" y="304800"/>
            <a:ext cx="114300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" name="Rectangle 98"/>
          <p:cNvSpPr>
            <a:spLocks noChangeArrowheads="1"/>
          </p:cNvSpPr>
          <p:nvPr userDrawn="1"/>
        </p:nvSpPr>
        <p:spPr bwMode="auto">
          <a:xfrm>
            <a:off x="5783263" y="304800"/>
            <a:ext cx="84137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4" name="Rectangle 99"/>
          <p:cNvSpPr>
            <a:spLocks noChangeArrowheads="1"/>
          </p:cNvSpPr>
          <p:nvPr userDrawn="1"/>
        </p:nvSpPr>
        <p:spPr bwMode="auto">
          <a:xfrm>
            <a:off x="5867400" y="304800"/>
            <a:ext cx="152400" cy="228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5" name="Rectangle 100"/>
          <p:cNvSpPr>
            <a:spLocks noChangeArrowheads="1"/>
          </p:cNvSpPr>
          <p:nvPr userDrawn="1"/>
        </p:nvSpPr>
        <p:spPr bwMode="auto">
          <a:xfrm>
            <a:off x="6011863" y="304800"/>
            <a:ext cx="193675" cy="228600"/>
          </a:xfrm>
          <a:prstGeom prst="rect">
            <a:avLst/>
          </a:prstGeom>
          <a:solidFill>
            <a:srgbClr val="78A22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6" name="Rectangle 101"/>
          <p:cNvSpPr>
            <a:spLocks noChangeArrowheads="1"/>
          </p:cNvSpPr>
          <p:nvPr userDrawn="1"/>
        </p:nvSpPr>
        <p:spPr bwMode="auto">
          <a:xfrm>
            <a:off x="6384925" y="304800"/>
            <a:ext cx="168275" cy="228600"/>
          </a:xfrm>
          <a:prstGeom prst="rect">
            <a:avLst/>
          </a:prstGeom>
          <a:solidFill>
            <a:srgbClr val="3F4B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7" name="Rectangle 102"/>
          <p:cNvSpPr>
            <a:spLocks noChangeArrowheads="1"/>
          </p:cNvSpPr>
          <p:nvPr userDrawn="1"/>
        </p:nvSpPr>
        <p:spPr bwMode="auto">
          <a:xfrm>
            <a:off x="6184900" y="304800"/>
            <a:ext cx="215900" cy="228600"/>
          </a:xfrm>
          <a:prstGeom prst="rect">
            <a:avLst/>
          </a:prstGeom>
          <a:solidFill>
            <a:srgbClr val="00384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8" name="Rectangle 103"/>
          <p:cNvSpPr>
            <a:spLocks noChangeArrowheads="1"/>
          </p:cNvSpPr>
          <p:nvPr userDrawn="1"/>
        </p:nvSpPr>
        <p:spPr bwMode="auto">
          <a:xfrm>
            <a:off x="6508750" y="304800"/>
            <a:ext cx="120650" cy="228600"/>
          </a:xfrm>
          <a:prstGeom prst="rect">
            <a:avLst/>
          </a:prstGeom>
          <a:solidFill>
            <a:srgbClr val="F7941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9" name="Rectangle 104"/>
          <p:cNvSpPr>
            <a:spLocks noChangeArrowheads="1"/>
          </p:cNvSpPr>
          <p:nvPr userDrawn="1"/>
        </p:nvSpPr>
        <p:spPr bwMode="auto">
          <a:xfrm>
            <a:off x="6611938" y="304800"/>
            <a:ext cx="169862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0" name="Rectangle 105"/>
          <p:cNvSpPr>
            <a:spLocks noChangeArrowheads="1"/>
          </p:cNvSpPr>
          <p:nvPr userDrawn="1"/>
        </p:nvSpPr>
        <p:spPr bwMode="auto">
          <a:xfrm>
            <a:off x="6765925" y="304800"/>
            <a:ext cx="168275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1" name="Rectangle 106"/>
          <p:cNvSpPr>
            <a:spLocks noChangeArrowheads="1"/>
          </p:cNvSpPr>
          <p:nvPr userDrawn="1"/>
        </p:nvSpPr>
        <p:spPr bwMode="auto">
          <a:xfrm>
            <a:off x="6881813" y="304800"/>
            <a:ext cx="85725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2" name="Rectangle 77"/>
          <p:cNvSpPr>
            <a:spLocks noChangeArrowheads="1"/>
          </p:cNvSpPr>
          <p:nvPr userDrawn="1"/>
        </p:nvSpPr>
        <p:spPr bwMode="auto">
          <a:xfrm>
            <a:off x="6945313" y="304800"/>
            <a:ext cx="185737" cy="228600"/>
          </a:xfrm>
          <a:prstGeom prst="rect">
            <a:avLst/>
          </a:prstGeom>
          <a:solidFill>
            <a:srgbClr val="F7941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" name="Rectangle 78"/>
          <p:cNvSpPr>
            <a:spLocks noChangeArrowheads="1"/>
          </p:cNvSpPr>
          <p:nvPr userDrawn="1"/>
        </p:nvSpPr>
        <p:spPr bwMode="auto">
          <a:xfrm>
            <a:off x="7073900" y="304800"/>
            <a:ext cx="133350" cy="228600"/>
          </a:xfrm>
          <a:prstGeom prst="rect">
            <a:avLst/>
          </a:prstGeom>
          <a:solidFill>
            <a:srgbClr val="6B70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4" name="Rectangle 79"/>
          <p:cNvSpPr>
            <a:spLocks noChangeArrowheads="1"/>
          </p:cNvSpPr>
          <p:nvPr userDrawn="1"/>
        </p:nvSpPr>
        <p:spPr bwMode="auto">
          <a:xfrm>
            <a:off x="7178675" y="304800"/>
            <a:ext cx="136525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5" name="Rectangle 80"/>
          <p:cNvSpPr>
            <a:spLocks noChangeArrowheads="1"/>
          </p:cNvSpPr>
          <p:nvPr userDrawn="1"/>
        </p:nvSpPr>
        <p:spPr bwMode="auto">
          <a:xfrm>
            <a:off x="7289800" y="304800"/>
            <a:ext cx="177800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6" name="Rectangle 81"/>
          <p:cNvSpPr>
            <a:spLocks noChangeArrowheads="1"/>
          </p:cNvSpPr>
          <p:nvPr userDrawn="1"/>
        </p:nvSpPr>
        <p:spPr bwMode="auto">
          <a:xfrm>
            <a:off x="7397750" y="304800"/>
            <a:ext cx="138113" cy="228600"/>
          </a:xfrm>
          <a:prstGeom prst="rect">
            <a:avLst/>
          </a:prstGeom>
          <a:solidFill>
            <a:srgbClr val="78A22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7" name="Rectangle 82"/>
          <p:cNvSpPr>
            <a:spLocks noChangeArrowheads="1"/>
          </p:cNvSpPr>
          <p:nvPr userDrawn="1"/>
        </p:nvSpPr>
        <p:spPr bwMode="auto">
          <a:xfrm>
            <a:off x="7529513" y="304800"/>
            <a:ext cx="134937" cy="228600"/>
          </a:xfrm>
          <a:prstGeom prst="rect">
            <a:avLst/>
          </a:prstGeom>
          <a:solidFill>
            <a:srgbClr val="3F4B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8" name="Rectangle 83"/>
          <p:cNvSpPr>
            <a:spLocks noChangeArrowheads="1"/>
          </p:cNvSpPr>
          <p:nvPr userDrawn="1"/>
        </p:nvSpPr>
        <p:spPr bwMode="auto">
          <a:xfrm>
            <a:off x="7643813" y="304800"/>
            <a:ext cx="96837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9" name="Rectangle 102"/>
          <p:cNvSpPr>
            <a:spLocks noChangeArrowheads="1"/>
          </p:cNvSpPr>
          <p:nvPr userDrawn="1"/>
        </p:nvSpPr>
        <p:spPr bwMode="auto">
          <a:xfrm>
            <a:off x="7708900" y="304800"/>
            <a:ext cx="215900" cy="228600"/>
          </a:xfrm>
          <a:prstGeom prst="rect">
            <a:avLst/>
          </a:prstGeom>
          <a:solidFill>
            <a:srgbClr val="00384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0" name="Rectangle 82"/>
          <p:cNvSpPr>
            <a:spLocks noChangeArrowheads="1"/>
          </p:cNvSpPr>
          <p:nvPr userDrawn="1"/>
        </p:nvSpPr>
        <p:spPr bwMode="auto">
          <a:xfrm>
            <a:off x="7856538" y="304800"/>
            <a:ext cx="134937" cy="228600"/>
          </a:xfrm>
          <a:prstGeom prst="rect">
            <a:avLst/>
          </a:prstGeom>
          <a:solidFill>
            <a:srgbClr val="3F4B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1" name="Rectangle 104"/>
          <p:cNvSpPr>
            <a:spLocks noChangeArrowheads="1"/>
          </p:cNvSpPr>
          <p:nvPr userDrawn="1"/>
        </p:nvSpPr>
        <p:spPr bwMode="auto">
          <a:xfrm>
            <a:off x="7934325" y="304800"/>
            <a:ext cx="169863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2" name="Rectangle 103"/>
          <p:cNvSpPr>
            <a:spLocks noChangeArrowheads="1"/>
          </p:cNvSpPr>
          <p:nvPr userDrawn="1"/>
        </p:nvSpPr>
        <p:spPr bwMode="auto">
          <a:xfrm>
            <a:off x="8085138" y="304800"/>
            <a:ext cx="120650" cy="228600"/>
          </a:xfrm>
          <a:prstGeom prst="rect">
            <a:avLst/>
          </a:prstGeom>
          <a:solidFill>
            <a:srgbClr val="F7941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" name="Rectangle 78"/>
          <p:cNvSpPr>
            <a:spLocks noChangeArrowheads="1"/>
          </p:cNvSpPr>
          <p:nvPr userDrawn="1"/>
        </p:nvSpPr>
        <p:spPr bwMode="auto">
          <a:xfrm>
            <a:off x="8178800" y="304800"/>
            <a:ext cx="431800" cy="228600"/>
          </a:xfrm>
          <a:prstGeom prst="rect">
            <a:avLst/>
          </a:prstGeom>
          <a:solidFill>
            <a:srgbClr val="6B70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4" name="Rectangle 105"/>
          <p:cNvSpPr>
            <a:spLocks noChangeArrowheads="1"/>
          </p:cNvSpPr>
          <p:nvPr userDrawn="1"/>
        </p:nvSpPr>
        <p:spPr bwMode="auto">
          <a:xfrm>
            <a:off x="8315325" y="304800"/>
            <a:ext cx="168275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5" name="Rectangle 79"/>
          <p:cNvSpPr>
            <a:spLocks noChangeArrowheads="1"/>
          </p:cNvSpPr>
          <p:nvPr userDrawn="1"/>
        </p:nvSpPr>
        <p:spPr bwMode="auto">
          <a:xfrm>
            <a:off x="8551863" y="304800"/>
            <a:ext cx="104775" cy="228600"/>
          </a:xfrm>
          <a:prstGeom prst="rect">
            <a:avLst/>
          </a:prstGeom>
          <a:solidFill>
            <a:srgbClr val="69321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6" name="Rectangle 80"/>
          <p:cNvSpPr>
            <a:spLocks noChangeArrowheads="1"/>
          </p:cNvSpPr>
          <p:nvPr userDrawn="1"/>
        </p:nvSpPr>
        <p:spPr bwMode="auto">
          <a:xfrm>
            <a:off x="8659813" y="304800"/>
            <a:ext cx="103187" cy="228600"/>
          </a:xfrm>
          <a:prstGeom prst="rect">
            <a:avLst/>
          </a:prstGeom>
          <a:solidFill>
            <a:srgbClr val="A99A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147" name="Straight Connector 146"/>
          <p:cNvCxnSpPr/>
          <p:nvPr userDrawn="1"/>
        </p:nvCxnSpPr>
        <p:spPr bwMode="auto">
          <a:xfrm>
            <a:off x="685800" y="6096000"/>
            <a:ext cx="777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4" r:id="rId15"/>
    <p:sldLayoutId id="2147483735" r:id="rId16"/>
    <p:sldLayoutId id="2147483736" r:id="rId17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Narrow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E8616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E8616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E8616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E8616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E8616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133600" y="1371600"/>
            <a:ext cx="6324600" cy="1219200"/>
          </a:xfrm>
        </p:spPr>
        <p:txBody>
          <a:bodyPr/>
          <a:lstStyle/>
          <a:p>
            <a:r>
              <a:rPr lang="en-ZW" sz="2400" b="1" dirty="0" smtClean="0"/>
              <a:t/>
            </a:r>
            <a:br>
              <a:rPr lang="en-ZW" sz="2400" b="1" dirty="0" smtClean="0"/>
            </a:br>
            <a:r>
              <a:rPr lang="en-ZW" sz="2400" b="1" dirty="0"/>
              <a:t/>
            </a:r>
            <a:br>
              <a:rPr lang="en-ZW" sz="2400" b="1" dirty="0"/>
            </a:br>
            <a:r>
              <a:rPr lang="en-ZW" sz="2400" b="1" dirty="0" smtClean="0"/>
              <a:t/>
            </a:r>
            <a:br>
              <a:rPr lang="en-ZW" sz="2400" b="1" dirty="0" smtClean="0"/>
            </a:br>
            <a:r>
              <a:rPr lang="en-ZW" sz="2400" b="1" dirty="0"/>
              <a:t/>
            </a:r>
            <a:br>
              <a:rPr lang="en-ZW" sz="2400" b="1" dirty="0"/>
            </a:br>
            <a:r>
              <a:rPr lang="en-ZW" sz="2400" b="1" dirty="0" smtClean="0"/>
              <a:t>Experience </a:t>
            </a:r>
            <a:r>
              <a:rPr lang="en-ZW" sz="2400" b="1" dirty="0"/>
              <a:t>with </a:t>
            </a:r>
            <a:r>
              <a:rPr lang="en-ZW" sz="2400" b="1" dirty="0" err="1"/>
              <a:t>PrePex</a:t>
            </a:r>
            <a:r>
              <a:rPr lang="en-ZW" sz="2400" b="1" dirty="0"/>
              <a:t> Device Use with Adults and Adolescents in Pilot Implementation and Active Surveillance from </a:t>
            </a:r>
            <a:r>
              <a:rPr lang="en-ZW" sz="2400" b="1" dirty="0" smtClean="0"/>
              <a:t>Zimbabwe, Zambia and South Africa</a:t>
            </a:r>
            <a:r>
              <a:rPr lang="en-ZW" sz="5400" dirty="0"/>
              <a:t/>
            </a:r>
            <a:br>
              <a:rPr lang="en-ZW" sz="5400" dirty="0"/>
            </a:br>
            <a:endParaRPr lang="en-US" sz="5000" cap="all" dirty="0" smtClean="0"/>
          </a:p>
        </p:txBody>
      </p:sp>
      <p:cxnSp>
        <p:nvCxnSpPr>
          <p:cNvPr id="5" name="Straight Connector 4"/>
          <p:cNvCxnSpPr/>
          <p:nvPr/>
        </p:nvCxnSpPr>
        <p:spPr bwMode="auto">
          <a:xfrm rot="5400000">
            <a:off x="2552700" y="4419600"/>
            <a:ext cx="1447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3400063" y="3167400"/>
            <a:ext cx="434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Karin Hatzold, MD, MPH 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IAC Satellite 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“Can New Technology improve efficiency in VMMC and EIMC Scale Up” </a:t>
            </a:r>
          </a:p>
          <a:p>
            <a:endParaRPr lang="en-US" sz="1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/>
              <a:t>Melbourne, Australia, 22.07.2014</a:t>
            </a:r>
          </a:p>
        </p:txBody>
      </p:sp>
      <p:pic>
        <p:nvPicPr>
          <p:cNvPr id="6" name="Picture 5" descr="IAC 2014 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"/>
            <a:ext cx="1905000" cy="114111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6" y="3695700"/>
            <a:ext cx="2456659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84084"/>
            <a:ext cx="1702308" cy="57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126" y="5884084"/>
            <a:ext cx="762000" cy="785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89574"/>
            <a:ext cx="2058297" cy="61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FHI%20360%20Logo_vertica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13"/>
          <a:stretch>
            <a:fillRect/>
          </a:stretch>
        </p:blipFill>
        <p:spPr bwMode="auto">
          <a:xfrm>
            <a:off x="2842419" y="5785560"/>
            <a:ext cx="868362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923646"/>
            <a:ext cx="1001627" cy="82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http://www.cipra-sa.co.za/graphics/newpics/PHRU_log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502" y="5926944"/>
            <a:ext cx="1376536" cy="84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Copy of Zuzimpelo Clinic logo-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038" y="5902996"/>
            <a:ext cx="856962" cy="79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963959"/>
            <a:ext cx="1368372" cy="66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4050175" cy="4320733"/>
          </a:xfrm>
        </p:spPr>
        <p:txBody>
          <a:bodyPr>
            <a:normAutofit fontScale="55000" lnSpcReduction="20000"/>
          </a:bodyPr>
          <a:lstStyle/>
          <a:p>
            <a:r>
              <a:rPr lang="en-ZW" dirty="0"/>
              <a:t>601 adult males </a:t>
            </a:r>
            <a:r>
              <a:rPr lang="en-ZW" dirty="0" smtClean="0"/>
              <a:t>enrolled </a:t>
            </a:r>
            <a:r>
              <a:rPr lang="en-ZW" dirty="0"/>
              <a:t>between April 25 and September 10, </a:t>
            </a:r>
            <a:r>
              <a:rPr lang="en-ZW" dirty="0" smtClean="0"/>
              <a:t>2013</a:t>
            </a:r>
          </a:p>
          <a:p>
            <a:pPr marL="0" indent="0">
              <a:buNone/>
            </a:pPr>
            <a:endParaRPr lang="en-ZW" dirty="0" smtClean="0"/>
          </a:p>
          <a:p>
            <a:r>
              <a:rPr lang="en-ZW" dirty="0"/>
              <a:t>F</a:t>
            </a:r>
            <a:r>
              <a:rPr lang="en-ZW" dirty="0" smtClean="0"/>
              <a:t>our </a:t>
            </a:r>
            <a:r>
              <a:rPr lang="en-ZW" dirty="0"/>
              <a:t>health facilities at provincial,  district and community </a:t>
            </a:r>
            <a:r>
              <a:rPr lang="en-ZW" dirty="0" smtClean="0"/>
              <a:t>level</a:t>
            </a:r>
          </a:p>
          <a:p>
            <a:endParaRPr lang="en-ZW" dirty="0" smtClean="0"/>
          </a:p>
          <a:p>
            <a:r>
              <a:rPr lang="en-ZW" dirty="0" smtClean="0"/>
              <a:t>PCNs </a:t>
            </a:r>
            <a:r>
              <a:rPr lang="en-ZW" dirty="0"/>
              <a:t>performed VMMC </a:t>
            </a:r>
            <a:endParaRPr lang="en-ZW" dirty="0" smtClean="0"/>
          </a:p>
          <a:p>
            <a:pPr marL="0" indent="0">
              <a:buNone/>
            </a:pPr>
            <a:endParaRPr lang="en-ZW" dirty="0" smtClean="0"/>
          </a:p>
          <a:p>
            <a:r>
              <a:rPr lang="en-ZW" b="1" dirty="0"/>
              <a:t>AE Rate </a:t>
            </a:r>
            <a:r>
              <a:rPr lang="en-ZW" b="1" dirty="0" smtClean="0"/>
              <a:t>0.3%: </a:t>
            </a:r>
            <a:r>
              <a:rPr lang="en-ZW" dirty="0" smtClean="0"/>
              <a:t>Two </a:t>
            </a:r>
            <a:r>
              <a:rPr lang="en-ZW" dirty="0"/>
              <a:t>self-removals on day two and day three, dorsal slit surgical procedure </a:t>
            </a:r>
            <a:endParaRPr lang="en-ZW" dirty="0" smtClean="0"/>
          </a:p>
          <a:p>
            <a:pPr marL="0" lvl="1" indent="0">
              <a:buNone/>
            </a:pPr>
            <a:endParaRPr lang="en-ZW" dirty="0" smtClean="0"/>
          </a:p>
          <a:p>
            <a:r>
              <a:rPr lang="en-ZW" b="1" dirty="0" smtClean="0"/>
              <a:t>Pain</a:t>
            </a:r>
            <a:r>
              <a:rPr lang="en-ZW" dirty="0" smtClean="0"/>
              <a:t> </a:t>
            </a:r>
          </a:p>
          <a:p>
            <a:pPr lvl="1"/>
            <a:r>
              <a:rPr lang="en-ZW" dirty="0" smtClean="0"/>
              <a:t>90% </a:t>
            </a:r>
            <a:r>
              <a:rPr lang="en-ZW" dirty="0"/>
              <a:t>participants experienced pain at device removal </a:t>
            </a:r>
            <a:endParaRPr lang="en-ZW" dirty="0" smtClean="0"/>
          </a:p>
          <a:p>
            <a:pPr lvl="1"/>
            <a:r>
              <a:rPr lang="en-ZW" dirty="0" smtClean="0"/>
              <a:t>84 % Mild </a:t>
            </a:r>
            <a:endParaRPr lang="en-ZW" dirty="0"/>
          </a:p>
          <a:p>
            <a:pPr lvl="1"/>
            <a:r>
              <a:rPr lang="en-ZW" dirty="0" smtClean="0"/>
              <a:t>4% Moderate </a:t>
            </a:r>
            <a:endParaRPr lang="en-ZW" dirty="0"/>
          </a:p>
          <a:p>
            <a:pPr lvl="1"/>
            <a:r>
              <a:rPr lang="en-ZW" dirty="0" smtClean="0"/>
              <a:t>2% Severe </a:t>
            </a:r>
          </a:p>
          <a:p>
            <a:pPr marL="457200" lvl="1" indent="0">
              <a:buNone/>
            </a:pPr>
            <a:r>
              <a:rPr lang="en-ZW" dirty="0" smtClean="0"/>
              <a:t> </a:t>
            </a:r>
          </a:p>
          <a:p>
            <a:endParaRPr lang="en-ZW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>
                <a:solidFill>
                  <a:srgbClr val="C00000"/>
                </a:solidFill>
              </a:rPr>
              <a:t>Pilot Implementation Study Zimbabwe </a:t>
            </a:r>
            <a:endParaRPr lang="en-ZW" dirty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98895847"/>
              </p:ext>
            </p:extLst>
          </p:nvPr>
        </p:nvGraphicFramePr>
        <p:xfrm>
          <a:off x="4876800" y="2362200"/>
          <a:ext cx="3962397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 rot="5400000">
            <a:off x="3059575" y="3810000"/>
            <a:ext cx="304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941422" y="1866169"/>
            <a:ext cx="389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sz="1800" dirty="0" smtClean="0"/>
              <a:t>Time to complete wound </a:t>
            </a:r>
            <a:r>
              <a:rPr lang="en-ZW" sz="1800" dirty="0"/>
              <a:t>h</a:t>
            </a:r>
            <a:r>
              <a:rPr lang="en-ZW" sz="1800" dirty="0" smtClean="0"/>
              <a:t>ealing  </a:t>
            </a:r>
            <a:endParaRPr lang="en-ZW" sz="1800" dirty="0"/>
          </a:p>
        </p:txBody>
      </p:sp>
      <p:sp>
        <p:nvSpPr>
          <p:cNvPr id="3" name="Rectangle 2"/>
          <p:cNvSpPr/>
          <p:nvPr/>
        </p:nvSpPr>
        <p:spPr>
          <a:xfrm>
            <a:off x="76200" y="6172200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W" sz="1200" dirty="0"/>
              <a:t>Safety and efficacy of the </a:t>
            </a:r>
            <a:r>
              <a:rPr lang="en-ZW" sz="1200" dirty="0" err="1"/>
              <a:t>PrePexTM</a:t>
            </a:r>
            <a:r>
              <a:rPr lang="en-ZW" sz="1200" dirty="0"/>
              <a:t> device for male circumcision performed by primary care nurses at primary health care level in </a:t>
            </a:r>
            <a:r>
              <a:rPr lang="en-ZW" sz="1200" dirty="0" smtClean="0"/>
              <a:t>Zimbabwe</a:t>
            </a:r>
            <a:r>
              <a:rPr lang="en-ZW" sz="1200" dirty="0"/>
              <a:t>: </a:t>
            </a:r>
            <a:r>
              <a:rPr lang="en-ZW" sz="1200" dirty="0" err="1"/>
              <a:t>Dr.</a:t>
            </a:r>
            <a:r>
              <a:rPr lang="en-ZW" sz="1200" dirty="0"/>
              <a:t> Gerald Gwinji; </a:t>
            </a:r>
            <a:r>
              <a:rPr lang="en-ZW" sz="1200" dirty="0" err="1"/>
              <a:t>Prof.</a:t>
            </a:r>
            <a:r>
              <a:rPr lang="en-ZW" sz="1200" dirty="0"/>
              <a:t> Mufuta Tshimanga, Mr Tonderayi Mangwiro, </a:t>
            </a:r>
            <a:r>
              <a:rPr lang="en-ZW" sz="1200" dirty="0" err="1"/>
              <a:t>Dr.</a:t>
            </a:r>
            <a:r>
              <a:rPr lang="en-ZW" sz="1200" dirty="0"/>
              <a:t> Owen Mugurungi, </a:t>
            </a:r>
            <a:r>
              <a:rPr lang="en-ZW" sz="1200" dirty="0" err="1"/>
              <a:t>Dr.</a:t>
            </a:r>
            <a:r>
              <a:rPr lang="en-ZW" sz="1200" dirty="0"/>
              <a:t> Karin Hatzold,  </a:t>
            </a:r>
            <a:r>
              <a:rPr lang="en-ZW" sz="1200" dirty="0" err="1"/>
              <a:t>Dr.</a:t>
            </a:r>
            <a:r>
              <a:rPr lang="en-ZW" sz="1200" dirty="0"/>
              <a:t> Munyaradzi Murwira, </a:t>
            </a:r>
            <a:r>
              <a:rPr lang="en-ZW" sz="1200" dirty="0" err="1"/>
              <a:t>Mr.</a:t>
            </a:r>
            <a:r>
              <a:rPr lang="en-ZW" sz="1200" dirty="0"/>
              <a:t> Christopher Samkange, </a:t>
            </a:r>
            <a:r>
              <a:rPr lang="en-ZW" sz="1200" dirty="0" err="1"/>
              <a:t>Mr.</a:t>
            </a:r>
            <a:r>
              <a:rPr lang="en-ZW" sz="1200" dirty="0"/>
              <a:t> Sinokuthemba Xaba, 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1941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1738507"/>
            <a:ext cx="3859193" cy="43434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1800" dirty="0" smtClean="0"/>
              <a:t>400 adolescents 13-17 years</a:t>
            </a:r>
          </a:p>
          <a:p>
            <a:r>
              <a:rPr lang="en-ZW" sz="1800" dirty="0"/>
              <a:t>8 August 2013 and 27 February </a:t>
            </a:r>
            <a:r>
              <a:rPr lang="en-ZW" sz="1800" dirty="0" smtClean="0"/>
              <a:t>2014, Harare, Nurse providers </a:t>
            </a:r>
          </a:p>
          <a:p>
            <a:r>
              <a:rPr lang="en-ZW" sz="1800" dirty="0" smtClean="0"/>
              <a:t>35.9 % ( </a:t>
            </a:r>
            <a:r>
              <a:rPr lang="en-ZW" sz="1800" smtClean="0"/>
              <a:t>51.9% - </a:t>
            </a:r>
            <a:r>
              <a:rPr lang="en-ZW" sz="1800" dirty="0" smtClean="0"/>
              <a:t>13.3%) medical </a:t>
            </a:r>
            <a:r>
              <a:rPr lang="en-ZW" sz="1800" dirty="0"/>
              <a:t>ineligibility </a:t>
            </a:r>
            <a:endParaRPr lang="en-ZW" sz="1800" dirty="0" smtClean="0"/>
          </a:p>
          <a:p>
            <a:r>
              <a:rPr lang="en-ZW" sz="1800" dirty="0" smtClean="0"/>
              <a:t>Moderate/Severe </a:t>
            </a:r>
            <a:r>
              <a:rPr lang="en-ZW" sz="1800" dirty="0"/>
              <a:t>AE </a:t>
            </a:r>
            <a:r>
              <a:rPr lang="en-ZW" sz="1800" dirty="0" smtClean="0"/>
              <a:t>rate </a:t>
            </a:r>
            <a:r>
              <a:rPr lang="en-ZW" sz="1800" dirty="0"/>
              <a:t>0.5</a:t>
            </a:r>
            <a:r>
              <a:rPr lang="en-ZW" sz="1800" dirty="0" smtClean="0"/>
              <a:t>%</a:t>
            </a:r>
          </a:p>
          <a:p>
            <a:pPr lvl="1"/>
            <a:r>
              <a:rPr lang="en-ZW" sz="1400" dirty="0"/>
              <a:t>Voiding, Swelling and blistering of foreskin, requiring early removal day 5 </a:t>
            </a:r>
            <a:endParaRPr lang="en-ZW" sz="1400" dirty="0" smtClean="0"/>
          </a:p>
          <a:p>
            <a:pPr lvl="1"/>
            <a:r>
              <a:rPr lang="en-ZW" sz="1400" dirty="0" smtClean="0"/>
              <a:t> </a:t>
            </a:r>
            <a:r>
              <a:rPr lang="en-ZW" sz="1400" dirty="0"/>
              <a:t>Insufficient skin removal, surgical circumcision on day </a:t>
            </a:r>
            <a:r>
              <a:rPr lang="en-ZW" sz="1400" dirty="0" smtClean="0"/>
              <a:t>90</a:t>
            </a:r>
          </a:p>
          <a:p>
            <a:r>
              <a:rPr lang="en-ZW" sz="1800" dirty="0" smtClean="0"/>
              <a:t>Mean </a:t>
            </a:r>
            <a:r>
              <a:rPr lang="en-ZW" sz="1800" dirty="0"/>
              <a:t>healing time </a:t>
            </a:r>
            <a:r>
              <a:rPr lang="en-ZW" sz="1800" dirty="0" smtClean="0"/>
              <a:t>was </a:t>
            </a:r>
            <a:r>
              <a:rPr lang="en-ZW" sz="1800" dirty="0"/>
              <a:t>31.9 days (SD=5.47), </a:t>
            </a:r>
            <a:endParaRPr lang="en-ZW" sz="1800" dirty="0" smtClean="0"/>
          </a:p>
          <a:p>
            <a:r>
              <a:rPr lang="en-ZW" sz="1800" dirty="0" smtClean="0"/>
              <a:t>31.2 </a:t>
            </a:r>
            <a:r>
              <a:rPr lang="en-ZW" sz="1800" dirty="0"/>
              <a:t>days </a:t>
            </a:r>
            <a:r>
              <a:rPr lang="en-ZW" sz="1800" dirty="0" smtClean="0"/>
              <a:t>( 13-14 years) versus </a:t>
            </a:r>
            <a:r>
              <a:rPr lang="en-ZW" sz="1800" dirty="0"/>
              <a:t>32.6 </a:t>
            </a:r>
            <a:r>
              <a:rPr lang="en-ZW" sz="1800" dirty="0" smtClean="0"/>
              <a:t>days</a:t>
            </a:r>
            <a:r>
              <a:rPr lang="en-ZW" sz="1800" dirty="0"/>
              <a:t> </a:t>
            </a:r>
            <a:r>
              <a:rPr lang="en-ZW" sz="1800" dirty="0" smtClean="0"/>
              <a:t>( 15-17 years), P</a:t>
            </a:r>
            <a:r>
              <a:rPr lang="en-ZW" sz="1800" dirty="0"/>
              <a:t>= </a:t>
            </a:r>
            <a:r>
              <a:rPr lang="en-ZW" sz="1800" dirty="0" smtClean="0"/>
              <a:t>0.03</a:t>
            </a:r>
          </a:p>
          <a:p>
            <a:r>
              <a:rPr lang="en-ZW" sz="1800" dirty="0" smtClean="0"/>
              <a:t>25% required smaller device sizes, size 12-20 </a:t>
            </a:r>
          </a:p>
          <a:p>
            <a:r>
              <a:rPr lang="en-ZW" sz="1800" dirty="0" smtClean="0"/>
              <a:t>98 % Satisfied with </a:t>
            </a:r>
            <a:r>
              <a:rPr lang="en-ZW" sz="1800" dirty="0"/>
              <a:t>p</a:t>
            </a:r>
            <a:r>
              <a:rPr lang="en-ZW" sz="1800" dirty="0" smtClean="0"/>
              <a:t>rocedure </a:t>
            </a:r>
            <a:endParaRPr lang="en-ZW" sz="1800" dirty="0"/>
          </a:p>
          <a:p>
            <a:endParaRPr lang="en-US" sz="1800" dirty="0" smtClean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558800"/>
            <a:ext cx="7581900" cy="660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Adolescents Bridging study Zimbabwe 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 rot="5400000">
            <a:off x="2895600" y="3810000"/>
            <a:ext cx="304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623" y="2438400"/>
            <a:ext cx="4511632" cy="294361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606724" y="1841815"/>
            <a:ext cx="4572000" cy="4898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100"/>
              </a:lnSpc>
              <a:buClr>
                <a:srgbClr val="65962B"/>
              </a:buClr>
            </a:pPr>
            <a:r>
              <a:rPr lang="en-GB" sz="1600" b="1" dirty="0"/>
              <a:t>Reasons for non-eligibility by </a:t>
            </a:r>
            <a:r>
              <a:rPr lang="en-GB" sz="1600" b="1" dirty="0" smtClean="0"/>
              <a:t>age</a:t>
            </a:r>
            <a:endParaRPr lang="en-ZW" sz="1600" dirty="0"/>
          </a:p>
        </p:txBody>
      </p:sp>
      <p:sp>
        <p:nvSpPr>
          <p:cNvPr id="2" name="Rectangle 1"/>
          <p:cNvSpPr/>
          <p:nvPr/>
        </p:nvSpPr>
        <p:spPr>
          <a:xfrm>
            <a:off x="685800" y="6172200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W" sz="1200" dirty="0"/>
              <a:t>Safety profile of </a:t>
            </a:r>
            <a:r>
              <a:rPr lang="en-ZW" sz="1200" dirty="0" err="1"/>
              <a:t>PrePexTM</a:t>
            </a:r>
            <a:r>
              <a:rPr lang="en-ZW" sz="1200" dirty="0"/>
              <a:t> male circumcision device in adolescents aged 13-17 years in </a:t>
            </a:r>
            <a:r>
              <a:rPr lang="en-ZW" sz="1200" dirty="0" smtClean="0"/>
              <a:t>Zimbabwe </a:t>
            </a:r>
            <a:r>
              <a:rPr lang="en-ZW" sz="1200" dirty="0" err="1" smtClean="0"/>
              <a:t>M.Tshimanga</a:t>
            </a:r>
            <a:r>
              <a:rPr lang="en-ZW" sz="1200" dirty="0" smtClean="0"/>
              <a:t>, </a:t>
            </a:r>
            <a:r>
              <a:rPr lang="en-ZW" sz="1200" dirty="0"/>
              <a:t>K. </a:t>
            </a:r>
            <a:r>
              <a:rPr lang="en-ZW" sz="1200" dirty="0" smtClean="0"/>
              <a:t>Hatzold, </a:t>
            </a:r>
            <a:r>
              <a:rPr lang="en-ZW" sz="1200" dirty="0"/>
              <a:t>O. </a:t>
            </a:r>
            <a:r>
              <a:rPr lang="en-ZW" sz="1200" dirty="0" smtClean="0"/>
              <a:t>Mugurungi, </a:t>
            </a:r>
            <a:r>
              <a:rPr lang="en-ZW" sz="1200" dirty="0"/>
              <a:t>T. </a:t>
            </a:r>
            <a:r>
              <a:rPr lang="en-ZW" sz="1200" dirty="0" smtClean="0"/>
              <a:t>Mangwiro, </a:t>
            </a:r>
            <a:r>
              <a:rPr lang="en-ZW" sz="1200" dirty="0"/>
              <a:t>S. </a:t>
            </a:r>
            <a:r>
              <a:rPr lang="en-ZW" sz="1200" dirty="0" smtClean="0"/>
              <a:t>Xaba, </a:t>
            </a:r>
            <a:r>
              <a:rPr lang="en-ZW" sz="1200" dirty="0"/>
              <a:t>P. </a:t>
            </a:r>
            <a:r>
              <a:rPr lang="en-ZW" sz="1200" dirty="0" err="1" smtClean="0"/>
              <a:t>Chatikobo</a:t>
            </a:r>
            <a:r>
              <a:rPr lang="en-ZW" sz="1200" dirty="0" smtClean="0"/>
              <a:t>, </a:t>
            </a:r>
            <a:r>
              <a:rPr lang="en-ZW" sz="1200" dirty="0"/>
              <a:t>M. </a:t>
            </a:r>
            <a:r>
              <a:rPr lang="en-ZW" sz="1200" dirty="0" smtClean="0"/>
              <a:t>Murwira, </a:t>
            </a:r>
            <a:r>
              <a:rPr lang="en-ZW" sz="1200" dirty="0"/>
              <a:t>G. </a:t>
            </a:r>
            <a:r>
              <a:rPr lang="en-ZW" sz="1200" dirty="0" smtClean="0"/>
              <a:t>Gwinji  </a:t>
            </a:r>
            <a:endParaRPr lang="en-ZW" sz="1200" dirty="0"/>
          </a:p>
          <a:p>
            <a:r>
              <a:rPr lang="en-ZW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7740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6705600" y="838200"/>
            <a:ext cx="1371600" cy="914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5000" y="1752600"/>
            <a:ext cx="4546600" cy="4419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000" dirty="0" smtClean="0"/>
              <a:t>1000 adult males, 6 sites, 31 March – 31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of May, 2014 </a:t>
            </a:r>
          </a:p>
          <a:p>
            <a:pPr lvl="0"/>
            <a:r>
              <a:rPr lang="en-US" sz="2000" dirty="0" smtClean="0"/>
              <a:t>Acceptability: </a:t>
            </a:r>
            <a:r>
              <a:rPr lang="en-ZA" sz="2000" dirty="0" smtClean="0"/>
              <a:t>Overall: 46</a:t>
            </a:r>
            <a:r>
              <a:rPr lang="en-ZA" sz="2000" dirty="0"/>
              <a:t>% </a:t>
            </a:r>
            <a:r>
              <a:rPr lang="en-ZA" sz="2000" dirty="0" smtClean="0"/>
              <a:t>( 32% - 65%) </a:t>
            </a:r>
          </a:p>
          <a:p>
            <a:pPr lvl="0"/>
            <a:r>
              <a:rPr lang="en-ZA" sz="2000" dirty="0" smtClean="0"/>
              <a:t>7% excluded: </a:t>
            </a:r>
            <a:r>
              <a:rPr lang="en-ZA" sz="2000" dirty="0" err="1" smtClean="0"/>
              <a:t>Phimosis</a:t>
            </a:r>
            <a:r>
              <a:rPr lang="en-ZA" sz="2000" dirty="0" smtClean="0"/>
              <a:t>, Tight </a:t>
            </a:r>
            <a:r>
              <a:rPr lang="en-ZA" sz="2000" dirty="0"/>
              <a:t>F</a:t>
            </a:r>
            <a:r>
              <a:rPr lang="en-ZA" sz="2000" dirty="0" smtClean="0"/>
              <a:t>oreskin, Tight </a:t>
            </a:r>
            <a:r>
              <a:rPr lang="en-ZA" sz="2000" dirty="0"/>
              <a:t>F</a:t>
            </a:r>
            <a:r>
              <a:rPr lang="en-ZA" sz="2000" dirty="0" smtClean="0"/>
              <a:t>renulum, STIs </a:t>
            </a:r>
          </a:p>
          <a:p>
            <a:pPr lvl="0"/>
            <a:r>
              <a:rPr lang="en-ZW" sz="2000" dirty="0"/>
              <a:t>5 clients (0.5%) had device self-removals/displacements </a:t>
            </a:r>
            <a:endParaRPr lang="en-ZA" sz="2000" dirty="0" smtClean="0"/>
          </a:p>
          <a:p>
            <a:pPr lvl="0"/>
            <a:r>
              <a:rPr lang="en-ZA" sz="2000" dirty="0" smtClean="0"/>
              <a:t>5 clients (0.5%) requested  early removal on day 5/6 because of pain</a:t>
            </a:r>
          </a:p>
          <a:p>
            <a:pPr lvl="0"/>
            <a:r>
              <a:rPr lang="en-ZW" sz="2000" dirty="0" smtClean="0"/>
              <a:t>9.7 </a:t>
            </a:r>
            <a:r>
              <a:rPr lang="en-ZW" sz="2000" dirty="0"/>
              <a:t>% had moderate ( pain score 6) pain </a:t>
            </a:r>
            <a:r>
              <a:rPr lang="en-ZW" sz="2000" dirty="0" smtClean="0"/>
              <a:t>at removal</a:t>
            </a:r>
            <a:endParaRPr lang="en-ZA" sz="2000" dirty="0" smtClean="0"/>
          </a:p>
          <a:p>
            <a:pPr lvl="0"/>
            <a:r>
              <a:rPr lang="en-ZA" sz="2000" dirty="0" smtClean="0"/>
              <a:t>Odour: implications on providers, clients, environment  </a:t>
            </a:r>
          </a:p>
          <a:p>
            <a:pPr marL="0" lvl="0" indent="0">
              <a:buNone/>
            </a:pPr>
            <a:endParaRPr lang="en-ZA" sz="2000" dirty="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Active Surveillance Study Zimbabwe (1) 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rot="5400000">
            <a:off x="3886200" y="4114800"/>
            <a:ext cx="304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3219504" cy="20548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087" y="3810000"/>
            <a:ext cx="3515154" cy="2114927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6117220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n-GB" sz="1200" i="1" dirty="0" err="1" smtClean="0"/>
              <a:t>PrePex</a:t>
            </a:r>
            <a:r>
              <a:rPr lang="en-GB" sz="1200" i="1" dirty="0" smtClean="0"/>
              <a:t> Active Surveillance: Dr </a:t>
            </a:r>
            <a:r>
              <a:rPr lang="en-GB" sz="1200" i="1" dirty="0"/>
              <a:t>Owen Mugurungi, Ms Getrude Ncube, Mr Sinokuthemba Xaba, Mr Webster Mavhu, </a:t>
            </a:r>
            <a:r>
              <a:rPr lang="en-GB" sz="1200" i="1" dirty="0" smtClean="0"/>
              <a:t> Dr </a:t>
            </a:r>
            <a:r>
              <a:rPr lang="en-GB" sz="1200" i="1" dirty="0"/>
              <a:t>Karin Hatzold, Dr Frances Cowan, Mr Christopher Samkange; Professor Mufuta Tshimanga, Dr Ngonidzashe Madidi</a:t>
            </a:r>
            <a:endParaRPr lang="en-ZW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ZW" dirty="0" smtClean="0"/>
              <a:t>83.3% Highly Satisfied </a:t>
            </a:r>
          </a:p>
          <a:p>
            <a:pPr lvl="0"/>
            <a:r>
              <a:rPr lang="en-ZW" dirty="0" smtClean="0"/>
              <a:t>377/402 </a:t>
            </a:r>
            <a:r>
              <a:rPr lang="en-ZW" dirty="0"/>
              <a:t>(93.8%) </a:t>
            </a:r>
            <a:r>
              <a:rPr lang="en-ZW" dirty="0" smtClean="0"/>
              <a:t>would </a:t>
            </a:r>
            <a:r>
              <a:rPr lang="en-ZW" dirty="0"/>
              <a:t>recommend </a:t>
            </a:r>
            <a:r>
              <a:rPr lang="en-ZW" dirty="0" err="1" smtClean="0"/>
              <a:t>PrePex</a:t>
            </a:r>
            <a:r>
              <a:rPr lang="en-ZW" dirty="0" smtClean="0"/>
              <a:t> </a:t>
            </a:r>
            <a:r>
              <a:rPr lang="en-ZW" dirty="0"/>
              <a:t>to their </a:t>
            </a:r>
            <a:r>
              <a:rPr lang="en-ZW" dirty="0" smtClean="0"/>
              <a:t>peers</a:t>
            </a:r>
            <a:endParaRPr lang="en-ZW" dirty="0"/>
          </a:p>
          <a:p>
            <a:pPr lvl="0"/>
            <a:r>
              <a:rPr lang="en-ZW" dirty="0"/>
              <a:t>24/402 (6%) </a:t>
            </a:r>
            <a:r>
              <a:rPr lang="en-ZW" dirty="0" smtClean="0"/>
              <a:t>would </a:t>
            </a:r>
            <a:r>
              <a:rPr lang="en-ZW" u="sng" dirty="0"/>
              <a:t>not</a:t>
            </a:r>
            <a:r>
              <a:rPr lang="en-ZW" dirty="0"/>
              <a:t> recommend </a:t>
            </a:r>
            <a:r>
              <a:rPr lang="en-ZW" dirty="0" err="1" smtClean="0"/>
              <a:t>PrePex</a:t>
            </a:r>
            <a:r>
              <a:rPr lang="en-ZW" dirty="0" smtClean="0"/>
              <a:t> </a:t>
            </a:r>
            <a:r>
              <a:rPr lang="en-ZW" dirty="0"/>
              <a:t>to their </a:t>
            </a:r>
            <a:r>
              <a:rPr lang="en-ZW" dirty="0" smtClean="0"/>
              <a:t>peers</a:t>
            </a:r>
          </a:p>
          <a:p>
            <a:pPr lvl="1"/>
            <a:r>
              <a:rPr lang="en-ZW" dirty="0" smtClean="0"/>
              <a:t>23/24 experienced high level of pain </a:t>
            </a:r>
          </a:p>
          <a:p>
            <a:pPr lvl="1"/>
            <a:r>
              <a:rPr lang="en-ZW" dirty="0" smtClean="0"/>
              <a:t>21/24 reported being uncomfortable with odour </a:t>
            </a:r>
            <a:r>
              <a:rPr lang="en-ZW" dirty="0"/>
              <a:t>at some stage in the </a:t>
            </a:r>
            <a:r>
              <a:rPr lang="en-ZW" dirty="0" err="1" smtClean="0"/>
              <a:t>PrePex</a:t>
            </a:r>
            <a:r>
              <a:rPr lang="en-ZW" dirty="0" smtClean="0"/>
              <a:t> </a:t>
            </a:r>
            <a:r>
              <a:rPr lang="en-ZW" dirty="0" err="1" smtClean="0"/>
              <a:t>procss</a:t>
            </a:r>
            <a:r>
              <a:rPr lang="en-ZW" dirty="0" smtClean="0"/>
              <a:t> </a:t>
            </a:r>
            <a:endParaRPr lang="en-ZW" dirty="0"/>
          </a:p>
          <a:p>
            <a:endParaRPr lang="en-ZW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Active Surveillance Study </a:t>
            </a:r>
            <a:r>
              <a:rPr lang="en-US" dirty="0" smtClean="0">
                <a:solidFill>
                  <a:srgbClr val="C00000"/>
                </a:solidFill>
              </a:rPr>
              <a:t>Zimbabwe (2) 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72947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635000" y="1676400"/>
            <a:ext cx="3860800" cy="4495800"/>
          </a:xfrm>
        </p:spPr>
        <p:txBody>
          <a:bodyPr>
            <a:normAutofit fontScale="62500" lnSpcReduction="20000"/>
          </a:bodyPr>
          <a:lstStyle/>
          <a:p>
            <a:r>
              <a:rPr lang="en-ZW" dirty="0" err="1" smtClean="0"/>
              <a:t>PrePex</a:t>
            </a:r>
            <a:r>
              <a:rPr lang="en-ZW" dirty="0" smtClean="0"/>
              <a:t> is safe and efficacious in adults and adolescents </a:t>
            </a:r>
          </a:p>
          <a:p>
            <a:r>
              <a:rPr lang="en-ZW" dirty="0" smtClean="0"/>
              <a:t>Primary Care Nurses at </a:t>
            </a:r>
            <a:r>
              <a:rPr lang="en-ZW" dirty="0"/>
              <a:t>p</a:t>
            </a:r>
            <a:r>
              <a:rPr lang="en-ZW" dirty="0" smtClean="0"/>
              <a:t>rimary health care level can use device safely </a:t>
            </a:r>
          </a:p>
          <a:p>
            <a:r>
              <a:rPr lang="en-ZW" dirty="0" smtClean="0"/>
              <a:t>Mean Healing time in adults is longer than with surgical procedure </a:t>
            </a:r>
          </a:p>
          <a:p>
            <a:r>
              <a:rPr lang="en-ZW" dirty="0" smtClean="0"/>
              <a:t>Self-removal/Displacements require surgical back-up/training in dorsal slit method </a:t>
            </a:r>
          </a:p>
          <a:p>
            <a:r>
              <a:rPr lang="en-ZW" dirty="0" smtClean="0"/>
              <a:t>High pain scores especially at device removal </a:t>
            </a:r>
          </a:p>
          <a:p>
            <a:r>
              <a:rPr lang="en-ZW" dirty="0" smtClean="0"/>
              <a:t>High medical ineligibility in adolescents 13-17 years  </a:t>
            </a:r>
          </a:p>
          <a:p>
            <a:r>
              <a:rPr lang="en-ZW" dirty="0" smtClean="0"/>
              <a:t>Acceptability: 50%  when option is offered, differs </a:t>
            </a:r>
            <a:r>
              <a:rPr lang="en-ZW" dirty="0"/>
              <a:t>by site and geographic area </a:t>
            </a:r>
            <a:endParaRPr lang="en-ZW" dirty="0" smtClean="0"/>
          </a:p>
          <a:p>
            <a:r>
              <a:rPr lang="en-ZW" dirty="0" smtClean="0"/>
              <a:t>Earlier device removal on day 5 or day 6? </a:t>
            </a:r>
            <a:endParaRPr lang="en-ZW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>
                <a:solidFill>
                  <a:srgbClr val="C00000"/>
                </a:solidFill>
              </a:rPr>
              <a:t>Conclusions </a:t>
            </a:r>
            <a:endParaRPr lang="en-ZW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14600"/>
            <a:ext cx="2716924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15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635000" y="1676400"/>
            <a:ext cx="3860800" cy="4267200"/>
          </a:xfrm>
        </p:spPr>
        <p:txBody>
          <a:bodyPr>
            <a:normAutofit fontScale="70000" lnSpcReduction="20000"/>
          </a:bodyPr>
          <a:lstStyle/>
          <a:p>
            <a:r>
              <a:rPr lang="en-ZW" dirty="0" err="1" smtClean="0"/>
              <a:t>PrePex</a:t>
            </a:r>
            <a:r>
              <a:rPr lang="en-ZW" dirty="0" smtClean="0"/>
              <a:t> can be scaled up alongside surgical procedure </a:t>
            </a:r>
          </a:p>
          <a:p>
            <a:r>
              <a:rPr lang="en-ZW" dirty="0" smtClean="0"/>
              <a:t>Address Pain </a:t>
            </a:r>
            <a:r>
              <a:rPr lang="en-ZW" dirty="0"/>
              <a:t>M</a:t>
            </a:r>
            <a:r>
              <a:rPr lang="en-ZW" dirty="0" smtClean="0"/>
              <a:t>anagement </a:t>
            </a:r>
          </a:p>
          <a:p>
            <a:pPr lvl="1"/>
            <a:r>
              <a:rPr lang="en-ZW" dirty="0" smtClean="0"/>
              <a:t>Local Anaesthesia at removal </a:t>
            </a:r>
          </a:p>
          <a:p>
            <a:pPr lvl="1"/>
            <a:r>
              <a:rPr lang="en-ZW" dirty="0" smtClean="0"/>
              <a:t>Improved pain management while wearing the device </a:t>
            </a:r>
          </a:p>
          <a:p>
            <a:r>
              <a:rPr lang="en-ZW" dirty="0" smtClean="0"/>
              <a:t>Address Odour </a:t>
            </a:r>
          </a:p>
          <a:p>
            <a:r>
              <a:rPr lang="en-ZW" dirty="0" smtClean="0"/>
              <a:t>Assess acceptability issues through qualitative research </a:t>
            </a:r>
          </a:p>
          <a:p>
            <a:r>
              <a:rPr lang="en-ZW" dirty="0" smtClean="0"/>
              <a:t>Intensify </a:t>
            </a:r>
            <a:r>
              <a:rPr lang="en-ZW" dirty="0" err="1" smtClean="0"/>
              <a:t>counseling</a:t>
            </a:r>
            <a:r>
              <a:rPr lang="en-ZW" dirty="0" smtClean="0"/>
              <a:t> </a:t>
            </a:r>
          </a:p>
          <a:p>
            <a:pPr lvl="1"/>
            <a:r>
              <a:rPr lang="en-ZW" dirty="0" smtClean="0"/>
              <a:t>Self-Removal </a:t>
            </a:r>
          </a:p>
          <a:p>
            <a:pPr lvl="1"/>
            <a:r>
              <a:rPr lang="en-ZW" dirty="0" smtClean="0"/>
              <a:t>Sexual Abstinence </a:t>
            </a:r>
          </a:p>
          <a:p>
            <a:pPr lvl="1"/>
            <a:r>
              <a:rPr lang="en-ZW" dirty="0" smtClean="0"/>
              <a:t>What to expect  pain/odour</a:t>
            </a:r>
          </a:p>
          <a:p>
            <a:r>
              <a:rPr lang="en-ZW" dirty="0" smtClean="0"/>
              <a:t>Specific marketing campaign for </a:t>
            </a:r>
            <a:r>
              <a:rPr lang="en-ZW" dirty="0" err="1" smtClean="0"/>
              <a:t>PrePex</a:t>
            </a:r>
            <a:r>
              <a:rPr lang="en-ZW" dirty="0" smtClean="0"/>
              <a:t> </a:t>
            </a:r>
          </a:p>
          <a:p>
            <a:r>
              <a:rPr lang="en-ZW" dirty="0" smtClean="0"/>
              <a:t>Need to address price of the device </a:t>
            </a:r>
          </a:p>
          <a:p>
            <a:endParaRPr lang="en-ZW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>
                <a:solidFill>
                  <a:srgbClr val="C00000"/>
                </a:solidFill>
              </a:rPr>
              <a:t>Recommendations </a:t>
            </a:r>
            <a:endParaRPr lang="en-ZW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khatzold\AppData\Local\Microsoft\Windows\Temporary Internet Files\Content.Outlook\SLN7PJ8M\064082 Prepex Poster GJ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05000"/>
            <a:ext cx="2819400" cy="407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65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635000" y="1676400"/>
            <a:ext cx="3708400" cy="4343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ZW" dirty="0" smtClean="0"/>
          </a:p>
          <a:p>
            <a:r>
              <a:rPr lang="en-ZW" dirty="0" smtClean="0"/>
              <a:t>Bill and Melinda Gates Foundation </a:t>
            </a:r>
          </a:p>
          <a:p>
            <a:r>
              <a:rPr lang="en-ZW" dirty="0" smtClean="0"/>
              <a:t>PEPFAR, USAID  </a:t>
            </a:r>
          </a:p>
          <a:p>
            <a:r>
              <a:rPr lang="en-ZW" dirty="0" smtClean="0"/>
              <a:t>Population Services International Zimbabwe</a:t>
            </a:r>
          </a:p>
          <a:p>
            <a:r>
              <a:rPr lang="en-ZW" dirty="0" smtClean="0"/>
              <a:t>ZICHIRE Zimbabwe </a:t>
            </a:r>
            <a:endParaRPr lang="en-ZW" dirty="0"/>
          </a:p>
          <a:p>
            <a:r>
              <a:rPr lang="en-ZW" dirty="0" err="1" smtClean="0"/>
              <a:t>CeSSHAR</a:t>
            </a:r>
            <a:r>
              <a:rPr lang="en-ZW" dirty="0" smtClean="0"/>
              <a:t> Zimbabwe </a:t>
            </a:r>
          </a:p>
          <a:p>
            <a:r>
              <a:rPr lang="en-ZW" dirty="0" smtClean="0"/>
              <a:t>University Zimbabwe </a:t>
            </a:r>
          </a:p>
          <a:p>
            <a:r>
              <a:rPr lang="en-ZW" dirty="0" smtClean="0"/>
              <a:t>Society of Family Health Zambia</a:t>
            </a:r>
          </a:p>
          <a:p>
            <a:r>
              <a:rPr lang="en-ZW" dirty="0" smtClean="0"/>
              <a:t>FHI360 </a:t>
            </a:r>
          </a:p>
          <a:p>
            <a:r>
              <a:rPr lang="en-ZW" dirty="0" smtClean="0"/>
              <a:t>Population Council Zambia </a:t>
            </a:r>
          </a:p>
          <a:p>
            <a:r>
              <a:rPr lang="en-ZW" dirty="0" smtClean="0"/>
              <a:t>University </a:t>
            </a:r>
            <a:r>
              <a:rPr lang="en-ZW" dirty="0"/>
              <a:t>Teaching Hospital, Lusaka, Zambia</a:t>
            </a:r>
            <a:endParaRPr lang="en-ZW" dirty="0" smtClean="0"/>
          </a:p>
          <a:p>
            <a:r>
              <a:rPr lang="en-ZW" dirty="0" smtClean="0"/>
              <a:t>Society of Family Health South Africa </a:t>
            </a:r>
          </a:p>
          <a:p>
            <a:r>
              <a:rPr lang="en-ZW" dirty="0" smtClean="0"/>
              <a:t>Perinatal </a:t>
            </a:r>
            <a:r>
              <a:rPr lang="en-ZW" dirty="0"/>
              <a:t>HIV Research Unit, Faculty of Health Sciences, University of the Witwatersrand, Johannesburg South Africa</a:t>
            </a:r>
          </a:p>
          <a:p>
            <a:pPr marL="0" indent="0">
              <a:buNone/>
            </a:pPr>
            <a:endParaRPr lang="en-ZW" dirty="0" smtClean="0"/>
          </a:p>
          <a:p>
            <a:endParaRPr lang="en-ZW" dirty="0" smtClean="0"/>
          </a:p>
          <a:p>
            <a:endParaRPr lang="en-ZW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>
                <a:solidFill>
                  <a:srgbClr val="C00000"/>
                </a:solidFill>
              </a:rPr>
              <a:t>Acknowledgements </a:t>
            </a:r>
            <a:endParaRPr lang="en-ZW" dirty="0">
              <a:solidFill>
                <a:srgbClr val="C00000"/>
              </a:solidFill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 bwMode="auto">
          <a:xfrm>
            <a:off x="4724400" y="1752600"/>
            <a:ext cx="3708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8616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8616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8616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8616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8616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ZW" dirty="0" smtClean="0"/>
          </a:p>
          <a:p>
            <a:endParaRPr lang="en-ZW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 bwMode="auto">
          <a:xfrm>
            <a:off x="4745620" y="1483487"/>
            <a:ext cx="4017380" cy="476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8616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8616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8616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8616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8616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ZW" dirty="0"/>
          </a:p>
          <a:p>
            <a:r>
              <a:rPr lang="en-ZW" b="1" dirty="0"/>
              <a:t>Zimbabwe Pilot Implementation and Bridging Study: </a:t>
            </a:r>
          </a:p>
          <a:p>
            <a:pPr marL="0" indent="0">
              <a:buNone/>
            </a:pPr>
            <a:r>
              <a:rPr lang="en-US" i="1" dirty="0"/>
              <a:t>Dr. Gerald Gwinji; Prof. Mufuta Tshimanga, Mr Tonderayi Mangwiro, Dr. Owen Mugurungi, Dr. Karin Hatzold,  Dr. Munyaradzi Murwira, Mr. Christopher Samkange, Mr. Sinokuthemba Xaba, </a:t>
            </a:r>
            <a:endParaRPr lang="en-ZW" i="1" dirty="0"/>
          </a:p>
          <a:p>
            <a:pPr marL="0" indent="0">
              <a:buNone/>
            </a:pPr>
            <a:endParaRPr lang="en-ZW" dirty="0"/>
          </a:p>
          <a:p>
            <a:r>
              <a:rPr lang="en-ZW" b="1" dirty="0"/>
              <a:t>Zimbabwe Active Surveillance: </a:t>
            </a:r>
          </a:p>
          <a:p>
            <a:pPr marL="0" lvl="0" indent="0">
              <a:buNone/>
            </a:pPr>
            <a:r>
              <a:rPr lang="en-GB" i="1" dirty="0"/>
              <a:t>Dr Owen Mugurungi, Ms Getrude Ncube, Mr Sinokuthemba Xaba, Mr Webster Mavhu, </a:t>
            </a:r>
          </a:p>
          <a:p>
            <a:pPr marL="0" lvl="0" indent="0">
              <a:buNone/>
            </a:pPr>
            <a:r>
              <a:rPr lang="en-GB" i="1" dirty="0"/>
              <a:t>Dr Karin Hatzold, Dr Frances Cowan, Mr Christopher Samkange; Professor Mufuta Tshimanga, Dr Ngonidzashe Madidi,</a:t>
            </a:r>
            <a:r>
              <a:rPr lang="en-ZW" i="1" dirty="0"/>
              <a:t> </a:t>
            </a:r>
          </a:p>
          <a:p>
            <a:pPr marL="0" indent="0">
              <a:buFont typeface="Wingdings" pitchFamily="2" charset="2"/>
              <a:buNone/>
            </a:pPr>
            <a:endParaRPr lang="en-ZW" dirty="0" smtClean="0"/>
          </a:p>
          <a:p>
            <a:r>
              <a:rPr lang="en-ZW" b="1" dirty="0" smtClean="0"/>
              <a:t>Zambia Study Team</a:t>
            </a:r>
            <a:r>
              <a:rPr lang="en-ZW" sz="2000" b="1" dirty="0" smtClean="0"/>
              <a:t> </a:t>
            </a:r>
          </a:p>
          <a:p>
            <a:pPr marL="0" indent="0">
              <a:buNone/>
            </a:pPr>
            <a:r>
              <a:rPr lang="en-US" sz="2200" i="1" dirty="0"/>
              <a:t>Paul J. </a:t>
            </a:r>
            <a:r>
              <a:rPr lang="en-US" sz="2200" i="1" dirty="0" err="1"/>
              <a:t>Feldblum</a:t>
            </a:r>
            <a:r>
              <a:rPr lang="en-US" sz="2200" i="1" dirty="0"/>
              <a:t>, </a:t>
            </a:r>
            <a:r>
              <a:rPr lang="en-US" sz="2200" i="1" dirty="0" smtClean="0"/>
              <a:t> </a:t>
            </a:r>
            <a:r>
              <a:rPr lang="en-US" sz="2200" i="1" dirty="0"/>
              <a:t>Bruce </a:t>
            </a:r>
            <a:r>
              <a:rPr lang="en-US" sz="2200" i="1" dirty="0" err="1" smtClean="0"/>
              <a:t>Bvulani</a:t>
            </a:r>
            <a:r>
              <a:rPr lang="en-US" sz="2200" i="1" dirty="0" smtClean="0"/>
              <a:t>, </a:t>
            </a:r>
            <a:r>
              <a:rPr lang="en-US" sz="2200" i="1" dirty="0"/>
              <a:t>Catherine </a:t>
            </a:r>
            <a:r>
              <a:rPr lang="en-US" sz="2200" i="1" dirty="0" smtClean="0"/>
              <a:t>Hart, </a:t>
            </a:r>
            <a:r>
              <a:rPr lang="en-US" sz="2200" i="1" dirty="0" err="1"/>
              <a:t>Prisca</a:t>
            </a:r>
            <a:r>
              <a:rPr lang="en-US" sz="2200" i="1" dirty="0"/>
              <a:t> </a:t>
            </a:r>
            <a:r>
              <a:rPr lang="en-US" sz="2200" i="1" dirty="0" smtClean="0"/>
              <a:t>Kasonde, </a:t>
            </a:r>
            <a:r>
              <a:rPr lang="en-US" sz="2200" i="1" dirty="0" err="1"/>
              <a:t>Namwinga</a:t>
            </a:r>
            <a:r>
              <a:rPr lang="en-US" sz="2200" i="1" dirty="0"/>
              <a:t> </a:t>
            </a:r>
            <a:r>
              <a:rPr lang="en-US" sz="2200" i="1" dirty="0" err="1" smtClean="0"/>
              <a:t>Chintu</a:t>
            </a:r>
            <a:r>
              <a:rPr lang="en-US" sz="2200" i="1" dirty="0" smtClean="0"/>
              <a:t>, </a:t>
            </a:r>
            <a:r>
              <a:rPr lang="en-US" sz="2200" i="1" dirty="0"/>
              <a:t>Jaim Jou Lai, </a:t>
            </a:r>
            <a:r>
              <a:rPr lang="en-US" sz="2200" i="1" dirty="0" smtClean="0"/>
              <a:t>MP</a:t>
            </a:r>
            <a:r>
              <a:rPr lang="en-US" sz="2200" i="1" baseline="30000" dirty="0" smtClean="0"/>
              <a:t>1</a:t>
            </a:r>
            <a:r>
              <a:rPr lang="en-US" sz="2200" i="1" dirty="0"/>
              <a:t>, Valentine </a:t>
            </a:r>
            <a:r>
              <a:rPr lang="en-US" sz="2200" i="1" dirty="0" smtClean="0"/>
              <a:t>Veena</a:t>
            </a:r>
            <a:endParaRPr lang="en-ZW" sz="2200" i="1" dirty="0"/>
          </a:p>
          <a:p>
            <a:pPr marL="0" indent="0">
              <a:buNone/>
            </a:pPr>
            <a:endParaRPr lang="en-ZW" b="1" dirty="0" smtClean="0"/>
          </a:p>
          <a:p>
            <a:r>
              <a:rPr lang="en-ZW" b="1" dirty="0" smtClean="0"/>
              <a:t>South Africa Study Team </a:t>
            </a:r>
          </a:p>
          <a:p>
            <a:pPr marL="0" indent="0">
              <a:buNone/>
            </a:pPr>
            <a:r>
              <a:rPr lang="en-ZW" sz="2100" i="1" dirty="0" smtClean="0"/>
              <a:t>Limakatso Lebina, </a:t>
            </a:r>
            <a:r>
              <a:rPr lang="en-ZW" sz="2100" i="1" dirty="0"/>
              <a:t>Noah </a:t>
            </a:r>
            <a:r>
              <a:rPr lang="en-ZW" sz="2100" i="1" dirty="0" err="1" smtClean="0"/>
              <a:t>Taraburekera</a:t>
            </a:r>
            <a:r>
              <a:rPr lang="en-ZW" sz="2100" i="1" dirty="0" smtClean="0"/>
              <a:t>, </a:t>
            </a:r>
            <a:r>
              <a:rPr lang="en-ZW" sz="2100" i="1" dirty="0" err="1"/>
              <a:t>Minja</a:t>
            </a:r>
            <a:r>
              <a:rPr lang="en-ZW" sz="2100" i="1" dirty="0"/>
              <a:t> </a:t>
            </a:r>
            <a:r>
              <a:rPr lang="en-ZW" sz="2100" i="1" dirty="0" err="1" smtClean="0"/>
              <a:t>Milovanovic</a:t>
            </a:r>
            <a:r>
              <a:rPr lang="en-ZW" sz="2100" i="1" dirty="0" smtClean="0"/>
              <a:t>, </a:t>
            </a:r>
            <a:r>
              <a:rPr lang="en-ZW" sz="2100" i="1" dirty="0"/>
              <a:t>Karin </a:t>
            </a:r>
            <a:r>
              <a:rPr lang="en-ZW" sz="2100" i="1" dirty="0" smtClean="0"/>
              <a:t>Hatzold, </a:t>
            </a:r>
            <a:r>
              <a:rPr lang="en-ZW" sz="2100" i="1" dirty="0"/>
              <a:t>Scott </a:t>
            </a:r>
            <a:r>
              <a:rPr lang="en-ZW" sz="2100" i="1" dirty="0" smtClean="0"/>
              <a:t>Billy, </a:t>
            </a:r>
            <a:r>
              <a:rPr lang="en-ZW" sz="2100" i="1" dirty="0" err="1"/>
              <a:t>Mirriam</a:t>
            </a:r>
            <a:r>
              <a:rPr lang="en-ZW" sz="2100" i="1" dirty="0"/>
              <a:t> </a:t>
            </a:r>
            <a:r>
              <a:rPr lang="en-ZW" sz="2100" i="1" dirty="0" smtClean="0"/>
              <a:t>Mhazo, </a:t>
            </a:r>
            <a:r>
              <a:rPr lang="en-ZW" sz="2100" i="1" dirty="0" err="1"/>
              <a:t>Nkeko</a:t>
            </a:r>
            <a:r>
              <a:rPr lang="en-ZW" sz="2100" i="1" dirty="0"/>
              <a:t> </a:t>
            </a:r>
            <a:r>
              <a:rPr lang="en-ZW" sz="2100" i="1" dirty="0" err="1" smtClean="0"/>
              <a:t>Tshabangu</a:t>
            </a:r>
            <a:r>
              <a:rPr lang="en-ZW" sz="2100" i="1" dirty="0" smtClean="0"/>
              <a:t>, </a:t>
            </a:r>
            <a:r>
              <a:rPr lang="en-ZW" sz="2100" i="1" dirty="0"/>
              <a:t>Victoria </a:t>
            </a:r>
            <a:r>
              <a:rPr lang="en-ZW" sz="2100" i="1" dirty="0" err="1" smtClean="0"/>
              <a:t>Kazangarare</a:t>
            </a:r>
            <a:r>
              <a:rPr lang="en-ZW" sz="2100" i="1" dirty="0" smtClean="0"/>
              <a:t>, </a:t>
            </a:r>
            <a:r>
              <a:rPr lang="en-ZW" sz="2100" i="1" dirty="0"/>
              <a:t>Millicent </a:t>
            </a:r>
            <a:r>
              <a:rPr lang="en-ZW" sz="2100" i="1" dirty="0" err="1" smtClean="0"/>
              <a:t>Makola</a:t>
            </a:r>
            <a:r>
              <a:rPr lang="en-ZW" sz="2100" i="1" dirty="0" smtClean="0"/>
              <a:t>, </a:t>
            </a:r>
            <a:r>
              <a:rPr lang="en-ZW" sz="2100" i="1" dirty="0"/>
              <a:t>Neil </a:t>
            </a:r>
            <a:r>
              <a:rPr lang="en-ZW" sz="2100" i="1" dirty="0" smtClean="0"/>
              <a:t>Martinson</a:t>
            </a:r>
          </a:p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38404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The ‘Ideal’ Medical Device for VMMC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Effective, safe, inexpensive, highly acceptable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No injection of local anesthesia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Minimal discomfort/pain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No sutures (bloodless)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Cause minimal disruption in daily activities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Does not require physician to place/remove device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Single provider could place device; single provider could remove device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Sterile </a:t>
            </a:r>
            <a:r>
              <a:rPr lang="en-US" dirty="0"/>
              <a:t>environment </a:t>
            </a:r>
            <a:r>
              <a:rPr lang="en-US" dirty="0" smtClean="0"/>
              <a:t>not required </a:t>
            </a:r>
            <a:r>
              <a:rPr lang="en-US" dirty="0"/>
              <a:t>(no cutting of living tissue</a:t>
            </a:r>
            <a:r>
              <a:rPr lang="en-US" dirty="0" smtClean="0"/>
              <a:t>)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Self detaching if left in place beyond recommended time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Low Adverse Events </a:t>
            </a:r>
          </a:p>
        </p:txBody>
      </p:sp>
    </p:spTree>
    <p:extLst>
      <p:ext uri="{BB962C8B-B14F-4D97-AF65-F5344CB8AC3E}">
        <p14:creationId xmlns:p14="http://schemas.microsoft.com/office/powerpoint/2010/main" val="275287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95400"/>
            <a:ext cx="3810000" cy="4724400"/>
          </a:xfrm>
        </p:spPr>
        <p:txBody>
          <a:bodyPr>
            <a:normAutofit fontScale="92500" lnSpcReduction="20000"/>
          </a:bodyPr>
          <a:lstStyle/>
          <a:p>
            <a:r>
              <a:rPr lang="en-ZW" dirty="0"/>
              <a:t>The safety and efficacy of the </a:t>
            </a:r>
            <a:r>
              <a:rPr lang="en-ZW" dirty="0" err="1"/>
              <a:t>PrePex</a:t>
            </a:r>
            <a:r>
              <a:rPr lang="en-GB" dirty="0"/>
              <a:t>™</a:t>
            </a:r>
            <a:r>
              <a:rPr lang="en-ZW" dirty="0"/>
              <a:t> device for </a:t>
            </a:r>
            <a:r>
              <a:rPr lang="en-ZW" dirty="0" smtClean="0"/>
              <a:t>VMMC was demonstrated </a:t>
            </a:r>
            <a:r>
              <a:rPr lang="en-ZW" dirty="0"/>
              <a:t>in studies in Rwanda, Uganda and </a:t>
            </a:r>
            <a:r>
              <a:rPr lang="en-ZW" dirty="0" smtClean="0"/>
              <a:t>Zimbabwe</a:t>
            </a:r>
          </a:p>
          <a:p>
            <a:r>
              <a:rPr lang="en-ZW" dirty="0"/>
              <a:t>C</a:t>
            </a:r>
            <a:r>
              <a:rPr lang="en-ZW" dirty="0" smtClean="0"/>
              <a:t>onditional </a:t>
            </a:r>
            <a:r>
              <a:rPr lang="en-ZW" dirty="0"/>
              <a:t>prequalification of the device for use in adults </a:t>
            </a:r>
            <a:r>
              <a:rPr lang="en-ZW" dirty="0" smtClean="0"/>
              <a:t>&gt;18 years </a:t>
            </a:r>
            <a:r>
              <a:rPr lang="en-ZW" dirty="0"/>
              <a:t>by </a:t>
            </a:r>
            <a:r>
              <a:rPr lang="en-ZW" dirty="0" smtClean="0"/>
              <a:t>WHO/TAG  </a:t>
            </a:r>
            <a:r>
              <a:rPr lang="en-ZW" dirty="0"/>
              <a:t>in April 2013</a:t>
            </a:r>
            <a:r>
              <a:rPr lang="en-ZW" dirty="0" smtClean="0"/>
              <a:t>.</a:t>
            </a:r>
          </a:p>
          <a:p>
            <a:r>
              <a:rPr lang="en-ZW" dirty="0" smtClean="0"/>
              <a:t>Following pre-qualification pilot implementation studies were conducted in most 14 VMMC priority countries funded by PEPFAR and BMGF </a:t>
            </a:r>
            <a:endParaRPr lang="en-ZW" dirty="0"/>
          </a:p>
          <a:p>
            <a:pPr eaLnBrk="1" hangingPunct="1"/>
            <a:endParaRPr lang="en-US" dirty="0" smtClean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C00000"/>
                </a:solidFill>
              </a:rPr>
              <a:t>PrePex</a:t>
            </a:r>
            <a:r>
              <a:rPr lang="en-US" dirty="0" smtClean="0">
                <a:solidFill>
                  <a:srgbClr val="C00000"/>
                </a:solidFill>
              </a:rPr>
              <a:t> VMMC Device  </a:t>
            </a:r>
          </a:p>
        </p:txBody>
      </p:sp>
      <p:pic>
        <p:nvPicPr>
          <p:cNvPr id="5" name="Picture 10" descr="Device Components FINAL with Threa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4127124" cy="317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Overview of Pre-</a:t>
            </a:r>
            <a:r>
              <a:rPr lang="en-US" dirty="0" err="1" smtClean="0">
                <a:solidFill>
                  <a:srgbClr val="C00000"/>
                </a:solidFill>
              </a:rPr>
              <a:t>Pex</a:t>
            </a:r>
            <a:r>
              <a:rPr lang="en-US" dirty="0" smtClean="0">
                <a:solidFill>
                  <a:srgbClr val="C00000"/>
                </a:solidFill>
              </a:rPr>
              <a:t> Studies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5000" y="1752600"/>
            <a:ext cx="7747000" cy="3657600"/>
          </a:xfrm>
        </p:spPr>
        <p:txBody>
          <a:bodyPr/>
          <a:lstStyle/>
          <a:p>
            <a:r>
              <a:rPr lang="en-ZW" dirty="0" smtClean="0"/>
              <a:t>Pilot Implementation Study </a:t>
            </a:r>
            <a:r>
              <a:rPr lang="en-ZW" b="1" dirty="0" smtClean="0"/>
              <a:t>Zambia</a:t>
            </a:r>
            <a:r>
              <a:rPr lang="en-ZW" dirty="0" smtClean="0"/>
              <a:t>, 499 adults  </a:t>
            </a:r>
          </a:p>
          <a:p>
            <a:r>
              <a:rPr lang="en-ZW" dirty="0" smtClean="0"/>
              <a:t>Pilot Implementation Study </a:t>
            </a:r>
            <a:r>
              <a:rPr lang="en-ZW" b="1" dirty="0" smtClean="0"/>
              <a:t>South Africa</a:t>
            </a:r>
            <a:r>
              <a:rPr lang="en-ZW" dirty="0" smtClean="0"/>
              <a:t>,  341 adults,  89 adolescents </a:t>
            </a:r>
          </a:p>
          <a:p>
            <a:r>
              <a:rPr lang="en-ZW" dirty="0" smtClean="0"/>
              <a:t>Pilot Implementation Study </a:t>
            </a:r>
            <a:r>
              <a:rPr lang="en-ZW" b="1" dirty="0" smtClean="0"/>
              <a:t>Zimbabwe</a:t>
            </a:r>
            <a:r>
              <a:rPr lang="en-ZW" dirty="0" smtClean="0"/>
              <a:t>, 603 adults, use of primary care nurses at primary health care level </a:t>
            </a:r>
          </a:p>
          <a:p>
            <a:r>
              <a:rPr lang="en-ZW" dirty="0" smtClean="0"/>
              <a:t>Adolescents Bridging Study </a:t>
            </a:r>
            <a:r>
              <a:rPr lang="en-ZW" b="1" dirty="0" smtClean="0"/>
              <a:t>Zimbabwe</a:t>
            </a:r>
            <a:r>
              <a:rPr lang="en-ZW" dirty="0" smtClean="0"/>
              <a:t>, 402 adolescents 13-17 years </a:t>
            </a:r>
          </a:p>
          <a:p>
            <a:r>
              <a:rPr lang="en-ZW" dirty="0" smtClean="0"/>
              <a:t>Active Surveillance </a:t>
            </a:r>
            <a:r>
              <a:rPr lang="en-ZW" b="1" dirty="0" smtClean="0"/>
              <a:t>Zimbabwe</a:t>
            </a:r>
            <a:r>
              <a:rPr lang="en-ZW" dirty="0" smtClean="0"/>
              <a:t>, 1000 adults  </a:t>
            </a:r>
          </a:p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51937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err="1">
                <a:solidFill>
                  <a:srgbClr val="C00000"/>
                </a:solidFill>
              </a:rPr>
              <a:t>PrePex</a:t>
            </a:r>
            <a:r>
              <a:rPr lang="en-ZW" dirty="0">
                <a:solidFill>
                  <a:srgbClr val="C00000"/>
                </a:solidFill>
              </a:rPr>
              <a:t> Device Procedures </a:t>
            </a:r>
            <a:endParaRPr lang="en-ZW" dirty="0"/>
          </a:p>
        </p:txBody>
      </p:sp>
      <p:sp>
        <p:nvSpPr>
          <p:cNvPr id="5" name="Text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605721" y="1219200"/>
            <a:ext cx="777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en-US" sz="2800" b="1" dirty="0" err="1" smtClean="0">
                <a:solidFill>
                  <a:schemeClr val="tx2"/>
                </a:solidFill>
                <a:latin typeface="Cambria" pitchFamily="18" charset="0"/>
              </a:rPr>
              <a:t>PrePex</a:t>
            </a:r>
            <a:r>
              <a:rPr lang="en-US" altLang="en-US" sz="2800" b="1" dirty="0" smtClean="0">
                <a:solidFill>
                  <a:schemeClr val="tx2"/>
                </a:solidFill>
                <a:latin typeface="Cambria" pitchFamily="18" charset="0"/>
              </a:rPr>
              <a:t>  Device Application </a:t>
            </a:r>
            <a:endParaRPr lang="en-US" altLang="en-US" sz="28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769073" y="3882743"/>
            <a:ext cx="777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8616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8616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8616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8616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8616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altLang="en-US" sz="2800" b="1" dirty="0" err="1" smtClean="0">
                <a:solidFill>
                  <a:schemeClr val="tx2"/>
                </a:solidFill>
                <a:latin typeface="Cambria" pitchFamily="18" charset="0"/>
              </a:rPr>
              <a:t>PrePex</a:t>
            </a:r>
            <a:r>
              <a:rPr lang="en-US" altLang="en-US" sz="2800" b="1" dirty="0" smtClean="0">
                <a:solidFill>
                  <a:schemeClr val="tx2"/>
                </a:solidFill>
                <a:latin typeface="Cambria" pitchFamily="18" charset="0"/>
              </a:rPr>
              <a:t>  Device Removal  </a:t>
            </a:r>
            <a:endParaRPr lang="en-US" altLang="en-US" sz="28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1927429" cy="1608102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656" y="1999323"/>
            <a:ext cx="2057487" cy="160348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209" y="1981200"/>
            <a:ext cx="1879600" cy="160810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472" y="1989851"/>
            <a:ext cx="1554928" cy="160337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989873"/>
            <a:ext cx="1627957" cy="162457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3" y="4419600"/>
            <a:ext cx="1840365" cy="160300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04" y="4419600"/>
            <a:ext cx="1787215" cy="1689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219" y="4408544"/>
            <a:ext cx="1973397" cy="1662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99616" y="4479208"/>
            <a:ext cx="2057400" cy="1570494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13681" y="4681416"/>
            <a:ext cx="1640592" cy="1166079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254723" y="3627387"/>
            <a:ext cx="1028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Calibri" pitchFamily="34" charset="0"/>
                <a:cs typeface="Calibri" pitchFamily="34" charset="0"/>
              </a:rPr>
              <a:t>1. Measure</a:t>
            </a: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2514601" y="3620521"/>
            <a:ext cx="2819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 smtClean="0">
                <a:latin typeface="Calibri" pitchFamily="34" charset="0"/>
                <a:cs typeface="Calibri" pitchFamily="34" charset="0"/>
              </a:rPr>
              <a:t>2. and 3.  Placement of Inner Ring </a:t>
            </a:r>
            <a:endParaRPr lang="en-US" alt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5506656" y="3627387"/>
            <a:ext cx="22503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 smtClean="0">
                <a:latin typeface="Calibri" pitchFamily="34" charset="0"/>
                <a:cs typeface="Calibri" pitchFamily="34" charset="0"/>
              </a:rPr>
              <a:t>4. Placement of elastic ring </a:t>
            </a:r>
            <a:endParaRPr lang="en-US" alt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7850936" y="3615508"/>
            <a:ext cx="1293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 smtClean="0">
                <a:latin typeface="Calibri" pitchFamily="34" charset="0"/>
                <a:cs typeface="Calibri" pitchFamily="34" charset="0"/>
              </a:rPr>
              <a:t>5. Penis after placement </a:t>
            </a:r>
            <a:endParaRPr lang="en-US" alt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Box 13"/>
          <p:cNvSpPr txBox="1">
            <a:spLocks noChangeArrowheads="1"/>
          </p:cNvSpPr>
          <p:nvPr/>
        </p:nvSpPr>
        <p:spPr bwMode="auto">
          <a:xfrm>
            <a:off x="320985" y="6221392"/>
            <a:ext cx="33419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Calibri" pitchFamily="34" charset="0"/>
                <a:cs typeface="Calibri" pitchFamily="34" charset="0"/>
              </a:rPr>
              <a:t>1</a:t>
            </a:r>
            <a:r>
              <a:rPr lang="en-US" altLang="en-US" sz="1400" dirty="0" smtClean="0">
                <a:latin typeface="Calibri" pitchFamily="34" charset="0"/>
                <a:cs typeface="Calibri" pitchFamily="34" charset="0"/>
              </a:rPr>
              <a:t>. and 2.  Excision of foreskin </a:t>
            </a:r>
            <a:endParaRPr lang="en-US" alt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4378428" y="6221392"/>
            <a:ext cx="32415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 smtClean="0">
                <a:latin typeface="Calibri" pitchFamily="34" charset="0"/>
                <a:cs typeface="Calibri" pitchFamily="34" charset="0"/>
              </a:rPr>
              <a:t>3. and 4. Removal of Inner </a:t>
            </a:r>
            <a:r>
              <a:rPr lang="en-US" altLang="en-US" sz="1400" dirty="0">
                <a:latin typeface="Calibri" pitchFamily="34" charset="0"/>
                <a:cs typeface="Calibri" pitchFamily="34" charset="0"/>
              </a:rPr>
              <a:t>R</a:t>
            </a:r>
            <a:r>
              <a:rPr lang="en-US" altLang="en-US" sz="1400" dirty="0" smtClean="0">
                <a:latin typeface="Calibri" pitchFamily="34" charset="0"/>
                <a:cs typeface="Calibri" pitchFamily="34" charset="0"/>
              </a:rPr>
              <a:t>ing  </a:t>
            </a:r>
            <a:endParaRPr lang="en-US" alt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64144" y="6109312"/>
            <a:ext cx="1452874" cy="6506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ZW" dirty="0"/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7787445" y="6173047"/>
            <a:ext cx="12930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 smtClean="0">
                <a:latin typeface="Calibri" pitchFamily="34" charset="0"/>
                <a:cs typeface="Calibri" pitchFamily="34" charset="0"/>
              </a:rPr>
              <a:t>5. Penis after removal device &amp; foreskin </a:t>
            </a:r>
            <a:endParaRPr lang="en-US" altLang="en-US" sz="1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82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err="1" smtClean="0">
                <a:solidFill>
                  <a:srgbClr val="C00000"/>
                </a:solidFill>
              </a:rPr>
              <a:t>PrePex</a:t>
            </a:r>
            <a:r>
              <a:rPr lang="en-ZW" dirty="0" smtClean="0">
                <a:solidFill>
                  <a:srgbClr val="C00000"/>
                </a:solidFill>
              </a:rPr>
              <a:t>- Advantages  </a:t>
            </a:r>
            <a:endParaRPr lang="en-ZW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800600"/>
          </a:xfrm>
        </p:spPr>
        <p:txBody>
          <a:bodyPr>
            <a:normAutofit fontScale="55000" lnSpcReduction="20000"/>
          </a:bodyPr>
          <a:lstStyle/>
          <a:p>
            <a:r>
              <a:rPr lang="en-ZW" sz="3500" dirty="0" smtClean="0"/>
              <a:t>Easy </a:t>
            </a:r>
            <a:r>
              <a:rPr lang="en-ZW" sz="3500" dirty="0"/>
              <a:t>to </a:t>
            </a:r>
            <a:r>
              <a:rPr lang="en-ZW" sz="3500" dirty="0" smtClean="0"/>
              <a:t>use, task-shifting </a:t>
            </a:r>
            <a:endParaRPr lang="en-ZW" sz="3500" dirty="0"/>
          </a:p>
          <a:p>
            <a:r>
              <a:rPr lang="en-ZW" sz="3500" dirty="0"/>
              <a:t>Q</a:t>
            </a:r>
            <a:r>
              <a:rPr lang="en-ZW" sz="3500" dirty="0" smtClean="0"/>
              <a:t>uick</a:t>
            </a:r>
            <a:r>
              <a:rPr lang="en-ZW" sz="3500" dirty="0"/>
              <a:t>, simple training of </a:t>
            </a:r>
            <a:r>
              <a:rPr lang="en-ZW" sz="3500" dirty="0" smtClean="0"/>
              <a:t>nurses and other cadres</a:t>
            </a:r>
            <a:endParaRPr lang="en-ZW" sz="3500" dirty="0"/>
          </a:p>
          <a:p>
            <a:r>
              <a:rPr lang="en-ZW" sz="3500" dirty="0" smtClean="0"/>
              <a:t>Fast procedures </a:t>
            </a:r>
            <a:endParaRPr lang="en-ZW" sz="3500" dirty="0"/>
          </a:p>
          <a:p>
            <a:r>
              <a:rPr lang="en-ZW" sz="3500" dirty="0"/>
              <a:t>One-time use / disposable device </a:t>
            </a:r>
            <a:r>
              <a:rPr lang="en-ZW" sz="3500" dirty="0" smtClean="0"/>
              <a:t>elements, 10 sizes </a:t>
            </a:r>
          </a:p>
          <a:p>
            <a:r>
              <a:rPr lang="en-ZW" sz="3500" dirty="0"/>
              <a:t>Sterile environment not </a:t>
            </a:r>
            <a:r>
              <a:rPr lang="en-ZW" sz="3500" dirty="0" smtClean="0"/>
              <a:t>required at device application </a:t>
            </a:r>
            <a:endParaRPr lang="en-ZW" sz="3500" dirty="0"/>
          </a:p>
          <a:p>
            <a:r>
              <a:rPr lang="en-ZW" sz="3500" dirty="0" smtClean="0"/>
              <a:t>No </a:t>
            </a:r>
            <a:r>
              <a:rPr lang="en-ZW" sz="3500" dirty="0"/>
              <a:t>need </a:t>
            </a:r>
            <a:r>
              <a:rPr lang="en-ZW" sz="3500" dirty="0" smtClean="0"/>
              <a:t>for injectable anaesthesia at application/removal </a:t>
            </a:r>
            <a:endParaRPr lang="en-ZW" sz="3500" dirty="0"/>
          </a:p>
          <a:p>
            <a:r>
              <a:rPr lang="en-ZW" sz="3500" dirty="0" smtClean="0"/>
              <a:t>Necrosis principle, no cutting </a:t>
            </a:r>
            <a:r>
              <a:rPr lang="en-ZW" sz="3500" dirty="0"/>
              <a:t>and loss of </a:t>
            </a:r>
            <a:r>
              <a:rPr lang="en-ZW" sz="3500" dirty="0" smtClean="0"/>
              <a:t>blood</a:t>
            </a:r>
          </a:p>
          <a:p>
            <a:r>
              <a:rPr lang="en-ZW" sz="3500" dirty="0" smtClean="0"/>
              <a:t>Inner </a:t>
            </a:r>
            <a:r>
              <a:rPr lang="en-ZW" sz="3500" dirty="0"/>
              <a:t>ring oversized to accommodate </a:t>
            </a:r>
            <a:r>
              <a:rPr lang="en-ZW" sz="3500" dirty="0" smtClean="0"/>
              <a:t>erections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sz="3500" dirty="0"/>
              <a:t>Faster return to normal activities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sz="3500" dirty="0" smtClean="0"/>
              <a:t>Good cosmetic </a:t>
            </a:r>
            <a:r>
              <a:rPr lang="en-US" altLang="en-US" sz="3500" dirty="0"/>
              <a:t>outcome</a:t>
            </a:r>
          </a:p>
          <a:p>
            <a:endParaRPr lang="en-ZW" sz="3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11864"/>
            <a:ext cx="3380232" cy="249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0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err="1" smtClean="0">
                <a:solidFill>
                  <a:srgbClr val="C00000"/>
                </a:solidFill>
              </a:rPr>
              <a:t>PrePex</a:t>
            </a:r>
            <a:r>
              <a:rPr lang="en-ZW" dirty="0" smtClean="0">
                <a:solidFill>
                  <a:srgbClr val="C00000"/>
                </a:solidFill>
              </a:rPr>
              <a:t>-Challenges</a:t>
            </a:r>
            <a:r>
              <a:rPr lang="en-ZW" dirty="0" smtClean="0"/>
              <a:t> 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572000" cy="4876800"/>
          </a:xfrm>
        </p:spPr>
        <p:txBody>
          <a:bodyPr>
            <a:normAutofit fontScale="92500" lnSpcReduction="10000"/>
          </a:bodyPr>
          <a:lstStyle/>
          <a:p>
            <a:r>
              <a:rPr lang="en-ZW" dirty="0"/>
              <a:t>Male Circumcision completed only after device removal </a:t>
            </a:r>
            <a:r>
              <a:rPr lang="en-ZW" dirty="0" smtClean="0"/>
              <a:t>( </a:t>
            </a:r>
            <a:r>
              <a:rPr lang="en-ZW" dirty="0"/>
              <a:t>two visits) </a:t>
            </a:r>
            <a:endParaRPr lang="en-ZW" dirty="0" smtClean="0"/>
          </a:p>
          <a:p>
            <a:r>
              <a:rPr lang="en-ZW" dirty="0" smtClean="0"/>
              <a:t>Longer healing period, Longer abstinence period </a:t>
            </a:r>
          </a:p>
          <a:p>
            <a:r>
              <a:rPr lang="en-ZW" dirty="0" smtClean="0"/>
              <a:t>Limited eligibility, </a:t>
            </a:r>
          </a:p>
          <a:p>
            <a:r>
              <a:rPr lang="en-ZW" dirty="0" smtClean="0"/>
              <a:t>Self-removal by client</a:t>
            </a:r>
          </a:p>
          <a:p>
            <a:r>
              <a:rPr lang="en-ZW" dirty="0" smtClean="0"/>
              <a:t>Device displacements </a:t>
            </a:r>
          </a:p>
          <a:p>
            <a:r>
              <a:rPr lang="en-ZW" dirty="0" smtClean="0"/>
              <a:t>Surgical Back-up</a:t>
            </a:r>
          </a:p>
          <a:p>
            <a:r>
              <a:rPr lang="en-ZW" dirty="0" smtClean="0"/>
              <a:t>Cost of the device, cost comparison with surgical procedure </a:t>
            </a:r>
          </a:p>
          <a:p>
            <a:r>
              <a:rPr lang="en-ZW" dirty="0" smtClean="0"/>
              <a:t>Pain management while wearing the device and at removal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286000"/>
            <a:ext cx="338103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5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191000" cy="4191000"/>
          </a:xfrm>
        </p:spPr>
        <p:txBody>
          <a:bodyPr>
            <a:normAutofit fontScale="55000" lnSpcReduction="20000"/>
          </a:bodyPr>
          <a:lstStyle/>
          <a:p>
            <a:r>
              <a:rPr lang="en-ZW" dirty="0" smtClean="0"/>
              <a:t>3 Sites 341 adults, 89 adolescents, July 2013 – April 2014 </a:t>
            </a:r>
          </a:p>
          <a:p>
            <a:pPr marL="0" indent="0">
              <a:buNone/>
            </a:pPr>
            <a:endParaRPr lang="en-ZW" dirty="0" smtClean="0"/>
          </a:p>
          <a:p>
            <a:r>
              <a:rPr lang="en-ZW" b="1" dirty="0" smtClean="0"/>
              <a:t>11 moderate and severe adverse events, AE rate: 2.6%</a:t>
            </a:r>
          </a:p>
          <a:p>
            <a:pPr marL="457200" lvl="1" indent="0">
              <a:buNone/>
            </a:pPr>
            <a:endParaRPr lang="en-ZW" dirty="0" smtClean="0"/>
          </a:p>
          <a:p>
            <a:r>
              <a:rPr lang="en-ZW" dirty="0" smtClean="0"/>
              <a:t> </a:t>
            </a:r>
            <a:r>
              <a:rPr lang="en-ZW" b="1" dirty="0" smtClean="0"/>
              <a:t>Acceptability</a:t>
            </a:r>
          </a:p>
          <a:p>
            <a:pPr lvl="1"/>
            <a:r>
              <a:rPr lang="en-ZW" dirty="0" smtClean="0"/>
              <a:t>Pain – “Looks less painful”</a:t>
            </a:r>
          </a:p>
          <a:p>
            <a:pPr lvl="1"/>
            <a:r>
              <a:rPr lang="en-ZW" dirty="0" smtClean="0"/>
              <a:t>Comfort – “More comfortable than surgery ” </a:t>
            </a:r>
          </a:p>
          <a:p>
            <a:pPr lvl="1"/>
            <a:r>
              <a:rPr lang="en-ZW" dirty="0" smtClean="0"/>
              <a:t>Safety – “It is safer than surgical circumcision ”</a:t>
            </a:r>
          </a:p>
          <a:p>
            <a:pPr lvl="1"/>
            <a:r>
              <a:rPr lang="en-ZW" dirty="0" smtClean="0"/>
              <a:t>Infection – “Infections are minimal”</a:t>
            </a:r>
          </a:p>
          <a:p>
            <a:pPr lvl="1"/>
            <a:r>
              <a:rPr lang="en-ZW" dirty="0" smtClean="0"/>
              <a:t>Convenience – “Carry on with daily routines”</a:t>
            </a:r>
          </a:p>
          <a:p>
            <a:pPr lvl="1"/>
            <a:r>
              <a:rPr lang="en-ZW" dirty="0" smtClean="0"/>
              <a:t>Time – “Faster than surgical circumcision”</a:t>
            </a:r>
          </a:p>
          <a:p>
            <a:pPr lvl="1"/>
            <a:endParaRPr lang="en-ZW" b="1" dirty="0" smtClean="0"/>
          </a:p>
          <a:p>
            <a:r>
              <a:rPr lang="en-ZW" b="1" dirty="0" smtClean="0"/>
              <a:t>Healing Time </a:t>
            </a:r>
          </a:p>
          <a:p>
            <a:pPr lvl="1"/>
            <a:r>
              <a:rPr lang="en-ZW" b="1" dirty="0" smtClean="0"/>
              <a:t>Adult Men</a:t>
            </a:r>
            <a:r>
              <a:rPr lang="en-ZW" dirty="0" smtClean="0"/>
              <a:t>: Mean Healing </a:t>
            </a:r>
            <a:r>
              <a:rPr lang="en-ZW" b="1" dirty="0" smtClean="0"/>
              <a:t>Time 52.4 days </a:t>
            </a:r>
            <a:r>
              <a:rPr lang="en-ZW" dirty="0" smtClean="0"/>
              <a:t>( SD = 6.68), Median= 56 days </a:t>
            </a:r>
          </a:p>
          <a:p>
            <a:pPr lvl="1"/>
            <a:r>
              <a:rPr lang="en-ZW" b="1" dirty="0" smtClean="0"/>
              <a:t>Adolescents: </a:t>
            </a:r>
            <a:r>
              <a:rPr lang="en-ZW" dirty="0" smtClean="0"/>
              <a:t>Mean Healing </a:t>
            </a:r>
            <a:r>
              <a:rPr lang="en-ZW" b="1" dirty="0" smtClean="0"/>
              <a:t>Time 49.3 days </a:t>
            </a:r>
            <a:r>
              <a:rPr lang="en-ZW" dirty="0" smtClean="0"/>
              <a:t>( SD = 8.38), Median= 49 days </a:t>
            </a:r>
          </a:p>
          <a:p>
            <a:pPr lvl="1"/>
            <a:endParaRPr lang="en-ZW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609600"/>
            <a:ext cx="8001000" cy="685800"/>
          </a:xfrm>
        </p:spPr>
        <p:txBody>
          <a:bodyPr/>
          <a:lstStyle/>
          <a:p>
            <a:r>
              <a:rPr lang="en-ZW" sz="2800" dirty="0" smtClean="0">
                <a:solidFill>
                  <a:srgbClr val="C00000"/>
                </a:solidFill>
              </a:rPr>
              <a:t>Pilot Implementation Study and Bridging study South </a:t>
            </a:r>
            <a:r>
              <a:rPr lang="en-ZW" sz="2800" dirty="0">
                <a:solidFill>
                  <a:srgbClr val="C00000"/>
                </a:solidFill>
              </a:rPr>
              <a:t>A</a:t>
            </a:r>
            <a:r>
              <a:rPr lang="en-ZW" sz="2800" dirty="0" smtClean="0">
                <a:solidFill>
                  <a:srgbClr val="C00000"/>
                </a:solidFill>
              </a:rPr>
              <a:t>frica </a:t>
            </a:r>
            <a:endParaRPr lang="en-ZW" sz="2800" dirty="0">
              <a:solidFill>
                <a:srgbClr val="C00000"/>
              </a:solidFill>
            </a:endParaRP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1741048281"/>
              </p:ext>
            </p:extLst>
          </p:nvPr>
        </p:nvGraphicFramePr>
        <p:xfrm>
          <a:off x="4800600" y="1526894"/>
          <a:ext cx="4191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8" name="Straight Connector 17"/>
          <p:cNvCxnSpPr/>
          <p:nvPr/>
        </p:nvCxnSpPr>
        <p:spPr bwMode="auto">
          <a:xfrm rot="5400000">
            <a:off x="3124200" y="3581400"/>
            <a:ext cx="304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1763226464"/>
              </p:ext>
            </p:extLst>
          </p:nvPr>
        </p:nvGraphicFramePr>
        <p:xfrm>
          <a:off x="4800600" y="3810000"/>
          <a:ext cx="39624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381000" y="6172200"/>
            <a:ext cx="73914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ZW" sz="1100" i="1" dirty="0"/>
              <a:t>Safety, effectiveness and acceptability of the </a:t>
            </a:r>
            <a:r>
              <a:rPr lang="en-ZW" sz="1100" i="1" dirty="0" err="1"/>
              <a:t>PrePex</a:t>
            </a:r>
            <a:r>
              <a:rPr lang="en-ZW" sz="1100" i="1" dirty="0"/>
              <a:t> device for adult male circumcision in  </a:t>
            </a:r>
            <a:r>
              <a:rPr lang="en-ZW" sz="1100" i="1" dirty="0" smtClean="0"/>
              <a:t>South Africa : Limakatso </a:t>
            </a:r>
            <a:r>
              <a:rPr lang="en-ZW" sz="1100" i="1" dirty="0"/>
              <a:t>Lebina, Noah </a:t>
            </a:r>
            <a:r>
              <a:rPr lang="en-ZW" sz="1100" i="1" dirty="0" err="1"/>
              <a:t>Taraburekera</a:t>
            </a:r>
            <a:r>
              <a:rPr lang="en-ZW" sz="1100" i="1" dirty="0"/>
              <a:t>, </a:t>
            </a:r>
            <a:r>
              <a:rPr lang="en-ZW" sz="1100" i="1" dirty="0" err="1"/>
              <a:t>Minja</a:t>
            </a:r>
            <a:r>
              <a:rPr lang="en-ZW" sz="1100" i="1" dirty="0"/>
              <a:t> </a:t>
            </a:r>
            <a:r>
              <a:rPr lang="en-ZW" sz="1100" i="1" dirty="0" err="1"/>
              <a:t>Milovanovic</a:t>
            </a:r>
            <a:r>
              <a:rPr lang="en-ZW" sz="1100" i="1" dirty="0"/>
              <a:t>, Karin Hatzold, Scott Billy, </a:t>
            </a:r>
            <a:r>
              <a:rPr lang="en-ZW" sz="1100" i="1" dirty="0" smtClean="0"/>
              <a:t>Miriam </a:t>
            </a:r>
            <a:r>
              <a:rPr lang="en-ZW" sz="1100" i="1" dirty="0"/>
              <a:t>Mhazo, </a:t>
            </a:r>
            <a:r>
              <a:rPr lang="en-ZW" sz="1100" i="1" dirty="0" err="1"/>
              <a:t>Nkeko</a:t>
            </a:r>
            <a:r>
              <a:rPr lang="en-ZW" sz="1100" i="1" dirty="0"/>
              <a:t> </a:t>
            </a:r>
            <a:r>
              <a:rPr lang="en-ZW" sz="1100" i="1" dirty="0" err="1"/>
              <a:t>Tshabangu</a:t>
            </a:r>
            <a:r>
              <a:rPr lang="en-ZW" sz="1100" i="1" dirty="0"/>
              <a:t>, Victoria </a:t>
            </a:r>
            <a:r>
              <a:rPr lang="en-ZW" sz="1100" i="1" dirty="0" err="1"/>
              <a:t>Kazangarare</a:t>
            </a:r>
            <a:r>
              <a:rPr lang="en-ZW" sz="1100" i="1" dirty="0"/>
              <a:t>, Millicent </a:t>
            </a:r>
            <a:r>
              <a:rPr lang="en-ZW" sz="1100" i="1" dirty="0" err="1"/>
              <a:t>Makola</a:t>
            </a:r>
            <a:r>
              <a:rPr lang="en-ZW" sz="1100" i="1" dirty="0"/>
              <a:t>, Neil Martinson</a:t>
            </a:r>
          </a:p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9611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8153400" cy="4800600"/>
          </a:xfrm>
        </p:spPr>
        <p:txBody>
          <a:bodyPr>
            <a:normAutofit fontScale="62500" lnSpcReduction="20000"/>
          </a:bodyPr>
          <a:lstStyle/>
          <a:p>
            <a:r>
              <a:rPr lang="en-ZW" sz="3400" dirty="0" smtClean="0"/>
              <a:t>2 sites in Lusaka, October 2013 – April 2014, </a:t>
            </a:r>
            <a:r>
              <a:rPr lang="en-ZW" sz="3400" dirty="0" err="1" smtClean="0"/>
              <a:t>PrePex</a:t>
            </a:r>
            <a:r>
              <a:rPr lang="en-ZW" sz="3400" dirty="0" smtClean="0"/>
              <a:t> conducted by nurses </a:t>
            </a:r>
          </a:p>
          <a:p>
            <a:pPr marL="0" indent="0">
              <a:buNone/>
            </a:pPr>
            <a:endParaRPr lang="en-ZW" sz="3400" dirty="0" smtClean="0"/>
          </a:p>
          <a:p>
            <a:r>
              <a:rPr lang="en-ZW" sz="3400" b="1" dirty="0" smtClean="0"/>
              <a:t>AE rate: 2% </a:t>
            </a:r>
            <a:r>
              <a:rPr lang="en-ZW" sz="3400" b="1" dirty="0"/>
              <a:t>(95% </a:t>
            </a:r>
            <a:r>
              <a:rPr lang="en-ZW" sz="3400" b="1" dirty="0" smtClean="0"/>
              <a:t>CI: 1.0</a:t>
            </a:r>
            <a:r>
              <a:rPr lang="en-ZW" sz="3400" b="1" dirty="0"/>
              <a:t>%-</a:t>
            </a:r>
            <a:r>
              <a:rPr lang="en-ZW" sz="3400" b="1" dirty="0" smtClean="0"/>
              <a:t>3.7%) </a:t>
            </a:r>
          </a:p>
          <a:p>
            <a:pPr marL="0" indent="0">
              <a:buNone/>
            </a:pPr>
            <a:endParaRPr lang="en-ZW" sz="3400" b="1" dirty="0" smtClean="0"/>
          </a:p>
          <a:p>
            <a:r>
              <a:rPr lang="en-ZW" sz="3400" b="1" dirty="0" smtClean="0"/>
              <a:t>20 moderate/severe </a:t>
            </a:r>
            <a:r>
              <a:rPr lang="en-ZW" sz="3400" b="1" dirty="0"/>
              <a:t>AEs </a:t>
            </a:r>
            <a:r>
              <a:rPr lang="en-ZW" sz="3400" b="1" dirty="0" smtClean="0"/>
              <a:t>among 10 participants, all resolved  </a:t>
            </a:r>
            <a:endParaRPr lang="en-ZW" sz="3400" b="1" dirty="0"/>
          </a:p>
          <a:p>
            <a:pPr lvl="1"/>
            <a:endParaRPr lang="en-ZW" sz="3400" b="1" dirty="0" smtClean="0"/>
          </a:p>
          <a:p>
            <a:r>
              <a:rPr lang="en-ZW" sz="3400" b="1" dirty="0" smtClean="0"/>
              <a:t>Healing Time: 63</a:t>
            </a:r>
            <a:r>
              <a:rPr lang="en-ZW" sz="3400" b="1" dirty="0"/>
              <a:t>% (95% CI </a:t>
            </a:r>
            <a:r>
              <a:rPr lang="en-ZW" sz="3400" b="1" dirty="0" smtClean="0"/>
              <a:t>0.49-0.77) </a:t>
            </a:r>
            <a:r>
              <a:rPr lang="en-ZW" sz="3400" dirty="0" smtClean="0"/>
              <a:t>healed </a:t>
            </a:r>
            <a:r>
              <a:rPr lang="en-ZW" sz="3400" dirty="0"/>
              <a:t>by Day </a:t>
            </a:r>
            <a:r>
              <a:rPr lang="en-ZW" sz="3400" dirty="0" smtClean="0"/>
              <a:t>42, </a:t>
            </a:r>
            <a:r>
              <a:rPr lang="en-ZW" sz="3400" b="1" dirty="0" smtClean="0"/>
              <a:t>77%  </a:t>
            </a:r>
            <a:r>
              <a:rPr lang="en-ZW" sz="3400" b="1" dirty="0"/>
              <a:t>by Day </a:t>
            </a:r>
            <a:r>
              <a:rPr lang="en-ZW" sz="3400" b="1" dirty="0" smtClean="0"/>
              <a:t>56 </a:t>
            </a:r>
          </a:p>
          <a:p>
            <a:endParaRPr lang="en-ZW" sz="3400" dirty="0" smtClean="0"/>
          </a:p>
          <a:p>
            <a:r>
              <a:rPr lang="en-ZW" sz="3400" b="1" dirty="0" smtClean="0"/>
              <a:t>Acceptability </a:t>
            </a:r>
          </a:p>
          <a:p>
            <a:r>
              <a:rPr lang="en-ZW" dirty="0"/>
              <a:t>95% </a:t>
            </a:r>
            <a:r>
              <a:rPr lang="en-ZW" dirty="0" smtClean="0"/>
              <a:t>very </a:t>
            </a:r>
            <a:r>
              <a:rPr lang="en-ZW" dirty="0"/>
              <a:t>satisfied with the cosmetic results </a:t>
            </a:r>
          </a:p>
          <a:p>
            <a:r>
              <a:rPr lang="en-ZW" dirty="0"/>
              <a:t>98% would recommend </a:t>
            </a:r>
            <a:r>
              <a:rPr lang="en-ZW" dirty="0" err="1"/>
              <a:t>PrePex</a:t>
            </a:r>
            <a:r>
              <a:rPr lang="en-ZW" dirty="0"/>
              <a:t> to friends and </a:t>
            </a:r>
            <a:r>
              <a:rPr lang="en-ZW" dirty="0" smtClean="0"/>
              <a:t>family</a:t>
            </a:r>
          </a:p>
          <a:p>
            <a:r>
              <a:rPr lang="en-ZW" dirty="0" smtClean="0">
                <a:solidFill>
                  <a:srgbClr val="C00000"/>
                </a:solidFill>
              </a:rPr>
              <a:t>+</a:t>
            </a:r>
            <a:r>
              <a:rPr lang="en-ZW" dirty="0" smtClean="0"/>
              <a:t> Procedure less </a:t>
            </a:r>
            <a:r>
              <a:rPr lang="en-ZW" dirty="0"/>
              <a:t>painful than </a:t>
            </a:r>
            <a:r>
              <a:rPr lang="en-ZW" dirty="0" smtClean="0"/>
              <a:t>expected</a:t>
            </a:r>
          </a:p>
          <a:p>
            <a:r>
              <a:rPr lang="en-ZW" dirty="0" smtClean="0">
                <a:solidFill>
                  <a:srgbClr val="C00000"/>
                </a:solidFill>
              </a:rPr>
              <a:t>+</a:t>
            </a:r>
            <a:r>
              <a:rPr lang="en-ZW" dirty="0" smtClean="0"/>
              <a:t> Will improve </a:t>
            </a:r>
            <a:r>
              <a:rPr lang="en-ZW" dirty="0"/>
              <a:t>penile hygiene, </a:t>
            </a:r>
            <a:r>
              <a:rPr lang="en-ZW" dirty="0" smtClean="0"/>
              <a:t>good </a:t>
            </a:r>
            <a:r>
              <a:rPr lang="en-ZW" dirty="0"/>
              <a:t>penile appearance </a:t>
            </a:r>
            <a:endParaRPr lang="en-ZW" dirty="0" smtClean="0"/>
          </a:p>
          <a:p>
            <a:r>
              <a:rPr lang="en-ZW" dirty="0" smtClean="0">
                <a:solidFill>
                  <a:srgbClr val="C00000"/>
                </a:solidFill>
              </a:rPr>
              <a:t>-</a:t>
            </a:r>
            <a:r>
              <a:rPr lang="en-ZW" dirty="0" smtClean="0"/>
              <a:t>  Pain and  odour </a:t>
            </a:r>
            <a:r>
              <a:rPr lang="en-ZW" dirty="0"/>
              <a:t>while wearing the device </a:t>
            </a:r>
            <a:endParaRPr lang="en-ZW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>
                <a:solidFill>
                  <a:srgbClr val="C00000"/>
                </a:solidFill>
              </a:rPr>
              <a:t>Pilot Implementation Study Zambia </a:t>
            </a:r>
            <a:endParaRPr lang="en-ZW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6073170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/>
              <a:t>Safety, effectiveness and acceptability of the </a:t>
            </a:r>
            <a:r>
              <a:rPr lang="en-US" sz="1200" i="1" dirty="0" err="1"/>
              <a:t>PrePex</a:t>
            </a:r>
            <a:r>
              <a:rPr lang="en-US" sz="1200" i="1" dirty="0"/>
              <a:t> device for adult male circumcision in Zambia: Paul J. </a:t>
            </a:r>
            <a:r>
              <a:rPr lang="en-US" sz="1200" i="1" dirty="0" err="1" smtClean="0"/>
              <a:t>Feldblum</a:t>
            </a:r>
            <a:r>
              <a:rPr lang="en-US" sz="1200" i="1" dirty="0" smtClean="0"/>
              <a:t>, </a:t>
            </a:r>
            <a:r>
              <a:rPr lang="en-US" sz="1200" i="1" dirty="0"/>
              <a:t>Bruce </a:t>
            </a:r>
            <a:r>
              <a:rPr lang="en-US" sz="1200" i="1" dirty="0" err="1" smtClean="0"/>
              <a:t>Bvulani</a:t>
            </a:r>
            <a:r>
              <a:rPr lang="en-US" sz="1200" i="1" dirty="0" smtClean="0"/>
              <a:t>, </a:t>
            </a:r>
            <a:r>
              <a:rPr lang="en-US" sz="1200" i="1" dirty="0"/>
              <a:t>Catherine </a:t>
            </a:r>
            <a:r>
              <a:rPr lang="en-US" sz="1200" i="1" dirty="0" smtClean="0"/>
              <a:t>Hart, </a:t>
            </a:r>
            <a:r>
              <a:rPr lang="en-US" sz="1200" i="1" dirty="0" err="1"/>
              <a:t>Prisca</a:t>
            </a:r>
            <a:r>
              <a:rPr lang="en-US" sz="1200" i="1" dirty="0"/>
              <a:t> </a:t>
            </a:r>
            <a:r>
              <a:rPr lang="en-US" sz="1200" i="1" dirty="0" smtClean="0"/>
              <a:t>Kasonde,  </a:t>
            </a:r>
            <a:r>
              <a:rPr lang="en-US" sz="1200" i="1" dirty="0" err="1"/>
              <a:t>Namwinga</a:t>
            </a:r>
            <a:r>
              <a:rPr lang="en-US" sz="1200" i="1" dirty="0"/>
              <a:t> </a:t>
            </a:r>
            <a:r>
              <a:rPr lang="en-US" sz="1200" i="1" dirty="0" err="1" smtClean="0"/>
              <a:t>Chintu</a:t>
            </a:r>
            <a:r>
              <a:rPr lang="en-US" sz="1200" i="1" dirty="0" smtClean="0"/>
              <a:t>, </a:t>
            </a:r>
            <a:r>
              <a:rPr lang="en-US" sz="1200" i="1" dirty="0"/>
              <a:t>Jaim Jou </a:t>
            </a:r>
            <a:r>
              <a:rPr lang="en-US" sz="1200" i="1" dirty="0" smtClean="0"/>
              <a:t>Lai, Valentine Veena</a:t>
            </a:r>
            <a:endParaRPr lang="en-ZW" sz="1200" i="1" dirty="0"/>
          </a:p>
        </p:txBody>
      </p:sp>
    </p:spTree>
    <p:extLst>
      <p:ext uri="{BB962C8B-B14F-4D97-AF65-F5344CB8AC3E}">
        <p14:creationId xmlns:p14="http://schemas.microsoft.com/office/powerpoint/2010/main" val="392259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theme/theme1.xml><?xml version="1.0" encoding="utf-8"?>
<a:theme xmlns:a="http://schemas.openxmlformats.org/drawingml/2006/main" name="PSI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3A534"/>
      </a:accent1>
      <a:accent2>
        <a:srgbClr val="F7931E"/>
      </a:accent2>
      <a:accent3>
        <a:srgbClr val="FFFFFF"/>
      </a:accent3>
      <a:accent4>
        <a:srgbClr val="000000"/>
      </a:accent4>
      <a:accent5>
        <a:srgbClr val="BCCFAE"/>
      </a:accent5>
      <a:accent6>
        <a:srgbClr val="E0851A"/>
      </a:accent6>
      <a:hlink>
        <a:srgbClr val="D1D2D4"/>
      </a:hlink>
      <a:folHlink>
        <a:srgbClr val="A4D666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7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  <a:fontScheme name="Austin">
    <a:maj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Austin">
    <a:fillStyleLst>
      <a:solidFill>
        <a:schemeClr val="phClr"/>
      </a:solidFill>
      <a:gradFill rotWithShape="1">
        <a:gsLst>
          <a:gs pos="0">
            <a:schemeClr val="phClr">
              <a:tint val="20000"/>
              <a:satMod val="180000"/>
              <a:lumMod val="98000"/>
            </a:schemeClr>
          </a:gs>
          <a:gs pos="40000">
            <a:schemeClr val="phClr">
              <a:tint val="30000"/>
              <a:satMod val="260000"/>
              <a:lumMod val="84000"/>
            </a:schemeClr>
          </a:gs>
          <a:gs pos="100000">
            <a:schemeClr val="phClr">
              <a:tint val="100000"/>
              <a:satMod val="110000"/>
              <a:lumMod val="100000"/>
            </a:schemeClr>
          </a:gs>
        </a:gsLst>
        <a:lin ang="5040000" scaled="1"/>
      </a:gradFill>
      <a:gradFill rotWithShape="1">
        <a:gsLst>
          <a:gs pos="0">
            <a:schemeClr val="phClr"/>
          </a:gs>
          <a:gs pos="100000">
            <a:schemeClr val="phClr">
              <a:shade val="75000"/>
              <a:satMod val="120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a:effectStyle>
      <a:effectStyle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phClr">
              <a:shade val="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94000"/>
              <a:satMod val="114000"/>
              <a:lumMod val="96000"/>
            </a:schemeClr>
          </a:gs>
          <a:gs pos="62000">
            <a:schemeClr val="phClr">
              <a:tint val="92000"/>
              <a:shade val="66000"/>
              <a:satMod val="110000"/>
              <a:lumMod val="80000"/>
            </a:schemeClr>
          </a:gs>
          <a:gs pos="100000">
            <a:schemeClr val="phClr">
              <a:tint val="89000"/>
              <a:shade val="62000"/>
              <a:satMod val="110000"/>
              <a:lumMod val="72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tint val="80000"/>
              <a:shade val="58000"/>
            </a:schemeClr>
            <a:schemeClr val="phClr">
              <a:tint val="73000"/>
              <a:shade val="68000"/>
              <a:satMod val="150000"/>
            </a:schemeClr>
          </a:duotone>
        </a:blip>
        <a:tile tx="0" ty="0" sx="100000" sy="10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  <a:fontScheme name="Austin">
    <a:maj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Austin">
    <a:fillStyleLst>
      <a:solidFill>
        <a:schemeClr val="phClr"/>
      </a:solidFill>
      <a:gradFill rotWithShape="1">
        <a:gsLst>
          <a:gs pos="0">
            <a:schemeClr val="phClr">
              <a:tint val="20000"/>
              <a:satMod val="180000"/>
              <a:lumMod val="98000"/>
            </a:schemeClr>
          </a:gs>
          <a:gs pos="40000">
            <a:schemeClr val="phClr">
              <a:tint val="30000"/>
              <a:satMod val="260000"/>
              <a:lumMod val="84000"/>
            </a:schemeClr>
          </a:gs>
          <a:gs pos="100000">
            <a:schemeClr val="phClr">
              <a:tint val="100000"/>
              <a:satMod val="110000"/>
              <a:lumMod val="100000"/>
            </a:schemeClr>
          </a:gs>
        </a:gsLst>
        <a:lin ang="5040000" scaled="1"/>
      </a:gradFill>
      <a:gradFill rotWithShape="1">
        <a:gsLst>
          <a:gs pos="0">
            <a:schemeClr val="phClr"/>
          </a:gs>
          <a:gs pos="100000">
            <a:schemeClr val="phClr">
              <a:shade val="75000"/>
              <a:satMod val="120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a:effectStyle>
      <a:effectStyle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phClr">
              <a:shade val="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94000"/>
              <a:satMod val="114000"/>
              <a:lumMod val="96000"/>
            </a:schemeClr>
          </a:gs>
          <a:gs pos="62000">
            <a:schemeClr val="phClr">
              <a:tint val="92000"/>
              <a:shade val="66000"/>
              <a:satMod val="110000"/>
              <a:lumMod val="80000"/>
            </a:schemeClr>
          </a:gs>
          <a:gs pos="100000">
            <a:schemeClr val="phClr">
              <a:tint val="89000"/>
              <a:shade val="62000"/>
              <a:satMod val="110000"/>
              <a:lumMod val="72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tint val="80000"/>
              <a:shade val="58000"/>
            </a:schemeClr>
            <a:schemeClr val="phClr">
              <a:tint val="73000"/>
              <a:shade val="68000"/>
              <a:satMod val="15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PSI THEME</Template>
  <TotalTime>5325</TotalTime>
  <Words>1538</Words>
  <Application>Microsoft Office PowerPoint</Application>
  <PresentationFormat>On-screen Show (4:3)</PresentationFormat>
  <Paragraphs>212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Calibri</vt:lpstr>
      <vt:lpstr>Cambria</vt:lpstr>
      <vt:lpstr>Times</vt:lpstr>
      <vt:lpstr>Wingdings</vt:lpstr>
      <vt:lpstr>PSI THEME</vt:lpstr>
      <vt:lpstr>    Experience with PrePex Device Use with Adults and Adolescents in Pilot Implementation and Active Surveillance from Zimbabwe, Zambia and South Africa </vt:lpstr>
      <vt:lpstr>The ‘Ideal’ Medical Device for VMMC</vt:lpstr>
      <vt:lpstr>PrePex VMMC Device  </vt:lpstr>
      <vt:lpstr>Overview of Pre-Pex Studies </vt:lpstr>
      <vt:lpstr>PrePex Device Procedures </vt:lpstr>
      <vt:lpstr>PrePex- Advantages  </vt:lpstr>
      <vt:lpstr>PrePex-Challenges </vt:lpstr>
      <vt:lpstr>Pilot Implementation Study and Bridging study South Africa </vt:lpstr>
      <vt:lpstr>Pilot Implementation Study Zambia </vt:lpstr>
      <vt:lpstr>Pilot Implementation Study Zimbabwe </vt:lpstr>
      <vt:lpstr>Adolescents Bridging study Zimbabwe </vt:lpstr>
      <vt:lpstr>Active Surveillance Study Zimbabwe (1) </vt:lpstr>
      <vt:lpstr>Active Surveillance Study Zimbabwe (2) </vt:lpstr>
      <vt:lpstr>Conclusions </vt:lpstr>
      <vt:lpstr>Recommendations </vt:lpstr>
      <vt:lpstr>Acknowledgements </vt:lpstr>
    </vt:vector>
  </TitlesOfParts>
  <Company>5䖶蓕뫤卌䐸뿿젰Ā䀀蓖ኌ뿿졄뿿젰_x000f_苴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Jules Allen</dc:creator>
  <cp:lastModifiedBy>Amy Rupert</cp:lastModifiedBy>
  <cp:revision>150</cp:revision>
  <dcterms:created xsi:type="dcterms:W3CDTF">2009-03-24T15:06:49Z</dcterms:created>
  <dcterms:modified xsi:type="dcterms:W3CDTF">2015-04-16T19:38:23Z</dcterms:modified>
</cp:coreProperties>
</file>