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notesMasterIdLst>
    <p:notesMasterId r:id="rId9"/>
  </p:notesMasterIdLst>
  <p:sldIdLst>
    <p:sldId id="256" r:id="rId3"/>
    <p:sldId id="696" r:id="rId4"/>
    <p:sldId id="698" r:id="rId5"/>
    <p:sldId id="699" r:id="rId6"/>
    <p:sldId id="700" r:id="rId7"/>
    <p:sldId id="70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id Moorsmith" initials="RM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customXml" Target="../customXml/item1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15391-E16A-4F2B-9488-DF5D302F2A72}" type="datetimeFigureOut">
              <a:rPr lang="en-US" smtClean="0"/>
              <a:t>4/23/20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DCFC5-71FD-4176-8CAD-5406F98C3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646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A41F2-3E7C-3F42-9B00-A12970B3F1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6286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A41F2-3E7C-3F42-9B00-A12970B3F1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3314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A41F2-3E7C-3F42-9B00-A12970B3F1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3441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A41F2-3E7C-3F42-9B00-A12970B3F1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733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A41F2-3E7C-3F42-9B00-A12970B3F1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3747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2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chemeClr val="bg1"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95F50AB-D17C-4910-80AA-E019A35756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22831" y="0"/>
            <a:ext cx="7340438" cy="6858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D7D4B49-918E-4F2E-9BF0-D2AFC55FFE95}"/>
              </a:ext>
            </a:extLst>
          </p:cNvPr>
          <p:cNvSpPr/>
          <p:nvPr/>
        </p:nvSpPr>
        <p:spPr>
          <a:xfrm>
            <a:off x="6708741" y="0"/>
            <a:ext cx="5483259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28A110-455F-4B08-8C2D-6C4091B712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97621" y="2071109"/>
            <a:ext cx="4322619" cy="2410905"/>
          </a:xfrm>
        </p:spPr>
        <p:txBody>
          <a:bodyPr anchor="b">
            <a:noAutofit/>
          </a:bodyPr>
          <a:lstStyle>
            <a:lvl1pPr algn="r">
              <a:defRPr sz="4000" spc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C7DE7B-8764-4F99-B319-C5F800A649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97621" y="4906203"/>
            <a:ext cx="4322619" cy="781796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EA17264-E5A1-4BBE-BBDA-2CD2A2ADCE45}"/>
              </a:ext>
            </a:extLst>
          </p:cNvPr>
          <p:cNvGrpSpPr/>
          <p:nvPr/>
        </p:nvGrpSpPr>
        <p:grpSpPr>
          <a:xfrm>
            <a:off x="7868268" y="586529"/>
            <a:ext cx="4323733" cy="395283"/>
            <a:chOff x="7877694" y="6022452"/>
            <a:chExt cx="4323733" cy="395282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C66F532-0DAF-4C50-926E-27FEBD785979}"/>
                </a:ext>
              </a:extLst>
            </p:cNvPr>
            <p:cNvSpPr/>
            <p:nvPr/>
          </p:nvSpPr>
          <p:spPr>
            <a:xfrm>
              <a:off x="8360947" y="6022452"/>
              <a:ext cx="3840480" cy="185730"/>
            </a:xfrm>
            <a:prstGeom prst="rect">
              <a:avLst/>
            </a:prstGeom>
            <a:solidFill>
              <a:schemeClr val="accent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AE15D1C-FC0A-4C57-A2EA-100233789774}"/>
                </a:ext>
              </a:extLst>
            </p:cNvPr>
            <p:cNvSpPr/>
            <p:nvPr/>
          </p:nvSpPr>
          <p:spPr>
            <a:xfrm>
              <a:off x="8769928" y="6232004"/>
              <a:ext cx="3430384" cy="185730"/>
            </a:xfrm>
            <a:prstGeom prst="rect">
              <a:avLst/>
            </a:prstGeom>
            <a:solidFill>
              <a:schemeClr val="accent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C145132-74EA-4285-A5D4-7BB08B797357}"/>
                </a:ext>
              </a:extLst>
            </p:cNvPr>
            <p:cNvSpPr/>
            <p:nvPr/>
          </p:nvSpPr>
          <p:spPr>
            <a:xfrm>
              <a:off x="7877694" y="6115317"/>
              <a:ext cx="4322619" cy="185730"/>
            </a:xfrm>
            <a:prstGeom prst="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</p:grpSp>
      <p:pic>
        <p:nvPicPr>
          <p:cNvPr id="10" name="Graphic 9">
            <a:extLst>
              <a:ext uri="{FF2B5EF4-FFF2-40B4-BE49-F238E27FC236}">
                <a16:creationId xmlns:a16="http://schemas.microsoft.com/office/drawing/2014/main" id="{56778016-3E88-48F7-B7D8-233F1FA3BCE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04863" y="5872491"/>
            <a:ext cx="1245508" cy="40268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1A60009-F56E-40BA-8E03-704721B101D4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94418" y="5754581"/>
            <a:ext cx="754687" cy="638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990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115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1E807F-21F5-4E1C-9C24-B5A85A353A3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</p:spTree>
    <p:extLst>
      <p:ext uri="{BB962C8B-B14F-4D97-AF65-F5344CB8AC3E}">
        <p14:creationId xmlns:p14="http://schemas.microsoft.com/office/powerpoint/2010/main" val="2457359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30407B6-6722-4D26-BB1F-7F4BE37EA63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44244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DACDF-B590-45B6-9F18-5DC0F2D534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64897" y="338329"/>
            <a:ext cx="4433352" cy="993858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3ADEFB-09F0-41C4-BC7E-049E92742B1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364414" y="1442546"/>
            <a:ext cx="4433887" cy="444490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 dirty="0"/>
              <a:t>Summarize Major Findings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F1BF9350-7DD2-430B-96BE-8957F27F603B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393699" y="338328"/>
            <a:ext cx="6615114" cy="554912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on the icon to add a chart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0160AD-BE7A-4C34-B715-73AE6A3091A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/>
            <a:r>
              <a:rPr lang="en-US"/>
              <a:t>Keystone Project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0FA048-6967-4CA6-99B3-006ADA662E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FFF2F95-D369-4C5D-AE33-0AFFFAE9ECA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446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DACDF-B590-45B6-9F18-5DC0F2D534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2625" y="338329"/>
            <a:ext cx="4433352" cy="993858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3ADEFB-09F0-41C4-BC7E-049E92742B1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02142" y="1442546"/>
            <a:ext cx="4433887" cy="444490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 dirty="0"/>
              <a:t>Summarize Major Findings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F1BF9350-7DD2-430B-96BE-8957F27F603B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5077995" y="338328"/>
            <a:ext cx="6615114" cy="554912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on the icon to add a chart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6F7878-689F-4FCF-A0AB-5857614A676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/>
            <a:r>
              <a:rPr lang="en-US"/>
              <a:t>Keystone Project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55B4B3-626D-43CC-9A0F-92C933622ED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FFF2F95-D369-4C5D-AE33-0AFFFAE9ECA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6277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DACDF-B590-45B6-9F18-5DC0F2D534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2142" y="3866146"/>
            <a:ext cx="11308050" cy="556711"/>
          </a:xfrm>
        </p:spPr>
        <p:txBody>
          <a:bodyPr anchor="b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3ADEFB-09F0-41C4-BC7E-049E92742B1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02142" y="4539916"/>
            <a:ext cx="5501353" cy="13475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 dirty="0"/>
              <a:t>Summarize Major Findings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F1BF9350-7DD2-430B-96BE-8957F27F603B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02141" y="338329"/>
            <a:ext cx="11290968" cy="3410758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on the icon to add a chart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631E67F-6EC8-4096-A25C-D35868ECFF95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208838" y="4539915"/>
            <a:ext cx="5501353" cy="13475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 dirty="0"/>
              <a:t>Summarize Major Findings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59768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C5E56-434B-4BD2-9DBE-D57CCBEDC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65086F-3BFF-4199-B065-63B0C0BF9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76A883-9A26-4959-BAA8-EEEC0E781D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D5B796-CF67-40F6-B49A-D44F1496C1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0B621D-B76E-4221-B28A-46BECA2786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5FEA6B-276C-4943-AE7F-0025678AB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46E04-32F6-4FD0-9C45-B8DF126C423A}" type="datetime1">
              <a:rPr lang="en-US" smtClean="0"/>
              <a:t>4/23/20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A729D5-92EA-4877-8568-02A29753D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239D59-DEE9-4C96-84F1-63AD0CF53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20EAD-0564-42A2-A053-77B73885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9270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DA02D-BB3D-4EF1-817E-E172707966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8E6F0-11DF-46E0-BC76-B6581B50FF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46EB4-2AE8-42CF-8842-D3698D8F5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9E7BA-45DD-4FF3-8534-F1EEC5D7E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41AFA-CD9B-485B-93A2-BF03E6225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370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395E9-28A0-4BE2-A53A-E5A326525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BD47E-9633-48C9-AA41-C7F3967B4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FF50B-AFB0-41D9-8EFA-D471A4FA6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32F2F-AB5B-4306-A0C2-657E3FB20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5253B-DBEA-4F64-B053-25AAE428D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9757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A4DD7-07E0-4FFB-AD2A-61834B27D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B27EC-9F85-473E-BC09-4D0B7C514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F6CAA-115E-49FB-8499-E9CAF0D58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7365D-E59A-4710-A4E3-DF13FB46E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06502-2CC0-40A6-8B9D-FC86DFD97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56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4CFA8-1DDE-4963-9438-B1E0DD8F6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9164"/>
            <a:ext cx="10515600" cy="494565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4743096-892C-441D-92F1-7CA283288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ADC89-1D31-495D-B62A-2FBFE994D7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en-US"/>
              <a:t>Keystone Project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988CB-4A6E-424A-822B-67373D1D72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FF2F95-D369-4C5D-AE33-0AFFFAE9ECA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1306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06F56-BFDA-41B3-87AD-42B3108E4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FB607-76BD-4FA0-B46D-736743C4A1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52D36-3B45-4AD8-B774-456C16F7D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CD7FB2-BB0B-4DEC-BAD6-450CEE5C8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4/23/20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E6B721-AA4E-4099-8799-F5090414A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07F4E-2C88-4389-A1EC-915C29333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1951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E13B6-5271-423F-BB08-EC88B5BAC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0D25-7D42-4347-B2A4-DA8AFB9B1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D646E7-D6E7-4FF1-8B4E-9A739534A2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0432AD-1637-4EB9-BEE0-23BA77D583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704CB0-D393-4E09-BB76-4F9DDFFD82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671E69-3037-42C7-BCCF-CE7D6D929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4/23/20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0575D3-9F06-4A11-8493-9D2E7A113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B7E9AC-2AF0-4DDD-9AD8-4A16106F1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09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74EF5-615D-4C8A-8471-B95D56760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343596-825F-49EA-8781-B7DEE3563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4/23/20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D9027-EBF8-4E66-ABA1-E2B62F52D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BAC574-0982-44CB-A6B0-0AB5CC951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2544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F1571A-C7AC-4AA3-9F7F-C4BB497D8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4/23/20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524B99-6E5E-4DF4-9C6A-CAB80237D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BAFA14-7C46-41B7-B027-1B78F7882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091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132EC-07CC-45E2-9C10-55B554AB7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10033-D1E8-44BF-9219-F13406E97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303B17-E0B3-406B-B6D8-80258C441D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DFB65-3B7B-4B65-AB59-972948469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4/23/20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8468E1-85FD-46A2-9459-A2B7C6BB1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FF639-0CA4-4438-9BA0-F8B20367C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526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27DC-DE3E-411E-B5DE-307142DFC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1FA4D8-5EC5-4EF4-8532-153CAB81DD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7A699F-8F2B-4132-B1B8-80774A98B1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C8FB9F-FC53-42A8-B85B-590ED340B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4/23/20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55A21-FC45-45D1-ADA0-9A2CC1D14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F3B66-570A-4239-B11D-3A5C396A9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409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9BA63-C3CE-4E8C-8E67-5C9B64F37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CA38E4-6969-4C8E-BE41-93E6310216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507F6-2ABC-4747-BA5E-84ED7AE9B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AC4AF-5B6B-4DCB-8C93-63B3E4155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4DA65-DB97-4C97-A5ED-5B448009E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211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3A9DEA-7F08-4BA2-A3B0-A953999348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A6F3DB-B906-450A-A6D4-1FDE29C264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AAC42-1908-48B8-BFC2-1ABFE54E0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03082-D516-4A17-8F48-A507410C7FBD}" type="datetimeFigureOut">
              <a:rPr lang="en-US" smtClean="0"/>
              <a:t>4/23/20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A9521-B223-4195-B300-2832A61FD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A78CC-215C-4504-A308-9F4482789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82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DCE67-A952-409A-B07C-EDCCB9E529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63951"/>
            <a:ext cx="10515600" cy="65045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616BAE-0F21-41F0-91E9-56919000CD3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938155"/>
            <a:ext cx="10515600" cy="650450"/>
          </a:xfrm>
        </p:spPr>
        <p:txBody>
          <a:bodyPr anchor="b" anchorCtr="0"/>
          <a:lstStyle>
            <a:lvl1pPr marL="0" indent="0">
              <a:buNone/>
              <a:defRPr b="1">
                <a:solidFill>
                  <a:schemeClr val="accent1"/>
                </a:solidFill>
                <a:latin typeface="+mj-lt"/>
              </a:defRPr>
            </a:lvl1pPr>
            <a:lvl2pPr marL="457189" indent="0">
              <a:buNone/>
              <a:defRPr>
                <a:solidFill>
                  <a:schemeClr val="accent1"/>
                </a:solidFill>
              </a:defRPr>
            </a:lvl2pPr>
            <a:lvl3pPr marL="914377" indent="0">
              <a:buNone/>
              <a:defRPr>
                <a:solidFill>
                  <a:schemeClr val="accent1"/>
                </a:solidFill>
              </a:defRPr>
            </a:lvl3pPr>
            <a:lvl4pPr marL="1371566" indent="0">
              <a:buNone/>
              <a:defRPr>
                <a:solidFill>
                  <a:schemeClr val="accent1"/>
                </a:solidFill>
              </a:defRPr>
            </a:lvl4pPr>
            <a:lvl5pPr marL="1828755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B021B7-F7A6-4A63-8351-3B8A255C0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F2F95-D369-4C5D-AE33-0AFFFAE9EC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3DF24-FFD0-4313-B004-50EE2CDE99D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algn="l"/>
            <a:r>
              <a:rPr lang="en-US"/>
              <a:t>Keystone Project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6301BC1-2580-4A8F-83FE-37003358C9B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1747838"/>
            <a:ext cx="10515600" cy="417195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4998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2E1FFDF-7D53-4A5D-808B-26D7C27688F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E36F10-A635-440F-9CDC-CB41AD177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721" y="4100308"/>
            <a:ext cx="6129844" cy="813493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6AFA5F2D-791D-4381-BD8D-E3293D6F91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4720" y="2236125"/>
            <a:ext cx="6129845" cy="1834147"/>
          </a:xfrm>
        </p:spPr>
        <p:txBody>
          <a:bodyPr anchor="b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CD8002F-0DF5-4CD1-88D3-42462CF00C6F}"/>
              </a:ext>
            </a:extLst>
          </p:cNvPr>
          <p:cNvGrpSpPr/>
          <p:nvPr userDrawn="1"/>
        </p:nvGrpSpPr>
        <p:grpSpPr>
          <a:xfrm rot="5400000">
            <a:off x="8824675" y="4496608"/>
            <a:ext cx="4323733" cy="395283"/>
            <a:chOff x="7877694" y="6022452"/>
            <a:chExt cx="4323733" cy="39528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E462B20-0F67-48CA-B1CD-C880FCBAEEC3}"/>
                </a:ext>
              </a:extLst>
            </p:cNvPr>
            <p:cNvSpPr/>
            <p:nvPr/>
          </p:nvSpPr>
          <p:spPr>
            <a:xfrm>
              <a:off x="8360947" y="6022452"/>
              <a:ext cx="3840480" cy="185730"/>
            </a:xfrm>
            <a:prstGeom prst="rect">
              <a:avLst/>
            </a:prstGeom>
            <a:solidFill>
              <a:schemeClr val="accent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5E398BC-2330-4826-AB33-32EC14DC4A0E}"/>
                </a:ext>
              </a:extLst>
            </p:cNvPr>
            <p:cNvSpPr/>
            <p:nvPr/>
          </p:nvSpPr>
          <p:spPr>
            <a:xfrm>
              <a:off x="8769928" y="6232004"/>
              <a:ext cx="3430384" cy="185730"/>
            </a:xfrm>
            <a:prstGeom prst="rect">
              <a:avLst/>
            </a:prstGeom>
            <a:solidFill>
              <a:schemeClr val="accent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ADB926D-D833-4CC8-A8D7-AE6958C9EE7A}"/>
                </a:ext>
              </a:extLst>
            </p:cNvPr>
            <p:cNvSpPr/>
            <p:nvPr/>
          </p:nvSpPr>
          <p:spPr>
            <a:xfrm>
              <a:off x="7877694" y="6115317"/>
              <a:ext cx="4322619" cy="185730"/>
            </a:xfrm>
            <a:prstGeom prst="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1" dirty="0"/>
            </a:p>
          </p:txBody>
        </p:sp>
      </p:grpSp>
    </p:spTree>
    <p:extLst>
      <p:ext uri="{BB962C8B-B14F-4D97-AF65-F5344CB8AC3E}">
        <p14:creationId xmlns:p14="http://schemas.microsoft.com/office/powerpoint/2010/main" val="181229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AA5C2-4809-4D6C-865A-D8E5164813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C7816-8F29-44B7-A391-B14C2D9269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064173"/>
            <a:ext cx="5181600" cy="495037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3B47A7-5ECB-44AC-A9EC-B8F9E2E58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64173"/>
            <a:ext cx="5181600" cy="495037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82957-D03D-4DCF-A13E-5352063AF8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FF2F95-D369-4C5D-AE33-0AFFFAE9EC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FCB5194-1715-47E2-99C6-DF30D9FA645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/>
            <a:r>
              <a:rPr lang="en-US"/>
              <a:t>Keystone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939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4DE2FF-B221-496F-AD4E-0E502D15C6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1738313"/>
            <a:ext cx="5157787" cy="420528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382A01-6C8B-4089-869F-F91693D5E1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1738313"/>
            <a:ext cx="5183188" cy="42052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69DA0E-5A12-4F6E-9D79-02EB9A4850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B60AE8A-66DB-4E1C-B305-639504BCD85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9788" y="914400"/>
            <a:ext cx="5157788" cy="823914"/>
          </a:xfrm>
        </p:spPr>
        <p:txBody>
          <a:bodyPr anchor="b"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457189" indent="0">
              <a:buNone/>
              <a:defRPr b="1"/>
            </a:lvl2pPr>
            <a:lvl3pPr marL="914377" indent="0">
              <a:buNone/>
              <a:defRPr b="1"/>
            </a:lvl3pPr>
            <a:lvl4pPr marL="1371566" indent="0">
              <a:buNone/>
              <a:defRPr b="1"/>
            </a:lvl4pPr>
            <a:lvl5pPr marL="1828755" indent="0">
              <a:buNone/>
              <a:defRPr b="1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0C9F0675-2F9A-4EC2-B2B9-685D4C1F508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172201" y="914400"/>
            <a:ext cx="5180010" cy="823914"/>
          </a:xfrm>
        </p:spPr>
        <p:txBody>
          <a:bodyPr anchor="b"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457189" indent="0">
              <a:buNone/>
              <a:defRPr b="1"/>
            </a:lvl2pPr>
            <a:lvl3pPr marL="914377" indent="0">
              <a:buNone/>
              <a:defRPr b="1"/>
            </a:lvl3pPr>
            <a:lvl4pPr marL="1371566" indent="0">
              <a:buNone/>
              <a:defRPr b="1"/>
            </a:lvl4pPr>
            <a:lvl5pPr marL="1828755" indent="0">
              <a:buNone/>
              <a:defRPr b="1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37C031-987D-473C-BDF2-4891C4CA1BF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/>
            <a:r>
              <a:rPr lang="en-US"/>
              <a:t>Keystone Project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85A130-FB44-4AC8-815D-1E91FB7F7A1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CFFF2F95-D369-4C5D-AE33-0AFFFAE9ECA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44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4DE2FF-B221-496F-AD4E-0E502D15C6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0" y="1903615"/>
            <a:ext cx="3275012" cy="3433159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382A01-6C8B-4089-869F-F91693D5E1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58495" y="1903615"/>
            <a:ext cx="3275012" cy="3433159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09542E9D-E7F5-4998-950A-EAA8F48491A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077199" y="1901018"/>
            <a:ext cx="3275012" cy="3433159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1F2DD1-6151-426F-A17C-391F50336C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id="{3B854B2D-3E20-42E8-B994-6B01A4796FA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39788" y="928431"/>
            <a:ext cx="3275012" cy="972587"/>
          </a:xfrm>
        </p:spPr>
        <p:txBody>
          <a:bodyPr anchor="b"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457189" indent="0">
              <a:buNone/>
              <a:defRPr b="1"/>
            </a:lvl2pPr>
            <a:lvl3pPr marL="914377" indent="0">
              <a:buNone/>
              <a:defRPr b="1"/>
            </a:lvl3pPr>
            <a:lvl4pPr marL="1371566" indent="0">
              <a:buNone/>
              <a:defRPr b="1"/>
            </a:lvl4pPr>
            <a:lvl5pPr marL="1828755" indent="0">
              <a:buNone/>
              <a:defRPr b="1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0F8B1A29-ED15-4419-B2B2-2B7F45B5AFC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58492" y="928431"/>
            <a:ext cx="3275012" cy="972587"/>
          </a:xfrm>
        </p:spPr>
        <p:txBody>
          <a:bodyPr anchor="b"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457189" indent="0">
              <a:buNone/>
              <a:defRPr b="1"/>
            </a:lvl2pPr>
            <a:lvl3pPr marL="914377" indent="0">
              <a:buNone/>
              <a:defRPr b="1"/>
            </a:lvl3pPr>
            <a:lvl4pPr marL="1371566" indent="0">
              <a:buNone/>
              <a:defRPr b="1"/>
            </a:lvl4pPr>
            <a:lvl5pPr marL="1828755" indent="0">
              <a:buNone/>
              <a:defRPr b="1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id="{7A88EBEE-ED79-4915-8745-75B9759754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077194" y="928431"/>
            <a:ext cx="3275012" cy="972587"/>
          </a:xfrm>
        </p:spPr>
        <p:txBody>
          <a:bodyPr anchor="b"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  <a:lvl2pPr marL="457189" indent="0">
              <a:buNone/>
              <a:defRPr b="1"/>
            </a:lvl2pPr>
            <a:lvl3pPr marL="914377" indent="0">
              <a:buNone/>
              <a:defRPr b="1"/>
            </a:lvl3pPr>
            <a:lvl4pPr marL="1371566" indent="0">
              <a:buNone/>
              <a:defRPr b="1"/>
            </a:lvl4pPr>
            <a:lvl5pPr marL="1828755" indent="0">
              <a:buNone/>
              <a:defRPr b="1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8651B5-4D77-41E2-B6B7-08CD6B6CB3F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Keystone Project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D4BD4B-84BD-4E22-85B9-C90D4AC1C3C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FFF2F95-D369-4C5D-AE33-0AFFFAE9ECA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16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4DE2FF-B221-496F-AD4E-0E502D15C6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0" y="2111547"/>
            <a:ext cx="2122511" cy="182442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382A01-6C8B-4089-869F-F91693D5E1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636427" y="2111547"/>
            <a:ext cx="2122511" cy="1824427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09542E9D-E7F5-4998-950A-EAA8F48491A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229702" y="2123259"/>
            <a:ext cx="2122511" cy="182442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C55FD9AD-9676-4E2A-898B-5299015D054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433065" y="2123259"/>
            <a:ext cx="2122511" cy="1824427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6E2362-528B-4F60-9437-BB8E87F808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id="{8479C266-8274-45ED-B075-A08425FF7EE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41521" y="3952600"/>
            <a:ext cx="2319048" cy="823914"/>
          </a:xfrm>
        </p:spPr>
        <p:txBody>
          <a:bodyPr anchor="t" anchorCtr="0"/>
          <a:lstStyle>
            <a:lvl1pPr marL="0" indent="0" algn="ctr">
              <a:buNone/>
              <a:defRPr b="1">
                <a:solidFill>
                  <a:schemeClr val="accent1"/>
                </a:solidFill>
              </a:defRPr>
            </a:lvl1pPr>
            <a:lvl2pPr marL="457189" indent="0">
              <a:buNone/>
              <a:defRPr b="1"/>
            </a:lvl2pPr>
            <a:lvl3pPr marL="914377" indent="0">
              <a:buNone/>
              <a:defRPr b="1"/>
            </a:lvl3pPr>
            <a:lvl4pPr marL="1371566" indent="0">
              <a:buNone/>
              <a:defRPr b="1"/>
            </a:lvl4pPr>
            <a:lvl5pPr marL="1828755" indent="0">
              <a:buNone/>
              <a:defRPr b="1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5" name="Content Placeholder 8">
            <a:extLst>
              <a:ext uri="{FF2B5EF4-FFF2-40B4-BE49-F238E27FC236}">
                <a16:creationId xmlns:a16="http://schemas.microsoft.com/office/drawing/2014/main" id="{5F797B03-536E-4FEC-A984-E681B36E70A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538159" y="3952600"/>
            <a:ext cx="2319048" cy="823914"/>
          </a:xfrm>
        </p:spPr>
        <p:txBody>
          <a:bodyPr anchor="t" anchorCtr="0"/>
          <a:lstStyle>
            <a:lvl1pPr marL="0" indent="0" algn="ctr">
              <a:buNone/>
              <a:defRPr b="1">
                <a:solidFill>
                  <a:schemeClr val="accent1"/>
                </a:solidFill>
              </a:defRPr>
            </a:lvl1pPr>
            <a:lvl2pPr marL="457189" indent="0">
              <a:buNone/>
              <a:defRPr b="1"/>
            </a:lvl2pPr>
            <a:lvl3pPr marL="914377" indent="0">
              <a:buNone/>
              <a:defRPr b="1"/>
            </a:lvl3pPr>
            <a:lvl4pPr marL="1371566" indent="0">
              <a:buNone/>
              <a:defRPr b="1"/>
            </a:lvl4pPr>
            <a:lvl5pPr marL="1828755" indent="0">
              <a:buNone/>
              <a:defRPr b="1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Content Placeholder 8">
            <a:extLst>
              <a:ext uri="{FF2B5EF4-FFF2-40B4-BE49-F238E27FC236}">
                <a16:creationId xmlns:a16="http://schemas.microsoft.com/office/drawing/2014/main" id="{7B8B73DF-91C9-4246-9568-DCB9361AAB5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334796" y="3952600"/>
            <a:ext cx="2319048" cy="823914"/>
          </a:xfrm>
        </p:spPr>
        <p:txBody>
          <a:bodyPr anchor="t" anchorCtr="0"/>
          <a:lstStyle>
            <a:lvl1pPr marL="0" indent="0" algn="ctr">
              <a:buNone/>
              <a:defRPr b="1">
                <a:solidFill>
                  <a:schemeClr val="accent1"/>
                </a:solidFill>
              </a:defRPr>
            </a:lvl1pPr>
            <a:lvl2pPr marL="457189" indent="0">
              <a:buNone/>
              <a:defRPr b="1"/>
            </a:lvl2pPr>
            <a:lvl3pPr marL="914377" indent="0">
              <a:buNone/>
              <a:defRPr b="1"/>
            </a:lvl3pPr>
            <a:lvl4pPr marL="1371566" indent="0">
              <a:buNone/>
              <a:defRPr b="1"/>
            </a:lvl4pPr>
            <a:lvl5pPr marL="1828755" indent="0">
              <a:buNone/>
              <a:defRPr b="1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Content Placeholder 8">
            <a:extLst>
              <a:ext uri="{FF2B5EF4-FFF2-40B4-BE49-F238E27FC236}">
                <a16:creationId xmlns:a16="http://schemas.microsoft.com/office/drawing/2014/main" id="{72F41B3D-3C2E-48BC-B0F1-4D9BCDD3CEE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9131431" y="3952600"/>
            <a:ext cx="2319048" cy="823914"/>
          </a:xfrm>
        </p:spPr>
        <p:txBody>
          <a:bodyPr anchor="t" anchorCtr="0"/>
          <a:lstStyle>
            <a:lvl1pPr marL="0" indent="0" algn="ctr">
              <a:buNone/>
              <a:defRPr b="1">
                <a:solidFill>
                  <a:schemeClr val="accent1"/>
                </a:solidFill>
              </a:defRPr>
            </a:lvl1pPr>
            <a:lvl2pPr marL="457189" indent="0">
              <a:buNone/>
              <a:defRPr b="1"/>
            </a:lvl2pPr>
            <a:lvl3pPr marL="914377" indent="0">
              <a:buNone/>
              <a:defRPr b="1"/>
            </a:lvl3pPr>
            <a:lvl4pPr marL="1371566" indent="0">
              <a:buNone/>
              <a:defRPr b="1"/>
            </a:lvl4pPr>
            <a:lvl5pPr marL="1828755" indent="0">
              <a:buNone/>
              <a:defRPr b="1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875AD1-B789-43E0-9798-5AFF5FCAC51D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l"/>
            <a:r>
              <a:rPr lang="en-US"/>
              <a:t>Keystone Project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54D3A2-C4B7-45D0-92CA-9952DDD749E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CFFF2F95-D369-4C5D-AE33-0AFFFAE9ECA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000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D91BA7B-6B6E-413B-84E0-F07CFBA7EB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8238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A54D4-9DAA-4E10-8B28-71307F12A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951"/>
            <a:ext cx="10515600" cy="6504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BAA79-36B1-4A07-BEB7-1A49BEC9A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077089"/>
            <a:ext cx="10515600" cy="49550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011165-39C2-4405-8ECD-3E9731921F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22629" y="6352560"/>
            <a:ext cx="6404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dirty="0"/>
              <a:t>Keystone Project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758707-B7A1-4E90-B59C-A6D51E9954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FFF2F95-D369-4C5D-AE33-0AFFFAE9ECA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C470A4-F18C-4ADC-843F-FE60360655E2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830326" y="6367308"/>
            <a:ext cx="849762" cy="274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06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Barlow Regular" panose="00000500000000000000" pitchFamily="2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87B3BA-277D-49C7-83B0-552BFFB15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8D5580-1F38-458F-924E-5958ADA36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80BDA-39A7-485E-AEC6-660B1FCEEC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03082-D516-4A17-8F48-A507410C7FBD}" type="datetimeFigureOut">
              <a:rPr lang="en-US" smtClean="0"/>
              <a:t>4/23/20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7BA25-8677-42F7-AEED-8ECF14212B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66D5F-9ED9-4D4B-BC22-C82BD9A8B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72A9D-B5E6-4B81-A373-6A81367D6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85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DFD97-36FE-4922-B387-F6FE1E1BA3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1079" y="2037080"/>
            <a:ext cx="10149840" cy="1391920"/>
          </a:xfrm>
        </p:spPr>
        <p:txBody>
          <a:bodyPr anchor="ctr">
            <a:noAutofit/>
          </a:bodyPr>
          <a:lstStyle/>
          <a:p>
            <a:r>
              <a:rPr lang="en-US" sz="4400" dirty="0"/>
              <a:t>Annex C (Guide):</a:t>
            </a:r>
            <a:br>
              <a:rPr lang="en-US" sz="4400" dirty="0"/>
            </a:br>
            <a:r>
              <a:rPr lang="en-US" sz="4000" dirty="0">
                <a:solidFill>
                  <a:srgbClr val="00B0F0"/>
                </a:solidFill>
              </a:rPr>
              <a:t>Summary Outputs: </a:t>
            </a:r>
            <a:br>
              <a:rPr lang="en-US" sz="4000" dirty="0">
                <a:solidFill>
                  <a:srgbClr val="00B0F0"/>
                </a:solidFill>
              </a:rPr>
            </a:br>
            <a:r>
              <a:rPr lang="en-US" sz="4000" dirty="0">
                <a:solidFill>
                  <a:srgbClr val="00B0F0"/>
                </a:solidFill>
              </a:rPr>
              <a:t>Strategic Operational Plan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86CC90-5CEC-429C-8A1C-6ACB25982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4837" y="5986973"/>
            <a:ext cx="1933575" cy="4443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FCE164D-6864-4522-B4B6-FA260DE577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8362" y="5592878"/>
            <a:ext cx="1155274" cy="109330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8CE14CA-83B2-42C8-A3C1-30E10D9974A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3588" y="5616600"/>
            <a:ext cx="1069583" cy="106958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1448E9F-3874-D140-8C44-BE0DC367F032}"/>
              </a:ext>
            </a:extLst>
          </p:cNvPr>
          <p:cNvSpPr txBox="1"/>
          <p:nvPr/>
        </p:nvSpPr>
        <p:spPr>
          <a:xfrm>
            <a:off x="2064328" y="3754582"/>
            <a:ext cx="73013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The following summary slides are derived from Zimbabwe’s National Condom strategic planning process. They present interventions addressing strategic constraints and priorities, and supporting outputs. Slides have been edited.  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1939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513373" y="226241"/>
            <a:ext cx="7315200" cy="482731"/>
          </a:xfrm>
        </p:spPr>
        <p:txBody>
          <a:bodyPr/>
          <a:lstStyle/>
          <a:p>
            <a:pPr eaLnBrk="1" hangingPunct="1"/>
            <a:r>
              <a:rPr lang="en-GB" altLang="en-US">
                <a:latin typeface="+mn-lt"/>
                <a:ea typeface="Roboto Thin" charset="0"/>
                <a:cs typeface="Roboto Thin" charset="0"/>
              </a:rPr>
              <a:t>Strategic Priority #1</a:t>
            </a:r>
            <a:endParaRPr lang="en-US" altLang="en-US" dirty="0">
              <a:latin typeface="+mn-lt"/>
              <a:ea typeface="Roboto Thin" charset="0"/>
              <a:cs typeface="Roboto Thin" charset="0"/>
            </a:endParaRPr>
          </a:p>
        </p:txBody>
      </p:sp>
      <p:sp>
        <p:nvSpPr>
          <p:cNvPr id="27" name="Pentagon 9"/>
          <p:cNvSpPr>
            <a:spLocks noChangeArrowheads="1"/>
          </p:cNvSpPr>
          <p:nvPr/>
        </p:nvSpPr>
        <p:spPr bwMode="auto">
          <a:xfrm>
            <a:off x="607836" y="1546509"/>
            <a:ext cx="2291588" cy="4315808"/>
          </a:xfrm>
          <a:prstGeom prst="homePlate">
            <a:avLst>
              <a:gd name="adj" fmla="val 22454"/>
            </a:avLst>
          </a:prstGeom>
          <a:solidFill>
            <a:srgbClr val="92D050"/>
          </a:solidFill>
          <a:ln>
            <a:noFill/>
          </a:ln>
          <a:effectLst/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ZW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Insufficient planning, coordination, integration and targeting of public sector condom distribution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ZW" sz="1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Oversupply and untargeted distribution is leading to wastage </a:t>
            </a: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ZW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Lack of targeting of free </a:t>
            </a:r>
            <a:r>
              <a:rPr kumimoji="0" lang="en-ZW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– including distribution beyond health facilities (“post-facility”)</a:t>
            </a:r>
            <a:endParaRPr kumimoji="0" lang="en-ZW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ZW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Insufficient planning and oversight </a:t>
            </a:r>
            <a:r>
              <a:rPr kumimoji="0" lang="en-ZW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of post-facility distribution</a:t>
            </a:r>
            <a:endParaRPr lang="en-ZW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Calibri"/>
            </a:endParaRPr>
          </a:p>
          <a:p>
            <a:pPr marL="285750" marR="0" lvl="0" indent="-285750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ZW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Insufficient integration into SRH, other prevention, treatment</a:t>
            </a:r>
          </a:p>
        </p:txBody>
      </p:sp>
      <p:sp>
        <p:nvSpPr>
          <p:cNvPr id="28696" name="Rectangle 32"/>
          <p:cNvSpPr>
            <a:spLocks noChangeArrowheads="1"/>
          </p:cNvSpPr>
          <p:nvPr/>
        </p:nvSpPr>
        <p:spPr bwMode="auto">
          <a:xfrm>
            <a:off x="5000001" y="1537583"/>
            <a:ext cx="2275134" cy="142408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indent="-228600" defTabSz="914377">
              <a:spcBef>
                <a:spcPct val="0"/>
              </a:spcBef>
              <a:buAutoNum type="arabicPeriod"/>
              <a:defRPr/>
            </a:pPr>
            <a:r>
              <a:rPr lang="en-US" sz="1100">
                <a:latin typeface="+mn-lt"/>
                <a:cs typeface="Arial"/>
              </a:rPr>
              <a:t>Free distribution beyond health facilities carried </a:t>
            </a:r>
            <a:r>
              <a:rPr lang="en-US" sz="1100" dirty="0">
                <a:latin typeface="+mn-lt"/>
                <a:cs typeface="Arial"/>
              </a:rPr>
              <a:t>out according to TMA plan that targets specific populations mapped in their communities</a:t>
            </a:r>
            <a:endParaRPr lang="en-US" alt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Calibri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019338" y="1537583"/>
            <a:ext cx="1820108" cy="43247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27000" marR="0" lvl="0" indent="-12700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Improve targeting of public sector condom distribution within context of TMA</a:t>
            </a:r>
          </a:p>
        </p:txBody>
      </p:sp>
      <p:sp>
        <p:nvSpPr>
          <p:cNvPr id="28701" name="Rectangle 44"/>
          <p:cNvSpPr>
            <a:spLocks noChangeArrowheads="1"/>
          </p:cNvSpPr>
          <p:nvPr/>
        </p:nvSpPr>
        <p:spPr bwMode="auto">
          <a:xfrm>
            <a:off x="7452780" y="1537583"/>
            <a:ext cx="4127319" cy="14462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Develop guidance /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SoPs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 on targeting of public sector condoms by </a:t>
            </a:r>
            <a:r>
              <a:rPr lang="en-US" sz="1100" dirty="0">
                <a:latin typeface="+mn-lt"/>
                <a:cs typeface="Calibri"/>
              </a:rPr>
              <a:t>post-facility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 outlet type, cadre, population (within context of TMA &amp; CSM, commercial)</a:t>
            </a:r>
          </a:p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Mapping in communities to identify targeted distribution in each community, segmentation, priority outlets and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plan and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Calibri"/>
            </a:endParaRPr>
          </a:p>
        </p:txBody>
      </p:sp>
      <p:sp>
        <p:nvSpPr>
          <p:cNvPr id="23" name="Rectangle 32">
            <a:extLst>
              <a:ext uri="{FF2B5EF4-FFF2-40B4-BE49-F238E27FC236}">
                <a16:creationId xmlns:a16="http://schemas.microsoft.com/office/drawing/2014/main" id="{1201729F-6698-FF41-BA83-01896A86E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001" y="3078573"/>
            <a:ext cx="2275134" cy="128676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indent="-228600" defTabSz="914377">
              <a:spcBef>
                <a:spcPct val="0"/>
              </a:spcBef>
              <a:buFont typeface="+mj-lt"/>
              <a:buAutoNum type="arabicPeriod" startAt="2"/>
              <a:defRPr/>
            </a:pPr>
            <a:r>
              <a:rPr lang="en-US" sz="1100" dirty="0">
                <a:latin typeface="+mn-lt"/>
                <a:cs typeface="Calibri"/>
              </a:rPr>
              <a:t>M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onitoring </a:t>
            </a:r>
            <a:r>
              <a:rPr lang="en-US" sz="1100" dirty="0">
                <a:latin typeface="+mn-lt"/>
                <a:cs typeface="Calibri"/>
              </a:rPr>
              <a:t>system that includes post-facility distribution in place and used to make </a:t>
            </a:r>
            <a:r>
              <a:rPr lang="en-US" sz="1100" dirty="0" err="1">
                <a:latin typeface="+mn-lt"/>
                <a:cs typeface="Calibri"/>
              </a:rPr>
              <a:t>programme</a:t>
            </a:r>
            <a:r>
              <a:rPr lang="en-US" sz="1100" dirty="0">
                <a:latin typeface="+mn-lt"/>
                <a:cs typeface="Calibri"/>
              </a:rPr>
              <a:t>-improvement decisions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Calibri"/>
            </a:endParaRPr>
          </a:p>
        </p:txBody>
      </p:sp>
      <p:sp>
        <p:nvSpPr>
          <p:cNvPr id="25" name="Rectangle 32">
            <a:extLst>
              <a:ext uri="{FF2B5EF4-FFF2-40B4-BE49-F238E27FC236}">
                <a16:creationId xmlns:a16="http://schemas.microsoft.com/office/drawing/2014/main" id="{8FBDB14E-07A5-BD47-AB36-186FFD856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000" y="4438220"/>
            <a:ext cx="2275134" cy="142408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indent="-228600" defTabSz="914377">
              <a:spcBef>
                <a:spcPct val="0"/>
              </a:spcBef>
              <a:buFont typeface="+mj-lt"/>
              <a:buAutoNum type="arabicPeriod" startAt="3"/>
              <a:defRPr/>
            </a:pPr>
            <a:r>
              <a:rPr lang="en-US" sz="1100" dirty="0">
                <a:latin typeface="+mn-lt"/>
                <a:cs typeface="Calibri"/>
              </a:rPr>
              <a:t>H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ealth workers and community service</a:t>
            </a:r>
            <a:r>
              <a:rPr lang="en-US" sz="1100" dirty="0">
                <a:latin typeface="+mn-lt"/>
                <a:cs typeface="Calibri"/>
              </a:rPr>
              <a:t> providers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 confidently and correctly use the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cs typeface="Calibri"/>
              </a:rPr>
              <a:t>ordering system to reduce stock-outs</a:t>
            </a:r>
            <a:endParaRPr kumimoji="0" lang="en-US" alt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Calibri"/>
            </a:endParaRPr>
          </a:p>
        </p:txBody>
      </p:sp>
      <p:sp>
        <p:nvSpPr>
          <p:cNvPr id="26" name="Rectangle 44">
            <a:extLst>
              <a:ext uri="{FF2B5EF4-FFF2-40B4-BE49-F238E27FC236}">
                <a16:creationId xmlns:a16="http://schemas.microsoft.com/office/drawing/2014/main" id="{CE3E06C1-76ED-EE4B-BFF5-472821502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2778" y="3078573"/>
            <a:ext cx="4127319" cy="12867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</a:rPr>
              <a:t>Review existing data collection systems that monitor distribution beyond facility;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</a:rPr>
              <a:t>ensure </a:t>
            </a:r>
            <a:r>
              <a:rPr lang="en-US" sz="1100">
                <a:solidFill>
                  <a:prstClr val="black"/>
                </a:solidFill>
                <a:latin typeface="+mn-lt"/>
                <a:cs typeface="Calibri" panose="020F0502020204030204" pitchFamily="34" charset="0"/>
              </a:rPr>
              <a:t>they meet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</a:rPr>
              <a:t>programmatic needs, standardize across facilities and cadres</a:t>
            </a:r>
          </a:p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</a:rPr>
              <a:t>Pilot adjusted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</a:rPr>
              <a:t>reporting system 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Calibri" panose="020F0502020204030204" pitchFamily="34" charset="0"/>
            </a:endParaRPr>
          </a:p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</a:rPr>
              <a:t>Analyze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</a:rPr>
              <a:t>&amp; disseminate </a:t>
            </a:r>
            <a:r>
              <a:rPr lang="en-US" sz="1100" dirty="0">
                <a:solidFill>
                  <a:prstClr val="black"/>
                </a:solidFill>
                <a:latin typeface="+mn-lt"/>
                <a:cs typeface="Calibri" panose="020F0502020204030204" pitchFamily="34" charset="0"/>
              </a:rPr>
              <a:t>d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</a:rPr>
              <a:t>ata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</a:rPr>
              <a:t>, adjust programs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Calibri" panose="020F0502020204030204" pitchFamily="34" charset="0"/>
              </a:rPr>
              <a:t>as appropriate</a:t>
            </a:r>
          </a:p>
          <a:p>
            <a:pPr marL="171450" lvl="1" indent="-17145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>
                <a:cs typeface="Calibri"/>
              </a:rPr>
              <a:t>quantify use based on populations in context of TMA</a:t>
            </a:r>
          </a:p>
          <a:p>
            <a:pPr marL="171450" lvl="1" indent="-17145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>
                <a:cs typeface="Calibri"/>
              </a:rPr>
              <a:t>Develop data collection tool for target populations</a:t>
            </a:r>
          </a:p>
        </p:txBody>
      </p:sp>
      <p:sp>
        <p:nvSpPr>
          <p:cNvPr id="28" name="Rectangle 44">
            <a:extLst>
              <a:ext uri="{FF2B5EF4-FFF2-40B4-BE49-F238E27FC236}">
                <a16:creationId xmlns:a16="http://schemas.microsoft.com/office/drawing/2014/main" id="{814EB529-F793-994E-AC85-CB83028ED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2777" y="4467475"/>
            <a:ext cx="4127319" cy="14218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Training on supply chain &amp; provider role in ZAPS, address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provider incentives to perform desired role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Conduct Training for Community health provider cadres on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the post-facility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tracking system</a:t>
            </a:r>
          </a:p>
        </p:txBody>
      </p:sp>
      <p:sp>
        <p:nvSpPr>
          <p:cNvPr id="16" name="TextBox 46">
            <a:extLst>
              <a:ext uri="{FF2B5EF4-FFF2-40B4-BE49-F238E27FC236}">
                <a16:creationId xmlns:a16="http://schemas.microsoft.com/office/drawing/2014/main" id="{081BFE29-C0BB-4C52-9FF2-6D6C503298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3743" y="857205"/>
            <a:ext cx="18201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Strategic Priority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17" name="TextBox 47">
            <a:extLst>
              <a:ext uri="{FF2B5EF4-FFF2-40B4-BE49-F238E27FC236}">
                <a16:creationId xmlns:a16="http://schemas.microsoft.com/office/drawing/2014/main" id="{99435DA4-32F4-4D51-8DCD-918C4BD1C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1039" y="869403"/>
            <a:ext cx="2237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Outputs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AE58FF7-21C2-4544-A0D6-0F1D58422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9324" y="869322"/>
            <a:ext cx="412731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Activities that lead to the desired outputs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19" name="TextBox 46">
            <a:extLst>
              <a:ext uri="{FF2B5EF4-FFF2-40B4-BE49-F238E27FC236}">
                <a16:creationId xmlns:a16="http://schemas.microsoft.com/office/drawing/2014/main" id="{9094BF09-AF6D-4897-BED9-F38CA2002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853" y="761600"/>
            <a:ext cx="23860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Constraints addressed</a:t>
            </a:r>
          </a:p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by the Strategic Priority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07E0619-1D98-4DBE-BA7E-EAD84A73CE23}"/>
              </a:ext>
            </a:extLst>
          </p:cNvPr>
          <p:cNvCxnSpPr>
            <a:cxnSpLocks/>
          </p:cNvCxnSpPr>
          <p:nvPr/>
        </p:nvCxnSpPr>
        <p:spPr>
          <a:xfrm>
            <a:off x="638316" y="1377549"/>
            <a:ext cx="10731018" cy="0"/>
          </a:xfrm>
          <a:prstGeom prst="line">
            <a:avLst/>
          </a:prstGeom>
          <a:ln w="1270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21006CB-7BC3-47AE-8C68-CCF44E996606}"/>
              </a:ext>
            </a:extLst>
          </p:cNvPr>
          <p:cNvSpPr txBox="1"/>
          <p:nvPr/>
        </p:nvSpPr>
        <p:spPr>
          <a:xfrm>
            <a:off x="7055652" y="6220150"/>
            <a:ext cx="45244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Adapted from PSI’s “Keystone” process as applied in Zimbabwe</a:t>
            </a:r>
          </a:p>
        </p:txBody>
      </p:sp>
    </p:spTree>
    <p:extLst>
      <p:ext uri="{BB962C8B-B14F-4D97-AF65-F5344CB8AC3E}">
        <p14:creationId xmlns:p14="http://schemas.microsoft.com/office/powerpoint/2010/main" val="1857800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513373" y="226241"/>
            <a:ext cx="7315200" cy="482731"/>
          </a:xfrm>
        </p:spPr>
        <p:txBody>
          <a:bodyPr/>
          <a:lstStyle/>
          <a:p>
            <a:pPr eaLnBrk="1" hangingPunct="1"/>
            <a:r>
              <a:rPr lang="en-GB" altLang="en-US">
                <a:latin typeface="+mn-lt"/>
                <a:ea typeface="Roboto Thin" charset="0"/>
                <a:cs typeface="Roboto Thin" charset="0"/>
              </a:rPr>
              <a:t>Strategic Priority #2</a:t>
            </a:r>
            <a:endParaRPr lang="en-US" altLang="en-US" dirty="0">
              <a:latin typeface="+mn-lt"/>
              <a:ea typeface="Roboto Thin" charset="0"/>
              <a:cs typeface="Roboto Thin" charset="0"/>
            </a:endParaRPr>
          </a:p>
        </p:txBody>
      </p:sp>
      <p:sp>
        <p:nvSpPr>
          <p:cNvPr id="27" name="Pentagon 9"/>
          <p:cNvSpPr>
            <a:spLocks noChangeArrowheads="1"/>
          </p:cNvSpPr>
          <p:nvPr/>
        </p:nvSpPr>
        <p:spPr bwMode="auto">
          <a:xfrm>
            <a:off x="607836" y="1546509"/>
            <a:ext cx="2291588" cy="4315808"/>
          </a:xfrm>
          <a:prstGeom prst="homePlate">
            <a:avLst>
              <a:gd name="adj" fmla="val 22454"/>
            </a:avLst>
          </a:prstGeom>
          <a:solidFill>
            <a:srgbClr val="92D050"/>
          </a:solidFill>
          <a:ln>
            <a:noFill/>
          </a:ln>
          <a:effectLst/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lvl="0" defTabSz="914377">
              <a:buNone/>
              <a:defRPr/>
            </a:pPr>
            <a:r>
              <a:rPr lang="en-US" sz="1100" b="1">
                <a:solidFill>
                  <a:srgbClr val="000000"/>
                </a:solidFill>
                <a:latin typeface="+mn-lt"/>
                <a:cs typeface="Calibri" panose="020F0502020204030204" pitchFamily="34" charset="0"/>
              </a:rPr>
              <a:t>Inadequate demand creation, and insufficient segmentation of programs targeting prioritized populations</a:t>
            </a:r>
          </a:p>
          <a:p>
            <a:pPr lvl="0" defTabSz="914377">
              <a:buNone/>
              <a:defRPr/>
            </a:pPr>
            <a:endParaRPr lang="en-US" sz="1100" b="1">
              <a:solidFill>
                <a:srgbClr val="000000"/>
              </a:solidFill>
              <a:latin typeface="+mn-lt"/>
              <a:cs typeface="Calibri" panose="020F0502020204030204" pitchFamily="34" charset="0"/>
            </a:endParaRPr>
          </a:p>
          <a:p>
            <a:pPr marL="173038" lvl="0" indent="-173038" defTabSz="914377">
              <a:buFont typeface="Arial" panose="020B0604020202020204" pitchFamily="34" charset="0"/>
              <a:buChar char="•"/>
              <a:defRPr/>
            </a:pPr>
            <a:r>
              <a:rPr lang="en-US" sz="1100">
                <a:solidFill>
                  <a:srgbClr val="000000"/>
                </a:solidFill>
                <a:latin typeface="+mn-lt"/>
                <a:cs typeface="Calibri" panose="020F0502020204030204" pitchFamily="34" charset="0"/>
              </a:rPr>
              <a:t>Youth, AGYW &amp; young men, and KP (not adequately supported by peer education and other media)</a:t>
            </a:r>
          </a:p>
          <a:p>
            <a:pPr marL="173038" lvl="0" indent="-173038" defTabSz="914377">
              <a:buFont typeface="Arial" panose="020B0604020202020204" pitchFamily="34" charset="0"/>
              <a:buChar char="•"/>
              <a:defRPr/>
            </a:pPr>
            <a:r>
              <a:rPr lang="en-US" sz="1100">
                <a:solidFill>
                  <a:srgbClr val="000000"/>
                </a:solidFill>
                <a:latin typeface="+mn-lt"/>
                <a:cs typeface="Calibri" panose="020F0502020204030204" pitchFamily="34" charset="0"/>
              </a:rPr>
              <a:t>Rural (poor coverage &amp; reach)</a:t>
            </a:r>
          </a:p>
          <a:p>
            <a:pPr marL="173038" lvl="0" indent="-173038" defTabSz="914377">
              <a:buFont typeface="Arial" panose="020B0604020202020204" pitchFamily="34" charset="0"/>
              <a:buChar char="•"/>
              <a:defRPr/>
            </a:pPr>
            <a:r>
              <a:rPr lang="en-US" sz="1100">
                <a:solidFill>
                  <a:srgbClr val="000000"/>
                </a:solidFill>
                <a:latin typeface="+mn-lt"/>
                <a:cs typeface="Calibri" panose="020F0502020204030204" pitchFamily="34" charset="0"/>
              </a:rPr>
              <a:t>Lack of standardized messaging &amp; approach for each population (i.e., standard operating procedures)</a:t>
            </a:r>
            <a:endParaRPr lang="en-US" sz="1100" dirty="0">
              <a:solidFill>
                <a:srgbClr val="000000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28696" name="Rectangle 32"/>
          <p:cNvSpPr>
            <a:spLocks noChangeArrowheads="1"/>
          </p:cNvSpPr>
          <p:nvPr/>
        </p:nvSpPr>
        <p:spPr bwMode="auto">
          <a:xfrm>
            <a:off x="5020321" y="1537583"/>
            <a:ext cx="2275134" cy="181521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indent="-228600" defTabSz="914377">
              <a:spcBef>
                <a:spcPct val="0"/>
              </a:spcBef>
              <a:buFont typeface="Arial" charset="0"/>
              <a:buAutoNum type="arabicPeriod"/>
            </a:pPr>
            <a:r>
              <a:rPr lang="en-US" sz="1100" dirty="0">
                <a:latin typeface="+mn-lt"/>
                <a:cs typeface="Calibri"/>
              </a:rPr>
              <a:t>Population-specific, </a:t>
            </a:r>
            <a:r>
              <a:rPr lang="en-US" sz="1100">
                <a:latin typeface="+mn-lt"/>
                <a:cs typeface="Calibri"/>
              </a:rPr>
              <a:t>evidence-based demand creation </a:t>
            </a:r>
            <a:r>
              <a:rPr lang="en-US" sz="1100" dirty="0">
                <a:latin typeface="+mn-lt"/>
                <a:cs typeface="Calibri"/>
              </a:rPr>
              <a:t>strategies in place and used </a:t>
            </a:r>
            <a:r>
              <a:rPr lang="en-US" sz="1100">
                <a:latin typeface="+mn-lt"/>
                <a:cs typeface="Calibri"/>
              </a:rPr>
              <a:t>to increase reach and coverage of AGYW</a:t>
            </a:r>
            <a:r>
              <a:rPr lang="en-US" sz="1100" dirty="0">
                <a:latin typeface="+mn-lt"/>
                <a:cs typeface="Calibri"/>
              </a:rPr>
              <a:t>, young men, and KP 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Calibri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029498" y="1537583"/>
            <a:ext cx="1820108" cy="43247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lvl="0" indent="-285750" defTabSz="914377">
              <a:buFont typeface="+mj-lt"/>
              <a:buAutoNum type="romanUcPeriod" startAt="2"/>
              <a:defRPr/>
            </a:pPr>
            <a:r>
              <a:rPr lang="en-GB" sz="1100" b="1">
                <a:solidFill>
                  <a:prstClr val="black"/>
                </a:solidFill>
                <a:cs typeface="Calibri" panose="020F0502020204030204" pitchFamily="34" charset="0"/>
              </a:rPr>
              <a:t>Increase demand creation interventions with sufficient audience segmentation for  AGYW, young men and KPs</a:t>
            </a:r>
            <a:endParaRPr lang="en-US" altLang="en-US" sz="1100" b="1" dirty="0">
              <a:solidFill>
                <a:prstClr val="black"/>
              </a:solidFill>
              <a:ea typeface="Montserrat" charset="0"/>
              <a:cs typeface="Calibri" panose="020F0502020204030204" pitchFamily="34" charset="0"/>
            </a:endParaRPr>
          </a:p>
        </p:txBody>
      </p:sp>
      <p:sp>
        <p:nvSpPr>
          <p:cNvPr id="28701" name="Rectangle 44"/>
          <p:cNvSpPr>
            <a:spLocks noChangeArrowheads="1"/>
          </p:cNvSpPr>
          <p:nvPr/>
        </p:nvSpPr>
        <p:spPr bwMode="auto">
          <a:xfrm>
            <a:off x="7452780" y="1537584"/>
            <a:ext cx="4127319" cy="18152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9070" lvl="1" indent="-169545" defTabSz="914377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en-US" sz="1100" dirty="0">
                <a:latin typeface="+mn-lt"/>
                <a:cs typeface="Calibri"/>
              </a:rPr>
              <a:t>Create audience profiles for each of </a:t>
            </a:r>
            <a:r>
              <a:rPr lang="en-US" sz="1100">
                <a:latin typeface="+mn-lt"/>
                <a:cs typeface="Calibri"/>
              </a:rPr>
              <a:t>the priority populations</a:t>
            </a:r>
            <a:endParaRPr lang="en-US" dirty="0"/>
          </a:p>
          <a:p>
            <a:pPr marL="179070" lvl="1" indent="-169545" defTabSz="914377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en-US" sz="1100" dirty="0">
                <a:latin typeface="+mn-lt"/>
                <a:cs typeface="Calibri"/>
              </a:rPr>
              <a:t>Develop target audience specific messages for </a:t>
            </a:r>
            <a:r>
              <a:rPr lang="en-US" sz="1100">
                <a:latin typeface="+mn-lt"/>
                <a:cs typeface="Calibri"/>
              </a:rPr>
              <a:t>the priority populations</a:t>
            </a:r>
            <a:endParaRPr lang="en-US" sz="1100" dirty="0">
              <a:latin typeface="+mn-lt"/>
              <a:cs typeface="Calibri"/>
            </a:endParaRPr>
          </a:p>
          <a:p>
            <a:pPr marL="179070" lvl="1" indent="-169545" defTabSz="914377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en-US" sz="1100" dirty="0">
                <a:latin typeface="+mn-lt"/>
                <a:cs typeface="Calibri"/>
              </a:rPr>
              <a:t>Develop interventions to deliver the messages for both urban and rural populations</a:t>
            </a:r>
          </a:p>
          <a:p>
            <a:pPr marL="179070" lvl="1" indent="-169545" defTabSz="914377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en-US" sz="1100" dirty="0">
                <a:latin typeface="+mn-lt"/>
                <a:cs typeface="Calibri"/>
              </a:rPr>
              <a:t>Implement demand creation initiatives</a:t>
            </a:r>
          </a:p>
          <a:p>
            <a:pPr marL="179070" lvl="1" indent="-169545" defTabSz="914377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en-US" sz="1100" dirty="0">
                <a:latin typeface="+mn-lt"/>
                <a:cs typeface="Calibri"/>
              </a:rPr>
              <a:t>Monitor demand creation initiatives</a:t>
            </a:r>
          </a:p>
        </p:txBody>
      </p:sp>
      <p:sp>
        <p:nvSpPr>
          <p:cNvPr id="23" name="Rectangle 32">
            <a:extLst>
              <a:ext uri="{FF2B5EF4-FFF2-40B4-BE49-F238E27FC236}">
                <a16:creationId xmlns:a16="http://schemas.microsoft.com/office/drawing/2014/main" id="{1201729F-6698-FF41-BA83-01896A86E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0321" y="3505205"/>
            <a:ext cx="2275134" cy="233687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lvl="0" indent="-228600" defTabSz="914377">
              <a:spcBef>
                <a:spcPct val="0"/>
              </a:spcBef>
              <a:buFont typeface="+mj-lt"/>
              <a:buAutoNum type="arabicPeriod" startAt="2"/>
              <a:defRPr/>
            </a:pPr>
            <a:r>
              <a:rPr lang="en-US" sz="1100" dirty="0">
                <a:latin typeface="+mn-lt"/>
                <a:cs typeface="Calibri"/>
              </a:rPr>
              <a:t>Community service providers’ (all cadres) </a:t>
            </a:r>
            <a:r>
              <a:rPr lang="en-US" sz="1100">
                <a:latin typeface="+mn-lt"/>
                <a:cs typeface="Calibri"/>
              </a:rPr>
              <a:t>follow standard operating </a:t>
            </a:r>
            <a:r>
              <a:rPr lang="en-US" sz="1100" dirty="0">
                <a:latin typeface="+mn-lt"/>
                <a:cs typeface="Calibri"/>
              </a:rPr>
              <a:t>p</a:t>
            </a:r>
            <a:r>
              <a:rPr lang="en-US" sz="1100">
                <a:latin typeface="+mn-lt"/>
                <a:cs typeface="Calibri"/>
              </a:rPr>
              <a:t>rocedures </a:t>
            </a:r>
            <a:r>
              <a:rPr lang="en-US" sz="1100" dirty="0">
                <a:latin typeface="+mn-lt"/>
                <a:cs typeface="Calibri"/>
              </a:rPr>
              <a:t>and tool kits for targeted demand creation for priority pops and targeted distribution</a:t>
            </a:r>
          </a:p>
        </p:txBody>
      </p:sp>
      <p:sp>
        <p:nvSpPr>
          <p:cNvPr id="26" name="Rectangle 44">
            <a:extLst>
              <a:ext uri="{FF2B5EF4-FFF2-40B4-BE49-F238E27FC236}">
                <a16:creationId xmlns:a16="http://schemas.microsoft.com/office/drawing/2014/main" id="{CE3E06C1-76ED-EE4B-BFF5-472821502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2777" y="3505204"/>
            <a:ext cx="4127319" cy="233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1450" lvl="1" indent="-17145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>
                <a:solidFill>
                  <a:prstClr val="black"/>
                </a:solidFill>
                <a:latin typeface="+mn-lt"/>
                <a:cs typeface="Calibri" panose="020F0502020204030204" pitchFamily="34" charset="0"/>
              </a:rPr>
              <a:t>Develop SOPs &amp; supporting integrated training curriculum for community demand creation cadres for each priority population</a:t>
            </a:r>
          </a:p>
          <a:p>
            <a:pPr marL="171450" lvl="1" indent="-17145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>
                <a:solidFill>
                  <a:prstClr val="black"/>
                </a:solidFill>
                <a:latin typeface="+mn-lt"/>
                <a:cs typeface="Calibri" panose="020F0502020204030204" pitchFamily="34" charset="0"/>
              </a:rPr>
              <a:t>Develop toolkit to standardize the community demand creation efforts specific to target groups</a:t>
            </a:r>
          </a:p>
          <a:p>
            <a:pPr marL="171450" lvl="1" indent="-17145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>
                <a:solidFill>
                  <a:prstClr val="black"/>
                </a:solidFill>
                <a:latin typeface="+mn-lt"/>
                <a:cs typeface="Calibri" panose="020F0502020204030204" pitchFamily="34" charset="0"/>
              </a:rPr>
              <a:t>Create database of the community demand creation workers, identify ToTs for each district</a:t>
            </a:r>
          </a:p>
          <a:p>
            <a:pPr marL="171450" lvl="1" indent="-17145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>
                <a:solidFill>
                  <a:prstClr val="black"/>
                </a:solidFill>
                <a:latin typeface="+mn-lt"/>
                <a:cs typeface="Calibri" panose="020F0502020204030204" pitchFamily="34" charset="0"/>
              </a:rPr>
              <a:t>Training of ToTs on condoms SOP including targeted condom distribution</a:t>
            </a:r>
          </a:p>
          <a:p>
            <a:pPr marL="171450" lvl="1" indent="-17145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>
                <a:solidFill>
                  <a:prstClr val="black"/>
                </a:solidFill>
                <a:latin typeface="+mn-lt"/>
                <a:cs typeface="Calibri" panose="020F0502020204030204" pitchFamily="34" charset="0"/>
              </a:rPr>
              <a:t>Local trainings of community demand creation cadres in all districts</a:t>
            </a:r>
          </a:p>
          <a:p>
            <a:pPr marL="171450" lvl="1" indent="-17145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>
                <a:solidFill>
                  <a:prstClr val="black"/>
                </a:solidFill>
                <a:latin typeface="+mn-lt"/>
                <a:cs typeface="Calibri" panose="020F0502020204030204" pitchFamily="34" charset="0"/>
              </a:rPr>
              <a:t>Monitoring of quality of message delivery by the community demand creation cadres</a:t>
            </a:r>
            <a:endParaRPr lang="en-US" sz="1100" dirty="0">
              <a:solidFill>
                <a:prstClr val="black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5" name="TextBox 46">
            <a:extLst>
              <a:ext uri="{FF2B5EF4-FFF2-40B4-BE49-F238E27FC236}">
                <a16:creationId xmlns:a16="http://schemas.microsoft.com/office/drawing/2014/main" id="{122493B0-4A78-48F8-8598-1835D2880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3743" y="857205"/>
            <a:ext cx="18201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Strategic Priority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16" name="TextBox 47">
            <a:extLst>
              <a:ext uri="{FF2B5EF4-FFF2-40B4-BE49-F238E27FC236}">
                <a16:creationId xmlns:a16="http://schemas.microsoft.com/office/drawing/2014/main" id="{C73AC712-77AE-4430-9C64-F9FE9CF05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1039" y="869403"/>
            <a:ext cx="2237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Outputs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F676A22-4790-4F8A-A02F-D0D10586E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9324" y="869322"/>
            <a:ext cx="412731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Activities that lead to the desired outputs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18" name="TextBox 46">
            <a:extLst>
              <a:ext uri="{FF2B5EF4-FFF2-40B4-BE49-F238E27FC236}">
                <a16:creationId xmlns:a16="http://schemas.microsoft.com/office/drawing/2014/main" id="{1336CFB6-1DC5-43D7-A4C9-DCB938F9D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853" y="761600"/>
            <a:ext cx="23860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Constraints addressed</a:t>
            </a:r>
          </a:p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by the Strategic Priority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2AC6B9C-31BB-4828-8110-EA138D55849E}"/>
              </a:ext>
            </a:extLst>
          </p:cNvPr>
          <p:cNvCxnSpPr>
            <a:cxnSpLocks/>
          </p:cNvCxnSpPr>
          <p:nvPr/>
        </p:nvCxnSpPr>
        <p:spPr>
          <a:xfrm>
            <a:off x="638316" y="1377549"/>
            <a:ext cx="10731018" cy="0"/>
          </a:xfrm>
          <a:prstGeom prst="line">
            <a:avLst/>
          </a:prstGeom>
          <a:ln w="1270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A31A5F30-A94F-4065-A940-2BDCB1744E73}"/>
              </a:ext>
            </a:extLst>
          </p:cNvPr>
          <p:cNvSpPr txBox="1"/>
          <p:nvPr/>
        </p:nvSpPr>
        <p:spPr>
          <a:xfrm>
            <a:off x="7055652" y="6220150"/>
            <a:ext cx="45244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Adapted from PSI’s “Keystone” process as applied in Zimbabwe</a:t>
            </a:r>
          </a:p>
        </p:txBody>
      </p:sp>
    </p:spTree>
    <p:extLst>
      <p:ext uri="{BB962C8B-B14F-4D97-AF65-F5344CB8AC3E}">
        <p14:creationId xmlns:p14="http://schemas.microsoft.com/office/powerpoint/2010/main" val="3862477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513373" y="226241"/>
            <a:ext cx="7315200" cy="482731"/>
          </a:xfrm>
        </p:spPr>
        <p:txBody>
          <a:bodyPr/>
          <a:lstStyle/>
          <a:p>
            <a:pPr eaLnBrk="1" hangingPunct="1"/>
            <a:r>
              <a:rPr lang="en-GB" altLang="en-US">
                <a:latin typeface="+mn-lt"/>
                <a:ea typeface="Roboto Thin" charset="0"/>
                <a:cs typeface="Roboto Thin" charset="0"/>
              </a:rPr>
              <a:t>Strategic Priority #3</a:t>
            </a:r>
            <a:endParaRPr lang="en-US" altLang="en-US" dirty="0">
              <a:latin typeface="+mn-lt"/>
              <a:ea typeface="Roboto Thin" charset="0"/>
              <a:cs typeface="Roboto Thin" charset="0"/>
            </a:endParaRPr>
          </a:p>
        </p:txBody>
      </p:sp>
      <p:sp>
        <p:nvSpPr>
          <p:cNvPr id="27" name="Pentagon 9"/>
          <p:cNvSpPr>
            <a:spLocks noChangeArrowheads="1"/>
          </p:cNvSpPr>
          <p:nvPr/>
        </p:nvSpPr>
        <p:spPr bwMode="auto">
          <a:xfrm>
            <a:off x="607836" y="1546509"/>
            <a:ext cx="2291588" cy="4315808"/>
          </a:xfrm>
          <a:prstGeom prst="homePlate">
            <a:avLst>
              <a:gd name="adj" fmla="val 22454"/>
            </a:avLst>
          </a:prstGeom>
          <a:solidFill>
            <a:srgbClr val="92D050"/>
          </a:solidFill>
          <a:ln>
            <a:noFill/>
          </a:ln>
          <a:effectLst/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lvl="0" defTabSz="914377">
              <a:spcBef>
                <a:spcPts val="0"/>
              </a:spcBef>
              <a:buNone/>
              <a:defRPr/>
            </a:pPr>
            <a:r>
              <a:rPr lang="en-US" sz="1100" b="1" dirty="0">
                <a:latin typeface="+mn-lt"/>
              </a:rPr>
              <a:t>Regulatory issues Inhibit commercial actors from reaching potential</a:t>
            </a:r>
          </a:p>
          <a:p>
            <a:pPr lvl="0" defTabSz="914377">
              <a:spcBef>
                <a:spcPts val="0"/>
              </a:spcBef>
              <a:buNone/>
              <a:defRPr/>
            </a:pPr>
            <a:endParaRPr lang="en-US" sz="1100" b="1">
              <a:solidFill>
                <a:prstClr val="black"/>
              </a:solidFill>
              <a:latin typeface="+mn-lt"/>
            </a:endParaRPr>
          </a:p>
          <a:p>
            <a:pPr marL="114300" indent="-11430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+mn-lt"/>
                <a:ea typeface="Calibri" charset="0"/>
                <a:cs typeface="Calibri"/>
              </a:rPr>
              <a:t>High testing fees and numbers of </a:t>
            </a:r>
            <a:r>
              <a:rPr lang="en-US" sz="1100">
                <a:latin typeface="+mn-lt"/>
                <a:ea typeface="Calibri" charset="0"/>
                <a:cs typeface="Calibri"/>
              </a:rPr>
              <a:t>condoms sampled creates a challenges and increases costs</a:t>
            </a:r>
            <a:endParaRPr lang="en-US" sz="1100" dirty="0">
              <a:latin typeface="+mn-lt"/>
              <a:ea typeface="Calibri" charset="0"/>
              <a:cs typeface="Calibri" panose="020F0502020204030204" pitchFamily="34" charset="0"/>
            </a:endParaRPr>
          </a:p>
          <a:p>
            <a:pPr marL="114300" indent="-11430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+mn-lt"/>
                <a:ea typeface="Calibri" charset="0"/>
                <a:cs typeface="Calibri"/>
              </a:rPr>
              <a:t>Unlevel playing field for commercial sector: tariffs increase cost to play in market for commercial actors</a:t>
            </a:r>
          </a:p>
          <a:p>
            <a:pPr marL="114300" lvl="0" indent="-11430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+mn-lt"/>
                <a:ea typeface="Calibri" charset="0"/>
                <a:cs typeface="Calibri"/>
              </a:rPr>
              <a:t>Delayed registration of products</a:t>
            </a:r>
            <a:endParaRPr kumimoji="0" lang="en-ZW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28696" name="Rectangle 32"/>
          <p:cNvSpPr>
            <a:spLocks noChangeArrowheads="1"/>
          </p:cNvSpPr>
          <p:nvPr/>
        </p:nvSpPr>
        <p:spPr bwMode="auto">
          <a:xfrm>
            <a:off x="5003466" y="1537583"/>
            <a:ext cx="2275134" cy="210774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lvl="0" indent="-228600" defTabSz="914377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sz="1100" dirty="0">
                <a:latin typeface="+mn-lt"/>
                <a:cs typeface="Calibri"/>
              </a:rPr>
              <a:t>Duty and VAT regulations in the procurement of </a:t>
            </a:r>
            <a:r>
              <a:rPr lang="en-US" sz="1100">
                <a:latin typeface="+mn-lt"/>
                <a:cs typeface="Calibri"/>
              </a:rPr>
              <a:t>condoms revised to support </a:t>
            </a:r>
            <a:r>
              <a:rPr lang="en-US" sz="1100" dirty="0">
                <a:latin typeface="+mn-lt"/>
                <a:cs typeface="Calibri"/>
              </a:rPr>
              <a:t>the TMA approach</a:t>
            </a:r>
            <a:endParaRPr lang="en-US" sz="1100" dirty="0">
              <a:solidFill>
                <a:prstClr val="black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009178" y="1537583"/>
            <a:ext cx="1820108" cy="43247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lvl="0" indent="-285750" defTabSz="914377">
              <a:buFont typeface="+mj-lt"/>
              <a:buAutoNum type="romanUcPeriod" startAt="3"/>
              <a:defRPr/>
            </a:pPr>
            <a:r>
              <a:rPr lang="en-US" altLang="en-US" sz="1100" b="1">
                <a:solidFill>
                  <a:prstClr val="black"/>
                </a:solidFill>
                <a:cs typeface="Arial" charset="0"/>
              </a:rPr>
              <a:t>Address regulatory impediments to commercial sector to create a level playing field</a:t>
            </a:r>
            <a:endParaRPr lang="en-US" altLang="en-US" sz="1100" b="1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8701" name="Rectangle 44"/>
          <p:cNvSpPr>
            <a:spLocks noChangeArrowheads="1"/>
          </p:cNvSpPr>
          <p:nvPr/>
        </p:nvSpPr>
        <p:spPr bwMode="auto">
          <a:xfrm>
            <a:off x="7452780" y="1537583"/>
            <a:ext cx="4127319" cy="432472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1450" lvl="1" indent="-171450" defTabSz="914377"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+mn-lt"/>
                <a:cs typeface="Calibri"/>
              </a:rPr>
              <a:t>Advocacy to access foreign currency by private sector players from the RBZ through the engagement with MOHCC </a:t>
            </a:r>
            <a:endParaRPr lang="en-GB" altLang="en-US" sz="1100">
              <a:solidFill>
                <a:prstClr val="black"/>
              </a:solidFill>
              <a:latin typeface="+mn-lt"/>
              <a:ea typeface="Montserrat" charset="0"/>
              <a:cs typeface="Calibri" panose="020F0502020204030204" pitchFamily="34" charset="0"/>
            </a:endParaRPr>
          </a:p>
          <a:p>
            <a:pPr marL="171450" lvl="1" indent="-171450" defTabSz="914377"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+mn-lt"/>
                <a:cs typeface="Calibri"/>
              </a:rPr>
              <a:t>Mobilization of commercial sector membership to speak with one voice</a:t>
            </a:r>
          </a:p>
          <a:p>
            <a:pPr marL="171450" lvl="1" indent="-171450" defTabSz="914377"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+mn-lt"/>
                <a:cs typeface="Calibri"/>
              </a:rPr>
              <a:t>The commercial sector to provide data on product distribution to MOHCC (Ministry to aggregate data so as to ensure confidentiality)</a:t>
            </a:r>
          </a:p>
        </p:txBody>
      </p:sp>
      <p:sp>
        <p:nvSpPr>
          <p:cNvPr id="23" name="Rectangle 32">
            <a:extLst>
              <a:ext uri="{FF2B5EF4-FFF2-40B4-BE49-F238E27FC236}">
                <a16:creationId xmlns:a16="http://schemas.microsoft.com/office/drawing/2014/main" id="{1201729F-6698-FF41-BA83-01896A86E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466" y="3787019"/>
            <a:ext cx="2275134" cy="20752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indent="-228600" defTabSz="914377">
              <a:spcBef>
                <a:spcPct val="0"/>
              </a:spcBef>
              <a:buFont typeface="+mj-lt"/>
              <a:buAutoNum type="arabicPeriod" startAt="2"/>
              <a:defRPr/>
            </a:pPr>
            <a:r>
              <a:rPr lang="en-US" sz="1100" dirty="0">
                <a:latin typeface="+mn-lt"/>
                <a:cs typeface="Calibri"/>
              </a:rPr>
              <a:t>Commercial sector actively participates in regulatory policy formulation and feedback</a:t>
            </a:r>
            <a:endParaRPr lang="en-US" sz="1100" dirty="0">
              <a:solidFill>
                <a:prstClr val="black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3" name="TextBox 46">
            <a:extLst>
              <a:ext uri="{FF2B5EF4-FFF2-40B4-BE49-F238E27FC236}">
                <a16:creationId xmlns:a16="http://schemas.microsoft.com/office/drawing/2014/main" id="{F5EFC897-2F64-41A9-9E27-F95E2B725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3743" y="857205"/>
            <a:ext cx="18201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Strategic Priority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15" name="TextBox 47">
            <a:extLst>
              <a:ext uri="{FF2B5EF4-FFF2-40B4-BE49-F238E27FC236}">
                <a16:creationId xmlns:a16="http://schemas.microsoft.com/office/drawing/2014/main" id="{910145FD-A65B-419E-AA27-531DD44B9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1039" y="869403"/>
            <a:ext cx="2237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Outputs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689F6D5-8211-4218-B2FF-BF382C4B8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9324" y="869322"/>
            <a:ext cx="412731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Activities that lead to the desired outputs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17" name="TextBox 46">
            <a:extLst>
              <a:ext uri="{FF2B5EF4-FFF2-40B4-BE49-F238E27FC236}">
                <a16:creationId xmlns:a16="http://schemas.microsoft.com/office/drawing/2014/main" id="{B5E8B3AE-D258-43D3-BF72-2AFF13CD8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853" y="761600"/>
            <a:ext cx="23860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Constraints addressed</a:t>
            </a:r>
          </a:p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by the Strategic Priority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874469D-5BF1-4177-8932-C565FE6FD0A1}"/>
              </a:ext>
            </a:extLst>
          </p:cNvPr>
          <p:cNvCxnSpPr>
            <a:cxnSpLocks/>
          </p:cNvCxnSpPr>
          <p:nvPr/>
        </p:nvCxnSpPr>
        <p:spPr>
          <a:xfrm>
            <a:off x="638316" y="1377549"/>
            <a:ext cx="10731018" cy="0"/>
          </a:xfrm>
          <a:prstGeom prst="line">
            <a:avLst/>
          </a:prstGeom>
          <a:ln w="1270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084E86A-36A8-46D5-A3BF-6D983C7C25B3}"/>
              </a:ext>
            </a:extLst>
          </p:cNvPr>
          <p:cNvSpPr txBox="1"/>
          <p:nvPr/>
        </p:nvSpPr>
        <p:spPr>
          <a:xfrm>
            <a:off x="7055652" y="6220150"/>
            <a:ext cx="45244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Adapted from PSI’s “Keystone” process as applied in Zimbabwe</a:t>
            </a:r>
          </a:p>
        </p:txBody>
      </p:sp>
    </p:spTree>
    <p:extLst>
      <p:ext uri="{BB962C8B-B14F-4D97-AF65-F5344CB8AC3E}">
        <p14:creationId xmlns:p14="http://schemas.microsoft.com/office/powerpoint/2010/main" val="661213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513373" y="226241"/>
            <a:ext cx="7315200" cy="482731"/>
          </a:xfrm>
        </p:spPr>
        <p:txBody>
          <a:bodyPr/>
          <a:lstStyle/>
          <a:p>
            <a:pPr eaLnBrk="1" hangingPunct="1"/>
            <a:r>
              <a:rPr lang="en-GB" altLang="en-US">
                <a:latin typeface="+mn-lt"/>
                <a:ea typeface="Roboto Thin" charset="0"/>
                <a:cs typeface="Roboto Thin" charset="0"/>
              </a:rPr>
              <a:t>Strategic Priority #4</a:t>
            </a:r>
            <a:endParaRPr lang="en-US" altLang="en-US" dirty="0">
              <a:latin typeface="+mn-lt"/>
              <a:ea typeface="Roboto Thin" charset="0"/>
              <a:cs typeface="Roboto Thin" charset="0"/>
            </a:endParaRPr>
          </a:p>
        </p:txBody>
      </p:sp>
      <p:sp>
        <p:nvSpPr>
          <p:cNvPr id="27" name="Pentagon 9"/>
          <p:cNvSpPr>
            <a:spLocks noChangeArrowheads="1"/>
          </p:cNvSpPr>
          <p:nvPr/>
        </p:nvSpPr>
        <p:spPr bwMode="auto">
          <a:xfrm>
            <a:off x="607836" y="1546509"/>
            <a:ext cx="2291588" cy="4315808"/>
          </a:xfrm>
          <a:prstGeom prst="homePlate">
            <a:avLst>
              <a:gd name="adj" fmla="val 22454"/>
            </a:avLst>
          </a:prstGeom>
          <a:solidFill>
            <a:srgbClr val="92D050"/>
          </a:solidFill>
          <a:ln>
            <a:noFill/>
          </a:ln>
          <a:effectLst/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lvl="0" defTabSz="914377">
              <a:spcBef>
                <a:spcPts val="0"/>
              </a:spcBef>
              <a:buNone/>
              <a:defRPr/>
            </a:pPr>
            <a:r>
              <a:rPr lang="en-US" sz="1100" b="1" dirty="0">
                <a:solidFill>
                  <a:srgbClr val="000000"/>
                </a:solidFill>
                <a:latin typeface="+mn-lt"/>
                <a:cs typeface="Calibri"/>
              </a:rPr>
              <a:t>Limited data and market analytics evidence </a:t>
            </a:r>
            <a:r>
              <a:rPr lang="en-US" sz="1100" b="1">
                <a:solidFill>
                  <a:srgbClr val="000000"/>
                </a:solidFill>
                <a:latin typeface="+mn-lt"/>
                <a:cs typeface="Calibri"/>
              </a:rPr>
              <a:t>for program design and monitoring: </a:t>
            </a:r>
            <a:r>
              <a:rPr lang="en-US" sz="1100" b="1" dirty="0">
                <a:solidFill>
                  <a:srgbClr val="000000"/>
                </a:solidFill>
                <a:latin typeface="+mn-lt"/>
                <a:cs typeface="Calibri"/>
              </a:rPr>
              <a:t>A lack of…</a:t>
            </a:r>
          </a:p>
          <a:p>
            <a:pPr lvl="0" defTabSz="914377">
              <a:spcBef>
                <a:spcPts val="0"/>
              </a:spcBef>
              <a:buNone/>
              <a:defRPr/>
            </a:pPr>
            <a:endParaRPr lang="en-US" sz="1100" b="1">
              <a:solidFill>
                <a:srgbClr val="000000"/>
              </a:solidFill>
              <a:latin typeface="+mn-lt"/>
              <a:cs typeface="Calibri" panose="020F0502020204030204" pitchFamily="34" charset="0"/>
            </a:endParaRPr>
          </a:p>
          <a:p>
            <a:pPr marL="114300" lvl="0" indent="-11430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latin typeface="+mn-lt"/>
                <a:cs typeface="Calibri"/>
              </a:rPr>
              <a:t>Data that speaks to the market – distribution, sector contribution, access, etc.</a:t>
            </a:r>
            <a:endParaRPr lang="en-US" sz="1100" dirty="0">
              <a:solidFill>
                <a:srgbClr val="000000"/>
              </a:solidFill>
              <a:latin typeface="+mn-lt"/>
              <a:cs typeface="Calibri" panose="020F0502020204030204" pitchFamily="34" charset="0"/>
            </a:endParaRPr>
          </a:p>
          <a:p>
            <a:pPr marL="114300" lvl="0" indent="-11430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latin typeface="+mn-lt"/>
                <a:cs typeface="Calibri"/>
              </a:rPr>
              <a:t>Usage data</a:t>
            </a:r>
          </a:p>
          <a:p>
            <a:pPr marL="114300" indent="-11430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latin typeface="+mn-lt"/>
                <a:cs typeface="Calibri"/>
              </a:rPr>
              <a:t>Access data – particularly public sector</a:t>
            </a:r>
          </a:p>
          <a:p>
            <a:pPr marL="114300" indent="-11430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latin typeface="+mn-lt"/>
                <a:cs typeface="Calibri"/>
              </a:rPr>
              <a:t>Market segmentation –consumer preferences </a:t>
            </a:r>
            <a:endParaRPr lang="en-US" sz="1100" dirty="0">
              <a:solidFill>
                <a:srgbClr val="000000"/>
              </a:solidFill>
              <a:latin typeface="+mn-lt"/>
              <a:cs typeface="Calibri" panose="020F0502020204030204" pitchFamily="34" charset="0"/>
            </a:endParaRPr>
          </a:p>
          <a:p>
            <a:pPr marL="114300" lvl="0" indent="-11430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latin typeface="+mn-lt"/>
                <a:cs typeface="Calibri"/>
              </a:rPr>
              <a:t>Lack of M&amp;E to </a:t>
            </a:r>
            <a:r>
              <a:rPr lang="en-US" sz="1100">
                <a:solidFill>
                  <a:srgbClr val="000000"/>
                </a:solidFill>
                <a:latin typeface="+mn-lt"/>
                <a:cs typeface="Calibri"/>
              </a:rPr>
              <a:t>show impact </a:t>
            </a:r>
            <a:r>
              <a:rPr lang="en-US" sz="1100" dirty="0">
                <a:solidFill>
                  <a:srgbClr val="000000"/>
                </a:solidFill>
                <a:latin typeface="+mn-lt"/>
                <a:cs typeface="Calibri"/>
              </a:rPr>
              <a:t>of interventions</a:t>
            </a:r>
          </a:p>
          <a:p>
            <a:pPr marL="114300" lvl="0" indent="-11430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rgbClr val="000000"/>
                </a:solidFill>
                <a:latin typeface="+mn-lt"/>
                <a:cs typeface="Calibri"/>
              </a:rPr>
              <a:t>Insufficient indicators </a:t>
            </a:r>
            <a:r>
              <a:rPr lang="en-US" sz="1100">
                <a:solidFill>
                  <a:srgbClr val="000000"/>
                </a:solidFill>
                <a:latin typeface="+mn-lt"/>
                <a:cs typeface="Calibri"/>
              </a:rPr>
              <a:t>/ evaluation </a:t>
            </a:r>
            <a:r>
              <a:rPr lang="en-US" sz="1100" dirty="0">
                <a:solidFill>
                  <a:srgbClr val="000000"/>
                </a:solidFill>
                <a:latin typeface="+mn-lt"/>
                <a:cs typeface="Calibri"/>
              </a:rPr>
              <a:t>framework (including TMA indicators)</a:t>
            </a:r>
            <a:endParaRPr lang="en-ZW" sz="1100" dirty="0">
              <a:solidFill>
                <a:srgbClr val="000000"/>
              </a:solidFill>
              <a:latin typeface="+mn-lt"/>
              <a:cs typeface="Calibri"/>
            </a:endParaRPr>
          </a:p>
        </p:txBody>
      </p:sp>
      <p:sp>
        <p:nvSpPr>
          <p:cNvPr id="28696" name="Rectangle 32"/>
          <p:cNvSpPr>
            <a:spLocks noChangeArrowheads="1"/>
          </p:cNvSpPr>
          <p:nvPr/>
        </p:nvSpPr>
        <p:spPr bwMode="auto">
          <a:xfrm>
            <a:off x="4939041" y="1537583"/>
            <a:ext cx="2275134" cy="142408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indent="-228600" defTabSz="914377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altLang="en-US" sz="1100" dirty="0">
                <a:latin typeface="+mn-lt"/>
                <a:cs typeface="Calibri"/>
              </a:rPr>
              <a:t>Integrated M&amp;E framework completed, disseminated, and followed </a:t>
            </a:r>
            <a:endParaRPr lang="en-US" altLang="en-US" sz="1100" dirty="0">
              <a:solidFill>
                <a:prstClr val="black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009178" y="1537583"/>
            <a:ext cx="1820108" cy="43247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lvl="0" indent="-285750" defTabSz="914377">
              <a:buFont typeface="+mj-lt"/>
              <a:buAutoNum type="romanUcPeriod" startAt="4"/>
              <a:defRPr/>
            </a:pPr>
            <a:r>
              <a:rPr lang="en-GB" sz="1100" b="1">
                <a:solidFill>
                  <a:prstClr val="black"/>
                </a:solidFill>
                <a:cs typeface="Calibri" panose="020F0502020204030204" pitchFamily="34" charset="0"/>
              </a:rPr>
              <a:t>Strengthen </a:t>
            </a:r>
            <a:r>
              <a:rPr lang="en-US" sz="1100" b="1">
                <a:solidFill>
                  <a:prstClr val="black"/>
                </a:solidFill>
                <a:cs typeface="Calibri" panose="020F0502020204030204" pitchFamily="34" charset="0"/>
              </a:rPr>
              <a:t>market analytics and evidence to inform program design and improve monitoring for course corrections</a:t>
            </a:r>
            <a:endParaRPr lang="en-US" altLang="en-US" sz="1100" b="1" dirty="0">
              <a:solidFill>
                <a:prstClr val="black"/>
              </a:solidFill>
              <a:ea typeface="Montserrat" charset="0"/>
              <a:cs typeface="Calibri" panose="020F0502020204030204" pitchFamily="34" charset="0"/>
            </a:endParaRPr>
          </a:p>
        </p:txBody>
      </p:sp>
      <p:sp>
        <p:nvSpPr>
          <p:cNvPr id="28701" name="Rectangle 44"/>
          <p:cNvSpPr>
            <a:spLocks noChangeArrowheads="1"/>
          </p:cNvSpPr>
          <p:nvPr/>
        </p:nvSpPr>
        <p:spPr bwMode="auto">
          <a:xfrm>
            <a:off x="7452780" y="1537583"/>
            <a:ext cx="4127319" cy="14462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14300" lvl="0" indent="-114300" defTabSz="914377">
              <a:spcBef>
                <a:spcPts val="0"/>
              </a:spcBef>
              <a:defRPr/>
            </a:pPr>
            <a:r>
              <a:rPr lang="en-US" sz="1100" dirty="0">
                <a:latin typeface="+mn-lt"/>
                <a:cs typeface="Calibri"/>
              </a:rPr>
              <a:t>Review the current existing M&amp;E systems</a:t>
            </a:r>
          </a:p>
          <a:p>
            <a:pPr marL="114300" indent="-114300" defTabSz="914377">
              <a:spcBef>
                <a:spcPts val="0"/>
              </a:spcBef>
              <a:defRPr/>
            </a:pPr>
            <a:r>
              <a:rPr lang="en-US" sz="1100" dirty="0">
                <a:latin typeface="+mn-lt"/>
                <a:cs typeface="Calibri"/>
              </a:rPr>
              <a:t>Draft a comprehensive M&amp;E framework addressing existing gaps and incorporate TMA</a:t>
            </a:r>
          </a:p>
          <a:p>
            <a:pPr marL="114300" indent="-114300" defTabSz="914377">
              <a:spcBef>
                <a:spcPts val="0"/>
              </a:spcBef>
              <a:defRPr/>
            </a:pPr>
            <a:r>
              <a:rPr lang="en-US" sz="1100" dirty="0">
                <a:latin typeface="+mn-lt"/>
                <a:cs typeface="Calibri"/>
              </a:rPr>
              <a:t>Convene a stakeholders meeting for input  on the draft M&amp;E framework </a:t>
            </a:r>
            <a:endParaRPr lang="en-US" sz="1100" dirty="0">
              <a:latin typeface="+mn-lt"/>
              <a:cs typeface="Calibri" panose="020F0502020204030204" pitchFamily="34" charset="0"/>
            </a:endParaRPr>
          </a:p>
          <a:p>
            <a:pPr marL="114300" lvl="0" indent="-114300" defTabSz="914377">
              <a:spcBef>
                <a:spcPts val="0"/>
              </a:spcBef>
              <a:defRPr/>
            </a:pPr>
            <a:r>
              <a:rPr lang="en-US" sz="1100" dirty="0">
                <a:latin typeface="+mn-lt"/>
                <a:cs typeface="Calibri"/>
              </a:rPr>
              <a:t>Finalize the M&amp;E framework</a:t>
            </a:r>
          </a:p>
        </p:txBody>
      </p:sp>
      <p:sp>
        <p:nvSpPr>
          <p:cNvPr id="23" name="Rectangle 32">
            <a:extLst>
              <a:ext uri="{FF2B5EF4-FFF2-40B4-BE49-F238E27FC236}">
                <a16:creationId xmlns:a16="http://schemas.microsoft.com/office/drawing/2014/main" id="{1201729F-6698-FF41-BA83-01896A86E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9041" y="3078573"/>
            <a:ext cx="2275134" cy="128676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indent="-228600" defTabSz="914377">
              <a:spcBef>
                <a:spcPct val="0"/>
              </a:spcBef>
              <a:buAutoNum type="arabicPeriod"/>
              <a:defRPr/>
            </a:pPr>
            <a:r>
              <a:rPr lang="en-US" sz="1100" dirty="0">
                <a:latin typeface="+mn-lt"/>
                <a:cs typeface="Calibri"/>
              </a:rPr>
              <a:t>Learning agenda that defines key questions and is used for adaptive management of TMA programming is </a:t>
            </a:r>
            <a:r>
              <a:rPr lang="en-US" sz="1100" dirty="0">
                <a:latin typeface="+mn-lt"/>
                <a:cs typeface="Arial"/>
              </a:rPr>
              <a:t>completed, disseminated, and followed</a:t>
            </a:r>
            <a:endParaRPr lang="en-US" sz="1100" dirty="0">
              <a:solidFill>
                <a:prstClr val="black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25" name="Rectangle 32">
            <a:extLst>
              <a:ext uri="{FF2B5EF4-FFF2-40B4-BE49-F238E27FC236}">
                <a16:creationId xmlns:a16="http://schemas.microsoft.com/office/drawing/2014/main" id="{8FBDB14E-07A5-BD47-AB36-186FFD856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9156" y="4467476"/>
            <a:ext cx="2275134" cy="142408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228600" indent="-228600" defTabSz="914377">
              <a:buFont typeface="+mj-lt"/>
              <a:buAutoNum type="arabicPeriod" startAt="3"/>
              <a:defRPr/>
            </a:pPr>
            <a:r>
              <a:rPr lang="en-US" sz="1100" dirty="0">
                <a:latin typeface="+mn-lt"/>
                <a:cs typeface="Calibri"/>
              </a:rPr>
              <a:t>Operations Research on user preferences, consumer profiling, and condom access completed, disseminated, and used to make </a:t>
            </a:r>
            <a:r>
              <a:rPr lang="en-US" sz="1100" dirty="0" err="1">
                <a:latin typeface="+mn-lt"/>
                <a:cs typeface="Calibri"/>
              </a:rPr>
              <a:t>programme</a:t>
            </a:r>
            <a:r>
              <a:rPr lang="en-US" sz="1100" dirty="0">
                <a:latin typeface="+mn-lt"/>
                <a:cs typeface="Calibri"/>
              </a:rPr>
              <a:t>-improvement decisions</a:t>
            </a:r>
            <a:endParaRPr lang="en-US" sz="1100" dirty="0">
              <a:solidFill>
                <a:prstClr val="black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26" name="Rectangle 44">
            <a:extLst>
              <a:ext uri="{FF2B5EF4-FFF2-40B4-BE49-F238E27FC236}">
                <a16:creationId xmlns:a16="http://schemas.microsoft.com/office/drawing/2014/main" id="{CE3E06C1-76ED-EE4B-BFF5-472821502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2778" y="3078573"/>
            <a:ext cx="4127319" cy="12867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14300" lvl="1" indent="-114300" defTabSz="914377">
              <a:spcBef>
                <a:spcPts val="0"/>
              </a:spcBef>
              <a:buFont typeface="Arial" charset="0"/>
              <a:buChar char="•"/>
              <a:defRPr/>
            </a:pPr>
            <a:r>
              <a:rPr lang="en-US" sz="1100" dirty="0">
                <a:latin typeface="+mn-lt"/>
                <a:cs typeface="Calibri"/>
              </a:rPr>
              <a:t>Convene evidence / M&amp;E working group to confirm specific research priorities for TMA agenda, studies to move forward, and funding to support</a:t>
            </a:r>
          </a:p>
          <a:p>
            <a:pPr marL="114300" lvl="1" indent="-114300" defTabSz="914377">
              <a:spcBef>
                <a:spcPts val="0"/>
              </a:spcBef>
              <a:buFont typeface="Arial" charset="0"/>
              <a:buChar char="•"/>
              <a:defRPr/>
            </a:pPr>
            <a:r>
              <a:rPr lang="en-US" sz="1100" dirty="0">
                <a:latin typeface="+mn-lt"/>
                <a:cs typeface="Calibri"/>
              </a:rPr>
              <a:t>Develop final learning agenda schedule/document</a:t>
            </a:r>
          </a:p>
        </p:txBody>
      </p:sp>
      <p:sp>
        <p:nvSpPr>
          <p:cNvPr id="28" name="Rectangle 44">
            <a:extLst>
              <a:ext uri="{FF2B5EF4-FFF2-40B4-BE49-F238E27FC236}">
                <a16:creationId xmlns:a16="http://schemas.microsoft.com/office/drawing/2014/main" id="{814EB529-F793-994E-AC85-CB83028ED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2777" y="4467475"/>
            <a:ext cx="4127319" cy="14218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14300" lvl="1" indent="-114300" defTabSz="914377">
              <a:spcBef>
                <a:spcPts val="0"/>
              </a:spcBef>
              <a:buFont typeface="Arial" charset="0"/>
              <a:buChar char="•"/>
              <a:defRPr/>
            </a:pPr>
            <a:r>
              <a:rPr lang="en-US" sz="1100">
                <a:solidFill>
                  <a:prstClr val="black"/>
                </a:solidFill>
                <a:latin typeface="+mn-lt"/>
                <a:cs typeface="Calibri" panose="020F0502020204030204" pitchFamily="34" charset="0"/>
              </a:rPr>
              <a:t>Conduct a user preference and consumer profiling study amongst prioritized populations</a:t>
            </a:r>
          </a:p>
          <a:p>
            <a:pPr marL="114300" lvl="1" indent="-114300" defTabSz="914377">
              <a:spcBef>
                <a:spcPts val="0"/>
              </a:spcBef>
              <a:buFont typeface="Arial" charset="0"/>
              <a:buChar char="•"/>
              <a:defRPr/>
            </a:pPr>
            <a:r>
              <a:rPr lang="en-US" sz="1100">
                <a:solidFill>
                  <a:prstClr val="black"/>
                </a:solidFill>
                <a:latin typeface="+mn-lt"/>
                <a:cs typeface="Calibri" panose="020F0502020204030204" pitchFamily="34" charset="0"/>
              </a:rPr>
              <a:t>Conduct a Measuring Access and Performance (MAP) study (private &amp; public sector)</a:t>
            </a:r>
            <a:endParaRPr lang="en-US" sz="1100" dirty="0">
              <a:solidFill>
                <a:prstClr val="black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7" name="TextBox 46">
            <a:extLst>
              <a:ext uri="{FF2B5EF4-FFF2-40B4-BE49-F238E27FC236}">
                <a16:creationId xmlns:a16="http://schemas.microsoft.com/office/drawing/2014/main" id="{434427CC-5B6E-40C5-8A96-42090062E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3743" y="857205"/>
            <a:ext cx="18201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Strategic Priority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18" name="TextBox 47">
            <a:extLst>
              <a:ext uri="{FF2B5EF4-FFF2-40B4-BE49-F238E27FC236}">
                <a16:creationId xmlns:a16="http://schemas.microsoft.com/office/drawing/2014/main" id="{0D754825-B7B0-4506-9E79-F6CAC018C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1039" y="869403"/>
            <a:ext cx="2237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Outputs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24673FE-5F56-498F-9A2E-045B9D3EE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9324" y="869322"/>
            <a:ext cx="412731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Activities that lead to the desired outputs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20" name="TextBox 46">
            <a:extLst>
              <a:ext uri="{FF2B5EF4-FFF2-40B4-BE49-F238E27FC236}">
                <a16:creationId xmlns:a16="http://schemas.microsoft.com/office/drawing/2014/main" id="{F0177AFE-615F-45D5-9E3C-7AA445CE3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853" y="761600"/>
            <a:ext cx="23860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Constraints addressed</a:t>
            </a:r>
          </a:p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by the Strategic Priority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0373490-D331-42A8-A888-C0AD9BE818BB}"/>
              </a:ext>
            </a:extLst>
          </p:cNvPr>
          <p:cNvCxnSpPr>
            <a:cxnSpLocks/>
          </p:cNvCxnSpPr>
          <p:nvPr/>
        </p:nvCxnSpPr>
        <p:spPr>
          <a:xfrm>
            <a:off x="638316" y="1377549"/>
            <a:ext cx="10731018" cy="0"/>
          </a:xfrm>
          <a:prstGeom prst="line">
            <a:avLst/>
          </a:prstGeom>
          <a:ln w="1270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C985F56C-7942-4F23-B90D-644BA27E40BE}"/>
              </a:ext>
            </a:extLst>
          </p:cNvPr>
          <p:cNvSpPr txBox="1"/>
          <p:nvPr/>
        </p:nvSpPr>
        <p:spPr>
          <a:xfrm>
            <a:off x="7055652" y="6220150"/>
            <a:ext cx="45244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Adapted from PSI’s “Keystone” process as applied in Zimbabwe</a:t>
            </a:r>
          </a:p>
        </p:txBody>
      </p:sp>
    </p:spTree>
    <p:extLst>
      <p:ext uri="{BB962C8B-B14F-4D97-AF65-F5344CB8AC3E}">
        <p14:creationId xmlns:p14="http://schemas.microsoft.com/office/powerpoint/2010/main" val="321057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513373" y="226241"/>
            <a:ext cx="7315200" cy="482731"/>
          </a:xfrm>
        </p:spPr>
        <p:txBody>
          <a:bodyPr/>
          <a:lstStyle/>
          <a:p>
            <a:pPr eaLnBrk="1" hangingPunct="1"/>
            <a:r>
              <a:rPr lang="en-GB" altLang="en-US">
                <a:latin typeface="+mn-lt"/>
                <a:ea typeface="Roboto Thin" charset="0"/>
                <a:cs typeface="Roboto Thin" charset="0"/>
              </a:rPr>
              <a:t>Strategic Priority #5</a:t>
            </a:r>
            <a:endParaRPr lang="en-US" altLang="en-US" dirty="0">
              <a:latin typeface="+mn-lt"/>
              <a:ea typeface="Roboto Thin" charset="0"/>
              <a:cs typeface="Roboto Thin" charset="0"/>
            </a:endParaRPr>
          </a:p>
        </p:txBody>
      </p:sp>
      <p:sp>
        <p:nvSpPr>
          <p:cNvPr id="27" name="Pentagon 9"/>
          <p:cNvSpPr>
            <a:spLocks noChangeArrowheads="1"/>
          </p:cNvSpPr>
          <p:nvPr/>
        </p:nvSpPr>
        <p:spPr bwMode="auto">
          <a:xfrm>
            <a:off x="607836" y="1546509"/>
            <a:ext cx="2291588" cy="4315808"/>
          </a:xfrm>
          <a:prstGeom prst="homePlate">
            <a:avLst>
              <a:gd name="adj" fmla="val 22454"/>
            </a:avLst>
          </a:prstGeom>
          <a:solidFill>
            <a:srgbClr val="92D050"/>
          </a:solidFill>
          <a:ln>
            <a:noFill/>
          </a:ln>
          <a:effectLst/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lvl="0" defTabSz="914377">
              <a:spcBef>
                <a:spcPts val="0"/>
              </a:spcBef>
              <a:buNone/>
              <a:defRPr/>
            </a:pPr>
            <a:r>
              <a:rPr lang="en-US" sz="1100" b="1" dirty="0">
                <a:latin typeface="+mn-lt"/>
              </a:rPr>
              <a:t>Stewardship challenges</a:t>
            </a:r>
          </a:p>
          <a:p>
            <a:pPr defTabSz="914377">
              <a:spcBef>
                <a:spcPts val="0"/>
              </a:spcBef>
              <a:buNone/>
              <a:defRPr/>
            </a:pPr>
            <a:r>
              <a:rPr lang="en-US" sz="1100" b="1" dirty="0">
                <a:latin typeface="+mn-lt"/>
              </a:rPr>
              <a:t>are hindering </a:t>
            </a:r>
            <a:r>
              <a:rPr lang="en-US" sz="1100" b="1">
                <a:latin typeface="+mn-lt"/>
              </a:rPr>
              <a:t>the response and limiting alignment of stakeholders </a:t>
            </a:r>
            <a:endParaRPr lang="en-US" sz="1100" b="1" dirty="0">
              <a:latin typeface="+mn-lt"/>
              <a:cs typeface="Arial"/>
            </a:endParaRPr>
          </a:p>
          <a:p>
            <a:pPr lvl="0" defTabSz="914377">
              <a:spcBef>
                <a:spcPts val="0"/>
              </a:spcBef>
              <a:buNone/>
              <a:defRPr/>
            </a:pPr>
            <a:endParaRPr lang="en-US" sz="1100">
              <a:solidFill>
                <a:prstClr val="black"/>
              </a:solidFill>
              <a:latin typeface="+mn-lt"/>
            </a:endParaRPr>
          </a:p>
          <a:p>
            <a:pPr marL="285750" indent="-28575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+mn-lt"/>
              </a:rPr>
              <a:t>Insufficient Level of Effort &amp; resources at government level </a:t>
            </a:r>
            <a:endParaRPr lang="en-US" sz="1100" dirty="0">
              <a:latin typeface="+mn-lt"/>
              <a:cs typeface="Arial"/>
            </a:endParaRPr>
          </a:p>
          <a:p>
            <a:pPr marL="285750" indent="-28575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+mn-lt"/>
              </a:rPr>
              <a:t>Lack of  appreciation, understanding &amp; planning for TMA by key stakeholders</a:t>
            </a:r>
            <a:endParaRPr lang="en-US" sz="1100" dirty="0">
              <a:latin typeface="+mn-lt"/>
              <a:cs typeface="Arial"/>
            </a:endParaRPr>
          </a:p>
          <a:p>
            <a:pPr marL="285750" lvl="0" indent="-28575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+mn-lt"/>
              </a:rPr>
              <a:t>Insufficient coordination – at provincial, district levels</a:t>
            </a:r>
            <a:endParaRPr lang="en-US" sz="1100" dirty="0">
              <a:latin typeface="+mn-lt"/>
              <a:cs typeface="Arial"/>
            </a:endParaRPr>
          </a:p>
          <a:p>
            <a:pPr marL="285750" indent="-285750" defTabSz="914377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+mn-lt"/>
              </a:rPr>
              <a:t>Need to put in place the </a:t>
            </a:r>
            <a:r>
              <a:rPr lang="en-US" sz="1100">
                <a:latin typeface="+mn-lt"/>
              </a:rPr>
              <a:t>Condom Strategic Operational </a:t>
            </a:r>
            <a:r>
              <a:rPr lang="en-US" sz="1100" dirty="0">
                <a:latin typeface="+mn-lt"/>
              </a:rPr>
              <a:t>Plan – identify milestones, clarify roles and responsibilities, ID funding gaps, synch with TMA</a:t>
            </a:r>
            <a:endParaRPr lang="en-US" sz="11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28696" name="Rectangle 32"/>
          <p:cNvSpPr>
            <a:spLocks noChangeArrowheads="1"/>
          </p:cNvSpPr>
          <p:nvPr/>
        </p:nvSpPr>
        <p:spPr bwMode="auto">
          <a:xfrm>
            <a:off x="4969156" y="1537583"/>
            <a:ext cx="2393560" cy="92312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defTabSz="914377">
              <a:buNone/>
              <a:defRPr/>
            </a:pPr>
            <a:r>
              <a:rPr lang="en-US" sz="1100" dirty="0">
                <a:latin typeface="+mn-lt"/>
              </a:rPr>
              <a:t>1. </a:t>
            </a:r>
            <a:r>
              <a:rPr lang="en-US" sz="1100">
                <a:latin typeface="+mn-lt"/>
              </a:rPr>
              <a:t>Domestic supports </a:t>
            </a:r>
            <a:r>
              <a:rPr lang="en-US" sz="1100" dirty="0">
                <a:latin typeface="+mn-lt"/>
              </a:rPr>
              <a:t>procurement of condoms &amp; other programming thru NAC, AIDS Levy, NATF, Health Levy and the fiscus </a:t>
            </a:r>
            <a:endParaRPr lang="en-US" sz="1100" dirty="0">
              <a:latin typeface="+mn-lt"/>
              <a:cs typeface="Arial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009178" y="1537583"/>
            <a:ext cx="1820108" cy="432472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2563" lvl="0" indent="-182563" defTabSz="914377">
              <a:buFont typeface="+mj-lt"/>
              <a:buAutoNum type="romanUcPeriod" startAt="5"/>
              <a:defRPr/>
            </a:pPr>
            <a:r>
              <a:rPr lang="en-GB" sz="1100" b="1">
                <a:solidFill>
                  <a:prstClr val="black"/>
                </a:solidFill>
                <a:cs typeface="Arial" charset="0"/>
              </a:rPr>
              <a:t>Increased ownership &amp; stewardship of government for national condom programme, addressing funding, coordination, implementation and M&amp;E in the context of TMA</a:t>
            </a:r>
            <a:endParaRPr lang="en-US" sz="1100" b="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3" name="Rectangle 32">
            <a:extLst>
              <a:ext uri="{FF2B5EF4-FFF2-40B4-BE49-F238E27FC236}">
                <a16:creationId xmlns:a16="http://schemas.microsoft.com/office/drawing/2014/main" id="{1201729F-6698-FF41-BA83-01896A86E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9156" y="2513079"/>
            <a:ext cx="2393560" cy="87121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lvl="0" defTabSz="914377">
              <a:spcBef>
                <a:spcPct val="0"/>
              </a:spcBef>
              <a:buNone/>
            </a:pPr>
            <a:r>
              <a:rPr lang="en-US" sz="1100">
                <a:solidFill>
                  <a:prstClr val="black"/>
                </a:solidFill>
                <a:latin typeface="+mn-lt"/>
              </a:rPr>
              <a:t>2. Coordination mechanisms active and valued by stakeholders</a:t>
            </a:r>
            <a:endParaRPr kumimoji="0" lang="en-US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cs typeface="Calibri" panose="020F0502020204030204" pitchFamily="34" charset="0"/>
            </a:endParaRPr>
          </a:p>
        </p:txBody>
      </p:sp>
      <p:sp>
        <p:nvSpPr>
          <p:cNvPr id="25" name="Rectangle 32">
            <a:extLst>
              <a:ext uri="{FF2B5EF4-FFF2-40B4-BE49-F238E27FC236}">
                <a16:creationId xmlns:a16="http://schemas.microsoft.com/office/drawing/2014/main" id="{8FBDB14E-07A5-BD47-AB36-186FFD856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464" y="3443532"/>
            <a:ext cx="2359252" cy="54778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lvl="0" defTabSz="914377">
              <a:buNone/>
              <a:defRPr/>
            </a:pPr>
            <a:r>
              <a:rPr lang="en-US" sz="1100">
                <a:solidFill>
                  <a:prstClr val="black"/>
                </a:solidFill>
                <a:latin typeface="+mn-lt"/>
              </a:rPr>
              <a:t>3. Level financial playing field for commercial sector </a:t>
            </a:r>
            <a:endParaRPr lang="en-US" sz="1100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6" name="Rectangle 32">
            <a:extLst>
              <a:ext uri="{FF2B5EF4-FFF2-40B4-BE49-F238E27FC236}">
                <a16:creationId xmlns:a16="http://schemas.microsoft.com/office/drawing/2014/main" id="{E5FA1996-D059-448D-9266-AE18ED5DD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464" y="4050555"/>
            <a:ext cx="2359252" cy="18117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defTabSz="914377">
              <a:buNone/>
              <a:defRPr/>
            </a:pPr>
            <a:r>
              <a:rPr lang="en-US" sz="1100">
                <a:latin typeface="+mn-lt"/>
              </a:rPr>
              <a:t>4. Policies that create more </a:t>
            </a:r>
            <a:r>
              <a:rPr lang="en-US" sz="1100" dirty="0">
                <a:latin typeface="+mn-lt"/>
              </a:rPr>
              <a:t>favorable environment for condoms in place </a:t>
            </a:r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31E927A2-AFF8-4FA3-9798-B8BB46FB9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2586" y="1546509"/>
            <a:ext cx="4127319" cy="9231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177800" indent="-17780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82563" marR="0" lvl="0" indent="-182563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Engage the Permanent Secretary to approach relevant funding sources (NAC, MOHCC, MOF)</a:t>
            </a:r>
          </a:p>
          <a:p>
            <a:pPr marL="182563" marR="0" lvl="0" indent="-182563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 concept note on the changing condom landscape, funding gaps and TMA</a:t>
            </a:r>
          </a:p>
          <a:p>
            <a:pPr marL="182563" marR="0" lvl="0" indent="-182563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Follow up meetings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PS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 progress regarding funding</a:t>
            </a:r>
          </a:p>
        </p:txBody>
      </p:sp>
      <p:sp>
        <p:nvSpPr>
          <p:cNvPr id="18" name="Rectangle 44">
            <a:extLst>
              <a:ext uri="{FF2B5EF4-FFF2-40B4-BE49-F238E27FC236}">
                <a16:creationId xmlns:a16="http://schemas.microsoft.com/office/drawing/2014/main" id="{6975DB2F-532A-4424-A9BF-1056B275B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2587" y="4034007"/>
            <a:ext cx="4127319" cy="18283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82245" marR="0" lvl="0" indent="-182245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Identify policies that require changing (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ie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School Health Policy &amp; </a:t>
            </a:r>
            <a:r>
              <a:rPr lang="en-US" sz="1100" dirty="0">
                <a:latin typeface="+mn-lt"/>
              </a:rPr>
              <a:t>school-based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condom interventions &amp; policies impacting KP) &amp; align TMA strategy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Arial"/>
            </a:endParaRPr>
          </a:p>
          <a:p>
            <a:pPr marL="182563" marR="0" lvl="0" indent="-182563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Compile data to inform the need for policy realignment</a:t>
            </a:r>
          </a:p>
          <a:p>
            <a:pPr marL="182245" indent="-182245" defTabSz="914377">
              <a:spcBef>
                <a:spcPts val="0"/>
              </a:spcBef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Identify relevant stakeholders and platforms for engagement</a:t>
            </a:r>
            <a:r>
              <a:rPr lang="en-US" sz="1100" dirty="0">
                <a:latin typeface="+mn-lt"/>
              </a:rPr>
              <a:t> 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Arial"/>
            </a:endParaRPr>
          </a:p>
          <a:p>
            <a:pPr marL="182245" marR="0" lvl="0" indent="-182245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Review school health policy and identify opportunities for collaboration/leverage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Arial"/>
            </a:endParaRPr>
          </a:p>
          <a:p>
            <a:pPr marL="182245" indent="-182245" defTabSz="914377">
              <a:spcBef>
                <a:spcPts val="0"/>
              </a:spcBef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Advocate for removal Duty &amp; VAT–</a:t>
            </a:r>
            <a:r>
              <a:rPr lang="en-US" sz="1100" dirty="0">
                <a:latin typeface="+mn-lt"/>
              </a:rPr>
              <a:t>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ensure condoms as Essential Medicines/commodities </a:t>
            </a:r>
            <a:r>
              <a:rPr lang="en-US" sz="1100" dirty="0">
                <a:latin typeface="+mn-lt"/>
              </a:rPr>
              <a:t>for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commercial sector</a:t>
            </a:r>
            <a:endParaRPr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Arial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B1F9044-EDCD-4C38-8437-6FF370D0B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2586" y="3443532"/>
            <a:ext cx="4127320" cy="54778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Advocate for consistent application of essential medicines/commodities list to ensure commercial sector does not pay duty/VAT for condoms</a:t>
            </a:r>
          </a:p>
        </p:txBody>
      </p:sp>
      <p:sp>
        <p:nvSpPr>
          <p:cNvPr id="20" name="Rectangle 44">
            <a:extLst>
              <a:ext uri="{FF2B5EF4-FFF2-40B4-BE49-F238E27FC236}">
                <a16:creationId xmlns:a16="http://schemas.microsoft.com/office/drawing/2014/main" id="{74A2FD4E-902A-44E7-BF80-29AC33E1C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2586" y="2512326"/>
            <a:ext cx="4127319" cy="8885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Clarify organogram, TOR, and identify members to constitute the team at provincial and district level </a:t>
            </a:r>
          </a:p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Support meetings for the team</a:t>
            </a:r>
          </a:p>
          <a:p>
            <a:pPr marL="171450" marR="0" lvl="1" indent="-17145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Allocate budget to support coordination activities at provincial and district levels</a:t>
            </a:r>
          </a:p>
        </p:txBody>
      </p:sp>
      <p:sp>
        <p:nvSpPr>
          <p:cNvPr id="22" name="TextBox 46">
            <a:extLst>
              <a:ext uri="{FF2B5EF4-FFF2-40B4-BE49-F238E27FC236}">
                <a16:creationId xmlns:a16="http://schemas.microsoft.com/office/drawing/2014/main" id="{A2105FCF-2932-4D6B-BC33-B658AB779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3743" y="857205"/>
            <a:ext cx="18201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Strategic Priority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24" name="TextBox 47">
            <a:extLst>
              <a:ext uri="{FF2B5EF4-FFF2-40B4-BE49-F238E27FC236}">
                <a16:creationId xmlns:a16="http://schemas.microsoft.com/office/drawing/2014/main" id="{129FBC2B-CB39-46C0-B430-A47FBA6A5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1039" y="869403"/>
            <a:ext cx="22372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Outputs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E60472A-F19D-44B4-BFB0-EEE962834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9324" y="869322"/>
            <a:ext cx="412731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Activities that lead to the desired outputs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sp>
        <p:nvSpPr>
          <p:cNvPr id="28" name="TextBox 46">
            <a:extLst>
              <a:ext uri="{FF2B5EF4-FFF2-40B4-BE49-F238E27FC236}">
                <a16:creationId xmlns:a16="http://schemas.microsoft.com/office/drawing/2014/main" id="{3A19221D-C2FF-4F4F-A343-8979A8FB5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853" y="761600"/>
            <a:ext cx="23860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Constraints addressed</a:t>
            </a:r>
          </a:p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ontserrat" charset="0"/>
                <a:cs typeface="Arial" panose="020B0604020202020204" pitchFamily="34" charset="0"/>
              </a:rPr>
              <a:t>by the Strategic Priority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ontserrat" charset="0"/>
              <a:cs typeface="Arial" panose="020B0604020202020204" pitchFamily="34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3EF9638-8836-4FDB-9633-164CB28165D2}"/>
              </a:ext>
            </a:extLst>
          </p:cNvPr>
          <p:cNvCxnSpPr>
            <a:cxnSpLocks/>
          </p:cNvCxnSpPr>
          <p:nvPr/>
        </p:nvCxnSpPr>
        <p:spPr>
          <a:xfrm>
            <a:off x="638316" y="1377549"/>
            <a:ext cx="10731018" cy="0"/>
          </a:xfrm>
          <a:prstGeom prst="line">
            <a:avLst/>
          </a:prstGeom>
          <a:ln w="1270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2D5983B-D12C-496F-90A0-D6E489D90A52}"/>
              </a:ext>
            </a:extLst>
          </p:cNvPr>
          <p:cNvSpPr txBox="1"/>
          <p:nvPr/>
        </p:nvSpPr>
        <p:spPr>
          <a:xfrm>
            <a:off x="7055652" y="6220150"/>
            <a:ext cx="45244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Adapted from PSI’s “Keystone” process as applied in Zimbabwe</a:t>
            </a:r>
          </a:p>
        </p:txBody>
      </p:sp>
    </p:spTree>
    <p:extLst>
      <p:ext uri="{BB962C8B-B14F-4D97-AF65-F5344CB8AC3E}">
        <p14:creationId xmlns:p14="http://schemas.microsoft.com/office/powerpoint/2010/main" val="3038056195"/>
      </p:ext>
    </p:extLst>
  </p:cSld>
  <p:clrMapOvr>
    <a:masterClrMapping/>
  </p:clrMapOvr>
</p:sld>
</file>

<file path=ppt/theme/theme1.xml><?xml version="1.0" encoding="utf-8"?>
<a:theme xmlns:a="http://schemas.openxmlformats.org/drawingml/2006/main" name="PSI deck theme - system">
  <a:themeElements>
    <a:clrScheme name="PSI">
      <a:dk1>
        <a:sysClr val="windowText" lastClr="000000"/>
      </a:dk1>
      <a:lt1>
        <a:sysClr val="window" lastClr="FFFFFF"/>
      </a:lt1>
      <a:dk2>
        <a:srgbClr val="1C1C1A"/>
      </a:dk2>
      <a:lt2>
        <a:srgbClr val="E5E5E5"/>
      </a:lt2>
      <a:accent1>
        <a:srgbClr val="003846"/>
      </a:accent1>
      <a:accent2>
        <a:srgbClr val="EF8921"/>
      </a:accent2>
      <a:accent3>
        <a:srgbClr val="FEDA00"/>
      </a:accent3>
      <a:accent4>
        <a:srgbClr val="659740"/>
      </a:accent4>
      <a:accent5>
        <a:srgbClr val="00B5E0"/>
      </a:accent5>
      <a:accent6>
        <a:srgbClr val="BFD730"/>
      </a:accent6>
      <a:hlink>
        <a:srgbClr val="0563C1"/>
      </a:hlink>
      <a:folHlink>
        <a:srgbClr val="954F72"/>
      </a:folHlink>
    </a:clrScheme>
    <a:fontScheme name="Custom 4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SI deck theme - system" id="{CFD4045C-EA14-4CCF-AFD7-E0489C532C57}" vid="{C1F7F70E-02C2-4E5B-AA2D-E6E9D27A0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0B027ED5492E489E18E2375296B630" ma:contentTypeVersion="12" ma:contentTypeDescription="Create a new document." ma:contentTypeScope="" ma:versionID="1822a9d585bd3345b39ff865a432286e">
  <xsd:schema xmlns:xsd="http://www.w3.org/2001/XMLSchema" xmlns:xs="http://www.w3.org/2001/XMLSchema" xmlns:p="http://schemas.microsoft.com/office/2006/metadata/properties" xmlns:ns2="1e4904ce-df3c-409d-8c73-59cbcf852a41" xmlns:ns3="2ddeef39-65d3-4660-94f2-f063f949c57e" targetNamespace="http://schemas.microsoft.com/office/2006/metadata/properties" ma:root="true" ma:fieldsID="52b32afa3afc9f3eede8457628c08010" ns2:_="" ns3:_="">
    <xsd:import namespace="1e4904ce-df3c-409d-8c73-59cbcf852a41"/>
    <xsd:import namespace="2ddeef39-65d3-4660-94f2-f063f949c5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4904ce-df3c-409d-8c73-59cbcf852a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deef39-65d3-4660-94f2-f063f949c57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B08A0E1-2F77-4DF9-9285-921F473EACE0}"/>
</file>

<file path=customXml/itemProps2.xml><?xml version="1.0" encoding="utf-8"?>
<ds:datastoreItem xmlns:ds="http://schemas.openxmlformats.org/officeDocument/2006/customXml" ds:itemID="{33F9972D-06A3-4080-B4DE-E55021112CBC}"/>
</file>

<file path=customXml/itemProps3.xml><?xml version="1.0" encoding="utf-8"?>
<ds:datastoreItem xmlns:ds="http://schemas.openxmlformats.org/officeDocument/2006/customXml" ds:itemID="{7A5887A7-750E-4524-BD59-8EF76AC97169}"/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1146</Words>
  <Application>Microsoft Macintosh PowerPoint</Application>
  <PresentationFormat>Widescreen</PresentationFormat>
  <Paragraphs>135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Barlow Regular</vt:lpstr>
      <vt:lpstr>Calibri</vt:lpstr>
      <vt:lpstr>Calibri Light</vt:lpstr>
      <vt:lpstr>Century Gothic</vt:lpstr>
      <vt:lpstr>Wingdings</vt:lpstr>
      <vt:lpstr>PSI deck theme - system</vt:lpstr>
      <vt:lpstr>Office Theme</vt:lpstr>
      <vt:lpstr>Annex C (Guide): Summary Outputs:  Strategic Operational Plan</vt:lpstr>
      <vt:lpstr>Strategic Priority #1</vt:lpstr>
      <vt:lpstr>Strategic Priority #2</vt:lpstr>
      <vt:lpstr>Strategic Priority #3</vt:lpstr>
      <vt:lpstr>Strategic Priority #4</vt:lpstr>
      <vt:lpstr>Strategic Priority #5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Output Summary (1 of 4)</dc:title>
  <dc:creator>Brian Smith</dc:creator>
  <cp:lastModifiedBy>Nora Miller</cp:lastModifiedBy>
  <cp:revision>134</cp:revision>
  <dcterms:created xsi:type="dcterms:W3CDTF">2019-12-03T02:08:43Z</dcterms:created>
  <dcterms:modified xsi:type="dcterms:W3CDTF">2020-04-23T21:32:23Z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0x010100070B027ED5492E489E18E2375296B630</vt:lpwstr>
  </property>
</Properties>
</file>