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45" r:id="rId11"/>
    <p:sldId id="2860" r:id="rId12"/>
    <p:sldId id="2846" r:id="rId13"/>
    <p:sldId id="2859" r:id="rId14"/>
    <p:sldId id="696" r:id="rId15"/>
    <p:sldId id="2849" r:id="rId16"/>
    <p:sldId id="2861" r:id="rId17"/>
    <p:sldId id="2850" r:id="rId18"/>
    <p:sldId id="2854" r:id="rId19"/>
    <p:sldId id="285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33" autoAdjust="0"/>
    <p:restoredTop sz="94660"/>
  </p:normalViewPr>
  <p:slideViewPr>
    <p:cSldViewPr snapToGrid="0">
      <p:cViewPr varScale="1">
        <p:scale>
          <a:sx n="93" d="100"/>
          <a:sy n="93" d="100"/>
        </p:scale>
        <p:origin x="6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3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69618-DAD4-4F1F-998F-96D1E7238F33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B595F-B165-430D-A811-6EB75356A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0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09F8DB-4F41-4A05-9E15-4C5E9418E87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288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A41F2-3E7C-3F42-9B00-A12970B3F1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28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02D-BB3D-4EF1-817E-E17270796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8E6F0-11DF-46E0-BC76-B6581B50F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46EB4-2AE8-42CF-8842-D3698D8F5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9E7BA-45DD-4FF3-8534-F1EEC5D7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41AFA-CD9B-485B-93A2-BF03E6225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2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9BA63-C3CE-4E8C-8E67-5C9B64F37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CA38E4-6969-4C8E-BE41-93E631021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07F6-2ABC-4747-BA5E-84ED7AE9B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AC4AF-5B6B-4DCB-8C93-63B3E415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4DA65-DB97-4C97-A5ED-5B448009E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9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3A9DEA-7F08-4BA2-A3B0-A95399934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6F3DB-B906-450A-A6D4-1FDE29C26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AC42-1908-48B8-BFC2-1ABFE54E0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A9521-B223-4195-B300-2832A61F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A78CC-215C-4504-A308-9F4482789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2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395E9-28A0-4BE2-A53A-E5A326525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BD47E-9633-48C9-AA41-C7F3967B4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FF50B-AFB0-41D9-8EFA-D471A4FA6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32F2F-AB5B-4306-A0C2-657E3FB2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5253B-DBEA-4F64-B053-25AAE428D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8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A4DD7-07E0-4FFB-AD2A-61834B27D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B27EC-9F85-473E-BC09-4D0B7C514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F6CAA-115E-49FB-8499-E9CAF0D58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7365D-E59A-4710-A4E3-DF13FB46E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06502-2CC0-40A6-8B9D-FC86DFD9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6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6F56-BFDA-41B3-87AD-42B3108E4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FB607-76BD-4FA0-B46D-736743C4A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52D36-3B45-4AD8-B774-456C16F7D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D7FB2-BB0B-4DEC-BAD6-450CEE5C8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6B721-AA4E-4099-8799-F5090414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07F4E-2C88-4389-A1EC-915C29333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E13B6-5271-423F-BB08-EC88B5BAC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0D25-7D42-4347-B2A4-DA8AFB9B1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D646E7-D6E7-4FF1-8B4E-9A739534A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0432AD-1637-4EB9-BEE0-23BA77D58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704CB0-D393-4E09-BB76-4F9DDFFD8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671E69-3037-42C7-BCCF-CE7D6D929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0575D3-9F06-4A11-8493-9D2E7A11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B7E9AC-2AF0-4DDD-9AD8-4A16106F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4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4EF5-615D-4C8A-8471-B95D5676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343596-825F-49EA-8781-B7DEE3563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D9027-EBF8-4E66-ABA1-E2B62F52D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AC574-0982-44CB-A6B0-0AB5CC951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8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F1571A-C7AC-4AA3-9F7F-C4BB497D8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524B99-6E5E-4DF4-9C6A-CAB80237D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AFA14-7C46-41B7-B027-1B78F788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132EC-07CC-45E2-9C10-55B554AB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10033-D1E8-44BF-9219-F13406E97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303B17-E0B3-406B-B6D8-80258C441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DFB65-3B7B-4B65-AB59-972948469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468E1-85FD-46A2-9459-A2B7C6BB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FF639-0CA4-4438-9BA0-F8B20367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1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27DC-DE3E-411E-B5DE-307142DF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1FA4D8-5EC5-4EF4-8532-153CAB81D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A699F-8F2B-4132-B1B8-80774A98B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8FB9F-FC53-42A8-B85B-590ED340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55A21-FC45-45D1-ADA0-9A2CC1D1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F3B66-570A-4239-B11D-3A5C396A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4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87B3BA-277D-49C7-83B0-552BFFB1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D5580-1F38-458F-924E-5958ADA36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80BDA-39A7-485E-AEC6-660B1FCEEC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03082-D516-4A17-8F48-A507410C7FBD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7BA25-8677-42F7-AEED-8ECF14212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66D5F-9ED9-4D4B-BC22-C82BD9A8B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99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hivpreventioncoalition.unaids.org/resource/condom-needs-and-resource-requirement-estimation-tool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DFD97-36FE-4922-B387-F6FE1E1BA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1079" y="2037080"/>
            <a:ext cx="10149840" cy="1391920"/>
          </a:xfrm>
        </p:spPr>
        <p:txBody>
          <a:bodyPr anchor="ctr">
            <a:noAutofit/>
          </a:bodyPr>
          <a:lstStyle/>
          <a:p>
            <a:r>
              <a:rPr lang="en-US" sz="4400" dirty="0"/>
              <a:t>Annex E:</a:t>
            </a:r>
            <a:br>
              <a:rPr lang="en-US" sz="4400" dirty="0"/>
            </a:br>
            <a:r>
              <a:rPr lang="en-US" sz="4400" dirty="0"/>
              <a:t>Comprehensive Condom Programs</a:t>
            </a:r>
            <a:br>
              <a:rPr lang="en-US" sz="4400" dirty="0"/>
            </a:br>
            <a:r>
              <a:rPr lang="en-US" sz="4000" dirty="0">
                <a:solidFill>
                  <a:srgbClr val="00B0F0"/>
                </a:solidFill>
              </a:rPr>
              <a:t>Strategic Operational Plan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C8D8FB-9C7B-46CE-836B-CFCC4FC0D3FB}"/>
              </a:ext>
            </a:extLst>
          </p:cNvPr>
          <p:cNvSpPr txBox="1"/>
          <p:nvPr/>
        </p:nvSpPr>
        <p:spPr>
          <a:xfrm>
            <a:off x="2892793" y="4033885"/>
            <a:ext cx="6823856" cy="95410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b="1" dirty="0"/>
              <a:t>Prepared by Mann Global Health</a:t>
            </a:r>
          </a:p>
          <a:p>
            <a:pPr algn="ctr"/>
            <a:r>
              <a:rPr lang="en-US" sz="1400" b="1" dirty="0"/>
              <a:t>to accompany other strategic operational plan guidance developed with funding from the</a:t>
            </a:r>
          </a:p>
          <a:p>
            <a:pPr algn="ctr"/>
            <a:r>
              <a:rPr lang="en-US" sz="1400" b="1" dirty="0"/>
              <a:t>Bill &amp; Melinda Gates Foundation</a:t>
            </a:r>
          </a:p>
          <a:p>
            <a:pPr algn="ctr"/>
            <a:r>
              <a:rPr lang="en-US" sz="1400" b="1" dirty="0"/>
              <a:t>March 2020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86CC90-5CEC-429C-8A1C-6ACB25982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837" y="5986973"/>
            <a:ext cx="1933575" cy="4443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CE164D-6864-4522-B4B6-FA260DE57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8362" y="5592878"/>
            <a:ext cx="1155274" cy="10933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CE14CA-83B2-42C8-A3C1-30E10D9974A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588" y="5616600"/>
            <a:ext cx="1069583" cy="106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304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6ADF78E-056C-4D09-A44F-A66E7EAE98AD}"/>
              </a:ext>
            </a:extLst>
          </p:cNvPr>
          <p:cNvSpPr/>
          <p:nvPr/>
        </p:nvSpPr>
        <p:spPr>
          <a:xfrm>
            <a:off x="941193" y="1256668"/>
            <a:ext cx="3314130" cy="820211"/>
          </a:xfrm>
          <a:prstGeom prst="roundRect">
            <a:avLst/>
          </a:prstGeom>
          <a:solidFill>
            <a:srgbClr val="D3F5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Reduction in new HIV infections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A93C720-FC46-44CB-83F1-38F796213DBF}"/>
              </a:ext>
            </a:extLst>
          </p:cNvPr>
          <p:cNvSpPr/>
          <p:nvPr/>
        </p:nvSpPr>
        <p:spPr>
          <a:xfrm>
            <a:off x="4564660" y="1259986"/>
            <a:ext cx="3314130" cy="820211"/>
          </a:xfrm>
          <a:prstGeom prst="roundRect">
            <a:avLst/>
          </a:prstGeom>
          <a:solidFill>
            <a:srgbClr val="D3F5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Reduction in STI infections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738AEB0-AF6C-444B-AEC7-84CF064217C6}"/>
              </a:ext>
            </a:extLst>
          </p:cNvPr>
          <p:cNvSpPr/>
          <p:nvPr/>
        </p:nvSpPr>
        <p:spPr>
          <a:xfrm>
            <a:off x="8188127" y="1256668"/>
            <a:ext cx="3344717" cy="820211"/>
          </a:xfrm>
          <a:prstGeom prst="roundRect">
            <a:avLst/>
          </a:prstGeom>
          <a:solidFill>
            <a:srgbClr val="D3F5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Reduction </a:t>
            </a: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unintended 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pregnancies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1176E1C-1B1D-4B14-B120-39BCFE95FF13}"/>
              </a:ext>
            </a:extLst>
          </p:cNvPr>
          <p:cNvSpPr/>
          <p:nvPr/>
        </p:nvSpPr>
        <p:spPr>
          <a:xfrm>
            <a:off x="4564660" y="4189881"/>
            <a:ext cx="3311786" cy="100803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Program stewardship strengthened</a:t>
            </a:r>
          </a:p>
          <a:p>
            <a:pPr lvl="0" algn="ctr" defTabSz="422041">
              <a:lnSpc>
                <a:spcPct val="90000"/>
              </a:lnSpc>
              <a:defRPr/>
            </a:pPr>
            <a:r>
              <a:rPr lang="en-GB" sz="1100" b="1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</a:rPr>
              <a:t>(add indicators and targets)</a:t>
            </a: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9AF53A36-0867-4EBE-8D56-A02137D3CA30}"/>
              </a:ext>
            </a:extLst>
          </p:cNvPr>
          <p:cNvSpPr/>
          <p:nvPr/>
        </p:nvSpPr>
        <p:spPr>
          <a:xfrm>
            <a:off x="8213739" y="5481213"/>
            <a:ext cx="3311786" cy="100334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Supply Strengthening Activities</a:t>
            </a:r>
          </a:p>
          <a:p>
            <a:pPr algn="ctr" defTabSz="422041">
              <a:defRPr/>
            </a:pPr>
            <a:r>
              <a:rPr lang="pt-PT" sz="1100" b="1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</a:rPr>
              <a:t>(list major activities)</a:t>
            </a: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60325" marR="0" lvl="0" indent="-60325" algn="ctr" defTabSz="422041" rtl="0" eaLnBrk="1" fontAlgn="auto" latinLnBrk="0" hangingPunct="1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3FDFE23-DA2D-4D57-83AE-02CD082098AC}"/>
              </a:ext>
            </a:extLst>
          </p:cNvPr>
          <p:cNvSpPr/>
          <p:nvPr/>
        </p:nvSpPr>
        <p:spPr>
          <a:xfrm>
            <a:off x="950955" y="5492357"/>
            <a:ext cx="3297820" cy="100051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Demand Generation Activities</a:t>
            </a: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100" b="1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</a:rPr>
              <a:t>(list major activities)</a:t>
            </a: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ECAE08A-1F22-4CA7-82D5-6CFE21E34701}"/>
              </a:ext>
            </a:extLst>
          </p:cNvPr>
          <p:cNvSpPr/>
          <p:nvPr/>
        </p:nvSpPr>
        <p:spPr>
          <a:xfrm>
            <a:off x="4564660" y="5482846"/>
            <a:ext cx="3297820" cy="10080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Program Stewardship Activities</a:t>
            </a:r>
          </a:p>
          <a:p>
            <a:pPr algn="ctr" defTabSz="422041">
              <a:defRPr/>
            </a:pPr>
            <a:r>
              <a:rPr lang="pt-PT" sz="1100" b="1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</a:rPr>
              <a:t>(list major activities)</a:t>
            </a:r>
          </a:p>
          <a:p>
            <a:pPr marL="0" marR="0" lvl="0" indent="0" algn="ctr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2F57468-061A-4ED7-A08A-FAB7CFD0B4AB}"/>
              </a:ext>
            </a:extLst>
          </p:cNvPr>
          <p:cNvSpPr/>
          <p:nvPr/>
        </p:nvSpPr>
        <p:spPr>
          <a:xfrm>
            <a:off x="950955" y="4183287"/>
            <a:ext cx="3311786" cy="101326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Reach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&amp;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quality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of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evidence</a:t>
            </a:r>
            <a:r>
              <a:rPr lang="pt-PT" sz="1100" b="1" dirty="0">
                <a:solidFill>
                  <a:prstClr val="white"/>
                </a:solidFill>
                <a:latin typeface="Arial"/>
              </a:rPr>
              <a:t>-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driven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demand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generation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increased</a:t>
            </a: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 algn="ctr" defTabSz="422041">
              <a:lnSpc>
                <a:spcPct val="90000"/>
              </a:lnSpc>
              <a:defRPr/>
            </a:pPr>
            <a:r>
              <a:rPr lang="en-GB" sz="11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</a:rPr>
              <a:t>(add indicators and targets)</a:t>
            </a: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0524C89-0439-4ADC-ADF9-118066B2E06A}"/>
              </a:ext>
            </a:extLst>
          </p:cNvPr>
          <p:cNvSpPr/>
          <p:nvPr/>
        </p:nvSpPr>
        <p:spPr>
          <a:xfrm>
            <a:off x="943638" y="3258807"/>
            <a:ext cx="3297820" cy="67702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Improved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knowledge, risk perception, attitudes, norms, self-efficacy and condom 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use skills 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(add indicators and targets)</a:t>
            </a: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FD9C856-F417-4721-9972-604E35FD48A1}"/>
              </a:ext>
            </a:extLst>
          </p:cNvPr>
          <p:cNvSpPr/>
          <p:nvPr/>
        </p:nvSpPr>
        <p:spPr>
          <a:xfrm>
            <a:off x="8213739" y="3260326"/>
            <a:ext cx="3319106" cy="67550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Increased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condom</a:t>
            </a: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availability</a:t>
            </a:r>
          </a:p>
          <a:p>
            <a:pPr lvl="0" algn="ctr" defTabSz="422041">
              <a:lnSpc>
                <a:spcPct val="90000"/>
              </a:lnSpc>
              <a:defRPr/>
            </a:pPr>
            <a:r>
              <a:rPr lang="en-GB" sz="1100" b="1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</a:rPr>
              <a:t>(add indicators and targets)</a:t>
            </a: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E27F3074-8300-4D07-9D8B-FF40E70BA21B}"/>
              </a:ext>
            </a:extLst>
          </p:cNvPr>
          <p:cNvSpPr/>
          <p:nvPr/>
        </p:nvSpPr>
        <p:spPr>
          <a:xfrm>
            <a:off x="8213739" y="4189065"/>
            <a:ext cx="3311786" cy="100803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Condom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supply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and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pt-PT" sz="11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distribution</a:t>
            </a: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improved</a:t>
            </a:r>
          </a:p>
          <a:p>
            <a:pPr lvl="0" algn="ctr" defTabSz="422041">
              <a:lnSpc>
                <a:spcPct val="90000"/>
              </a:lnSpc>
              <a:defRPr/>
            </a:pPr>
            <a:r>
              <a:rPr lang="en-GB" sz="1100" b="1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</a:rPr>
              <a:t>(add indicators and targets)</a:t>
            </a: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47539841-38C1-4F38-907A-CC37CBD782AB}"/>
              </a:ext>
            </a:extLst>
          </p:cNvPr>
          <p:cNvSpPr/>
          <p:nvPr/>
        </p:nvSpPr>
        <p:spPr>
          <a:xfrm>
            <a:off x="941193" y="2330998"/>
            <a:ext cx="10591651" cy="68035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Increased </a:t>
            </a:r>
            <a:r>
              <a:rPr kumimoji="0" lang="pt-PT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condom use </a:t>
            </a: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by priority groups</a:t>
            </a: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1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(list priority groups/partnerships and targets for condom use)</a:t>
            </a: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1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F8908329-F911-4D3C-8F15-6BD715DF01EF}"/>
              </a:ext>
            </a:extLst>
          </p:cNvPr>
          <p:cNvSpPr/>
          <p:nvPr/>
        </p:nvSpPr>
        <p:spPr>
          <a:xfrm>
            <a:off x="2429293" y="2067439"/>
            <a:ext cx="337930" cy="270028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4" name="Arrow: Up 43">
            <a:extLst>
              <a:ext uri="{FF2B5EF4-FFF2-40B4-BE49-F238E27FC236}">
                <a16:creationId xmlns:a16="http://schemas.microsoft.com/office/drawing/2014/main" id="{420D40D8-AB5F-4584-A362-53C179E7B870}"/>
              </a:ext>
            </a:extLst>
          </p:cNvPr>
          <p:cNvSpPr/>
          <p:nvPr/>
        </p:nvSpPr>
        <p:spPr>
          <a:xfrm>
            <a:off x="6068053" y="2071101"/>
            <a:ext cx="337930" cy="270028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Arrow: Up 44">
            <a:extLst>
              <a:ext uri="{FF2B5EF4-FFF2-40B4-BE49-F238E27FC236}">
                <a16:creationId xmlns:a16="http://schemas.microsoft.com/office/drawing/2014/main" id="{D2FA468D-F343-41B1-B9DB-FC85325D79ED}"/>
              </a:ext>
            </a:extLst>
          </p:cNvPr>
          <p:cNvSpPr/>
          <p:nvPr/>
        </p:nvSpPr>
        <p:spPr>
          <a:xfrm>
            <a:off x="9709257" y="2083545"/>
            <a:ext cx="337930" cy="270028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614A63E4-6099-41C0-9AF0-A4C99568DE73}"/>
              </a:ext>
            </a:extLst>
          </p:cNvPr>
          <p:cNvSpPr/>
          <p:nvPr/>
        </p:nvSpPr>
        <p:spPr>
          <a:xfrm>
            <a:off x="2439649" y="3000337"/>
            <a:ext cx="337930" cy="270028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791B242B-2F4E-4B94-BED5-1A387E484FF4}"/>
              </a:ext>
            </a:extLst>
          </p:cNvPr>
          <p:cNvSpPr/>
          <p:nvPr/>
        </p:nvSpPr>
        <p:spPr>
          <a:xfrm>
            <a:off x="9700667" y="2990298"/>
            <a:ext cx="337930" cy="270028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761CACF9-2526-4210-905F-4C619C95612B}"/>
              </a:ext>
            </a:extLst>
          </p:cNvPr>
          <p:cNvSpPr/>
          <p:nvPr/>
        </p:nvSpPr>
        <p:spPr>
          <a:xfrm rot="16200000">
            <a:off x="4274824" y="4695942"/>
            <a:ext cx="337930" cy="2700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9" name="Arrow: Up 48">
            <a:extLst>
              <a:ext uri="{FF2B5EF4-FFF2-40B4-BE49-F238E27FC236}">
                <a16:creationId xmlns:a16="http://schemas.microsoft.com/office/drawing/2014/main" id="{01FB16D0-088E-4EC1-95D3-DAEB3108D684}"/>
              </a:ext>
            </a:extLst>
          </p:cNvPr>
          <p:cNvSpPr/>
          <p:nvPr/>
        </p:nvSpPr>
        <p:spPr>
          <a:xfrm rot="5400000">
            <a:off x="7840396" y="4689125"/>
            <a:ext cx="337930" cy="2700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0" name="Arrow: Up 49">
            <a:extLst>
              <a:ext uri="{FF2B5EF4-FFF2-40B4-BE49-F238E27FC236}">
                <a16:creationId xmlns:a16="http://schemas.microsoft.com/office/drawing/2014/main" id="{B01E8B27-3551-4E82-9C20-23275673BDCF}"/>
              </a:ext>
            </a:extLst>
          </p:cNvPr>
          <p:cNvSpPr/>
          <p:nvPr/>
        </p:nvSpPr>
        <p:spPr>
          <a:xfrm>
            <a:off x="2429293" y="3932600"/>
            <a:ext cx="337930" cy="2700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1" name="Arrow: Up 50">
            <a:extLst>
              <a:ext uri="{FF2B5EF4-FFF2-40B4-BE49-F238E27FC236}">
                <a16:creationId xmlns:a16="http://schemas.microsoft.com/office/drawing/2014/main" id="{7D121B65-9FC0-490B-8121-25C8CED4EDE1}"/>
              </a:ext>
            </a:extLst>
          </p:cNvPr>
          <p:cNvSpPr/>
          <p:nvPr/>
        </p:nvSpPr>
        <p:spPr>
          <a:xfrm>
            <a:off x="9709257" y="3923509"/>
            <a:ext cx="337930" cy="2700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Arrow: Up 51">
            <a:extLst>
              <a:ext uri="{FF2B5EF4-FFF2-40B4-BE49-F238E27FC236}">
                <a16:creationId xmlns:a16="http://schemas.microsoft.com/office/drawing/2014/main" id="{B827B64C-5641-4E21-AEFA-A37E6FD3826D}"/>
              </a:ext>
            </a:extLst>
          </p:cNvPr>
          <p:cNvSpPr/>
          <p:nvPr/>
        </p:nvSpPr>
        <p:spPr>
          <a:xfrm>
            <a:off x="2437883" y="5204544"/>
            <a:ext cx="337930" cy="270028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Arrow: Up 52">
            <a:extLst>
              <a:ext uri="{FF2B5EF4-FFF2-40B4-BE49-F238E27FC236}">
                <a16:creationId xmlns:a16="http://schemas.microsoft.com/office/drawing/2014/main" id="{71A340D0-A4AA-47D5-9A34-EB9716DE899B}"/>
              </a:ext>
            </a:extLst>
          </p:cNvPr>
          <p:cNvSpPr/>
          <p:nvPr/>
        </p:nvSpPr>
        <p:spPr>
          <a:xfrm>
            <a:off x="6068053" y="5199788"/>
            <a:ext cx="337930" cy="270028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Arrow: Up 53">
            <a:extLst>
              <a:ext uri="{FF2B5EF4-FFF2-40B4-BE49-F238E27FC236}">
                <a16:creationId xmlns:a16="http://schemas.microsoft.com/office/drawing/2014/main" id="{2925D49B-B723-461A-8F0C-0CE3D1D7F8E6}"/>
              </a:ext>
            </a:extLst>
          </p:cNvPr>
          <p:cNvSpPr/>
          <p:nvPr/>
        </p:nvSpPr>
        <p:spPr>
          <a:xfrm>
            <a:off x="9723828" y="5190165"/>
            <a:ext cx="337930" cy="270028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B953B15-A907-48DF-8E6A-8F050EA54726}"/>
              </a:ext>
            </a:extLst>
          </p:cNvPr>
          <p:cNvSpPr txBox="1"/>
          <p:nvPr/>
        </p:nvSpPr>
        <p:spPr>
          <a:xfrm rot="16200000">
            <a:off x="43107" y="5798426"/>
            <a:ext cx="1015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rgbClr val="418AB3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Activities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F6494C7-588D-42F7-BFEF-E0CD2179C155}"/>
              </a:ext>
            </a:extLst>
          </p:cNvPr>
          <p:cNvSpPr txBox="1"/>
          <p:nvPr/>
        </p:nvSpPr>
        <p:spPr>
          <a:xfrm rot="16200000">
            <a:off x="76967" y="4673341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>
                <a:ln>
                  <a:noFill/>
                </a:ln>
                <a:solidFill>
                  <a:srgbClr val="5E5E5E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Outputs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1D3BA01-87A2-4228-AD49-93B0683DB5C1}"/>
              </a:ext>
            </a:extLst>
          </p:cNvPr>
          <p:cNvSpPr txBox="1"/>
          <p:nvPr/>
        </p:nvSpPr>
        <p:spPr>
          <a:xfrm rot="16200000">
            <a:off x="16849" y="2982947"/>
            <a:ext cx="10497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rgbClr val="418AB3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Outcomes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CDDE88A-0CB5-4321-872B-1137ABFC7273}"/>
              </a:ext>
            </a:extLst>
          </p:cNvPr>
          <p:cNvSpPr txBox="1"/>
          <p:nvPr/>
        </p:nvSpPr>
        <p:spPr>
          <a:xfrm rot="16200000">
            <a:off x="100598" y="1528986"/>
            <a:ext cx="883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rgbClr val="DDDDDD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Impact</a:t>
            </a: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C5B42661-7596-40E4-8C3B-59B2BE0B8909}"/>
              </a:ext>
            </a:extLst>
          </p:cNvPr>
          <p:cNvSpPr/>
          <p:nvPr/>
        </p:nvSpPr>
        <p:spPr>
          <a:xfrm>
            <a:off x="215578" y="1149112"/>
            <a:ext cx="661129" cy="5343763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1A757443-7D1F-4988-AFF6-6440CA3471C8}"/>
              </a:ext>
            </a:extLst>
          </p:cNvPr>
          <p:cNvSpPr/>
          <p:nvPr/>
        </p:nvSpPr>
        <p:spPr>
          <a:xfrm>
            <a:off x="4498396" y="3246482"/>
            <a:ext cx="3297820" cy="67702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22041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Sustainable systems in place for supply, demand &amp; management of condom programs 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&amp; markets 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(add indicators and targets)</a:t>
            </a: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0" name="Arrow: Up 69">
            <a:extLst>
              <a:ext uri="{FF2B5EF4-FFF2-40B4-BE49-F238E27FC236}">
                <a16:creationId xmlns:a16="http://schemas.microsoft.com/office/drawing/2014/main" id="{8CA55ACE-E8A9-43B8-9DBF-BC42C06D4E8A}"/>
              </a:ext>
            </a:extLst>
          </p:cNvPr>
          <p:cNvSpPr/>
          <p:nvPr/>
        </p:nvSpPr>
        <p:spPr>
          <a:xfrm>
            <a:off x="6045207" y="2988012"/>
            <a:ext cx="337930" cy="270028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" name="Arrow: Up 70">
            <a:extLst>
              <a:ext uri="{FF2B5EF4-FFF2-40B4-BE49-F238E27FC236}">
                <a16:creationId xmlns:a16="http://schemas.microsoft.com/office/drawing/2014/main" id="{FE102365-0492-45B4-9265-0B37953A1270}"/>
              </a:ext>
            </a:extLst>
          </p:cNvPr>
          <p:cNvSpPr/>
          <p:nvPr/>
        </p:nvSpPr>
        <p:spPr>
          <a:xfrm>
            <a:off x="6057305" y="3927849"/>
            <a:ext cx="337930" cy="2700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id="{B41E0877-3D24-4B06-91AB-0433D1B1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Results Framework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D7C39F0-3C2E-4797-BDF0-9A5321B31FDD}"/>
              </a:ext>
            </a:extLst>
          </p:cNvPr>
          <p:cNvSpPr txBox="1"/>
          <p:nvPr/>
        </p:nvSpPr>
        <p:spPr>
          <a:xfrm>
            <a:off x="3306600" y="6510660"/>
            <a:ext cx="586083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Guide for Developing Strategic Operational Plans for further detail</a:t>
            </a:r>
          </a:p>
        </p:txBody>
      </p:sp>
    </p:spTree>
    <p:extLst>
      <p:ext uri="{BB962C8B-B14F-4D97-AF65-F5344CB8AC3E}">
        <p14:creationId xmlns:p14="http://schemas.microsoft.com/office/powerpoint/2010/main" val="1972354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5999-55C8-4CEF-906F-9E1DFD1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/>
              <a:t>4. Priority Populations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F447-F70B-4CBC-B825-B571B8185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385"/>
            <a:ext cx="10515600" cy="4351338"/>
          </a:xfrm>
        </p:spPr>
        <p:txBody>
          <a:bodyPr/>
          <a:lstStyle/>
          <a:p>
            <a:r>
              <a:rPr lang="en-US"/>
              <a:t>Discuss the prioritization of populations within the context of the plan (e.g., factors such as HIV or STI incidence, size of the population, and current levels of condom use)</a:t>
            </a:r>
          </a:p>
          <a:p>
            <a:r>
              <a:rPr lang="en-US"/>
              <a:t>Explain the rationale to focus resources on a few priority populations (i.e., not all populations can be priorities)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FA9F8D-A99D-49A2-95D6-37C2DE085825}"/>
              </a:ext>
            </a:extLst>
          </p:cNvPr>
          <p:cNvSpPr txBox="1"/>
          <p:nvPr/>
        </p:nvSpPr>
        <p:spPr>
          <a:xfrm>
            <a:off x="3165599" y="6311900"/>
            <a:ext cx="586083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Guide for Developing Strategic Operational Plans for further detail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8065E-DA82-4F44-8ED6-7DE385779C17}"/>
              </a:ext>
            </a:extLst>
          </p:cNvPr>
          <p:cNvSpPr txBox="1"/>
          <p:nvPr/>
        </p:nvSpPr>
        <p:spPr>
          <a:xfrm>
            <a:off x="9402417" y="223837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page or 1 slide</a:t>
            </a:r>
          </a:p>
        </p:txBody>
      </p:sp>
    </p:spTree>
    <p:extLst>
      <p:ext uri="{BB962C8B-B14F-4D97-AF65-F5344CB8AC3E}">
        <p14:creationId xmlns:p14="http://schemas.microsoft.com/office/powerpoint/2010/main" val="871448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40F4-91D2-4754-8B89-7BE17F93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5. Strategic Priorities</a:t>
            </a:r>
            <a:endParaRPr lang="en-US" sz="360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DAFF5-61C3-40FB-BAD1-DA446112B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121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/>
              <a:t>Describe each strategic priority separately (4 to 5 total)</a:t>
            </a:r>
          </a:p>
          <a:p>
            <a:r>
              <a:rPr lang="en-US"/>
              <a:t>Include the key constraints and barriers to sustainable condom use that the priority addresses (i.e., the rationale for the strategic priority)</a:t>
            </a:r>
          </a:p>
          <a:p>
            <a:r>
              <a:rPr lang="en-US"/>
              <a:t>Include the measurable objectives and outputs for each strategic priority</a:t>
            </a:r>
          </a:p>
          <a:p>
            <a:r>
              <a:rPr lang="en-US"/>
              <a:t>Include a high-level list of activities to achieve the objective</a:t>
            </a:r>
          </a:p>
          <a:p>
            <a:r>
              <a:rPr lang="en-US" u="sng"/>
              <a:t>Refer to the next two slides for an illustrative example of summarizing a strategic priority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9419E1-2BC6-4622-9A11-145F281272E9}"/>
              </a:ext>
            </a:extLst>
          </p:cNvPr>
          <p:cNvSpPr txBox="1"/>
          <p:nvPr/>
        </p:nvSpPr>
        <p:spPr>
          <a:xfrm>
            <a:off x="9402417" y="223837"/>
            <a:ext cx="244502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page or 1 slide per Strategic Priority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3E3797-932F-4CA3-ABC9-0B718E61A3AC}"/>
              </a:ext>
            </a:extLst>
          </p:cNvPr>
          <p:cNvSpPr txBox="1"/>
          <p:nvPr/>
        </p:nvSpPr>
        <p:spPr>
          <a:xfrm>
            <a:off x="3165599" y="6311900"/>
            <a:ext cx="586083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Guide for Developing Strategic Operational Plans for further detail</a:t>
            </a:r>
          </a:p>
        </p:txBody>
      </p:sp>
    </p:spTree>
    <p:extLst>
      <p:ext uri="{BB962C8B-B14F-4D97-AF65-F5344CB8AC3E}">
        <p14:creationId xmlns:p14="http://schemas.microsoft.com/office/powerpoint/2010/main" val="2013052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EC0FF-02AD-4E61-876C-1E1211EC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966"/>
          </a:xfrm>
        </p:spPr>
        <p:txBody>
          <a:bodyPr>
            <a:normAutofit/>
          </a:bodyPr>
          <a:lstStyle/>
          <a:p>
            <a:r>
              <a:rPr lang="en-US" sz="3600"/>
              <a:t>Graphic to summarize each strategic priority</a:t>
            </a:r>
          </a:p>
        </p:txBody>
      </p:sp>
      <p:sp>
        <p:nvSpPr>
          <p:cNvPr id="4" name="TextBox 46">
            <a:extLst>
              <a:ext uri="{FF2B5EF4-FFF2-40B4-BE49-F238E27FC236}">
                <a16:creationId xmlns:a16="http://schemas.microsoft.com/office/drawing/2014/main" id="{342C461B-2CC1-46BF-B626-1BD0F34C3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3845" y="1229636"/>
            <a:ext cx="18201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5" name="TextBox 47">
            <a:extLst>
              <a:ext uri="{FF2B5EF4-FFF2-40B4-BE49-F238E27FC236}">
                <a16:creationId xmlns:a16="http://schemas.microsoft.com/office/drawing/2014/main" id="{F37FAD68-AA80-4533-83A7-143743F19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386" y="1241834"/>
            <a:ext cx="2237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id="{E876B7C4-CA81-4EBC-899D-30B256244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124" y="1241753"/>
            <a:ext cx="41273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Activities that lead to the desired </a:t>
            </a:r>
            <a:r>
              <a:rPr lang="en-GB" altLang="en-US" sz="1400" b="1">
                <a:solidFill>
                  <a:prstClr val="black"/>
                </a:solidFill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7" name="Pentagon 9">
            <a:extLst>
              <a:ext uri="{FF2B5EF4-FFF2-40B4-BE49-F238E27FC236}">
                <a16:creationId xmlns:a16="http://schemas.microsoft.com/office/drawing/2014/main" id="{2EFA4658-A411-414B-B3F5-62EF5F06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663" y="2003709"/>
            <a:ext cx="2291588" cy="4315808"/>
          </a:xfrm>
          <a:prstGeom prst="homePlate">
            <a:avLst>
              <a:gd name="adj" fmla="val 22454"/>
            </a:avLst>
          </a:prstGeom>
          <a:solidFill>
            <a:srgbClr val="92D050"/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lvl="0" defTabSz="914377">
              <a:buNone/>
              <a:defRPr/>
            </a:pPr>
            <a:r>
              <a:rPr lang="en-US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of constraint</a:t>
            </a:r>
          </a:p>
          <a:p>
            <a:pPr lvl="0" defTabSz="914377">
              <a:buNone/>
              <a:defRPr/>
            </a:pPr>
            <a:endParaRPr lang="en-US" sz="11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038" lvl="0" indent="-173038" defTabSz="914377"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Specifics</a:t>
            </a:r>
          </a:p>
          <a:p>
            <a:pPr marL="173038" lvl="0" indent="-173038" defTabSz="914377"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Specifics</a:t>
            </a: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AE9319C9-94CF-4D7C-8286-C54404258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5866" y="1994783"/>
            <a:ext cx="2275134" cy="181521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Arial" charset="0"/>
              <a:buAutoNum type="arabicPeriod"/>
            </a:pP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Output drawn from the Results Framework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72F63B-CAA8-4DAF-9A4F-8DC25BF3CC00}"/>
              </a:ext>
            </a:extLst>
          </p:cNvPr>
          <p:cNvSpPr/>
          <p:nvPr/>
        </p:nvSpPr>
        <p:spPr>
          <a:xfrm>
            <a:off x="3354325" y="1994783"/>
            <a:ext cx="1820108" cy="4324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28600" lvl="0" indent="-228600" defTabSz="914377">
              <a:buFont typeface="+mj-lt"/>
              <a:buAutoNum type="arabicPeriod"/>
              <a:defRPr/>
            </a:pPr>
            <a:r>
              <a:rPr lang="en-GB" sz="11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Informative title of the strategic priority</a:t>
            </a:r>
            <a:endParaRPr lang="en-US" altLang="en-US" sz="1100" b="1" dirty="0">
              <a:solidFill>
                <a:prstClr val="black"/>
              </a:solidFill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0" name="Rectangle 44">
            <a:extLst>
              <a:ext uri="{FF2B5EF4-FFF2-40B4-BE49-F238E27FC236}">
                <a16:creationId xmlns:a16="http://schemas.microsoft.com/office/drawing/2014/main" id="{8C11527B-F0C7-41C4-A650-A902FD415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605" y="1994784"/>
            <a:ext cx="3886076" cy="18152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9070" lvl="1" indent="-169545" defTabSz="914377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List activities that will result in the related output</a:t>
            </a:r>
          </a:p>
          <a:p>
            <a:pPr marL="179070" lvl="1" indent="-169545" defTabSz="914377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46">
            <a:extLst>
              <a:ext uri="{FF2B5EF4-FFF2-40B4-BE49-F238E27FC236}">
                <a16:creationId xmlns:a16="http://schemas.microsoft.com/office/drawing/2014/main" id="{63C8DF9A-8DEE-4A7A-A1AF-7CA9E8CA3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134031"/>
            <a:ext cx="23860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Constraints addressed by the 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CD82D4A-77EE-4047-9B9A-F168CCD7725F}"/>
              </a:ext>
            </a:extLst>
          </p:cNvPr>
          <p:cNvCxnSpPr>
            <a:cxnSpLocks/>
          </p:cNvCxnSpPr>
          <p:nvPr/>
        </p:nvCxnSpPr>
        <p:spPr>
          <a:xfrm>
            <a:off x="932663" y="1772282"/>
            <a:ext cx="10731018" cy="0"/>
          </a:xfrm>
          <a:prstGeom prst="line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2">
            <a:extLst>
              <a:ext uri="{FF2B5EF4-FFF2-40B4-BE49-F238E27FC236}">
                <a16:creationId xmlns:a16="http://schemas.microsoft.com/office/drawing/2014/main" id="{F5C821D9-5628-439B-8C8A-78C60B6DE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5866" y="3962405"/>
            <a:ext cx="2275134" cy="233687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lvl="0" indent="-228600" defTabSz="914377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Output drawn from the Results Framework (add more outputs as needed)</a:t>
            </a:r>
          </a:p>
        </p:txBody>
      </p:sp>
      <p:sp>
        <p:nvSpPr>
          <p:cNvPr id="14" name="Rectangle 44">
            <a:extLst>
              <a:ext uri="{FF2B5EF4-FFF2-40B4-BE49-F238E27FC236}">
                <a16:creationId xmlns:a16="http://schemas.microsoft.com/office/drawing/2014/main" id="{D71BC4D8-C034-45AB-B93B-14A4B711B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604" y="3962404"/>
            <a:ext cx="3886077" cy="233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the activities that will result in the related output</a:t>
            </a:r>
            <a:endParaRPr lang="en-US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416375-E198-4F12-9260-AB80E81D0434}"/>
              </a:ext>
            </a:extLst>
          </p:cNvPr>
          <p:cNvSpPr txBox="1"/>
          <p:nvPr/>
        </p:nvSpPr>
        <p:spPr>
          <a:xfrm>
            <a:off x="7601000" y="6492874"/>
            <a:ext cx="452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Adapted from PSI’s “Keystone” process as applied in Zimbabwe</a:t>
            </a:r>
          </a:p>
        </p:txBody>
      </p:sp>
    </p:spTree>
    <p:extLst>
      <p:ext uri="{BB962C8B-B14F-4D97-AF65-F5344CB8AC3E}">
        <p14:creationId xmlns:p14="http://schemas.microsoft.com/office/powerpoint/2010/main" val="1674118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13373" y="226241"/>
            <a:ext cx="7315200" cy="48273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b="1">
                <a:latin typeface="Arial" panose="020B0604020202020204" pitchFamily="34" charset="0"/>
                <a:ea typeface="Roboto Thin" charset="0"/>
                <a:cs typeface="Arial" panose="020B0604020202020204" pitchFamily="34" charset="0"/>
              </a:rPr>
              <a:t>Strategic Priority #1</a:t>
            </a:r>
            <a:endParaRPr lang="en-US" altLang="en-US" b="1" dirty="0">
              <a:latin typeface="Arial" panose="020B0604020202020204" pitchFamily="34" charset="0"/>
              <a:ea typeface="Roboto Thin" charset="0"/>
              <a:cs typeface="Arial" panose="020B0604020202020204" pitchFamily="34" charset="0"/>
            </a:endParaRPr>
          </a:p>
        </p:txBody>
      </p:sp>
      <p:sp>
        <p:nvSpPr>
          <p:cNvPr id="27" name="Pentagon 9"/>
          <p:cNvSpPr>
            <a:spLocks noChangeArrowheads="1"/>
          </p:cNvSpPr>
          <p:nvPr/>
        </p:nvSpPr>
        <p:spPr bwMode="auto">
          <a:xfrm>
            <a:off x="607836" y="1546509"/>
            <a:ext cx="2291588" cy="4315808"/>
          </a:xfrm>
          <a:prstGeom prst="homePlate">
            <a:avLst>
              <a:gd name="adj" fmla="val 22454"/>
            </a:avLst>
          </a:prstGeom>
          <a:solidFill>
            <a:srgbClr val="92D050"/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ZW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Insufficient planning, coordination, integration and targeting of public sector condom distribution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ZW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Oversupply and untargeted distribution is leading to wastage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Lack of targeting of free </a:t>
            </a:r>
            <a:r>
              <a:rPr kumimoji="0" lang="en-ZW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– including distribution beyond health facilities (“post-facility”)</a:t>
            </a:r>
            <a:endParaRPr kumimoji="0" lang="en-ZW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Insufficient planning and oversight </a:t>
            </a:r>
            <a:r>
              <a:rPr kumimoji="0" lang="en-ZW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of post-facility distribution</a:t>
            </a:r>
            <a:endParaRPr lang="en-ZW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Calibri"/>
            </a:endParaRP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Insufficient integration into SRH, other prevention, treatment</a:t>
            </a:r>
          </a:p>
        </p:txBody>
      </p:sp>
      <p:sp>
        <p:nvSpPr>
          <p:cNvPr id="28696" name="Rectangle 32"/>
          <p:cNvSpPr>
            <a:spLocks noChangeArrowheads="1"/>
          </p:cNvSpPr>
          <p:nvPr/>
        </p:nvSpPr>
        <p:spPr bwMode="auto">
          <a:xfrm>
            <a:off x="5000001" y="1537583"/>
            <a:ext cx="2275134" cy="14240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AutoNum type="arabicPeriod"/>
              <a:defRPr/>
            </a:pPr>
            <a:r>
              <a:rPr lang="en-US" sz="1100">
                <a:latin typeface="+mn-lt"/>
                <a:cs typeface="Arial"/>
              </a:rPr>
              <a:t>Free distribution beyond health facilities carried </a:t>
            </a:r>
            <a:r>
              <a:rPr lang="en-US" sz="1100" dirty="0">
                <a:latin typeface="+mn-lt"/>
                <a:cs typeface="Arial"/>
              </a:rPr>
              <a:t>out according to TMA plan that targets specific populations mapped in their communities</a:t>
            </a:r>
            <a:endParaRPr lang="en-US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19338" y="1537583"/>
            <a:ext cx="1820108" cy="4324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27000" marR="0" lvl="0" indent="-12700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Improve targeting of public sector condom distribution within context of TMA</a:t>
            </a:r>
          </a:p>
        </p:txBody>
      </p:sp>
      <p:sp>
        <p:nvSpPr>
          <p:cNvPr id="28701" name="Rectangle 44"/>
          <p:cNvSpPr>
            <a:spLocks noChangeArrowheads="1"/>
          </p:cNvSpPr>
          <p:nvPr/>
        </p:nvSpPr>
        <p:spPr bwMode="auto">
          <a:xfrm>
            <a:off x="7452780" y="1537583"/>
            <a:ext cx="4127319" cy="14462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Develop guidance /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SoPs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 on targeting of public sector condoms by </a:t>
            </a:r>
            <a:r>
              <a:rPr lang="en-US" sz="1100" dirty="0">
                <a:latin typeface="+mn-lt"/>
                <a:cs typeface="Calibri"/>
              </a:rPr>
              <a:t>post-facility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 outlet type, cadre, population (within context of TMA &amp; CSM, commercial)</a:t>
            </a: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Mapping in communities to identify targeted distribution in each community, segmentation, priority outlets and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plan and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23" name="Rectangle 32">
            <a:extLst>
              <a:ext uri="{FF2B5EF4-FFF2-40B4-BE49-F238E27FC236}">
                <a16:creationId xmlns:a16="http://schemas.microsoft.com/office/drawing/2014/main" id="{1201729F-6698-FF41-BA83-01896A86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001" y="3078573"/>
            <a:ext cx="2275134" cy="12867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US" sz="1100" dirty="0">
                <a:latin typeface="+mn-lt"/>
                <a:cs typeface="Calibri"/>
              </a:rPr>
              <a:t>M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onitoring </a:t>
            </a:r>
            <a:r>
              <a:rPr lang="en-US" sz="1100" dirty="0">
                <a:latin typeface="+mn-lt"/>
                <a:cs typeface="Calibri"/>
              </a:rPr>
              <a:t>system that includes post-facility distribution in place and used to make program improvement decisions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25" name="Rectangle 32">
            <a:extLst>
              <a:ext uri="{FF2B5EF4-FFF2-40B4-BE49-F238E27FC236}">
                <a16:creationId xmlns:a16="http://schemas.microsoft.com/office/drawing/2014/main" id="{8FBDB14E-07A5-BD47-AB36-186FFD856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000" y="4438220"/>
            <a:ext cx="2275134" cy="14240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en-US" sz="1100" dirty="0">
                <a:latin typeface="+mn-lt"/>
                <a:cs typeface="Calibri"/>
              </a:rPr>
              <a:t>H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ealth workers and community service</a:t>
            </a:r>
            <a:r>
              <a:rPr lang="en-US" sz="1100" dirty="0">
                <a:latin typeface="+mn-lt"/>
                <a:cs typeface="Calibri"/>
              </a:rPr>
              <a:t> providers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 confidently and correctly use the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ordering system to reduce stock-outs</a:t>
            </a: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26" name="Rectangle 44">
            <a:extLst>
              <a:ext uri="{FF2B5EF4-FFF2-40B4-BE49-F238E27FC236}">
                <a16:creationId xmlns:a16="http://schemas.microsoft.com/office/drawing/2014/main" id="{CE3E06C1-76ED-EE4B-BFF5-472821502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778" y="3078573"/>
            <a:ext cx="4127319" cy="12867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Review existing data collection systems that monitor distribution beyond facility; ensure </a:t>
            </a:r>
            <a:r>
              <a:rPr lang="en-US" sz="1100" dirty="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they meet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 programmatic needs, standardize across facilities and cadres</a:t>
            </a: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Pilot adjusted reporting system </a:t>
            </a: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Analyze &amp; disseminate </a:t>
            </a:r>
            <a:r>
              <a:rPr lang="en-US" sz="1100" dirty="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d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ata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, adjust programs as appropriate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cs typeface="Calibri"/>
              </a:rPr>
              <a:t>Quantify use based on populations in context of TMA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cs typeface="Calibri"/>
              </a:rPr>
              <a:t>Develop data collection tool for target populations</a:t>
            </a:r>
          </a:p>
        </p:txBody>
      </p:sp>
      <p:sp>
        <p:nvSpPr>
          <p:cNvPr id="28" name="Rectangle 44">
            <a:extLst>
              <a:ext uri="{FF2B5EF4-FFF2-40B4-BE49-F238E27FC236}">
                <a16:creationId xmlns:a16="http://schemas.microsoft.com/office/drawing/2014/main" id="{814EB529-F793-994E-AC85-CB83028ED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777" y="4467475"/>
            <a:ext cx="4127319" cy="1421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Training on supply chain &amp; provider role in ZAPS, address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provider incentives to perform desired role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Conduct Training for Community health provider cadres on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the post-facility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tracking system</a:t>
            </a:r>
          </a:p>
        </p:txBody>
      </p:sp>
      <p:sp>
        <p:nvSpPr>
          <p:cNvPr id="16" name="TextBox 46">
            <a:extLst>
              <a:ext uri="{FF2B5EF4-FFF2-40B4-BE49-F238E27FC236}">
                <a16:creationId xmlns:a16="http://schemas.microsoft.com/office/drawing/2014/main" id="{081BFE29-C0BB-4C52-9FF2-6D6C50329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3743" y="857205"/>
            <a:ext cx="18201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7" name="TextBox 47">
            <a:extLst>
              <a:ext uri="{FF2B5EF4-FFF2-40B4-BE49-F238E27FC236}">
                <a16:creationId xmlns:a16="http://schemas.microsoft.com/office/drawing/2014/main" id="{99435DA4-32F4-4D51-8DCD-918C4BD1C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1039" y="869403"/>
            <a:ext cx="2237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E58FF7-21C2-4544-A0D6-0F1D58422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324" y="869322"/>
            <a:ext cx="41273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Activities that lead to the desired 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9094BF09-AF6D-4897-BED9-F38CA2002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53" y="761600"/>
            <a:ext cx="23860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Constraints addressed</a:t>
            </a: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by the 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7E0619-1D98-4DBE-BA7E-EAD84A73CE23}"/>
              </a:ext>
            </a:extLst>
          </p:cNvPr>
          <p:cNvCxnSpPr>
            <a:cxnSpLocks/>
          </p:cNvCxnSpPr>
          <p:nvPr/>
        </p:nvCxnSpPr>
        <p:spPr>
          <a:xfrm>
            <a:off x="638316" y="1377549"/>
            <a:ext cx="10731018" cy="0"/>
          </a:xfrm>
          <a:prstGeom prst="line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21006CB-7BC3-47AE-8C68-CCF44E996606}"/>
              </a:ext>
            </a:extLst>
          </p:cNvPr>
          <p:cNvSpPr txBox="1"/>
          <p:nvPr/>
        </p:nvSpPr>
        <p:spPr>
          <a:xfrm>
            <a:off x="7055652" y="6220150"/>
            <a:ext cx="452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Adapted from PSI’s “Keystone” process as applied in Zimbabwe</a:t>
            </a:r>
          </a:p>
        </p:txBody>
      </p:sp>
    </p:spTree>
    <p:extLst>
      <p:ext uri="{BB962C8B-B14F-4D97-AF65-F5344CB8AC3E}">
        <p14:creationId xmlns:p14="http://schemas.microsoft.com/office/powerpoint/2010/main" val="1857800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5999-55C8-4CEF-906F-9E1DFD1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000" dirty="0"/>
              <a:t>6. Quantification of Condom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F447-F70B-4CBC-B825-B571B8185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748"/>
            <a:ext cx="10515600" cy="4351338"/>
          </a:xfrm>
        </p:spPr>
        <p:txBody>
          <a:bodyPr/>
          <a:lstStyle/>
          <a:p>
            <a:r>
              <a:rPr lang="en-US">
                <a:solidFill>
                  <a:schemeClr val="tx2"/>
                </a:solidFill>
              </a:rPr>
              <a:t>Present the outputs from the Condom Needs Estimation Tool</a:t>
            </a:r>
          </a:p>
          <a:p>
            <a:r>
              <a:rPr lang="en-US">
                <a:solidFill>
                  <a:schemeClr val="tx2"/>
                </a:solidFill>
              </a:rPr>
              <a:t>Base the estimation on the Results Framework (i.e., use the tool to calculate condom needs based on targeted changes in condom use – NOT on meeting full theoretical need)</a:t>
            </a:r>
          </a:p>
          <a:p>
            <a:r>
              <a:rPr lang="en-US">
                <a:solidFill>
                  <a:schemeClr val="tx2"/>
                </a:solidFill>
              </a:rPr>
              <a:t>Graphs may be helpful here (the Tool will produce some automatically)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65AFB-B73E-42A8-9797-F5AE8A248547}"/>
              </a:ext>
            </a:extLst>
          </p:cNvPr>
          <p:cNvSpPr txBox="1"/>
          <p:nvPr/>
        </p:nvSpPr>
        <p:spPr>
          <a:xfrm>
            <a:off x="9402417" y="223837"/>
            <a:ext cx="244502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page or 1 slide per Strategic Priority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4485B4-6B4B-4D5C-B022-EF573352E3D7}"/>
              </a:ext>
            </a:extLst>
          </p:cNvPr>
          <p:cNvSpPr txBox="1"/>
          <p:nvPr/>
        </p:nvSpPr>
        <p:spPr>
          <a:xfrm>
            <a:off x="1148898" y="6311900"/>
            <a:ext cx="989424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For further guidance: </a:t>
            </a:r>
            <a:r>
              <a:rPr lang="en-US" sz="1400">
                <a:hlinkClick r:id="rId2"/>
              </a:rPr>
              <a:t>https://hivpreventioncoalition.unaids.org/resource/condom-needs-and-resource-requirement-estimation-tool/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61452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5999-55C8-4CEF-906F-9E1DFD1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000" dirty="0"/>
              <a:t>7. Vision for a Healthier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F447-F70B-4CBC-B825-B571B8185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748"/>
            <a:ext cx="10515600" cy="4351338"/>
          </a:xfrm>
        </p:spPr>
        <p:txBody>
          <a:bodyPr/>
          <a:lstStyle/>
          <a:p>
            <a:r>
              <a:rPr lang="en-US" dirty="0"/>
              <a:t>Present the outputs from vision for a healthier market activity</a:t>
            </a:r>
          </a:p>
          <a:p>
            <a:r>
              <a:rPr lang="en-US" dirty="0"/>
              <a:t>Include each area of opportunity for reducing reliance on external subsidy, organized by Demand, Stewardship, and Supply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65AFB-B73E-42A8-9797-F5AE8A248547}"/>
              </a:ext>
            </a:extLst>
          </p:cNvPr>
          <p:cNvSpPr txBox="1"/>
          <p:nvPr/>
        </p:nvSpPr>
        <p:spPr>
          <a:xfrm>
            <a:off x="9402417" y="223837"/>
            <a:ext cx="244502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page or 1 slide per Strategic Priority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0EB86D7-080E-A24B-A2CE-92645B23A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24239"/>
              </p:ext>
            </p:extLst>
          </p:nvPr>
        </p:nvGraphicFramePr>
        <p:xfrm>
          <a:off x="980501" y="3542758"/>
          <a:ext cx="9771964" cy="2096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2991">
                  <a:extLst>
                    <a:ext uri="{9D8B030D-6E8A-4147-A177-3AD203B41FA5}">
                      <a16:colId xmlns:a16="http://schemas.microsoft.com/office/drawing/2014/main" val="3947683060"/>
                    </a:ext>
                  </a:extLst>
                </a:gridCol>
                <a:gridCol w="2442991">
                  <a:extLst>
                    <a:ext uri="{9D8B030D-6E8A-4147-A177-3AD203B41FA5}">
                      <a16:colId xmlns:a16="http://schemas.microsoft.com/office/drawing/2014/main" val="2478041097"/>
                    </a:ext>
                  </a:extLst>
                </a:gridCol>
                <a:gridCol w="2442991">
                  <a:extLst>
                    <a:ext uri="{9D8B030D-6E8A-4147-A177-3AD203B41FA5}">
                      <a16:colId xmlns:a16="http://schemas.microsoft.com/office/drawing/2014/main" val="4098558325"/>
                    </a:ext>
                  </a:extLst>
                </a:gridCol>
                <a:gridCol w="2442991">
                  <a:extLst>
                    <a:ext uri="{9D8B030D-6E8A-4147-A177-3AD203B41FA5}">
                      <a16:colId xmlns:a16="http://schemas.microsoft.com/office/drawing/2014/main" val="2589221509"/>
                    </a:ext>
                  </a:extLst>
                </a:gridCol>
              </a:tblGrid>
              <a:tr h="2952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Demand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Stewardship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Supply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5440745"/>
                  </a:ext>
                </a:extLst>
              </a:tr>
              <a:tr h="499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Aim: 5-year goal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0471886"/>
                  </a:ext>
                </a:extLst>
              </a:tr>
              <a:tr h="3852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What stands in the way now?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0294943"/>
                  </a:ext>
                </a:extLst>
              </a:tr>
              <a:tr h="391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Approach </a:t>
                      </a:r>
                      <a:r>
                        <a:rPr lang="en-US" sz="900">
                          <a:effectLst/>
                          <a:sym typeface="Wingdings" pitchFamily="2" charset="2"/>
                        </a:rPr>
                        <a:t></a:t>
                      </a:r>
                      <a:r>
                        <a:rPr lang="en-US" sz="900">
                          <a:effectLst/>
                        </a:rPr>
                        <a:t> how to get there?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3792609"/>
                  </a:ext>
                </a:extLst>
              </a:tr>
              <a:tr h="525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How to start? What can happen over the next 12 months?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1716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661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5999-55C8-4CEF-906F-9E1DFD1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8. Resource Needs</a:t>
            </a:r>
            <a:br>
              <a:rPr lang="en-US" dirty="0"/>
            </a:br>
            <a:r>
              <a:rPr lang="en-US" sz="3200" dirty="0">
                <a:solidFill>
                  <a:srgbClr val="00B0F0"/>
                </a:solidFill>
              </a:rPr>
              <a:t>Available resources &amp; estimated needs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F447-F70B-4CBC-B825-B571B8185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 the resources needed to implement the plan</a:t>
            </a:r>
          </a:p>
          <a:p>
            <a:r>
              <a:rPr lang="en-US" dirty="0"/>
              <a:t>Present the total resources needed by year for each strategic initiative</a:t>
            </a:r>
          </a:p>
          <a:p>
            <a:r>
              <a:rPr lang="en-US" dirty="0"/>
              <a:t>Present the resources separated by the key areas of: Program Stewardship, Demand, and Supply</a:t>
            </a:r>
          </a:p>
          <a:p>
            <a:r>
              <a:rPr lang="en-US" dirty="0"/>
              <a:t>Discuss the resources currently available and plans to mobilize further resources (including domestic resources)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B0CC0B-8E71-4DA2-9CDF-A495709E738A}"/>
              </a:ext>
            </a:extLst>
          </p:cNvPr>
          <p:cNvSpPr txBox="1"/>
          <p:nvPr/>
        </p:nvSpPr>
        <p:spPr>
          <a:xfrm>
            <a:off x="3165599" y="6311900"/>
            <a:ext cx="586083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Guide for Developing Strategic Operational Plans for further detail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C10EA0-0265-4F75-B33B-4A00F4C5C308}"/>
              </a:ext>
            </a:extLst>
          </p:cNvPr>
          <p:cNvSpPr txBox="1"/>
          <p:nvPr/>
        </p:nvSpPr>
        <p:spPr>
          <a:xfrm>
            <a:off x="9402417" y="223837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page or 1 slide</a:t>
            </a:r>
          </a:p>
        </p:txBody>
      </p:sp>
    </p:spTree>
    <p:extLst>
      <p:ext uri="{BB962C8B-B14F-4D97-AF65-F5344CB8AC3E}">
        <p14:creationId xmlns:p14="http://schemas.microsoft.com/office/powerpoint/2010/main" val="1996751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5999-55C8-4CEF-906F-9E1DFD1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9. Workplan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F447-F70B-4CBC-B825-B571B8185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385"/>
            <a:ext cx="10515600" cy="4351338"/>
          </a:xfrm>
        </p:spPr>
        <p:txBody>
          <a:bodyPr/>
          <a:lstStyle/>
          <a:p>
            <a:r>
              <a:rPr lang="en-US"/>
              <a:t>Present the workplan for the strategy</a:t>
            </a:r>
          </a:p>
          <a:p>
            <a:r>
              <a:rPr lang="en-US"/>
              <a:t>Include major milestones</a:t>
            </a:r>
          </a:p>
          <a:p>
            <a:r>
              <a:rPr lang="en-US"/>
              <a:t>Assign responsibilities for major activities</a:t>
            </a:r>
          </a:p>
          <a:p>
            <a:r>
              <a:rPr lang="en-US"/>
              <a:t>Can be an annex in table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9C13F6-79D9-4CAB-B02F-67E3B439D44C}"/>
              </a:ext>
            </a:extLst>
          </p:cNvPr>
          <p:cNvSpPr txBox="1"/>
          <p:nvPr/>
        </p:nvSpPr>
        <p:spPr>
          <a:xfrm>
            <a:off x="9402417" y="223837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Separate Table</a:t>
            </a:r>
          </a:p>
        </p:txBody>
      </p:sp>
    </p:spTree>
    <p:extLst>
      <p:ext uri="{BB962C8B-B14F-4D97-AF65-F5344CB8AC3E}">
        <p14:creationId xmlns:p14="http://schemas.microsoft.com/office/powerpoint/2010/main" val="2482225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5999-55C8-4CEF-906F-9E1DFD1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10. ME &amp; PI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F447-F70B-4CBC-B825-B571B8185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en-US" dirty="0"/>
              <a:t>Discuss the routine systems and surveys that will be used to collect, analyze, and report progress toward the plan’s activities, outputs, outcomes, and goals</a:t>
            </a:r>
          </a:p>
          <a:p>
            <a:r>
              <a:rPr lang="en-US" dirty="0"/>
              <a:t>Describe how the M&amp;E data will be used for performance improvement (PI)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BEF55-F72B-4398-A230-3620C9020499}"/>
              </a:ext>
            </a:extLst>
          </p:cNvPr>
          <p:cNvSpPr txBox="1"/>
          <p:nvPr/>
        </p:nvSpPr>
        <p:spPr>
          <a:xfrm>
            <a:off x="3165599" y="6311900"/>
            <a:ext cx="586083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Guide for Developing Strategic Operational Plans for further detail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580DAA-A39C-4ACF-9581-AD1D1F00D7B0}"/>
              </a:ext>
            </a:extLst>
          </p:cNvPr>
          <p:cNvSpPr txBox="1"/>
          <p:nvPr/>
        </p:nvSpPr>
        <p:spPr>
          <a:xfrm>
            <a:off x="9402417" y="223837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page or 1 slide</a:t>
            </a:r>
          </a:p>
        </p:txBody>
      </p:sp>
    </p:spTree>
    <p:extLst>
      <p:ext uri="{BB962C8B-B14F-4D97-AF65-F5344CB8AC3E}">
        <p14:creationId xmlns:p14="http://schemas.microsoft.com/office/powerpoint/2010/main" val="335075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5999-55C8-4CEF-906F-9E1DFD12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F447-F70B-4CBC-B825-B571B8185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Executive Summary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Situation Analysis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Goals &amp; Outcomes </a:t>
            </a:r>
            <a:r>
              <a:rPr lang="en-US" sz="2400">
                <a:solidFill>
                  <a:schemeClr val="tx2"/>
                </a:solidFill>
              </a:rPr>
              <a:t>(including a Results Framework)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Priority Populations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Strategic Priorities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Quantification of Condom Needs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Resources Needs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>
                <a:solidFill>
                  <a:schemeClr val="tx2"/>
                </a:solidFill>
              </a:rPr>
              <a:t>Workplan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600">
                <a:solidFill>
                  <a:schemeClr val="tx2"/>
                </a:solidFill>
              </a:rPr>
              <a:t>Monitoring, evaluation &amp; performance improvement (ME&amp;PI) plan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1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1F8E8-8FB0-463E-9B65-8E60DA78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197AA-03D2-4EE7-9B80-590C782AD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38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schemeClr val="tx2"/>
                </a:solidFill>
              </a:rPr>
              <a:t>Rationale: Why is a Strategic Operational Plan for condoms needed now and how does it fit into the country’s broader health plans?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2"/>
                </a:solidFill>
              </a:rPr>
              <a:t>Brief description of the planning process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schemeClr val="tx2"/>
                </a:solidFill>
              </a:rPr>
              <a:t>Summarize:</a:t>
            </a: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</a:rPr>
              <a:t>High-level goals</a:t>
            </a: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</a:rPr>
              <a:t>Strategic priorities and the key barriers and constraints they address</a:t>
            </a: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</a:rPr>
              <a:t>Resource needs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DD18E-F6F5-476D-859F-ACC4BB357282}"/>
              </a:ext>
            </a:extLst>
          </p:cNvPr>
          <p:cNvSpPr txBox="1"/>
          <p:nvPr/>
        </p:nvSpPr>
        <p:spPr>
          <a:xfrm>
            <a:off x="9501808" y="211236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page or 2 slides</a:t>
            </a:r>
          </a:p>
        </p:txBody>
      </p:sp>
    </p:spTree>
    <p:extLst>
      <p:ext uri="{BB962C8B-B14F-4D97-AF65-F5344CB8AC3E}">
        <p14:creationId xmlns:p14="http://schemas.microsoft.com/office/powerpoint/2010/main" val="3364475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40F4-91D2-4754-8B89-7BE17F93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/>
              <a:t>2. Situation Analysis</a:t>
            </a:r>
            <a:br>
              <a:rPr lang="en-US"/>
            </a:br>
            <a:r>
              <a:rPr lang="en-US" sz="3200">
                <a:solidFill>
                  <a:srgbClr val="00B0F0"/>
                </a:solidFill>
              </a:rPr>
              <a:t>2.1 Health need for condoms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DAFF5-61C3-40FB-BAD1-DA446112B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2"/>
                </a:solidFill>
              </a:rPr>
              <a:t>Summarize the key risk factors, populations, and behaviors contributing most to incidence of HIV and STIs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2"/>
                </a:solidFill>
              </a:rPr>
              <a:t>Address the role condoms play in meeting family planning needs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2"/>
                </a:solidFill>
              </a:rPr>
              <a:t>Focus the discussion to the highest priority issues that have the most influence on choices about strategic resource allocation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8C7AB9-D52D-4C89-957E-0876F6C00F0F}"/>
              </a:ext>
            </a:extLst>
          </p:cNvPr>
          <p:cNvSpPr txBox="1"/>
          <p:nvPr/>
        </p:nvSpPr>
        <p:spPr>
          <a:xfrm>
            <a:off x="3874245" y="6311900"/>
            <a:ext cx="444352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Situation Analysis Guidance for further detail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95822D-A659-47F2-B0AB-61D9D09638F8}"/>
              </a:ext>
            </a:extLst>
          </p:cNvPr>
          <p:cNvSpPr txBox="1"/>
          <p:nvPr/>
        </p:nvSpPr>
        <p:spPr>
          <a:xfrm>
            <a:off x="9511746" y="230188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page or 1 slide</a:t>
            </a:r>
          </a:p>
        </p:txBody>
      </p:sp>
    </p:spTree>
    <p:extLst>
      <p:ext uri="{BB962C8B-B14F-4D97-AF65-F5344CB8AC3E}">
        <p14:creationId xmlns:p14="http://schemas.microsoft.com/office/powerpoint/2010/main" val="1647401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40F4-91D2-4754-8B89-7BE17F93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/>
              <a:t>2. Situation Analysis</a:t>
            </a:r>
            <a:br>
              <a:rPr lang="en-US"/>
            </a:br>
            <a:r>
              <a:rPr lang="en-US" sz="3200">
                <a:solidFill>
                  <a:srgbClr val="00B0F0"/>
                </a:solidFill>
              </a:rPr>
              <a:t>2.2 Condom use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DAFF5-61C3-40FB-BAD1-DA446112B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Discuss the current level of condom use, focusing on populations and behaviors with highest incidence. </a:t>
            </a:r>
            <a:r>
              <a:rPr lang="en-GB" sz="2400" dirty="0">
                <a:solidFill>
                  <a:schemeClr val="tx2"/>
                </a:solidFill>
              </a:rPr>
              <a:t>Where is the biggest opportunity to deliver sustained health impact by increasing condom use? Is condom use equitable across population segments?</a:t>
            </a:r>
          </a:p>
          <a:p>
            <a:pPr marL="285750" lvl="0" indent="-285750" defTabSz="914377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>
                <a:solidFill>
                  <a:schemeClr val="tx2"/>
                </a:solidFill>
              </a:rPr>
              <a:t>What is the total need for condoms? Is the total need growing? How large is the gap between use and need? Is use growing as a % of need? Which population segments are the drivers of condom need? Which population segments have the largest gaps between use and need?</a:t>
            </a:r>
          </a:p>
          <a:p>
            <a:pPr marL="285750" lvl="0" indent="-285750" defTabSz="914377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400" dirty="0">
                <a:solidFill>
                  <a:schemeClr val="tx2"/>
                </a:solidFill>
              </a:rPr>
              <a:t>Use graphs to show findings where appropriate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B13E88-B7C3-4B04-A4C4-0C1FC59D4E1F}"/>
              </a:ext>
            </a:extLst>
          </p:cNvPr>
          <p:cNvSpPr txBox="1"/>
          <p:nvPr/>
        </p:nvSpPr>
        <p:spPr>
          <a:xfrm>
            <a:off x="9561442" y="211236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page or 1 slide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53FC54-0794-4811-AB23-965EA48059E4}"/>
              </a:ext>
            </a:extLst>
          </p:cNvPr>
          <p:cNvSpPr txBox="1"/>
          <p:nvPr/>
        </p:nvSpPr>
        <p:spPr>
          <a:xfrm>
            <a:off x="3874245" y="6311900"/>
            <a:ext cx="444352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Situation Analysis Guidance for further detail</a:t>
            </a:r>
          </a:p>
        </p:txBody>
      </p:sp>
    </p:spTree>
    <p:extLst>
      <p:ext uri="{BB962C8B-B14F-4D97-AF65-F5344CB8AC3E}">
        <p14:creationId xmlns:p14="http://schemas.microsoft.com/office/powerpoint/2010/main" val="2654094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40F4-91D2-4754-8B89-7BE17F93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4900"/>
              <a:t>2. Situation Analysis</a:t>
            </a:r>
            <a:br>
              <a:rPr lang="en-US"/>
            </a:br>
            <a:r>
              <a:rPr lang="en-US" sz="3600">
                <a:solidFill>
                  <a:srgbClr val="00B0F0"/>
                </a:solidFill>
              </a:rPr>
              <a:t>2.3 Key constraints &amp; barriers </a:t>
            </a:r>
            <a:r>
              <a:rPr lang="en-US" sz="3100">
                <a:solidFill>
                  <a:srgbClr val="00B050"/>
                </a:solidFill>
              </a:rPr>
              <a:t>– </a:t>
            </a:r>
            <a:r>
              <a:rPr lang="en-US" sz="3100" u="sng">
                <a:solidFill>
                  <a:srgbClr val="00B050"/>
                </a:solidFill>
              </a:rPr>
              <a:t>Program Stewardship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DAFF5-61C3-40FB-BAD1-DA446112B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1976"/>
            <a:ext cx="10515600" cy="435133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2"/>
                </a:solidFill>
              </a:rPr>
              <a:t>Discuss the current performance in the areas of leadership &amp; coordination, financing, program analytics, and financing for condom programming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2"/>
                </a:solidFill>
              </a:rPr>
              <a:t>Discuss key constraints to improving performance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97C68B-FF62-40FA-BAC7-5B494FF7F68F}"/>
              </a:ext>
            </a:extLst>
          </p:cNvPr>
          <p:cNvSpPr txBox="1"/>
          <p:nvPr/>
        </p:nvSpPr>
        <p:spPr>
          <a:xfrm>
            <a:off x="9402417" y="223837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page or 1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01E3EC-2DAB-49CB-ABC5-754928DD1626}"/>
              </a:ext>
            </a:extLst>
          </p:cNvPr>
          <p:cNvSpPr txBox="1"/>
          <p:nvPr/>
        </p:nvSpPr>
        <p:spPr>
          <a:xfrm>
            <a:off x="3874245" y="6311900"/>
            <a:ext cx="444352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Situation Analysis Guidance for further detail</a:t>
            </a:r>
          </a:p>
        </p:txBody>
      </p:sp>
    </p:spTree>
    <p:extLst>
      <p:ext uri="{BB962C8B-B14F-4D97-AF65-F5344CB8AC3E}">
        <p14:creationId xmlns:p14="http://schemas.microsoft.com/office/powerpoint/2010/main" val="1489967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40F4-91D2-4754-8B89-7BE17F93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2. Situation Analysis</a:t>
            </a:r>
            <a:br>
              <a:rPr lang="en-US"/>
            </a:br>
            <a:r>
              <a:rPr lang="en-US" sz="3200">
                <a:solidFill>
                  <a:srgbClr val="00B0F0"/>
                </a:solidFill>
              </a:rPr>
              <a:t>2.3 Key constraints &amp; barriers – </a:t>
            </a:r>
            <a:r>
              <a:rPr lang="en-US" sz="3200" u="sng">
                <a:solidFill>
                  <a:srgbClr val="00B050"/>
                </a:solidFill>
              </a:rPr>
              <a:t>Demand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DAFF5-61C3-40FB-BAD1-DA446112B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Discuss the demand-side factors that influence condom use (knowledge, beliefs, motivation, and ability to use condoms)</a:t>
            </a:r>
          </a:p>
          <a:p>
            <a:r>
              <a:rPr lang="en-US" dirty="0">
                <a:solidFill>
                  <a:schemeClr val="tx2"/>
                </a:solidFill>
              </a:rPr>
              <a:t>Use available data to discuss trends in those factors</a:t>
            </a:r>
          </a:p>
          <a:p>
            <a:r>
              <a:rPr lang="en-US" dirty="0">
                <a:solidFill>
                  <a:schemeClr val="tx2"/>
                </a:solidFill>
              </a:rPr>
              <a:t>Discuss the key constraints encountered in addressing demand-side factors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C3ACD7-A580-47AB-AC9A-59FE3F76609D}"/>
              </a:ext>
            </a:extLst>
          </p:cNvPr>
          <p:cNvSpPr txBox="1"/>
          <p:nvPr/>
        </p:nvSpPr>
        <p:spPr>
          <a:xfrm>
            <a:off x="3874245" y="6311900"/>
            <a:ext cx="444352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Situation Analysis Guidance for further detail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40D65B-1AE8-4486-AF75-177EC757D8FE}"/>
              </a:ext>
            </a:extLst>
          </p:cNvPr>
          <p:cNvSpPr txBox="1"/>
          <p:nvPr/>
        </p:nvSpPr>
        <p:spPr>
          <a:xfrm>
            <a:off x="9402417" y="223837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 page or 1 slide</a:t>
            </a:r>
          </a:p>
        </p:txBody>
      </p:sp>
    </p:spTree>
    <p:extLst>
      <p:ext uri="{BB962C8B-B14F-4D97-AF65-F5344CB8AC3E}">
        <p14:creationId xmlns:p14="http://schemas.microsoft.com/office/powerpoint/2010/main" val="242449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40F4-91D2-4754-8B89-7BE17F93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2. Situation Analysis</a:t>
            </a:r>
            <a:br>
              <a:rPr lang="en-US"/>
            </a:br>
            <a:r>
              <a:rPr lang="en-US" sz="3200">
                <a:solidFill>
                  <a:srgbClr val="00B0F0"/>
                </a:solidFill>
              </a:rPr>
              <a:t>2.3 Key constraints &amp; barriers – </a:t>
            </a:r>
            <a:r>
              <a:rPr lang="en-US" sz="3200" u="sng">
                <a:solidFill>
                  <a:srgbClr val="00B050"/>
                </a:solidFill>
              </a:rPr>
              <a:t>Supply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DAFF5-61C3-40FB-BAD1-DA446112B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Discuss the supply-side factors that influence access to and availability of condoms</a:t>
            </a:r>
          </a:p>
          <a:p>
            <a:r>
              <a:rPr lang="en-US" dirty="0">
                <a:solidFill>
                  <a:schemeClr val="tx2"/>
                </a:solidFill>
              </a:rPr>
              <a:t>Use available data on quantities distributed, distribution channels, social marketing sales, and commercial sales</a:t>
            </a:r>
          </a:p>
          <a:p>
            <a:r>
              <a:rPr lang="en-US" dirty="0">
                <a:solidFill>
                  <a:schemeClr val="tx2"/>
                </a:solidFill>
              </a:rPr>
              <a:t>Discuss the key constraints encountered in addressing supply-side factors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CC88E-4B28-4B6F-9469-DA527B9C8651}"/>
              </a:ext>
            </a:extLst>
          </p:cNvPr>
          <p:cNvSpPr txBox="1"/>
          <p:nvPr/>
        </p:nvSpPr>
        <p:spPr>
          <a:xfrm>
            <a:off x="9402417" y="223837"/>
            <a:ext cx="244502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page or 2 slides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9F34B6-1339-485E-9A2E-69116CB568D1}"/>
              </a:ext>
            </a:extLst>
          </p:cNvPr>
          <p:cNvSpPr txBox="1"/>
          <p:nvPr/>
        </p:nvSpPr>
        <p:spPr>
          <a:xfrm>
            <a:off x="3874245" y="6311900"/>
            <a:ext cx="444352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Situation Analysis Guidance for further detail</a:t>
            </a:r>
          </a:p>
        </p:txBody>
      </p:sp>
    </p:spTree>
    <p:extLst>
      <p:ext uri="{BB962C8B-B14F-4D97-AF65-F5344CB8AC3E}">
        <p14:creationId xmlns:p14="http://schemas.microsoft.com/office/powerpoint/2010/main" val="1001600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1F8E8-8FB0-463E-9B65-8E60DA78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Goals &amp;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197AA-03D2-4EE7-9B80-590C782AD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Provide a narrative summary of the key goals and outcomes of the plan</a:t>
            </a:r>
          </a:p>
          <a:p>
            <a:r>
              <a:rPr lang="en-US" dirty="0">
                <a:solidFill>
                  <a:schemeClr val="tx2"/>
                </a:solidFill>
              </a:rPr>
              <a:t>The narrative should explain the logic of the Results Framework</a:t>
            </a:r>
          </a:p>
          <a:p>
            <a:r>
              <a:rPr lang="en-US" dirty="0">
                <a:solidFill>
                  <a:schemeClr val="tx2"/>
                </a:solidFill>
              </a:rPr>
              <a:t>Complete the Results Framework (see next slide) drawing on standard indicators from the ME&amp;PI plan guidance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203D69-DA5E-48D5-8908-4AB99B1F0132}"/>
              </a:ext>
            </a:extLst>
          </p:cNvPr>
          <p:cNvSpPr txBox="1"/>
          <p:nvPr/>
        </p:nvSpPr>
        <p:spPr>
          <a:xfrm>
            <a:off x="9402417" y="223837"/>
            <a:ext cx="244502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page or 2 slides</a:t>
            </a:r>
          </a:p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 the Results Framework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F5FCE5-E695-4E36-8A01-B6F9E9ED2870}"/>
              </a:ext>
            </a:extLst>
          </p:cNvPr>
          <p:cNvSpPr txBox="1"/>
          <p:nvPr/>
        </p:nvSpPr>
        <p:spPr>
          <a:xfrm>
            <a:off x="3165599" y="6311900"/>
            <a:ext cx="586083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/>
              <a:t>Refer to the Guide for Developing Strategic Operational Plans for further detail</a:t>
            </a:r>
          </a:p>
        </p:txBody>
      </p:sp>
    </p:spTree>
    <p:extLst>
      <p:ext uri="{BB962C8B-B14F-4D97-AF65-F5344CB8AC3E}">
        <p14:creationId xmlns:p14="http://schemas.microsoft.com/office/powerpoint/2010/main" val="373056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0B027ED5492E489E18E2375296B630" ma:contentTypeVersion="12" ma:contentTypeDescription="Create a new document." ma:contentTypeScope="" ma:versionID="1822a9d585bd3345b39ff865a432286e">
  <xsd:schema xmlns:xsd="http://www.w3.org/2001/XMLSchema" xmlns:xs="http://www.w3.org/2001/XMLSchema" xmlns:p="http://schemas.microsoft.com/office/2006/metadata/properties" xmlns:ns2="1e4904ce-df3c-409d-8c73-59cbcf852a41" xmlns:ns3="2ddeef39-65d3-4660-94f2-f063f949c57e" targetNamespace="http://schemas.microsoft.com/office/2006/metadata/properties" ma:root="true" ma:fieldsID="52b32afa3afc9f3eede8457628c08010" ns2:_="" ns3:_="">
    <xsd:import namespace="1e4904ce-df3c-409d-8c73-59cbcf852a41"/>
    <xsd:import namespace="2ddeef39-65d3-4660-94f2-f063f949c5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904ce-df3c-409d-8c73-59cbcf852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eef39-65d3-4660-94f2-f063f949c5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2D6BE1-1799-435D-8FB6-43B9C82E285F}"/>
</file>

<file path=customXml/itemProps2.xml><?xml version="1.0" encoding="utf-8"?>
<ds:datastoreItem xmlns:ds="http://schemas.openxmlformats.org/officeDocument/2006/customXml" ds:itemID="{FA6BE1DC-09C7-4258-8D95-6D078C8A4AD9}"/>
</file>

<file path=customXml/itemProps3.xml><?xml version="1.0" encoding="utf-8"?>
<ds:datastoreItem xmlns:ds="http://schemas.openxmlformats.org/officeDocument/2006/customXml" ds:itemID="{A78FA437-56B2-462F-9A9F-1A11E457B839}"/>
</file>

<file path=docProps/app.xml><?xml version="1.0" encoding="utf-8"?>
<Properties xmlns="http://schemas.openxmlformats.org/officeDocument/2006/extended-properties" xmlns:vt="http://schemas.openxmlformats.org/officeDocument/2006/docPropsVTypes">
  <TotalTime>2888</TotalTime>
  <Words>1617</Words>
  <Application>Microsoft Macintosh PowerPoint</Application>
  <PresentationFormat>Widescreen</PresentationFormat>
  <Paragraphs>205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Wingdings</vt:lpstr>
      <vt:lpstr>Office Theme</vt:lpstr>
      <vt:lpstr>Annex E: Comprehensive Condom Programs Strategic Operational Plan Template</vt:lpstr>
      <vt:lpstr>Table of Contents</vt:lpstr>
      <vt:lpstr>1. Executive Summary</vt:lpstr>
      <vt:lpstr>2. Situation Analysis 2.1 Health need for condoms</vt:lpstr>
      <vt:lpstr>2. Situation Analysis 2.2 Condom use trends</vt:lpstr>
      <vt:lpstr>2. Situation Analysis 2.3 Key constraints &amp; barriers – Program Stewardship</vt:lpstr>
      <vt:lpstr>2. Situation Analysis 2.3 Key constraints &amp; barriers – Demand</vt:lpstr>
      <vt:lpstr>2. Situation Analysis 2.3 Key constraints &amp; barriers – Supply</vt:lpstr>
      <vt:lpstr>3. Goals &amp; outcomes</vt:lpstr>
      <vt:lpstr>Results Framework</vt:lpstr>
      <vt:lpstr>4. Priority Populations</vt:lpstr>
      <vt:lpstr>5. Strategic Priorities</vt:lpstr>
      <vt:lpstr>Graphic to summarize each strategic priority</vt:lpstr>
      <vt:lpstr>Strategic Priority #1</vt:lpstr>
      <vt:lpstr>6. Quantification of Condom Needs</vt:lpstr>
      <vt:lpstr>7. Vision for a Healthier Market</vt:lpstr>
      <vt:lpstr>8. Resource Needs Available resources &amp; estimated needs</vt:lpstr>
      <vt:lpstr>9. Workplan</vt:lpstr>
      <vt:lpstr>10. ME &amp; PI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Comprehensive Condom Programme Strategic Operational Plan Template</dc:title>
  <dc:creator>Brian Smith</dc:creator>
  <cp:lastModifiedBy>Chris Jones</cp:lastModifiedBy>
  <cp:revision>68</cp:revision>
  <dcterms:created xsi:type="dcterms:W3CDTF">2019-12-04T21:47:10Z</dcterms:created>
  <dcterms:modified xsi:type="dcterms:W3CDTF">2020-04-14T17:11:45Z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0x010100070B027ED5492E489E18E2375296B630</vt:lpwstr>
  </property>
</Properties>
</file>