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16"/>
  </p:handoutMasterIdLst>
  <p:sldIdLst>
    <p:sldId id="265" r:id="rId3"/>
    <p:sldId id="259" r:id="rId4"/>
    <p:sldId id="266" r:id="rId5"/>
    <p:sldId id="267" r:id="rId6"/>
    <p:sldId id="268" r:id="rId7"/>
    <p:sldId id="269" r:id="rId8"/>
    <p:sldId id="270" r:id="rId9"/>
    <p:sldId id="271" r:id="rId10"/>
    <p:sldId id="272" r:id="rId11"/>
    <p:sldId id="273" r:id="rId12"/>
    <p:sldId id="274" r:id="rId13"/>
    <p:sldId id="275" r:id="rId14"/>
    <p:sldId id="276" r:id="rId1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5" d="100"/>
          <a:sy n="105" d="100"/>
        </p:scale>
        <p:origin x="510"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9/4/2014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pic>
        <p:nvPicPr>
          <p:cNvPr id="7" name="Picture 41" descr="R2P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5604" y="381000"/>
            <a:ext cx="12319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0" descr="search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704" y="531813"/>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GennaNabz\Desktop\CHAPS\Prepex\prepex study docs\chaps2 Logo.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091729" y="345831"/>
            <a:ext cx="1577975" cy="59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9/4/2014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pPr/>
              <a:t>9/4/2014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pPr/>
              <a:t>‹#›</a:t>
            </a:fld>
            <a:endParaRPr lang="en-US" dirty="0"/>
          </a:p>
        </p:txBody>
      </p:sp>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3"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p:nvPr userDrawn="1"/>
        </p:nvGrpSpPr>
        <p:grpSpPr>
          <a:xfrm>
            <a:off x="0" y="152401"/>
            <a:ext cx="1600200" cy="1219200"/>
            <a:chOff x="76200" y="152401"/>
            <a:chExt cx="1524000" cy="1156838"/>
          </a:xfrm>
        </p:grpSpPr>
        <p:pic>
          <p:nvPicPr>
            <p:cNvPr id="15" name="Picture 14" descr="PEPFAR-Logo-Color-Tagline-Transparent-White.gif"/>
            <p:cNvPicPr>
              <a:picLocks noChangeAspect="1"/>
            </p:cNvPicPr>
            <p:nvPr userDrawn="1"/>
          </p:nvPicPr>
          <p:blipFill>
            <a:blip r:embed="rId14" cstate="print"/>
            <a:srcRect r="69367"/>
            <a:stretch>
              <a:fillRect/>
            </a:stretch>
          </p:blipFill>
          <p:spPr>
            <a:xfrm>
              <a:off x="228600" y="152401"/>
              <a:ext cx="762000" cy="900544"/>
            </a:xfrm>
            <a:prstGeom prst="rect">
              <a:avLst/>
            </a:prstGeom>
          </p:spPr>
        </p:pic>
        <p:sp>
          <p:nvSpPr>
            <p:cNvPr id="16" name="TextBox 11"/>
            <p:cNvSpPr txBox="1"/>
            <p:nvPr userDrawn="1"/>
          </p:nvSpPr>
          <p:spPr>
            <a:xfrm>
              <a:off x="76200" y="990600"/>
              <a:ext cx="1524000" cy="318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grpSp>
      <p:pic>
        <p:nvPicPr>
          <p:cNvPr id="17"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6"/>
          <p:cNvSpPr txBox="1">
            <a:spLocks noChangeArrowheads="1"/>
          </p:cNvSpPr>
          <p:nvPr/>
        </p:nvSpPr>
        <p:spPr>
          <a:xfrm>
            <a:off x="193431" y="1752600"/>
            <a:ext cx="8874369" cy="1143000"/>
          </a:xfrm>
          <a:prstGeom prst="rect">
            <a:avLst/>
          </a:prstGeom>
        </p:spPr>
        <p:txBody>
          <a:bodyPr/>
          <a:lstStyle/>
          <a:p>
            <a:pPr algn="ctr" fontAlgn="base">
              <a:spcBef>
                <a:spcPct val="0"/>
              </a:spcBef>
              <a:spcAft>
                <a:spcPct val="0"/>
              </a:spcAft>
              <a:defRPr/>
            </a:pPr>
            <a:r>
              <a:rPr lang="en-US" sz="4000" dirty="0">
                <a:solidFill>
                  <a:schemeClr val="bg1"/>
                </a:solidFill>
                <a:latin typeface="Calibri"/>
                <a:cs typeface="Calibri"/>
              </a:rPr>
              <a:t>Quality of Voluntary Medical Male Circumcision Services during Scale-Up: A Comparative Process Evaluation in Kenya, South Africa, Tanzania and </a:t>
            </a:r>
            <a:r>
              <a:rPr lang="en-US" sz="4000" dirty="0" smtClean="0">
                <a:solidFill>
                  <a:schemeClr val="bg1"/>
                </a:solidFill>
                <a:latin typeface="Calibri"/>
                <a:cs typeface="Calibri"/>
              </a:rPr>
              <a:t>Zimbabwe</a:t>
            </a:r>
          </a:p>
          <a:p>
            <a:pPr algn="ctr" fontAlgn="base">
              <a:spcBef>
                <a:spcPct val="0"/>
              </a:spcBef>
              <a:spcAft>
                <a:spcPct val="0"/>
              </a:spcAft>
              <a:defRPr/>
            </a:pPr>
            <a:endParaRPr kumimoji="0" lang="en-US" sz="2400" b="0" i="0" strike="noStrike" kern="0" cap="none" spc="0" normalizeH="0" baseline="0" noProof="0" dirty="0" smtClean="0">
              <a:ln>
                <a:noFill/>
              </a:ln>
              <a:solidFill>
                <a:schemeClr val="bg1"/>
              </a:solidFill>
              <a:effectLst/>
              <a:uLnTx/>
              <a:uFillTx/>
              <a:latin typeface="Arial Unicode MS"/>
              <a:ea typeface="+mj-ea"/>
              <a:cs typeface="Arial Unicode MS"/>
            </a:endParaRPr>
          </a:p>
          <a:p>
            <a:pPr lvl="0" algn="ctr" fontAlgn="base">
              <a:spcBef>
                <a:spcPct val="0"/>
              </a:spcBef>
              <a:spcAft>
                <a:spcPct val="0"/>
              </a:spcAft>
              <a:defRPr/>
            </a:pPr>
            <a:r>
              <a:rPr kumimoji="0" lang="en-US" sz="3600" b="0" i="0" strike="noStrike" kern="0" cap="none" spc="0" normalizeH="0" baseline="0" noProof="0" dirty="0" smtClean="0">
                <a:ln>
                  <a:noFill/>
                </a:ln>
                <a:solidFill>
                  <a:schemeClr val="bg1"/>
                </a:solidFill>
                <a:effectLst/>
                <a:uLnTx/>
                <a:uFillTx/>
                <a:latin typeface="Calibri"/>
                <a:ea typeface="+mj-ea"/>
                <a:cs typeface="Calibri"/>
              </a:rPr>
              <a:t>Dr. </a:t>
            </a:r>
            <a:r>
              <a:rPr kumimoji="0" lang="en-US" sz="3600" b="0" i="0" u="none" strike="noStrike" kern="0" cap="none" spc="0" normalizeH="0" baseline="0" noProof="0" dirty="0" smtClean="0">
                <a:ln>
                  <a:noFill/>
                </a:ln>
                <a:solidFill>
                  <a:schemeClr val="bg1"/>
                </a:solidFill>
                <a:effectLst/>
                <a:uLnTx/>
                <a:uFillTx/>
                <a:latin typeface="Calibri"/>
                <a:ea typeface="+mj-ea"/>
                <a:cs typeface="Calibri"/>
              </a:rPr>
              <a:t>Dino Rech</a:t>
            </a:r>
            <a:br>
              <a:rPr kumimoji="0" lang="en-US" sz="3600" b="0" i="0" u="none" strike="noStrike" kern="0" cap="none" spc="0" normalizeH="0" baseline="0" noProof="0" dirty="0" smtClean="0">
                <a:ln>
                  <a:noFill/>
                </a:ln>
                <a:solidFill>
                  <a:schemeClr val="bg1"/>
                </a:solidFill>
                <a:effectLst/>
                <a:uLnTx/>
                <a:uFillTx/>
                <a:latin typeface="Calibri"/>
                <a:ea typeface="+mj-ea"/>
                <a:cs typeface="Calibri"/>
              </a:rPr>
            </a:br>
            <a:r>
              <a:rPr kumimoji="0" lang="en-US" sz="5400" b="0" i="0" u="none" strike="noStrike" kern="0" cap="none" spc="0" normalizeH="0" baseline="0" noProof="0" dirty="0" smtClean="0">
                <a:ln>
                  <a:noFill/>
                </a:ln>
                <a:solidFill>
                  <a:schemeClr val="bg1"/>
                </a:solidFill>
                <a:effectLst/>
                <a:uLnTx/>
                <a:uFillTx/>
                <a:latin typeface="Calibri"/>
                <a:ea typeface="+mj-ea"/>
                <a:cs typeface="Calibri"/>
              </a:rPr>
              <a:t/>
            </a:r>
            <a:br>
              <a:rPr kumimoji="0" lang="en-US" sz="5400" b="0" i="0" u="none" strike="noStrike" kern="0" cap="none" spc="0" normalizeH="0" baseline="0" noProof="0" dirty="0" smtClean="0">
                <a:ln>
                  <a:noFill/>
                </a:ln>
                <a:solidFill>
                  <a:schemeClr val="bg1"/>
                </a:solidFill>
                <a:effectLst/>
                <a:uLnTx/>
                <a:uFillTx/>
                <a:latin typeface="Calibri"/>
                <a:ea typeface="+mj-ea"/>
                <a:cs typeface="Calibri"/>
              </a:rPr>
            </a:br>
            <a:endParaRPr kumimoji="0" lang="en-US" sz="5400" b="0" i="0" u="none" strike="noStrike" kern="0" cap="none" spc="0" normalizeH="0" baseline="0" noProof="0" dirty="0" smtClean="0">
              <a:ln>
                <a:noFill/>
              </a:ln>
              <a:solidFill>
                <a:schemeClr val="bg1"/>
              </a:solidFill>
              <a:effectLst/>
              <a:uLnTx/>
              <a:uFillTx/>
              <a:latin typeface="Calibri"/>
              <a:ea typeface="+mj-ea"/>
              <a:cs typeface="Calibri"/>
            </a:endParaRPr>
          </a:p>
        </p:txBody>
      </p:sp>
      <p:pic>
        <p:nvPicPr>
          <p:cNvPr id="6" name="Picture 5"/>
          <p:cNvPicPr>
            <a:picLocks noChangeAspect="1" noChangeArrowheads="1"/>
          </p:cNvPicPr>
          <p:nvPr/>
        </p:nvPicPr>
        <p:blipFill>
          <a:blip r:embed="rId3" cstate="print"/>
          <a:srcRect/>
          <a:stretch>
            <a:fillRect/>
          </a:stretch>
        </p:blipFill>
        <p:spPr bwMode="auto">
          <a:xfrm>
            <a:off x="7923212" y="4800600"/>
            <a:ext cx="1449388" cy="1752600"/>
          </a:xfrm>
          <a:prstGeom prst="rect">
            <a:avLst/>
          </a:prstGeom>
          <a:noFill/>
          <a:ln w="9525">
            <a:noFill/>
            <a:miter lim="800000"/>
            <a:headEnd/>
            <a:tailEnd/>
          </a:ln>
        </p:spPr>
      </p:pic>
      <p:pic>
        <p:nvPicPr>
          <p:cNvPr id="7" name="Picture 6" descr="PEPFAR-Logo-Color-Tagline-Transparent-White.gif"/>
          <p:cNvPicPr>
            <a:picLocks noChangeAspect="1"/>
          </p:cNvPicPr>
          <p:nvPr/>
        </p:nvPicPr>
        <p:blipFill>
          <a:blip r:embed="rId4" cstate="print"/>
          <a:stretch>
            <a:fillRect/>
          </a:stretch>
        </p:blipFill>
        <p:spPr>
          <a:xfrm>
            <a:off x="193431" y="269481"/>
            <a:ext cx="3886200" cy="1406919"/>
          </a:xfrm>
          <a:prstGeom prst="rect">
            <a:avLst/>
          </a:prstGeom>
        </p:spPr>
      </p:pic>
      <p:sp>
        <p:nvSpPr>
          <p:cNvPr id="9" name="Slide Number Placeholder 5"/>
          <p:cNvSpPr>
            <a:spLocks noGrp="1"/>
          </p:cNvSpPr>
          <p:nvPr>
            <p:ph type="sldNum" sz="quarter" idx="12"/>
          </p:nvPr>
        </p:nvSpPr>
        <p:spPr>
          <a:xfrm>
            <a:off x="4267200" y="6432551"/>
            <a:ext cx="5105400" cy="501649"/>
          </a:xfrm>
        </p:spPr>
        <p:txBody>
          <a:bodyPr/>
          <a:lstStyle>
            <a:lvl1pPr>
              <a:defRPr sz="1200">
                <a:solidFill>
                  <a:schemeClr val="tx1"/>
                </a:solidFill>
              </a:defRPr>
            </a:lvl1pPr>
          </a:lstStyle>
          <a:p>
            <a:r>
              <a:rPr lang="en-US" sz="2400" b="1" dirty="0" smtClean="0">
                <a:solidFill>
                  <a:schemeClr val="bg1"/>
                </a:solidFill>
                <a:latin typeface="Calibri" pitchFamily="34" charset="0"/>
                <a:cs typeface="Calibri" pitchFamily="34" charset="0"/>
              </a:rPr>
              <a:t>AIDS 2014 – Stepping Up The Pace</a:t>
            </a:r>
            <a:endParaRPr lang="en-US" sz="2400" b="1" dirty="0">
              <a:solidFill>
                <a:schemeClr val="bg1"/>
              </a:solidFill>
              <a:latin typeface="Calibri" pitchFamily="34" charset="0"/>
              <a:cs typeface="Calibri" pitchFamily="34" charset="0"/>
            </a:endParaRPr>
          </a:p>
        </p:txBody>
      </p:sp>
      <p:grpSp>
        <p:nvGrpSpPr>
          <p:cNvPr id="10" name="Group 9"/>
          <p:cNvGrpSpPr/>
          <p:nvPr/>
        </p:nvGrpSpPr>
        <p:grpSpPr>
          <a:xfrm>
            <a:off x="762000" y="5600700"/>
            <a:ext cx="7543800" cy="723900"/>
            <a:chOff x="609600" y="5486400"/>
            <a:chExt cx="7543800" cy="723900"/>
          </a:xfrm>
        </p:grpSpPr>
        <p:sp>
          <p:nvSpPr>
            <p:cNvPr id="8" name="Rectangle 7"/>
            <p:cNvSpPr/>
            <p:nvPr/>
          </p:nvSpPr>
          <p:spPr bwMode="auto">
            <a:xfrm>
              <a:off x="609600" y="5486400"/>
              <a:ext cx="7543800" cy="7239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1" name="Picture 41" descr="R2P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00" y="5620543"/>
              <a:ext cx="12319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descr="search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5771356"/>
              <a:ext cx="350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GennaNabz\Desktop\CHAPS\Prepex\prepex study docs\chaps2 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9225" y="5585374"/>
              <a:ext cx="1577975" cy="59438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accent1">
                    <a:lumMod val="75000"/>
                  </a:schemeClr>
                </a:solidFill>
                <a:latin typeface="+mn-lt"/>
              </a:rPr>
              <a:t>SYMMACS </a:t>
            </a:r>
            <a:r>
              <a:rPr lang="en-US" sz="4000" dirty="0" smtClean="0">
                <a:solidFill>
                  <a:schemeClr val="accent1">
                    <a:lumMod val="75000"/>
                  </a:schemeClr>
                </a:solidFill>
                <a:latin typeface="+mn-lt"/>
              </a:rPr>
              <a:t>Operations Research </a:t>
            </a:r>
            <a:r>
              <a:rPr lang="en-US" sz="4000" dirty="0" err="1" smtClean="0">
                <a:solidFill>
                  <a:schemeClr val="accent1">
                    <a:lumMod val="75000"/>
                  </a:schemeClr>
                </a:solidFill>
                <a:latin typeface="+mn-lt"/>
              </a:rPr>
              <a:t>Programme</a:t>
            </a:r>
            <a:r>
              <a:rPr lang="en-US" sz="4000" dirty="0" smtClean="0">
                <a:solidFill>
                  <a:schemeClr val="accent1">
                    <a:lumMod val="75000"/>
                  </a:schemeClr>
                </a:solidFill>
                <a:latin typeface="+mn-lt"/>
              </a:rPr>
              <a:t> Impact</a:t>
            </a:r>
            <a:endParaRPr lang="en-US" sz="4000"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sz="3000" dirty="0">
                <a:solidFill>
                  <a:schemeClr val="tx2"/>
                </a:solidFill>
              </a:rPr>
              <a:t>Annual Program evaluation conducted by country teams utilizing SYMMACS Findings and interim results.</a:t>
            </a:r>
          </a:p>
          <a:p>
            <a:r>
              <a:rPr lang="en-US" sz="3000" dirty="0">
                <a:solidFill>
                  <a:schemeClr val="tx2"/>
                </a:solidFill>
              </a:rPr>
              <a:t>Real-time program and policy changes considered and implemented as a result.</a:t>
            </a:r>
          </a:p>
          <a:p>
            <a:endParaRPr lang="en-US" dirty="0"/>
          </a:p>
        </p:txBody>
      </p:sp>
      <p:pic>
        <p:nvPicPr>
          <p:cNvPr id="4" name="Picture 2" descr="E:\GEN PICS\IMG_5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038600"/>
            <a:ext cx="4114800"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5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800" dirty="0" smtClean="0">
                <a:solidFill>
                  <a:schemeClr val="accent1">
                    <a:lumMod val="75000"/>
                  </a:schemeClr>
                </a:solidFill>
                <a:latin typeface="+mn-lt"/>
              </a:rPr>
              <a:t>USAID Applying Science to Strengthen and Improve Systems(ASSIST) </a:t>
            </a:r>
            <a:endParaRPr lang="en-US" sz="3800" dirty="0">
              <a:solidFill>
                <a:schemeClr val="accent1">
                  <a:lumMod val="75000"/>
                </a:schemeClr>
              </a:solidFill>
              <a:latin typeface="+mn-lt"/>
            </a:endParaRPr>
          </a:p>
        </p:txBody>
      </p:sp>
      <p:sp>
        <p:nvSpPr>
          <p:cNvPr id="3" name="Content Placeholder 2"/>
          <p:cNvSpPr>
            <a:spLocks noGrp="1"/>
          </p:cNvSpPr>
          <p:nvPr>
            <p:ph idx="1"/>
          </p:nvPr>
        </p:nvSpPr>
        <p:spPr>
          <a:xfrm>
            <a:off x="76200" y="1447800"/>
            <a:ext cx="8229600" cy="5334000"/>
          </a:xfrm>
        </p:spPr>
        <p:txBody>
          <a:bodyPr/>
          <a:lstStyle/>
          <a:p>
            <a:r>
              <a:rPr lang="en-US" sz="2800" dirty="0" smtClean="0">
                <a:solidFill>
                  <a:schemeClr val="accent1">
                    <a:lumMod val="75000"/>
                  </a:schemeClr>
                </a:solidFill>
              </a:rPr>
              <a:t>ASSIST project provides technical support to the Ministry of Health – Uganda (MOH) to improve quality of VMMC</a:t>
            </a:r>
            <a:endParaRPr lang="en-US" dirty="0"/>
          </a:p>
          <a:p>
            <a:r>
              <a:rPr lang="en-US" sz="2800" dirty="0" smtClean="0">
                <a:solidFill>
                  <a:schemeClr val="accent1">
                    <a:lumMod val="75000"/>
                  </a:schemeClr>
                </a:solidFill>
              </a:rPr>
              <a:t>For example: </a:t>
            </a:r>
          </a:p>
          <a:p>
            <a:pPr marL="800100" lvl="2" indent="0">
              <a:buNone/>
            </a:pPr>
            <a:r>
              <a:rPr lang="en-US" sz="2000" dirty="0" smtClean="0">
                <a:solidFill>
                  <a:schemeClr val="accent1">
                    <a:lumMod val="75000"/>
                  </a:schemeClr>
                </a:solidFill>
              </a:rPr>
              <a:t>Uganda</a:t>
            </a:r>
          </a:p>
          <a:p>
            <a:r>
              <a:rPr lang="en-US" sz="2800" dirty="0" smtClean="0">
                <a:solidFill>
                  <a:schemeClr val="accent1">
                    <a:lumMod val="75000"/>
                  </a:schemeClr>
                </a:solidFill>
              </a:rPr>
              <a:t>South Africa:</a:t>
            </a:r>
          </a:p>
          <a:p>
            <a:pPr marL="800100" lvl="2" indent="0">
              <a:buNone/>
            </a:pPr>
            <a:r>
              <a:rPr lang="en-US" sz="2000" dirty="0">
                <a:solidFill>
                  <a:schemeClr val="accent1">
                    <a:lumMod val="75000"/>
                  </a:schemeClr>
                </a:solidFill>
              </a:rPr>
              <a:t>N</a:t>
            </a:r>
            <a:r>
              <a:rPr lang="en-US" sz="2000" dirty="0" smtClean="0">
                <a:solidFill>
                  <a:schemeClr val="accent1">
                    <a:lumMod val="75000"/>
                  </a:schemeClr>
                </a:solidFill>
              </a:rPr>
              <a:t>ow implementing</a:t>
            </a:r>
          </a:p>
          <a:p>
            <a:pPr marL="800100" lvl="2" indent="0">
              <a:buNone/>
            </a:pPr>
            <a:r>
              <a:rPr lang="en-US" sz="2000" dirty="0" smtClean="0">
                <a:solidFill>
                  <a:schemeClr val="accent1">
                    <a:lumMod val="75000"/>
                  </a:schemeClr>
                </a:solidFill>
              </a:rPr>
              <a:t> CQI</a:t>
            </a:r>
          </a:p>
          <a:p>
            <a:pPr marL="800100" lvl="2" indent="0">
              <a:buNone/>
            </a:pPr>
            <a:endParaRPr lang="en-US" sz="2000" dirty="0">
              <a:solidFill>
                <a:schemeClr val="accent1">
                  <a:lumMod val="75000"/>
                </a:schemeClr>
              </a:solidFill>
            </a:endParaRPr>
          </a:p>
          <a:p>
            <a:pPr marL="800100" lvl="2" indent="0">
              <a:buNone/>
            </a:pPr>
            <a:endParaRPr lang="en-US" sz="2000" dirty="0" smtClean="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84615541"/>
              </p:ext>
            </p:extLst>
          </p:nvPr>
        </p:nvGraphicFramePr>
        <p:xfrm>
          <a:off x="3124200" y="2438400"/>
          <a:ext cx="5867401" cy="3276599"/>
        </p:xfrm>
        <a:graphic>
          <a:graphicData uri="http://schemas.openxmlformats.org/drawingml/2006/table">
            <a:tbl>
              <a:tblPr>
                <a:tableStyleId>{D113A9D2-9D6B-4929-AA2D-F23B5EE8CBE7}</a:tableStyleId>
              </a:tblPr>
              <a:tblGrid>
                <a:gridCol w="2497337"/>
                <a:gridCol w="2134822"/>
                <a:gridCol w="1235242"/>
              </a:tblGrid>
              <a:tr h="226754">
                <a:tc>
                  <a:txBody>
                    <a:bodyPr/>
                    <a:lstStyle/>
                    <a:p>
                      <a:pPr algn="ctr" fontAlgn="b"/>
                      <a:r>
                        <a:rPr lang="en-US" sz="1100" b="1" u="none" strike="noStrike" dirty="0">
                          <a:effectLst/>
                        </a:rPr>
                        <a:t>Indicator</a:t>
                      </a:r>
                      <a:endParaRPr lang="en-US" sz="1100" b="1" i="0" u="none" strike="noStrike" dirty="0">
                        <a:solidFill>
                          <a:srgbClr val="000000"/>
                        </a:solidFill>
                        <a:effectLst/>
                        <a:latin typeface="Calibri"/>
                      </a:endParaRPr>
                    </a:p>
                  </a:txBody>
                  <a:tcPr marL="9525" marR="9525" marT="9525" marB="0" anchor="b"/>
                </a:tc>
                <a:tc>
                  <a:txBody>
                    <a:bodyPr/>
                    <a:lstStyle/>
                    <a:p>
                      <a:pPr algn="l" fontAlgn="b"/>
                      <a:r>
                        <a:rPr lang="en-US" sz="1100" b="1" u="none" strike="noStrike" dirty="0">
                          <a:effectLst/>
                        </a:rPr>
                        <a:t>January 2013 (base-line)</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b="1" u="none" strike="noStrike" dirty="0">
                          <a:effectLst/>
                        </a:rPr>
                        <a:t>Apr-14</a:t>
                      </a:r>
                      <a:endParaRPr lang="en-US" sz="1100" b="1" i="0" u="none" strike="noStrike" dirty="0">
                        <a:solidFill>
                          <a:srgbClr val="000000"/>
                        </a:solidFill>
                        <a:effectLst/>
                        <a:latin typeface="Calibri"/>
                      </a:endParaRPr>
                    </a:p>
                  </a:txBody>
                  <a:tcPr marL="9525" marR="9525" marT="9525" marB="0" anchor="b"/>
                </a:tc>
              </a:tr>
              <a:tr h="609969">
                <a:tc>
                  <a:txBody>
                    <a:bodyPr/>
                    <a:lstStyle/>
                    <a:p>
                      <a:pPr algn="ctr" fontAlgn="b"/>
                      <a:r>
                        <a:rPr lang="en-US" sz="1100" b="1" u="none" strike="noStrike" dirty="0">
                          <a:effectLst/>
                        </a:rPr>
                        <a:t>Percentage of clients that return within 48 hours after Circumcision</a:t>
                      </a:r>
                      <a:endParaRPr lang="en-US" sz="1100" b="1" i="0" u="none" strike="noStrike" dirty="0">
                        <a:solidFill>
                          <a:srgbClr val="000000"/>
                        </a:solidFill>
                        <a:effectLst/>
                        <a:latin typeface="Calibri"/>
                      </a:endParaRPr>
                    </a:p>
                  </a:txBody>
                  <a:tcPr marL="9525" marR="9525" marT="9525" marB="0" anchor="b"/>
                </a:tc>
                <a:tc>
                  <a:txBody>
                    <a:bodyPr/>
                    <a:lstStyle/>
                    <a:p>
                      <a:pPr algn="ctr" fontAlgn="ctr"/>
                      <a:r>
                        <a:rPr lang="en-US" sz="1100" b="1" u="none" strike="noStrike" dirty="0">
                          <a:effectLst/>
                        </a:rPr>
                        <a:t>18% (7sites)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1" u="none" strike="noStrike" dirty="0">
                          <a:effectLst/>
                        </a:rPr>
                        <a:t>68% (27 sites)</a:t>
                      </a:r>
                      <a:endParaRPr lang="en-US" sz="1100" b="1" i="0" u="none" strike="noStrike" dirty="0">
                        <a:solidFill>
                          <a:srgbClr val="000000"/>
                        </a:solidFill>
                        <a:effectLst/>
                        <a:latin typeface="Calibri"/>
                      </a:endParaRPr>
                    </a:p>
                  </a:txBody>
                  <a:tcPr marL="9525" marR="9525" marT="9525" marB="0" anchor="ctr"/>
                </a:tc>
              </a:tr>
              <a:tr h="809513">
                <a:tc>
                  <a:txBody>
                    <a:bodyPr/>
                    <a:lstStyle/>
                    <a:p>
                      <a:pPr algn="ctr" fontAlgn="b"/>
                      <a:r>
                        <a:rPr lang="en-US" sz="1100" b="1" u="none" strike="noStrike" dirty="0">
                          <a:effectLst/>
                        </a:rPr>
                        <a:t>Percentage of clients that attend VMMC health education with their partners (as couples)</a:t>
                      </a:r>
                      <a:endParaRPr lang="en-US" sz="1100" b="1" i="0" u="none" strike="noStrike" dirty="0">
                        <a:solidFill>
                          <a:srgbClr val="000000"/>
                        </a:solidFill>
                        <a:effectLst/>
                        <a:latin typeface="Calibri"/>
                      </a:endParaRPr>
                    </a:p>
                  </a:txBody>
                  <a:tcPr marL="9525" marR="9525" marT="9525" marB="0" anchor="b"/>
                </a:tc>
                <a:tc>
                  <a:txBody>
                    <a:bodyPr/>
                    <a:lstStyle/>
                    <a:p>
                      <a:pPr algn="ctr" fontAlgn="ctr"/>
                      <a:r>
                        <a:rPr lang="en-US" sz="1100" b="1" u="none" strike="noStrike" dirty="0">
                          <a:effectLst/>
                        </a:rPr>
                        <a:t>0% (1 site)</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1" u="none" strike="noStrike" dirty="0">
                          <a:effectLst/>
                        </a:rPr>
                        <a:t>31% (14 sites)</a:t>
                      </a:r>
                      <a:endParaRPr lang="en-US" sz="1100" b="1" i="0" u="none" strike="noStrike" dirty="0">
                        <a:solidFill>
                          <a:srgbClr val="000000"/>
                        </a:solidFill>
                        <a:effectLst/>
                        <a:latin typeface="Calibri"/>
                      </a:endParaRPr>
                    </a:p>
                  </a:txBody>
                  <a:tcPr marL="9525" marR="9525" marT="9525" marB="0" anchor="ctr"/>
                </a:tc>
              </a:tr>
              <a:tr h="609969">
                <a:tc>
                  <a:txBody>
                    <a:bodyPr/>
                    <a:lstStyle/>
                    <a:p>
                      <a:pPr algn="ctr" fontAlgn="b"/>
                      <a:r>
                        <a:rPr lang="en-US" sz="1100" b="1" u="none" strike="noStrike" dirty="0">
                          <a:effectLst/>
                        </a:rPr>
                        <a:t>Number of sites that collect data on type, grade and rate of adverse events</a:t>
                      </a:r>
                      <a:endParaRPr lang="en-US" sz="1100" b="1" i="0" u="none" strike="noStrike" dirty="0">
                        <a:solidFill>
                          <a:srgbClr val="000000"/>
                        </a:solidFill>
                        <a:effectLst/>
                        <a:latin typeface="Calibri"/>
                      </a:endParaRPr>
                    </a:p>
                  </a:txBody>
                  <a:tcPr marL="9525" marR="9525" marT="9525" marB="0" anchor="b"/>
                </a:tc>
                <a:tc>
                  <a:txBody>
                    <a:bodyPr/>
                    <a:lstStyle/>
                    <a:p>
                      <a:pPr algn="ctr" fontAlgn="ctr"/>
                      <a:r>
                        <a:rPr lang="en-US" sz="1100" b="1" u="none" strike="noStrike" dirty="0">
                          <a:effectLst/>
                        </a:rPr>
                        <a:t>30% (9 sites)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1" u="none" strike="noStrike" dirty="0">
                          <a:effectLst/>
                        </a:rPr>
                        <a:t>90% (27 sites)</a:t>
                      </a:r>
                      <a:endParaRPr lang="en-US" sz="1100" b="1" i="0" u="none" strike="noStrike" dirty="0">
                        <a:solidFill>
                          <a:srgbClr val="000000"/>
                        </a:solidFill>
                        <a:effectLst/>
                        <a:latin typeface="Calibri"/>
                      </a:endParaRPr>
                    </a:p>
                  </a:txBody>
                  <a:tcPr marL="9525" marR="9525" marT="9525" marB="0" anchor="ctr"/>
                </a:tc>
              </a:tr>
              <a:tr h="609969">
                <a:tc>
                  <a:txBody>
                    <a:bodyPr/>
                    <a:lstStyle/>
                    <a:p>
                      <a:pPr algn="ctr" fontAlgn="b"/>
                      <a:r>
                        <a:rPr lang="en-US" sz="1100" b="1" u="none" strike="noStrike" dirty="0">
                          <a:effectLst/>
                        </a:rPr>
                        <a:t>Percentage of clients with documented informed consent prior to circumcision</a:t>
                      </a:r>
                      <a:endParaRPr lang="en-US" sz="1100" b="1" i="0" u="none" strike="noStrike" dirty="0">
                        <a:solidFill>
                          <a:srgbClr val="000000"/>
                        </a:solidFill>
                        <a:effectLst/>
                        <a:latin typeface="Calibri"/>
                      </a:endParaRPr>
                    </a:p>
                  </a:txBody>
                  <a:tcPr marL="9525" marR="9525" marT="9525" marB="0" anchor="b"/>
                </a:tc>
                <a:tc>
                  <a:txBody>
                    <a:bodyPr/>
                    <a:lstStyle/>
                    <a:p>
                      <a:pPr algn="ctr" fontAlgn="ctr"/>
                      <a:r>
                        <a:rPr lang="en-US" sz="1100" b="1" u="none" strike="noStrike" dirty="0">
                          <a:effectLst/>
                        </a:rPr>
                        <a:t>83% (19 sites)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1" u="none" strike="noStrike" dirty="0">
                          <a:effectLst/>
                        </a:rPr>
                        <a:t>100% (27 sites)</a:t>
                      </a:r>
                      <a:endParaRPr lang="en-US" sz="1100" b="1" i="0" u="none" strike="noStrike" dirty="0">
                        <a:solidFill>
                          <a:srgbClr val="000000"/>
                        </a:solidFill>
                        <a:effectLst/>
                        <a:latin typeface="Calibri"/>
                      </a:endParaRPr>
                    </a:p>
                  </a:txBody>
                  <a:tcPr marL="9525" marR="9525" marT="9525" marB="0" anchor="ctr"/>
                </a:tc>
              </a:tr>
              <a:tr h="410425">
                <a:tc>
                  <a:txBody>
                    <a:bodyPr/>
                    <a:lstStyle/>
                    <a:p>
                      <a:pPr algn="ctr" fontAlgn="b"/>
                      <a:r>
                        <a:rPr lang="en-US" sz="1100" b="1" u="none" strike="noStrike" dirty="0">
                          <a:effectLst/>
                        </a:rPr>
                        <a:t>Percentage of clients screened for STIs prior to circumcision</a:t>
                      </a:r>
                      <a:endParaRPr lang="en-US" sz="1100" b="1" i="0" u="none" strike="noStrike" dirty="0">
                        <a:solidFill>
                          <a:srgbClr val="000000"/>
                        </a:solidFill>
                        <a:effectLst/>
                        <a:latin typeface="Calibri"/>
                      </a:endParaRPr>
                    </a:p>
                  </a:txBody>
                  <a:tcPr marL="9525" marR="9525" marT="9525" marB="0" anchor="b"/>
                </a:tc>
                <a:tc>
                  <a:txBody>
                    <a:bodyPr/>
                    <a:lstStyle/>
                    <a:p>
                      <a:pPr algn="ctr" fontAlgn="ctr"/>
                      <a:r>
                        <a:rPr lang="en-US" sz="1100" b="1" u="none" strike="noStrike" dirty="0">
                          <a:effectLst/>
                        </a:rPr>
                        <a:t>81% (19 sites)</a:t>
                      </a:r>
                      <a:endParaRPr lang="en-US" sz="1100" b="1" i="0" u="none" strike="noStrike" dirty="0">
                        <a:solidFill>
                          <a:srgbClr val="000000"/>
                        </a:solidFill>
                        <a:effectLst/>
                        <a:latin typeface="Calibri"/>
                      </a:endParaRPr>
                    </a:p>
                  </a:txBody>
                  <a:tcPr marL="9525" marR="9525" marT="9525" marB="0" anchor="ctr"/>
                </a:tc>
                <a:tc>
                  <a:txBody>
                    <a:bodyPr/>
                    <a:lstStyle/>
                    <a:p>
                      <a:pPr algn="ctr" fontAlgn="ctr"/>
                      <a:r>
                        <a:rPr lang="en-US" sz="1100" b="1" u="none" strike="noStrike" dirty="0">
                          <a:effectLst/>
                        </a:rPr>
                        <a:t>100% (27 sites)</a:t>
                      </a:r>
                      <a:endParaRPr lang="en-US" sz="1100" b="1" i="0" u="none" strike="noStrike" dirty="0">
                        <a:solidFill>
                          <a:srgbClr val="000000"/>
                        </a:solidFill>
                        <a:effectLst/>
                        <a:latin typeface="Calibri"/>
                      </a:endParaRPr>
                    </a:p>
                  </a:txBody>
                  <a:tcPr marL="9525" marR="9525" marT="9525" marB="0" anchor="ctr"/>
                </a:tc>
              </a:tr>
            </a:tbl>
          </a:graphicData>
        </a:graphic>
      </p:graphicFrame>
      <p:sp>
        <p:nvSpPr>
          <p:cNvPr id="5" name="Rectangle 4"/>
          <p:cNvSpPr/>
          <p:nvPr/>
        </p:nvSpPr>
        <p:spPr>
          <a:xfrm>
            <a:off x="316523" y="5867400"/>
            <a:ext cx="8001000" cy="10668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en-US" sz="1400" dirty="0" err="1" smtClean="0">
                <a:solidFill>
                  <a:schemeClr val="accent1">
                    <a:lumMod val="75000"/>
                  </a:schemeClr>
                </a:solidFill>
              </a:rPr>
              <a:t>Byabagambi</a:t>
            </a:r>
            <a:r>
              <a:rPr lang="en-US" sz="1400" dirty="0" smtClean="0">
                <a:solidFill>
                  <a:schemeClr val="accent1">
                    <a:lumMod val="75000"/>
                  </a:schemeClr>
                </a:solidFill>
              </a:rPr>
              <a:t>, J., </a:t>
            </a:r>
            <a:r>
              <a:rPr lang="en-US" sz="1400" dirty="0" err="1" smtClean="0">
                <a:solidFill>
                  <a:schemeClr val="accent1">
                    <a:lumMod val="75000"/>
                  </a:schemeClr>
                </a:solidFill>
              </a:rPr>
              <a:t>Nkolo</a:t>
            </a:r>
            <a:r>
              <a:rPr lang="en-US" sz="1400" dirty="0" smtClean="0">
                <a:solidFill>
                  <a:schemeClr val="accent1">
                    <a:lumMod val="75000"/>
                  </a:schemeClr>
                </a:solidFill>
              </a:rPr>
              <a:t>, E. K., Marks, </a:t>
            </a:r>
            <a:r>
              <a:rPr lang="en-US" sz="1400" dirty="0" err="1" smtClean="0">
                <a:solidFill>
                  <a:schemeClr val="accent1">
                    <a:lumMod val="75000"/>
                  </a:schemeClr>
                </a:solidFill>
              </a:rPr>
              <a:t>P.,et</a:t>
            </a:r>
            <a:r>
              <a:rPr lang="en-US" sz="1400" dirty="0" smtClean="0">
                <a:solidFill>
                  <a:schemeClr val="accent1">
                    <a:lumMod val="75000"/>
                  </a:schemeClr>
                </a:solidFill>
              </a:rPr>
              <a:t> al. (2014). Improving Quality of Voluntary Medical Male Circumcision Through Continuous Quality Improvement  (CQI) Approach : Uganda’s Experience</a:t>
            </a:r>
            <a:endParaRPr lang="en-US" sz="1400" dirty="0">
              <a:solidFill>
                <a:schemeClr val="accent1">
                  <a:lumMod val="75000"/>
                </a:schemeClr>
              </a:solidFill>
            </a:endParaRPr>
          </a:p>
        </p:txBody>
      </p:sp>
    </p:spTree>
    <p:extLst>
      <p:ext uri="{BB962C8B-B14F-4D97-AF65-F5344CB8AC3E}">
        <p14:creationId xmlns:p14="http://schemas.microsoft.com/office/powerpoint/2010/main" val="202438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normAutofit/>
          </a:bodyPr>
          <a:lstStyle/>
          <a:p>
            <a:r>
              <a:rPr lang="en-US" sz="5400" dirty="0" smtClean="0">
                <a:solidFill>
                  <a:schemeClr val="accent1">
                    <a:lumMod val="75000"/>
                  </a:schemeClr>
                </a:solidFill>
                <a:latin typeface="+mn-lt"/>
              </a:rPr>
              <a:t>    Conclusion</a:t>
            </a:r>
            <a:endParaRPr lang="en-US" sz="5400" dirty="0">
              <a:solidFill>
                <a:schemeClr val="accent1">
                  <a:lumMod val="75000"/>
                </a:schemeClr>
              </a:solidFill>
              <a:latin typeface="+mn-lt"/>
            </a:endParaRPr>
          </a:p>
        </p:txBody>
      </p:sp>
      <p:sp>
        <p:nvSpPr>
          <p:cNvPr id="3" name="Content Placeholder 2"/>
          <p:cNvSpPr>
            <a:spLocks noGrp="1"/>
          </p:cNvSpPr>
          <p:nvPr>
            <p:ph idx="1"/>
          </p:nvPr>
        </p:nvSpPr>
        <p:spPr>
          <a:xfrm>
            <a:off x="509954" y="1295400"/>
            <a:ext cx="8229600" cy="4525963"/>
          </a:xfrm>
        </p:spPr>
        <p:txBody>
          <a:bodyPr>
            <a:normAutofit/>
          </a:bodyPr>
          <a:lstStyle/>
          <a:p>
            <a:pPr>
              <a:spcBef>
                <a:spcPts val="1200"/>
              </a:spcBef>
            </a:pPr>
            <a:r>
              <a:rPr lang="en-US" sz="2400" dirty="0">
                <a:solidFill>
                  <a:schemeClr val="accent1">
                    <a:lumMod val="75000"/>
                  </a:schemeClr>
                </a:solidFill>
              </a:rPr>
              <a:t>Scaling up VMMC programs is an important strategy in the prevention of HIV infection in Sub-Saharan African countries.</a:t>
            </a:r>
          </a:p>
          <a:p>
            <a:pPr>
              <a:spcBef>
                <a:spcPts val="1200"/>
              </a:spcBef>
            </a:pPr>
            <a:r>
              <a:rPr lang="en-US" sz="2400" dirty="0" smtClean="0">
                <a:solidFill>
                  <a:schemeClr val="accent1">
                    <a:lumMod val="75000"/>
                  </a:schemeClr>
                </a:solidFill>
              </a:rPr>
              <a:t>The </a:t>
            </a:r>
            <a:r>
              <a:rPr lang="en-US" sz="2400" dirty="0">
                <a:solidFill>
                  <a:schemeClr val="accent1">
                    <a:lumMod val="75000"/>
                  </a:schemeClr>
                </a:solidFill>
              </a:rPr>
              <a:t>overall scale-up has over extended human resources, which in turn has negative effects for both the original sites and the expanded program.</a:t>
            </a:r>
          </a:p>
          <a:p>
            <a:pPr>
              <a:spcBef>
                <a:spcPts val="1200"/>
              </a:spcBef>
            </a:pPr>
            <a:r>
              <a:rPr lang="en-US" sz="2400" dirty="0" smtClean="0">
                <a:solidFill>
                  <a:schemeClr val="accent1">
                    <a:lumMod val="75000"/>
                  </a:schemeClr>
                </a:solidFill>
              </a:rPr>
              <a:t>Given </a:t>
            </a:r>
            <a:r>
              <a:rPr lang="en-US" sz="2400" dirty="0">
                <a:solidFill>
                  <a:schemeClr val="accent1">
                    <a:lumMod val="75000"/>
                  </a:schemeClr>
                </a:solidFill>
              </a:rPr>
              <a:t>the potentially significant contribution of VMMC in decreasing HIV transmission, monitoring quality is critical in identifying and eliminating gaps in care during introductory and scale-up periods.</a:t>
            </a:r>
          </a:p>
          <a:p>
            <a:endParaRPr lang="en-US" dirty="0"/>
          </a:p>
        </p:txBody>
      </p:sp>
      <p:pic>
        <p:nvPicPr>
          <p:cNvPr id="4" name="Picture 3" descr="E:\GEN PICS\IMG_95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4754" y="4648200"/>
            <a:ext cx="3124200" cy="2082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02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2P logo.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520963"/>
            <a:ext cx="1230343" cy="53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arch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61867"/>
            <a:ext cx="35052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GennaNabz\Desktop\CHAPS\Prepex\prepex study docs\chaps2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446835"/>
            <a:ext cx="1143000" cy="6167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400" y="2743200"/>
            <a:ext cx="8001000" cy="1754326"/>
          </a:xfrm>
          <a:prstGeom prst="rect">
            <a:avLst/>
          </a:prstGeom>
        </p:spPr>
        <p:txBody>
          <a:bodyPr wrap="square">
            <a:spAutoFit/>
          </a:bodyPr>
          <a:lstStyle/>
          <a:p>
            <a:r>
              <a:rPr lang="en-US" dirty="0">
                <a:solidFill>
                  <a:schemeClr val="accent1">
                    <a:lumMod val="75000"/>
                  </a:schemeClr>
                </a:solidFill>
              </a:rPr>
              <a:t>The USAID | Project SEARCH, Task Order No.2, is funded by the U.S. Agency for International Development under Contract No. GHH-I-00-07-00032-00, beginning September 30, 2008, and supported by the President</a:t>
            </a:r>
            <a:r>
              <a:rPr lang="ja-JP" altLang="en-US" dirty="0">
                <a:solidFill>
                  <a:schemeClr val="accent1">
                    <a:lumMod val="75000"/>
                  </a:schemeClr>
                </a:solidFill>
              </a:rPr>
              <a:t>’</a:t>
            </a:r>
            <a:r>
              <a:rPr lang="en-US" altLang="ja-JP" dirty="0">
                <a:solidFill>
                  <a:schemeClr val="accent1">
                    <a:lumMod val="75000"/>
                  </a:schemeClr>
                </a:solidFill>
              </a:rPr>
              <a:t>s Emergency Plan for AIDS Relief. The Research to Prevention (R2P) Project is led by the Johns Hopkins Center for Global Health and managed by the Johns Hopkins Bloomberg School of Public Health Center for Communication Programs (</a:t>
            </a:r>
            <a:r>
              <a:rPr lang="en-US" altLang="ja-JP" dirty="0" smtClean="0">
                <a:solidFill>
                  <a:schemeClr val="accent1">
                    <a:lumMod val="75000"/>
                  </a:schemeClr>
                </a:solidFill>
              </a:rPr>
              <a:t>CCP)</a:t>
            </a:r>
            <a:endParaRPr lang="en-US" dirty="0">
              <a:solidFill>
                <a:schemeClr val="accent1">
                  <a:lumMod val="75000"/>
                </a:schemeClr>
              </a:solidFill>
            </a:endParaRPr>
          </a:p>
        </p:txBody>
      </p:sp>
      <p:pic>
        <p:nvPicPr>
          <p:cNvPr id="8" name="Picture 7" descr="PEPFAR-Logo-Color-Tagline-Transparent-White.gif"/>
          <p:cNvPicPr>
            <a:picLocks noChangeAspect="1"/>
          </p:cNvPicPr>
          <p:nvPr/>
        </p:nvPicPr>
        <p:blipFill>
          <a:blip r:embed="rId5" cstate="print"/>
          <a:srcRect r="69367"/>
          <a:stretch>
            <a:fillRect/>
          </a:stretch>
        </p:blipFill>
        <p:spPr>
          <a:xfrm>
            <a:off x="685800" y="216638"/>
            <a:ext cx="1371600" cy="1627011"/>
          </a:xfrm>
          <a:prstGeom prst="rect">
            <a:avLst/>
          </a:prstGeom>
        </p:spPr>
      </p:pic>
    </p:spTree>
    <p:extLst>
      <p:ext uri="{BB962C8B-B14F-4D97-AF65-F5344CB8AC3E}">
        <p14:creationId xmlns:p14="http://schemas.microsoft.com/office/powerpoint/2010/main" val="134301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1">
                    <a:lumMod val="75000"/>
                  </a:schemeClr>
                </a:solidFill>
                <a:latin typeface="+mn-lt"/>
                <a:cs typeface="Arial Black" pitchFamily="34" charset="0"/>
              </a:rPr>
              <a:t>Overview of </a:t>
            </a:r>
            <a:r>
              <a:rPr lang="en-US" sz="5400" dirty="0" smtClean="0">
                <a:solidFill>
                  <a:schemeClr val="accent1">
                    <a:lumMod val="75000"/>
                  </a:schemeClr>
                </a:solidFill>
                <a:latin typeface="+mn-lt"/>
                <a:cs typeface="Arial Black" pitchFamily="34" charset="0"/>
              </a:rPr>
              <a:t>Presentation </a:t>
            </a:r>
            <a:endParaRPr lang="en-US" sz="5400" dirty="0">
              <a:solidFill>
                <a:schemeClr val="accent1">
                  <a:lumMod val="75000"/>
                </a:schemeClr>
              </a:solidFill>
              <a:latin typeface="+mn-lt"/>
            </a:endParaRPr>
          </a:p>
        </p:txBody>
      </p:sp>
      <p:sp>
        <p:nvSpPr>
          <p:cNvPr id="3" name="Content Placeholder 2"/>
          <p:cNvSpPr>
            <a:spLocks noGrp="1"/>
          </p:cNvSpPr>
          <p:nvPr>
            <p:ph idx="1"/>
          </p:nvPr>
        </p:nvSpPr>
        <p:spPr/>
        <p:txBody>
          <a:bodyPr/>
          <a:lstStyle/>
          <a:p>
            <a:r>
              <a:rPr lang="en-US" sz="4000" dirty="0">
                <a:solidFill>
                  <a:schemeClr val="tx2"/>
                </a:solidFill>
                <a:cs typeface="Arial" panose="020B0604020202020204" pitchFamily="34" charset="0"/>
              </a:rPr>
              <a:t>Background</a:t>
            </a:r>
          </a:p>
          <a:p>
            <a:r>
              <a:rPr lang="en-US" sz="4000" dirty="0">
                <a:solidFill>
                  <a:schemeClr val="tx2"/>
                </a:solidFill>
                <a:cs typeface="Arial" panose="020B0604020202020204" pitchFamily="34" charset="0"/>
              </a:rPr>
              <a:t>Study objectives</a:t>
            </a:r>
          </a:p>
          <a:p>
            <a:r>
              <a:rPr lang="en-US" sz="4000" dirty="0">
                <a:solidFill>
                  <a:schemeClr val="tx2"/>
                </a:solidFill>
                <a:cs typeface="Arial" panose="020B0604020202020204" pitchFamily="34" charset="0"/>
              </a:rPr>
              <a:t>Methodology</a:t>
            </a:r>
          </a:p>
          <a:p>
            <a:r>
              <a:rPr lang="en-US" sz="4000" dirty="0">
                <a:solidFill>
                  <a:schemeClr val="tx2"/>
                </a:solidFill>
                <a:cs typeface="Arial" panose="020B0604020202020204" pitchFamily="34" charset="0"/>
              </a:rPr>
              <a:t>Results</a:t>
            </a:r>
          </a:p>
          <a:p>
            <a:r>
              <a:rPr lang="en-US" sz="4000" dirty="0">
                <a:solidFill>
                  <a:schemeClr val="tx2"/>
                </a:solidFill>
                <a:cs typeface="Arial" panose="020B0604020202020204" pitchFamily="34" charset="0"/>
              </a:rPr>
              <a:t>Conclusion</a:t>
            </a:r>
          </a:p>
          <a:p>
            <a:endParaRPr lang="en-US" dirty="0"/>
          </a:p>
        </p:txBody>
      </p:sp>
      <p:pic>
        <p:nvPicPr>
          <p:cNvPr id="4" name="Picture 2" descr="E:\GEN PICS\clinicr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09700"/>
            <a:ext cx="4495800" cy="4229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60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5400" dirty="0">
                <a:solidFill>
                  <a:schemeClr val="accent1">
                    <a:lumMod val="75000"/>
                  </a:schemeClr>
                </a:solidFill>
                <a:latin typeface="+mn-lt"/>
                <a:cs typeface="Arial Black" pitchFamily="34" charset="0"/>
              </a:rPr>
              <a:t> </a:t>
            </a:r>
            <a:r>
              <a:rPr lang="en-US" sz="5400" dirty="0" smtClean="0">
                <a:solidFill>
                  <a:schemeClr val="accent1">
                    <a:lumMod val="75000"/>
                  </a:schemeClr>
                </a:solidFill>
                <a:latin typeface="+mn-lt"/>
                <a:cs typeface="Arial Black" pitchFamily="34" charset="0"/>
              </a:rPr>
              <a:t>  Background</a:t>
            </a:r>
            <a:endParaRPr lang="en-US" sz="5400" dirty="0">
              <a:solidFill>
                <a:schemeClr val="accent1">
                  <a:lumMod val="75000"/>
                </a:schemeClr>
              </a:solidFill>
              <a:latin typeface="+mn-lt"/>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nSpc>
                <a:spcPct val="110000"/>
              </a:lnSpc>
              <a:spcBef>
                <a:spcPts val="1200"/>
              </a:spcBef>
            </a:pPr>
            <a:r>
              <a:rPr lang="en-US" sz="3000" dirty="0">
                <a:solidFill>
                  <a:srgbClr val="1A366D"/>
                </a:solidFill>
                <a:cs typeface="Arial" panose="020B0604020202020204" pitchFamily="34" charset="0"/>
              </a:rPr>
              <a:t>Voluntary medical male circumcision (VMMC) has been shown to reduce the risk of HIV transmission in heterosexual men by approximately 60%.  </a:t>
            </a:r>
            <a:endParaRPr lang="en-US" sz="3000" dirty="0" smtClean="0">
              <a:solidFill>
                <a:srgbClr val="1A366D"/>
              </a:solidFill>
              <a:cs typeface="Arial" panose="020B0604020202020204" pitchFamily="34" charset="0"/>
            </a:endParaRPr>
          </a:p>
          <a:p>
            <a:pPr>
              <a:lnSpc>
                <a:spcPct val="110000"/>
              </a:lnSpc>
              <a:spcBef>
                <a:spcPts val="1200"/>
              </a:spcBef>
            </a:pPr>
            <a:r>
              <a:rPr lang="en-US" sz="3000" dirty="0">
                <a:solidFill>
                  <a:srgbClr val="1A366D"/>
                </a:solidFill>
                <a:cs typeface="Arial" panose="020B0604020202020204" pitchFamily="34" charset="0"/>
              </a:rPr>
              <a:t>Data from modeling research suggests that 80% VMMC coverage in 13 Eastern and Southern African countries could avert 3.4 million new HIV infections within 15 years.</a:t>
            </a:r>
          </a:p>
          <a:p>
            <a:endParaRPr lang="en-US" dirty="0" smtClean="0">
              <a:solidFill>
                <a:srgbClr val="1A366D"/>
              </a:solidFill>
              <a:cs typeface="Arial" panose="020B0604020202020204" pitchFamily="34" charset="0"/>
            </a:endParaRPr>
          </a:p>
          <a:p>
            <a:pPr marL="914400" lvl="2" indent="0">
              <a:buNone/>
            </a:pPr>
            <a:r>
              <a:rPr lang="en-US" sz="1800" dirty="0" err="1">
                <a:solidFill>
                  <a:srgbClr val="1A366D"/>
                </a:solidFill>
                <a:cs typeface="Arial" panose="020B0604020202020204" pitchFamily="34" charset="0"/>
              </a:rPr>
              <a:t>Njeuhmeli</a:t>
            </a:r>
            <a:r>
              <a:rPr lang="en-US" sz="1800" dirty="0">
                <a:solidFill>
                  <a:srgbClr val="1A366D"/>
                </a:solidFill>
                <a:cs typeface="Arial" panose="020B0604020202020204" pitchFamily="34" charset="0"/>
              </a:rPr>
              <a:t>, E. et al. (2011). Voluntary medical male circumcision: Modeling the impact and cost of expanding male circumcision in Eastern and Southern Africa. </a:t>
            </a:r>
            <a:r>
              <a:rPr lang="en-US" sz="1800" i="1" dirty="0" err="1">
                <a:solidFill>
                  <a:srgbClr val="1A366D"/>
                </a:solidFill>
                <a:cs typeface="Arial" panose="020B0604020202020204" pitchFamily="34" charset="0"/>
              </a:rPr>
              <a:t>PLoS</a:t>
            </a:r>
            <a:r>
              <a:rPr lang="en-US" sz="1800" i="1" dirty="0">
                <a:solidFill>
                  <a:srgbClr val="1A366D"/>
                </a:solidFill>
                <a:cs typeface="Arial" panose="020B0604020202020204" pitchFamily="34" charset="0"/>
              </a:rPr>
              <a:t> Med </a:t>
            </a:r>
            <a:r>
              <a:rPr lang="en-US" sz="1800" dirty="0">
                <a:solidFill>
                  <a:srgbClr val="1A366D"/>
                </a:solidFill>
                <a:cs typeface="Arial" panose="020B0604020202020204" pitchFamily="34" charset="0"/>
              </a:rPr>
              <a:t>8(11): e1001132</a:t>
            </a:r>
          </a:p>
          <a:p>
            <a:endParaRPr lang="en-US" dirty="0"/>
          </a:p>
        </p:txBody>
      </p:sp>
    </p:spTree>
    <p:extLst>
      <p:ext uri="{BB962C8B-B14F-4D97-AF65-F5344CB8AC3E}">
        <p14:creationId xmlns:p14="http://schemas.microsoft.com/office/powerpoint/2010/main" val="286126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Black" pitchFamily="34" charset="0"/>
                <a:cs typeface="Arial Black" pitchFamily="34" charset="0"/>
              </a:rPr>
              <a:t>   </a:t>
            </a:r>
            <a:r>
              <a:rPr lang="en-US" sz="5400" dirty="0" smtClean="0">
                <a:solidFill>
                  <a:schemeClr val="accent1">
                    <a:lumMod val="75000"/>
                  </a:schemeClr>
                </a:solidFill>
                <a:latin typeface="+mn-lt"/>
                <a:cs typeface="Arial Black" pitchFamily="34" charset="0"/>
              </a:rPr>
              <a:t>Study </a:t>
            </a:r>
            <a:r>
              <a:rPr lang="en-US" sz="5400" dirty="0">
                <a:solidFill>
                  <a:schemeClr val="accent1">
                    <a:lumMod val="75000"/>
                  </a:schemeClr>
                </a:solidFill>
                <a:latin typeface="+mn-lt"/>
                <a:cs typeface="Arial Black" pitchFamily="34" charset="0"/>
              </a:rPr>
              <a:t>Objectives</a:t>
            </a:r>
            <a:endParaRPr lang="en-US" sz="5400" dirty="0">
              <a:solidFill>
                <a:schemeClr val="accent1">
                  <a:lumMod val="75000"/>
                </a:schemeClr>
              </a:solidFill>
              <a:latin typeface="+mn-lt"/>
            </a:endParaRPr>
          </a:p>
        </p:txBody>
      </p:sp>
      <p:sp>
        <p:nvSpPr>
          <p:cNvPr id="3" name="Content Placeholder 2"/>
          <p:cNvSpPr>
            <a:spLocks noGrp="1"/>
          </p:cNvSpPr>
          <p:nvPr>
            <p:ph idx="1"/>
          </p:nvPr>
        </p:nvSpPr>
        <p:spPr>
          <a:xfrm>
            <a:off x="533400" y="1219200"/>
            <a:ext cx="8229600" cy="4525963"/>
          </a:xfrm>
        </p:spPr>
        <p:txBody>
          <a:bodyPr/>
          <a:lstStyle/>
          <a:p>
            <a:pPr marL="514350" indent="-514350">
              <a:buFont typeface="+mj-lt"/>
              <a:buAutoNum type="arabicPeriod"/>
            </a:pPr>
            <a:r>
              <a:rPr lang="en-US" sz="2800" dirty="0" smtClean="0">
                <a:solidFill>
                  <a:schemeClr val="tx2"/>
                </a:solidFill>
                <a:cs typeface="Arial" panose="020B0604020202020204" pitchFamily="34" charset="0"/>
              </a:rPr>
              <a:t>To assess the effect of the scale-up on the quality of the VMMC programme</a:t>
            </a:r>
          </a:p>
          <a:p>
            <a:pPr marL="514350" indent="-514350">
              <a:buFont typeface="+mj-lt"/>
              <a:buAutoNum type="arabicPeriod"/>
            </a:pPr>
            <a:r>
              <a:rPr lang="en-US" sz="2800" dirty="0">
                <a:solidFill>
                  <a:schemeClr val="tx2"/>
                </a:solidFill>
                <a:cs typeface="Arial" panose="020B0604020202020204" pitchFamily="34" charset="0"/>
              </a:rPr>
              <a:t>To examine the quality of VMMC services among four African countries (South Africa, Tanzania, Kenya and Zimbabwe) over two years of programme scale-up</a:t>
            </a:r>
          </a:p>
          <a:p>
            <a:pPr marL="514350" indent="-514350">
              <a:buFont typeface="+mj-lt"/>
              <a:buAutoNum type="arabicPeriod"/>
            </a:pPr>
            <a:endParaRPr lang="en-US" sz="2800" dirty="0" smtClean="0">
              <a:solidFill>
                <a:schemeClr val="tx2"/>
              </a:solidFill>
              <a:cs typeface="Arial" panose="020B0604020202020204" pitchFamily="34" charset="0"/>
            </a:endParaRPr>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3962400"/>
            <a:ext cx="6781800" cy="2677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19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solidFill>
                  <a:schemeClr val="accent1">
                    <a:lumMod val="75000"/>
                  </a:schemeClr>
                </a:solidFill>
                <a:latin typeface="+mn-lt"/>
                <a:cs typeface="Arial Black" pitchFamily="34" charset="0"/>
              </a:rPr>
              <a:t>SYMMACS </a:t>
            </a:r>
            <a:r>
              <a:rPr lang="en-US" sz="5400" dirty="0" smtClean="0">
                <a:solidFill>
                  <a:schemeClr val="accent1">
                    <a:lumMod val="75000"/>
                  </a:schemeClr>
                </a:solidFill>
                <a:latin typeface="+mn-lt"/>
                <a:cs typeface="Arial Black" pitchFamily="34" charset="0"/>
              </a:rPr>
              <a:t>Methodology </a:t>
            </a:r>
            <a:endParaRPr lang="en-US" sz="5400" dirty="0">
              <a:solidFill>
                <a:schemeClr val="accent1">
                  <a:lumMod val="75000"/>
                </a:schemeClr>
              </a:solidFill>
              <a:latin typeface="+mn-lt"/>
            </a:endParaRPr>
          </a:p>
        </p:txBody>
      </p:sp>
      <p:sp>
        <p:nvSpPr>
          <p:cNvPr id="3" name="Content Placeholder 2"/>
          <p:cNvSpPr>
            <a:spLocks noGrp="1"/>
          </p:cNvSpPr>
          <p:nvPr>
            <p:ph idx="1"/>
          </p:nvPr>
        </p:nvSpPr>
        <p:spPr/>
        <p:txBody>
          <a:bodyPr>
            <a:normAutofit lnSpcReduction="10000"/>
          </a:bodyPr>
          <a:lstStyle/>
          <a:p>
            <a:pPr>
              <a:defRPr/>
            </a:pPr>
            <a:r>
              <a:rPr lang="en-US" sz="2400" b="1" dirty="0">
                <a:solidFill>
                  <a:schemeClr val="accent1">
                    <a:lumMod val="75000"/>
                  </a:schemeClr>
                </a:solidFill>
                <a:cs typeface="Arial" panose="020B0604020202020204" pitchFamily="34" charset="0"/>
              </a:rPr>
              <a:t>Process evaluation in four countries in southern and eastern Africa active in VMMC scale-up: </a:t>
            </a:r>
          </a:p>
          <a:p>
            <a:pPr lvl="1">
              <a:defRPr/>
            </a:pPr>
            <a:r>
              <a:rPr lang="en-US" sz="2400" dirty="0">
                <a:solidFill>
                  <a:schemeClr val="accent1">
                    <a:lumMod val="75000"/>
                  </a:schemeClr>
                </a:solidFill>
                <a:cs typeface="Arial" panose="020B0604020202020204" pitchFamily="34" charset="0"/>
              </a:rPr>
              <a:t>Kenya, South Africa, Tanzania, and </a:t>
            </a:r>
            <a:r>
              <a:rPr lang="en-US" sz="2400" dirty="0" smtClean="0">
                <a:solidFill>
                  <a:schemeClr val="accent1">
                    <a:lumMod val="75000"/>
                  </a:schemeClr>
                </a:solidFill>
                <a:cs typeface="Arial" panose="020B0604020202020204" pitchFamily="34" charset="0"/>
              </a:rPr>
              <a:t>Zimbabwe</a:t>
            </a:r>
          </a:p>
          <a:p>
            <a:pPr marL="457200" lvl="1" indent="0">
              <a:buNone/>
              <a:defRPr/>
            </a:pPr>
            <a:endParaRPr lang="en-US" sz="2400" dirty="0">
              <a:solidFill>
                <a:schemeClr val="accent1">
                  <a:lumMod val="75000"/>
                </a:schemeClr>
              </a:solidFill>
              <a:cs typeface="Arial" panose="020B0604020202020204" pitchFamily="34" charset="0"/>
            </a:endParaRPr>
          </a:p>
          <a:p>
            <a:pPr>
              <a:defRPr/>
            </a:pPr>
            <a:r>
              <a:rPr lang="en-US" sz="2400" b="1" dirty="0">
                <a:solidFill>
                  <a:schemeClr val="accent1">
                    <a:lumMod val="75000"/>
                  </a:schemeClr>
                </a:solidFill>
                <a:cs typeface="Arial" panose="020B0604020202020204" pitchFamily="34" charset="0"/>
              </a:rPr>
              <a:t>Two serial cross-sectional samples of VMMC service delivery sites</a:t>
            </a:r>
          </a:p>
          <a:p>
            <a:pPr lvl="1">
              <a:defRPr/>
            </a:pPr>
            <a:r>
              <a:rPr lang="en-US" sz="2400" dirty="0">
                <a:solidFill>
                  <a:schemeClr val="accent1">
                    <a:lumMod val="75000"/>
                  </a:schemeClr>
                </a:solidFill>
                <a:cs typeface="Arial" panose="020B0604020202020204" pitchFamily="34" charset="0"/>
              </a:rPr>
              <a:t>Data collected in 2011 and 2012 using same </a:t>
            </a:r>
            <a:r>
              <a:rPr lang="en-US" sz="2400" dirty="0" smtClean="0">
                <a:solidFill>
                  <a:schemeClr val="accent1">
                    <a:lumMod val="75000"/>
                  </a:schemeClr>
                </a:solidFill>
                <a:cs typeface="Arial" panose="020B0604020202020204" pitchFamily="34" charset="0"/>
              </a:rPr>
              <a:t>instruments</a:t>
            </a:r>
          </a:p>
          <a:p>
            <a:pPr marL="457200" lvl="1" indent="0">
              <a:buNone/>
              <a:defRPr/>
            </a:pPr>
            <a:endParaRPr lang="en-US" sz="2400" dirty="0">
              <a:solidFill>
                <a:schemeClr val="accent1">
                  <a:lumMod val="75000"/>
                </a:schemeClr>
              </a:solidFill>
              <a:cs typeface="Arial" panose="020B0604020202020204" pitchFamily="34" charset="0"/>
            </a:endParaRPr>
          </a:p>
          <a:p>
            <a:pPr>
              <a:defRPr/>
            </a:pPr>
            <a:r>
              <a:rPr lang="en-US" sz="2400" b="1" dirty="0">
                <a:solidFill>
                  <a:schemeClr val="accent1">
                    <a:lumMod val="75000"/>
                  </a:schemeClr>
                </a:solidFill>
                <a:cs typeface="Arial" panose="020B0604020202020204" pitchFamily="34" charset="0"/>
              </a:rPr>
              <a:t>Included fixed, outreach and mobile sites (where they existed)</a:t>
            </a:r>
          </a:p>
          <a:p>
            <a:pPr lvl="1">
              <a:defRPr/>
            </a:pPr>
            <a:r>
              <a:rPr lang="en-US" sz="2400" dirty="0">
                <a:solidFill>
                  <a:schemeClr val="accent1">
                    <a:lumMod val="75000"/>
                  </a:schemeClr>
                </a:solidFill>
                <a:cs typeface="Arial" panose="020B0604020202020204" pitchFamily="34" charset="0"/>
              </a:rPr>
              <a:t>Kenya: only country that had mobile sites</a:t>
            </a:r>
          </a:p>
          <a:p>
            <a:endParaRPr lang="en-US" dirty="0"/>
          </a:p>
        </p:txBody>
      </p:sp>
    </p:spTree>
    <p:extLst>
      <p:ext uri="{BB962C8B-B14F-4D97-AF65-F5344CB8AC3E}">
        <p14:creationId xmlns:p14="http://schemas.microsoft.com/office/powerpoint/2010/main" val="1310330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5400" dirty="0" smtClean="0">
                <a:solidFill>
                  <a:schemeClr val="accent1">
                    <a:lumMod val="75000"/>
                  </a:schemeClr>
                </a:solidFill>
                <a:latin typeface="+mn-lt"/>
                <a:cs typeface="Arial Black" pitchFamily="34" charset="0"/>
              </a:rPr>
              <a:t>    Data Collection Instruments</a:t>
            </a:r>
            <a:endParaRPr lang="en-US" sz="5400" dirty="0">
              <a:solidFill>
                <a:schemeClr val="accent1">
                  <a:lumMod val="75000"/>
                </a:schemeClr>
              </a:solidFill>
              <a:latin typeface="+mn-lt"/>
            </a:endParaRPr>
          </a:p>
        </p:txBody>
      </p:sp>
      <p:sp>
        <p:nvSpPr>
          <p:cNvPr id="3" name="Content Placeholder 2"/>
          <p:cNvSpPr>
            <a:spLocks noGrp="1"/>
          </p:cNvSpPr>
          <p:nvPr>
            <p:ph idx="1"/>
          </p:nvPr>
        </p:nvSpPr>
        <p:spPr>
          <a:xfrm>
            <a:off x="457200" y="1447800"/>
            <a:ext cx="8229600" cy="4525963"/>
          </a:xfrm>
        </p:spPr>
        <p:txBody>
          <a:bodyPr/>
          <a:lstStyle/>
          <a:p>
            <a:r>
              <a:rPr lang="en-US" sz="2800" b="1" dirty="0">
                <a:solidFill>
                  <a:schemeClr val="accent1">
                    <a:lumMod val="75000"/>
                  </a:schemeClr>
                </a:solidFill>
                <a:cs typeface="Arial" panose="020B0604020202020204" pitchFamily="34" charset="0"/>
              </a:rPr>
              <a:t>1-a: A quality-assessment (QA) of the VMMC site (shortened version of the WHO QA tool</a:t>
            </a:r>
            <a:r>
              <a:rPr lang="en-US" sz="2800" b="1" dirty="0" smtClean="0">
                <a:solidFill>
                  <a:schemeClr val="accent1">
                    <a:lumMod val="75000"/>
                  </a:schemeClr>
                </a:solidFill>
                <a:cs typeface="Arial" panose="020B0604020202020204" pitchFamily="34" charset="0"/>
              </a:rPr>
              <a:t>)</a:t>
            </a:r>
          </a:p>
          <a:p>
            <a:r>
              <a:rPr lang="en-US" sz="2800" b="1" dirty="0">
                <a:solidFill>
                  <a:schemeClr val="accent1">
                    <a:lumMod val="75000"/>
                  </a:schemeClr>
                </a:solidFill>
                <a:cs typeface="Arial" panose="020B0604020202020204" pitchFamily="34" charset="0"/>
              </a:rPr>
              <a:t>1-b: Observation of 10 VMMC procedures per site, including timing of each </a:t>
            </a:r>
            <a:r>
              <a:rPr lang="en-US" sz="2800" b="1" dirty="0" smtClean="0">
                <a:solidFill>
                  <a:schemeClr val="accent1">
                    <a:lumMod val="75000"/>
                  </a:schemeClr>
                </a:solidFill>
                <a:cs typeface="Arial" panose="020B0604020202020204" pitchFamily="34" charset="0"/>
              </a:rPr>
              <a:t>operation</a:t>
            </a:r>
          </a:p>
          <a:p>
            <a:r>
              <a:rPr lang="en-US" sz="2800" b="1" dirty="0">
                <a:solidFill>
                  <a:schemeClr val="accent1">
                    <a:lumMod val="75000"/>
                  </a:schemeClr>
                </a:solidFill>
                <a:cs typeface="Arial" panose="020B0604020202020204" pitchFamily="34" charset="0"/>
              </a:rPr>
              <a:t>2: Interviews with the primary and secondary VMMC service providers on days of visit</a:t>
            </a:r>
          </a:p>
          <a:p>
            <a:endParaRPr lang="en-US" sz="2800" b="1" dirty="0">
              <a:solidFill>
                <a:schemeClr val="accent1"/>
              </a:solidFill>
              <a:cs typeface="Arial" panose="020B0604020202020204" pitchFamily="34" charset="0"/>
            </a:endParaRPr>
          </a:p>
          <a:p>
            <a:endParaRPr lang="en-US" sz="2800" b="1" dirty="0">
              <a:solidFill>
                <a:schemeClr val="accent1"/>
              </a:solidFill>
              <a:cs typeface="Arial" panose="020B0604020202020204" pitchFamily="34" charset="0"/>
            </a:endParaRPr>
          </a:p>
          <a:p>
            <a:endParaRPr lang="en-US" dirty="0"/>
          </a:p>
        </p:txBody>
      </p:sp>
      <p:pic>
        <p:nvPicPr>
          <p:cNvPr id="4" name="Picture 2" descr="E:\GEN PICS\IMG_5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267200"/>
            <a:ext cx="3505200" cy="233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91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normAutofit/>
          </a:bodyPr>
          <a:lstStyle/>
          <a:p>
            <a:r>
              <a:rPr lang="en-US" sz="4800" dirty="0">
                <a:solidFill>
                  <a:schemeClr val="accent1">
                    <a:lumMod val="75000"/>
                  </a:schemeClr>
                </a:solidFill>
                <a:latin typeface="+mn-lt"/>
                <a:cs typeface="Arial Black" pitchFamily="34" charset="0"/>
              </a:rPr>
              <a:t>Key </a:t>
            </a:r>
            <a:r>
              <a:rPr lang="en-US" sz="4800" dirty="0" smtClean="0">
                <a:solidFill>
                  <a:schemeClr val="accent1">
                    <a:lumMod val="75000"/>
                  </a:schemeClr>
                </a:solidFill>
                <a:latin typeface="+mn-lt"/>
                <a:cs typeface="Arial Black" pitchFamily="34" charset="0"/>
              </a:rPr>
              <a:t>Findings </a:t>
            </a:r>
            <a:r>
              <a:rPr lang="en-US" sz="4800" dirty="0">
                <a:solidFill>
                  <a:schemeClr val="accent1">
                    <a:lumMod val="75000"/>
                  </a:schemeClr>
                </a:solidFill>
                <a:latin typeface="+mn-lt"/>
                <a:cs typeface="Arial Black" pitchFamily="34" charset="0"/>
              </a:rPr>
              <a:t>across 4 </a:t>
            </a:r>
            <a:r>
              <a:rPr lang="en-US" sz="4800" dirty="0" smtClean="0">
                <a:solidFill>
                  <a:schemeClr val="accent1">
                    <a:lumMod val="75000"/>
                  </a:schemeClr>
                </a:solidFill>
                <a:latin typeface="+mn-lt"/>
                <a:cs typeface="Arial Black" pitchFamily="34" charset="0"/>
              </a:rPr>
              <a:t>Countries</a:t>
            </a:r>
            <a:endParaRPr lang="en-US" sz="4800" dirty="0">
              <a:solidFill>
                <a:schemeClr val="accent1">
                  <a:lumMod val="75000"/>
                </a:schemeClr>
              </a:solidFill>
              <a:latin typeface="+mn-lt"/>
            </a:endParaRPr>
          </a:p>
        </p:txBody>
      </p:sp>
      <p:sp>
        <p:nvSpPr>
          <p:cNvPr id="3" name="Content Placeholder 2"/>
          <p:cNvSpPr>
            <a:spLocks noGrp="1"/>
          </p:cNvSpPr>
          <p:nvPr>
            <p:ph idx="1"/>
          </p:nvPr>
        </p:nvSpPr>
        <p:spPr>
          <a:xfrm>
            <a:off x="457200" y="3429000"/>
            <a:ext cx="8534400" cy="3276600"/>
          </a:xfrm>
        </p:spPr>
        <p:txBody>
          <a:bodyPr>
            <a:normAutofit lnSpcReduction="10000"/>
          </a:bodyPr>
          <a:lstStyle/>
          <a:p>
            <a:pPr marL="457200" lvl="1" indent="0">
              <a:buNone/>
            </a:pPr>
            <a:endParaRPr lang="en-US" sz="1800" dirty="0" smtClean="0">
              <a:solidFill>
                <a:schemeClr val="accent1">
                  <a:lumMod val="75000"/>
                </a:schemeClr>
              </a:solidFill>
              <a:cs typeface="Arial" pitchFamily="34" charset="0"/>
            </a:endParaRPr>
          </a:p>
          <a:p>
            <a:pPr lvl="1"/>
            <a:r>
              <a:rPr lang="en-US" sz="1800" dirty="0" smtClean="0">
                <a:solidFill>
                  <a:schemeClr val="accent1">
                    <a:lumMod val="75000"/>
                  </a:schemeClr>
                </a:solidFill>
                <a:cs typeface="Arial" pitchFamily="34" charset="0"/>
              </a:rPr>
              <a:t>Marked </a:t>
            </a:r>
            <a:r>
              <a:rPr lang="en-US" sz="1800" dirty="0">
                <a:solidFill>
                  <a:schemeClr val="accent1">
                    <a:lumMod val="75000"/>
                  </a:schemeClr>
                </a:solidFill>
                <a:cs typeface="Arial" pitchFamily="34" charset="0"/>
              </a:rPr>
              <a:t>increase in number of VMMC sites between 2011 and 2012</a:t>
            </a:r>
          </a:p>
          <a:p>
            <a:pPr lvl="1"/>
            <a:r>
              <a:rPr lang="en-US" sz="1800" dirty="0">
                <a:solidFill>
                  <a:schemeClr val="accent1">
                    <a:lumMod val="75000"/>
                  </a:schemeClr>
                </a:solidFill>
                <a:cs typeface="Arial" pitchFamily="34" charset="0"/>
              </a:rPr>
              <a:t>Pronounced seasonal variation in peak periods for VMMC (which vary by country) </a:t>
            </a:r>
          </a:p>
          <a:p>
            <a:pPr lvl="1"/>
            <a:r>
              <a:rPr lang="en-US" sz="1800" dirty="0">
                <a:solidFill>
                  <a:schemeClr val="accent1">
                    <a:lumMod val="75000"/>
                  </a:schemeClr>
                </a:solidFill>
                <a:cs typeface="Arial" pitchFamily="34" charset="0"/>
              </a:rPr>
              <a:t>Countries adopted between 3-5 of the 6 surgical efficiency elements</a:t>
            </a:r>
          </a:p>
          <a:p>
            <a:pPr lvl="2"/>
            <a:r>
              <a:rPr lang="en-US" sz="1800" dirty="0">
                <a:solidFill>
                  <a:schemeClr val="accent1">
                    <a:lumMod val="75000"/>
                  </a:schemeClr>
                </a:solidFill>
                <a:ea typeface="Arial" pitchFamily="34" charset="0"/>
                <a:cs typeface="Arial" pitchFamily="34" charset="0"/>
              </a:rPr>
              <a:t>Forceps guided surgical method and task sharing were the only elements adopted by all countries </a:t>
            </a:r>
            <a:endParaRPr lang="en-US" sz="1800" dirty="0" smtClean="0">
              <a:solidFill>
                <a:schemeClr val="accent1">
                  <a:lumMod val="75000"/>
                </a:schemeClr>
              </a:solidFill>
              <a:ea typeface="Arial" pitchFamily="34" charset="0"/>
              <a:cs typeface="Arial" pitchFamily="34" charset="0"/>
            </a:endParaRPr>
          </a:p>
          <a:p>
            <a:pPr>
              <a:buNone/>
            </a:pPr>
            <a:r>
              <a:rPr lang="en-US" sz="2000" b="1" dirty="0" smtClean="0">
                <a:solidFill>
                  <a:schemeClr val="accent1">
                    <a:lumMod val="75000"/>
                  </a:schemeClr>
                </a:solidFill>
                <a:cs typeface="Arial" pitchFamily="34" charset="0"/>
              </a:rPr>
              <a:t>Country-specific </a:t>
            </a:r>
            <a:r>
              <a:rPr lang="en-US" sz="2000" b="1" dirty="0">
                <a:solidFill>
                  <a:schemeClr val="accent1">
                    <a:lumMod val="75000"/>
                  </a:schemeClr>
                </a:solidFill>
                <a:cs typeface="Arial" pitchFamily="34" charset="0"/>
              </a:rPr>
              <a:t>QA trends (2011 versus 2012):</a:t>
            </a:r>
          </a:p>
          <a:p>
            <a:pPr lvl="1"/>
            <a:r>
              <a:rPr lang="en-US" sz="1800" dirty="0">
                <a:solidFill>
                  <a:schemeClr val="accent1">
                    <a:lumMod val="75000"/>
                  </a:schemeClr>
                </a:solidFill>
                <a:cs typeface="Arial" pitchFamily="34" charset="0"/>
              </a:rPr>
              <a:t>South Africa: rapid expansion of sites led to decreased quality of services </a:t>
            </a:r>
          </a:p>
          <a:p>
            <a:pPr lvl="1"/>
            <a:r>
              <a:rPr lang="en-US" sz="1800" dirty="0">
                <a:solidFill>
                  <a:schemeClr val="accent1">
                    <a:lumMod val="75000"/>
                  </a:schemeClr>
                </a:solidFill>
                <a:cs typeface="Arial" pitchFamily="34" charset="0"/>
              </a:rPr>
              <a:t>Zimbabwe showed improvement on multiple items </a:t>
            </a:r>
          </a:p>
          <a:p>
            <a:pPr lvl="1"/>
            <a:r>
              <a:rPr lang="en-US" sz="1800" dirty="0">
                <a:solidFill>
                  <a:schemeClr val="accent1">
                    <a:lumMod val="75000"/>
                  </a:schemeClr>
                </a:solidFill>
                <a:cs typeface="Arial" pitchFamily="34" charset="0"/>
              </a:rPr>
              <a:t>Kenya and Tanzania – no significant change </a:t>
            </a:r>
            <a:endParaRPr lang="en-US" sz="1400" dirty="0"/>
          </a:p>
          <a:p>
            <a:pPr lvl="2"/>
            <a:endParaRPr lang="en-US" sz="1400" dirty="0">
              <a:solidFill>
                <a:schemeClr val="accent1"/>
              </a:solidFill>
              <a:latin typeface="Arial" pitchFamily="34" charset="0"/>
              <a:ea typeface="Arial" pitchFamily="34" charset="0"/>
              <a:cs typeface="Arial" pitchFamily="34" charset="0"/>
            </a:endParaRPr>
          </a:p>
        </p:txBody>
      </p:sp>
      <p:pic>
        <p:nvPicPr>
          <p:cNvPr id="5" name="Picture 4" descr="Screen Shot 2014-07-20 at 11.2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65" y="1219200"/>
            <a:ext cx="8015335" cy="2438400"/>
          </a:xfrm>
          <a:prstGeom prst="rect">
            <a:avLst/>
          </a:prstGeom>
        </p:spPr>
      </p:pic>
    </p:spTree>
    <p:extLst>
      <p:ext uri="{BB962C8B-B14F-4D97-AF65-F5344CB8AC3E}">
        <p14:creationId xmlns:p14="http://schemas.microsoft.com/office/powerpoint/2010/main" val="854973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Autofit/>
          </a:bodyPr>
          <a:lstStyle/>
          <a:p>
            <a:r>
              <a:rPr lang="en-US" sz="4900" dirty="0" smtClean="0">
                <a:solidFill>
                  <a:schemeClr val="accent1">
                    <a:lumMod val="75000"/>
                  </a:schemeClr>
                </a:solidFill>
                <a:latin typeface="+mn-lt"/>
                <a:cs typeface="Arial Black" pitchFamily="34" charset="0"/>
              </a:rPr>
              <a:t>Key Findings across 4 Countries</a:t>
            </a:r>
            <a:endParaRPr lang="en-US" sz="4900" dirty="0">
              <a:solidFill>
                <a:schemeClr val="accent1">
                  <a:lumMod val="75000"/>
                </a:schemeClr>
              </a:solidFill>
              <a:latin typeface="+mn-lt"/>
            </a:endParaRPr>
          </a:p>
        </p:txBody>
      </p:sp>
      <p:sp>
        <p:nvSpPr>
          <p:cNvPr id="3" name="Content Placeholder 2"/>
          <p:cNvSpPr>
            <a:spLocks noGrp="1"/>
          </p:cNvSpPr>
          <p:nvPr>
            <p:ph idx="1"/>
          </p:nvPr>
        </p:nvSpPr>
        <p:spPr/>
        <p:txBody>
          <a:bodyPr>
            <a:normAutofit/>
          </a:bodyPr>
          <a:lstStyle/>
          <a:p>
            <a:pPr marL="0" indent="0">
              <a:spcBef>
                <a:spcPts val="1200"/>
              </a:spcBef>
              <a:buNone/>
              <a:defRPr/>
            </a:pPr>
            <a:r>
              <a:rPr lang="en-US" sz="2400" b="1" dirty="0">
                <a:solidFill>
                  <a:schemeClr val="accent1">
                    <a:lumMod val="75000"/>
                  </a:schemeClr>
                </a:solidFill>
              </a:rPr>
              <a:t>Overall strengths of program</a:t>
            </a:r>
          </a:p>
          <a:p>
            <a:pPr>
              <a:spcBef>
                <a:spcPts val="1200"/>
              </a:spcBef>
              <a:buFont typeface="Arial"/>
              <a:buChar char="•"/>
              <a:defRPr/>
            </a:pPr>
            <a:r>
              <a:rPr lang="en-US" sz="2400" dirty="0">
                <a:solidFill>
                  <a:schemeClr val="accent1">
                    <a:lumMod val="75000"/>
                  </a:schemeClr>
                </a:solidFill>
              </a:rPr>
              <a:t>Group education on HIV prevention widely available </a:t>
            </a:r>
          </a:p>
          <a:p>
            <a:pPr>
              <a:spcBef>
                <a:spcPts val="1200"/>
              </a:spcBef>
              <a:buFont typeface="Arial"/>
              <a:buChar char="•"/>
              <a:defRPr/>
            </a:pPr>
            <a:r>
              <a:rPr lang="en-US" sz="2400" dirty="0">
                <a:solidFill>
                  <a:schemeClr val="accent1">
                    <a:lumMod val="75000"/>
                  </a:schemeClr>
                </a:solidFill>
              </a:rPr>
              <a:t>Generally high marks on quality of surgical procedure</a:t>
            </a:r>
          </a:p>
          <a:p>
            <a:pPr>
              <a:spcBef>
                <a:spcPts val="1200"/>
              </a:spcBef>
              <a:buFont typeface="Arial"/>
              <a:buChar char="•"/>
              <a:defRPr/>
            </a:pPr>
            <a:r>
              <a:rPr lang="en-US" sz="2400" dirty="0">
                <a:solidFill>
                  <a:schemeClr val="accent1">
                    <a:lumMod val="75000"/>
                  </a:schemeClr>
                </a:solidFill>
              </a:rPr>
              <a:t>Improvements in information systems by </a:t>
            </a:r>
            <a:r>
              <a:rPr lang="en-US" sz="2400" dirty="0" smtClean="0">
                <a:solidFill>
                  <a:schemeClr val="accent1">
                    <a:lumMod val="75000"/>
                  </a:schemeClr>
                </a:solidFill>
              </a:rPr>
              <a:t>2012</a:t>
            </a:r>
            <a:endParaRPr lang="en-US" dirty="0" smtClean="0"/>
          </a:p>
          <a:p>
            <a:pPr marL="0" indent="0">
              <a:spcBef>
                <a:spcPts val="1200"/>
              </a:spcBef>
              <a:buNone/>
              <a:defRPr/>
            </a:pPr>
            <a:r>
              <a:rPr lang="en-US" sz="2400" b="1" dirty="0">
                <a:solidFill>
                  <a:schemeClr val="accent1">
                    <a:lumMod val="75000"/>
                  </a:schemeClr>
                </a:solidFill>
              </a:rPr>
              <a:t>General areas for improvement</a:t>
            </a:r>
          </a:p>
          <a:p>
            <a:pPr>
              <a:spcBef>
                <a:spcPts val="1200"/>
              </a:spcBef>
              <a:buFont typeface="Arial"/>
              <a:buChar char="•"/>
              <a:defRPr/>
            </a:pPr>
            <a:r>
              <a:rPr lang="en-US" sz="2400" dirty="0">
                <a:solidFill>
                  <a:schemeClr val="accent1">
                    <a:lumMod val="75000"/>
                  </a:schemeClr>
                </a:solidFill>
              </a:rPr>
              <a:t>Inadequate recording of adverse events</a:t>
            </a:r>
          </a:p>
          <a:p>
            <a:pPr>
              <a:spcBef>
                <a:spcPts val="1200"/>
              </a:spcBef>
              <a:buFont typeface="Arial"/>
              <a:buChar char="•"/>
              <a:defRPr/>
            </a:pPr>
            <a:r>
              <a:rPr lang="en-US" sz="2400" dirty="0">
                <a:solidFill>
                  <a:schemeClr val="accent1">
                    <a:lumMod val="75000"/>
                  </a:schemeClr>
                </a:solidFill>
              </a:rPr>
              <a:t>Lack of emergency equipment on sites</a:t>
            </a:r>
          </a:p>
          <a:p>
            <a:pPr>
              <a:spcBef>
                <a:spcPts val="1200"/>
              </a:spcBef>
              <a:buFont typeface="Arial"/>
              <a:buChar char="•"/>
              <a:defRPr/>
            </a:pPr>
            <a:r>
              <a:rPr lang="en-US" sz="2400" dirty="0">
                <a:solidFill>
                  <a:schemeClr val="accent1">
                    <a:lumMod val="75000"/>
                  </a:schemeClr>
                </a:solidFill>
              </a:rPr>
              <a:t>Absence of guidelines on site</a:t>
            </a:r>
          </a:p>
          <a:p>
            <a:endParaRPr lang="en-US" dirty="0"/>
          </a:p>
        </p:txBody>
      </p:sp>
      <p:pic>
        <p:nvPicPr>
          <p:cNvPr id="4" name="Picture 3" descr="E:\GEN PICS\IMG_5624.jpg"/>
          <p:cNvPicPr preferRelativeResize="0">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3600" y="3581400"/>
            <a:ext cx="2895600" cy="2829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81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sz="5400" dirty="0">
                <a:solidFill>
                  <a:schemeClr val="accent1">
                    <a:lumMod val="75000"/>
                  </a:schemeClr>
                </a:solidFill>
                <a:latin typeface="+mn-lt"/>
              </a:rPr>
              <a:t>Key Findings in South Africa</a:t>
            </a:r>
            <a:r>
              <a:rPr lang="en-US" dirty="0">
                <a:solidFill>
                  <a:srgbClr val="1A366D"/>
                </a:solidFill>
                <a:latin typeface="Arial Black" pitchFamily="34" charset="0"/>
              </a:rPr>
              <a:t/>
            </a:r>
            <a:br>
              <a:rPr lang="en-US" dirty="0">
                <a:solidFill>
                  <a:srgbClr val="1A366D"/>
                </a:solidFill>
                <a:latin typeface="Arial Black" pitchFamily="34" charset="0"/>
              </a:rPr>
            </a:b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pPr marL="0" indent="0">
              <a:buNone/>
            </a:pPr>
            <a:r>
              <a:rPr lang="en-US" sz="2200" dirty="0">
                <a:solidFill>
                  <a:schemeClr val="accent1">
                    <a:lumMod val="75000"/>
                  </a:schemeClr>
                </a:solidFill>
              </a:rPr>
              <a:t>Rech D, Spyrelis A, Frade S, Perry L, Farrell M, et al. (2014)</a:t>
            </a:r>
            <a:r>
              <a:rPr lang="en-US" sz="2200" dirty="0">
                <a:solidFill>
                  <a:schemeClr val="accent1">
                    <a:lumMod val="75000"/>
                  </a:schemeClr>
                </a:solidFill>
                <a:cs typeface="Arial" panose="020B0604020202020204" pitchFamily="34" charset="0"/>
              </a:rPr>
              <a:t>. Implications of the fast evolving scale-up of Adult Voluntary Medical Male Circumcision for Quality of Services in South </a:t>
            </a:r>
            <a:r>
              <a:rPr lang="en-US" sz="2200" dirty="0" smtClean="0">
                <a:solidFill>
                  <a:schemeClr val="accent1">
                    <a:lumMod val="75000"/>
                  </a:schemeClr>
                </a:solidFill>
                <a:cs typeface="Arial" panose="020B0604020202020204" pitchFamily="34" charset="0"/>
              </a:rPr>
              <a:t>Africa</a:t>
            </a:r>
          </a:p>
          <a:p>
            <a:pPr marL="0" indent="0">
              <a:buNone/>
            </a:pPr>
            <a:r>
              <a:rPr lang="en-US" sz="1200" dirty="0" smtClean="0">
                <a:solidFill>
                  <a:schemeClr val="accent1">
                    <a:lumMod val="75000"/>
                  </a:schemeClr>
                </a:solidFill>
              </a:rPr>
              <a:t>Link: http</a:t>
            </a:r>
            <a:r>
              <a:rPr lang="en-US" sz="1200" dirty="0">
                <a:solidFill>
                  <a:schemeClr val="accent1">
                    <a:lumMod val="75000"/>
                  </a:schemeClr>
                </a:solidFill>
              </a:rPr>
              <a:t>://</a:t>
            </a:r>
            <a:r>
              <a:rPr lang="en-US" sz="1200" dirty="0" smtClean="0">
                <a:solidFill>
                  <a:schemeClr val="accent1">
                    <a:lumMod val="75000"/>
                  </a:schemeClr>
                </a:solidFill>
              </a:rPr>
              <a:t>www.plosone.org/article/info%3Adoi%2F10.1371%2Fjournal.pone.0080577</a:t>
            </a:r>
          </a:p>
          <a:p>
            <a:pPr marL="0" indent="0">
              <a:buNone/>
            </a:pPr>
            <a:endParaRPr lang="en-US" sz="1800" dirty="0" smtClean="0">
              <a:solidFill>
                <a:schemeClr val="accent1">
                  <a:lumMod val="75000"/>
                </a:schemeClr>
              </a:solidFill>
              <a:cs typeface="Arial" panose="020B0604020202020204" pitchFamily="34" charset="0"/>
            </a:endParaRPr>
          </a:p>
          <a:p>
            <a:pPr lvl="1">
              <a:defRPr/>
            </a:pPr>
            <a:r>
              <a:rPr lang="en-US" sz="2300" b="1" dirty="0" smtClean="0">
                <a:solidFill>
                  <a:schemeClr val="accent1">
                    <a:lumMod val="75000"/>
                  </a:schemeClr>
                </a:solidFill>
                <a:cs typeface="Arial" panose="020B0604020202020204" pitchFamily="34" charset="0"/>
              </a:rPr>
              <a:t>Achievements</a:t>
            </a:r>
            <a:r>
              <a:rPr lang="en-US" sz="2300" b="1" dirty="0">
                <a:solidFill>
                  <a:schemeClr val="accent1">
                    <a:lumMod val="75000"/>
                  </a:schemeClr>
                </a:solidFill>
                <a:cs typeface="Arial" panose="020B0604020202020204" pitchFamily="34" charset="0"/>
              </a:rPr>
              <a:t>:</a:t>
            </a:r>
          </a:p>
          <a:p>
            <a:pPr lvl="2">
              <a:defRPr/>
            </a:pPr>
            <a:r>
              <a:rPr lang="en-US" sz="1900" dirty="0">
                <a:solidFill>
                  <a:schemeClr val="accent1">
                    <a:lumMod val="75000"/>
                  </a:schemeClr>
                </a:solidFill>
                <a:cs typeface="Arial" panose="020B0604020202020204" pitchFamily="34" charset="0"/>
              </a:rPr>
              <a:t>Functioning client information systems</a:t>
            </a:r>
          </a:p>
          <a:p>
            <a:pPr lvl="2">
              <a:defRPr/>
            </a:pPr>
            <a:r>
              <a:rPr lang="en-US" sz="1900" dirty="0">
                <a:solidFill>
                  <a:schemeClr val="accent1">
                    <a:lumMod val="75000"/>
                  </a:schemeClr>
                </a:solidFill>
                <a:cs typeface="Arial" panose="020B0604020202020204" pitchFamily="34" charset="0"/>
              </a:rPr>
              <a:t>Good surgical technique </a:t>
            </a:r>
            <a:endParaRPr lang="en-US" sz="1900" dirty="0" smtClean="0">
              <a:solidFill>
                <a:schemeClr val="accent1">
                  <a:lumMod val="75000"/>
                </a:schemeClr>
              </a:solidFill>
              <a:cs typeface="Arial" panose="020B0604020202020204" pitchFamily="34" charset="0"/>
            </a:endParaRPr>
          </a:p>
          <a:p>
            <a:pPr lvl="2">
              <a:defRPr/>
            </a:pPr>
            <a:endParaRPr lang="en-US" sz="1900" dirty="0" smtClean="0">
              <a:solidFill>
                <a:schemeClr val="accent1">
                  <a:lumMod val="75000"/>
                </a:schemeClr>
              </a:solidFill>
              <a:cs typeface="Arial" panose="020B0604020202020204" pitchFamily="34" charset="0"/>
            </a:endParaRPr>
          </a:p>
          <a:p>
            <a:pPr lvl="1">
              <a:defRPr/>
            </a:pPr>
            <a:r>
              <a:rPr lang="en-US" sz="2300" b="1" dirty="0" smtClean="0">
                <a:solidFill>
                  <a:schemeClr val="accent1">
                    <a:lumMod val="75000"/>
                  </a:schemeClr>
                </a:solidFill>
                <a:cs typeface="Arial" panose="020B0604020202020204" pitchFamily="34" charset="0"/>
              </a:rPr>
              <a:t>Main </a:t>
            </a:r>
            <a:r>
              <a:rPr lang="en-US" sz="2300" b="1" dirty="0">
                <a:solidFill>
                  <a:schemeClr val="accent1">
                    <a:lumMod val="75000"/>
                  </a:schemeClr>
                </a:solidFill>
                <a:cs typeface="Arial" panose="020B0604020202020204" pitchFamily="34" charset="0"/>
              </a:rPr>
              <a:t>challenges:</a:t>
            </a:r>
          </a:p>
          <a:p>
            <a:pPr lvl="2">
              <a:defRPr/>
            </a:pPr>
            <a:r>
              <a:rPr lang="en-US" sz="1900" dirty="0">
                <a:solidFill>
                  <a:schemeClr val="accent1">
                    <a:lumMod val="75000"/>
                  </a:schemeClr>
                </a:solidFill>
                <a:cs typeface="Arial" panose="020B0604020202020204" pitchFamily="34" charset="0"/>
              </a:rPr>
              <a:t>Monitoring of Adverse Events</a:t>
            </a:r>
          </a:p>
          <a:p>
            <a:pPr lvl="2">
              <a:defRPr/>
            </a:pPr>
            <a:r>
              <a:rPr lang="en-US" sz="1900" dirty="0">
                <a:solidFill>
                  <a:schemeClr val="accent1">
                    <a:lumMod val="75000"/>
                  </a:schemeClr>
                </a:solidFill>
                <a:cs typeface="Arial" panose="020B0604020202020204" pitchFamily="34" charset="0"/>
              </a:rPr>
              <a:t>External supervision</a:t>
            </a:r>
          </a:p>
          <a:p>
            <a:pPr lvl="2">
              <a:defRPr/>
            </a:pPr>
            <a:r>
              <a:rPr lang="en-US" sz="1900" dirty="0">
                <a:solidFill>
                  <a:schemeClr val="accent1">
                    <a:lumMod val="75000"/>
                  </a:schemeClr>
                </a:solidFill>
                <a:cs typeface="Arial" panose="020B0604020202020204" pitchFamily="34" charset="0"/>
              </a:rPr>
              <a:t>Post-operative counselling</a:t>
            </a:r>
          </a:p>
          <a:p>
            <a:pPr lvl="2">
              <a:defRPr/>
            </a:pPr>
            <a:r>
              <a:rPr lang="en-US" sz="1900" dirty="0">
                <a:solidFill>
                  <a:schemeClr val="accent1">
                    <a:lumMod val="75000"/>
                  </a:schemeClr>
                </a:solidFill>
                <a:cs typeface="Arial" panose="020B0604020202020204" pitchFamily="34" charset="0"/>
              </a:rPr>
              <a:t>Infection control </a:t>
            </a:r>
            <a:r>
              <a:rPr lang="en-US" sz="1900" dirty="0" smtClean="0">
                <a:solidFill>
                  <a:schemeClr val="accent1">
                    <a:lumMod val="75000"/>
                  </a:schemeClr>
                </a:solidFill>
                <a:cs typeface="Arial" panose="020B0604020202020204" pitchFamily="34" charset="0"/>
              </a:rPr>
              <a:t>issues</a:t>
            </a:r>
          </a:p>
          <a:p>
            <a:pPr lvl="2">
              <a:defRPr/>
            </a:pPr>
            <a:endParaRPr lang="en-US" sz="1900" dirty="0" smtClean="0">
              <a:solidFill>
                <a:schemeClr val="accent1">
                  <a:lumMod val="75000"/>
                </a:schemeClr>
              </a:solidFill>
              <a:cs typeface="Arial" panose="020B0604020202020204" pitchFamily="34" charset="0"/>
            </a:endParaRPr>
          </a:p>
          <a:p>
            <a:pPr lvl="1">
              <a:defRPr/>
            </a:pPr>
            <a:r>
              <a:rPr lang="en-US" sz="2100" b="1" dirty="0">
                <a:solidFill>
                  <a:schemeClr val="accent1">
                    <a:lumMod val="75000"/>
                  </a:schemeClr>
                </a:solidFill>
                <a:cs typeface="Arial" panose="020B0604020202020204" pitchFamily="34" charset="0"/>
              </a:rPr>
              <a:t>E</a:t>
            </a:r>
            <a:r>
              <a:rPr lang="en-US" sz="2100" b="1" dirty="0" smtClean="0">
                <a:solidFill>
                  <a:schemeClr val="accent1">
                    <a:lumMod val="75000"/>
                  </a:schemeClr>
                </a:solidFill>
                <a:cs typeface="Arial" panose="020B0604020202020204" pitchFamily="34" charset="0"/>
              </a:rPr>
              <a:t>lements </a:t>
            </a:r>
            <a:r>
              <a:rPr lang="en-US" sz="2100" b="1" dirty="0">
                <a:solidFill>
                  <a:schemeClr val="accent1">
                    <a:lumMod val="75000"/>
                  </a:schemeClr>
                </a:solidFill>
                <a:cs typeface="Arial" panose="020B0604020202020204" pitchFamily="34" charset="0"/>
              </a:rPr>
              <a:t>of efficiency not yet in use</a:t>
            </a:r>
          </a:p>
          <a:p>
            <a:pPr marL="1200150" lvl="2">
              <a:defRPr/>
            </a:pPr>
            <a:r>
              <a:rPr lang="en-US" sz="1900" dirty="0">
                <a:solidFill>
                  <a:schemeClr val="accent1">
                    <a:lumMod val="75000"/>
                  </a:schemeClr>
                </a:solidFill>
                <a:cs typeface="Arial" panose="020B0604020202020204" pitchFamily="34" charset="0"/>
              </a:rPr>
              <a:t>Task-shifting</a:t>
            </a:r>
          </a:p>
          <a:p>
            <a:endParaRPr lang="en-US" dirty="0" smtClean="0"/>
          </a:p>
          <a:p>
            <a:pPr marL="0" indent="0">
              <a:buNone/>
            </a:pPr>
            <a:endParaRPr lang="en-US" sz="1600" dirty="0"/>
          </a:p>
          <a:p>
            <a:endParaRPr lang="en-US" dirty="0"/>
          </a:p>
        </p:txBody>
      </p:sp>
    </p:spTree>
    <p:extLst>
      <p:ext uri="{BB962C8B-B14F-4D97-AF65-F5344CB8AC3E}">
        <p14:creationId xmlns:p14="http://schemas.microsoft.com/office/powerpoint/2010/main" val="47840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TotalTime>
  <Words>878</Words>
  <Application>Microsoft Office PowerPoint</Application>
  <PresentationFormat>On-screen Show (4:3)</PresentationFormat>
  <Paragraphs>102</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 Unicode MS</vt:lpstr>
      <vt:lpstr>ＭＳ Ｐゴシック</vt:lpstr>
      <vt:lpstr>Arial</vt:lpstr>
      <vt:lpstr>Arial Black</vt:lpstr>
      <vt:lpstr>Calibri</vt:lpstr>
      <vt:lpstr>Times</vt:lpstr>
      <vt:lpstr>Office Theme</vt:lpstr>
      <vt:lpstr>Blank Presentation</vt:lpstr>
      <vt:lpstr>PowerPoint Presentation</vt:lpstr>
      <vt:lpstr>Overview of Presentation </vt:lpstr>
      <vt:lpstr>   Background</vt:lpstr>
      <vt:lpstr>   Study Objectives</vt:lpstr>
      <vt:lpstr>SYMMACS Methodology </vt:lpstr>
      <vt:lpstr>    Data Collection Instruments</vt:lpstr>
      <vt:lpstr>Key Findings across 4 Countries</vt:lpstr>
      <vt:lpstr>Key Findings across 4 Countries</vt:lpstr>
      <vt:lpstr>Key Findings in South Africa </vt:lpstr>
      <vt:lpstr>SYMMACS Operations Research Programme Impact</vt:lpstr>
      <vt:lpstr>USAID Applying Science to Strengthen and Improve Systems(ASSIST) </vt:lpstr>
      <vt:lpstr>    Conclusion</vt:lpstr>
      <vt:lpstr>PowerPoint Presentation</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Laurie Stockton</cp:lastModifiedBy>
  <cp:revision>54</cp:revision>
  <cp:lastPrinted>2014-05-19T18:01:24Z</cp:lastPrinted>
  <dcterms:created xsi:type="dcterms:W3CDTF">2012-05-02T17:38:01Z</dcterms:created>
  <dcterms:modified xsi:type="dcterms:W3CDTF">2014-09-04T14:26:43Z</dcterms:modified>
</cp:coreProperties>
</file>