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PPT"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4.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5.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4" r:id="rId5"/>
    <p:sldMasterId id="2147483727" r:id="rId6"/>
    <p:sldMasterId id="2147483735" r:id="rId7"/>
  </p:sldMasterIdLst>
  <p:notesMasterIdLst>
    <p:notesMasterId r:id="rId107"/>
  </p:notesMasterIdLst>
  <p:sldIdLst>
    <p:sldId id="256" r:id="rId8"/>
    <p:sldId id="257" r:id="rId9"/>
    <p:sldId id="757" r:id="rId10"/>
    <p:sldId id="2823" r:id="rId11"/>
    <p:sldId id="2845" r:id="rId12"/>
    <p:sldId id="2837" r:id="rId13"/>
    <p:sldId id="2838" r:id="rId14"/>
    <p:sldId id="750" r:id="rId15"/>
    <p:sldId id="2824" r:id="rId16"/>
    <p:sldId id="2825" r:id="rId17"/>
    <p:sldId id="759" r:id="rId18"/>
    <p:sldId id="2829" r:id="rId19"/>
    <p:sldId id="2849" r:id="rId20"/>
    <p:sldId id="737" r:id="rId21"/>
    <p:sldId id="744" r:id="rId22"/>
    <p:sldId id="709" r:id="rId23"/>
    <p:sldId id="2850" r:id="rId24"/>
    <p:sldId id="760" r:id="rId25"/>
    <p:sldId id="763" r:id="rId26"/>
    <p:sldId id="2851" r:id="rId27"/>
    <p:sldId id="2828" r:id="rId28"/>
    <p:sldId id="2839" r:id="rId29"/>
    <p:sldId id="2827" r:id="rId30"/>
    <p:sldId id="774" r:id="rId31"/>
    <p:sldId id="2830" r:id="rId32"/>
    <p:sldId id="702" r:id="rId33"/>
    <p:sldId id="703" r:id="rId34"/>
    <p:sldId id="725" r:id="rId35"/>
    <p:sldId id="724" r:id="rId36"/>
    <p:sldId id="769" r:id="rId37"/>
    <p:sldId id="711" r:id="rId38"/>
    <p:sldId id="767" r:id="rId39"/>
    <p:sldId id="607" r:id="rId40"/>
    <p:sldId id="613" r:id="rId41"/>
    <p:sldId id="429" r:id="rId42"/>
    <p:sldId id="2840" r:id="rId43"/>
    <p:sldId id="2848" r:id="rId44"/>
    <p:sldId id="775" r:id="rId45"/>
    <p:sldId id="416" r:id="rId46"/>
    <p:sldId id="673" r:id="rId47"/>
    <p:sldId id="397" r:id="rId48"/>
    <p:sldId id="617" r:id="rId49"/>
    <p:sldId id="413" r:id="rId50"/>
    <p:sldId id="2841" r:id="rId51"/>
    <p:sldId id="779" r:id="rId52"/>
    <p:sldId id="2835" r:id="rId53"/>
    <p:sldId id="2832" r:id="rId54"/>
    <p:sldId id="656" r:id="rId55"/>
    <p:sldId id="626" r:id="rId56"/>
    <p:sldId id="425" r:id="rId57"/>
    <p:sldId id="324" r:id="rId58"/>
    <p:sldId id="433" r:id="rId59"/>
    <p:sldId id="669" r:id="rId60"/>
    <p:sldId id="784" r:id="rId61"/>
    <p:sldId id="727" r:id="rId62"/>
    <p:sldId id="732" r:id="rId63"/>
    <p:sldId id="513" r:id="rId64"/>
    <p:sldId id="597" r:id="rId65"/>
    <p:sldId id="2842" r:id="rId66"/>
    <p:sldId id="786" r:id="rId67"/>
    <p:sldId id="2836" r:id="rId68"/>
    <p:sldId id="2833" r:id="rId69"/>
    <p:sldId id="2821" r:id="rId70"/>
    <p:sldId id="445" r:id="rId71"/>
    <p:sldId id="364" r:id="rId72"/>
    <p:sldId id="697" r:id="rId73"/>
    <p:sldId id="2852" r:id="rId74"/>
    <p:sldId id="504" r:id="rId75"/>
    <p:sldId id="2853" r:id="rId76"/>
    <p:sldId id="700" r:id="rId77"/>
    <p:sldId id="701" r:id="rId78"/>
    <p:sldId id="699" r:id="rId79"/>
    <p:sldId id="714" r:id="rId80"/>
    <p:sldId id="698" r:id="rId81"/>
    <p:sldId id="368" r:id="rId82"/>
    <p:sldId id="428" r:id="rId83"/>
    <p:sldId id="631" r:id="rId84"/>
    <p:sldId id="581" r:id="rId85"/>
    <p:sldId id="478" r:id="rId86"/>
    <p:sldId id="474" r:id="rId87"/>
    <p:sldId id="2843" r:id="rId88"/>
    <p:sldId id="788" r:id="rId89"/>
    <p:sldId id="2831" r:id="rId90"/>
    <p:sldId id="2834" r:id="rId91"/>
    <p:sldId id="480" r:id="rId92"/>
    <p:sldId id="507" r:id="rId93"/>
    <p:sldId id="303" r:id="rId94"/>
    <p:sldId id="464" r:id="rId95"/>
    <p:sldId id="2844" r:id="rId96"/>
    <p:sldId id="2855" r:id="rId97"/>
    <p:sldId id="2856" r:id="rId98"/>
    <p:sldId id="628" r:id="rId99"/>
    <p:sldId id="629" r:id="rId100"/>
    <p:sldId id="309" r:id="rId101"/>
    <p:sldId id="306" r:id="rId102"/>
    <p:sldId id="2854" r:id="rId103"/>
    <p:sldId id="777" r:id="rId104"/>
    <p:sldId id="2847" r:id="rId105"/>
    <p:sldId id="505"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Jones" initials="CJ" lastIdx="41" clrIdx="0">
    <p:extLst>
      <p:ext uri="{19B8F6BF-5375-455C-9EA6-DF929625EA0E}">
        <p15:presenceInfo xmlns:p15="http://schemas.microsoft.com/office/powerpoint/2012/main" userId="S::chris@jonesglobalinsights.com::2f0296bc-2ca3-48ca-aab6-230a39266c56" providerId="AD"/>
      </p:ext>
    </p:extLst>
  </p:cmAuthor>
  <p:cmAuthor id="2" name="Brian Smith" initials="BS" lastIdx="1" clrIdx="1">
    <p:extLst>
      <p:ext uri="{19B8F6BF-5375-455C-9EA6-DF929625EA0E}">
        <p15:presenceInfo xmlns:p15="http://schemas.microsoft.com/office/powerpoint/2012/main" userId="7fda665d8ed8b1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8" autoAdjust="0"/>
    <p:restoredTop sz="82177" autoAdjust="0"/>
  </p:normalViewPr>
  <p:slideViewPr>
    <p:cSldViewPr snapToGrid="0">
      <p:cViewPr>
        <p:scale>
          <a:sx n="118" d="100"/>
          <a:sy n="118" d="100"/>
        </p:scale>
        <p:origin x="114" y="-72"/>
      </p:cViewPr>
      <p:guideLst/>
    </p:cSldViewPr>
  </p:slideViewPr>
  <p:notesTextViewPr>
    <p:cViewPr>
      <p:scale>
        <a:sx n="1" d="1"/>
        <a:sy n="1" d="1"/>
      </p:scale>
      <p:origin x="0" y="0"/>
    </p:cViewPr>
  </p:notesTextViewPr>
  <p:sorterViewPr>
    <p:cViewPr varScale="1">
      <p:scale>
        <a:sx n="1" d="1"/>
        <a:sy n="1" d="1"/>
      </p:scale>
      <p:origin x="0" y="-41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tableStyles" Target="tableStyles.xml"/><Relationship Id="rId16" Type="http://schemas.openxmlformats.org/officeDocument/2006/relationships/slide" Target="slides/slide9.xml"/><Relationship Id="rId107" Type="http://schemas.openxmlformats.org/officeDocument/2006/relationships/notesMaster" Target="notesMasters/notesMaster1.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commentAuthors" Target="commentAuthors.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presProps" Target="presProps.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yanR\OneDrive%20-%20Population%20Services%20International\Zim\Condom%20nee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ndrea\Documents\Consulting\Kim%20Longfield\04%20-%20Zim%20Condom%20Analytics\HigherRiskSex_CondomUse_DHSanalysis.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ndrea\Documents\Consulting\Kim%20Longfield\04%20-%20Zim%20Condom%20Analytics\HigherRiskSex_CondomUse_DHSanalysis.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ndrea\Documents\Consulting\Kim%20Longfield\04%20-%20Zim%20Condom%20Analytics\HigherRiskSex_CondomUse_DHSanalysis.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ndrea\Documents\Consulting\Kim%20Longfield\04%20-%20Zim%20Condom%20Analytics\HigherRiskSex_CondomUse_DHSanalysis.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ndrea\Documents\Consulting\Kim%20Longfield\04%20-%20Zim%20Condom%20Analytics\HigherRiskSex_CondomUse_DHS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ndrea\Documents\Consulting\Kim%20Longfield\04%20-%20Zim%20Condom%20Analytics\HigherRiskSex_CondomUse_DHSanal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Malawi: STI incidence by age group</a:t>
            </a:r>
            <a:endParaRPr lang="en-US" sz="1400">
              <a:effectLst/>
            </a:endParaRPr>
          </a:p>
          <a:p>
            <a:pPr>
              <a:defRPr/>
            </a:pPr>
            <a:r>
              <a:rPr lang="en-US" sz="1400" b="0" i="0" baseline="0">
                <a:effectLst/>
              </a:rPr>
              <a:t>(source: 2015-6 DHS) </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col"/>
        <c:grouping val="clustered"/>
        <c:varyColors val="0"/>
        <c:ser>
          <c:idx val="0"/>
          <c:order val="0"/>
          <c:tx>
            <c:strRef>
              <c:f>Sheet1!$K$3</c:f>
              <c:strCache>
                <c:ptCount val="1"/>
                <c:pt idx="0">
                  <c:v>Men</c:v>
                </c:pt>
              </c:strCache>
            </c:strRef>
          </c:tx>
          <c:spPr>
            <a:solidFill>
              <a:schemeClr val="accent1"/>
            </a:solidFill>
            <a:ln>
              <a:noFill/>
            </a:ln>
            <a:effectLst/>
          </c:spPr>
          <c:invertIfNegative val="0"/>
          <c:cat>
            <c:strRef>
              <c:f>Sheet1!$J$4:$J$10</c:f>
              <c:strCache>
                <c:ptCount val="7"/>
                <c:pt idx="0">
                  <c:v>15-19</c:v>
                </c:pt>
                <c:pt idx="1">
                  <c:v>20-24</c:v>
                </c:pt>
                <c:pt idx="2">
                  <c:v>25-29</c:v>
                </c:pt>
                <c:pt idx="3">
                  <c:v>30-34</c:v>
                </c:pt>
                <c:pt idx="4">
                  <c:v>35-39</c:v>
                </c:pt>
                <c:pt idx="5">
                  <c:v>40-44</c:v>
                </c:pt>
                <c:pt idx="6">
                  <c:v>45-49</c:v>
                </c:pt>
              </c:strCache>
            </c:strRef>
          </c:cat>
          <c:val>
            <c:numRef>
              <c:f>Sheet1!$K$4:$K$10</c:f>
              <c:numCache>
                <c:formatCode>General</c:formatCode>
                <c:ptCount val="7"/>
                <c:pt idx="0">
                  <c:v>1.5</c:v>
                </c:pt>
                <c:pt idx="1">
                  <c:v>2</c:v>
                </c:pt>
                <c:pt idx="2">
                  <c:v>3.9</c:v>
                </c:pt>
                <c:pt idx="3">
                  <c:v>2.9</c:v>
                </c:pt>
                <c:pt idx="4">
                  <c:v>2.1</c:v>
                </c:pt>
                <c:pt idx="5">
                  <c:v>2.2000000000000002</c:v>
                </c:pt>
                <c:pt idx="6">
                  <c:v>1.2</c:v>
                </c:pt>
              </c:numCache>
            </c:numRef>
          </c:val>
          <c:extLst>
            <c:ext xmlns:c16="http://schemas.microsoft.com/office/drawing/2014/chart" uri="{C3380CC4-5D6E-409C-BE32-E72D297353CC}">
              <c16:uniqueId val="{00000000-2245-4DEF-9D65-60C090C77C5A}"/>
            </c:ext>
          </c:extLst>
        </c:ser>
        <c:ser>
          <c:idx val="1"/>
          <c:order val="1"/>
          <c:tx>
            <c:strRef>
              <c:f>Sheet1!$L$3</c:f>
              <c:strCache>
                <c:ptCount val="1"/>
                <c:pt idx="0">
                  <c:v>Women</c:v>
                </c:pt>
              </c:strCache>
            </c:strRef>
          </c:tx>
          <c:spPr>
            <a:solidFill>
              <a:schemeClr val="accent2"/>
            </a:solidFill>
            <a:ln>
              <a:noFill/>
            </a:ln>
            <a:effectLst/>
          </c:spPr>
          <c:invertIfNegative val="0"/>
          <c:cat>
            <c:strRef>
              <c:f>Sheet1!$J$4:$J$10</c:f>
              <c:strCache>
                <c:ptCount val="7"/>
                <c:pt idx="0">
                  <c:v>15-19</c:v>
                </c:pt>
                <c:pt idx="1">
                  <c:v>20-24</c:v>
                </c:pt>
                <c:pt idx="2">
                  <c:v>25-29</c:v>
                </c:pt>
                <c:pt idx="3">
                  <c:v>30-34</c:v>
                </c:pt>
                <c:pt idx="4">
                  <c:v>35-39</c:v>
                </c:pt>
                <c:pt idx="5">
                  <c:v>40-44</c:v>
                </c:pt>
                <c:pt idx="6">
                  <c:v>45-49</c:v>
                </c:pt>
              </c:strCache>
            </c:strRef>
          </c:cat>
          <c:val>
            <c:numRef>
              <c:f>Sheet1!$L$4:$L$10</c:f>
              <c:numCache>
                <c:formatCode>General</c:formatCode>
                <c:ptCount val="7"/>
                <c:pt idx="0">
                  <c:v>1.5</c:v>
                </c:pt>
                <c:pt idx="1">
                  <c:v>2.7</c:v>
                </c:pt>
                <c:pt idx="2">
                  <c:v>3.3</c:v>
                </c:pt>
                <c:pt idx="3">
                  <c:v>3.1</c:v>
                </c:pt>
                <c:pt idx="4">
                  <c:v>3</c:v>
                </c:pt>
                <c:pt idx="5">
                  <c:v>2.8</c:v>
                </c:pt>
                <c:pt idx="6">
                  <c:v>2.5</c:v>
                </c:pt>
              </c:numCache>
            </c:numRef>
          </c:val>
          <c:extLst>
            <c:ext xmlns:c16="http://schemas.microsoft.com/office/drawing/2014/chart" uri="{C3380CC4-5D6E-409C-BE32-E72D297353CC}">
              <c16:uniqueId val="{00000001-2245-4DEF-9D65-60C090C77C5A}"/>
            </c:ext>
          </c:extLst>
        </c:ser>
        <c:dLbls>
          <c:showLegendKey val="0"/>
          <c:showVal val="0"/>
          <c:showCatName val="0"/>
          <c:showSerName val="0"/>
          <c:showPercent val="0"/>
          <c:showBubbleSize val="0"/>
        </c:dLbls>
        <c:gapWidth val="219"/>
        <c:overlap val="-27"/>
        <c:axId val="441077048"/>
        <c:axId val="441070488"/>
      </c:barChart>
      <c:catAx>
        <c:axId val="441077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441070488"/>
        <c:crosses val="autoZero"/>
        <c:auto val="1"/>
        <c:lblAlgn val="ctr"/>
        <c:lblOffset val="100"/>
        <c:noMultiLvlLbl val="0"/>
      </c:catAx>
      <c:valAx>
        <c:axId val="441070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 reporting an STI in 12 months prior to survey</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44107704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legend>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prstClr val="black">
                    <a:lumMod val="65000"/>
                    <a:lumOff val="35000"/>
                  </a:prstClr>
                </a:solidFill>
                <a:latin typeface="+mn-lt"/>
                <a:ea typeface="+mn-ea"/>
                <a:cs typeface="+mn-cs"/>
              </a:defRPr>
            </a:pPr>
            <a:r>
              <a:rPr lang="en-US" sz="1400" b="1" i="0" baseline="0" dirty="0">
                <a:effectLst/>
              </a:rPr>
              <a:t>Condom Use: M &amp;F in school,  aged 15+ years: last sex with a non-marital, non-cohabiting partner</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prstClr val="black">
                  <a:lumMod val="65000"/>
                  <a:lumOff val="35000"/>
                </a:prstClr>
              </a:solidFill>
              <a:latin typeface="+mn-lt"/>
              <a:ea typeface="+mn-ea"/>
              <a:cs typeface="+mn-cs"/>
            </a:defRPr>
          </a:pPr>
          <a:endParaRPr lang="en-CH"/>
        </a:p>
      </c:txPr>
    </c:title>
    <c:autoTitleDeleted val="0"/>
    <c:plotArea>
      <c:layout/>
      <c:barChart>
        <c:barDir val="col"/>
        <c:grouping val="clustered"/>
        <c:varyColors val="0"/>
        <c:ser>
          <c:idx val="0"/>
          <c:order val="0"/>
          <c:tx>
            <c:strRef>
              <c:f>Sheet2!$B$33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Sheet2!$A$34:$A$36</c:f>
              <c:strCache>
                <c:ptCount val="3"/>
                <c:pt idx="0">
                  <c:v>Primary</c:v>
                </c:pt>
                <c:pt idx="1">
                  <c:v>Secondary</c:v>
                </c:pt>
                <c:pt idx="2">
                  <c:v>More than Secondary</c:v>
                </c:pt>
              </c:strCache>
            </c:strRef>
          </c:cat>
          <c:val>
            <c:numRef>
              <c:f>Sheet2!$B$34:$B$36</c:f>
              <c:numCache>
                <c:formatCode>General</c:formatCode>
                <c:ptCount val="3"/>
                <c:pt idx="0">
                  <c:v>80.099999999999994</c:v>
                </c:pt>
                <c:pt idx="1">
                  <c:v>86.8</c:v>
                </c:pt>
                <c:pt idx="2">
                  <c:v>87.1</c:v>
                </c:pt>
              </c:numCache>
            </c:numRef>
          </c:val>
          <c:extLst>
            <c:ext xmlns:c16="http://schemas.microsoft.com/office/drawing/2014/chart" uri="{C3380CC4-5D6E-409C-BE32-E72D297353CC}">
              <c16:uniqueId val="{00000000-D422-544D-8A78-98E32EAA870B}"/>
            </c:ext>
          </c:extLst>
        </c:ser>
        <c:ser>
          <c:idx val="1"/>
          <c:order val="1"/>
          <c:tx>
            <c:strRef>
              <c:f>Sheet2!$C$33</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Sheet2!$A$34:$A$36</c:f>
              <c:strCache>
                <c:ptCount val="3"/>
                <c:pt idx="0">
                  <c:v>Primary</c:v>
                </c:pt>
                <c:pt idx="1">
                  <c:v>Secondary</c:v>
                </c:pt>
                <c:pt idx="2">
                  <c:v>More than Secondary</c:v>
                </c:pt>
              </c:strCache>
            </c:strRef>
          </c:cat>
          <c:val>
            <c:numRef>
              <c:f>Sheet2!$C$34:$C$36</c:f>
              <c:numCache>
                <c:formatCode>General</c:formatCode>
                <c:ptCount val="3"/>
                <c:pt idx="0">
                  <c:v>65.2</c:v>
                </c:pt>
                <c:pt idx="1">
                  <c:v>66.599999999999994</c:v>
                </c:pt>
                <c:pt idx="2">
                  <c:v>71.5</c:v>
                </c:pt>
              </c:numCache>
            </c:numRef>
          </c:val>
          <c:extLst>
            <c:ext xmlns:c16="http://schemas.microsoft.com/office/drawing/2014/chart" uri="{C3380CC4-5D6E-409C-BE32-E72D297353CC}">
              <c16:uniqueId val="{00000001-D422-544D-8A78-98E32EAA870B}"/>
            </c:ext>
          </c:extLst>
        </c:ser>
        <c:dLbls>
          <c:dLblPos val="outEnd"/>
          <c:showLegendKey val="0"/>
          <c:showVal val="1"/>
          <c:showCatName val="0"/>
          <c:showSerName val="0"/>
          <c:showPercent val="0"/>
          <c:showBubbleSize val="0"/>
        </c:dLbls>
        <c:gapWidth val="219"/>
        <c:overlap val="-27"/>
        <c:axId val="637565368"/>
        <c:axId val="637566680"/>
      </c:barChart>
      <c:catAx>
        <c:axId val="63756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CH"/>
          </a:p>
        </c:txPr>
        <c:crossAx val="637566680"/>
        <c:crosses val="autoZero"/>
        <c:auto val="1"/>
        <c:lblAlgn val="ctr"/>
        <c:lblOffset val="100"/>
        <c:noMultiLvlLbl val="0"/>
      </c:catAx>
      <c:valAx>
        <c:axId val="637566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crossAx val="637565368"/>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75000"/>
                  <a:lumOff val="25000"/>
                </a:schemeClr>
              </a:solidFill>
              <a:ln>
                <a:noFill/>
              </a:ln>
              <a:effectLst/>
            </c:spPr>
            <c:extLst>
              <c:ext xmlns:c16="http://schemas.microsoft.com/office/drawing/2014/chart" uri="{C3380CC4-5D6E-409C-BE32-E72D297353CC}">
                <c16:uniqueId val="{00000005-6936-4A49-89E5-8D312BCAE67F}"/>
              </c:ext>
            </c:extLst>
          </c:dPt>
          <c:dPt>
            <c:idx val="1"/>
            <c:invertIfNegative val="0"/>
            <c:bubble3D val="0"/>
            <c:spPr>
              <a:solidFill>
                <a:srgbClr val="FFC000"/>
              </a:solidFill>
              <a:ln>
                <a:noFill/>
              </a:ln>
              <a:effectLst/>
            </c:spPr>
            <c:extLst>
              <c:ext xmlns:c16="http://schemas.microsoft.com/office/drawing/2014/chart" uri="{C3380CC4-5D6E-409C-BE32-E72D297353CC}">
                <c16:uniqueId val="{00000003-6936-4A49-89E5-8D312BCAE67F}"/>
              </c:ext>
            </c:extLst>
          </c:dPt>
          <c:dPt>
            <c:idx val="2"/>
            <c:invertIfNegative val="0"/>
            <c:bubble3D val="0"/>
            <c:spPr>
              <a:solidFill>
                <a:srgbClr val="92D050"/>
              </a:solidFill>
              <a:ln>
                <a:noFill/>
              </a:ln>
              <a:effectLst/>
            </c:spPr>
            <c:extLst>
              <c:ext xmlns:c16="http://schemas.microsoft.com/office/drawing/2014/chart" uri="{C3380CC4-5D6E-409C-BE32-E72D297353CC}">
                <c16:uniqueId val="{00000004-6936-4A49-89E5-8D312BCAE67F}"/>
              </c:ext>
            </c:extLst>
          </c:dPt>
          <c:cat>
            <c:strRef>
              <c:f>Sheet1!$A$2:$A$4</c:f>
              <c:strCache>
                <c:ptCount val="3"/>
                <c:pt idx="0">
                  <c:v>U of N</c:v>
                </c:pt>
                <c:pt idx="1">
                  <c:v>Supply</c:v>
                </c:pt>
                <c:pt idx="2">
                  <c:v>Consumption</c:v>
                </c:pt>
              </c:strCache>
            </c:strRef>
          </c:cat>
          <c:val>
            <c:numRef>
              <c:f>Sheet1!$B$2:$B$4</c:f>
              <c:numCache>
                <c:formatCode>General</c:formatCode>
                <c:ptCount val="3"/>
                <c:pt idx="0">
                  <c:v>199</c:v>
                </c:pt>
                <c:pt idx="1">
                  <c:v>110</c:v>
                </c:pt>
                <c:pt idx="2">
                  <c:v>112</c:v>
                </c:pt>
              </c:numCache>
            </c:numRef>
          </c:val>
          <c:extLst>
            <c:ext xmlns:c16="http://schemas.microsoft.com/office/drawing/2014/chart" uri="{C3380CC4-5D6E-409C-BE32-E72D297353CC}">
              <c16:uniqueId val="{00000000-6936-4A49-89E5-8D312BCAE67F}"/>
            </c:ext>
          </c:extLst>
        </c:ser>
        <c:dLbls>
          <c:showLegendKey val="0"/>
          <c:showVal val="0"/>
          <c:showCatName val="0"/>
          <c:showSerName val="0"/>
          <c:showPercent val="0"/>
          <c:showBubbleSize val="0"/>
        </c:dLbls>
        <c:gapWidth val="97"/>
        <c:overlap val="-27"/>
        <c:axId val="696486352"/>
        <c:axId val="696481760"/>
      </c:barChart>
      <c:catAx>
        <c:axId val="69648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CH"/>
          </a:p>
        </c:txPr>
        <c:crossAx val="696481760"/>
        <c:crosses val="autoZero"/>
        <c:auto val="1"/>
        <c:lblAlgn val="ctr"/>
        <c:lblOffset val="100"/>
        <c:noMultiLvlLbl val="0"/>
      </c:catAx>
      <c:valAx>
        <c:axId val="69648176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Millions</a:t>
                </a:r>
                <a:r>
                  <a:rPr lang="en-US" sz="1400" b="1" baseline="0" dirty="0"/>
                  <a:t> of condoms</a:t>
                </a:r>
                <a:endParaRPr lang="en-US" sz="1400" b="1"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CH"/>
          </a:p>
        </c:txPr>
        <c:crossAx val="696486352"/>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51347894083181"/>
          <c:y val="0"/>
          <c:w val="0.5525916447944007"/>
          <c:h val="0.94591680141698453"/>
        </c:manualLayout>
      </c:layout>
      <c:barChart>
        <c:barDir val="bar"/>
        <c:grouping val="clustered"/>
        <c:varyColors val="0"/>
        <c:ser>
          <c:idx val="0"/>
          <c:order val="0"/>
          <c:tx>
            <c:strRef>
              <c:f>Sheet1!$B$1</c:f>
              <c:strCache>
                <c:ptCount val="1"/>
                <c:pt idx="0">
                  <c:v>Men</c:v>
                </c:pt>
              </c:strCache>
            </c:strRef>
          </c:tx>
          <c:spPr>
            <a:solidFill>
              <a:schemeClr val="accent1"/>
            </a:solidFill>
            <a:ln>
              <a:noFill/>
            </a:ln>
            <a:effectLst/>
            <a:scene3d>
              <a:camera prst="orthographicFront"/>
              <a:lightRig rig="threePt" dir="t">
                <a:rot lat="0" lon="0" rev="1200000"/>
              </a:lightRig>
            </a:scene3d>
            <a:sp3d>
              <a:bevelT w="63500" h="25400"/>
            </a:sp3d>
          </c:spPr>
          <c:invertIfNegative val="0"/>
          <c:dLbls>
            <c:spPr>
              <a:noFill/>
              <a:ln w="25382">
                <a:noFill/>
              </a:ln>
            </c:spPr>
            <c:txPr>
              <a:bodyPr rot="0" spcFirstLastPara="1" vertOverflow="ellipsis" vert="horz" wrap="square" lIns="38100" tIns="19050" rIns="38100" bIns="19050" anchor="ctr" anchorCtr="1">
                <a:spAutoFit/>
              </a:bodyPr>
              <a:lstStyle/>
              <a:p>
                <a:pPr>
                  <a:defRPr sz="1799" b="1" i="0" u="none" strike="noStrike" kern="1200" baseline="0">
                    <a:solidFill>
                      <a:schemeClr val="tx1"/>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Comprehensive knowledge</c:v>
                </c:pt>
                <c:pt idx="1">
                  <c:v>A person cannot become infected by sharing food with a PLHIV</c:v>
                </c:pt>
                <c:pt idx="2">
                  <c:v>HIV cannot be transmitted through supernatural means</c:v>
                </c:pt>
                <c:pt idx="3">
                  <c:v>A mosquito cannot transmit HIV</c:v>
                </c:pt>
                <c:pt idx="4">
                  <c:v>A healthy looking person could have HIV</c:v>
                </c:pt>
              </c:strCache>
            </c:strRef>
          </c:cat>
          <c:val>
            <c:numRef>
              <c:f>Sheet1!$B$2:$B$6</c:f>
              <c:numCache>
                <c:formatCode>General</c:formatCode>
                <c:ptCount val="5"/>
                <c:pt idx="0">
                  <c:v>31</c:v>
                </c:pt>
                <c:pt idx="1">
                  <c:v>77</c:v>
                </c:pt>
                <c:pt idx="2">
                  <c:v>78</c:v>
                </c:pt>
                <c:pt idx="3">
                  <c:v>67</c:v>
                </c:pt>
                <c:pt idx="4">
                  <c:v>72</c:v>
                </c:pt>
              </c:numCache>
            </c:numRef>
          </c:val>
          <c:extLst>
            <c:ext xmlns:c16="http://schemas.microsoft.com/office/drawing/2014/chart" uri="{C3380CC4-5D6E-409C-BE32-E72D297353CC}">
              <c16:uniqueId val="{00000000-1763-4311-A316-3C3683364CEF}"/>
            </c:ext>
          </c:extLst>
        </c:ser>
        <c:ser>
          <c:idx val="1"/>
          <c:order val="1"/>
          <c:tx>
            <c:strRef>
              <c:f>Sheet1!$C$1</c:f>
              <c:strCache>
                <c:ptCount val="1"/>
                <c:pt idx="0">
                  <c:v>Women</c:v>
                </c:pt>
              </c:strCache>
            </c:strRef>
          </c:tx>
          <c:spPr>
            <a:solidFill>
              <a:schemeClr val="bg2"/>
            </a:solidFill>
            <a:ln>
              <a:noFill/>
            </a:ln>
            <a:effectLst/>
            <a:scene3d>
              <a:camera prst="orthographicFront"/>
              <a:lightRig rig="threePt" dir="t">
                <a:rot lat="0" lon="0" rev="1200000"/>
              </a:lightRig>
            </a:scene3d>
            <a:sp3d>
              <a:bevelT w="63500" h="25400"/>
            </a:sp3d>
          </c:spPr>
          <c:invertIfNegative val="0"/>
          <c:dLbls>
            <c:spPr>
              <a:noFill/>
              <a:ln w="25382">
                <a:noFill/>
              </a:ln>
            </c:spPr>
            <c:txPr>
              <a:bodyPr rot="0" spcFirstLastPara="1" vertOverflow="ellipsis" vert="horz" wrap="square" lIns="38100" tIns="19050" rIns="38100" bIns="19050" anchor="ctr" anchorCtr="1">
                <a:spAutoFit/>
              </a:bodyPr>
              <a:lstStyle/>
              <a:p>
                <a:pPr>
                  <a:defRPr sz="1799" b="1" i="0" u="none" strike="noStrike" kern="1200" baseline="0">
                    <a:solidFill>
                      <a:schemeClr val="tx1"/>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Comprehensive knowledge</c:v>
                </c:pt>
                <c:pt idx="1">
                  <c:v>A person cannot become infected by sharing food with a PLHIV</c:v>
                </c:pt>
                <c:pt idx="2">
                  <c:v>HIV cannot be transmitted through supernatural means</c:v>
                </c:pt>
                <c:pt idx="3">
                  <c:v>A mosquito cannot transmit HIV</c:v>
                </c:pt>
                <c:pt idx="4">
                  <c:v>A healthy looking person could have HIV</c:v>
                </c:pt>
              </c:strCache>
            </c:strRef>
          </c:cat>
          <c:val>
            <c:numRef>
              <c:f>Sheet1!$C$2:$C$6</c:f>
              <c:numCache>
                <c:formatCode>General</c:formatCode>
                <c:ptCount val="5"/>
                <c:pt idx="0">
                  <c:v>30</c:v>
                </c:pt>
                <c:pt idx="1">
                  <c:v>77</c:v>
                </c:pt>
                <c:pt idx="2">
                  <c:v>78</c:v>
                </c:pt>
                <c:pt idx="3">
                  <c:v>68</c:v>
                </c:pt>
                <c:pt idx="4">
                  <c:v>64</c:v>
                </c:pt>
              </c:numCache>
            </c:numRef>
          </c:val>
          <c:extLst>
            <c:ext xmlns:c16="http://schemas.microsoft.com/office/drawing/2014/chart" uri="{C3380CC4-5D6E-409C-BE32-E72D297353CC}">
              <c16:uniqueId val="{00000001-1763-4311-A316-3C3683364CEF}"/>
            </c:ext>
          </c:extLst>
        </c:ser>
        <c:dLbls>
          <c:showLegendKey val="0"/>
          <c:showVal val="1"/>
          <c:showCatName val="0"/>
          <c:showSerName val="0"/>
          <c:showPercent val="0"/>
          <c:showBubbleSize val="0"/>
        </c:dLbls>
        <c:gapWidth val="100"/>
        <c:axId val="520292328"/>
        <c:axId val="520292720"/>
      </c:barChart>
      <c:catAx>
        <c:axId val="520292328"/>
        <c:scaling>
          <c:orientation val="minMax"/>
        </c:scaling>
        <c:delete val="0"/>
        <c:axPos val="l"/>
        <c:numFmt formatCode="General" sourceLinked="1"/>
        <c:majorTickMark val="none"/>
        <c:minorTickMark val="none"/>
        <c:tickLblPos val="nextTo"/>
        <c:spPr>
          <a:ln w="3173">
            <a:solidFill>
              <a:srgbClr val="000000"/>
            </a:solidFill>
            <a:prstDash val="solid"/>
          </a:ln>
        </c:spPr>
        <c:txPr>
          <a:bodyPr rot="-60000000" spcFirstLastPara="1" vertOverflow="ellipsis" vert="horz" wrap="square" anchor="ctr" anchorCtr="1"/>
          <a:lstStyle/>
          <a:p>
            <a:pPr>
              <a:defRPr sz="1799" b="0" i="0" u="none" strike="noStrike" kern="1200" baseline="0">
                <a:solidFill>
                  <a:schemeClr val="tx1"/>
                </a:solidFill>
                <a:latin typeface="+mn-lt"/>
                <a:ea typeface="+mn-ea"/>
                <a:cs typeface="+mn-cs"/>
              </a:defRPr>
            </a:pPr>
            <a:endParaRPr lang="en-CH"/>
          </a:p>
        </c:txPr>
        <c:crossAx val="520292720"/>
        <c:crosses val="autoZero"/>
        <c:auto val="1"/>
        <c:lblAlgn val="ctr"/>
        <c:lblOffset val="100"/>
        <c:noMultiLvlLbl val="0"/>
      </c:catAx>
      <c:valAx>
        <c:axId val="520292720"/>
        <c:scaling>
          <c:orientation val="minMax"/>
          <c:max val="120"/>
          <c:min val="0"/>
        </c:scaling>
        <c:delete val="1"/>
        <c:axPos val="b"/>
        <c:numFmt formatCode="General" sourceLinked="1"/>
        <c:majorTickMark val="out"/>
        <c:minorTickMark val="none"/>
        <c:tickLblPos val="nextTo"/>
        <c:crossAx val="520292328"/>
        <c:crosses val="autoZero"/>
        <c:crossBetween val="between"/>
      </c:valAx>
      <c:spPr>
        <a:noFill/>
        <a:ln w="25382">
          <a:noFill/>
        </a:ln>
      </c:spPr>
    </c:plotArea>
    <c:legend>
      <c:legendPos val="r"/>
      <c:layout>
        <c:manualLayout>
          <c:xMode val="edge"/>
          <c:yMode val="edge"/>
          <c:x val="0.83936861652739092"/>
          <c:y val="0.43188405797101453"/>
          <c:w val="0.16063138347260911"/>
          <c:h val="0.27246376811594203"/>
        </c:manualLayout>
      </c:layout>
      <c:overlay val="0"/>
      <c:spPr>
        <a:noFill/>
        <a:ln w="25382">
          <a:noFill/>
        </a:ln>
      </c:spPr>
      <c:txPr>
        <a:bodyPr rot="0" spcFirstLastPara="1" vertOverflow="ellipsis" vert="horz" wrap="square" anchor="ctr" anchorCtr="1"/>
        <a:lstStyle/>
        <a:p>
          <a:pPr>
            <a:defRPr sz="1799" b="0" i="0" u="none" strike="noStrike" kern="1200" baseline="0">
              <a:solidFill>
                <a:schemeClr val="tx1"/>
              </a:solidFill>
              <a:latin typeface="+mn-lt"/>
              <a:ea typeface="+mn-ea"/>
              <a:cs typeface="+mn-cs"/>
            </a:defRPr>
          </a:pPr>
          <a:endParaRPr lang="en-CH"/>
        </a:p>
      </c:txPr>
    </c:legend>
    <c:plotVisOnly val="1"/>
    <c:dispBlanksAs val="gap"/>
    <c:showDLblsOverMax val="0"/>
  </c:chart>
  <c:spPr>
    <a:noFill/>
    <a:ln>
      <a:noFill/>
    </a:ln>
  </c:spPr>
  <c:txPr>
    <a:bodyPr/>
    <a:lstStyle/>
    <a:p>
      <a:pPr>
        <a:defRPr/>
      </a:pPr>
      <a:endParaRPr lang="en-CH"/>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6002157313721513"/>
          <c:w val="0.96609767630755461"/>
          <c:h val="0.72281395763212253"/>
        </c:manualLayout>
      </c:layout>
      <c:lineChart>
        <c:grouping val="standard"/>
        <c:varyColors val="0"/>
        <c:ser>
          <c:idx val="0"/>
          <c:order val="0"/>
          <c:tx>
            <c:strRef>
              <c:f>Sheet1!$B$1</c:f>
              <c:strCache>
                <c:ptCount val="1"/>
                <c:pt idx="0">
                  <c:v>Women</c:v>
                </c:pt>
              </c:strCache>
            </c:strRef>
          </c:tx>
          <c:spPr>
            <a:ln w="66513" cap="rnd">
              <a:solidFill>
                <a:schemeClr val="bg2"/>
              </a:solidFill>
              <a:round/>
            </a:ln>
            <a:effectLst/>
          </c:spPr>
          <c:marker>
            <c:symbol val="circle"/>
            <c:size val="13"/>
            <c:spPr>
              <a:solidFill>
                <a:schemeClr val="bg2"/>
              </a:solidFill>
              <a:ln w="9502">
                <a:solidFill>
                  <a:schemeClr val="bg2"/>
                </a:solidFill>
              </a:ln>
              <a:effectLst/>
              <a:scene3d>
                <a:camera prst="orthographicFront"/>
                <a:lightRig rig="threePt" dir="t">
                  <a:rot lat="0" lon="0" rev="1200000"/>
                </a:lightRig>
              </a:scene3d>
              <a:sp3d/>
            </c:spPr>
          </c:marker>
          <c:dLbls>
            <c:numFmt formatCode="#,##0" sourceLinked="0"/>
            <c:spPr>
              <a:noFill/>
              <a:ln w="25385">
                <a:noFill/>
              </a:ln>
            </c:spPr>
            <c:txPr>
              <a:bodyPr rot="0" spcFirstLastPara="1" vertOverflow="ellipsis" vert="horz" wrap="square" lIns="38100" tIns="19050" rIns="38100" bIns="19050" anchor="ctr" anchorCtr="1">
                <a:spAutoFit/>
              </a:bodyPr>
              <a:lstStyle/>
              <a:p>
                <a:pPr>
                  <a:defRPr sz="1796" b="1" i="0" u="none" strike="noStrike" kern="1200" baseline="0">
                    <a:solidFill>
                      <a:schemeClr val="tx1"/>
                    </a:solidFill>
                    <a:latin typeface="+mn-lt"/>
                    <a:ea typeface="+mn-ea"/>
                    <a:cs typeface="+mn-cs"/>
                  </a:defRPr>
                </a:pPr>
                <a:endParaRPr lang="en-CH"/>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DHS 2003</c:v>
                </c:pt>
                <c:pt idx="1">
                  <c:v>INSIDA 2009</c:v>
                </c:pt>
                <c:pt idx="2">
                  <c:v>DHS 2011</c:v>
                </c:pt>
                <c:pt idx="3">
                  <c:v>IMASIDA 2015</c:v>
                </c:pt>
              </c:strCache>
            </c:strRef>
          </c:cat>
          <c:val>
            <c:numRef>
              <c:f>Sheet1!$B$2:$B$5</c:f>
              <c:numCache>
                <c:formatCode>0.0</c:formatCode>
                <c:ptCount val="4"/>
                <c:pt idx="0">
                  <c:v>45</c:v>
                </c:pt>
                <c:pt idx="1">
                  <c:v>60</c:v>
                </c:pt>
                <c:pt idx="2">
                  <c:v>52</c:v>
                </c:pt>
                <c:pt idx="3">
                  <c:v>47</c:v>
                </c:pt>
              </c:numCache>
            </c:numRef>
          </c:val>
          <c:smooth val="0"/>
          <c:extLst>
            <c:ext xmlns:c16="http://schemas.microsoft.com/office/drawing/2014/chart" uri="{C3380CC4-5D6E-409C-BE32-E72D297353CC}">
              <c16:uniqueId val="{00000000-C722-4176-B486-808719926527}"/>
            </c:ext>
          </c:extLst>
        </c:ser>
        <c:ser>
          <c:idx val="1"/>
          <c:order val="1"/>
          <c:tx>
            <c:strRef>
              <c:f>Sheet1!$C$1</c:f>
              <c:strCache>
                <c:ptCount val="1"/>
                <c:pt idx="0">
                  <c:v>Men</c:v>
                </c:pt>
              </c:strCache>
            </c:strRef>
          </c:tx>
          <c:spPr>
            <a:ln w="66513" cap="rnd">
              <a:solidFill>
                <a:schemeClr val="accent1"/>
              </a:solidFill>
              <a:round/>
            </a:ln>
            <a:effectLst/>
          </c:spPr>
          <c:marker>
            <c:symbol val="square"/>
            <c:size val="13"/>
            <c:spPr>
              <a:solidFill>
                <a:schemeClr val="accent1"/>
              </a:solidFill>
              <a:ln w="9502">
                <a:solidFill>
                  <a:schemeClr val="accent1"/>
                </a:solidFill>
              </a:ln>
              <a:effectLst/>
              <a:scene3d>
                <a:camera prst="orthographicFront"/>
                <a:lightRig rig="threePt" dir="t">
                  <a:rot lat="0" lon="0" rev="1200000"/>
                </a:lightRig>
              </a:scene3d>
              <a:sp3d/>
            </c:spPr>
          </c:marker>
          <c:dLbls>
            <c:numFmt formatCode="#,##0" sourceLinked="0"/>
            <c:spPr>
              <a:noFill/>
              <a:ln w="25385">
                <a:noFill/>
              </a:ln>
            </c:spPr>
            <c:txPr>
              <a:bodyPr rot="0" spcFirstLastPara="1" vertOverflow="ellipsis" vert="horz" wrap="square" lIns="38100" tIns="19050" rIns="38100" bIns="19050" anchor="ctr" anchorCtr="1">
                <a:spAutoFit/>
              </a:bodyPr>
              <a:lstStyle/>
              <a:p>
                <a:pPr>
                  <a:defRPr sz="1796" b="1" i="0" u="none" strike="noStrike" kern="1200" baseline="0">
                    <a:solidFill>
                      <a:schemeClr val="tx1"/>
                    </a:solidFill>
                    <a:latin typeface="+mn-lt"/>
                    <a:ea typeface="+mn-ea"/>
                    <a:cs typeface="+mn-cs"/>
                  </a:defRPr>
                </a:pPr>
                <a:endParaRPr lang="en-CH"/>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DHS 2003</c:v>
                </c:pt>
                <c:pt idx="1">
                  <c:v>INSIDA 2009</c:v>
                </c:pt>
                <c:pt idx="2">
                  <c:v>DHS 2011</c:v>
                </c:pt>
                <c:pt idx="3">
                  <c:v>IMASIDA 2015</c:v>
                </c:pt>
              </c:strCache>
            </c:strRef>
          </c:cat>
          <c:val>
            <c:numRef>
              <c:f>Sheet1!$C$2:$C$5</c:f>
              <c:numCache>
                <c:formatCode>0.0</c:formatCode>
                <c:ptCount val="4"/>
                <c:pt idx="0">
                  <c:v>61</c:v>
                </c:pt>
                <c:pt idx="1">
                  <c:v>63</c:v>
                </c:pt>
                <c:pt idx="2">
                  <c:v>74</c:v>
                </c:pt>
                <c:pt idx="3">
                  <c:v>56</c:v>
                </c:pt>
              </c:numCache>
            </c:numRef>
          </c:val>
          <c:smooth val="0"/>
          <c:extLst>
            <c:ext xmlns:c16="http://schemas.microsoft.com/office/drawing/2014/chart" uri="{C3380CC4-5D6E-409C-BE32-E72D297353CC}">
              <c16:uniqueId val="{00000001-C722-4176-B486-808719926527}"/>
            </c:ext>
          </c:extLst>
        </c:ser>
        <c:dLbls>
          <c:showLegendKey val="0"/>
          <c:showVal val="0"/>
          <c:showCatName val="0"/>
          <c:showSerName val="0"/>
          <c:showPercent val="0"/>
          <c:showBubbleSize val="0"/>
        </c:dLbls>
        <c:marker val="1"/>
        <c:smooth val="0"/>
        <c:axId val="526192080"/>
        <c:axId val="526192472"/>
      </c:lineChart>
      <c:catAx>
        <c:axId val="526192080"/>
        <c:scaling>
          <c:orientation val="minMax"/>
        </c:scaling>
        <c:delete val="0"/>
        <c:axPos val="b"/>
        <c:numFmt formatCode="General" sourceLinked="1"/>
        <c:majorTickMark val="none"/>
        <c:minorTickMark val="none"/>
        <c:tickLblPos val="nextTo"/>
        <c:spPr>
          <a:ln w="3173">
            <a:solidFill>
              <a:srgbClr val="000000"/>
            </a:solidFill>
            <a:prstDash val="solid"/>
          </a:ln>
        </c:spPr>
        <c:txPr>
          <a:bodyPr rot="-60000000" spcFirstLastPara="1" vertOverflow="ellipsis" vert="horz" wrap="square" anchor="ctr" anchorCtr="1"/>
          <a:lstStyle/>
          <a:p>
            <a:pPr>
              <a:defRPr sz="1796" b="0" i="0" u="none" strike="noStrike" kern="1200" baseline="0">
                <a:solidFill>
                  <a:schemeClr val="tx1"/>
                </a:solidFill>
                <a:latin typeface="+mn-lt"/>
                <a:ea typeface="+mn-ea"/>
                <a:cs typeface="+mn-cs"/>
              </a:defRPr>
            </a:pPr>
            <a:endParaRPr lang="en-CH"/>
          </a:p>
        </c:txPr>
        <c:crossAx val="526192472"/>
        <c:crosses val="autoZero"/>
        <c:auto val="1"/>
        <c:lblAlgn val="ctr"/>
        <c:lblOffset val="100"/>
        <c:noMultiLvlLbl val="0"/>
      </c:catAx>
      <c:valAx>
        <c:axId val="526192472"/>
        <c:scaling>
          <c:orientation val="minMax"/>
          <c:max val="100"/>
          <c:min val="0"/>
        </c:scaling>
        <c:delete val="1"/>
        <c:axPos val="l"/>
        <c:numFmt formatCode="0.0" sourceLinked="1"/>
        <c:majorTickMark val="out"/>
        <c:minorTickMark val="none"/>
        <c:tickLblPos val="nextTo"/>
        <c:crossAx val="526192080"/>
        <c:crosses val="autoZero"/>
        <c:crossBetween val="between"/>
      </c:valAx>
      <c:spPr>
        <a:noFill/>
        <a:ln w="25385">
          <a:noFill/>
        </a:ln>
      </c:spPr>
    </c:plotArea>
    <c:plotVisOnly val="1"/>
    <c:dispBlanksAs val="gap"/>
    <c:showDLblsOverMax val="0"/>
  </c:chart>
  <c:spPr>
    <a:noFill/>
    <a:ln>
      <a:noFill/>
    </a:ln>
  </c:spPr>
  <c:txPr>
    <a:bodyPr/>
    <a:lstStyle/>
    <a:p>
      <a:pPr>
        <a:defRPr>
          <a:solidFill>
            <a:schemeClr val="tx1"/>
          </a:solidFill>
        </a:defRPr>
      </a:pPr>
      <a:endParaRPr lang="en-CH"/>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Condom use (NR partner)</c:v>
                </c:pt>
              </c:strCache>
            </c:strRef>
          </c:tx>
          <c:spPr>
            <a:solidFill>
              <a:schemeClr val="accent1"/>
            </a:solidFill>
            <a:ln>
              <a:noFill/>
            </a:ln>
            <a:effectLst/>
          </c:spPr>
          <c:invertIfNegative val="0"/>
          <c:cat>
            <c:strRef>
              <c:f>Sheet1!$A$2:$A$12</c:f>
              <c:strCache>
                <c:ptCount val="11"/>
                <c:pt idx="0">
                  <c:v>Maputo C</c:v>
                </c:pt>
                <c:pt idx="1">
                  <c:v>Maputo P</c:v>
                </c:pt>
                <c:pt idx="2">
                  <c:v>Gaza</c:v>
                </c:pt>
                <c:pt idx="3">
                  <c:v>Sofala</c:v>
                </c:pt>
                <c:pt idx="4">
                  <c:v>Manica</c:v>
                </c:pt>
                <c:pt idx="5">
                  <c:v>Tete</c:v>
                </c:pt>
                <c:pt idx="6">
                  <c:v>Inhambane</c:v>
                </c:pt>
                <c:pt idx="7">
                  <c:v>Niassa</c:v>
                </c:pt>
                <c:pt idx="8">
                  <c:v>Zambezia</c:v>
                </c:pt>
                <c:pt idx="9">
                  <c:v>Cabo Delgado</c:v>
                </c:pt>
                <c:pt idx="10">
                  <c:v>Nampula</c:v>
                </c:pt>
              </c:strCache>
            </c:strRef>
          </c:cat>
          <c:val>
            <c:numRef>
              <c:f>Sheet1!$B$2:$B$12</c:f>
              <c:numCache>
                <c:formatCode>General</c:formatCode>
                <c:ptCount val="11"/>
                <c:pt idx="0">
                  <c:v>0.63100000000000001</c:v>
                </c:pt>
                <c:pt idx="1">
                  <c:v>0.48199999999999998</c:v>
                </c:pt>
                <c:pt idx="2">
                  <c:v>0.38200000000000001</c:v>
                </c:pt>
                <c:pt idx="3">
                  <c:v>0.32100000000000001</c:v>
                </c:pt>
                <c:pt idx="4">
                  <c:v>0.28899999999999998</c:v>
                </c:pt>
                <c:pt idx="5">
                  <c:v>0.25</c:v>
                </c:pt>
                <c:pt idx="6">
                  <c:v>0.20100000000000001</c:v>
                </c:pt>
                <c:pt idx="7">
                  <c:v>0.158</c:v>
                </c:pt>
                <c:pt idx="8">
                  <c:v>0.11899999999999999</c:v>
                </c:pt>
                <c:pt idx="9">
                  <c:v>9.8000000000000004E-2</c:v>
                </c:pt>
                <c:pt idx="10">
                  <c:v>6.7000000000000004E-2</c:v>
                </c:pt>
              </c:numCache>
            </c:numRef>
          </c:val>
          <c:extLst>
            <c:ext xmlns:c16="http://schemas.microsoft.com/office/drawing/2014/chart" uri="{C3380CC4-5D6E-409C-BE32-E72D297353CC}">
              <c16:uniqueId val="{00000000-8939-4C06-8892-F6A889A0EAD6}"/>
            </c:ext>
          </c:extLst>
        </c:ser>
        <c:ser>
          <c:idx val="1"/>
          <c:order val="1"/>
          <c:tx>
            <c:strRef>
              <c:f>Sheet1!$C$1</c:f>
              <c:strCache>
                <c:ptCount val="1"/>
                <c:pt idx="0">
                  <c:v>Comprehensive knowledge</c:v>
                </c:pt>
              </c:strCache>
            </c:strRef>
          </c:tx>
          <c:spPr>
            <a:solidFill>
              <a:srgbClr val="FFC000">
                <a:alpha val="41000"/>
              </a:srgbClr>
            </a:solidFill>
            <a:ln>
              <a:noFill/>
            </a:ln>
            <a:effectLst/>
          </c:spPr>
          <c:invertIfNegative val="0"/>
          <c:cat>
            <c:strRef>
              <c:f>Sheet1!$A$2:$A$12</c:f>
              <c:strCache>
                <c:ptCount val="11"/>
                <c:pt idx="0">
                  <c:v>Maputo C</c:v>
                </c:pt>
                <c:pt idx="1">
                  <c:v>Maputo P</c:v>
                </c:pt>
                <c:pt idx="2">
                  <c:v>Gaza</c:v>
                </c:pt>
                <c:pt idx="3">
                  <c:v>Sofala</c:v>
                </c:pt>
                <c:pt idx="4">
                  <c:v>Manica</c:v>
                </c:pt>
                <c:pt idx="5">
                  <c:v>Tete</c:v>
                </c:pt>
                <c:pt idx="6">
                  <c:v>Inhambane</c:v>
                </c:pt>
                <c:pt idx="7">
                  <c:v>Niassa</c:v>
                </c:pt>
                <c:pt idx="8">
                  <c:v>Zambezia</c:v>
                </c:pt>
                <c:pt idx="9">
                  <c:v>Cabo Delgado</c:v>
                </c:pt>
                <c:pt idx="10">
                  <c:v>Nampula</c:v>
                </c:pt>
              </c:strCache>
            </c:strRef>
          </c:cat>
          <c:val>
            <c:numRef>
              <c:f>Sheet1!$C$2:$C$12</c:f>
              <c:numCache>
                <c:formatCode>General</c:formatCode>
                <c:ptCount val="11"/>
                <c:pt idx="0">
                  <c:v>0.41899999999999998</c:v>
                </c:pt>
                <c:pt idx="1">
                  <c:v>0.501</c:v>
                </c:pt>
                <c:pt idx="2">
                  <c:v>0.27500000000000002</c:v>
                </c:pt>
                <c:pt idx="3">
                  <c:v>0.28199999999999997</c:v>
                </c:pt>
                <c:pt idx="4">
                  <c:v>0.28999999999999998</c:v>
                </c:pt>
                <c:pt idx="5">
                  <c:v>0.46500000000000002</c:v>
                </c:pt>
                <c:pt idx="6">
                  <c:v>0.60899999999999999</c:v>
                </c:pt>
                <c:pt idx="7">
                  <c:v>0.33</c:v>
                </c:pt>
                <c:pt idx="8">
                  <c:v>0.19600000000000001</c:v>
                </c:pt>
                <c:pt idx="9">
                  <c:v>0.17299999999999999</c:v>
                </c:pt>
                <c:pt idx="10">
                  <c:v>0.18</c:v>
                </c:pt>
              </c:numCache>
            </c:numRef>
          </c:val>
          <c:extLst>
            <c:ext xmlns:c16="http://schemas.microsoft.com/office/drawing/2014/chart" uri="{C3380CC4-5D6E-409C-BE32-E72D297353CC}">
              <c16:uniqueId val="{00000001-8939-4C06-8892-F6A889A0EAD6}"/>
            </c:ext>
          </c:extLst>
        </c:ser>
        <c:dLbls>
          <c:showLegendKey val="0"/>
          <c:showVal val="0"/>
          <c:showCatName val="0"/>
          <c:showSerName val="0"/>
          <c:showPercent val="0"/>
          <c:showBubbleSize val="0"/>
        </c:dLbls>
        <c:gapWidth val="104"/>
        <c:overlap val="-1"/>
        <c:axId val="534991128"/>
        <c:axId val="534986864"/>
      </c:barChart>
      <c:catAx>
        <c:axId val="534991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crossAx val="534986864"/>
        <c:crosses val="autoZero"/>
        <c:auto val="1"/>
        <c:lblAlgn val="ctr"/>
        <c:lblOffset val="100"/>
        <c:noMultiLvlLbl val="0"/>
      </c:catAx>
      <c:valAx>
        <c:axId val="534986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CH"/>
          </a:p>
        </c:txPr>
        <c:crossAx val="534991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a:t>Sales of socially-marketed</a:t>
            </a:r>
            <a:r>
              <a:rPr lang="en-US" b="1" baseline="0"/>
              <a:t> condoms</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lineChart>
        <c:grouping val="standard"/>
        <c:varyColors val="0"/>
        <c:ser>
          <c:idx val="0"/>
          <c:order val="0"/>
          <c:tx>
            <c:strRef>
              <c:f>Sheet1!$B$1</c:f>
              <c:strCache>
                <c:ptCount val="1"/>
                <c:pt idx="0">
                  <c:v>Series 1</c:v>
                </c:pt>
              </c:strCache>
            </c:strRef>
          </c:tx>
          <c:spPr>
            <a:ln w="50800" cap="rnd">
              <a:solidFill>
                <a:schemeClr val="accent1"/>
              </a:solidFill>
              <a:round/>
            </a:ln>
            <a:effectLst/>
          </c:spPr>
          <c:marker>
            <c:symbol val="none"/>
          </c:marker>
          <c:cat>
            <c:numRef>
              <c:f>Sheet1!$A$2:$A$25</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Sheet1!$B$2:$B$25</c:f>
              <c:numCache>
                <c:formatCode>0.0</c:formatCode>
                <c:ptCount val="24"/>
                <c:pt idx="0">
                  <c:v>2.1027999999999998</c:v>
                </c:pt>
                <c:pt idx="1">
                  <c:v>4.0863180000000003</c:v>
                </c:pt>
                <c:pt idx="2">
                  <c:v>10.412328</c:v>
                </c:pt>
                <c:pt idx="3">
                  <c:v>8.6724420000000002</c:v>
                </c:pt>
                <c:pt idx="4">
                  <c:v>9.8584010000000006</c:v>
                </c:pt>
                <c:pt idx="5">
                  <c:v>8.9476040000000001</c:v>
                </c:pt>
                <c:pt idx="6">
                  <c:v>12.036632000000001</c:v>
                </c:pt>
                <c:pt idx="7">
                  <c:v>14.478973</c:v>
                </c:pt>
                <c:pt idx="8">
                  <c:v>15.264124000000001</c:v>
                </c:pt>
                <c:pt idx="9">
                  <c:v>16.012201999999998</c:v>
                </c:pt>
                <c:pt idx="10">
                  <c:v>18.544874</c:v>
                </c:pt>
                <c:pt idx="11">
                  <c:v>21.888470000000002</c:v>
                </c:pt>
                <c:pt idx="12">
                  <c:v>22.051503</c:v>
                </c:pt>
                <c:pt idx="13">
                  <c:v>26.367111999999999</c:v>
                </c:pt>
                <c:pt idx="14">
                  <c:v>27.828987999999999</c:v>
                </c:pt>
                <c:pt idx="15">
                  <c:v>24.050612000000001</c:v>
                </c:pt>
                <c:pt idx="16">
                  <c:v>19.081986999999998</c:v>
                </c:pt>
                <c:pt idx="17">
                  <c:v>23.525559999999999</c:v>
                </c:pt>
                <c:pt idx="18">
                  <c:v>22.089676000000001</c:v>
                </c:pt>
                <c:pt idx="19">
                  <c:v>24.589296000000001</c:v>
                </c:pt>
                <c:pt idx="20">
                  <c:v>25.614690000000003</c:v>
                </c:pt>
                <c:pt idx="21">
                  <c:v>15.760836999999999</c:v>
                </c:pt>
                <c:pt idx="22">
                  <c:v>25</c:v>
                </c:pt>
                <c:pt idx="23">
                  <c:v>17</c:v>
                </c:pt>
              </c:numCache>
            </c:numRef>
          </c:val>
          <c:smooth val="0"/>
          <c:extLst>
            <c:ext xmlns:c16="http://schemas.microsoft.com/office/drawing/2014/chart" uri="{C3380CC4-5D6E-409C-BE32-E72D297353CC}">
              <c16:uniqueId val="{00000000-E883-43B4-ABF5-2647A1E66E9D}"/>
            </c:ext>
          </c:extLst>
        </c:ser>
        <c:dLbls>
          <c:showLegendKey val="0"/>
          <c:showVal val="0"/>
          <c:showCatName val="0"/>
          <c:showSerName val="0"/>
          <c:showPercent val="0"/>
          <c:showBubbleSize val="0"/>
        </c:dLbls>
        <c:smooth val="0"/>
        <c:axId val="721169096"/>
        <c:axId val="721165816"/>
      </c:lineChart>
      <c:catAx>
        <c:axId val="721169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CH"/>
          </a:p>
        </c:txPr>
        <c:crossAx val="721165816"/>
        <c:crosses val="autoZero"/>
        <c:auto val="1"/>
        <c:lblAlgn val="ctr"/>
        <c:lblOffset val="100"/>
        <c:noMultiLvlLbl val="0"/>
      </c:catAx>
      <c:valAx>
        <c:axId val="721165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Millions of condoms sold</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CH"/>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CH"/>
          </a:p>
        </c:txPr>
        <c:crossAx val="721169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'Condom Source Region - Men'!$D$5</c:f>
              <c:strCache>
                <c:ptCount val="1"/>
                <c:pt idx="0">
                  <c:v>Public Health</c:v>
                </c:pt>
              </c:strCache>
            </c:strRef>
          </c:tx>
          <c:spPr>
            <a:solidFill>
              <a:schemeClr val="accent1"/>
            </a:solidFill>
            <a:ln>
              <a:noFill/>
            </a:ln>
            <a:effectLst/>
          </c:spPr>
          <c:invertIfNegative val="0"/>
          <c:cat>
            <c:strRef>
              <c:f>'Condom Source Region - Men'!$C$6:$C$15</c:f>
              <c:strCache>
                <c:ptCount val="10"/>
                <c:pt idx="0">
                  <c:v>Manicaland</c:v>
                </c:pt>
                <c:pt idx="1">
                  <c:v>Mashonaland Central</c:v>
                </c:pt>
                <c:pt idx="2">
                  <c:v>Mashonaland East</c:v>
                </c:pt>
                <c:pt idx="3">
                  <c:v>Mashonaland West</c:v>
                </c:pt>
                <c:pt idx="4">
                  <c:v>Matabeleland North</c:v>
                </c:pt>
                <c:pt idx="5">
                  <c:v>Matabeleland South</c:v>
                </c:pt>
                <c:pt idx="6">
                  <c:v>Midlands</c:v>
                </c:pt>
                <c:pt idx="7">
                  <c:v>Masvingo</c:v>
                </c:pt>
                <c:pt idx="8">
                  <c:v>Harare</c:v>
                </c:pt>
                <c:pt idx="9">
                  <c:v>Bulawayo</c:v>
                </c:pt>
              </c:strCache>
            </c:strRef>
          </c:cat>
          <c:val>
            <c:numRef>
              <c:f>'Condom Source Region - Men'!$D$6:$D$15</c:f>
              <c:numCache>
                <c:formatCode>General</c:formatCode>
                <c:ptCount val="10"/>
                <c:pt idx="0">
                  <c:v>0.4541</c:v>
                </c:pt>
                <c:pt idx="1">
                  <c:v>0.52690000000000003</c:v>
                </c:pt>
                <c:pt idx="2">
                  <c:v>0.51790000000000003</c:v>
                </c:pt>
                <c:pt idx="3">
                  <c:v>0.42780000000000001</c:v>
                </c:pt>
                <c:pt idx="4">
                  <c:v>0.4249</c:v>
                </c:pt>
                <c:pt idx="5">
                  <c:v>0.34810000000000002</c:v>
                </c:pt>
                <c:pt idx="6">
                  <c:v>0.32869999999999999</c:v>
                </c:pt>
                <c:pt idx="7">
                  <c:v>0.40489999999999998</c:v>
                </c:pt>
                <c:pt idx="8">
                  <c:v>0.19109999999999999</c:v>
                </c:pt>
                <c:pt idx="9">
                  <c:v>0.16969999999999999</c:v>
                </c:pt>
              </c:numCache>
            </c:numRef>
          </c:val>
          <c:extLst>
            <c:ext xmlns:c16="http://schemas.microsoft.com/office/drawing/2014/chart" uri="{C3380CC4-5D6E-409C-BE32-E72D297353CC}">
              <c16:uniqueId val="{00000000-50EB-479F-BD53-5244B95AB5E5}"/>
            </c:ext>
          </c:extLst>
        </c:ser>
        <c:ser>
          <c:idx val="1"/>
          <c:order val="1"/>
          <c:tx>
            <c:strRef>
              <c:f>'Condom Source Region - Men'!$E$5</c:f>
              <c:strCache>
                <c:ptCount val="1"/>
                <c:pt idx="0">
                  <c:v>Private Health</c:v>
                </c:pt>
              </c:strCache>
            </c:strRef>
          </c:tx>
          <c:spPr>
            <a:solidFill>
              <a:schemeClr val="accent2"/>
            </a:solidFill>
            <a:ln>
              <a:noFill/>
            </a:ln>
            <a:effectLst/>
          </c:spPr>
          <c:invertIfNegative val="0"/>
          <c:cat>
            <c:strRef>
              <c:f>'Condom Source Region - Men'!$C$6:$C$15</c:f>
              <c:strCache>
                <c:ptCount val="10"/>
                <c:pt idx="0">
                  <c:v>Manicaland</c:v>
                </c:pt>
                <c:pt idx="1">
                  <c:v>Mashonaland Central</c:v>
                </c:pt>
                <c:pt idx="2">
                  <c:v>Mashonaland East</c:v>
                </c:pt>
                <c:pt idx="3">
                  <c:v>Mashonaland West</c:v>
                </c:pt>
                <c:pt idx="4">
                  <c:v>Matabeleland North</c:v>
                </c:pt>
                <c:pt idx="5">
                  <c:v>Matabeleland South</c:v>
                </c:pt>
                <c:pt idx="6">
                  <c:v>Midlands</c:v>
                </c:pt>
                <c:pt idx="7">
                  <c:v>Masvingo</c:v>
                </c:pt>
                <c:pt idx="8">
                  <c:v>Harare</c:v>
                </c:pt>
                <c:pt idx="9">
                  <c:v>Bulawayo</c:v>
                </c:pt>
              </c:strCache>
            </c:strRef>
          </c:cat>
          <c:val>
            <c:numRef>
              <c:f>'Condom Source Region - Men'!$E$6:$E$15</c:f>
              <c:numCache>
                <c:formatCode>General</c:formatCode>
                <c:ptCount val="10"/>
                <c:pt idx="0">
                  <c:v>2.4199999999999999E-2</c:v>
                </c:pt>
                <c:pt idx="1">
                  <c:v>1.9699999999999999E-2</c:v>
                </c:pt>
                <c:pt idx="2">
                  <c:v>4.53E-2</c:v>
                </c:pt>
                <c:pt idx="3">
                  <c:v>2.4199999999999999E-2</c:v>
                </c:pt>
                <c:pt idx="4">
                  <c:v>6.9500000000000006E-2</c:v>
                </c:pt>
                <c:pt idx="5">
                  <c:v>3.7400000000000003E-2</c:v>
                </c:pt>
                <c:pt idx="6">
                  <c:v>6.9500000000000006E-2</c:v>
                </c:pt>
                <c:pt idx="7">
                  <c:v>5.9200000000000003E-2</c:v>
                </c:pt>
                <c:pt idx="8">
                  <c:v>0.19359999999999999</c:v>
                </c:pt>
                <c:pt idx="9">
                  <c:v>0.1152</c:v>
                </c:pt>
              </c:numCache>
            </c:numRef>
          </c:val>
          <c:extLst>
            <c:ext xmlns:c16="http://schemas.microsoft.com/office/drawing/2014/chart" uri="{C3380CC4-5D6E-409C-BE32-E72D297353CC}">
              <c16:uniqueId val="{00000001-50EB-479F-BD53-5244B95AB5E5}"/>
            </c:ext>
          </c:extLst>
        </c:ser>
        <c:ser>
          <c:idx val="2"/>
          <c:order val="2"/>
          <c:tx>
            <c:strRef>
              <c:f>'Condom Source Region - Men'!$F$5</c:f>
              <c:strCache>
                <c:ptCount val="1"/>
                <c:pt idx="0">
                  <c:v>Commercial Source</c:v>
                </c:pt>
              </c:strCache>
            </c:strRef>
          </c:tx>
          <c:spPr>
            <a:solidFill>
              <a:schemeClr val="accent3"/>
            </a:solidFill>
            <a:ln>
              <a:noFill/>
            </a:ln>
            <a:effectLst/>
          </c:spPr>
          <c:invertIfNegative val="0"/>
          <c:cat>
            <c:strRef>
              <c:f>'Condom Source Region - Men'!$C$6:$C$15</c:f>
              <c:strCache>
                <c:ptCount val="10"/>
                <c:pt idx="0">
                  <c:v>Manicaland</c:v>
                </c:pt>
                <c:pt idx="1">
                  <c:v>Mashonaland Central</c:v>
                </c:pt>
                <c:pt idx="2">
                  <c:v>Mashonaland East</c:v>
                </c:pt>
                <c:pt idx="3">
                  <c:v>Mashonaland West</c:v>
                </c:pt>
                <c:pt idx="4">
                  <c:v>Matabeleland North</c:v>
                </c:pt>
                <c:pt idx="5">
                  <c:v>Matabeleland South</c:v>
                </c:pt>
                <c:pt idx="6">
                  <c:v>Midlands</c:v>
                </c:pt>
                <c:pt idx="7">
                  <c:v>Masvingo</c:v>
                </c:pt>
                <c:pt idx="8">
                  <c:v>Harare</c:v>
                </c:pt>
                <c:pt idx="9">
                  <c:v>Bulawayo</c:v>
                </c:pt>
              </c:strCache>
            </c:strRef>
          </c:cat>
          <c:val>
            <c:numRef>
              <c:f>'Condom Source Region - Men'!$F$6:$F$15</c:f>
              <c:numCache>
                <c:formatCode>General</c:formatCode>
                <c:ptCount val="10"/>
                <c:pt idx="0">
                  <c:v>0.37140000000000001</c:v>
                </c:pt>
                <c:pt idx="1">
                  <c:v>0.34499999999999997</c:v>
                </c:pt>
                <c:pt idx="2">
                  <c:v>0.3609</c:v>
                </c:pt>
                <c:pt idx="3">
                  <c:v>0.46200000000000002</c:v>
                </c:pt>
                <c:pt idx="4">
                  <c:v>0.31580000000000003</c:v>
                </c:pt>
                <c:pt idx="5">
                  <c:v>0.49199999999999999</c:v>
                </c:pt>
                <c:pt idx="6">
                  <c:v>0.432</c:v>
                </c:pt>
                <c:pt idx="7">
                  <c:v>0.40250000000000002</c:v>
                </c:pt>
                <c:pt idx="8">
                  <c:v>0.50119999999999998</c:v>
                </c:pt>
                <c:pt idx="9">
                  <c:v>0.64429999999999998</c:v>
                </c:pt>
              </c:numCache>
            </c:numRef>
          </c:val>
          <c:extLst>
            <c:ext xmlns:c16="http://schemas.microsoft.com/office/drawing/2014/chart" uri="{C3380CC4-5D6E-409C-BE32-E72D297353CC}">
              <c16:uniqueId val="{00000002-50EB-479F-BD53-5244B95AB5E5}"/>
            </c:ext>
          </c:extLst>
        </c:ser>
        <c:ser>
          <c:idx val="3"/>
          <c:order val="3"/>
          <c:tx>
            <c:strRef>
              <c:f>'Condom Source Region - Men'!$G$5</c:f>
              <c:strCache>
                <c:ptCount val="1"/>
                <c:pt idx="0">
                  <c:v>Other Souce</c:v>
                </c:pt>
              </c:strCache>
            </c:strRef>
          </c:tx>
          <c:spPr>
            <a:solidFill>
              <a:schemeClr val="accent4"/>
            </a:solidFill>
            <a:ln>
              <a:noFill/>
            </a:ln>
            <a:effectLst/>
          </c:spPr>
          <c:invertIfNegative val="0"/>
          <c:cat>
            <c:strRef>
              <c:f>'Condom Source Region - Men'!$C$6:$C$15</c:f>
              <c:strCache>
                <c:ptCount val="10"/>
                <c:pt idx="0">
                  <c:v>Manicaland</c:v>
                </c:pt>
                <c:pt idx="1">
                  <c:v>Mashonaland Central</c:v>
                </c:pt>
                <c:pt idx="2">
                  <c:v>Mashonaland East</c:v>
                </c:pt>
                <c:pt idx="3">
                  <c:v>Mashonaland West</c:v>
                </c:pt>
                <c:pt idx="4">
                  <c:v>Matabeleland North</c:v>
                </c:pt>
                <c:pt idx="5">
                  <c:v>Matabeleland South</c:v>
                </c:pt>
                <c:pt idx="6">
                  <c:v>Midlands</c:v>
                </c:pt>
                <c:pt idx="7">
                  <c:v>Masvingo</c:v>
                </c:pt>
                <c:pt idx="8">
                  <c:v>Harare</c:v>
                </c:pt>
                <c:pt idx="9">
                  <c:v>Bulawayo</c:v>
                </c:pt>
              </c:strCache>
            </c:strRef>
          </c:cat>
          <c:val>
            <c:numRef>
              <c:f>'Condom Source Region - Men'!$G$6:$G$15</c:f>
              <c:numCache>
                <c:formatCode>General</c:formatCode>
                <c:ptCount val="10"/>
                <c:pt idx="0">
                  <c:v>0.1502</c:v>
                </c:pt>
                <c:pt idx="1">
                  <c:v>0.1084</c:v>
                </c:pt>
                <c:pt idx="2">
                  <c:v>7.5800000000000006E-2</c:v>
                </c:pt>
                <c:pt idx="3">
                  <c:v>8.6099999999999996E-2</c:v>
                </c:pt>
                <c:pt idx="4">
                  <c:v>0.18990000000000001</c:v>
                </c:pt>
                <c:pt idx="5">
                  <c:v>0.1225</c:v>
                </c:pt>
                <c:pt idx="6">
                  <c:v>0.16980000000000001</c:v>
                </c:pt>
                <c:pt idx="7">
                  <c:v>0.13339999999999999</c:v>
                </c:pt>
                <c:pt idx="8">
                  <c:v>0.1142</c:v>
                </c:pt>
                <c:pt idx="9">
                  <c:v>7.0699999999999999E-2</c:v>
                </c:pt>
              </c:numCache>
            </c:numRef>
          </c:val>
          <c:extLst>
            <c:ext xmlns:c16="http://schemas.microsoft.com/office/drawing/2014/chart" uri="{C3380CC4-5D6E-409C-BE32-E72D297353CC}">
              <c16:uniqueId val="{00000003-50EB-479F-BD53-5244B95AB5E5}"/>
            </c:ext>
          </c:extLst>
        </c:ser>
        <c:dLbls>
          <c:showLegendKey val="0"/>
          <c:showVal val="0"/>
          <c:showCatName val="0"/>
          <c:showSerName val="0"/>
          <c:showPercent val="0"/>
          <c:showBubbleSize val="0"/>
        </c:dLbls>
        <c:gapWidth val="50"/>
        <c:overlap val="100"/>
        <c:axId val="991894032"/>
        <c:axId val="991896656"/>
      </c:barChart>
      <c:catAx>
        <c:axId val="991894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crossAx val="991896656"/>
        <c:crosses val="autoZero"/>
        <c:auto val="1"/>
        <c:lblAlgn val="ctr"/>
        <c:lblOffset val="100"/>
        <c:noMultiLvlLbl val="0"/>
      </c:catAx>
      <c:valAx>
        <c:axId val="991896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99189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'Condom Brand Region - Men'!$C$4</c:f>
              <c:strCache>
                <c:ptCount val="1"/>
                <c:pt idx="0">
                  <c:v>Panther</c:v>
                </c:pt>
              </c:strCache>
            </c:strRef>
          </c:tx>
          <c:spPr>
            <a:solidFill>
              <a:schemeClr val="accent1"/>
            </a:solidFill>
            <a:ln>
              <a:noFill/>
            </a:ln>
            <a:effectLst/>
          </c:spPr>
          <c:invertIfNegative val="0"/>
          <c:cat>
            <c:strRef>
              <c:f>'Condom Brand Region - Men'!$B$5:$B$14</c:f>
              <c:strCache>
                <c:ptCount val="10"/>
                <c:pt idx="0">
                  <c:v>Manicaland</c:v>
                </c:pt>
                <c:pt idx="1">
                  <c:v>Mashonaland Central</c:v>
                </c:pt>
                <c:pt idx="2">
                  <c:v>Mashonaland East</c:v>
                </c:pt>
                <c:pt idx="3">
                  <c:v>Mashonaland West</c:v>
                </c:pt>
                <c:pt idx="4">
                  <c:v>Matabeleland North</c:v>
                </c:pt>
                <c:pt idx="5">
                  <c:v>Matabeleland South</c:v>
                </c:pt>
                <c:pt idx="6">
                  <c:v>Midlands</c:v>
                </c:pt>
                <c:pt idx="7">
                  <c:v>Masvingo</c:v>
                </c:pt>
                <c:pt idx="8">
                  <c:v>Harare</c:v>
                </c:pt>
                <c:pt idx="9">
                  <c:v>Bulawayo</c:v>
                </c:pt>
              </c:strCache>
            </c:strRef>
          </c:cat>
          <c:val>
            <c:numRef>
              <c:f>'Condom Brand Region - Men'!$C$5:$C$14</c:f>
              <c:numCache>
                <c:formatCode>General</c:formatCode>
                <c:ptCount val="10"/>
                <c:pt idx="0">
                  <c:v>0.33639999999999998</c:v>
                </c:pt>
                <c:pt idx="1">
                  <c:v>0.55189999999999995</c:v>
                </c:pt>
                <c:pt idx="2">
                  <c:v>0.36840000000000001</c:v>
                </c:pt>
                <c:pt idx="3">
                  <c:v>0.48870000000000002</c:v>
                </c:pt>
                <c:pt idx="4">
                  <c:v>0.68300000000000005</c:v>
                </c:pt>
                <c:pt idx="5">
                  <c:v>0.5534</c:v>
                </c:pt>
                <c:pt idx="6">
                  <c:v>0.4299</c:v>
                </c:pt>
                <c:pt idx="7">
                  <c:v>0.40570000000000001</c:v>
                </c:pt>
                <c:pt idx="8">
                  <c:v>0.1706</c:v>
                </c:pt>
                <c:pt idx="9">
                  <c:v>0.1381</c:v>
                </c:pt>
              </c:numCache>
            </c:numRef>
          </c:val>
          <c:extLst>
            <c:ext xmlns:c16="http://schemas.microsoft.com/office/drawing/2014/chart" uri="{C3380CC4-5D6E-409C-BE32-E72D297353CC}">
              <c16:uniqueId val="{00000000-1699-42F5-887D-791CEFB65740}"/>
            </c:ext>
          </c:extLst>
        </c:ser>
        <c:ser>
          <c:idx val="1"/>
          <c:order val="1"/>
          <c:tx>
            <c:strRef>
              <c:f>'Condom Brand Region - Men'!$D$4</c:f>
              <c:strCache>
                <c:ptCount val="1"/>
                <c:pt idx="0">
                  <c:v>PP</c:v>
                </c:pt>
              </c:strCache>
            </c:strRef>
          </c:tx>
          <c:spPr>
            <a:solidFill>
              <a:schemeClr val="accent2"/>
            </a:solidFill>
            <a:ln>
              <a:noFill/>
            </a:ln>
            <a:effectLst/>
          </c:spPr>
          <c:invertIfNegative val="0"/>
          <c:cat>
            <c:strRef>
              <c:f>'Condom Brand Region - Men'!$B$5:$B$14</c:f>
              <c:strCache>
                <c:ptCount val="10"/>
                <c:pt idx="0">
                  <c:v>Manicaland</c:v>
                </c:pt>
                <c:pt idx="1">
                  <c:v>Mashonaland Central</c:v>
                </c:pt>
                <c:pt idx="2">
                  <c:v>Mashonaland East</c:v>
                </c:pt>
                <c:pt idx="3">
                  <c:v>Mashonaland West</c:v>
                </c:pt>
                <c:pt idx="4">
                  <c:v>Matabeleland North</c:v>
                </c:pt>
                <c:pt idx="5">
                  <c:v>Matabeleland South</c:v>
                </c:pt>
                <c:pt idx="6">
                  <c:v>Midlands</c:v>
                </c:pt>
                <c:pt idx="7">
                  <c:v>Masvingo</c:v>
                </c:pt>
                <c:pt idx="8">
                  <c:v>Harare</c:v>
                </c:pt>
                <c:pt idx="9">
                  <c:v>Bulawayo</c:v>
                </c:pt>
              </c:strCache>
            </c:strRef>
          </c:cat>
          <c:val>
            <c:numRef>
              <c:f>'Condom Brand Region - Men'!$D$5:$D$14</c:f>
              <c:numCache>
                <c:formatCode>General</c:formatCode>
                <c:ptCount val="10"/>
                <c:pt idx="0">
                  <c:v>0.48530000000000001</c:v>
                </c:pt>
                <c:pt idx="1">
                  <c:v>0.43390000000000001</c:v>
                </c:pt>
                <c:pt idx="2">
                  <c:v>0.48070000000000002</c:v>
                </c:pt>
                <c:pt idx="3">
                  <c:v>0.44969999999999999</c:v>
                </c:pt>
                <c:pt idx="4">
                  <c:v>0.25269999999999998</c:v>
                </c:pt>
                <c:pt idx="5">
                  <c:v>0.32490000000000002</c:v>
                </c:pt>
                <c:pt idx="6">
                  <c:v>0.49469999999999997</c:v>
                </c:pt>
                <c:pt idx="7">
                  <c:v>0.51229999999999998</c:v>
                </c:pt>
                <c:pt idx="8">
                  <c:v>0.57799999999999996</c:v>
                </c:pt>
                <c:pt idx="9">
                  <c:v>0.57999999999999996</c:v>
                </c:pt>
              </c:numCache>
            </c:numRef>
          </c:val>
          <c:extLst>
            <c:ext xmlns:c16="http://schemas.microsoft.com/office/drawing/2014/chart" uri="{C3380CC4-5D6E-409C-BE32-E72D297353CC}">
              <c16:uniqueId val="{00000001-1699-42F5-887D-791CEFB65740}"/>
            </c:ext>
          </c:extLst>
        </c:ser>
        <c:ser>
          <c:idx val="2"/>
          <c:order val="2"/>
          <c:tx>
            <c:strRef>
              <c:f>'Condom Brand Region - Men'!$E$4</c:f>
              <c:strCache>
                <c:ptCount val="1"/>
                <c:pt idx="0">
                  <c:v>Commerical</c:v>
                </c:pt>
              </c:strCache>
            </c:strRef>
          </c:tx>
          <c:spPr>
            <a:solidFill>
              <a:schemeClr val="accent3"/>
            </a:solidFill>
            <a:ln>
              <a:noFill/>
            </a:ln>
            <a:effectLst/>
          </c:spPr>
          <c:invertIfNegative val="0"/>
          <c:cat>
            <c:strRef>
              <c:f>'Condom Brand Region - Men'!$B$5:$B$14</c:f>
              <c:strCache>
                <c:ptCount val="10"/>
                <c:pt idx="0">
                  <c:v>Manicaland</c:v>
                </c:pt>
                <c:pt idx="1">
                  <c:v>Mashonaland Central</c:v>
                </c:pt>
                <c:pt idx="2">
                  <c:v>Mashonaland East</c:v>
                </c:pt>
                <c:pt idx="3">
                  <c:v>Mashonaland West</c:v>
                </c:pt>
                <c:pt idx="4">
                  <c:v>Matabeleland North</c:v>
                </c:pt>
                <c:pt idx="5">
                  <c:v>Matabeleland South</c:v>
                </c:pt>
                <c:pt idx="6">
                  <c:v>Midlands</c:v>
                </c:pt>
                <c:pt idx="7">
                  <c:v>Masvingo</c:v>
                </c:pt>
                <c:pt idx="8">
                  <c:v>Harare</c:v>
                </c:pt>
                <c:pt idx="9">
                  <c:v>Bulawayo</c:v>
                </c:pt>
              </c:strCache>
            </c:strRef>
          </c:cat>
          <c:val>
            <c:numRef>
              <c:f>'Condom Brand Region - Men'!$E$5:$E$14</c:f>
              <c:numCache>
                <c:formatCode>General</c:formatCode>
                <c:ptCount val="10"/>
                <c:pt idx="0">
                  <c:v>0.1784</c:v>
                </c:pt>
                <c:pt idx="1">
                  <c:v>1.4200000000000001E-2</c:v>
                </c:pt>
                <c:pt idx="2">
                  <c:v>0.15090000000000001</c:v>
                </c:pt>
                <c:pt idx="3">
                  <c:v>6.1600000000000002E-2</c:v>
                </c:pt>
                <c:pt idx="4">
                  <c:v>6.4299999999999996E-2</c:v>
                </c:pt>
                <c:pt idx="5">
                  <c:v>0.12180000000000001</c:v>
                </c:pt>
                <c:pt idx="6">
                  <c:v>7.5300000000000006E-2</c:v>
                </c:pt>
                <c:pt idx="7">
                  <c:v>8.2000000000000003E-2</c:v>
                </c:pt>
                <c:pt idx="8">
                  <c:v>0.25140000000000001</c:v>
                </c:pt>
                <c:pt idx="9">
                  <c:v>0.28189999999999998</c:v>
                </c:pt>
              </c:numCache>
            </c:numRef>
          </c:val>
          <c:extLst>
            <c:ext xmlns:c16="http://schemas.microsoft.com/office/drawing/2014/chart" uri="{C3380CC4-5D6E-409C-BE32-E72D297353CC}">
              <c16:uniqueId val="{00000002-1699-42F5-887D-791CEFB65740}"/>
            </c:ext>
          </c:extLst>
        </c:ser>
        <c:dLbls>
          <c:showLegendKey val="0"/>
          <c:showVal val="0"/>
          <c:showCatName val="0"/>
          <c:showSerName val="0"/>
          <c:showPercent val="0"/>
          <c:showBubbleSize val="0"/>
        </c:dLbls>
        <c:gapWidth val="50"/>
        <c:overlap val="100"/>
        <c:axId val="945668688"/>
        <c:axId val="945664752"/>
      </c:barChart>
      <c:catAx>
        <c:axId val="945668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crossAx val="945664752"/>
        <c:crosses val="autoZero"/>
        <c:auto val="1"/>
        <c:lblAlgn val="ctr"/>
        <c:lblOffset val="100"/>
        <c:noMultiLvlLbl val="0"/>
      </c:catAx>
      <c:valAx>
        <c:axId val="9456647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94566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'Condom Source Quintile'!$D$9</c:f>
              <c:strCache>
                <c:ptCount val="1"/>
                <c:pt idx="0">
                  <c:v>Public Health</c:v>
                </c:pt>
              </c:strCache>
            </c:strRef>
          </c:tx>
          <c:spPr>
            <a:solidFill>
              <a:schemeClr val="accent1"/>
            </a:solidFill>
            <a:ln>
              <a:noFill/>
            </a:ln>
            <a:effectLst/>
          </c:spPr>
          <c:invertIfNegative val="0"/>
          <c:cat>
            <c:strRef>
              <c:f>'Condom Source Quintile'!$C$10:$C$14</c:f>
              <c:strCache>
                <c:ptCount val="5"/>
                <c:pt idx="0">
                  <c:v>First</c:v>
                </c:pt>
                <c:pt idx="1">
                  <c:v>Second</c:v>
                </c:pt>
                <c:pt idx="2">
                  <c:v>Third</c:v>
                </c:pt>
                <c:pt idx="3">
                  <c:v>Fourth</c:v>
                </c:pt>
                <c:pt idx="4">
                  <c:v>Fifth</c:v>
                </c:pt>
              </c:strCache>
            </c:strRef>
          </c:cat>
          <c:val>
            <c:numRef>
              <c:f>'Condom Source Quintile'!$D$10:$D$14</c:f>
              <c:numCache>
                <c:formatCode>0%</c:formatCode>
                <c:ptCount val="5"/>
                <c:pt idx="0">
                  <c:v>0.81779999999999997</c:v>
                </c:pt>
                <c:pt idx="1">
                  <c:v>0.76890000000000003</c:v>
                </c:pt>
                <c:pt idx="2">
                  <c:v>0.61170000000000002</c:v>
                </c:pt>
                <c:pt idx="3">
                  <c:v>0.39410000000000001</c:v>
                </c:pt>
                <c:pt idx="4">
                  <c:v>0.23599999999999999</c:v>
                </c:pt>
              </c:numCache>
            </c:numRef>
          </c:val>
          <c:extLst>
            <c:ext xmlns:c16="http://schemas.microsoft.com/office/drawing/2014/chart" uri="{C3380CC4-5D6E-409C-BE32-E72D297353CC}">
              <c16:uniqueId val="{00000000-BC78-4834-BFBB-F0B05BEE27C3}"/>
            </c:ext>
          </c:extLst>
        </c:ser>
        <c:ser>
          <c:idx val="1"/>
          <c:order val="1"/>
          <c:tx>
            <c:strRef>
              <c:f>'Condom Source Quintile'!$E$9</c:f>
              <c:strCache>
                <c:ptCount val="1"/>
                <c:pt idx="0">
                  <c:v>Private Health</c:v>
                </c:pt>
              </c:strCache>
            </c:strRef>
          </c:tx>
          <c:spPr>
            <a:solidFill>
              <a:schemeClr val="accent2"/>
            </a:solidFill>
            <a:ln>
              <a:noFill/>
            </a:ln>
            <a:effectLst/>
          </c:spPr>
          <c:invertIfNegative val="0"/>
          <c:cat>
            <c:strRef>
              <c:f>'Condom Source Quintile'!$C$10:$C$14</c:f>
              <c:strCache>
                <c:ptCount val="5"/>
                <c:pt idx="0">
                  <c:v>First</c:v>
                </c:pt>
                <c:pt idx="1">
                  <c:v>Second</c:v>
                </c:pt>
                <c:pt idx="2">
                  <c:v>Third</c:v>
                </c:pt>
                <c:pt idx="3">
                  <c:v>Fourth</c:v>
                </c:pt>
                <c:pt idx="4">
                  <c:v>Fifth</c:v>
                </c:pt>
              </c:strCache>
            </c:strRef>
          </c:cat>
          <c:val>
            <c:numRef>
              <c:f>'Condom Source Quintile'!$E$10:$E$14</c:f>
              <c:numCache>
                <c:formatCode>0%</c:formatCode>
                <c:ptCount val="5"/>
                <c:pt idx="0">
                  <c:v>9.4999999999999998E-3</c:v>
                </c:pt>
                <c:pt idx="1">
                  <c:v>4.6199999999999998E-2</c:v>
                </c:pt>
                <c:pt idx="2">
                  <c:v>1.32E-2</c:v>
                </c:pt>
                <c:pt idx="3">
                  <c:v>0.1457</c:v>
                </c:pt>
                <c:pt idx="4">
                  <c:v>0.27329999999999999</c:v>
                </c:pt>
              </c:numCache>
            </c:numRef>
          </c:val>
          <c:extLst>
            <c:ext xmlns:c16="http://schemas.microsoft.com/office/drawing/2014/chart" uri="{C3380CC4-5D6E-409C-BE32-E72D297353CC}">
              <c16:uniqueId val="{00000001-BC78-4834-BFBB-F0B05BEE27C3}"/>
            </c:ext>
          </c:extLst>
        </c:ser>
        <c:ser>
          <c:idx val="2"/>
          <c:order val="2"/>
          <c:tx>
            <c:strRef>
              <c:f>'Condom Source Quintile'!$F$9</c:f>
              <c:strCache>
                <c:ptCount val="1"/>
                <c:pt idx="0">
                  <c:v>Commercial Source</c:v>
                </c:pt>
              </c:strCache>
            </c:strRef>
          </c:tx>
          <c:spPr>
            <a:solidFill>
              <a:schemeClr val="accent3"/>
            </a:solidFill>
            <a:ln>
              <a:noFill/>
            </a:ln>
            <a:effectLst/>
          </c:spPr>
          <c:invertIfNegative val="0"/>
          <c:cat>
            <c:strRef>
              <c:f>'Condom Source Quintile'!$C$10:$C$14</c:f>
              <c:strCache>
                <c:ptCount val="5"/>
                <c:pt idx="0">
                  <c:v>First</c:v>
                </c:pt>
                <c:pt idx="1">
                  <c:v>Second</c:v>
                </c:pt>
                <c:pt idx="2">
                  <c:v>Third</c:v>
                </c:pt>
                <c:pt idx="3">
                  <c:v>Fourth</c:v>
                </c:pt>
                <c:pt idx="4">
                  <c:v>Fifth</c:v>
                </c:pt>
              </c:strCache>
            </c:strRef>
          </c:cat>
          <c:val>
            <c:numRef>
              <c:f>'Condom Source Quintile'!$F$10:$F$14</c:f>
              <c:numCache>
                <c:formatCode>0%</c:formatCode>
                <c:ptCount val="5"/>
                <c:pt idx="0">
                  <c:v>0.14929999999999999</c:v>
                </c:pt>
                <c:pt idx="1">
                  <c:v>0.1288</c:v>
                </c:pt>
                <c:pt idx="2">
                  <c:v>0.18659999999999999</c:v>
                </c:pt>
                <c:pt idx="3">
                  <c:v>0.3387</c:v>
                </c:pt>
                <c:pt idx="4">
                  <c:v>0.39</c:v>
                </c:pt>
              </c:numCache>
            </c:numRef>
          </c:val>
          <c:extLst>
            <c:ext xmlns:c16="http://schemas.microsoft.com/office/drawing/2014/chart" uri="{C3380CC4-5D6E-409C-BE32-E72D297353CC}">
              <c16:uniqueId val="{00000002-BC78-4834-BFBB-F0B05BEE27C3}"/>
            </c:ext>
          </c:extLst>
        </c:ser>
        <c:ser>
          <c:idx val="3"/>
          <c:order val="3"/>
          <c:tx>
            <c:strRef>
              <c:f>'Condom Source Quintile'!$G$9</c:f>
              <c:strCache>
                <c:ptCount val="1"/>
                <c:pt idx="0">
                  <c:v>Other</c:v>
                </c:pt>
              </c:strCache>
            </c:strRef>
          </c:tx>
          <c:spPr>
            <a:solidFill>
              <a:schemeClr val="bg1">
                <a:lumMod val="75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2-0DBC-4AD5-838A-7806684E4EA7}"/>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0DBC-4AD5-838A-7806684E4EA7}"/>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1-0DBC-4AD5-838A-7806684E4EA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4-0DBC-4AD5-838A-7806684E4EA7}"/>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0DBC-4AD5-838A-7806684E4EA7}"/>
              </c:ext>
            </c:extLst>
          </c:dPt>
          <c:cat>
            <c:strRef>
              <c:f>'Condom Source Quintile'!$C$10:$C$14</c:f>
              <c:strCache>
                <c:ptCount val="5"/>
                <c:pt idx="0">
                  <c:v>First</c:v>
                </c:pt>
                <c:pt idx="1">
                  <c:v>Second</c:v>
                </c:pt>
                <c:pt idx="2">
                  <c:v>Third</c:v>
                </c:pt>
                <c:pt idx="3">
                  <c:v>Fourth</c:v>
                </c:pt>
                <c:pt idx="4">
                  <c:v>Fifth</c:v>
                </c:pt>
              </c:strCache>
            </c:strRef>
          </c:cat>
          <c:val>
            <c:numRef>
              <c:f>'Condom Source Quintile'!$G$10:$G$14</c:f>
              <c:numCache>
                <c:formatCode>0%</c:formatCode>
                <c:ptCount val="5"/>
                <c:pt idx="0">
                  <c:v>2.3400000000000001E-2</c:v>
                </c:pt>
                <c:pt idx="1">
                  <c:v>5.6000000000000001E-2</c:v>
                </c:pt>
                <c:pt idx="2">
                  <c:v>0.18859999999999999</c:v>
                </c:pt>
                <c:pt idx="3">
                  <c:v>0.1215</c:v>
                </c:pt>
                <c:pt idx="4">
                  <c:v>0.1007</c:v>
                </c:pt>
              </c:numCache>
            </c:numRef>
          </c:val>
          <c:extLst>
            <c:ext xmlns:c16="http://schemas.microsoft.com/office/drawing/2014/chart" uri="{C3380CC4-5D6E-409C-BE32-E72D297353CC}">
              <c16:uniqueId val="{00000003-BC78-4834-BFBB-F0B05BEE27C3}"/>
            </c:ext>
          </c:extLst>
        </c:ser>
        <c:dLbls>
          <c:showLegendKey val="0"/>
          <c:showVal val="0"/>
          <c:showCatName val="0"/>
          <c:showSerName val="0"/>
          <c:showPercent val="0"/>
          <c:showBubbleSize val="0"/>
        </c:dLbls>
        <c:gapWidth val="50"/>
        <c:overlap val="100"/>
        <c:axId val="945640480"/>
        <c:axId val="945645072"/>
      </c:barChart>
      <c:catAx>
        <c:axId val="94564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CH"/>
          </a:p>
        </c:txPr>
        <c:crossAx val="945645072"/>
        <c:crosses val="autoZero"/>
        <c:auto val="1"/>
        <c:lblAlgn val="ctr"/>
        <c:lblOffset val="100"/>
        <c:noMultiLvlLbl val="0"/>
      </c:catAx>
      <c:valAx>
        <c:axId val="945645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crossAx val="945640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'Condom Brand Quintile'!$C$9</c:f>
              <c:strCache>
                <c:ptCount val="1"/>
                <c:pt idx="0">
                  <c:v>Panther</c:v>
                </c:pt>
              </c:strCache>
            </c:strRef>
          </c:tx>
          <c:spPr>
            <a:solidFill>
              <a:schemeClr val="accent1"/>
            </a:solidFill>
            <a:ln>
              <a:noFill/>
            </a:ln>
            <a:effectLst/>
          </c:spPr>
          <c:invertIfNegative val="0"/>
          <c:cat>
            <c:strRef>
              <c:f>'Condom Brand Quintile'!$B$10:$B$14</c:f>
              <c:strCache>
                <c:ptCount val="5"/>
                <c:pt idx="0">
                  <c:v>First</c:v>
                </c:pt>
                <c:pt idx="1">
                  <c:v>Second</c:v>
                </c:pt>
                <c:pt idx="2">
                  <c:v>Third</c:v>
                </c:pt>
                <c:pt idx="3">
                  <c:v>Fourth</c:v>
                </c:pt>
                <c:pt idx="4">
                  <c:v>Fifth</c:v>
                </c:pt>
              </c:strCache>
            </c:strRef>
          </c:cat>
          <c:val>
            <c:numRef>
              <c:f>'Condom Brand Quintile'!$C$10:$C$14</c:f>
              <c:numCache>
                <c:formatCode>0%</c:formatCode>
                <c:ptCount val="5"/>
                <c:pt idx="0">
                  <c:v>0.749060856498873</c:v>
                </c:pt>
                <c:pt idx="1">
                  <c:v>0.69535978480161398</c:v>
                </c:pt>
                <c:pt idx="2">
                  <c:v>0.50273556231003036</c:v>
                </c:pt>
                <c:pt idx="3">
                  <c:v>0.25570445490764215</c:v>
                </c:pt>
                <c:pt idx="4">
                  <c:v>0.17729729729729729</c:v>
                </c:pt>
              </c:numCache>
            </c:numRef>
          </c:val>
          <c:extLst>
            <c:ext xmlns:c16="http://schemas.microsoft.com/office/drawing/2014/chart" uri="{C3380CC4-5D6E-409C-BE32-E72D297353CC}">
              <c16:uniqueId val="{00000000-EA77-4E96-9EFF-03B349E8727D}"/>
            </c:ext>
          </c:extLst>
        </c:ser>
        <c:ser>
          <c:idx val="1"/>
          <c:order val="1"/>
          <c:tx>
            <c:strRef>
              <c:f>'Condom Brand Quintile'!$D$9</c:f>
              <c:strCache>
                <c:ptCount val="1"/>
                <c:pt idx="0">
                  <c:v>PP</c:v>
                </c:pt>
              </c:strCache>
            </c:strRef>
          </c:tx>
          <c:spPr>
            <a:solidFill>
              <a:schemeClr val="accent2"/>
            </a:solidFill>
            <a:ln>
              <a:noFill/>
            </a:ln>
            <a:effectLst/>
          </c:spPr>
          <c:invertIfNegative val="0"/>
          <c:cat>
            <c:strRef>
              <c:f>'Condom Brand Quintile'!$B$10:$B$14</c:f>
              <c:strCache>
                <c:ptCount val="5"/>
                <c:pt idx="0">
                  <c:v>First</c:v>
                </c:pt>
                <c:pt idx="1">
                  <c:v>Second</c:v>
                </c:pt>
                <c:pt idx="2">
                  <c:v>Third</c:v>
                </c:pt>
                <c:pt idx="3">
                  <c:v>Fourth</c:v>
                </c:pt>
                <c:pt idx="4">
                  <c:v>Fifth</c:v>
                </c:pt>
              </c:strCache>
            </c:strRef>
          </c:cat>
          <c:val>
            <c:numRef>
              <c:f>'Condom Brand Quintile'!$D$10:$D$14</c:f>
              <c:numCache>
                <c:formatCode>0%</c:formatCode>
                <c:ptCount val="5"/>
                <c:pt idx="0">
                  <c:v>0.24567993989481593</c:v>
                </c:pt>
                <c:pt idx="1">
                  <c:v>0.28984532616005382</c:v>
                </c:pt>
                <c:pt idx="2">
                  <c:v>0.45957446808510638</c:v>
                </c:pt>
                <c:pt idx="3">
                  <c:v>0.63563926113726898</c:v>
                </c:pt>
                <c:pt idx="4">
                  <c:v>0.53117117117117119</c:v>
                </c:pt>
              </c:numCache>
            </c:numRef>
          </c:val>
          <c:extLst>
            <c:ext xmlns:c16="http://schemas.microsoft.com/office/drawing/2014/chart" uri="{C3380CC4-5D6E-409C-BE32-E72D297353CC}">
              <c16:uniqueId val="{00000001-EA77-4E96-9EFF-03B349E8727D}"/>
            </c:ext>
          </c:extLst>
        </c:ser>
        <c:ser>
          <c:idx val="2"/>
          <c:order val="2"/>
          <c:tx>
            <c:strRef>
              <c:f>'Condom Brand Quintile'!$E$9</c:f>
              <c:strCache>
                <c:ptCount val="1"/>
                <c:pt idx="0">
                  <c:v>Commercial</c:v>
                </c:pt>
              </c:strCache>
            </c:strRef>
          </c:tx>
          <c:spPr>
            <a:solidFill>
              <a:schemeClr val="accent3"/>
            </a:solidFill>
            <a:ln>
              <a:noFill/>
            </a:ln>
            <a:effectLst/>
          </c:spPr>
          <c:invertIfNegative val="0"/>
          <c:cat>
            <c:strRef>
              <c:f>'Condom Brand Quintile'!$B$10:$B$14</c:f>
              <c:strCache>
                <c:ptCount val="5"/>
                <c:pt idx="0">
                  <c:v>First</c:v>
                </c:pt>
                <c:pt idx="1">
                  <c:v>Second</c:v>
                </c:pt>
                <c:pt idx="2">
                  <c:v>Third</c:v>
                </c:pt>
                <c:pt idx="3">
                  <c:v>Fourth</c:v>
                </c:pt>
                <c:pt idx="4">
                  <c:v>Fifth</c:v>
                </c:pt>
              </c:strCache>
            </c:strRef>
          </c:cat>
          <c:val>
            <c:numRef>
              <c:f>'Condom Brand Quintile'!$E$10:$E$14</c:f>
              <c:numCache>
                <c:formatCode>0%</c:formatCode>
                <c:ptCount val="5"/>
                <c:pt idx="0">
                  <c:v>5.7851239669421484E-3</c:v>
                </c:pt>
                <c:pt idx="1">
                  <c:v>1.4794889038332213E-2</c:v>
                </c:pt>
                <c:pt idx="2">
                  <c:v>3.7689969604863219E-2</c:v>
                </c:pt>
                <c:pt idx="3">
                  <c:v>0.10901847156827235</c:v>
                </c:pt>
                <c:pt idx="4">
                  <c:v>0.2915315315315315</c:v>
                </c:pt>
              </c:numCache>
            </c:numRef>
          </c:val>
          <c:extLst>
            <c:ext xmlns:c16="http://schemas.microsoft.com/office/drawing/2014/chart" uri="{C3380CC4-5D6E-409C-BE32-E72D297353CC}">
              <c16:uniqueId val="{00000002-EA77-4E96-9EFF-03B349E8727D}"/>
            </c:ext>
          </c:extLst>
        </c:ser>
        <c:dLbls>
          <c:showLegendKey val="0"/>
          <c:showVal val="0"/>
          <c:showCatName val="0"/>
          <c:showSerName val="0"/>
          <c:showPercent val="0"/>
          <c:showBubbleSize val="0"/>
        </c:dLbls>
        <c:gapWidth val="50"/>
        <c:overlap val="100"/>
        <c:axId val="549516712"/>
        <c:axId val="684393336"/>
      </c:barChart>
      <c:catAx>
        <c:axId val="54951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CH"/>
          </a:p>
        </c:txPr>
        <c:crossAx val="684393336"/>
        <c:crosses val="autoZero"/>
        <c:auto val="1"/>
        <c:lblAlgn val="ctr"/>
        <c:lblOffset val="100"/>
        <c:noMultiLvlLbl val="0"/>
      </c:catAx>
      <c:valAx>
        <c:axId val="684393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crossAx val="549516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6615997056377678"/>
          <c:h val="0.8008973614692606"/>
        </c:manualLayout>
      </c:layout>
      <c:barChart>
        <c:barDir val="col"/>
        <c:grouping val="clustered"/>
        <c:varyColors val="0"/>
        <c:ser>
          <c:idx val="0"/>
          <c:order val="0"/>
          <c:tx>
            <c:strRef>
              <c:f>Sheet1!$B$1</c:f>
              <c:strCache>
                <c:ptCount val="1"/>
                <c:pt idx="0">
                  <c:v>Mulheres actualmente casadas</c:v>
                </c:pt>
              </c:strCache>
            </c:strRef>
          </c:tx>
          <c:spPr>
            <a:solidFill>
              <a:schemeClr val="tx2"/>
            </a:solidFill>
            <a:ln>
              <a:noFill/>
            </a:ln>
            <a:effectLst/>
            <a:scene3d>
              <a:camera prst="orthographicFront"/>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A820-4BDC-BFF9-E3A1ED1D5540}"/>
              </c:ext>
            </c:extLst>
          </c:dPt>
          <c:dPt>
            <c:idx val="1"/>
            <c:invertIfNegative val="0"/>
            <c:bubble3D val="0"/>
            <c:extLst>
              <c:ext xmlns:c16="http://schemas.microsoft.com/office/drawing/2014/chart" uri="{C3380CC4-5D6E-409C-BE32-E72D297353CC}">
                <c16:uniqueId val="{00000001-A820-4BDC-BFF9-E3A1ED1D554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Algum método</c:v>
                </c:pt>
                <c:pt idx="1">
                  <c:v>Algum método moderno</c:v>
                </c:pt>
                <c:pt idx="2">
                  <c:v>Injecções contraceptivas</c:v>
                </c:pt>
                <c:pt idx="3">
                  <c:v>Pílula</c:v>
                </c:pt>
                <c:pt idx="4">
                  <c:v>Preservativo masculino</c:v>
                </c:pt>
                <c:pt idx="5">
                  <c:v>Algum método tradicional</c:v>
                </c:pt>
              </c:strCache>
            </c:strRef>
          </c:cat>
          <c:val>
            <c:numRef>
              <c:f>Sheet1!$B$2:$B$7</c:f>
              <c:numCache>
                <c:formatCode>General</c:formatCode>
                <c:ptCount val="6"/>
                <c:pt idx="0">
                  <c:v>27</c:v>
                </c:pt>
                <c:pt idx="1">
                  <c:v>25</c:v>
                </c:pt>
                <c:pt idx="2">
                  <c:v>13</c:v>
                </c:pt>
                <c:pt idx="3">
                  <c:v>6</c:v>
                </c:pt>
                <c:pt idx="4">
                  <c:v>2</c:v>
                </c:pt>
                <c:pt idx="5">
                  <c:v>2</c:v>
                </c:pt>
              </c:numCache>
            </c:numRef>
          </c:val>
          <c:extLst>
            <c:ext xmlns:c16="http://schemas.microsoft.com/office/drawing/2014/chart" uri="{C3380CC4-5D6E-409C-BE32-E72D297353CC}">
              <c16:uniqueId val="{00000002-A820-4BDC-BFF9-E3A1ED1D5540}"/>
            </c:ext>
          </c:extLst>
        </c:ser>
        <c:ser>
          <c:idx val="1"/>
          <c:order val="1"/>
          <c:tx>
            <c:strRef>
              <c:f>Sheet1!$C$1</c:f>
              <c:strCache>
                <c:ptCount val="1"/>
                <c:pt idx="0">
                  <c:v>Mulheres não casadas mas sexualmente activas</c:v>
                </c:pt>
              </c:strCache>
            </c:strRef>
          </c:tx>
          <c:spPr>
            <a:solidFill>
              <a:schemeClr val="bg2"/>
            </a:solidFill>
            <a:ln>
              <a:noFill/>
            </a:ln>
            <a:effectLst/>
            <a:scene3d>
              <a:camera prst="orthographicFront"/>
              <a:lightRig rig="threePt" dir="t">
                <a:rot lat="0" lon="0" rev="1200000"/>
              </a:lightRig>
            </a:scene3d>
            <a:sp3d>
              <a:bevelT w="63500" h="25400"/>
            </a:sp3d>
          </c:spPr>
          <c:invertIfNegative val="0"/>
          <c:dLbls>
            <c:dLbl>
              <c:idx val="5"/>
              <c:tx>
                <c:rich>
                  <a:bodyPr/>
                  <a:lstStyle/>
                  <a:p>
                    <a:r>
                      <a:rPr lang="en-US" dirty="0"/>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820-4BDC-BFF9-E3A1ED1D554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Algum método</c:v>
                </c:pt>
                <c:pt idx="1">
                  <c:v>Algum método moderno</c:v>
                </c:pt>
                <c:pt idx="2">
                  <c:v>Injecções contraceptivas</c:v>
                </c:pt>
                <c:pt idx="3">
                  <c:v>Pílula</c:v>
                </c:pt>
                <c:pt idx="4">
                  <c:v>Preservativo masculino</c:v>
                </c:pt>
                <c:pt idx="5">
                  <c:v>Algum método tradicional</c:v>
                </c:pt>
              </c:strCache>
            </c:strRef>
          </c:cat>
          <c:val>
            <c:numRef>
              <c:f>Sheet1!$C$2:$C$7</c:f>
              <c:numCache>
                <c:formatCode>General</c:formatCode>
                <c:ptCount val="6"/>
                <c:pt idx="0">
                  <c:v>50</c:v>
                </c:pt>
                <c:pt idx="1">
                  <c:v>50</c:v>
                </c:pt>
                <c:pt idx="2">
                  <c:v>13</c:v>
                </c:pt>
                <c:pt idx="3">
                  <c:v>11</c:v>
                </c:pt>
                <c:pt idx="4">
                  <c:v>20</c:v>
                </c:pt>
                <c:pt idx="5">
                  <c:v>0</c:v>
                </c:pt>
              </c:numCache>
            </c:numRef>
          </c:val>
          <c:extLst>
            <c:ext xmlns:c16="http://schemas.microsoft.com/office/drawing/2014/chart" uri="{C3380CC4-5D6E-409C-BE32-E72D297353CC}">
              <c16:uniqueId val="{00000004-A820-4BDC-BFF9-E3A1ED1D5540}"/>
            </c:ext>
          </c:extLst>
        </c:ser>
        <c:dLbls>
          <c:showLegendKey val="0"/>
          <c:showVal val="0"/>
          <c:showCatName val="0"/>
          <c:showSerName val="0"/>
          <c:showPercent val="0"/>
          <c:showBubbleSize val="0"/>
        </c:dLbls>
        <c:gapWidth val="120"/>
        <c:axId val="277068416"/>
        <c:axId val="277069984"/>
      </c:barChart>
      <c:catAx>
        <c:axId val="2770684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CH"/>
          </a:p>
        </c:txPr>
        <c:crossAx val="277069984"/>
        <c:crosses val="autoZero"/>
        <c:auto val="1"/>
        <c:lblAlgn val="ctr"/>
        <c:lblOffset val="100"/>
        <c:noMultiLvlLbl val="0"/>
      </c:catAx>
      <c:valAx>
        <c:axId val="277069984"/>
        <c:scaling>
          <c:orientation val="minMax"/>
          <c:max val="110"/>
          <c:min val="0"/>
        </c:scaling>
        <c:delete val="1"/>
        <c:axPos val="l"/>
        <c:majorGridlines>
          <c:spPr>
            <a:ln w="9525" cap="flat" cmpd="sng" algn="ctr">
              <a:noFill/>
              <a:round/>
            </a:ln>
            <a:effectLst/>
          </c:spPr>
        </c:majorGridlines>
        <c:numFmt formatCode="General" sourceLinked="1"/>
        <c:majorTickMark val="out"/>
        <c:minorTickMark val="none"/>
        <c:tickLblPos val="nextTo"/>
        <c:crossAx val="277068416"/>
        <c:crosses val="autoZero"/>
        <c:crossBetween val="between"/>
      </c:valAx>
      <c:spPr>
        <a:noFill/>
        <a:ln>
          <a:noFill/>
        </a:ln>
        <a:effectLst/>
      </c:spPr>
    </c:plotArea>
    <c:legend>
      <c:legendPos val="t"/>
      <c:layout>
        <c:manualLayout>
          <c:xMode val="edge"/>
          <c:yMode val="edge"/>
          <c:x val="0"/>
          <c:y val="1.428996859207428E-2"/>
          <c:w val="0.99879720276671213"/>
          <c:h val="0.1286344716049697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CH"/>
        </a:p>
      </c:txPr>
    </c:legend>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a:t>Male condom use by partner</a:t>
            </a:r>
            <a:r>
              <a:rPr lang="en-US" b="1" baseline="0"/>
              <a:t> type</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lineChart>
        <c:grouping val="standard"/>
        <c:varyColors val="0"/>
        <c:ser>
          <c:idx val="0"/>
          <c:order val="0"/>
          <c:tx>
            <c:strRef>
              <c:f>Sheet1!$B$1</c:f>
              <c:strCache>
                <c:ptCount val="1"/>
                <c:pt idx="0">
                  <c:v>Last sex with non-marital non-cohabitating partner (15-49)</c:v>
                </c:pt>
              </c:strCache>
            </c:strRef>
          </c:tx>
          <c:spPr>
            <a:ln w="28575" cap="rnd">
              <a:solidFill>
                <a:schemeClr val="accent1"/>
              </a:solidFill>
              <a:round/>
            </a:ln>
            <a:effectLst/>
          </c:spPr>
          <c:marker>
            <c:symbol val="square"/>
            <c:size val="10"/>
            <c:spPr>
              <a:solidFill>
                <a:schemeClr val="accent1"/>
              </a:solidFill>
              <a:ln w="9525">
                <a:solidFill>
                  <a:schemeClr val="accent1"/>
                </a:solidFill>
              </a:ln>
              <a:effectLst/>
            </c:spPr>
          </c:marker>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Sheet1!$B$2:$B$14</c:f>
              <c:numCache>
                <c:formatCode>General</c:formatCode>
                <c:ptCount val="13"/>
                <c:pt idx="0">
                  <c:v>0.33</c:v>
                </c:pt>
                <c:pt idx="6">
                  <c:v>0.38</c:v>
                </c:pt>
                <c:pt idx="8">
                  <c:v>0.4</c:v>
                </c:pt>
                <c:pt idx="12">
                  <c:v>0.46</c:v>
                </c:pt>
              </c:numCache>
            </c:numRef>
          </c:val>
          <c:smooth val="0"/>
          <c:extLst>
            <c:ext xmlns:c16="http://schemas.microsoft.com/office/drawing/2014/chart" uri="{C3380CC4-5D6E-409C-BE32-E72D297353CC}">
              <c16:uniqueId val="{00000000-6272-4088-8952-EC0F85FF35C2}"/>
            </c:ext>
          </c:extLst>
        </c:ser>
        <c:ser>
          <c:idx val="1"/>
          <c:order val="1"/>
          <c:tx>
            <c:strRef>
              <c:f>Sheet1!$C$1</c:f>
              <c:strCache>
                <c:ptCount val="1"/>
                <c:pt idx="0">
                  <c:v>Last sex, among those with multiple partners (15-49)</c:v>
                </c:pt>
              </c:strCache>
            </c:strRef>
          </c:tx>
          <c:spPr>
            <a:ln w="28575" cap="rnd">
              <a:solidFill>
                <a:schemeClr val="accent2"/>
              </a:solidFill>
              <a:round/>
            </a:ln>
            <a:effectLst/>
          </c:spPr>
          <c:marker>
            <c:symbol val="square"/>
            <c:size val="10"/>
            <c:spPr>
              <a:solidFill>
                <a:schemeClr val="accent2"/>
              </a:solidFill>
              <a:ln w="9525">
                <a:solidFill>
                  <a:schemeClr val="accent2"/>
                </a:solidFill>
              </a:ln>
              <a:effectLst/>
            </c:spPr>
          </c:marker>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Sheet1!$C$2:$C$14</c:f>
              <c:numCache>
                <c:formatCode>General</c:formatCode>
                <c:ptCount val="13"/>
                <c:pt idx="0">
                  <c:v>0.17</c:v>
                </c:pt>
                <c:pt idx="6">
                  <c:v>0.2</c:v>
                </c:pt>
                <c:pt idx="8">
                  <c:v>0.23</c:v>
                </c:pt>
                <c:pt idx="12">
                  <c:v>0.24</c:v>
                </c:pt>
              </c:numCache>
            </c:numRef>
          </c:val>
          <c:smooth val="0"/>
          <c:extLst>
            <c:ext xmlns:c16="http://schemas.microsoft.com/office/drawing/2014/chart" uri="{C3380CC4-5D6E-409C-BE32-E72D297353CC}">
              <c16:uniqueId val="{00000001-6272-4088-8952-EC0F85FF35C2}"/>
            </c:ext>
          </c:extLst>
        </c:ser>
        <c:ser>
          <c:idx val="2"/>
          <c:order val="2"/>
          <c:tx>
            <c:strRef>
              <c:f>Sheet1!$D$1</c:f>
              <c:strCache>
                <c:ptCount val="1"/>
                <c:pt idx="0">
                  <c:v>Last partner, pre-marital sex (15-24)</c:v>
                </c:pt>
              </c:strCache>
            </c:strRef>
          </c:tx>
          <c:spPr>
            <a:ln w="28575" cap="rnd">
              <a:solidFill>
                <a:schemeClr val="accent3"/>
              </a:solidFill>
              <a:round/>
            </a:ln>
            <a:effectLst/>
          </c:spPr>
          <c:marker>
            <c:symbol val="square"/>
            <c:size val="10"/>
            <c:spPr>
              <a:solidFill>
                <a:schemeClr val="accent3"/>
              </a:solidFill>
              <a:ln w="9525">
                <a:solidFill>
                  <a:schemeClr val="accent3"/>
                </a:solidFill>
              </a:ln>
              <a:effectLst/>
            </c:spPr>
          </c:marker>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Sheet1!$D$2:$D$14</c:f>
              <c:numCache>
                <c:formatCode>General</c:formatCode>
                <c:ptCount val="13"/>
                <c:pt idx="0">
                  <c:v>0.35</c:v>
                </c:pt>
                <c:pt idx="6">
                  <c:v>0.34</c:v>
                </c:pt>
                <c:pt idx="8">
                  <c:v>0.46</c:v>
                </c:pt>
                <c:pt idx="12">
                  <c:v>0.47</c:v>
                </c:pt>
              </c:numCache>
            </c:numRef>
          </c:val>
          <c:smooth val="0"/>
          <c:extLst>
            <c:ext xmlns:c16="http://schemas.microsoft.com/office/drawing/2014/chart" uri="{C3380CC4-5D6E-409C-BE32-E72D297353CC}">
              <c16:uniqueId val="{00000002-6272-4088-8952-EC0F85FF35C2}"/>
            </c:ext>
          </c:extLst>
        </c:ser>
        <c:dLbls>
          <c:showLegendKey val="0"/>
          <c:showVal val="0"/>
          <c:showCatName val="0"/>
          <c:showSerName val="0"/>
          <c:showPercent val="0"/>
          <c:showBubbleSize val="0"/>
        </c:dLbls>
        <c:marker val="1"/>
        <c:smooth val="0"/>
        <c:axId val="684983872"/>
        <c:axId val="684988792"/>
      </c:lineChart>
      <c:catAx>
        <c:axId val="68498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CH"/>
          </a:p>
        </c:txPr>
        <c:crossAx val="684988792"/>
        <c:crosses val="autoZero"/>
        <c:auto val="1"/>
        <c:lblAlgn val="ctr"/>
        <c:lblOffset val="100"/>
        <c:noMultiLvlLbl val="0"/>
      </c:catAx>
      <c:valAx>
        <c:axId val="684988792"/>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CH"/>
          </a:p>
        </c:txPr>
        <c:crossAx val="684983872"/>
        <c:crosses val="autoZero"/>
        <c:crossBetween val="between"/>
        <c:majorUnit val="0.1"/>
      </c:valAx>
      <c:spPr>
        <a:noFill/>
        <a:ln>
          <a:noFill/>
        </a:ln>
        <a:effectLst/>
      </c:spPr>
    </c:plotArea>
    <c:legend>
      <c:legendPos val="b"/>
      <c:layout>
        <c:manualLayout>
          <c:xMode val="edge"/>
          <c:yMode val="edge"/>
          <c:x val="0.22820623730171816"/>
          <c:y val="0.12832311490029241"/>
          <c:w val="0.5786281988188976"/>
          <c:h val="0.13174014937622114"/>
        </c:manualLayout>
      </c:layout>
      <c:overlay val="0"/>
      <c:spPr>
        <a:solidFill>
          <a:schemeClr val="bg1"/>
        </a:solid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CH"/>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Condom use at last sex</a:t>
            </a:r>
            <a:r>
              <a:rPr lang="en-US" sz="1800" b="1" baseline="0" dirty="0"/>
              <a:t> for men with non-regular partners</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col"/>
        <c:grouping val="clustered"/>
        <c:varyColors val="0"/>
        <c:ser>
          <c:idx val="0"/>
          <c:order val="0"/>
          <c:tx>
            <c:strRef>
              <c:f>Sheet1!$B$1</c:f>
              <c:strCache>
                <c:ptCount val="1"/>
                <c:pt idx="0">
                  <c:v>NR Partners Use</c:v>
                </c:pt>
              </c:strCache>
            </c:strRef>
          </c:tx>
          <c:spPr>
            <a:solidFill>
              <a:schemeClr val="accent1"/>
            </a:solidFill>
            <a:ln>
              <a:noFill/>
            </a:ln>
            <a:effectLst/>
          </c:spPr>
          <c:invertIfNegative val="0"/>
          <c:cat>
            <c:strRef>
              <c:f>Sheet1!$A$2:$A$12</c:f>
              <c:strCache>
                <c:ptCount val="11"/>
                <c:pt idx="0">
                  <c:v>Maputo C</c:v>
                </c:pt>
                <c:pt idx="1">
                  <c:v>Maputo P</c:v>
                </c:pt>
                <c:pt idx="2">
                  <c:v>Gaza</c:v>
                </c:pt>
                <c:pt idx="3">
                  <c:v>Sofala</c:v>
                </c:pt>
                <c:pt idx="4">
                  <c:v>Manica</c:v>
                </c:pt>
                <c:pt idx="5">
                  <c:v>Tete</c:v>
                </c:pt>
                <c:pt idx="6">
                  <c:v>Inhambane</c:v>
                </c:pt>
                <c:pt idx="7">
                  <c:v>Niassa</c:v>
                </c:pt>
                <c:pt idx="8">
                  <c:v>Zambezia</c:v>
                </c:pt>
                <c:pt idx="9">
                  <c:v>Cabo Delgado</c:v>
                </c:pt>
                <c:pt idx="10">
                  <c:v>Nampula</c:v>
                </c:pt>
              </c:strCache>
            </c:strRef>
          </c:cat>
          <c:val>
            <c:numRef>
              <c:f>Sheet1!$B$2:$B$12</c:f>
              <c:numCache>
                <c:formatCode>General</c:formatCode>
                <c:ptCount val="11"/>
                <c:pt idx="0">
                  <c:v>0.63100000000000001</c:v>
                </c:pt>
                <c:pt idx="1">
                  <c:v>0.48199999999999998</c:v>
                </c:pt>
                <c:pt idx="2">
                  <c:v>0.38200000000000001</c:v>
                </c:pt>
                <c:pt idx="3">
                  <c:v>0.32100000000000001</c:v>
                </c:pt>
                <c:pt idx="4">
                  <c:v>0.28899999999999998</c:v>
                </c:pt>
                <c:pt idx="5">
                  <c:v>0.25</c:v>
                </c:pt>
                <c:pt idx="6">
                  <c:v>0.20100000000000001</c:v>
                </c:pt>
                <c:pt idx="7">
                  <c:v>0.158</c:v>
                </c:pt>
                <c:pt idx="8">
                  <c:v>0.11899999999999999</c:v>
                </c:pt>
                <c:pt idx="9">
                  <c:v>9.8000000000000004E-2</c:v>
                </c:pt>
                <c:pt idx="10">
                  <c:v>6.7000000000000004E-2</c:v>
                </c:pt>
              </c:numCache>
            </c:numRef>
          </c:val>
          <c:extLst>
            <c:ext xmlns:c16="http://schemas.microsoft.com/office/drawing/2014/chart" uri="{C3380CC4-5D6E-409C-BE32-E72D297353CC}">
              <c16:uniqueId val="{00000000-8939-4C06-8892-F6A889A0EAD6}"/>
            </c:ext>
          </c:extLst>
        </c:ser>
        <c:dLbls>
          <c:showLegendKey val="0"/>
          <c:showVal val="0"/>
          <c:showCatName val="0"/>
          <c:showSerName val="0"/>
          <c:showPercent val="0"/>
          <c:showBubbleSize val="0"/>
        </c:dLbls>
        <c:gapWidth val="219"/>
        <c:overlap val="-27"/>
        <c:axId val="534991128"/>
        <c:axId val="534986864"/>
      </c:barChart>
      <c:catAx>
        <c:axId val="534991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CH"/>
          </a:p>
        </c:txPr>
        <c:crossAx val="534986864"/>
        <c:crosses val="autoZero"/>
        <c:auto val="1"/>
        <c:lblAlgn val="ctr"/>
        <c:lblOffset val="100"/>
        <c:noMultiLvlLbl val="0"/>
      </c:catAx>
      <c:valAx>
        <c:axId val="534986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CH"/>
          </a:p>
        </c:txPr>
        <c:crossAx val="534991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3-8DB2-43CA-9D98-27C387D6609E}"/>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2-1117-4B2E-B837-46E7A9AED089}"/>
              </c:ext>
            </c:extLst>
          </c:dPt>
          <c:cat>
            <c:strRef>
              <c:f>Sheet1!$A$2:$A$11</c:f>
              <c:strCache>
                <c:ptCount val="10"/>
                <c:pt idx="0">
                  <c:v>Zimbabwe (2015)</c:v>
                </c:pt>
                <c:pt idx="1">
                  <c:v>Kenya (2014)</c:v>
                </c:pt>
                <c:pt idx="2">
                  <c:v>Cameroon (2011)</c:v>
                </c:pt>
                <c:pt idx="3">
                  <c:v>Malawi (2015)</c:v>
                </c:pt>
                <c:pt idx="4">
                  <c:v>Uganda (2016)</c:v>
                </c:pt>
                <c:pt idx="5">
                  <c:v>Nigeria (2013)</c:v>
                </c:pt>
                <c:pt idx="6">
                  <c:v>Zambia (2014)</c:v>
                </c:pt>
                <c:pt idx="7">
                  <c:v>Tanzania (2010)</c:v>
                </c:pt>
                <c:pt idx="8">
                  <c:v>Burkina Faso (2010)</c:v>
                </c:pt>
                <c:pt idx="9">
                  <c:v>Mozambique (2015)</c:v>
                </c:pt>
              </c:strCache>
            </c:strRef>
          </c:cat>
          <c:val>
            <c:numRef>
              <c:f>Sheet1!$B$2:$B$11</c:f>
              <c:numCache>
                <c:formatCode>General</c:formatCode>
                <c:ptCount val="10"/>
                <c:pt idx="0">
                  <c:v>0.89800000000000002</c:v>
                </c:pt>
                <c:pt idx="1">
                  <c:v>0.84199999999999997</c:v>
                </c:pt>
                <c:pt idx="2">
                  <c:v>0.80500000000000005</c:v>
                </c:pt>
                <c:pt idx="3">
                  <c:v>0.75900000000000001</c:v>
                </c:pt>
                <c:pt idx="4">
                  <c:v>0.72799999999999998</c:v>
                </c:pt>
                <c:pt idx="5">
                  <c:v>0.66</c:v>
                </c:pt>
                <c:pt idx="6">
                  <c:v>0.60399999999999998</c:v>
                </c:pt>
                <c:pt idx="7">
                  <c:v>0.58899999999999997</c:v>
                </c:pt>
                <c:pt idx="8">
                  <c:v>0.33400000000000002</c:v>
                </c:pt>
                <c:pt idx="9">
                  <c:v>0.314</c:v>
                </c:pt>
              </c:numCache>
            </c:numRef>
          </c:val>
          <c:extLst>
            <c:ext xmlns:c16="http://schemas.microsoft.com/office/drawing/2014/chart" uri="{C3380CC4-5D6E-409C-BE32-E72D297353CC}">
              <c16:uniqueId val="{00000000-8DB2-43CA-9D98-27C387D6609E}"/>
            </c:ext>
          </c:extLst>
        </c:ser>
        <c:dLbls>
          <c:showLegendKey val="0"/>
          <c:showVal val="0"/>
          <c:showCatName val="0"/>
          <c:showSerName val="0"/>
          <c:showPercent val="0"/>
          <c:showBubbleSize val="0"/>
        </c:dLbls>
        <c:gapWidth val="219"/>
        <c:overlap val="-27"/>
        <c:axId val="380264488"/>
        <c:axId val="380264816"/>
      </c:barChart>
      <c:catAx>
        <c:axId val="38026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380264816"/>
        <c:crosses val="autoZero"/>
        <c:auto val="1"/>
        <c:lblAlgn val="ctr"/>
        <c:lblOffset val="100"/>
        <c:noMultiLvlLbl val="0"/>
      </c:catAx>
      <c:valAx>
        <c:axId val="380264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380264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Mozambique: C</a:t>
            </a:r>
            <a:r>
              <a:rPr lang="en-US" sz="1400" baseline="0" dirty="0"/>
              <a:t>ondom use in NMNC partnerships trends by geography (</a:t>
            </a:r>
            <a:r>
              <a:rPr lang="en-US" sz="1400" b="1" u="sng" baseline="0" dirty="0"/>
              <a:t>men</a:t>
            </a:r>
            <a:r>
              <a:rPr lang="en-US" sz="1400" baseline="0" dirty="0"/>
              <a:t>)</a:t>
            </a:r>
            <a:endParaRPr lang="en-US" sz="1400" dirty="0"/>
          </a:p>
        </c:rich>
      </c:tx>
      <c:layout>
        <c:manualLayout>
          <c:xMode val="edge"/>
          <c:yMode val="edge"/>
          <c:x val="0.11512387236733324"/>
          <c:y val="9.978225991890661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manualLayout>
          <c:layoutTarget val="inner"/>
          <c:xMode val="edge"/>
          <c:yMode val="edge"/>
          <c:x val="8.0862204724409442E-2"/>
          <c:y val="0.16952674892182892"/>
          <c:w val="0.91913779527559059"/>
          <c:h val="0.77869188123204469"/>
        </c:manualLayout>
      </c:layout>
      <c:lineChart>
        <c:grouping val="standard"/>
        <c:varyColors val="0"/>
        <c:ser>
          <c:idx val="0"/>
          <c:order val="0"/>
          <c:tx>
            <c:strRef>
              <c:f>Sheet1!$B$1</c:f>
              <c:strCache>
                <c:ptCount val="1"/>
                <c:pt idx="0">
                  <c:v>Urban</c:v>
                </c:pt>
              </c:strCache>
            </c:strRef>
          </c:tx>
          <c:spPr>
            <a:ln w="28575" cap="rnd">
              <a:solidFill>
                <a:schemeClr val="accent1"/>
              </a:solidFill>
              <a:round/>
            </a:ln>
            <a:effectLst/>
          </c:spPr>
          <c:marker>
            <c:symbol val="square"/>
            <c:size val="10"/>
            <c:spPr>
              <a:solidFill>
                <a:schemeClr val="accent1"/>
              </a:solidFill>
              <a:ln w="9525">
                <a:solidFill>
                  <a:schemeClr val="accent1"/>
                </a:solidFill>
              </a:ln>
              <a:effectLst/>
            </c:spPr>
          </c:marker>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Sheet1!$B$2:$B$14</c:f>
              <c:numCache>
                <c:formatCode>General</c:formatCode>
                <c:ptCount val="13"/>
                <c:pt idx="0">
                  <c:v>0.433</c:v>
                </c:pt>
                <c:pt idx="6">
                  <c:v>0.58699999999999997</c:v>
                </c:pt>
                <c:pt idx="8">
                  <c:v>0.61099999999999999</c:v>
                </c:pt>
                <c:pt idx="12">
                  <c:v>0.62</c:v>
                </c:pt>
              </c:numCache>
            </c:numRef>
          </c:val>
          <c:smooth val="0"/>
          <c:extLst>
            <c:ext xmlns:c16="http://schemas.microsoft.com/office/drawing/2014/chart" uri="{C3380CC4-5D6E-409C-BE32-E72D297353CC}">
              <c16:uniqueId val="{00000000-6272-4088-8952-EC0F85FF35C2}"/>
            </c:ext>
          </c:extLst>
        </c:ser>
        <c:ser>
          <c:idx val="1"/>
          <c:order val="1"/>
          <c:tx>
            <c:strRef>
              <c:f>Sheet1!$C$1</c:f>
              <c:strCache>
                <c:ptCount val="1"/>
                <c:pt idx="0">
                  <c:v>Rural</c:v>
                </c:pt>
              </c:strCache>
            </c:strRef>
          </c:tx>
          <c:spPr>
            <a:ln w="28575" cap="rnd">
              <a:solidFill>
                <a:schemeClr val="accent2"/>
              </a:solidFill>
              <a:round/>
            </a:ln>
            <a:effectLst/>
          </c:spPr>
          <c:marker>
            <c:symbol val="square"/>
            <c:size val="10"/>
            <c:spPr>
              <a:solidFill>
                <a:schemeClr val="accent2"/>
              </a:solidFill>
              <a:ln w="9525">
                <a:solidFill>
                  <a:schemeClr val="accent2"/>
                </a:solidFill>
              </a:ln>
              <a:effectLst/>
            </c:spPr>
          </c:marker>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Sheet1!$C$2:$C$14</c:f>
              <c:numCache>
                <c:formatCode>General</c:formatCode>
                <c:ptCount val="13"/>
                <c:pt idx="0">
                  <c:v>0.19400000000000001</c:v>
                </c:pt>
                <c:pt idx="6">
                  <c:v>0.21099999999999999</c:v>
                </c:pt>
                <c:pt idx="8">
                  <c:v>0.23899999999999999</c:v>
                </c:pt>
                <c:pt idx="12">
                  <c:v>0.29599999999999999</c:v>
                </c:pt>
              </c:numCache>
            </c:numRef>
          </c:val>
          <c:smooth val="0"/>
          <c:extLst>
            <c:ext xmlns:c16="http://schemas.microsoft.com/office/drawing/2014/chart" uri="{C3380CC4-5D6E-409C-BE32-E72D297353CC}">
              <c16:uniqueId val="{00000001-6272-4088-8952-EC0F85FF35C2}"/>
            </c:ext>
          </c:extLst>
        </c:ser>
        <c:dLbls>
          <c:showLegendKey val="0"/>
          <c:showVal val="0"/>
          <c:showCatName val="0"/>
          <c:showSerName val="0"/>
          <c:showPercent val="0"/>
          <c:showBubbleSize val="0"/>
        </c:dLbls>
        <c:marker val="1"/>
        <c:smooth val="0"/>
        <c:axId val="684983872"/>
        <c:axId val="684988792"/>
      </c:lineChart>
      <c:catAx>
        <c:axId val="68498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CH"/>
          </a:p>
        </c:txPr>
        <c:crossAx val="684988792"/>
        <c:crosses val="autoZero"/>
        <c:auto val="1"/>
        <c:lblAlgn val="ctr"/>
        <c:lblOffset val="100"/>
        <c:noMultiLvlLbl val="0"/>
      </c:catAx>
      <c:valAx>
        <c:axId val="684988792"/>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684983872"/>
        <c:crosses val="autoZero"/>
        <c:crossBetween val="between"/>
        <c:majorUnit val="0.1"/>
      </c:valAx>
      <c:spPr>
        <a:noFill/>
        <a:ln>
          <a:noFill/>
        </a:ln>
        <a:effectLst/>
      </c:spPr>
    </c:plotArea>
    <c:legend>
      <c:legendPos val="b"/>
      <c:layout>
        <c:manualLayout>
          <c:xMode val="edge"/>
          <c:yMode val="edge"/>
          <c:x val="7.7364575804152583E-2"/>
          <c:y val="0.17311017375731802"/>
          <c:w val="0.5786281988188976"/>
          <c:h val="0.131740149376221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Mozambique: C</a:t>
            </a:r>
            <a:r>
              <a:rPr lang="en-US" sz="1400" baseline="0" dirty="0"/>
              <a:t>ondom use in NMNC partnerships trends by geography (</a:t>
            </a:r>
            <a:r>
              <a:rPr lang="en-US" sz="1400" b="1" u="sng" baseline="0" dirty="0"/>
              <a:t>women</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manualLayout>
          <c:layoutTarget val="inner"/>
          <c:xMode val="edge"/>
          <c:yMode val="edge"/>
          <c:x val="8.0862204724409442E-2"/>
          <c:y val="0.16952674892182892"/>
          <c:w val="0.91913779527559059"/>
          <c:h val="0.77869188123204469"/>
        </c:manualLayout>
      </c:layout>
      <c:lineChart>
        <c:grouping val="standard"/>
        <c:varyColors val="0"/>
        <c:ser>
          <c:idx val="0"/>
          <c:order val="0"/>
          <c:tx>
            <c:strRef>
              <c:f>Sheet1!$B$1</c:f>
              <c:strCache>
                <c:ptCount val="1"/>
                <c:pt idx="0">
                  <c:v>Urban</c:v>
                </c:pt>
              </c:strCache>
            </c:strRef>
          </c:tx>
          <c:spPr>
            <a:ln w="28575" cap="rnd">
              <a:solidFill>
                <a:schemeClr val="accent1"/>
              </a:solidFill>
              <a:round/>
            </a:ln>
            <a:effectLst/>
          </c:spPr>
          <c:marker>
            <c:symbol val="square"/>
            <c:size val="10"/>
            <c:spPr>
              <a:solidFill>
                <a:schemeClr val="accent1"/>
              </a:solidFill>
              <a:ln w="9525">
                <a:solidFill>
                  <a:schemeClr val="accent1"/>
                </a:solidFill>
              </a:ln>
              <a:effectLst/>
            </c:spPr>
          </c:marker>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Sheet1!$B$2:$B$14</c:f>
              <c:numCache>
                <c:formatCode>General</c:formatCode>
                <c:ptCount val="13"/>
                <c:pt idx="0">
                  <c:v>0.34799999999999998</c:v>
                </c:pt>
                <c:pt idx="6">
                  <c:v>0.46400000000000002</c:v>
                </c:pt>
                <c:pt idx="8">
                  <c:v>0.49099999999999999</c:v>
                </c:pt>
                <c:pt idx="12">
                  <c:v>0.54300000000000004</c:v>
                </c:pt>
              </c:numCache>
            </c:numRef>
          </c:val>
          <c:smooth val="0"/>
          <c:extLst>
            <c:ext xmlns:c16="http://schemas.microsoft.com/office/drawing/2014/chart" uri="{C3380CC4-5D6E-409C-BE32-E72D297353CC}">
              <c16:uniqueId val="{00000000-5948-497B-8CBE-37B85777E312}"/>
            </c:ext>
          </c:extLst>
        </c:ser>
        <c:ser>
          <c:idx val="1"/>
          <c:order val="1"/>
          <c:tx>
            <c:strRef>
              <c:f>Sheet1!$C$1</c:f>
              <c:strCache>
                <c:ptCount val="1"/>
                <c:pt idx="0">
                  <c:v>Rural</c:v>
                </c:pt>
              </c:strCache>
            </c:strRef>
          </c:tx>
          <c:spPr>
            <a:ln w="28575" cap="rnd">
              <a:solidFill>
                <a:schemeClr val="accent2"/>
              </a:solidFill>
              <a:round/>
            </a:ln>
            <a:effectLst/>
          </c:spPr>
          <c:marker>
            <c:symbol val="square"/>
            <c:size val="10"/>
            <c:spPr>
              <a:solidFill>
                <a:schemeClr val="accent2"/>
              </a:solidFill>
              <a:ln w="9525">
                <a:solidFill>
                  <a:schemeClr val="accent2"/>
                </a:solidFill>
              </a:ln>
              <a:effectLst/>
            </c:spPr>
          </c:marker>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Sheet1!$C$2:$C$14</c:f>
              <c:numCache>
                <c:formatCode>General</c:formatCode>
                <c:ptCount val="13"/>
                <c:pt idx="0">
                  <c:v>0.09</c:v>
                </c:pt>
                <c:pt idx="6">
                  <c:v>0.17100000000000001</c:v>
                </c:pt>
                <c:pt idx="8">
                  <c:v>0.151</c:v>
                </c:pt>
                <c:pt idx="12">
                  <c:v>0.28100000000000003</c:v>
                </c:pt>
              </c:numCache>
            </c:numRef>
          </c:val>
          <c:smooth val="0"/>
          <c:extLst>
            <c:ext xmlns:c16="http://schemas.microsoft.com/office/drawing/2014/chart" uri="{C3380CC4-5D6E-409C-BE32-E72D297353CC}">
              <c16:uniqueId val="{00000001-5948-497B-8CBE-37B85777E312}"/>
            </c:ext>
          </c:extLst>
        </c:ser>
        <c:dLbls>
          <c:showLegendKey val="0"/>
          <c:showVal val="0"/>
          <c:showCatName val="0"/>
          <c:showSerName val="0"/>
          <c:showPercent val="0"/>
          <c:showBubbleSize val="0"/>
        </c:dLbls>
        <c:marker val="1"/>
        <c:smooth val="0"/>
        <c:axId val="684983872"/>
        <c:axId val="684988792"/>
      </c:lineChart>
      <c:catAx>
        <c:axId val="68498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CH"/>
          </a:p>
        </c:txPr>
        <c:crossAx val="684988792"/>
        <c:crosses val="autoZero"/>
        <c:auto val="1"/>
        <c:lblAlgn val="ctr"/>
        <c:lblOffset val="100"/>
        <c:noMultiLvlLbl val="0"/>
      </c:catAx>
      <c:valAx>
        <c:axId val="684988792"/>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684983872"/>
        <c:crosses val="autoZero"/>
        <c:crossBetween val="between"/>
        <c:majorUnit val="0.1"/>
      </c:valAx>
      <c:spPr>
        <a:noFill/>
        <a:ln>
          <a:noFill/>
        </a:ln>
        <a:effectLst/>
      </c:spPr>
    </c:plotArea>
    <c:legend>
      <c:legendPos val="b"/>
      <c:layout>
        <c:manualLayout>
          <c:xMode val="edge"/>
          <c:yMode val="edge"/>
          <c:x val="7.2475320328042089E-2"/>
          <c:y val="0.16695083121101656"/>
          <c:w val="0.5786281988188976"/>
          <c:h val="0.131740149376221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'High Risk Rural Urban'!$B$19</c:f>
              <c:strCache>
                <c:ptCount val="1"/>
                <c:pt idx="0">
                  <c:v>Urban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CH"/>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'High Risk Rural Urban'!$C$18:$D$18</c:f>
              <c:strCache>
                <c:ptCount val="2"/>
                <c:pt idx="0">
                  <c:v>Women</c:v>
                </c:pt>
                <c:pt idx="1">
                  <c:v>Men</c:v>
                </c:pt>
              </c:strCache>
            </c:strRef>
          </c:cat>
          <c:val>
            <c:numRef>
              <c:f>'High Risk Rural Urban'!$C$19:$D$19</c:f>
              <c:numCache>
                <c:formatCode>0%</c:formatCode>
                <c:ptCount val="2"/>
                <c:pt idx="0">
                  <c:v>0.19399999999999998</c:v>
                </c:pt>
                <c:pt idx="1">
                  <c:v>0.42200000000000004</c:v>
                </c:pt>
              </c:numCache>
            </c:numRef>
          </c:val>
          <c:extLst>
            <c:ext xmlns:c16="http://schemas.microsoft.com/office/drawing/2014/chart" uri="{C3380CC4-5D6E-409C-BE32-E72D297353CC}">
              <c16:uniqueId val="{00000000-4298-434D-BE3F-D63ED20A0EA6}"/>
            </c:ext>
          </c:extLst>
        </c:ser>
        <c:ser>
          <c:idx val="1"/>
          <c:order val="1"/>
          <c:tx>
            <c:strRef>
              <c:f>'High Risk Rural Urban'!$B$20</c:f>
              <c:strCache>
                <c:ptCount val="1"/>
                <c:pt idx="0">
                  <c:v>Rural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CH"/>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'High Risk Rural Urban'!$C$18:$D$18</c:f>
              <c:strCache>
                <c:ptCount val="2"/>
                <c:pt idx="0">
                  <c:v>Women</c:v>
                </c:pt>
                <c:pt idx="1">
                  <c:v>Men</c:v>
                </c:pt>
              </c:strCache>
            </c:strRef>
          </c:cat>
          <c:val>
            <c:numRef>
              <c:f>'High Risk Rural Urban'!$C$20:$D$20</c:f>
              <c:numCache>
                <c:formatCode>0%</c:formatCode>
                <c:ptCount val="2"/>
                <c:pt idx="0">
                  <c:v>0.111</c:v>
                </c:pt>
                <c:pt idx="1">
                  <c:v>0.34700000000000003</c:v>
                </c:pt>
              </c:numCache>
            </c:numRef>
          </c:val>
          <c:extLst>
            <c:ext xmlns:c16="http://schemas.microsoft.com/office/drawing/2014/chart" uri="{C3380CC4-5D6E-409C-BE32-E72D297353CC}">
              <c16:uniqueId val="{00000001-4298-434D-BE3F-D63ED20A0EA6}"/>
            </c:ext>
          </c:extLst>
        </c:ser>
        <c:dLbls>
          <c:showLegendKey val="0"/>
          <c:showVal val="0"/>
          <c:showCatName val="0"/>
          <c:showSerName val="0"/>
          <c:showPercent val="0"/>
          <c:showBubbleSize val="0"/>
        </c:dLbls>
        <c:gapWidth val="100"/>
        <c:axId val="1010407408"/>
        <c:axId val="1010398224"/>
      </c:barChart>
      <c:catAx>
        <c:axId val="1010407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crossAx val="1010398224"/>
        <c:crosses val="autoZero"/>
        <c:auto val="1"/>
        <c:lblAlgn val="ctr"/>
        <c:lblOffset val="100"/>
        <c:noMultiLvlLbl val="0"/>
      </c:catAx>
      <c:valAx>
        <c:axId val="10103982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101040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'High Risk Rural Urban'!$F$19</c:f>
              <c:strCache>
                <c:ptCount val="1"/>
                <c:pt idx="0">
                  <c:v>Urban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CH"/>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'High Risk Rural Urban'!$G$18:$H$18</c:f>
              <c:strCache>
                <c:ptCount val="2"/>
                <c:pt idx="0">
                  <c:v>Women</c:v>
                </c:pt>
                <c:pt idx="1">
                  <c:v>Men</c:v>
                </c:pt>
              </c:strCache>
            </c:strRef>
          </c:cat>
          <c:val>
            <c:numRef>
              <c:f>'High Risk Rural Urban'!$G$19:$H$19</c:f>
              <c:numCache>
                <c:formatCode>0%</c:formatCode>
                <c:ptCount val="2"/>
                <c:pt idx="0">
                  <c:v>0.70599999999999996</c:v>
                </c:pt>
                <c:pt idx="1">
                  <c:v>0.89200000000000002</c:v>
                </c:pt>
              </c:numCache>
            </c:numRef>
          </c:val>
          <c:extLst>
            <c:ext xmlns:c16="http://schemas.microsoft.com/office/drawing/2014/chart" uri="{C3380CC4-5D6E-409C-BE32-E72D297353CC}">
              <c16:uniqueId val="{00000000-40B7-4545-9C04-FE8F46159EE1}"/>
            </c:ext>
          </c:extLst>
        </c:ser>
        <c:ser>
          <c:idx val="1"/>
          <c:order val="1"/>
          <c:tx>
            <c:strRef>
              <c:f>'High Risk Rural Urban'!$F$20</c:f>
              <c:strCache>
                <c:ptCount val="1"/>
                <c:pt idx="0">
                  <c:v>Rural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CH"/>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'High Risk Rural Urban'!$G$18:$H$18</c:f>
              <c:strCache>
                <c:ptCount val="2"/>
                <c:pt idx="0">
                  <c:v>Women</c:v>
                </c:pt>
                <c:pt idx="1">
                  <c:v>Men</c:v>
                </c:pt>
              </c:strCache>
            </c:strRef>
          </c:cat>
          <c:val>
            <c:numRef>
              <c:f>'High Risk Rural Urban'!$G$20:$H$20</c:f>
              <c:numCache>
                <c:formatCode>0%</c:formatCode>
                <c:ptCount val="2"/>
                <c:pt idx="0">
                  <c:v>0.628</c:v>
                </c:pt>
                <c:pt idx="1">
                  <c:v>0.82499999999999996</c:v>
                </c:pt>
              </c:numCache>
            </c:numRef>
          </c:val>
          <c:extLst>
            <c:ext xmlns:c16="http://schemas.microsoft.com/office/drawing/2014/chart" uri="{C3380CC4-5D6E-409C-BE32-E72D297353CC}">
              <c16:uniqueId val="{00000001-40B7-4545-9C04-FE8F46159EE1}"/>
            </c:ext>
          </c:extLst>
        </c:ser>
        <c:dLbls>
          <c:showLegendKey val="0"/>
          <c:showVal val="0"/>
          <c:showCatName val="0"/>
          <c:showSerName val="0"/>
          <c:showPercent val="0"/>
          <c:showBubbleSize val="0"/>
        </c:dLbls>
        <c:gapWidth val="100"/>
        <c:axId val="945674592"/>
        <c:axId val="945674920"/>
      </c:barChart>
      <c:catAx>
        <c:axId val="945674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crossAx val="945674920"/>
        <c:crosses val="autoZero"/>
        <c:auto val="1"/>
        <c:lblAlgn val="ctr"/>
        <c:lblOffset val="100"/>
        <c:noMultiLvlLbl val="0"/>
      </c:catAx>
      <c:valAx>
        <c:axId val="9456749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945674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2.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0.20735</cdr:x>
      <cdr:y>0.56504</cdr:y>
    </cdr:from>
    <cdr:to>
      <cdr:x>0.43027</cdr:x>
      <cdr:y>0.64152</cdr:y>
    </cdr:to>
    <cdr:sp macro="" textlink="">
      <cdr:nvSpPr>
        <cdr:cNvPr id="2" name="TextBox 10"/>
        <cdr:cNvSpPr txBox="1"/>
      </cdr:nvSpPr>
      <cdr:spPr>
        <a:xfrm xmlns:a="http://schemas.openxmlformats.org/drawingml/2006/main">
          <a:off x="1707988" y="2764198"/>
          <a:ext cx="1836241" cy="3741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pt-PT" b="1" noProof="0">
              <a:solidFill>
                <a:schemeClr val="bg2"/>
              </a:solidFill>
            </a:rPr>
            <a:t>Women</a:t>
          </a:r>
          <a:endParaRPr lang="pt-PT" b="1" noProof="0" dirty="0">
            <a:solidFill>
              <a:schemeClr val="bg2"/>
            </a:solidFill>
          </a:endParaRPr>
        </a:p>
      </cdr:txBody>
    </cdr:sp>
  </cdr:relSizeAnchor>
  <cdr:relSizeAnchor xmlns:cdr="http://schemas.openxmlformats.org/drawingml/2006/chartDrawing">
    <cdr:from>
      <cdr:x>0.18005</cdr:x>
      <cdr:y>0.30443</cdr:y>
    </cdr:from>
    <cdr:to>
      <cdr:x>0.40297</cdr:x>
      <cdr:y>0.38091</cdr:y>
    </cdr:to>
    <cdr:sp macro="" textlink="">
      <cdr:nvSpPr>
        <cdr:cNvPr id="4" name="TextBox 10"/>
        <cdr:cNvSpPr txBox="1"/>
      </cdr:nvSpPr>
      <cdr:spPr>
        <a:xfrm xmlns:a="http://schemas.openxmlformats.org/drawingml/2006/main">
          <a:off x="1483111" y="1489284"/>
          <a:ext cx="1836242" cy="3741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800" b="1" noProof="0">
              <a:solidFill>
                <a:schemeClr val="accent1"/>
              </a:solidFill>
            </a:rPr>
            <a:t>Men</a:t>
          </a:r>
          <a:endParaRPr lang="pt-PT" sz="1800" b="1" noProof="0" dirty="0">
            <a:solidFill>
              <a:schemeClr val="accent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01574-854A-4F0A-85B4-512BDA38F9D3}" type="datetimeFigureOut">
              <a:rPr lang="en-US" smtClean="0"/>
              <a:t>7/17/2020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EB34A-9F09-4702-B969-CC262E5AB253}" type="slidenum">
              <a:rPr lang="en-US" smtClean="0"/>
              <a:t>‹#›</a:t>
            </a:fld>
            <a:endParaRPr lang="en-US"/>
          </a:p>
        </p:txBody>
      </p:sp>
    </p:spTree>
    <p:extLst>
      <p:ext uri="{BB962C8B-B14F-4D97-AF65-F5344CB8AC3E}">
        <p14:creationId xmlns:p14="http://schemas.microsoft.com/office/powerpoint/2010/main" val="111115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mc/articles/PMC406938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pmc/articles/PMC406938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259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While 5%</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men reported </a:t>
            </a:r>
            <a:r>
              <a:rPr lang="en-US" sz="1200" u="sng" kern="1200" dirty="0">
                <a:solidFill>
                  <a:schemeClr val="tx1"/>
                </a:solidFill>
                <a:effectLst/>
                <a:latin typeface="+mn-lt"/>
                <a:ea typeface="+mn-ea"/>
                <a:cs typeface="+mn-cs"/>
              </a:rPr>
              <a:t>ever</a:t>
            </a:r>
            <a:r>
              <a:rPr lang="en-US" sz="1200" kern="1200" dirty="0">
                <a:solidFill>
                  <a:schemeClr val="tx1"/>
                </a:solidFill>
                <a:effectLst/>
                <a:latin typeface="+mn-lt"/>
                <a:ea typeface="+mn-ea"/>
                <a:cs typeface="+mn-cs"/>
              </a:rPr>
              <a:t> paying for sexual intercourse, 2% reported paying for sex in the 12 months preceding the survey.</a:t>
            </a:r>
            <a:r>
              <a:rPr lang="en-US" sz="1200" kern="1200" baseline="0" dirty="0">
                <a:solidFill>
                  <a:schemeClr val="tx1"/>
                </a:solidFill>
                <a:effectLst/>
                <a:latin typeface="+mn-lt"/>
                <a:ea typeface="+mn-ea"/>
                <a:cs typeface="+mn-cs"/>
              </a:rPr>
              <a:t> (DHS) Rates were higher in the states of the South South (3.4%) and South East (2.4%) (DHS)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baseline="0" dirty="0">
                <a:solidFill>
                  <a:schemeClr val="tx1"/>
                </a:solidFill>
                <a:effectLst/>
                <a:latin typeface="+mn-lt"/>
                <a:ea typeface="+mn-ea"/>
                <a:cs typeface="+mn-cs"/>
              </a:rPr>
              <a:t>Of those that paid for sex, 66% used a condom at last sex (2013 DHS)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Condom use by men who paid for sex</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highest among those age 20-24 (77%), those who have never been married (70%), and those living in urban areas (75%). The proportion of men reporting that they used a condom the last time they paid for sex increases with increasing wealth. </a:t>
            </a: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Young</a:t>
            </a:r>
            <a:r>
              <a:rPr lang="en-US" sz="1200" kern="1200" baseline="0" dirty="0">
                <a:solidFill>
                  <a:schemeClr val="tx1"/>
                </a:solidFill>
                <a:effectLst/>
                <a:latin typeface="+mn-lt"/>
                <a:ea typeface="+mn-ea"/>
                <a:cs typeface="+mn-cs"/>
              </a:rPr>
              <a:t> persons sexual behavior and use: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1 percent of young women reported having sexual intercourse with more than one sexual partner in the 12 months preceding the survey. The likelihood of young women having multiple sexual partners increases with increasing education and wealth.</a:t>
            </a:r>
            <a:r>
              <a:rPr lang="en-US" sz="1200" kern="1200" baseline="0" dirty="0">
                <a:solidFill>
                  <a:schemeClr val="tx1"/>
                </a:solidFill>
                <a:effectLst/>
                <a:latin typeface="+mn-lt"/>
                <a:ea typeface="+mn-ea"/>
                <a:cs typeface="+mn-cs"/>
              </a:rPr>
              <a:t> (DHS)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41%</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young women age 15-24 who had two or more partners in the 12 months preceding the survey used a condom the last time they had sexual intercourse (DHS)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Young men are four times as likely as young women to report having two or more sexual partners in the 12 months preceding the survey (4%), and</a:t>
            </a:r>
            <a:r>
              <a:rPr lang="en-US" sz="1200" kern="1200" baseline="0" dirty="0">
                <a:solidFill>
                  <a:schemeClr val="tx1"/>
                </a:solidFill>
                <a:effectLst/>
                <a:latin typeface="+mn-lt"/>
                <a:ea typeface="+mn-ea"/>
                <a:cs typeface="+mn-cs"/>
              </a:rPr>
              <a:t> is </a:t>
            </a:r>
            <a:r>
              <a:rPr lang="en-US" sz="1200" kern="1200" dirty="0">
                <a:solidFill>
                  <a:schemeClr val="tx1"/>
                </a:solidFill>
                <a:effectLst/>
                <a:latin typeface="+mn-lt"/>
                <a:ea typeface="+mn-ea"/>
                <a:cs typeface="+mn-cs"/>
              </a:rPr>
              <a:t>higher among those age 23-24 (11%), those with more than a secondary education (10%), and those in the highest wealth quintile (6%).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 51% of those men used</a:t>
            </a:r>
            <a:r>
              <a:rPr lang="en-US" sz="1200" kern="1200" baseline="0" dirty="0">
                <a:solidFill>
                  <a:schemeClr val="tx1"/>
                </a:solidFill>
                <a:effectLst/>
                <a:latin typeface="+mn-lt"/>
                <a:ea typeface="+mn-ea"/>
                <a:cs typeface="+mn-cs"/>
              </a:rPr>
              <a:t> condom at last sex.</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91F62-32AE-3249-9CB7-2342456EAE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99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72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91F62-32AE-3249-9CB7-2342456EAE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725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Source: UNAIDS Calculator- needs &amp; targets tab</a:t>
            </a:r>
          </a:p>
          <a:p>
            <a:endParaRPr lang="en-ZA" dirty="0"/>
          </a:p>
          <a:p>
            <a:r>
              <a:rPr lang="en-ZA" dirty="0"/>
              <a:t>To be figured out with Brian</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BD3409D-2E9F-4B24-BC7D-77834F53BFCB}"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986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Original PPT from Noah / UNAIDS calculator</a:t>
            </a:r>
          </a:p>
          <a:p>
            <a:endParaRPr lang="en-US" dirty="0"/>
          </a:p>
          <a:p>
            <a:r>
              <a:rPr lang="en-US" dirty="0"/>
              <a:t>Replace with new estimates from UNAIDS calculator</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E404685-FEAF-2B45-B57A-DDBEBDB714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630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980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Source: UNAIDS Calculator- needs &amp; targets tab</a:t>
            </a:r>
          </a:p>
          <a:p>
            <a:endParaRPr lang="en-ZA" dirty="0"/>
          </a:p>
          <a:p>
            <a:r>
              <a:rPr lang="en-ZA" dirty="0"/>
              <a:t>To be figured out with Brian</a:t>
            </a:r>
          </a:p>
        </p:txBody>
      </p:sp>
      <p:sp>
        <p:nvSpPr>
          <p:cNvPr id="4" name="Slide Number Placeholder 3"/>
          <p:cNvSpPr>
            <a:spLocks noGrp="1"/>
          </p:cNvSpPr>
          <p:nvPr>
            <p:ph type="sldNum" sz="quarter" idx="10"/>
          </p:nvPr>
        </p:nvSpPr>
        <p:spPr/>
        <p:txBody>
          <a:bodyPr/>
          <a:lstStyle/>
          <a:p>
            <a:fld id="{5BD3409D-2E9F-4B24-BC7D-77834F53BFCB}" type="slidenum">
              <a:rPr lang="en-ZA" smtClean="0"/>
              <a:t>43</a:t>
            </a:fld>
            <a:endParaRPr lang="en-ZA"/>
          </a:p>
        </p:txBody>
      </p:sp>
    </p:spTree>
    <p:extLst>
      <p:ext uri="{BB962C8B-B14F-4D97-AF65-F5344CB8AC3E}">
        <p14:creationId xmlns:p14="http://schemas.microsoft.com/office/powerpoint/2010/main" val="1635288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97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095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PP Need States Report</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E404685-FEAF-2B45-B57A-DDBEBDB714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50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048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E404685-FEAF-2B45-B57A-DDBEBDB714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946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t-PT" altLang="en-US" dirty="0"/>
              <a:t>Muitos adultos moçambicanos não têm conhecimento correto sobre as maneiras que o HIV pode e não pode ser transmitido. 3 em cada dez pessoas têm conhecimento abrangente do HIV e SIDA. </a:t>
            </a:r>
          </a:p>
          <a:p>
            <a:pPr eaLnBrk="1" hangingPunct="1"/>
            <a:endParaRPr lang="pt-PT"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62E20D-F12B-4093-9F7F-74BA5B13F24D}" type="slidenum">
              <a:rPr lang="en-US" altLang="en-US" smtClean="0"/>
              <a:pPr>
                <a:spcBef>
                  <a:spcPct val="0"/>
                </a:spcBef>
              </a:pPr>
              <a:t>53</a:t>
            </a:fld>
            <a:endParaRPr lang="en-US" altLang="en-US"/>
          </a:p>
        </p:txBody>
      </p:sp>
    </p:spTree>
    <p:extLst>
      <p:ext uri="{BB962C8B-B14F-4D97-AF65-F5344CB8AC3E}">
        <p14:creationId xmlns:p14="http://schemas.microsoft.com/office/powerpoint/2010/main" val="601218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en-US"/>
              <a:t>O conhecimento dos dois principais métodos para prevenir o HIV é maior nos homens do que nas mulheres. 56% dos homens e 47% das mulheres sabem que é possível de reduzir o risco de contágio com HIV usando preservativo E limitando as relações sexuais a um único parceiro não infectado. Este representa uma diminuição no conhecimento comparado com inquéritos anteriores. </a:t>
            </a:r>
            <a:endParaRPr lang="en-US" altLang="en-US"/>
          </a:p>
          <a:p>
            <a:pPr eaLnBrk="1" hangingPunct="1"/>
            <a:endParaRPr lang="en-US" altLang="en-US">
              <a:latin typeface="Arial" panose="020B0604020202020204" pitchFamily="34" charset="0"/>
              <a:cs typeface="Arial" panose="020B0604020202020204"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A19C67-2461-4638-BEF9-3791718DB8B9}" type="slidenum">
              <a:rPr lang="en-US" altLang="en-US" smtClean="0"/>
              <a:pPr>
                <a:spcBef>
                  <a:spcPct val="0"/>
                </a:spcBef>
              </a:pPr>
              <a:t>54</a:t>
            </a:fld>
            <a:endParaRPr lang="en-US" altLang="en-US"/>
          </a:p>
        </p:txBody>
      </p:sp>
    </p:spTree>
    <p:extLst>
      <p:ext uri="{BB962C8B-B14F-4D97-AF65-F5344CB8AC3E}">
        <p14:creationId xmlns:p14="http://schemas.microsoft.com/office/powerpoint/2010/main" val="2416808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add sources…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91F62-32AE-3249-9CB7-2342456EAE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08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34526E7-BA5C-4132-8A67-BF15DFD0B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502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551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176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251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91F62-32AE-3249-9CB7-2342456EAE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394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chemeClr val="tx2"/>
              </a:buClr>
              <a:buSzPct val="120000"/>
              <a:buFont typeface="Arial" charset="0"/>
              <a:buChar char="•"/>
              <a:tabLst/>
              <a:defRPr/>
            </a:pPr>
            <a:r>
              <a:rPr lang="en-US" sz="1600" dirty="0"/>
              <a:t>Estimating current condom use (based on behavioral data such as reported condom use, # partners, &amp; population size estimates) establishes a market – or condoms used - of </a:t>
            </a:r>
            <a:r>
              <a:rPr lang="en-US" sz="1600" u="sng" dirty="0"/>
              <a:t>142 million condoms</a:t>
            </a:r>
            <a:r>
              <a:rPr lang="en-US" sz="1600" dirty="0"/>
              <a:t>. Data from Social Marketing, Free Distribution, and commercial sector estimates existing market size of </a:t>
            </a:r>
            <a:r>
              <a:rPr lang="en-US" sz="1600" u="sng" dirty="0"/>
              <a:t>~ 70 million</a:t>
            </a:r>
            <a:r>
              <a:rPr lang="en-US" sz="1600" dirty="0"/>
              <a:t>. How to explain the difference?</a:t>
            </a:r>
          </a:p>
          <a:p>
            <a:pPr>
              <a:buClr>
                <a:schemeClr val="tx2"/>
              </a:buClr>
              <a:buSzPct val="120000"/>
              <a:buFont typeface="Arial" charset="0"/>
              <a:buChar char="•"/>
            </a:pPr>
            <a:endParaRPr lang="en-US" sz="1600" dirty="0"/>
          </a:p>
          <a:p>
            <a:pPr>
              <a:buClr>
                <a:schemeClr val="tx2"/>
              </a:buClr>
              <a:buSzPct val="120000"/>
              <a:buFont typeface="Arial" charset="0"/>
              <a:buChar char="•"/>
            </a:pPr>
            <a:r>
              <a:rPr lang="en-US" sz="1600" dirty="0"/>
              <a:t>The Commercial market is LARGER than currently estimated. </a:t>
            </a:r>
          </a:p>
          <a:p>
            <a:pPr marL="698500" lvl="1" indent="-427038">
              <a:buClr>
                <a:schemeClr val="tx2"/>
              </a:buClr>
              <a:buSzPct val="120000"/>
              <a:buFont typeface="Courier New" charset="0"/>
              <a:buChar char="o"/>
            </a:pPr>
            <a:r>
              <a:rPr lang="en-US" sz="1600" dirty="0"/>
              <a:t>Likely that quantities of condoms are brought into country and not registered with customs. This can occur as “filling space” on containers, or to greater extent. </a:t>
            </a:r>
          </a:p>
          <a:p>
            <a:pPr marL="698500" lvl="1" indent="-427038">
              <a:buClr>
                <a:schemeClr val="tx2"/>
              </a:buClr>
              <a:buSzPct val="120000"/>
              <a:buFont typeface="Courier New" charset="0"/>
              <a:buChar char="o"/>
            </a:pPr>
            <a:r>
              <a:rPr lang="en-US" sz="1600" dirty="0"/>
              <a:t>Divergence in views on how prevalent this is. A leading brand on the market appears to be ‘Super Alex’ – but unclear whether this brand is brought in legally. </a:t>
            </a:r>
          </a:p>
          <a:p>
            <a:pPr lvl="0">
              <a:buClr>
                <a:srgbClr val="003745"/>
              </a:buClr>
              <a:buSzPct val="120000"/>
              <a:buFont typeface="Arial" charset="0"/>
              <a:buChar char="•"/>
            </a:pPr>
            <a:r>
              <a:rPr lang="en-US" sz="1600" dirty="0">
                <a:solidFill>
                  <a:srgbClr val="757575"/>
                </a:solidFill>
              </a:rPr>
              <a:t>Population and behavioral estimates . The JHU study, for example, estimates 98,000 SW, who have on average 109 partners a week. The condom use, at self reported rates, would be 360 million condoms /year for this population alone.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91F62-32AE-3249-9CB7-2342456EAE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01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09F8DB-4F41-4A05-9E15-4C5E9418E8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798288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CF0A0-2199-4AB3-9745-80D8AA53EC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554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a:t>
            </a:r>
            <a:r>
              <a:rPr lang="en-US" baseline="0" dirty="0"/>
              <a:t> to Gross National Income per capita, condoms are more affordable (about half the relative cost) of 10 years ago. Lack of active price management means cost of commodities are not recovered, and subsidy wasted on those that don’t require it. </a:t>
            </a:r>
          </a:p>
          <a:p>
            <a:pPr lvl="0"/>
            <a:r>
              <a:rPr lang="en-GB" sz="1200" kern="1200" dirty="0">
                <a:solidFill>
                  <a:schemeClr val="tx1"/>
                </a:solidFill>
                <a:effectLst/>
                <a:latin typeface="+mn-lt"/>
                <a:ea typeface="+mn-ea"/>
                <a:cs typeface="+mn-cs"/>
              </a:rPr>
              <a:t>A willingness &amp; ability to pay study will be more accurate if it includes KP, and an analysis of which demographics are already</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willing to pay full price for condoms, and which are not. This could help researchers to overcome one challenge with willingness to pay studies: consumers often underestimate their willingness to pay in practice.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Willingness &amp; ability to pay studies, by population segment, are required to predict how price adjustments would affect uptake. Further research would be needed after price adjustment. In order to confirm that uptake has been unaffected (or correct course if uptake has been affected).</a:t>
            </a:r>
            <a:r>
              <a:rPr lang="en-US"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For example, consumers in Kenya have been willing to pay more for malaria RDTs than studies suggested they would.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91F62-32AE-3249-9CB7-2342456EAE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233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568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881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Tabulations of 2015 DHS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CAVEAT: DHS tabulations are weighted, but may have slight differences from other analyses of DHS data due to different procedures for missing data, etc. Should be taken as trend data rather than exact reported figures.</a:t>
            </a:r>
          </a:p>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E404685-FEAF-2B45-B57A-DDBEBDB714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146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Tabulations of 2015 DHS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CAVEAT: DHS tabulations are weighted, but may have slight differences from other analyses of DHS data due to different procedures for missing data, etc. Should be taken as trend data rather than exact reported figures.</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E404685-FEAF-2B45-B57A-DDBEBDB714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481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78</a:t>
            </a:fld>
            <a:endParaRPr lang="en-US"/>
          </a:p>
        </p:txBody>
      </p:sp>
    </p:spTree>
    <p:extLst>
      <p:ext uri="{BB962C8B-B14F-4D97-AF65-F5344CB8AC3E}">
        <p14:creationId xmlns:p14="http://schemas.microsoft.com/office/powerpoint/2010/main" val="1862352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91F62-32AE-3249-9CB7-2342456EAE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507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91F62-32AE-3249-9CB7-2342456EAE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931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495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095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Quality Assurance: </a:t>
            </a:r>
            <a:r>
              <a:rPr lang="en-US" sz="1200" b="0" i="0" kern="1200" dirty="0">
                <a:solidFill>
                  <a:schemeClr val="tx1"/>
                </a:solidFill>
                <a:effectLst/>
                <a:latin typeface="+mn-lt"/>
                <a:ea typeface="+mn-ea"/>
                <a:cs typeface="+mn-cs"/>
              </a:rPr>
              <a:t>FHI recommended NOT to test condoms already pre-shipment tested, which is in accordance with Intl testing standards,</a:t>
            </a:r>
            <a:r>
              <a:rPr lang="en-US" sz="1200" b="0" i="0" kern="1200" baseline="0" dirty="0">
                <a:solidFill>
                  <a:schemeClr val="tx1"/>
                </a:solidFill>
                <a:effectLst/>
                <a:latin typeface="+mn-lt"/>
                <a:ea typeface="+mn-ea"/>
                <a:cs typeface="+mn-cs"/>
              </a:rPr>
              <a:t> but </a:t>
            </a:r>
            <a:r>
              <a:rPr lang="en-US" sz="1200" b="0" i="0" kern="1200" dirty="0">
                <a:solidFill>
                  <a:schemeClr val="tx1"/>
                </a:solidFill>
                <a:effectLst/>
                <a:latin typeface="+mn-lt"/>
                <a:ea typeface="+mn-ea"/>
                <a:cs typeface="+mn-cs"/>
              </a:rPr>
              <a:t>instead concentrate on testing privately imported condoms; this alone with alleviate the bottleneck.</a:t>
            </a:r>
            <a:r>
              <a:rPr lang="en-US" sz="1200" b="0" i="0" kern="1200" baseline="0" dirty="0">
                <a:solidFill>
                  <a:schemeClr val="tx1"/>
                </a:solidFill>
                <a:effectLst/>
                <a:latin typeface="+mn-lt"/>
                <a:ea typeface="+mn-ea"/>
                <a:cs typeface="+mn-cs"/>
              </a:rPr>
              <a:t> NDA chose not to accept this recommendation. Batch testing also recognized as significant and costly barrier to ensure quality </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particularly for commercial sector, which may bring in small quantities of condoms, but with multiple batches in shipment.</a:t>
            </a:r>
          </a:p>
          <a:p>
            <a:pPr marL="171450" indent="-171450">
              <a:buFont typeface="Arial" charset="0"/>
              <a:buChar char="•"/>
            </a:pPr>
            <a:r>
              <a:rPr lang="en-US" sz="1200" b="0" i="0" kern="1200" baseline="0" dirty="0">
                <a:solidFill>
                  <a:schemeClr val="tx1"/>
                </a:solidFill>
                <a:effectLst/>
                <a:latin typeface="+mn-lt"/>
                <a:ea typeface="+mn-ea"/>
                <a:cs typeface="+mn-cs"/>
              </a:rPr>
              <a:t>While Market Stewardship structures are in place, capacity and support required to execute.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91F62-32AE-3249-9CB7-2342456EAE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92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9713" indent="-169863">
              <a:spcBef>
                <a:spcPts val="0"/>
              </a:spcBef>
              <a:buFont typeface="Arial" charset="0"/>
              <a:buChar char="•"/>
              <a:tabLst/>
            </a:pPr>
            <a:r>
              <a:rPr lang="en-US" sz="1400" dirty="0">
                <a:solidFill>
                  <a:schemeClr val="tx1">
                    <a:lumMod val="50000"/>
                  </a:schemeClr>
                </a:solidFill>
                <a:latin typeface="Calibri" charset="0"/>
                <a:ea typeface="Calibri" charset="0"/>
                <a:cs typeface="Calibri" charset="0"/>
              </a:rPr>
              <a:t>Need to develop advocacy strategy in</a:t>
            </a:r>
            <a:r>
              <a:rPr lang="en-US" sz="1400" baseline="0" dirty="0">
                <a:solidFill>
                  <a:schemeClr val="tx1">
                    <a:lumMod val="50000"/>
                  </a:schemeClr>
                </a:solidFill>
                <a:latin typeface="Calibri" charset="0"/>
                <a:ea typeface="Calibri" charset="0"/>
                <a:cs typeface="Calibri" charset="0"/>
              </a:rPr>
              <a:t> support of</a:t>
            </a:r>
            <a:r>
              <a:rPr lang="en-US" sz="1400" dirty="0">
                <a:solidFill>
                  <a:schemeClr val="tx1">
                    <a:lumMod val="50000"/>
                  </a:schemeClr>
                </a:solidFill>
                <a:latin typeface="Calibri" charset="0"/>
                <a:ea typeface="Calibri" charset="0"/>
                <a:cs typeface="Calibri" charset="0"/>
              </a:rPr>
              <a:t> sustainable condom use, strategically tackling</a:t>
            </a:r>
            <a:r>
              <a:rPr lang="en-US" sz="1400" baseline="0" dirty="0">
                <a:solidFill>
                  <a:schemeClr val="tx1">
                    <a:lumMod val="50000"/>
                  </a:schemeClr>
                </a:solidFill>
                <a:latin typeface="Calibri" charset="0"/>
                <a:ea typeface="Calibri" charset="0"/>
                <a:cs typeface="Calibri" charset="0"/>
              </a:rPr>
              <a:t> role of free in the market, </a:t>
            </a:r>
            <a:r>
              <a:rPr lang="en-US" sz="1400" baseline="0" dirty="0" err="1">
                <a:solidFill>
                  <a:schemeClr val="tx1">
                    <a:lumMod val="50000"/>
                  </a:schemeClr>
                </a:solidFill>
                <a:latin typeface="Calibri" charset="0"/>
                <a:ea typeface="Calibri" charset="0"/>
                <a:cs typeface="Calibri" charset="0"/>
              </a:rPr>
              <a:t>particulalry</a:t>
            </a:r>
            <a:r>
              <a:rPr lang="en-US" sz="1400" baseline="0" dirty="0">
                <a:solidFill>
                  <a:schemeClr val="tx1">
                    <a:lumMod val="50000"/>
                  </a:schemeClr>
                </a:solidFill>
                <a:latin typeface="Calibri" charset="0"/>
                <a:ea typeface="Calibri" charset="0"/>
                <a:cs typeface="Calibri" charset="0"/>
              </a:rPr>
              <a:t> with some in government that believe condoms are a right (but are unable/willing to fund that right)</a:t>
            </a:r>
            <a:r>
              <a:rPr lang="en-US" sz="1400" b="0" baseline="0" dirty="0">
                <a:solidFill>
                  <a:schemeClr val="tx1">
                    <a:lumMod val="50000"/>
                  </a:schemeClr>
                </a:solidFill>
                <a:latin typeface="Calibri" charset="0"/>
                <a:ea typeface="Calibri" charset="0"/>
                <a:cs typeface="Calibri" charset="0"/>
              </a:rPr>
              <a:t>. </a:t>
            </a:r>
            <a:r>
              <a:rPr lang="en-US" sz="1400" b="0" dirty="0">
                <a:solidFill>
                  <a:schemeClr val="tx1">
                    <a:lumMod val="50000"/>
                  </a:schemeClr>
                </a:solidFill>
                <a:latin typeface="Calibri" charset="0"/>
                <a:ea typeface="Calibri" charset="0"/>
                <a:cs typeface="Calibri" charset="0"/>
              </a:rPr>
              <a:t>Take advocacy for a TMA upstream</a:t>
            </a:r>
            <a:r>
              <a:rPr lang="en-US" sz="1400" b="0" baseline="0" dirty="0">
                <a:solidFill>
                  <a:schemeClr val="tx1">
                    <a:lumMod val="50000"/>
                  </a:schemeClr>
                </a:solidFill>
                <a:latin typeface="Calibri" charset="0"/>
                <a:ea typeface="Calibri" charset="0"/>
                <a:cs typeface="Calibri" charset="0"/>
              </a:rPr>
              <a:t> in government to build support &amp; underline imperative of urgent action. </a:t>
            </a:r>
            <a:endParaRPr lang="en-US" sz="1400" b="0" dirty="0">
              <a:solidFill>
                <a:schemeClr val="tx1">
                  <a:lumMod val="50000"/>
                </a:schemeClr>
              </a:solidFill>
              <a:latin typeface="Calibri" charset="0"/>
              <a:ea typeface="Calibri" charset="0"/>
              <a:cs typeface="Calibri" charset="0"/>
            </a:endParaRPr>
          </a:p>
          <a:p>
            <a:pPr marL="239713" marR="0" lvl="1" indent="-169863" algn="l" defTabSz="914400" rtl="0" eaLnBrk="1" fontAlgn="auto" latinLnBrk="0" hangingPunct="1">
              <a:lnSpc>
                <a:spcPct val="100000"/>
              </a:lnSpc>
              <a:spcBef>
                <a:spcPts val="0"/>
              </a:spcBef>
              <a:spcAft>
                <a:spcPts val="0"/>
              </a:spcAft>
              <a:buClrTx/>
              <a:buSzTx/>
              <a:buFont typeface="Arial" charset="0"/>
              <a:buChar char="•"/>
              <a:tabLst/>
              <a:defRPr/>
            </a:pPr>
            <a:r>
              <a:rPr lang="en-US" sz="1400" b="0" dirty="0">
                <a:solidFill>
                  <a:schemeClr val="tx1">
                    <a:lumMod val="50000"/>
                  </a:schemeClr>
                </a:solidFill>
                <a:latin typeface="Calibri" charset="0"/>
                <a:ea typeface="Calibri" charset="0"/>
                <a:cs typeface="Calibri" charset="0"/>
              </a:rPr>
              <a:t>Define &amp; support</a:t>
            </a:r>
            <a:r>
              <a:rPr lang="en-US" sz="1400" b="0" baseline="0" dirty="0">
                <a:solidFill>
                  <a:schemeClr val="tx1">
                    <a:lumMod val="50000"/>
                  </a:schemeClr>
                </a:solidFill>
                <a:latin typeface="Calibri" charset="0"/>
                <a:ea typeface="Calibri" charset="0"/>
                <a:cs typeface="Calibri" charset="0"/>
              </a:rPr>
              <a:t> condom TMA priorities </a:t>
            </a:r>
            <a:r>
              <a:rPr lang="mr-IN" sz="1400" b="0" baseline="0" dirty="0">
                <a:solidFill>
                  <a:schemeClr val="tx1">
                    <a:lumMod val="50000"/>
                  </a:schemeClr>
                </a:solidFill>
                <a:latin typeface="Calibri" charset="0"/>
                <a:ea typeface="Calibri" charset="0"/>
                <a:cs typeface="Calibri" charset="0"/>
              </a:rPr>
              <a:t>–</a:t>
            </a:r>
            <a:r>
              <a:rPr lang="en-US" sz="1400" b="0" baseline="0" dirty="0">
                <a:solidFill>
                  <a:schemeClr val="tx1">
                    <a:lumMod val="50000"/>
                  </a:schemeClr>
                </a:solidFill>
                <a:latin typeface="Calibri" charset="0"/>
                <a:ea typeface="Calibri" charset="0"/>
                <a:cs typeface="Calibri" charset="0"/>
              </a:rPr>
              <a:t> developing vision of sustainable market, future role of each sector, and prioritized activities to deliver on strategy. </a:t>
            </a:r>
            <a:endParaRPr lang="en-US" sz="1400" b="0" dirty="0">
              <a:solidFill>
                <a:schemeClr val="tx1">
                  <a:lumMod val="50000"/>
                </a:schemeClr>
              </a:solidFill>
              <a:latin typeface="Calibri" charset="0"/>
              <a:ea typeface="Calibri" charset="0"/>
              <a:cs typeface="Calibri" charset="0"/>
            </a:endParaRPr>
          </a:p>
          <a:p>
            <a:pPr marL="239713" marR="0" lvl="1" indent="-169863" algn="l" defTabSz="914400" rtl="0" eaLnBrk="1" fontAlgn="auto" latinLnBrk="0" hangingPunct="1">
              <a:lnSpc>
                <a:spcPct val="100000"/>
              </a:lnSpc>
              <a:spcBef>
                <a:spcPts val="0"/>
              </a:spcBef>
              <a:spcAft>
                <a:spcPts val="0"/>
              </a:spcAft>
              <a:buClrTx/>
              <a:buSzTx/>
              <a:buFont typeface="Arial" charset="0"/>
              <a:buChar char="•"/>
              <a:tabLst/>
              <a:defRPr/>
            </a:pPr>
            <a:r>
              <a:rPr lang="en-US" sz="1400" b="0" dirty="0">
                <a:solidFill>
                  <a:schemeClr val="tx1">
                    <a:lumMod val="50000"/>
                  </a:schemeClr>
                </a:solidFill>
                <a:latin typeface="Calibri" charset="0"/>
                <a:ea typeface="Calibri" charset="0"/>
                <a:cs typeface="Calibri" charset="0"/>
              </a:rPr>
              <a:t>Build capacity</a:t>
            </a:r>
            <a:r>
              <a:rPr lang="en-US" sz="1400" b="0" baseline="0" dirty="0">
                <a:solidFill>
                  <a:schemeClr val="tx1">
                    <a:lumMod val="50000"/>
                  </a:schemeClr>
                </a:solidFill>
                <a:latin typeface="Calibri" charset="0"/>
                <a:ea typeface="Calibri" charset="0"/>
                <a:cs typeface="Calibri" charset="0"/>
              </a:rPr>
              <a:t> of CCC &amp; key stakeholders to lead a TMA. </a:t>
            </a:r>
            <a:r>
              <a:rPr lang="en-US" sz="1400" b="0" u="none" strike="noStrike" dirty="0">
                <a:solidFill>
                  <a:schemeClr val="tx1">
                    <a:lumMod val="50000"/>
                  </a:schemeClr>
                </a:solidFill>
                <a:effectLst/>
                <a:latin typeface="Calibri" charset="0"/>
                <a:ea typeface="Calibri" charset="0"/>
                <a:cs typeface="Calibri" charset="0"/>
              </a:rPr>
              <a:t>F</a:t>
            </a:r>
            <a:r>
              <a:rPr lang="en-US" sz="1400" b="0" u="none" strike="noStrike" baseline="0" dirty="0">
                <a:solidFill>
                  <a:schemeClr val="tx1">
                    <a:lumMod val="50000"/>
                  </a:schemeClr>
                </a:solidFill>
                <a:effectLst/>
                <a:latin typeface="Calibri" charset="0"/>
                <a:ea typeface="Calibri" charset="0"/>
                <a:cs typeface="Calibri" charset="0"/>
              </a:rPr>
              <a:t>ocus efforts to on 1) translating market intelligence to decisions &amp; action plans 2) enhanced coordination across sectors 3) aligned regulatory efforts (role of free) 4) advocacy strategies in place and enacted. </a:t>
            </a:r>
          </a:p>
          <a:p>
            <a:pPr marL="239713" marR="0" lvl="1" indent="-169863" algn="l" defTabSz="914400" rtl="0" eaLnBrk="1" fontAlgn="auto" latinLnBrk="0" hangingPunct="1">
              <a:lnSpc>
                <a:spcPct val="100000"/>
              </a:lnSpc>
              <a:spcBef>
                <a:spcPts val="0"/>
              </a:spcBef>
              <a:spcAft>
                <a:spcPts val="0"/>
              </a:spcAft>
              <a:buClrTx/>
              <a:buSzTx/>
              <a:buFont typeface="Arial" charset="0"/>
              <a:buChar char="•"/>
              <a:tabLst/>
              <a:defRPr/>
            </a:pPr>
            <a:r>
              <a:rPr lang="en-US" sz="1400" b="0" dirty="0">
                <a:solidFill>
                  <a:schemeClr val="tx1">
                    <a:lumMod val="50000"/>
                  </a:schemeClr>
                </a:solidFill>
                <a:latin typeface="Calibri" charset="0"/>
                <a:ea typeface="Calibri" charset="0"/>
                <a:cs typeface="Calibri" charset="0"/>
              </a:rPr>
              <a:t>Develop and regularly manage </a:t>
            </a:r>
            <a:r>
              <a:rPr lang="en-US" sz="1400" dirty="0">
                <a:solidFill>
                  <a:schemeClr val="tx1">
                    <a:lumMod val="50000"/>
                  </a:schemeClr>
                </a:solidFill>
                <a:latin typeface="Calibri" charset="0"/>
                <a:ea typeface="Calibri" charset="0"/>
                <a:cs typeface="Calibri" charset="0"/>
              </a:rPr>
              <a:t>progress</a:t>
            </a:r>
            <a:r>
              <a:rPr lang="en-US" sz="1400" baseline="0" dirty="0">
                <a:solidFill>
                  <a:schemeClr val="tx1">
                    <a:lumMod val="50000"/>
                  </a:schemeClr>
                </a:solidFill>
                <a:latin typeface="Calibri" charset="0"/>
                <a:ea typeface="Calibri" charset="0"/>
                <a:cs typeface="Calibri" charset="0"/>
              </a:rPr>
              <a:t> </a:t>
            </a:r>
            <a:r>
              <a:rPr lang="en-US" sz="1400" dirty="0">
                <a:solidFill>
                  <a:schemeClr val="tx1">
                    <a:lumMod val="50000"/>
                  </a:schemeClr>
                </a:solidFill>
                <a:latin typeface="Calibri" charset="0"/>
                <a:ea typeface="Calibri" charset="0"/>
                <a:cs typeface="Calibri" charset="0"/>
              </a:rPr>
              <a:t>against key market indicators</a:t>
            </a:r>
          </a:p>
          <a:p>
            <a:pPr marL="239713" indent="-169863">
              <a:spcBef>
                <a:spcPts val="0"/>
              </a:spcBef>
              <a:buFont typeface="Arial" charset="0"/>
              <a:buChar char="•"/>
              <a:tabLst/>
            </a:pPr>
            <a:r>
              <a:rPr lang="en-US" sz="1400" dirty="0">
                <a:solidFill>
                  <a:schemeClr val="tx1">
                    <a:lumMod val="50000"/>
                  </a:schemeClr>
                </a:solidFill>
                <a:latin typeface="Calibri" charset="0"/>
                <a:ea typeface="Calibri" charset="0"/>
                <a:cs typeface="Calibri" charset="0"/>
              </a:rPr>
              <a:t>Facilitate the sharing of key information and strategies,</a:t>
            </a:r>
            <a:r>
              <a:rPr lang="en-US" sz="1400" baseline="0" dirty="0">
                <a:solidFill>
                  <a:schemeClr val="tx1">
                    <a:lumMod val="50000"/>
                  </a:schemeClr>
                </a:solidFill>
                <a:latin typeface="Calibri" charset="0"/>
                <a:ea typeface="Calibri" charset="0"/>
                <a:cs typeface="Calibri" charset="0"/>
              </a:rPr>
              <a:t> particularly market intelligence, with stakeholders and market players. </a:t>
            </a:r>
          </a:p>
          <a:p>
            <a:pPr marL="239713" indent="-169863">
              <a:spcBef>
                <a:spcPts val="0"/>
              </a:spcBef>
              <a:buFont typeface="Arial" charset="0"/>
              <a:buChar char="•"/>
              <a:tabLst/>
            </a:pPr>
            <a:r>
              <a:rPr lang="en-US" sz="1400" baseline="0" dirty="0">
                <a:solidFill>
                  <a:schemeClr val="tx1">
                    <a:lumMod val="50000"/>
                  </a:schemeClr>
                </a:solidFill>
                <a:latin typeface="Calibri" charset="0"/>
                <a:ea typeface="Calibri" charset="0"/>
                <a:cs typeface="Calibri" charset="0"/>
              </a:rPr>
              <a:t>Improve coordination among SM-</a:t>
            </a:r>
            <a:r>
              <a:rPr lang="en-US" sz="1400" baseline="0" dirty="0" err="1">
                <a:solidFill>
                  <a:schemeClr val="tx1">
                    <a:lumMod val="50000"/>
                  </a:schemeClr>
                </a:solidFill>
                <a:latin typeface="Calibri" charset="0"/>
                <a:ea typeface="Calibri" charset="0"/>
                <a:cs typeface="Calibri" charset="0"/>
              </a:rPr>
              <a:t>ers</a:t>
            </a:r>
            <a:r>
              <a:rPr lang="en-US" sz="1400" baseline="0" dirty="0">
                <a:solidFill>
                  <a:schemeClr val="tx1">
                    <a:lumMod val="50000"/>
                  </a:schemeClr>
                </a:solidFill>
                <a:latin typeface="Calibri" charset="0"/>
                <a:ea typeface="Calibri" charset="0"/>
                <a:cs typeface="Calibri" charset="0"/>
              </a:rPr>
              <a:t>.  </a:t>
            </a:r>
          </a:p>
          <a:p>
            <a:pPr marL="239713" marR="0" indent="-169863" algn="l" defTabSz="914400" rtl="0" eaLnBrk="1" fontAlgn="auto" latinLnBrk="0" hangingPunct="1">
              <a:lnSpc>
                <a:spcPct val="100000"/>
              </a:lnSpc>
              <a:spcBef>
                <a:spcPts val="0"/>
              </a:spcBef>
              <a:spcAft>
                <a:spcPts val="0"/>
              </a:spcAft>
              <a:buClrTx/>
              <a:buSzTx/>
              <a:buFont typeface="Arial" charset="0"/>
              <a:buChar char="•"/>
              <a:tabLst/>
              <a:defRPr/>
            </a:pPr>
            <a:r>
              <a:rPr lang="en-US" sz="1400" b="0" i="0" u="none" strike="noStrike" baseline="0" dirty="0">
                <a:solidFill>
                  <a:schemeClr val="tx1">
                    <a:lumMod val="50000"/>
                  </a:schemeClr>
                </a:solidFill>
                <a:effectLst/>
                <a:latin typeface="Calibri" charset="0"/>
                <a:ea typeface="Calibri" charset="0"/>
                <a:cs typeface="Calibri" charset="0"/>
              </a:rPr>
              <a:t>Bring private sector to the table to benefit from TMA efforts, or at least, represent their interests at GTTP meetings.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91F62-32AE-3249-9CB7-2342456EAE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594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226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DKT</a:t>
            </a:r>
            <a:r>
              <a:rPr lang="en-US" baseline="0"/>
              <a:t> receives funding from Gates, Children’s Investment Fund, anonymous donor, DKT investment.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91F62-32AE-3249-9CB7-2342456EAE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4747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above identified market constraints leverage PSI’s production to use spectrum to highlight market weakness, summarized on the ’donut’ above.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91F62-32AE-3249-9CB7-2342456EAE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629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Note that the MOT model is a static model, ie does not reflect dynamic effects (“downstream transmissions”), ie which populations are more likely to pass on new HIV infections, so it is important to interpret results with caution. See </a:t>
            </a:r>
            <a:r>
              <a:rPr lang="en-US" sz="1200" b="0" i="0" kern="1200">
                <a:solidFill>
                  <a:schemeClr val="tx1"/>
                </a:solidFill>
                <a:effectLst/>
                <a:latin typeface="+mn-lt"/>
                <a:ea typeface="+mn-ea"/>
                <a:cs typeface="+mn-cs"/>
                <a:hlinkClick r:id="rId3"/>
              </a:rPr>
              <a:t>https://www.ncbi.nlm.nih.gov/pmc/articles/PMC4069382/</a:t>
            </a:r>
            <a:r>
              <a:rPr lang="en-US" sz="1200" b="0" i="0" kern="1200">
                <a:solidFill>
                  <a:schemeClr val="tx1"/>
                </a:solidFill>
                <a:effectLst/>
                <a:latin typeface="+mn-lt"/>
                <a:ea typeface="+mn-ea"/>
                <a:cs typeface="+mn-cs"/>
              </a:rPr>
              <a:t> for a discussion.</a:t>
            </a:r>
          </a:p>
          <a:p>
            <a:r>
              <a:rPr lang="en-US" sz="1200" b="0" i="0" kern="1200">
                <a:solidFill>
                  <a:schemeClr val="tx1"/>
                </a:solidFill>
                <a:effectLst/>
                <a:latin typeface="+mn-lt"/>
                <a:ea typeface="+mn-ea"/>
                <a:cs typeface="+mn-cs"/>
              </a:rPr>
              <a:t> </a:t>
            </a:r>
          </a:p>
          <a:p>
            <a:r>
              <a:rPr lang="en-US" sz="1200" b="0" i="0" kern="1200">
                <a:solidFill>
                  <a:schemeClr val="tx1"/>
                </a:solidFill>
                <a:effectLst/>
                <a:latin typeface="+mn-lt"/>
                <a:ea typeface="+mn-ea"/>
                <a:cs typeface="+mn-cs"/>
              </a:rPr>
              <a:t>Dynamic models like Spectrum, GOALS, AEM, Optima and various academic models consider these dynamics. However, even with a dynamic model showing annual new HIV infections in different groups does not show long-term dynamics. Hence, in order to understand long-term transmission dynamics, it is good to complement the annual distribution of new HIV infections with long-term population attributable fractions.</a:t>
            </a:r>
          </a:p>
          <a:p>
            <a:endParaRPr lang="en-US"/>
          </a:p>
        </p:txBody>
      </p:sp>
      <p:sp>
        <p:nvSpPr>
          <p:cNvPr id="4" name="Slide Number Placeholder 3"/>
          <p:cNvSpPr>
            <a:spLocks noGrp="1"/>
          </p:cNvSpPr>
          <p:nvPr>
            <p:ph type="sldNum" sz="quarter" idx="5"/>
          </p:nvPr>
        </p:nvSpPr>
        <p:spPr/>
        <p:txBody>
          <a:bodyPr/>
          <a:lstStyle/>
          <a:p>
            <a:fld id="{DE4EB34A-9F09-4702-B969-CC262E5AB253}" type="slidenum">
              <a:rPr lang="en-US" smtClean="0"/>
              <a:t>14</a:t>
            </a:fld>
            <a:endParaRPr lang="en-US"/>
          </a:p>
        </p:txBody>
      </p:sp>
    </p:spTree>
    <p:extLst>
      <p:ext uri="{BB962C8B-B14F-4D97-AF65-F5344CB8AC3E}">
        <p14:creationId xmlns:p14="http://schemas.microsoft.com/office/powerpoint/2010/main" val="226113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Note that the MOT model is a static model, ie does not reflect dynamic effects (“downstream transmissions”), ie which populations are more likely to pass on new HIV infections, so it is important to interpret results with caution. See </a:t>
            </a:r>
            <a:r>
              <a:rPr lang="en-US" sz="1200" b="0" i="0" kern="1200">
                <a:solidFill>
                  <a:schemeClr val="tx1"/>
                </a:solidFill>
                <a:effectLst/>
                <a:latin typeface="+mn-lt"/>
                <a:ea typeface="+mn-ea"/>
                <a:cs typeface="+mn-cs"/>
                <a:hlinkClick r:id="rId3"/>
              </a:rPr>
              <a:t>https://www.ncbi.nlm.nih.gov/pmc/articles/PMC4069382/</a:t>
            </a:r>
            <a:r>
              <a:rPr lang="en-US" sz="1200" b="0" i="0" kern="1200">
                <a:solidFill>
                  <a:schemeClr val="tx1"/>
                </a:solidFill>
                <a:effectLst/>
                <a:latin typeface="+mn-lt"/>
                <a:ea typeface="+mn-ea"/>
                <a:cs typeface="+mn-cs"/>
              </a:rPr>
              <a:t> for a discussion.</a:t>
            </a:r>
          </a:p>
          <a:p>
            <a:r>
              <a:rPr lang="en-US" sz="1200" b="0" i="0" kern="1200">
                <a:solidFill>
                  <a:schemeClr val="tx1"/>
                </a:solidFill>
                <a:effectLst/>
                <a:latin typeface="+mn-lt"/>
                <a:ea typeface="+mn-ea"/>
                <a:cs typeface="+mn-cs"/>
              </a:rPr>
              <a:t> </a:t>
            </a:r>
          </a:p>
          <a:p>
            <a:r>
              <a:rPr lang="en-US" sz="1200" b="0" i="0" kern="1200">
                <a:solidFill>
                  <a:schemeClr val="tx1"/>
                </a:solidFill>
                <a:effectLst/>
                <a:latin typeface="+mn-lt"/>
                <a:ea typeface="+mn-ea"/>
                <a:cs typeface="+mn-cs"/>
              </a:rPr>
              <a:t>Dynamic models like Spectrum, GOALS, AEM, Optima and various academic models consider these dynamics. However, even with a dynamic model showing annual new HIV infections in different groups does not show long-term dynamics. Hence, in order to understand long-term transmission dynamics, it is good to complement the annual distribution of new HIV infections with long-term population attributable fractions.</a:t>
            </a:r>
          </a:p>
          <a:p>
            <a:endParaRPr lang="en-US"/>
          </a:p>
        </p:txBody>
      </p:sp>
      <p:sp>
        <p:nvSpPr>
          <p:cNvPr id="4" name="Slide Number Placeholder 3"/>
          <p:cNvSpPr>
            <a:spLocks noGrp="1"/>
          </p:cNvSpPr>
          <p:nvPr>
            <p:ph type="sldNum" sz="quarter" idx="5"/>
          </p:nvPr>
        </p:nvSpPr>
        <p:spPr/>
        <p:txBody>
          <a:bodyPr/>
          <a:lstStyle/>
          <a:p>
            <a:fld id="{DE4EB34A-9F09-4702-B969-CC262E5AB253}" type="slidenum">
              <a:rPr lang="en-US" smtClean="0"/>
              <a:t>15</a:t>
            </a:fld>
            <a:endParaRPr lang="en-US"/>
          </a:p>
        </p:txBody>
      </p:sp>
    </p:spTree>
    <p:extLst>
      <p:ext uri="{BB962C8B-B14F-4D97-AF65-F5344CB8AC3E}">
        <p14:creationId xmlns:p14="http://schemas.microsoft.com/office/powerpoint/2010/main" val="17930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PT" noProof="0" dirty="0"/>
              <a:t>A taxa de prevalência </a:t>
            </a:r>
            <a:r>
              <a:rPr lang="pt-PT" noProof="0" dirty="0" err="1"/>
              <a:t>contraceptiva</a:t>
            </a:r>
            <a:r>
              <a:rPr lang="pt-PT" noProof="0" dirty="0"/>
              <a:t> (TPC) é definida como a </a:t>
            </a:r>
            <a:r>
              <a:rPr lang="pt-PT" sz="1200" kern="1200" noProof="0" dirty="0">
                <a:solidFill>
                  <a:schemeClr val="tx1"/>
                </a:solidFill>
                <a:effectLst/>
                <a:latin typeface="+mn-lt"/>
                <a:ea typeface="+mn-ea"/>
                <a:cs typeface="+mn-cs"/>
              </a:rPr>
              <a:t>p</a:t>
            </a:r>
            <a:r>
              <a:rPr lang="pt-PT" sz="1200" kern="1200" dirty="0" err="1">
                <a:solidFill>
                  <a:schemeClr val="tx1"/>
                </a:solidFill>
                <a:effectLst/>
                <a:latin typeface="+mn-lt"/>
                <a:ea typeface="+mn-ea"/>
                <a:cs typeface="+mn-cs"/>
              </a:rPr>
              <a:t>ercentagem</a:t>
            </a:r>
            <a:r>
              <a:rPr lang="pt-PT" sz="1200" kern="1200" dirty="0">
                <a:solidFill>
                  <a:schemeClr val="tx1"/>
                </a:solidFill>
                <a:effectLst/>
                <a:latin typeface="+mn-lt"/>
                <a:ea typeface="+mn-ea"/>
                <a:cs typeface="+mn-cs"/>
              </a:rPr>
              <a:t> de mulheres casadas que recorrem a métodos contraceptivos. Actualmente, a TPC </a:t>
            </a:r>
            <a:r>
              <a:rPr lang="pt-PT" sz="1200" kern="1200" baseline="0" dirty="0">
                <a:solidFill>
                  <a:schemeClr val="tx1"/>
                </a:solidFill>
                <a:effectLst/>
                <a:latin typeface="+mn-lt"/>
                <a:ea typeface="+mn-ea"/>
                <a:cs typeface="+mn-cs"/>
              </a:rPr>
              <a:t> para Moçambique é de 27%, sendo que 25% das mulheres casadas usam métodos contraceptivos modernos e 2% usam um método tradicional. </a:t>
            </a:r>
            <a:r>
              <a:rPr lang="pt-BR" sz="1200" b="0" i="0" u="none" strike="noStrike" kern="1200" baseline="0" dirty="0">
                <a:solidFill>
                  <a:schemeClr val="tx1"/>
                </a:solidFill>
                <a:latin typeface="+mn-lt"/>
                <a:ea typeface="+mn-ea"/>
                <a:cs typeface="+mn-cs"/>
              </a:rPr>
              <a:t>Os métodos contraceptivos modernos mais usados pelas mulheres casadas são as injecções (13%), a pílula (6%) e o preservativo masculino (2%). </a:t>
            </a:r>
          </a:p>
          <a:p>
            <a:pPr marL="0" marR="0" lvl="0" indent="0" algn="l" defTabSz="914400" rtl="0" eaLnBrk="1" fontAlgn="auto" latinLnBrk="0" hangingPunct="1">
              <a:lnSpc>
                <a:spcPct val="100000"/>
              </a:lnSpc>
              <a:spcBef>
                <a:spcPct val="0"/>
              </a:spcBef>
              <a:spcAft>
                <a:spcPts val="0"/>
              </a:spcAft>
              <a:buClrTx/>
              <a:buSzTx/>
              <a:buFontTx/>
              <a:buNone/>
              <a:tabLst/>
              <a:defRPr/>
            </a:pPr>
            <a:endParaRPr lang="pt-BR" sz="1200" b="0" i="0" u="none" strike="noStrike"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pt-BR" sz="1200" b="0" i="0" u="none" strike="noStrike" kern="1200" baseline="0" dirty="0">
                <a:solidFill>
                  <a:schemeClr val="tx1"/>
                </a:solidFill>
                <a:latin typeface="+mn-lt"/>
                <a:ea typeface="+mn-ea"/>
                <a:cs typeface="+mn-cs"/>
              </a:rPr>
              <a:t>As mulheres não casadas mas sexualmente activas são mas propensas a usar o uso de métodos contraceptivos. Metade usam um método contraceptivo moderno. O preservativo masculino (20%) e a as injecções contraceptivas (13%) são os métodos mais usados neste grupo. </a:t>
            </a:r>
            <a:endParaRPr lang="pt-PT" noProof="0" dirty="0"/>
          </a:p>
          <a:p>
            <a:pPr>
              <a:spcBef>
                <a:spcPct val="0"/>
              </a:spcBef>
            </a:pPr>
            <a:endParaRPr lang="pt-PT" baseline="0" noProof="0" dirty="0"/>
          </a:p>
        </p:txBody>
      </p:sp>
      <p:sp>
        <p:nvSpPr>
          <p:cNvPr id="4" name="Slide Number Placeholder 3"/>
          <p:cNvSpPr>
            <a:spLocks noGrp="1"/>
          </p:cNvSpPr>
          <p:nvPr>
            <p:ph type="sldNum" sz="quarter" idx="10"/>
          </p:nvPr>
        </p:nvSpPr>
        <p:spPr/>
        <p:txBody>
          <a:bodyPr/>
          <a:lstStyle/>
          <a:p>
            <a:fld id="{B795166F-4D5C-4128-A33C-FB807F38BEB0}" type="slidenum">
              <a:rPr lang="en-US" smtClean="0"/>
              <a:t>21</a:t>
            </a:fld>
            <a:endParaRPr lang="en-US"/>
          </a:p>
        </p:txBody>
      </p:sp>
    </p:spTree>
    <p:extLst>
      <p:ext uri="{BB962C8B-B14F-4D97-AF65-F5344CB8AC3E}">
        <p14:creationId xmlns:p14="http://schemas.microsoft.com/office/powerpoint/2010/main" val="244387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EEF5DE0-A29C-43DB-95C2-0DA36240E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45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DHS </a:t>
            </a:r>
            <a:r>
              <a:rPr lang="en-US" dirty="0" err="1"/>
              <a:t>StatCompiler</a:t>
            </a:r>
            <a:r>
              <a:rPr lang="en-US" dirty="0"/>
              <a:t> 2015</a:t>
            </a:r>
          </a:p>
          <a:p>
            <a:endParaRPr lang="en-US" dirty="0"/>
          </a:p>
          <a:p>
            <a:r>
              <a:rPr lang="en-US" dirty="0"/>
              <a:t>Left graph:</a:t>
            </a:r>
          </a:p>
          <a:p>
            <a:pPr marL="171450" indent="-171450">
              <a:buFont typeface="Arial" panose="020B0604020202020204" pitchFamily="34" charset="0"/>
              <a:buChar char="•"/>
            </a:pPr>
            <a:r>
              <a:rPr lang="en-US" dirty="0"/>
              <a:t>Numerator: Individuals reporting a higher-risk partner (non-married/non-cohabitating) in the last year</a:t>
            </a:r>
          </a:p>
          <a:p>
            <a:pPr marL="171450" indent="-171450">
              <a:buFont typeface="Arial" panose="020B0604020202020204" pitchFamily="34" charset="0"/>
              <a:buChar char="•"/>
            </a:pPr>
            <a:r>
              <a:rPr lang="en-US" dirty="0"/>
              <a:t>Denominator: Individuals reporting sexual activity in the past year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Right graph:</a:t>
            </a:r>
          </a:p>
          <a:p>
            <a:pPr marL="171450" indent="-171450">
              <a:buFont typeface="Arial" panose="020B0604020202020204" pitchFamily="34" charset="0"/>
              <a:buChar char="•"/>
            </a:pPr>
            <a:r>
              <a:rPr lang="en-US" dirty="0"/>
              <a:t>Numerator: Individuals reporting use of a condom at last sex with higher-risk partner</a:t>
            </a:r>
          </a:p>
          <a:p>
            <a:pPr marL="171450" indent="-171450">
              <a:buFont typeface="Arial" panose="020B0604020202020204" pitchFamily="34" charset="0"/>
              <a:buChar char="•"/>
            </a:pPr>
            <a:r>
              <a:rPr lang="en-US" dirty="0"/>
              <a:t>Denominator: Individuals reporting sex with a higher-risk partner in the last year</a:t>
            </a:r>
          </a:p>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E404685-FEAF-2B45-B57A-DDBEBDB714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24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3.xml"/><Relationship Id="rId4"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alpha val="8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7D4B49-918E-4F2E-9BF0-D2AFC55FFE95}"/>
              </a:ext>
            </a:extLst>
          </p:cNvPr>
          <p:cNvSpPr/>
          <p:nvPr/>
        </p:nvSpPr>
        <p:spPr>
          <a:xfrm>
            <a:off x="6708741" y="0"/>
            <a:ext cx="548325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4F28A110-455F-4B08-8C2D-6C4091B71248}"/>
              </a:ext>
            </a:extLst>
          </p:cNvPr>
          <p:cNvSpPr>
            <a:spLocks noGrp="1"/>
          </p:cNvSpPr>
          <p:nvPr>
            <p:ph type="ctrTitle" hasCustomPrompt="1"/>
          </p:nvPr>
        </p:nvSpPr>
        <p:spPr>
          <a:xfrm>
            <a:off x="7097621" y="2071109"/>
            <a:ext cx="4322619" cy="2410905"/>
          </a:xfrm>
        </p:spPr>
        <p:txBody>
          <a:bodyPr anchor="b">
            <a:noAutofit/>
          </a:bodyPr>
          <a:lstStyle>
            <a:lvl1pPr algn="r">
              <a:defRPr sz="4000" spc="0" baseline="0">
                <a:solidFill>
                  <a:schemeClr val="bg1"/>
                </a:solidFill>
              </a:defRPr>
            </a:lvl1pPr>
          </a:lstStyle>
          <a:p>
            <a:r>
              <a:rPr lang="en-US" dirty="0"/>
              <a:t>TITLE SLIDE</a:t>
            </a:r>
          </a:p>
        </p:txBody>
      </p:sp>
      <p:sp>
        <p:nvSpPr>
          <p:cNvPr id="3" name="Subtitle 2">
            <a:extLst>
              <a:ext uri="{FF2B5EF4-FFF2-40B4-BE49-F238E27FC236}">
                <a16:creationId xmlns:a16="http://schemas.microsoft.com/office/drawing/2014/main" id="{46C7DE7B-8764-4F99-B319-C5F800A649C8}"/>
              </a:ext>
            </a:extLst>
          </p:cNvPr>
          <p:cNvSpPr>
            <a:spLocks noGrp="1"/>
          </p:cNvSpPr>
          <p:nvPr>
            <p:ph type="subTitle" idx="1"/>
          </p:nvPr>
        </p:nvSpPr>
        <p:spPr>
          <a:xfrm>
            <a:off x="7097621" y="4906203"/>
            <a:ext cx="4322619" cy="781796"/>
          </a:xfrm>
        </p:spPr>
        <p:txBody>
          <a:bodyPr>
            <a:noAutofit/>
          </a:bodyPr>
          <a:lstStyle>
            <a:lvl1pPr marL="0" indent="0" algn="r">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grpSp>
        <p:nvGrpSpPr>
          <p:cNvPr id="13" name="Group 12">
            <a:extLst>
              <a:ext uri="{FF2B5EF4-FFF2-40B4-BE49-F238E27FC236}">
                <a16:creationId xmlns:a16="http://schemas.microsoft.com/office/drawing/2014/main" id="{8EA17264-E5A1-4BBE-BBDA-2CD2A2ADCE45}"/>
              </a:ext>
            </a:extLst>
          </p:cNvPr>
          <p:cNvGrpSpPr/>
          <p:nvPr/>
        </p:nvGrpSpPr>
        <p:grpSpPr>
          <a:xfrm>
            <a:off x="7868268" y="586529"/>
            <a:ext cx="4323733" cy="395283"/>
            <a:chOff x="7877694" y="6022452"/>
            <a:chExt cx="4323733" cy="395282"/>
          </a:xfrm>
        </p:grpSpPr>
        <p:sp>
          <p:nvSpPr>
            <p:cNvPr id="15" name="Rectangle 14">
              <a:extLst>
                <a:ext uri="{FF2B5EF4-FFF2-40B4-BE49-F238E27FC236}">
                  <a16:creationId xmlns:a16="http://schemas.microsoft.com/office/drawing/2014/main" id="{BC66F532-0DAF-4C50-926E-27FEBD785979}"/>
                </a:ext>
              </a:extLst>
            </p:cNvPr>
            <p:cNvSpPr/>
            <p:nvPr/>
          </p:nvSpPr>
          <p:spPr>
            <a:xfrm>
              <a:off x="8360947" y="6022452"/>
              <a:ext cx="3840480" cy="185730"/>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Rectangle 13">
              <a:extLst>
                <a:ext uri="{FF2B5EF4-FFF2-40B4-BE49-F238E27FC236}">
                  <a16:creationId xmlns:a16="http://schemas.microsoft.com/office/drawing/2014/main" id="{2AE15D1C-FC0A-4C57-A2EA-100233789774}"/>
                </a:ext>
              </a:extLst>
            </p:cNvPr>
            <p:cNvSpPr/>
            <p:nvPr/>
          </p:nvSpPr>
          <p:spPr>
            <a:xfrm>
              <a:off x="8769928" y="6232004"/>
              <a:ext cx="3430384" cy="185730"/>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ectangle 7">
              <a:extLst>
                <a:ext uri="{FF2B5EF4-FFF2-40B4-BE49-F238E27FC236}">
                  <a16:creationId xmlns:a16="http://schemas.microsoft.com/office/drawing/2014/main" id="{DC145132-74EA-4285-A5D4-7BB08B797357}"/>
                </a:ext>
              </a:extLst>
            </p:cNvPr>
            <p:cNvSpPr/>
            <p:nvPr/>
          </p:nvSpPr>
          <p:spPr>
            <a:xfrm>
              <a:off x="7877694" y="6115317"/>
              <a:ext cx="4322619" cy="18573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Tree>
    <p:extLst>
      <p:ext uri="{BB962C8B-B14F-4D97-AF65-F5344CB8AC3E}">
        <p14:creationId xmlns:p14="http://schemas.microsoft.com/office/powerpoint/2010/main" val="917676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02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E807F-21F5-4E1C-9C24-B5A85A353A3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178358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30407B6-6722-4D26-BB1F-7F4BE37EA63F}"/>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2340768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ACDF-B590-45B6-9F18-5DC0F2D53469}"/>
              </a:ext>
            </a:extLst>
          </p:cNvPr>
          <p:cNvSpPr>
            <a:spLocks noGrp="1"/>
          </p:cNvSpPr>
          <p:nvPr>
            <p:ph type="title" hasCustomPrompt="1"/>
          </p:nvPr>
        </p:nvSpPr>
        <p:spPr>
          <a:xfrm>
            <a:off x="7364897" y="338329"/>
            <a:ext cx="4433352" cy="993858"/>
          </a:xfrm>
        </p:spPr>
        <p:txBody>
          <a:bodyPr anchor="ctr"/>
          <a:lstStyle>
            <a:lvl1pPr>
              <a:defRPr sz="3200">
                <a:solidFill>
                  <a:schemeClr val="accent1"/>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E23ADEFB-09F0-41C4-BC7E-049E92742B18}"/>
              </a:ext>
            </a:extLst>
          </p:cNvPr>
          <p:cNvSpPr>
            <a:spLocks noGrp="1"/>
          </p:cNvSpPr>
          <p:nvPr>
            <p:ph sz="quarter" idx="10" hasCustomPrompt="1"/>
          </p:nvPr>
        </p:nvSpPr>
        <p:spPr>
          <a:xfrm>
            <a:off x="7364414" y="1442546"/>
            <a:ext cx="4433887" cy="4444907"/>
          </a:xfrm>
        </p:spPr>
        <p:txBody>
          <a:bodyPr/>
          <a:lstStyle>
            <a:lvl1pPr>
              <a:defRPr sz="2000"/>
            </a:lvl1pPr>
            <a:lvl2pPr>
              <a:defRPr sz="1800"/>
            </a:lvl2pPr>
            <a:lvl3pPr>
              <a:defRPr sz="1600"/>
            </a:lvl3pPr>
          </a:lstStyle>
          <a:p>
            <a:pPr lvl="0"/>
            <a:r>
              <a:rPr lang="en-US" dirty="0"/>
              <a:t>Summarize Major Findings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4">
            <a:extLst>
              <a:ext uri="{FF2B5EF4-FFF2-40B4-BE49-F238E27FC236}">
                <a16:creationId xmlns:a16="http://schemas.microsoft.com/office/drawing/2014/main" id="{F1BF9350-7DD2-430B-96BE-8957F27F603B}"/>
              </a:ext>
            </a:extLst>
          </p:cNvPr>
          <p:cNvSpPr>
            <a:spLocks noGrp="1"/>
          </p:cNvSpPr>
          <p:nvPr>
            <p:ph type="chart" sz="quarter" idx="11" hasCustomPrompt="1"/>
          </p:nvPr>
        </p:nvSpPr>
        <p:spPr>
          <a:xfrm>
            <a:off x="393699" y="338328"/>
            <a:ext cx="6615114" cy="5549125"/>
          </a:xfrm>
        </p:spPr>
        <p:txBody>
          <a:bodyPr/>
          <a:lstStyle>
            <a:lvl1pPr>
              <a:defRPr/>
            </a:lvl1pPr>
          </a:lstStyle>
          <a:p>
            <a:r>
              <a:rPr lang="en-GB" dirty="0"/>
              <a:t>Click on the icon to add a chart</a:t>
            </a:r>
          </a:p>
        </p:txBody>
      </p:sp>
      <p:sp>
        <p:nvSpPr>
          <p:cNvPr id="3" name="Footer Placeholder 2">
            <a:extLst>
              <a:ext uri="{FF2B5EF4-FFF2-40B4-BE49-F238E27FC236}">
                <a16:creationId xmlns:a16="http://schemas.microsoft.com/office/drawing/2014/main" id="{C00160AD-BE7A-4C34-B715-73AE6A3091AD}"/>
              </a:ext>
            </a:extLst>
          </p:cNvPr>
          <p:cNvSpPr>
            <a:spLocks noGrp="1"/>
          </p:cNvSpPr>
          <p:nvPr>
            <p:ph type="ftr" sz="quarter" idx="12"/>
          </p:nvPr>
        </p:nvSpPr>
        <p:spPr>
          <a:xfrm>
            <a:off x="2022629" y="6352560"/>
            <a:ext cx="6404039" cy="365125"/>
          </a:xfrm>
          <a:prstGeom prst="rect">
            <a:avLst/>
          </a:prstGeom>
        </p:spPr>
        <p:txBody>
          <a:bodyPr/>
          <a:lstStyle/>
          <a:p>
            <a:pPr algn="l"/>
            <a:r>
              <a:rPr lang="en-US"/>
              <a:t>Keystone Project</a:t>
            </a:r>
            <a:endParaRPr lang="en-US" dirty="0"/>
          </a:p>
        </p:txBody>
      </p:sp>
      <p:sp>
        <p:nvSpPr>
          <p:cNvPr id="4" name="Slide Number Placeholder 3">
            <a:extLst>
              <a:ext uri="{FF2B5EF4-FFF2-40B4-BE49-F238E27FC236}">
                <a16:creationId xmlns:a16="http://schemas.microsoft.com/office/drawing/2014/main" id="{130FA048-6967-4CA6-99B3-006ADA662EFE}"/>
              </a:ext>
            </a:extLst>
          </p:cNvPr>
          <p:cNvSpPr>
            <a:spLocks noGrp="1"/>
          </p:cNvSpPr>
          <p:nvPr>
            <p:ph type="sldNum" sz="quarter" idx="13"/>
          </p:nvPr>
        </p:nvSpPr>
        <p:spPr/>
        <p:txBody>
          <a:bodyPr/>
          <a:lstStyle/>
          <a:p>
            <a:fld id="{CFFF2F95-D369-4C5D-AE33-0AFFFAE9ECAA}" type="slidenum">
              <a:rPr lang="en-US" smtClean="0"/>
              <a:pPr/>
              <a:t>‹#›</a:t>
            </a:fld>
            <a:endParaRPr lang="en-US" dirty="0"/>
          </a:p>
        </p:txBody>
      </p:sp>
    </p:spTree>
    <p:extLst>
      <p:ext uri="{BB962C8B-B14F-4D97-AF65-F5344CB8AC3E}">
        <p14:creationId xmlns:p14="http://schemas.microsoft.com/office/powerpoint/2010/main" val="182638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ACDF-B590-45B6-9F18-5DC0F2D53469}"/>
              </a:ext>
            </a:extLst>
          </p:cNvPr>
          <p:cNvSpPr>
            <a:spLocks noGrp="1"/>
          </p:cNvSpPr>
          <p:nvPr>
            <p:ph type="title" hasCustomPrompt="1"/>
          </p:nvPr>
        </p:nvSpPr>
        <p:spPr>
          <a:xfrm>
            <a:off x="402625" y="338329"/>
            <a:ext cx="4433352" cy="993858"/>
          </a:xfrm>
        </p:spPr>
        <p:txBody>
          <a:bodyPr anchor="ctr"/>
          <a:lstStyle>
            <a:lvl1pPr>
              <a:defRPr sz="3200">
                <a:solidFill>
                  <a:schemeClr val="accent1"/>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E23ADEFB-09F0-41C4-BC7E-049E92742B18}"/>
              </a:ext>
            </a:extLst>
          </p:cNvPr>
          <p:cNvSpPr>
            <a:spLocks noGrp="1"/>
          </p:cNvSpPr>
          <p:nvPr>
            <p:ph sz="quarter" idx="10" hasCustomPrompt="1"/>
          </p:nvPr>
        </p:nvSpPr>
        <p:spPr>
          <a:xfrm>
            <a:off x="402142" y="1442546"/>
            <a:ext cx="4433887" cy="4444907"/>
          </a:xfrm>
        </p:spPr>
        <p:txBody>
          <a:bodyPr/>
          <a:lstStyle>
            <a:lvl1pPr>
              <a:defRPr sz="2000"/>
            </a:lvl1pPr>
            <a:lvl2pPr>
              <a:defRPr sz="1800"/>
            </a:lvl2pPr>
            <a:lvl3pPr>
              <a:defRPr sz="1600"/>
            </a:lvl3pPr>
          </a:lstStyle>
          <a:p>
            <a:pPr lvl="0"/>
            <a:r>
              <a:rPr lang="en-US" dirty="0"/>
              <a:t>Summarize Major Findings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4">
            <a:extLst>
              <a:ext uri="{FF2B5EF4-FFF2-40B4-BE49-F238E27FC236}">
                <a16:creationId xmlns:a16="http://schemas.microsoft.com/office/drawing/2014/main" id="{F1BF9350-7DD2-430B-96BE-8957F27F603B}"/>
              </a:ext>
            </a:extLst>
          </p:cNvPr>
          <p:cNvSpPr>
            <a:spLocks noGrp="1"/>
          </p:cNvSpPr>
          <p:nvPr>
            <p:ph type="chart" sz="quarter" idx="11" hasCustomPrompt="1"/>
          </p:nvPr>
        </p:nvSpPr>
        <p:spPr>
          <a:xfrm>
            <a:off x="5077995" y="338328"/>
            <a:ext cx="6615114" cy="5549125"/>
          </a:xfrm>
        </p:spPr>
        <p:txBody>
          <a:bodyPr/>
          <a:lstStyle>
            <a:lvl1pPr>
              <a:defRPr/>
            </a:lvl1pPr>
          </a:lstStyle>
          <a:p>
            <a:r>
              <a:rPr lang="en-GB" dirty="0"/>
              <a:t>Click on the icon to add a chart</a:t>
            </a:r>
          </a:p>
        </p:txBody>
      </p:sp>
      <p:sp>
        <p:nvSpPr>
          <p:cNvPr id="4" name="Slide Number Placeholder 3">
            <a:extLst>
              <a:ext uri="{FF2B5EF4-FFF2-40B4-BE49-F238E27FC236}">
                <a16:creationId xmlns:a16="http://schemas.microsoft.com/office/drawing/2014/main" id="{4C55B4B3-626D-43CC-9A0F-92C933622ED0}"/>
              </a:ext>
            </a:extLst>
          </p:cNvPr>
          <p:cNvSpPr>
            <a:spLocks noGrp="1"/>
          </p:cNvSpPr>
          <p:nvPr>
            <p:ph type="sldNum" sz="quarter" idx="13"/>
          </p:nvPr>
        </p:nvSpPr>
        <p:spPr/>
        <p:txBody>
          <a:bodyPr/>
          <a:lstStyle/>
          <a:p>
            <a:fld id="{CFFF2F95-D369-4C5D-AE33-0AFFFAE9ECAA}" type="slidenum">
              <a:rPr lang="en-US" smtClean="0"/>
              <a:pPr/>
              <a:t>‹#›</a:t>
            </a:fld>
            <a:endParaRPr lang="en-US" dirty="0"/>
          </a:p>
        </p:txBody>
      </p:sp>
    </p:spTree>
    <p:extLst>
      <p:ext uri="{BB962C8B-B14F-4D97-AF65-F5344CB8AC3E}">
        <p14:creationId xmlns:p14="http://schemas.microsoft.com/office/powerpoint/2010/main" val="1690281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rt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ACDF-B590-45B6-9F18-5DC0F2D53469}"/>
              </a:ext>
            </a:extLst>
          </p:cNvPr>
          <p:cNvSpPr>
            <a:spLocks noGrp="1"/>
          </p:cNvSpPr>
          <p:nvPr>
            <p:ph type="title" hasCustomPrompt="1"/>
          </p:nvPr>
        </p:nvSpPr>
        <p:spPr>
          <a:xfrm>
            <a:off x="402142" y="3866146"/>
            <a:ext cx="11308050" cy="556711"/>
          </a:xfrm>
        </p:spPr>
        <p:txBody>
          <a:bodyPr anchor="b"/>
          <a:lstStyle>
            <a:lvl1pPr>
              <a:defRPr sz="3200">
                <a:solidFill>
                  <a:schemeClr val="accent1"/>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E23ADEFB-09F0-41C4-BC7E-049E92742B18}"/>
              </a:ext>
            </a:extLst>
          </p:cNvPr>
          <p:cNvSpPr>
            <a:spLocks noGrp="1"/>
          </p:cNvSpPr>
          <p:nvPr>
            <p:ph sz="quarter" idx="10" hasCustomPrompt="1"/>
          </p:nvPr>
        </p:nvSpPr>
        <p:spPr>
          <a:xfrm>
            <a:off x="402142" y="4539916"/>
            <a:ext cx="5501353" cy="1347537"/>
          </a:xfrm>
        </p:spPr>
        <p:txBody>
          <a:bodyPr/>
          <a:lstStyle>
            <a:lvl1pPr>
              <a:defRPr sz="2000"/>
            </a:lvl1pPr>
            <a:lvl2pPr>
              <a:defRPr sz="1800"/>
            </a:lvl2pPr>
            <a:lvl3pPr>
              <a:defRPr sz="1600"/>
            </a:lvl3pPr>
          </a:lstStyle>
          <a:p>
            <a:pPr lvl="0"/>
            <a:r>
              <a:rPr lang="en-US" dirty="0"/>
              <a:t>Summarize Major Findings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4">
            <a:extLst>
              <a:ext uri="{FF2B5EF4-FFF2-40B4-BE49-F238E27FC236}">
                <a16:creationId xmlns:a16="http://schemas.microsoft.com/office/drawing/2014/main" id="{F1BF9350-7DD2-430B-96BE-8957F27F603B}"/>
              </a:ext>
            </a:extLst>
          </p:cNvPr>
          <p:cNvSpPr>
            <a:spLocks noGrp="1"/>
          </p:cNvSpPr>
          <p:nvPr>
            <p:ph type="chart" sz="quarter" idx="11" hasCustomPrompt="1"/>
          </p:nvPr>
        </p:nvSpPr>
        <p:spPr>
          <a:xfrm>
            <a:off x="402141" y="338329"/>
            <a:ext cx="11290968" cy="3410758"/>
          </a:xfrm>
        </p:spPr>
        <p:txBody>
          <a:bodyPr/>
          <a:lstStyle>
            <a:lvl1pPr>
              <a:defRPr/>
            </a:lvl1pPr>
          </a:lstStyle>
          <a:p>
            <a:r>
              <a:rPr lang="en-GB" dirty="0"/>
              <a:t>Click on the icon to add a chart</a:t>
            </a:r>
          </a:p>
        </p:txBody>
      </p:sp>
      <p:sp>
        <p:nvSpPr>
          <p:cNvPr id="7" name="Content Placeholder 5">
            <a:extLst>
              <a:ext uri="{FF2B5EF4-FFF2-40B4-BE49-F238E27FC236}">
                <a16:creationId xmlns:a16="http://schemas.microsoft.com/office/drawing/2014/main" id="{8631E67F-6EC8-4096-A25C-D35868ECFF95}"/>
              </a:ext>
            </a:extLst>
          </p:cNvPr>
          <p:cNvSpPr>
            <a:spLocks noGrp="1"/>
          </p:cNvSpPr>
          <p:nvPr>
            <p:ph sz="quarter" idx="12" hasCustomPrompt="1"/>
          </p:nvPr>
        </p:nvSpPr>
        <p:spPr>
          <a:xfrm>
            <a:off x="6208838" y="4539915"/>
            <a:ext cx="5501353" cy="1347537"/>
          </a:xfrm>
        </p:spPr>
        <p:txBody>
          <a:bodyPr/>
          <a:lstStyle>
            <a:lvl1pPr>
              <a:defRPr sz="2000"/>
            </a:lvl1pPr>
            <a:lvl2pPr>
              <a:defRPr sz="1800"/>
            </a:lvl2pPr>
            <a:lvl3pPr>
              <a:defRPr sz="1600"/>
            </a:lvl3pPr>
          </a:lstStyle>
          <a:p>
            <a:pPr lvl="0"/>
            <a:r>
              <a:rPr lang="en-US" dirty="0"/>
              <a:t>Summarize Major Findings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3354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64423" y="1640438"/>
            <a:ext cx="11663155" cy="474131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271463" indent="-271463" algn="l" rtl="0" eaLnBrk="1" fontAlgn="base" hangingPunct="1">
              <a:spcBef>
                <a:spcPts val="800"/>
              </a:spcBef>
              <a:spcAft>
                <a:spcPct val="0"/>
              </a:spcAft>
              <a:buClr>
                <a:schemeClr val="tx1"/>
              </a:buClr>
              <a:buFont typeface="Arial" pitchFamily="34" charset="0"/>
              <a:buChar char="•"/>
              <a:defRPr lang="de-DE" sz="1200" dirty="0" smtClean="0">
                <a:solidFill>
                  <a:schemeClr val="tx1"/>
                </a:solidFill>
                <a:latin typeface="+mn-lt"/>
                <a:ea typeface="+mn-ea"/>
                <a:cs typeface="+mn-cs"/>
              </a:defRPr>
            </a:lvl1pPr>
            <a:lvl2pPr marL="444500" indent="-173038" algn="l" rtl="0" eaLnBrk="1" fontAlgn="base" hangingPunct="1">
              <a:spcBef>
                <a:spcPts val="800"/>
              </a:spcBef>
              <a:spcAft>
                <a:spcPct val="0"/>
              </a:spcAft>
              <a:buClr>
                <a:schemeClr val="tx1"/>
              </a:buClr>
              <a:buFont typeface="Arial" pitchFamily="34" charset="0"/>
              <a:buChar char="•"/>
              <a:defRPr lang="de-DE" sz="1200" dirty="0" smtClean="0">
                <a:solidFill>
                  <a:schemeClr val="tx1"/>
                </a:solidFill>
                <a:latin typeface="+mn-lt"/>
                <a:ea typeface="+mn-ea"/>
                <a:cs typeface="+mn-cs"/>
              </a:defRPr>
            </a:lvl2pPr>
            <a:lvl3pPr marL="625475" indent="-180975" algn="l" rtl="0" eaLnBrk="1" fontAlgn="base" hangingPunct="1">
              <a:spcBef>
                <a:spcPts val="800"/>
              </a:spcBef>
              <a:spcAft>
                <a:spcPct val="0"/>
              </a:spcAft>
              <a:buClr>
                <a:schemeClr val="tx1"/>
              </a:buClr>
              <a:buFont typeface="Arial" pitchFamily="34" charset="0"/>
              <a:buChar char="•"/>
              <a:tabLst/>
              <a:defRPr lang="de-DE" sz="1200" dirty="0" smtClean="0">
                <a:solidFill>
                  <a:schemeClr val="tx1"/>
                </a:solidFill>
                <a:latin typeface="+mn-lt"/>
                <a:ea typeface="+mn-ea"/>
                <a:cs typeface="+mn-cs"/>
              </a:defRPr>
            </a:lvl3pPr>
            <a:lvl4pPr marL="808038" indent="-182563" algn="l" rtl="0" eaLnBrk="1" fontAlgn="base" hangingPunct="1">
              <a:spcBef>
                <a:spcPts val="800"/>
              </a:spcBef>
              <a:spcAft>
                <a:spcPct val="0"/>
              </a:spcAft>
              <a:buClr>
                <a:schemeClr val="tx1"/>
              </a:buClr>
              <a:buFont typeface="Arial" pitchFamily="34" charset="0"/>
              <a:buChar char="•"/>
              <a:defRPr lang="de-DE" sz="1200" dirty="0" smtClean="0">
                <a:solidFill>
                  <a:schemeClr val="tx1"/>
                </a:solidFill>
                <a:latin typeface="+mn-lt"/>
                <a:ea typeface="+mn-ea"/>
                <a:cs typeface="+mn-cs"/>
              </a:defRPr>
            </a:lvl4pPr>
            <a:lvl5pPr marL="989013" indent="-180975" algn="l" rtl="0" eaLnBrk="1" fontAlgn="base" hangingPunct="1">
              <a:spcBef>
                <a:spcPts val="800"/>
              </a:spcBef>
              <a:spcAft>
                <a:spcPct val="0"/>
              </a:spcAft>
              <a:buClr>
                <a:schemeClr val="tx1"/>
              </a:buClr>
              <a:buFont typeface="Arial" pitchFamily="34" charset="0"/>
              <a:buChar char="•"/>
              <a:defRPr lang="de-DE" sz="1200" dirty="0">
                <a:solidFill>
                  <a:schemeClr val="tx1"/>
                </a:solidFill>
                <a:latin typeface="+mn-lt"/>
                <a:ea typeface="+mn-ea"/>
                <a:cs typeface="+mn-cs"/>
              </a:defRPr>
            </a:lvl5pPr>
          </a:lstStyle>
          <a:p>
            <a:pPr lvl="0"/>
            <a:r>
              <a:rPr lang="en-US" noProof="0" dirty="0"/>
              <a:t>Bullet one</a:t>
            </a:r>
          </a:p>
          <a:p>
            <a:pPr lvl="1"/>
            <a:r>
              <a:rPr lang="en-US" noProof="0" dirty="0"/>
              <a:t>Bullet two</a:t>
            </a:r>
          </a:p>
          <a:p>
            <a:pPr lvl="2"/>
            <a:r>
              <a:rPr lang="en-US" noProof="0" dirty="0"/>
              <a:t>Bullet three</a:t>
            </a:r>
          </a:p>
          <a:p>
            <a:pPr lvl="3"/>
            <a:r>
              <a:rPr lang="en-US" noProof="0" dirty="0"/>
              <a:t>Bullet four</a:t>
            </a:r>
          </a:p>
          <a:p>
            <a:pPr lvl="4"/>
            <a:r>
              <a:rPr lang="en-US" noProof="0" dirty="0"/>
              <a:t>Bullet five</a:t>
            </a:r>
          </a:p>
        </p:txBody>
      </p:sp>
      <p:sp>
        <p:nvSpPr>
          <p:cNvPr id="9" name="Textplatzhalter 2"/>
          <p:cNvSpPr>
            <a:spLocks noGrp="1"/>
          </p:cNvSpPr>
          <p:nvPr>
            <p:ph type="body" idx="13"/>
          </p:nvPr>
        </p:nvSpPr>
        <p:spPr>
          <a:xfrm>
            <a:off x="264423" y="1102301"/>
            <a:ext cx="11663155" cy="538138"/>
          </a:xfrm>
          <a:prstGeom prst="rect">
            <a:avLst/>
          </a:prstGeom>
          <a:noFill/>
        </p:spPr>
        <p:txBody>
          <a:bodyPr wrap="square" lIns="0" tIns="72000" rIns="0" bIns="36000">
            <a:noAutofit/>
          </a:bodyPr>
          <a:lstStyle>
            <a:lvl1pPr marL="0" indent="0">
              <a:buNone/>
              <a:defRPr lang="de-DE" sz="1800" b="1" dirty="0" smtClean="0">
                <a:solidFill>
                  <a:schemeClr val="accent6"/>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dirty="0"/>
              <a:t>Click to edit Master text styles</a:t>
            </a:r>
          </a:p>
        </p:txBody>
      </p:sp>
      <p:sp>
        <p:nvSpPr>
          <p:cNvPr id="4" name="Titel 3"/>
          <p:cNvSpPr>
            <a:spLocks noGrp="1"/>
          </p:cNvSpPr>
          <p:nvPr>
            <p:ph type="title"/>
          </p:nvPr>
        </p:nvSpPr>
        <p:spPr>
          <a:xfrm>
            <a:off x="264423" y="107577"/>
            <a:ext cx="11663155" cy="994725"/>
          </a:xfrm>
        </p:spPr>
        <p:txBody>
          <a:bodyPr anchor="b"/>
          <a:lstStyle>
            <a:lvl1pPr>
              <a:defRPr sz="2400">
                <a:solidFill>
                  <a:schemeClr val="tx2"/>
                </a:solidFill>
              </a:defRPr>
            </a:lvl1pPr>
          </a:lstStyle>
          <a:p>
            <a:r>
              <a:rPr lang="en-US" dirty="0"/>
              <a:t>Click to edit Master title style</a:t>
            </a:r>
            <a:endParaRPr lang="de-DE" dirty="0"/>
          </a:p>
        </p:txBody>
      </p:sp>
    </p:spTree>
    <p:extLst>
      <p:ext uri="{BB962C8B-B14F-4D97-AF65-F5344CB8AC3E}">
        <p14:creationId xmlns:p14="http://schemas.microsoft.com/office/powerpoint/2010/main" val="3693385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600A-00D5-4022-A9E2-18E2F69FE0DA}" type="slidenum">
              <a:rPr lang="en-US" smtClean="0"/>
              <a:t>‹#›</a:t>
            </a:fld>
            <a:endParaRPr lang="en-US"/>
          </a:p>
        </p:txBody>
      </p:sp>
    </p:spTree>
    <p:extLst>
      <p:ext uri="{BB962C8B-B14F-4D97-AF65-F5344CB8AC3E}">
        <p14:creationId xmlns:p14="http://schemas.microsoft.com/office/powerpoint/2010/main" val="1509864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600A-00D5-4022-A9E2-18E2F69FE0DA}" type="slidenum">
              <a:rPr lang="en-US" smtClean="0"/>
              <a:t>‹#›</a:t>
            </a:fld>
            <a:endParaRPr lang="en-US"/>
          </a:p>
        </p:txBody>
      </p:sp>
    </p:spTree>
    <p:extLst>
      <p:ext uri="{BB962C8B-B14F-4D97-AF65-F5344CB8AC3E}">
        <p14:creationId xmlns:p14="http://schemas.microsoft.com/office/powerpoint/2010/main" val="1253707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600A-00D5-4022-A9E2-18E2F69FE0DA}" type="slidenum">
              <a:rPr lang="en-US" smtClean="0"/>
              <a:t>‹#›</a:t>
            </a:fld>
            <a:endParaRPr lang="en-US"/>
          </a:p>
        </p:txBody>
      </p:sp>
    </p:spTree>
    <p:extLst>
      <p:ext uri="{BB962C8B-B14F-4D97-AF65-F5344CB8AC3E}">
        <p14:creationId xmlns:p14="http://schemas.microsoft.com/office/powerpoint/2010/main" val="189506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4CFA8-1DDE-4963-9438-B1E0DD8F6235}"/>
              </a:ext>
            </a:extLst>
          </p:cNvPr>
          <p:cNvSpPr>
            <a:spLocks noGrp="1"/>
          </p:cNvSpPr>
          <p:nvPr>
            <p:ph idx="1"/>
          </p:nvPr>
        </p:nvSpPr>
        <p:spPr>
          <a:xfrm>
            <a:off x="838200" y="1069164"/>
            <a:ext cx="10515600" cy="49456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74743096-892C-441D-92F1-7CA283288CF6}"/>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FC988CB-4A6E-424A-822B-67373D1D7290}"/>
              </a:ext>
            </a:extLst>
          </p:cNvPr>
          <p:cNvSpPr>
            <a:spLocks noGrp="1"/>
          </p:cNvSpPr>
          <p:nvPr>
            <p:ph type="sldNum" sz="quarter" idx="11"/>
          </p:nvPr>
        </p:nvSpPr>
        <p:spPr/>
        <p:txBody>
          <a:bodyPr/>
          <a:lstStyle/>
          <a:p>
            <a:fld id="{CFFF2F95-D369-4C5D-AE33-0AFFFAE9ECAA}" type="slidenum">
              <a:rPr lang="en-US" smtClean="0"/>
              <a:pPr/>
              <a:t>‹#›</a:t>
            </a:fld>
            <a:endParaRPr lang="en-US" dirty="0"/>
          </a:p>
        </p:txBody>
      </p:sp>
    </p:spTree>
    <p:extLst>
      <p:ext uri="{BB962C8B-B14F-4D97-AF65-F5344CB8AC3E}">
        <p14:creationId xmlns:p14="http://schemas.microsoft.com/office/powerpoint/2010/main" val="2661516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7600A-00D5-4022-A9E2-18E2F69FE0DA}" type="slidenum">
              <a:rPr lang="en-US" smtClean="0"/>
              <a:t>‹#›</a:t>
            </a:fld>
            <a:endParaRPr lang="en-US"/>
          </a:p>
        </p:txBody>
      </p:sp>
    </p:spTree>
    <p:extLst>
      <p:ext uri="{BB962C8B-B14F-4D97-AF65-F5344CB8AC3E}">
        <p14:creationId xmlns:p14="http://schemas.microsoft.com/office/powerpoint/2010/main" val="960516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600A-00D5-4022-A9E2-18E2F69FE0DA}" type="slidenum">
              <a:rPr lang="en-US" smtClean="0"/>
              <a:t>‹#›</a:t>
            </a:fld>
            <a:endParaRPr lang="en-US"/>
          </a:p>
        </p:txBody>
      </p:sp>
    </p:spTree>
    <p:extLst>
      <p:ext uri="{BB962C8B-B14F-4D97-AF65-F5344CB8AC3E}">
        <p14:creationId xmlns:p14="http://schemas.microsoft.com/office/powerpoint/2010/main" val="331713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600A-00D5-4022-A9E2-18E2F69FE0DA}" type="slidenum">
              <a:rPr lang="en-US" smtClean="0"/>
              <a:t>‹#›</a:t>
            </a:fld>
            <a:endParaRPr lang="en-US"/>
          </a:p>
        </p:txBody>
      </p:sp>
    </p:spTree>
    <p:extLst>
      <p:ext uri="{BB962C8B-B14F-4D97-AF65-F5344CB8AC3E}">
        <p14:creationId xmlns:p14="http://schemas.microsoft.com/office/powerpoint/2010/main" val="2143044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47600A-00D5-4022-A9E2-18E2F69FE0DA}" type="slidenum">
              <a:rPr lang="en-US" smtClean="0"/>
              <a:t>‹#›</a:t>
            </a:fld>
            <a:endParaRPr lang="en-US"/>
          </a:p>
        </p:txBody>
      </p:sp>
    </p:spTree>
    <p:extLst>
      <p:ext uri="{BB962C8B-B14F-4D97-AF65-F5344CB8AC3E}">
        <p14:creationId xmlns:p14="http://schemas.microsoft.com/office/powerpoint/2010/main" val="2380333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7600A-00D5-4022-A9E2-18E2F69FE0DA}" type="slidenum">
              <a:rPr lang="en-US" smtClean="0"/>
              <a:t>‹#›</a:t>
            </a:fld>
            <a:endParaRPr lang="en-US"/>
          </a:p>
        </p:txBody>
      </p:sp>
    </p:spTree>
    <p:extLst>
      <p:ext uri="{BB962C8B-B14F-4D97-AF65-F5344CB8AC3E}">
        <p14:creationId xmlns:p14="http://schemas.microsoft.com/office/powerpoint/2010/main" val="3888458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7600A-00D5-4022-A9E2-18E2F69FE0DA}" type="slidenum">
              <a:rPr lang="en-US" smtClean="0"/>
              <a:t>‹#›</a:t>
            </a:fld>
            <a:endParaRPr lang="en-US"/>
          </a:p>
        </p:txBody>
      </p:sp>
    </p:spTree>
    <p:extLst>
      <p:ext uri="{BB962C8B-B14F-4D97-AF65-F5344CB8AC3E}">
        <p14:creationId xmlns:p14="http://schemas.microsoft.com/office/powerpoint/2010/main" val="3616894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600A-00D5-4022-A9E2-18E2F69FE0DA}" type="slidenum">
              <a:rPr lang="en-US" smtClean="0"/>
              <a:t>‹#›</a:t>
            </a:fld>
            <a:endParaRPr lang="en-US"/>
          </a:p>
        </p:txBody>
      </p:sp>
    </p:spTree>
    <p:extLst>
      <p:ext uri="{BB962C8B-B14F-4D97-AF65-F5344CB8AC3E}">
        <p14:creationId xmlns:p14="http://schemas.microsoft.com/office/powerpoint/2010/main" val="2637215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600A-00D5-4022-A9E2-18E2F69FE0DA}" type="slidenum">
              <a:rPr lang="en-US" smtClean="0"/>
              <a:t>‹#›</a:t>
            </a:fld>
            <a:endParaRPr lang="en-US"/>
          </a:p>
        </p:txBody>
      </p:sp>
    </p:spTree>
    <p:extLst>
      <p:ext uri="{BB962C8B-B14F-4D97-AF65-F5344CB8AC3E}">
        <p14:creationId xmlns:p14="http://schemas.microsoft.com/office/powerpoint/2010/main" val="800294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64423" y="1640438"/>
            <a:ext cx="11663155" cy="474131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271463" indent="-271463" algn="l" rtl="0" eaLnBrk="1" fontAlgn="base" hangingPunct="1">
              <a:spcBef>
                <a:spcPts val="800"/>
              </a:spcBef>
              <a:spcAft>
                <a:spcPct val="0"/>
              </a:spcAft>
              <a:buClr>
                <a:schemeClr val="tx1"/>
              </a:buClr>
              <a:buFont typeface="Arial" pitchFamily="34" charset="0"/>
              <a:buChar char="•"/>
              <a:defRPr lang="de-DE" sz="1200" dirty="0" smtClean="0">
                <a:solidFill>
                  <a:schemeClr val="tx1"/>
                </a:solidFill>
                <a:latin typeface="+mn-lt"/>
                <a:ea typeface="+mn-ea"/>
                <a:cs typeface="+mn-cs"/>
              </a:defRPr>
            </a:lvl1pPr>
            <a:lvl2pPr marL="444500" indent="-173038" algn="l" rtl="0" eaLnBrk="1" fontAlgn="base" hangingPunct="1">
              <a:spcBef>
                <a:spcPts val="800"/>
              </a:spcBef>
              <a:spcAft>
                <a:spcPct val="0"/>
              </a:spcAft>
              <a:buClr>
                <a:schemeClr val="tx1"/>
              </a:buClr>
              <a:buFont typeface="Arial" pitchFamily="34" charset="0"/>
              <a:buChar char="•"/>
              <a:defRPr lang="de-DE" sz="1200" dirty="0" smtClean="0">
                <a:solidFill>
                  <a:schemeClr val="tx1"/>
                </a:solidFill>
                <a:latin typeface="+mn-lt"/>
                <a:ea typeface="+mn-ea"/>
                <a:cs typeface="+mn-cs"/>
              </a:defRPr>
            </a:lvl2pPr>
            <a:lvl3pPr marL="625475" indent="-180975" algn="l" rtl="0" eaLnBrk="1" fontAlgn="base" hangingPunct="1">
              <a:spcBef>
                <a:spcPts val="800"/>
              </a:spcBef>
              <a:spcAft>
                <a:spcPct val="0"/>
              </a:spcAft>
              <a:buClr>
                <a:schemeClr val="tx1"/>
              </a:buClr>
              <a:buFont typeface="Arial" pitchFamily="34" charset="0"/>
              <a:buChar char="•"/>
              <a:tabLst/>
              <a:defRPr lang="de-DE" sz="1200" dirty="0" smtClean="0">
                <a:solidFill>
                  <a:schemeClr val="tx1"/>
                </a:solidFill>
                <a:latin typeface="+mn-lt"/>
                <a:ea typeface="+mn-ea"/>
                <a:cs typeface="+mn-cs"/>
              </a:defRPr>
            </a:lvl3pPr>
            <a:lvl4pPr marL="808038" indent="-182563" algn="l" rtl="0" eaLnBrk="1" fontAlgn="base" hangingPunct="1">
              <a:spcBef>
                <a:spcPts val="800"/>
              </a:spcBef>
              <a:spcAft>
                <a:spcPct val="0"/>
              </a:spcAft>
              <a:buClr>
                <a:schemeClr val="tx1"/>
              </a:buClr>
              <a:buFont typeface="Arial" pitchFamily="34" charset="0"/>
              <a:buChar char="•"/>
              <a:defRPr lang="de-DE" sz="1200" dirty="0" smtClean="0">
                <a:solidFill>
                  <a:schemeClr val="tx1"/>
                </a:solidFill>
                <a:latin typeface="+mn-lt"/>
                <a:ea typeface="+mn-ea"/>
                <a:cs typeface="+mn-cs"/>
              </a:defRPr>
            </a:lvl4pPr>
            <a:lvl5pPr marL="989013" indent="-180975" algn="l" rtl="0" eaLnBrk="1" fontAlgn="base" hangingPunct="1">
              <a:spcBef>
                <a:spcPts val="800"/>
              </a:spcBef>
              <a:spcAft>
                <a:spcPct val="0"/>
              </a:spcAft>
              <a:buClr>
                <a:schemeClr val="tx1"/>
              </a:buClr>
              <a:buFont typeface="Arial" pitchFamily="34" charset="0"/>
              <a:buChar char="•"/>
              <a:defRPr lang="de-DE" sz="1200" dirty="0">
                <a:solidFill>
                  <a:schemeClr val="tx1"/>
                </a:solidFill>
                <a:latin typeface="+mn-lt"/>
                <a:ea typeface="+mn-ea"/>
                <a:cs typeface="+mn-cs"/>
              </a:defRPr>
            </a:lvl5pPr>
          </a:lstStyle>
          <a:p>
            <a:pPr lvl="0"/>
            <a:r>
              <a:rPr lang="en-US" noProof="0" dirty="0"/>
              <a:t>Bullet one</a:t>
            </a:r>
          </a:p>
          <a:p>
            <a:pPr lvl="1"/>
            <a:r>
              <a:rPr lang="en-US" noProof="0" dirty="0"/>
              <a:t>Bullet two</a:t>
            </a:r>
          </a:p>
          <a:p>
            <a:pPr lvl="2"/>
            <a:r>
              <a:rPr lang="en-US" noProof="0" dirty="0"/>
              <a:t>Bullet three</a:t>
            </a:r>
          </a:p>
          <a:p>
            <a:pPr lvl="3"/>
            <a:r>
              <a:rPr lang="en-US" noProof="0" dirty="0"/>
              <a:t>Bullet four</a:t>
            </a:r>
          </a:p>
          <a:p>
            <a:pPr lvl="4"/>
            <a:r>
              <a:rPr lang="en-US" noProof="0" dirty="0"/>
              <a:t>Bullet five</a:t>
            </a:r>
          </a:p>
        </p:txBody>
      </p:sp>
      <p:sp>
        <p:nvSpPr>
          <p:cNvPr id="9" name="Textplatzhalter 2"/>
          <p:cNvSpPr>
            <a:spLocks noGrp="1"/>
          </p:cNvSpPr>
          <p:nvPr>
            <p:ph type="body" idx="13"/>
          </p:nvPr>
        </p:nvSpPr>
        <p:spPr>
          <a:xfrm>
            <a:off x="264423" y="1102301"/>
            <a:ext cx="11663155" cy="538138"/>
          </a:xfrm>
          <a:prstGeom prst="rect">
            <a:avLst/>
          </a:prstGeom>
          <a:noFill/>
        </p:spPr>
        <p:txBody>
          <a:bodyPr wrap="square" lIns="0" tIns="72000" rIns="0" bIns="36000">
            <a:noAutofit/>
          </a:bodyPr>
          <a:lstStyle>
            <a:lvl1pPr marL="0" indent="0">
              <a:buNone/>
              <a:defRPr lang="de-DE" sz="1800" b="1" dirty="0" smtClean="0">
                <a:solidFill>
                  <a:schemeClr val="accent6"/>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dirty="0"/>
              <a:t>Click to edit Master text styles</a:t>
            </a:r>
          </a:p>
        </p:txBody>
      </p:sp>
      <p:sp>
        <p:nvSpPr>
          <p:cNvPr id="4" name="Titel 3"/>
          <p:cNvSpPr>
            <a:spLocks noGrp="1"/>
          </p:cNvSpPr>
          <p:nvPr>
            <p:ph type="title"/>
          </p:nvPr>
        </p:nvSpPr>
        <p:spPr>
          <a:xfrm>
            <a:off x="264423" y="107577"/>
            <a:ext cx="11663155" cy="994725"/>
          </a:xfrm>
        </p:spPr>
        <p:txBody>
          <a:bodyPr anchor="b"/>
          <a:lstStyle>
            <a:lvl1pPr>
              <a:defRPr sz="2400">
                <a:solidFill>
                  <a:schemeClr val="tx2"/>
                </a:solidFill>
              </a:defRPr>
            </a:lvl1pPr>
          </a:lstStyle>
          <a:p>
            <a:r>
              <a:rPr lang="en-US" dirty="0"/>
              <a:t>Click to edit Master title style</a:t>
            </a:r>
            <a:endParaRPr lang="de-DE" dirty="0"/>
          </a:p>
        </p:txBody>
      </p:sp>
    </p:spTree>
    <p:extLst>
      <p:ext uri="{BB962C8B-B14F-4D97-AF65-F5344CB8AC3E}">
        <p14:creationId xmlns:p14="http://schemas.microsoft.com/office/powerpoint/2010/main" val="2218906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a:off x="0" y="0"/>
            <a:ext cx="12192000" cy="4509120"/>
          </a:xfrm>
          <a:prstGeom prst="rect">
            <a:avLst/>
          </a:prstGeom>
          <a:solidFill>
            <a:schemeClr val="bg1"/>
          </a:solid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ZA" sz="1600" kern="0">
              <a:solidFill>
                <a:sysClr val="windowText" lastClr="000000"/>
              </a:solidFill>
              <a:cs typeface="Arial" pitchFamily="34" charset="0"/>
            </a:endParaRPr>
          </a:p>
        </p:txBody>
      </p:sp>
      <p:graphicFrame>
        <p:nvGraphicFramePr>
          <p:cNvPr id="44" name="Objekt 43" hidden="1"/>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112" name="think-cell Slide" r:id="rId6" imgW="0" imgH="0" progId="">
                  <p:embed/>
                </p:oleObj>
              </mc:Choice>
              <mc:Fallback>
                <p:oleObj name="think-cell Slide" r:id="rId6" imgW="0" imgH="0" progId="">
                  <p:embed/>
                  <p:pic>
                    <p:nvPicPr>
                      <p:cNvPr id="44" name="Objekt 4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ctrTitle"/>
            <p:custDataLst>
              <p:tags r:id="rId3"/>
            </p:custDataLst>
          </p:nvPr>
        </p:nvSpPr>
        <p:spPr bwMode="auto">
          <a:xfrm>
            <a:off x="662517" y="1296171"/>
            <a:ext cx="6077092" cy="98070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de-DE" sz="3200" i="0" dirty="0">
                <a:solidFill>
                  <a:schemeClr val="accent6">
                    <a:lumMod val="75000"/>
                  </a:schemeClr>
                </a:solidFill>
                <a:latin typeface="Arial"/>
              </a:defRPr>
            </a:lvl1pPr>
          </a:lstStyle>
          <a:p>
            <a:pPr marL="0" lvl="0" indent="0">
              <a:lnSpc>
                <a:spcPct val="100000"/>
              </a:lnSpc>
              <a:buNone/>
            </a:pPr>
            <a:r>
              <a:rPr lang="en-US" dirty="0"/>
              <a:t>Click to edit Master title style</a:t>
            </a:r>
            <a:endParaRPr lang="de-DE" dirty="0"/>
          </a:p>
        </p:txBody>
      </p:sp>
      <p:sp>
        <p:nvSpPr>
          <p:cNvPr id="3" name="Untertitel 2"/>
          <p:cNvSpPr>
            <a:spLocks noGrp="1"/>
          </p:cNvSpPr>
          <p:nvPr>
            <p:ph type="subTitle" idx="1"/>
            <p:custDataLst>
              <p:tags r:id="rId4"/>
            </p:custDataLst>
          </p:nvPr>
        </p:nvSpPr>
        <p:spPr bwMode="auto">
          <a:xfrm>
            <a:off x="662517" y="2437565"/>
            <a:ext cx="6077092" cy="615553"/>
          </a:xfrm>
          <a:prstGeom prst="rect">
            <a:avLst/>
          </a:prstGeom>
          <a:ln w="9525"/>
        </p:spPr>
        <p:txBody>
          <a:bodyPr lIns="0" tIns="0" rIns="0" bIns="0">
            <a:noAutofit/>
          </a:bodyPr>
          <a:lstStyle>
            <a:lvl1pPr marL="0" indent="0" algn="l" rtl="0" eaLnBrk="1" fontAlgn="base" hangingPunct="1">
              <a:spcBef>
                <a:spcPts val="800"/>
              </a:spcBef>
              <a:spcAft>
                <a:spcPct val="0"/>
              </a:spcAft>
              <a:buClr>
                <a:schemeClr val="tx1"/>
              </a:buClr>
              <a:buFontTx/>
              <a:buNone/>
              <a:defRPr lang="de-DE" sz="2000" dirty="0">
                <a:solidFill>
                  <a:schemeClr val="accent6">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de-DE" dirty="0"/>
          </a:p>
        </p:txBody>
      </p:sp>
      <p:cxnSp>
        <p:nvCxnSpPr>
          <p:cNvPr id="23" name="Straight Connector 9"/>
          <p:cNvCxnSpPr>
            <a:cxnSpLocks noChangeShapeType="1"/>
          </p:cNvCxnSpPr>
          <p:nvPr userDrawn="1"/>
        </p:nvCxnSpPr>
        <p:spPr bwMode="auto">
          <a:xfrm>
            <a:off x="334435" y="1143000"/>
            <a:ext cx="11857566" cy="0"/>
          </a:xfrm>
          <a:prstGeom prst="line">
            <a:avLst/>
          </a:prstGeom>
          <a:noFill/>
          <a:ln w="12700">
            <a:solidFill>
              <a:schemeClr val="bg1"/>
            </a:solidFill>
            <a:round/>
            <a:headEnd/>
            <a:tailEnd/>
          </a:ln>
        </p:spPr>
      </p:cxnSp>
      <p:sp>
        <p:nvSpPr>
          <p:cNvPr id="8" name="Rectangle 7"/>
          <p:cNvSpPr/>
          <p:nvPr userDrawn="1"/>
        </p:nvSpPr>
        <p:spPr bwMode="gray">
          <a:xfrm>
            <a:off x="0" y="4507339"/>
            <a:ext cx="12192000" cy="2348880"/>
          </a:xfrm>
          <a:prstGeom prst="rect">
            <a:avLst/>
          </a:prstGeom>
          <a:solidFill>
            <a:schemeClr val="tx1">
              <a:lumMod val="85000"/>
              <a:lumOff val="15000"/>
            </a:schemeClr>
          </a:solid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en-ZA" sz="1600" kern="0">
              <a:solidFill>
                <a:sysClr val="windowText" lastClr="000000"/>
              </a:solidFill>
              <a:cs typeface="Arial" pitchFamily="34" charset="0"/>
            </a:endParaRPr>
          </a:p>
        </p:txBody>
      </p:sp>
    </p:spTree>
    <p:extLst>
      <p:ext uri="{BB962C8B-B14F-4D97-AF65-F5344CB8AC3E}">
        <p14:creationId xmlns:p14="http://schemas.microsoft.com/office/powerpoint/2010/main" val="339636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DCE67-A952-409A-B07C-EDCCB9E529E2}"/>
              </a:ext>
            </a:extLst>
          </p:cNvPr>
          <p:cNvSpPr>
            <a:spLocks noGrp="1"/>
          </p:cNvSpPr>
          <p:nvPr>
            <p:ph type="title" hasCustomPrompt="1"/>
          </p:nvPr>
        </p:nvSpPr>
        <p:spPr>
          <a:xfrm>
            <a:off x="838200" y="263951"/>
            <a:ext cx="10515600" cy="650450"/>
          </a:xfrm>
        </p:spPr>
        <p:txBody>
          <a:bodyPr/>
          <a:lstStyle>
            <a:lvl1pPr>
              <a:defRPr>
                <a:solidFill>
                  <a:schemeClr val="accent1"/>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51616BAE-0F21-41F0-91E9-56919000CD3A}"/>
              </a:ext>
            </a:extLst>
          </p:cNvPr>
          <p:cNvSpPr>
            <a:spLocks noGrp="1"/>
          </p:cNvSpPr>
          <p:nvPr>
            <p:ph sz="quarter" idx="10"/>
          </p:nvPr>
        </p:nvSpPr>
        <p:spPr>
          <a:xfrm>
            <a:off x="838200" y="938155"/>
            <a:ext cx="10515600" cy="650450"/>
          </a:xfrm>
        </p:spPr>
        <p:txBody>
          <a:bodyPr anchor="b" anchorCtr="0"/>
          <a:lstStyle>
            <a:lvl1pPr marL="0" indent="0">
              <a:buNone/>
              <a:defRPr b="1">
                <a:solidFill>
                  <a:schemeClr val="accent1"/>
                </a:solidFill>
                <a:latin typeface="+mj-lt"/>
              </a:defRPr>
            </a:lvl1pPr>
            <a:lvl2pPr marL="457189" indent="0">
              <a:buNone/>
              <a:defRPr>
                <a:solidFill>
                  <a:schemeClr val="accent1"/>
                </a:solidFill>
              </a:defRPr>
            </a:lvl2pPr>
            <a:lvl3pPr marL="914377" indent="0">
              <a:buNone/>
              <a:defRPr>
                <a:solidFill>
                  <a:schemeClr val="accent1"/>
                </a:solidFill>
              </a:defRPr>
            </a:lvl3pPr>
            <a:lvl4pPr marL="1371566" indent="0">
              <a:buNone/>
              <a:defRPr>
                <a:solidFill>
                  <a:schemeClr val="accent1"/>
                </a:solidFill>
              </a:defRPr>
            </a:lvl4pPr>
            <a:lvl5pPr marL="1828755" indent="0">
              <a:buNone/>
              <a:defRPr>
                <a:solidFill>
                  <a:schemeClr val="accent1"/>
                </a:solidFill>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E9B021B7-F7A6-4A63-8351-3B8A255C0FE4}"/>
              </a:ext>
            </a:extLst>
          </p:cNvPr>
          <p:cNvSpPr>
            <a:spLocks noGrp="1"/>
          </p:cNvSpPr>
          <p:nvPr>
            <p:ph type="sldNum" sz="quarter" idx="12"/>
          </p:nvPr>
        </p:nvSpPr>
        <p:spPr/>
        <p:txBody>
          <a:bodyPr/>
          <a:lstStyle/>
          <a:p>
            <a:fld id="{CFFF2F95-D369-4C5D-AE33-0AFFFAE9ECAA}" type="slidenum">
              <a:rPr lang="en-US" smtClean="0"/>
              <a:pPr/>
              <a:t>‹#›</a:t>
            </a:fld>
            <a:endParaRPr lang="en-US"/>
          </a:p>
        </p:txBody>
      </p:sp>
      <p:sp>
        <p:nvSpPr>
          <p:cNvPr id="7" name="Content Placeholder 6">
            <a:extLst>
              <a:ext uri="{FF2B5EF4-FFF2-40B4-BE49-F238E27FC236}">
                <a16:creationId xmlns:a16="http://schemas.microsoft.com/office/drawing/2014/main" id="{86301BC1-2580-4A8F-83FE-37003358C9BD}"/>
              </a:ext>
            </a:extLst>
          </p:cNvPr>
          <p:cNvSpPr>
            <a:spLocks noGrp="1"/>
          </p:cNvSpPr>
          <p:nvPr>
            <p:ph sz="quarter" idx="14"/>
          </p:nvPr>
        </p:nvSpPr>
        <p:spPr>
          <a:xfrm>
            <a:off x="838200" y="1747838"/>
            <a:ext cx="10515600" cy="41719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1064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64423" y="1640438"/>
            <a:ext cx="11663155" cy="474131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271463" indent="-271463" algn="l" rtl="0" eaLnBrk="1" fontAlgn="base" hangingPunct="1">
              <a:spcBef>
                <a:spcPts val="800"/>
              </a:spcBef>
              <a:spcAft>
                <a:spcPct val="0"/>
              </a:spcAft>
              <a:buClr>
                <a:schemeClr val="tx1"/>
              </a:buClr>
              <a:buFont typeface="Arial" pitchFamily="34" charset="0"/>
              <a:buChar char="•"/>
              <a:defRPr lang="de-DE" sz="1200" dirty="0" smtClean="0">
                <a:solidFill>
                  <a:schemeClr val="tx1"/>
                </a:solidFill>
                <a:latin typeface="+mn-lt"/>
                <a:ea typeface="+mn-ea"/>
                <a:cs typeface="+mn-cs"/>
              </a:defRPr>
            </a:lvl1pPr>
            <a:lvl2pPr marL="444500" indent="-173038" algn="l" rtl="0" eaLnBrk="1" fontAlgn="base" hangingPunct="1">
              <a:spcBef>
                <a:spcPts val="800"/>
              </a:spcBef>
              <a:spcAft>
                <a:spcPct val="0"/>
              </a:spcAft>
              <a:buClr>
                <a:schemeClr val="tx1"/>
              </a:buClr>
              <a:buFont typeface="Arial" pitchFamily="34" charset="0"/>
              <a:buChar char="•"/>
              <a:defRPr lang="de-DE" sz="1200" dirty="0" smtClean="0">
                <a:solidFill>
                  <a:schemeClr val="tx1"/>
                </a:solidFill>
                <a:latin typeface="+mn-lt"/>
                <a:ea typeface="+mn-ea"/>
                <a:cs typeface="+mn-cs"/>
              </a:defRPr>
            </a:lvl2pPr>
            <a:lvl3pPr marL="625475" indent="-180975" algn="l" rtl="0" eaLnBrk="1" fontAlgn="base" hangingPunct="1">
              <a:spcBef>
                <a:spcPts val="800"/>
              </a:spcBef>
              <a:spcAft>
                <a:spcPct val="0"/>
              </a:spcAft>
              <a:buClr>
                <a:schemeClr val="tx1"/>
              </a:buClr>
              <a:buFont typeface="Arial" pitchFamily="34" charset="0"/>
              <a:buChar char="•"/>
              <a:tabLst/>
              <a:defRPr lang="de-DE" sz="1200" dirty="0" smtClean="0">
                <a:solidFill>
                  <a:schemeClr val="tx1"/>
                </a:solidFill>
                <a:latin typeface="+mn-lt"/>
                <a:ea typeface="+mn-ea"/>
                <a:cs typeface="+mn-cs"/>
              </a:defRPr>
            </a:lvl3pPr>
            <a:lvl4pPr marL="808038" indent="-182563" algn="l" rtl="0" eaLnBrk="1" fontAlgn="base" hangingPunct="1">
              <a:spcBef>
                <a:spcPts val="800"/>
              </a:spcBef>
              <a:spcAft>
                <a:spcPct val="0"/>
              </a:spcAft>
              <a:buClr>
                <a:schemeClr val="tx1"/>
              </a:buClr>
              <a:buFont typeface="Arial" pitchFamily="34" charset="0"/>
              <a:buChar char="•"/>
              <a:defRPr lang="de-DE" sz="1200" dirty="0" smtClean="0">
                <a:solidFill>
                  <a:schemeClr val="tx1"/>
                </a:solidFill>
                <a:latin typeface="+mn-lt"/>
                <a:ea typeface="+mn-ea"/>
                <a:cs typeface="+mn-cs"/>
              </a:defRPr>
            </a:lvl4pPr>
            <a:lvl5pPr marL="989013" indent="-180975" algn="l" rtl="0" eaLnBrk="1" fontAlgn="base" hangingPunct="1">
              <a:spcBef>
                <a:spcPts val="800"/>
              </a:spcBef>
              <a:spcAft>
                <a:spcPct val="0"/>
              </a:spcAft>
              <a:buClr>
                <a:schemeClr val="tx1"/>
              </a:buClr>
              <a:buFont typeface="Arial" pitchFamily="34" charset="0"/>
              <a:buChar char="•"/>
              <a:defRPr lang="de-DE" sz="1200" dirty="0">
                <a:solidFill>
                  <a:schemeClr val="tx1"/>
                </a:solidFill>
                <a:latin typeface="+mn-lt"/>
                <a:ea typeface="+mn-ea"/>
                <a:cs typeface="+mn-cs"/>
              </a:defRPr>
            </a:lvl5pPr>
          </a:lstStyle>
          <a:p>
            <a:pPr lvl="0"/>
            <a:r>
              <a:rPr lang="en-US" noProof="0" dirty="0"/>
              <a:t>Bullet one</a:t>
            </a:r>
          </a:p>
          <a:p>
            <a:pPr lvl="1"/>
            <a:r>
              <a:rPr lang="en-US" noProof="0" dirty="0"/>
              <a:t>Bullet two</a:t>
            </a:r>
          </a:p>
          <a:p>
            <a:pPr lvl="2"/>
            <a:r>
              <a:rPr lang="en-US" noProof="0" dirty="0"/>
              <a:t>Bullet three</a:t>
            </a:r>
          </a:p>
          <a:p>
            <a:pPr lvl="3"/>
            <a:r>
              <a:rPr lang="en-US" noProof="0" dirty="0"/>
              <a:t>Bullet four</a:t>
            </a:r>
          </a:p>
          <a:p>
            <a:pPr lvl="4"/>
            <a:r>
              <a:rPr lang="en-US" noProof="0" dirty="0"/>
              <a:t>Bullet five</a:t>
            </a:r>
          </a:p>
        </p:txBody>
      </p:sp>
      <p:sp>
        <p:nvSpPr>
          <p:cNvPr id="9" name="Textplatzhalter 2"/>
          <p:cNvSpPr>
            <a:spLocks noGrp="1"/>
          </p:cNvSpPr>
          <p:nvPr>
            <p:ph type="body" idx="13"/>
          </p:nvPr>
        </p:nvSpPr>
        <p:spPr>
          <a:xfrm>
            <a:off x="264423" y="1102301"/>
            <a:ext cx="11663155" cy="538138"/>
          </a:xfrm>
          <a:prstGeom prst="rect">
            <a:avLst/>
          </a:prstGeom>
          <a:noFill/>
        </p:spPr>
        <p:txBody>
          <a:bodyPr wrap="square" lIns="0" tIns="72000" rIns="0" bIns="36000">
            <a:noAutofit/>
          </a:bodyPr>
          <a:lstStyle>
            <a:lvl1pPr marL="0" indent="0">
              <a:buNone/>
              <a:defRPr lang="de-DE" sz="1800" b="1" dirty="0" smtClean="0">
                <a:solidFill>
                  <a:schemeClr val="accent6"/>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dirty="0"/>
              <a:t>Click to edit Master text styles</a:t>
            </a:r>
          </a:p>
        </p:txBody>
      </p:sp>
      <p:sp>
        <p:nvSpPr>
          <p:cNvPr id="4" name="Titel 3"/>
          <p:cNvSpPr>
            <a:spLocks noGrp="1"/>
          </p:cNvSpPr>
          <p:nvPr>
            <p:ph type="title"/>
          </p:nvPr>
        </p:nvSpPr>
        <p:spPr>
          <a:xfrm>
            <a:off x="264423" y="107577"/>
            <a:ext cx="11663155" cy="994725"/>
          </a:xfrm>
        </p:spPr>
        <p:txBody>
          <a:bodyPr anchor="b"/>
          <a:lstStyle>
            <a:lvl1pPr>
              <a:defRPr sz="2400">
                <a:solidFill>
                  <a:schemeClr val="tx2"/>
                </a:solidFill>
              </a:defRPr>
            </a:lvl1pPr>
          </a:lstStyle>
          <a:p>
            <a:r>
              <a:rPr lang="en-US" dirty="0"/>
              <a:t>Click to edit Master title style</a:t>
            </a:r>
            <a:endParaRPr lang="de-DE" dirty="0"/>
          </a:p>
        </p:txBody>
      </p:sp>
    </p:spTree>
    <p:extLst>
      <p:ext uri="{BB962C8B-B14F-4D97-AF65-F5344CB8AC3E}">
        <p14:creationId xmlns:p14="http://schemas.microsoft.com/office/powerpoint/2010/main" val="4253197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4" name="Titel 3"/>
          <p:cNvSpPr>
            <a:spLocks noGrp="1"/>
          </p:cNvSpPr>
          <p:nvPr>
            <p:ph type="title"/>
          </p:nvPr>
        </p:nvSpPr>
        <p:spPr>
          <a:xfrm>
            <a:off x="264423" y="107577"/>
            <a:ext cx="11663155" cy="994725"/>
          </a:xfrm>
        </p:spPr>
        <p:txBody>
          <a:bodyPr anchor="b"/>
          <a:lstStyle>
            <a:lvl1pPr>
              <a:defRPr sz="2400">
                <a:solidFill>
                  <a:schemeClr val="tx2"/>
                </a:solidFill>
              </a:defRPr>
            </a:lvl1pPr>
          </a:lstStyle>
          <a:p>
            <a:r>
              <a:rPr lang="en-US" dirty="0"/>
              <a:t>Click to edit Master title style</a:t>
            </a:r>
            <a:endParaRPr lang="de-DE" dirty="0"/>
          </a:p>
        </p:txBody>
      </p:sp>
    </p:spTree>
    <p:extLst>
      <p:ext uri="{BB962C8B-B14F-4D97-AF65-F5344CB8AC3E}">
        <p14:creationId xmlns:p14="http://schemas.microsoft.com/office/powerpoint/2010/main" val="3518666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828800"/>
            <a:ext cx="9990667" cy="4191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1219200" y="990600"/>
            <a:ext cx="9753600" cy="660400"/>
          </a:xfrm>
        </p:spPr>
        <p:txBody>
          <a:bodyPr/>
          <a:lstStyle>
            <a:lvl1pPr>
              <a:defRPr sz="3600"/>
            </a:lvl1pPr>
          </a:lstStyle>
          <a:p>
            <a:r>
              <a:rPr lang="en-US" dirty="0"/>
              <a:t>click to edit master title style</a:t>
            </a:r>
          </a:p>
        </p:txBody>
      </p:sp>
      <p:sp>
        <p:nvSpPr>
          <p:cNvPr id="5" name="Footer Placeholder 4"/>
          <p:cNvSpPr>
            <a:spLocks noGrp="1"/>
          </p:cNvSpPr>
          <p:nvPr>
            <p:ph type="ftr" sz="quarter" idx="10"/>
          </p:nvPr>
        </p:nvSpPr>
        <p:spPr>
          <a:xfrm>
            <a:off x="4165600" y="6400800"/>
            <a:ext cx="5384800" cy="3048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711200" y="6400800"/>
            <a:ext cx="2540000" cy="304800"/>
          </a:xfrm>
          <a:prstGeom prst="rect">
            <a:avLst/>
          </a:prstGeom>
        </p:spPr>
        <p:txBody>
          <a:bodyPr/>
          <a:lstStyle>
            <a:lvl1pPr>
              <a:defRPr/>
            </a:lvl1pPr>
          </a:lstStyle>
          <a:p>
            <a:pPr>
              <a:defRPr/>
            </a:pPr>
            <a:r>
              <a:rPr lang="en-US"/>
              <a:t>page </a:t>
            </a:r>
            <a:fld id="{17665B4A-9771-46C1-B6FE-8AFE328D28BC}" type="slidenum">
              <a:rPr lang="en-US" smtClean="0"/>
              <a:pPr>
                <a:defRPr/>
              </a:pPr>
              <a:t>‹#›</a:t>
            </a:fld>
            <a:endParaRPr lang="en-US" sz="1400">
              <a:latin typeface="Times" pitchFamily="27" charset="0"/>
            </a:endParaRPr>
          </a:p>
        </p:txBody>
      </p:sp>
    </p:spTree>
    <p:extLst>
      <p:ext uri="{BB962C8B-B14F-4D97-AF65-F5344CB8AC3E}">
        <p14:creationId xmlns:p14="http://schemas.microsoft.com/office/powerpoint/2010/main" val="2657248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C7CB48F1-D247-3C40-972C-9B9EE718247E}" type="datetimeFigureOut">
              <a:rPr lang="en-US" smtClean="0">
                <a:solidFill>
                  <a:prstClr val="black">
                    <a:tint val="75000"/>
                  </a:prstClr>
                </a:solidFill>
              </a:rPr>
              <a:pPr/>
              <a:t>7/17/2020</a:t>
            </a:fld>
            <a:endParaRPr lang="en-US">
              <a:solidFill>
                <a:prstClr val="black">
                  <a:tint val="75000"/>
                </a:prstClr>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9E264ACB-79FD-FD4D-AE4F-D49A24FAE1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205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E1FFDF-7D53-4A5D-808B-26D7C27688F9}"/>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 name="Text Placeholder 2">
            <a:extLst>
              <a:ext uri="{FF2B5EF4-FFF2-40B4-BE49-F238E27FC236}">
                <a16:creationId xmlns:a16="http://schemas.microsoft.com/office/drawing/2014/main" id="{39E36F10-A635-440F-9CDC-CB41AD177353}"/>
              </a:ext>
            </a:extLst>
          </p:cNvPr>
          <p:cNvSpPr>
            <a:spLocks noGrp="1"/>
          </p:cNvSpPr>
          <p:nvPr>
            <p:ph type="body" idx="1"/>
          </p:nvPr>
        </p:nvSpPr>
        <p:spPr>
          <a:xfrm>
            <a:off x="1524721" y="4100308"/>
            <a:ext cx="6129844" cy="813493"/>
          </a:xfrm>
        </p:spPr>
        <p:txBody>
          <a:bodyPr/>
          <a:lstStyle>
            <a:lvl1pPr marL="0" indent="0" algn="l">
              <a:buNone/>
              <a:defRPr sz="1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3" name="Title 1">
            <a:extLst>
              <a:ext uri="{FF2B5EF4-FFF2-40B4-BE49-F238E27FC236}">
                <a16:creationId xmlns:a16="http://schemas.microsoft.com/office/drawing/2014/main" id="{6AFA5F2D-791D-4381-BD8D-E3293D6F918B}"/>
              </a:ext>
            </a:extLst>
          </p:cNvPr>
          <p:cNvSpPr>
            <a:spLocks noGrp="1"/>
          </p:cNvSpPr>
          <p:nvPr>
            <p:ph type="title" hasCustomPrompt="1"/>
          </p:nvPr>
        </p:nvSpPr>
        <p:spPr>
          <a:xfrm>
            <a:off x="1524720" y="2236125"/>
            <a:ext cx="6129845" cy="1834147"/>
          </a:xfrm>
        </p:spPr>
        <p:txBody>
          <a:bodyPr anchor="b"/>
          <a:lstStyle>
            <a:lvl1pPr>
              <a:defRPr sz="4800">
                <a:solidFill>
                  <a:schemeClr val="bg1"/>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2CD8002F-0DF5-4CD1-88D3-42462CF00C6F}"/>
              </a:ext>
            </a:extLst>
          </p:cNvPr>
          <p:cNvGrpSpPr/>
          <p:nvPr userDrawn="1"/>
        </p:nvGrpSpPr>
        <p:grpSpPr>
          <a:xfrm rot="5400000">
            <a:off x="8824675" y="4496608"/>
            <a:ext cx="4323733" cy="395283"/>
            <a:chOff x="7877694" y="6022452"/>
            <a:chExt cx="4323733" cy="395282"/>
          </a:xfrm>
        </p:grpSpPr>
        <p:sp>
          <p:nvSpPr>
            <p:cNvPr id="7" name="Rectangle 6">
              <a:extLst>
                <a:ext uri="{FF2B5EF4-FFF2-40B4-BE49-F238E27FC236}">
                  <a16:creationId xmlns:a16="http://schemas.microsoft.com/office/drawing/2014/main" id="{4E462B20-0F67-48CA-B1CD-C880FCBAEEC3}"/>
                </a:ext>
              </a:extLst>
            </p:cNvPr>
            <p:cNvSpPr/>
            <p:nvPr/>
          </p:nvSpPr>
          <p:spPr>
            <a:xfrm>
              <a:off x="8360947" y="6022452"/>
              <a:ext cx="3840480" cy="185730"/>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 name="Rectangle 7">
              <a:extLst>
                <a:ext uri="{FF2B5EF4-FFF2-40B4-BE49-F238E27FC236}">
                  <a16:creationId xmlns:a16="http://schemas.microsoft.com/office/drawing/2014/main" id="{D5E398BC-2330-4826-AB33-32EC14DC4A0E}"/>
                </a:ext>
              </a:extLst>
            </p:cNvPr>
            <p:cNvSpPr/>
            <p:nvPr/>
          </p:nvSpPr>
          <p:spPr>
            <a:xfrm>
              <a:off x="8769928" y="6232004"/>
              <a:ext cx="3430384" cy="185730"/>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Rectangle 8">
              <a:extLst>
                <a:ext uri="{FF2B5EF4-FFF2-40B4-BE49-F238E27FC236}">
                  <a16:creationId xmlns:a16="http://schemas.microsoft.com/office/drawing/2014/main" id="{FADB926D-D833-4CC8-A8D7-AE6958C9EE7A}"/>
                </a:ext>
              </a:extLst>
            </p:cNvPr>
            <p:cNvSpPr/>
            <p:nvPr/>
          </p:nvSpPr>
          <p:spPr>
            <a:xfrm>
              <a:off x="7877694" y="6115317"/>
              <a:ext cx="4322619" cy="18573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Tree>
    <p:extLst>
      <p:ext uri="{BB962C8B-B14F-4D97-AF65-F5344CB8AC3E}">
        <p14:creationId xmlns:p14="http://schemas.microsoft.com/office/powerpoint/2010/main" val="1260217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A02D-BB3D-4EF1-817E-E172707966ED}"/>
              </a:ext>
            </a:extLst>
          </p:cNvPr>
          <p:cNvSpPr>
            <a:spLocks noGrp="1"/>
          </p:cNvSpPr>
          <p:nvPr>
            <p:ph type="ctrTitle"/>
          </p:nvPr>
        </p:nvSpPr>
        <p:spPr>
          <a:xfrm>
            <a:off x="1524000" y="1122363"/>
            <a:ext cx="9144000" cy="2387600"/>
          </a:xfrm>
        </p:spPr>
        <p:txBody>
          <a:bodyPr anchor="b">
            <a:normAutofit/>
          </a:bodyPr>
          <a:lstStyle>
            <a:lvl1pPr algn="ctr">
              <a:defRPr sz="5400" b="1">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988E6F0-11DF-46E0-BC76-B6581B50FF23}"/>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646EB4-2AE8-42CF-8842-D3698D8F54DC}"/>
              </a:ext>
            </a:extLst>
          </p:cNvPr>
          <p:cNvSpPr>
            <a:spLocks noGrp="1"/>
          </p:cNvSpPr>
          <p:nvPr>
            <p:ph type="dt" sz="half" idx="10"/>
          </p:nvPr>
        </p:nvSpPr>
        <p:spPr/>
        <p:txBody>
          <a:bodyPr/>
          <a:lstStyle/>
          <a:p>
            <a:fld id="{23C03082-D516-4A17-8F48-A507410C7FBD}" type="datetimeFigureOut">
              <a:rPr lang="en-US" smtClean="0"/>
              <a:t>7/17/2020</a:t>
            </a:fld>
            <a:endParaRPr lang="en-US"/>
          </a:p>
        </p:txBody>
      </p:sp>
      <p:sp>
        <p:nvSpPr>
          <p:cNvPr id="5" name="Footer Placeholder 4">
            <a:extLst>
              <a:ext uri="{FF2B5EF4-FFF2-40B4-BE49-F238E27FC236}">
                <a16:creationId xmlns:a16="http://schemas.microsoft.com/office/drawing/2014/main" id="{B079E7BA-45DD-4FF3-8534-F1EEC5D7E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41AFA-CD9B-485B-93A2-BF03E6225BDE}"/>
              </a:ext>
            </a:extLst>
          </p:cNvPr>
          <p:cNvSpPr>
            <a:spLocks noGrp="1"/>
          </p:cNvSpPr>
          <p:nvPr>
            <p:ph type="sldNum" sz="quarter" idx="12"/>
          </p:nvPr>
        </p:nvSpPr>
        <p:spPr/>
        <p:txBody>
          <a:bodyPr/>
          <a:lstStyle/>
          <a:p>
            <a:fld id="{5CB72A9D-B5E6-4B81-A373-6A81367D6C63}" type="slidenum">
              <a:rPr lang="en-US" smtClean="0"/>
              <a:t>‹#›</a:t>
            </a:fld>
            <a:endParaRPr lang="en-US"/>
          </a:p>
        </p:txBody>
      </p:sp>
    </p:spTree>
    <p:extLst>
      <p:ext uri="{BB962C8B-B14F-4D97-AF65-F5344CB8AC3E}">
        <p14:creationId xmlns:p14="http://schemas.microsoft.com/office/powerpoint/2010/main" val="405637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95E9-28A0-4BE2-A53A-E5A326525FCE}"/>
              </a:ext>
            </a:extLst>
          </p:cNvPr>
          <p:cNvSpPr>
            <a:spLocks noGrp="1"/>
          </p:cNvSpPr>
          <p:nvPr>
            <p:ph type="title"/>
          </p:nvPr>
        </p:nvSpPr>
        <p:spPr/>
        <p:txBody>
          <a:bodyPr anchor="t"/>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FEBD47E-9633-48C9-AA41-C7F3967B4E89}"/>
              </a:ext>
            </a:extLst>
          </p:cNvPr>
          <p:cNvSpPr>
            <a:spLocks noGrp="1"/>
          </p:cNvSpPr>
          <p:nvPr>
            <p:ph idx="1"/>
          </p:nvPr>
        </p:nvSpPr>
        <p:spPr/>
        <p:txBody>
          <a:bodyPr/>
          <a:lstStyle>
            <a:lvl1pPr>
              <a:lnSpc>
                <a:spcPct val="100000"/>
              </a:lnSpc>
              <a:spcBef>
                <a:spcPts val="0"/>
              </a:spcBef>
              <a:spcAft>
                <a:spcPts val="1200"/>
              </a:spcAft>
              <a:defRPr>
                <a:latin typeface="Arial" panose="020B0604020202020204" pitchFamily="34" charset="0"/>
                <a:cs typeface="Arial" panose="020B0604020202020204" pitchFamily="34" charset="0"/>
              </a:defRPr>
            </a:lvl1pPr>
            <a:lvl2pPr>
              <a:lnSpc>
                <a:spcPct val="100000"/>
              </a:lnSpc>
              <a:spcBef>
                <a:spcPts val="0"/>
              </a:spcBef>
              <a:spcAft>
                <a:spcPts val="1200"/>
              </a:spcAft>
              <a:defRPr>
                <a:latin typeface="Arial" panose="020B0604020202020204" pitchFamily="34" charset="0"/>
                <a:cs typeface="Arial" panose="020B0604020202020204" pitchFamily="34" charset="0"/>
              </a:defRPr>
            </a:lvl2pPr>
            <a:lvl3pPr>
              <a:lnSpc>
                <a:spcPct val="100000"/>
              </a:lnSpc>
              <a:spcBef>
                <a:spcPts val="0"/>
              </a:spcBef>
              <a:spcAft>
                <a:spcPts val="1200"/>
              </a:spcAft>
              <a:defRPr>
                <a:latin typeface="Arial" panose="020B0604020202020204" pitchFamily="34" charset="0"/>
                <a:cs typeface="Arial" panose="020B0604020202020204" pitchFamily="34" charset="0"/>
              </a:defRPr>
            </a:lvl3pPr>
            <a:lvl4pPr>
              <a:lnSpc>
                <a:spcPct val="100000"/>
              </a:lnSpc>
              <a:spcBef>
                <a:spcPts val="0"/>
              </a:spcBef>
              <a:spcAft>
                <a:spcPts val="1200"/>
              </a:spcAft>
              <a:defRPr>
                <a:latin typeface="Arial" panose="020B0604020202020204" pitchFamily="34" charset="0"/>
                <a:cs typeface="Arial" panose="020B0604020202020204" pitchFamily="34" charset="0"/>
              </a:defRPr>
            </a:lvl4pPr>
            <a:lvl5pPr>
              <a:lnSpc>
                <a:spcPct val="100000"/>
              </a:lnSpc>
              <a:spcBef>
                <a:spcPts val="0"/>
              </a:spcBef>
              <a:spcAft>
                <a:spcPts val="1200"/>
              </a:spcAft>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FF50B-AFB0-41D9-8EFA-D471A4FA6A65}"/>
              </a:ext>
            </a:extLst>
          </p:cNvPr>
          <p:cNvSpPr>
            <a:spLocks noGrp="1"/>
          </p:cNvSpPr>
          <p:nvPr>
            <p:ph type="dt" sz="half" idx="10"/>
          </p:nvPr>
        </p:nvSpPr>
        <p:spPr/>
        <p:txBody>
          <a:bodyPr/>
          <a:lstStyle/>
          <a:p>
            <a:fld id="{23C03082-D516-4A17-8F48-A507410C7FBD}" type="datetimeFigureOut">
              <a:rPr lang="en-US" smtClean="0"/>
              <a:t>7/17/2020</a:t>
            </a:fld>
            <a:endParaRPr lang="en-US"/>
          </a:p>
        </p:txBody>
      </p:sp>
      <p:sp>
        <p:nvSpPr>
          <p:cNvPr id="5" name="Footer Placeholder 4">
            <a:extLst>
              <a:ext uri="{FF2B5EF4-FFF2-40B4-BE49-F238E27FC236}">
                <a16:creationId xmlns:a16="http://schemas.microsoft.com/office/drawing/2014/main" id="{F6132F2F-AB5B-4306-A0C2-657E3FB20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5253B-DBEA-4F64-B053-25AAE428D4E3}"/>
              </a:ext>
            </a:extLst>
          </p:cNvPr>
          <p:cNvSpPr>
            <a:spLocks noGrp="1"/>
          </p:cNvSpPr>
          <p:nvPr>
            <p:ph type="sldNum" sz="quarter" idx="12"/>
          </p:nvPr>
        </p:nvSpPr>
        <p:spPr/>
        <p:txBody>
          <a:bodyPr/>
          <a:lstStyle/>
          <a:p>
            <a:fld id="{5CB72A9D-B5E6-4B81-A373-6A81367D6C63}" type="slidenum">
              <a:rPr lang="en-US" smtClean="0"/>
              <a:t>‹#›</a:t>
            </a:fld>
            <a:endParaRPr lang="en-US"/>
          </a:p>
        </p:txBody>
      </p:sp>
    </p:spTree>
    <p:extLst>
      <p:ext uri="{BB962C8B-B14F-4D97-AF65-F5344CB8AC3E}">
        <p14:creationId xmlns:p14="http://schemas.microsoft.com/office/powerpoint/2010/main" val="1501780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4DD7-07E0-4FFB-AD2A-61834B27DC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8B27EC-9F85-473E-BC09-4D0B7C5146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9F6CAA-115E-49FB-8499-E9CAF0D581AD}"/>
              </a:ext>
            </a:extLst>
          </p:cNvPr>
          <p:cNvSpPr>
            <a:spLocks noGrp="1"/>
          </p:cNvSpPr>
          <p:nvPr>
            <p:ph type="dt" sz="half" idx="10"/>
          </p:nvPr>
        </p:nvSpPr>
        <p:spPr/>
        <p:txBody>
          <a:bodyPr/>
          <a:lstStyle/>
          <a:p>
            <a:fld id="{23C03082-D516-4A17-8F48-A507410C7FBD}" type="datetimeFigureOut">
              <a:rPr lang="en-US" smtClean="0"/>
              <a:t>7/17/2020</a:t>
            </a:fld>
            <a:endParaRPr lang="en-US"/>
          </a:p>
        </p:txBody>
      </p:sp>
      <p:sp>
        <p:nvSpPr>
          <p:cNvPr id="5" name="Footer Placeholder 4">
            <a:extLst>
              <a:ext uri="{FF2B5EF4-FFF2-40B4-BE49-F238E27FC236}">
                <a16:creationId xmlns:a16="http://schemas.microsoft.com/office/drawing/2014/main" id="{51C7365D-E59A-4710-A4E3-DF13FB46E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06502-2CC0-40A6-8B9D-FC86DFD97437}"/>
              </a:ext>
            </a:extLst>
          </p:cNvPr>
          <p:cNvSpPr>
            <a:spLocks noGrp="1"/>
          </p:cNvSpPr>
          <p:nvPr>
            <p:ph type="sldNum" sz="quarter" idx="12"/>
          </p:nvPr>
        </p:nvSpPr>
        <p:spPr/>
        <p:txBody>
          <a:bodyPr/>
          <a:lstStyle/>
          <a:p>
            <a:fld id="{5CB72A9D-B5E6-4B81-A373-6A81367D6C63}" type="slidenum">
              <a:rPr lang="en-US" smtClean="0"/>
              <a:t>‹#›</a:t>
            </a:fld>
            <a:endParaRPr lang="en-US"/>
          </a:p>
        </p:txBody>
      </p:sp>
    </p:spTree>
    <p:extLst>
      <p:ext uri="{BB962C8B-B14F-4D97-AF65-F5344CB8AC3E}">
        <p14:creationId xmlns:p14="http://schemas.microsoft.com/office/powerpoint/2010/main" val="215945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6F56-BFDA-41B3-87AD-42B3108E4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FB607-76BD-4FA0-B46D-736743C4A1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D52D36-3B45-4AD8-B774-456C16F7DA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CD7FB2-BB0B-4DEC-BAD6-450CEE5C8C7C}"/>
              </a:ext>
            </a:extLst>
          </p:cNvPr>
          <p:cNvSpPr>
            <a:spLocks noGrp="1"/>
          </p:cNvSpPr>
          <p:nvPr>
            <p:ph type="dt" sz="half" idx="10"/>
          </p:nvPr>
        </p:nvSpPr>
        <p:spPr/>
        <p:txBody>
          <a:bodyPr/>
          <a:lstStyle/>
          <a:p>
            <a:fld id="{23C03082-D516-4A17-8F48-A507410C7FBD}" type="datetimeFigureOut">
              <a:rPr lang="en-US" smtClean="0"/>
              <a:t>7/17/2020</a:t>
            </a:fld>
            <a:endParaRPr lang="en-US"/>
          </a:p>
        </p:txBody>
      </p:sp>
      <p:sp>
        <p:nvSpPr>
          <p:cNvPr id="6" name="Footer Placeholder 5">
            <a:extLst>
              <a:ext uri="{FF2B5EF4-FFF2-40B4-BE49-F238E27FC236}">
                <a16:creationId xmlns:a16="http://schemas.microsoft.com/office/drawing/2014/main" id="{57E6B721-AA4E-4099-8799-F5090414A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07F4E-2C88-4389-A1EC-915C2933395F}"/>
              </a:ext>
            </a:extLst>
          </p:cNvPr>
          <p:cNvSpPr>
            <a:spLocks noGrp="1"/>
          </p:cNvSpPr>
          <p:nvPr>
            <p:ph type="sldNum" sz="quarter" idx="12"/>
          </p:nvPr>
        </p:nvSpPr>
        <p:spPr/>
        <p:txBody>
          <a:bodyPr/>
          <a:lstStyle/>
          <a:p>
            <a:fld id="{5CB72A9D-B5E6-4B81-A373-6A81367D6C63}" type="slidenum">
              <a:rPr lang="en-US" smtClean="0"/>
              <a:t>‹#›</a:t>
            </a:fld>
            <a:endParaRPr lang="en-US"/>
          </a:p>
        </p:txBody>
      </p:sp>
    </p:spTree>
    <p:extLst>
      <p:ext uri="{BB962C8B-B14F-4D97-AF65-F5344CB8AC3E}">
        <p14:creationId xmlns:p14="http://schemas.microsoft.com/office/powerpoint/2010/main" val="1598799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13B6-5271-423F-BB08-EC88B5BACC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E20D25-7D42-4347-B2A4-DA8AFB9B12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D646E7-D6E7-4FF1-8B4E-9A739534A2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0432AD-1637-4EB9-BEE0-23BA77D58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704CB0-D393-4E09-BB76-4F9DDFFD82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671E69-3037-42C7-BCCF-CE7D6D929CF2}"/>
              </a:ext>
            </a:extLst>
          </p:cNvPr>
          <p:cNvSpPr>
            <a:spLocks noGrp="1"/>
          </p:cNvSpPr>
          <p:nvPr>
            <p:ph type="dt" sz="half" idx="10"/>
          </p:nvPr>
        </p:nvSpPr>
        <p:spPr/>
        <p:txBody>
          <a:bodyPr/>
          <a:lstStyle/>
          <a:p>
            <a:fld id="{23C03082-D516-4A17-8F48-A507410C7FBD}" type="datetimeFigureOut">
              <a:rPr lang="en-US" smtClean="0"/>
              <a:t>7/17/2020</a:t>
            </a:fld>
            <a:endParaRPr lang="en-US"/>
          </a:p>
        </p:txBody>
      </p:sp>
      <p:sp>
        <p:nvSpPr>
          <p:cNvPr id="8" name="Footer Placeholder 7">
            <a:extLst>
              <a:ext uri="{FF2B5EF4-FFF2-40B4-BE49-F238E27FC236}">
                <a16:creationId xmlns:a16="http://schemas.microsoft.com/office/drawing/2014/main" id="{D30575D3-9F06-4A11-8493-9D2E7A1132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B7E9AC-2AF0-4DDD-9AD8-4A16106F1386}"/>
              </a:ext>
            </a:extLst>
          </p:cNvPr>
          <p:cNvSpPr>
            <a:spLocks noGrp="1"/>
          </p:cNvSpPr>
          <p:nvPr>
            <p:ph type="sldNum" sz="quarter" idx="12"/>
          </p:nvPr>
        </p:nvSpPr>
        <p:spPr/>
        <p:txBody>
          <a:bodyPr/>
          <a:lstStyle/>
          <a:p>
            <a:fld id="{5CB72A9D-B5E6-4B81-A373-6A81367D6C63}" type="slidenum">
              <a:rPr lang="en-US" smtClean="0"/>
              <a:t>‹#›</a:t>
            </a:fld>
            <a:endParaRPr lang="en-US"/>
          </a:p>
        </p:txBody>
      </p:sp>
    </p:spTree>
    <p:extLst>
      <p:ext uri="{BB962C8B-B14F-4D97-AF65-F5344CB8AC3E}">
        <p14:creationId xmlns:p14="http://schemas.microsoft.com/office/powerpoint/2010/main" val="416847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E1FFDF-7D53-4A5D-808B-26D7C27688F9}"/>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 name="Text Placeholder 2">
            <a:extLst>
              <a:ext uri="{FF2B5EF4-FFF2-40B4-BE49-F238E27FC236}">
                <a16:creationId xmlns:a16="http://schemas.microsoft.com/office/drawing/2014/main" id="{39E36F10-A635-440F-9CDC-CB41AD177353}"/>
              </a:ext>
            </a:extLst>
          </p:cNvPr>
          <p:cNvSpPr>
            <a:spLocks noGrp="1"/>
          </p:cNvSpPr>
          <p:nvPr>
            <p:ph type="body" idx="1"/>
          </p:nvPr>
        </p:nvSpPr>
        <p:spPr>
          <a:xfrm>
            <a:off x="1524721" y="4100308"/>
            <a:ext cx="6129844" cy="813493"/>
          </a:xfrm>
        </p:spPr>
        <p:txBody>
          <a:bodyPr/>
          <a:lstStyle>
            <a:lvl1pPr marL="0" indent="0" algn="l">
              <a:buNone/>
              <a:defRPr sz="1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3" name="Title 1">
            <a:extLst>
              <a:ext uri="{FF2B5EF4-FFF2-40B4-BE49-F238E27FC236}">
                <a16:creationId xmlns:a16="http://schemas.microsoft.com/office/drawing/2014/main" id="{6AFA5F2D-791D-4381-BD8D-E3293D6F918B}"/>
              </a:ext>
            </a:extLst>
          </p:cNvPr>
          <p:cNvSpPr>
            <a:spLocks noGrp="1"/>
          </p:cNvSpPr>
          <p:nvPr>
            <p:ph type="title" hasCustomPrompt="1"/>
          </p:nvPr>
        </p:nvSpPr>
        <p:spPr>
          <a:xfrm>
            <a:off x="1524720" y="2236125"/>
            <a:ext cx="6129845" cy="1834147"/>
          </a:xfrm>
        </p:spPr>
        <p:txBody>
          <a:bodyPr anchor="b"/>
          <a:lstStyle>
            <a:lvl1pPr>
              <a:defRPr sz="4800">
                <a:solidFill>
                  <a:schemeClr val="bg1"/>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2CD8002F-0DF5-4CD1-88D3-42462CF00C6F}"/>
              </a:ext>
            </a:extLst>
          </p:cNvPr>
          <p:cNvGrpSpPr/>
          <p:nvPr userDrawn="1"/>
        </p:nvGrpSpPr>
        <p:grpSpPr>
          <a:xfrm rot="5400000">
            <a:off x="8824675" y="4496608"/>
            <a:ext cx="4323733" cy="395283"/>
            <a:chOff x="7877694" y="6022452"/>
            <a:chExt cx="4323733" cy="395282"/>
          </a:xfrm>
        </p:grpSpPr>
        <p:sp>
          <p:nvSpPr>
            <p:cNvPr id="7" name="Rectangle 6">
              <a:extLst>
                <a:ext uri="{FF2B5EF4-FFF2-40B4-BE49-F238E27FC236}">
                  <a16:creationId xmlns:a16="http://schemas.microsoft.com/office/drawing/2014/main" id="{4E462B20-0F67-48CA-B1CD-C880FCBAEEC3}"/>
                </a:ext>
              </a:extLst>
            </p:cNvPr>
            <p:cNvSpPr/>
            <p:nvPr/>
          </p:nvSpPr>
          <p:spPr>
            <a:xfrm>
              <a:off x="8360947" y="6022452"/>
              <a:ext cx="3840480" cy="185730"/>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 name="Rectangle 7">
              <a:extLst>
                <a:ext uri="{FF2B5EF4-FFF2-40B4-BE49-F238E27FC236}">
                  <a16:creationId xmlns:a16="http://schemas.microsoft.com/office/drawing/2014/main" id="{D5E398BC-2330-4826-AB33-32EC14DC4A0E}"/>
                </a:ext>
              </a:extLst>
            </p:cNvPr>
            <p:cNvSpPr/>
            <p:nvPr/>
          </p:nvSpPr>
          <p:spPr>
            <a:xfrm>
              <a:off x="8769928" y="6232004"/>
              <a:ext cx="3430384" cy="185730"/>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Rectangle 8">
              <a:extLst>
                <a:ext uri="{FF2B5EF4-FFF2-40B4-BE49-F238E27FC236}">
                  <a16:creationId xmlns:a16="http://schemas.microsoft.com/office/drawing/2014/main" id="{FADB926D-D833-4CC8-A8D7-AE6958C9EE7A}"/>
                </a:ext>
              </a:extLst>
            </p:cNvPr>
            <p:cNvSpPr/>
            <p:nvPr/>
          </p:nvSpPr>
          <p:spPr>
            <a:xfrm>
              <a:off x="7877694" y="6115317"/>
              <a:ext cx="4322619" cy="18573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Tree>
    <p:extLst>
      <p:ext uri="{BB962C8B-B14F-4D97-AF65-F5344CB8AC3E}">
        <p14:creationId xmlns:p14="http://schemas.microsoft.com/office/powerpoint/2010/main" val="22882167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4EF5-615D-4C8A-8471-B95D567600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343596-825F-49EA-8781-B7DEE35630B3}"/>
              </a:ext>
            </a:extLst>
          </p:cNvPr>
          <p:cNvSpPr>
            <a:spLocks noGrp="1"/>
          </p:cNvSpPr>
          <p:nvPr>
            <p:ph type="dt" sz="half" idx="10"/>
          </p:nvPr>
        </p:nvSpPr>
        <p:spPr/>
        <p:txBody>
          <a:bodyPr/>
          <a:lstStyle/>
          <a:p>
            <a:fld id="{23C03082-D516-4A17-8F48-A507410C7FBD}" type="datetimeFigureOut">
              <a:rPr lang="en-US" smtClean="0"/>
              <a:t>7/17/2020</a:t>
            </a:fld>
            <a:endParaRPr lang="en-US"/>
          </a:p>
        </p:txBody>
      </p:sp>
      <p:sp>
        <p:nvSpPr>
          <p:cNvPr id="4" name="Footer Placeholder 3">
            <a:extLst>
              <a:ext uri="{FF2B5EF4-FFF2-40B4-BE49-F238E27FC236}">
                <a16:creationId xmlns:a16="http://schemas.microsoft.com/office/drawing/2014/main" id="{F31D9027-EBF8-4E66-ABA1-E2B62F52D9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BAC574-0982-44CB-A6B0-0AB5CC951D9E}"/>
              </a:ext>
            </a:extLst>
          </p:cNvPr>
          <p:cNvSpPr>
            <a:spLocks noGrp="1"/>
          </p:cNvSpPr>
          <p:nvPr>
            <p:ph type="sldNum" sz="quarter" idx="12"/>
          </p:nvPr>
        </p:nvSpPr>
        <p:spPr/>
        <p:txBody>
          <a:bodyPr/>
          <a:lstStyle/>
          <a:p>
            <a:fld id="{5CB72A9D-B5E6-4B81-A373-6A81367D6C63}" type="slidenum">
              <a:rPr lang="en-US" smtClean="0"/>
              <a:t>‹#›</a:t>
            </a:fld>
            <a:endParaRPr lang="en-US"/>
          </a:p>
        </p:txBody>
      </p:sp>
    </p:spTree>
    <p:extLst>
      <p:ext uri="{BB962C8B-B14F-4D97-AF65-F5344CB8AC3E}">
        <p14:creationId xmlns:p14="http://schemas.microsoft.com/office/powerpoint/2010/main" val="4008523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1571A-C7AC-4AA3-9F7F-C4BB497D84A7}"/>
              </a:ext>
            </a:extLst>
          </p:cNvPr>
          <p:cNvSpPr>
            <a:spLocks noGrp="1"/>
          </p:cNvSpPr>
          <p:nvPr>
            <p:ph type="dt" sz="half" idx="10"/>
          </p:nvPr>
        </p:nvSpPr>
        <p:spPr/>
        <p:txBody>
          <a:bodyPr/>
          <a:lstStyle/>
          <a:p>
            <a:fld id="{23C03082-D516-4A17-8F48-A507410C7FBD}" type="datetimeFigureOut">
              <a:rPr lang="en-US" smtClean="0"/>
              <a:t>7/17/2020</a:t>
            </a:fld>
            <a:endParaRPr lang="en-US"/>
          </a:p>
        </p:txBody>
      </p:sp>
      <p:sp>
        <p:nvSpPr>
          <p:cNvPr id="3" name="Footer Placeholder 2">
            <a:extLst>
              <a:ext uri="{FF2B5EF4-FFF2-40B4-BE49-F238E27FC236}">
                <a16:creationId xmlns:a16="http://schemas.microsoft.com/office/drawing/2014/main" id="{55524B99-6E5E-4DF4-9C6A-CAB80237D4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BAFA14-7C46-41B7-B027-1B78F788299D}"/>
              </a:ext>
            </a:extLst>
          </p:cNvPr>
          <p:cNvSpPr>
            <a:spLocks noGrp="1"/>
          </p:cNvSpPr>
          <p:nvPr>
            <p:ph type="sldNum" sz="quarter" idx="12"/>
          </p:nvPr>
        </p:nvSpPr>
        <p:spPr/>
        <p:txBody>
          <a:bodyPr/>
          <a:lstStyle/>
          <a:p>
            <a:fld id="{5CB72A9D-B5E6-4B81-A373-6A81367D6C63}" type="slidenum">
              <a:rPr lang="en-US" smtClean="0"/>
              <a:t>‹#›</a:t>
            </a:fld>
            <a:endParaRPr lang="en-US"/>
          </a:p>
        </p:txBody>
      </p:sp>
    </p:spTree>
    <p:extLst>
      <p:ext uri="{BB962C8B-B14F-4D97-AF65-F5344CB8AC3E}">
        <p14:creationId xmlns:p14="http://schemas.microsoft.com/office/powerpoint/2010/main" val="2232190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32EC-07CC-45E2-9C10-55B554AB7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810033-D1E8-44BF-9219-F13406E97F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303B17-E0B3-406B-B6D8-80258C441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DFB65-3B7B-4B65-AB59-972948469E29}"/>
              </a:ext>
            </a:extLst>
          </p:cNvPr>
          <p:cNvSpPr>
            <a:spLocks noGrp="1"/>
          </p:cNvSpPr>
          <p:nvPr>
            <p:ph type="dt" sz="half" idx="10"/>
          </p:nvPr>
        </p:nvSpPr>
        <p:spPr/>
        <p:txBody>
          <a:bodyPr/>
          <a:lstStyle/>
          <a:p>
            <a:fld id="{23C03082-D516-4A17-8F48-A507410C7FBD}" type="datetimeFigureOut">
              <a:rPr lang="en-US" smtClean="0"/>
              <a:t>7/17/2020</a:t>
            </a:fld>
            <a:endParaRPr lang="en-US"/>
          </a:p>
        </p:txBody>
      </p:sp>
      <p:sp>
        <p:nvSpPr>
          <p:cNvPr id="6" name="Footer Placeholder 5">
            <a:extLst>
              <a:ext uri="{FF2B5EF4-FFF2-40B4-BE49-F238E27FC236}">
                <a16:creationId xmlns:a16="http://schemas.microsoft.com/office/drawing/2014/main" id="{958468E1-85FD-46A2-9459-A2B7C6BB1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FF639-0CA4-4438-9BA0-F8B20367C8ED}"/>
              </a:ext>
            </a:extLst>
          </p:cNvPr>
          <p:cNvSpPr>
            <a:spLocks noGrp="1"/>
          </p:cNvSpPr>
          <p:nvPr>
            <p:ph type="sldNum" sz="quarter" idx="12"/>
          </p:nvPr>
        </p:nvSpPr>
        <p:spPr/>
        <p:txBody>
          <a:bodyPr/>
          <a:lstStyle/>
          <a:p>
            <a:fld id="{5CB72A9D-B5E6-4B81-A373-6A81367D6C63}" type="slidenum">
              <a:rPr lang="en-US" smtClean="0"/>
              <a:t>‹#›</a:t>
            </a:fld>
            <a:endParaRPr lang="en-US"/>
          </a:p>
        </p:txBody>
      </p:sp>
    </p:spTree>
    <p:extLst>
      <p:ext uri="{BB962C8B-B14F-4D97-AF65-F5344CB8AC3E}">
        <p14:creationId xmlns:p14="http://schemas.microsoft.com/office/powerpoint/2010/main" val="525751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27DC-DE3E-411E-B5DE-307142DFC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1FA4D8-5EC5-4EF4-8532-153CAB81D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7A699F-8F2B-4132-B1B8-80774A98B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8FB9F-FC53-42A8-B85B-590ED340B191}"/>
              </a:ext>
            </a:extLst>
          </p:cNvPr>
          <p:cNvSpPr>
            <a:spLocks noGrp="1"/>
          </p:cNvSpPr>
          <p:nvPr>
            <p:ph type="dt" sz="half" idx="10"/>
          </p:nvPr>
        </p:nvSpPr>
        <p:spPr/>
        <p:txBody>
          <a:bodyPr/>
          <a:lstStyle/>
          <a:p>
            <a:fld id="{23C03082-D516-4A17-8F48-A507410C7FBD}" type="datetimeFigureOut">
              <a:rPr lang="en-US" smtClean="0"/>
              <a:t>7/17/2020</a:t>
            </a:fld>
            <a:endParaRPr lang="en-US"/>
          </a:p>
        </p:txBody>
      </p:sp>
      <p:sp>
        <p:nvSpPr>
          <p:cNvPr id="6" name="Footer Placeholder 5">
            <a:extLst>
              <a:ext uri="{FF2B5EF4-FFF2-40B4-BE49-F238E27FC236}">
                <a16:creationId xmlns:a16="http://schemas.microsoft.com/office/drawing/2014/main" id="{F7F55A21-FC45-45D1-ADA0-9A2CC1D14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F3B66-570A-4239-B11D-3A5C396A91A6}"/>
              </a:ext>
            </a:extLst>
          </p:cNvPr>
          <p:cNvSpPr>
            <a:spLocks noGrp="1"/>
          </p:cNvSpPr>
          <p:nvPr>
            <p:ph type="sldNum" sz="quarter" idx="12"/>
          </p:nvPr>
        </p:nvSpPr>
        <p:spPr/>
        <p:txBody>
          <a:bodyPr/>
          <a:lstStyle/>
          <a:p>
            <a:fld id="{5CB72A9D-B5E6-4B81-A373-6A81367D6C63}" type="slidenum">
              <a:rPr lang="en-US" smtClean="0"/>
              <a:t>‹#›</a:t>
            </a:fld>
            <a:endParaRPr lang="en-US"/>
          </a:p>
        </p:txBody>
      </p:sp>
    </p:spTree>
    <p:extLst>
      <p:ext uri="{BB962C8B-B14F-4D97-AF65-F5344CB8AC3E}">
        <p14:creationId xmlns:p14="http://schemas.microsoft.com/office/powerpoint/2010/main" val="2954412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BA63-C3CE-4E8C-8E67-5C9B64F37B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CA38E4-6969-4C8E-BE41-93E6310216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507F6-2ABC-4747-BA5E-84ED7AE9B37F}"/>
              </a:ext>
            </a:extLst>
          </p:cNvPr>
          <p:cNvSpPr>
            <a:spLocks noGrp="1"/>
          </p:cNvSpPr>
          <p:nvPr>
            <p:ph type="dt" sz="half" idx="10"/>
          </p:nvPr>
        </p:nvSpPr>
        <p:spPr/>
        <p:txBody>
          <a:bodyPr/>
          <a:lstStyle/>
          <a:p>
            <a:fld id="{23C03082-D516-4A17-8F48-A507410C7FBD}" type="datetimeFigureOut">
              <a:rPr lang="en-US" smtClean="0"/>
              <a:t>7/17/2020</a:t>
            </a:fld>
            <a:endParaRPr lang="en-US"/>
          </a:p>
        </p:txBody>
      </p:sp>
      <p:sp>
        <p:nvSpPr>
          <p:cNvPr id="5" name="Footer Placeholder 4">
            <a:extLst>
              <a:ext uri="{FF2B5EF4-FFF2-40B4-BE49-F238E27FC236}">
                <a16:creationId xmlns:a16="http://schemas.microsoft.com/office/drawing/2014/main" id="{84BAC4AF-5B6B-4DCB-8C93-63B3E4155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4DA65-DB97-4C97-A5ED-5B448009E936}"/>
              </a:ext>
            </a:extLst>
          </p:cNvPr>
          <p:cNvSpPr>
            <a:spLocks noGrp="1"/>
          </p:cNvSpPr>
          <p:nvPr>
            <p:ph type="sldNum" sz="quarter" idx="12"/>
          </p:nvPr>
        </p:nvSpPr>
        <p:spPr/>
        <p:txBody>
          <a:bodyPr/>
          <a:lstStyle/>
          <a:p>
            <a:fld id="{5CB72A9D-B5E6-4B81-A373-6A81367D6C63}" type="slidenum">
              <a:rPr lang="en-US" smtClean="0"/>
              <a:t>‹#›</a:t>
            </a:fld>
            <a:endParaRPr lang="en-US"/>
          </a:p>
        </p:txBody>
      </p:sp>
    </p:spTree>
    <p:extLst>
      <p:ext uri="{BB962C8B-B14F-4D97-AF65-F5344CB8AC3E}">
        <p14:creationId xmlns:p14="http://schemas.microsoft.com/office/powerpoint/2010/main" val="31041583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A9DEA-7F08-4BA2-A3B0-A953999348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A6F3DB-B906-450A-A6D4-1FDE29C264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AAC42-1908-48B8-BFC2-1ABFE54E04DD}"/>
              </a:ext>
            </a:extLst>
          </p:cNvPr>
          <p:cNvSpPr>
            <a:spLocks noGrp="1"/>
          </p:cNvSpPr>
          <p:nvPr>
            <p:ph type="dt" sz="half" idx="10"/>
          </p:nvPr>
        </p:nvSpPr>
        <p:spPr/>
        <p:txBody>
          <a:bodyPr/>
          <a:lstStyle/>
          <a:p>
            <a:fld id="{23C03082-D516-4A17-8F48-A507410C7FBD}" type="datetimeFigureOut">
              <a:rPr lang="en-US" smtClean="0"/>
              <a:t>7/17/2020</a:t>
            </a:fld>
            <a:endParaRPr lang="en-US"/>
          </a:p>
        </p:txBody>
      </p:sp>
      <p:sp>
        <p:nvSpPr>
          <p:cNvPr id="5" name="Footer Placeholder 4">
            <a:extLst>
              <a:ext uri="{FF2B5EF4-FFF2-40B4-BE49-F238E27FC236}">
                <a16:creationId xmlns:a16="http://schemas.microsoft.com/office/drawing/2014/main" id="{EFBA9521-B223-4195-B300-2832A61FD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A78CC-215C-4504-A308-9F4482789701}"/>
              </a:ext>
            </a:extLst>
          </p:cNvPr>
          <p:cNvSpPr>
            <a:spLocks noGrp="1"/>
          </p:cNvSpPr>
          <p:nvPr>
            <p:ph type="sldNum" sz="quarter" idx="12"/>
          </p:nvPr>
        </p:nvSpPr>
        <p:spPr/>
        <p:txBody>
          <a:bodyPr/>
          <a:lstStyle/>
          <a:p>
            <a:fld id="{5CB72A9D-B5E6-4B81-A373-6A81367D6C63}" type="slidenum">
              <a:rPr lang="en-US" smtClean="0"/>
              <a:t>‹#›</a:t>
            </a:fld>
            <a:endParaRPr lang="en-US"/>
          </a:p>
        </p:txBody>
      </p:sp>
    </p:spTree>
    <p:extLst>
      <p:ext uri="{BB962C8B-B14F-4D97-AF65-F5344CB8AC3E}">
        <p14:creationId xmlns:p14="http://schemas.microsoft.com/office/powerpoint/2010/main" val="81997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A5C2-4809-4D6C-865A-D8E516481348}"/>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FFC7816-8F29-44B7-A391-B14C2D926994}"/>
              </a:ext>
            </a:extLst>
          </p:cNvPr>
          <p:cNvSpPr>
            <a:spLocks noGrp="1"/>
          </p:cNvSpPr>
          <p:nvPr>
            <p:ph sz="half" idx="1"/>
          </p:nvPr>
        </p:nvSpPr>
        <p:spPr>
          <a:xfrm>
            <a:off x="838200" y="1064173"/>
            <a:ext cx="5181600" cy="49503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D3B47A7-5ECB-44AC-A9EC-B8F9E2E58991}"/>
              </a:ext>
            </a:extLst>
          </p:cNvPr>
          <p:cNvSpPr>
            <a:spLocks noGrp="1"/>
          </p:cNvSpPr>
          <p:nvPr>
            <p:ph sz="half" idx="2"/>
          </p:nvPr>
        </p:nvSpPr>
        <p:spPr>
          <a:xfrm>
            <a:off x="6172200" y="1064173"/>
            <a:ext cx="5181600" cy="49503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DD82957-D03D-4DCF-A13E-5352063AF842}"/>
              </a:ext>
            </a:extLst>
          </p:cNvPr>
          <p:cNvSpPr>
            <a:spLocks noGrp="1"/>
          </p:cNvSpPr>
          <p:nvPr>
            <p:ph type="sldNum" sz="quarter" idx="11"/>
          </p:nvPr>
        </p:nvSpPr>
        <p:spPr/>
        <p:txBody>
          <a:bodyPr/>
          <a:lstStyle/>
          <a:p>
            <a:fld id="{CFFF2F95-D369-4C5D-AE33-0AFFFAE9ECAA}" type="slidenum">
              <a:rPr lang="en-US" smtClean="0"/>
              <a:pPr/>
              <a:t>‹#›</a:t>
            </a:fld>
            <a:endParaRPr lang="en-US"/>
          </a:p>
        </p:txBody>
      </p:sp>
    </p:spTree>
    <p:extLst>
      <p:ext uri="{BB962C8B-B14F-4D97-AF65-F5344CB8AC3E}">
        <p14:creationId xmlns:p14="http://schemas.microsoft.com/office/powerpoint/2010/main" val="290350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4DE2FF-B221-496F-AD4E-0E502D15C69E}"/>
              </a:ext>
            </a:extLst>
          </p:cNvPr>
          <p:cNvSpPr>
            <a:spLocks noGrp="1"/>
          </p:cNvSpPr>
          <p:nvPr>
            <p:ph sz="half" idx="2"/>
          </p:nvPr>
        </p:nvSpPr>
        <p:spPr>
          <a:xfrm>
            <a:off x="839789" y="1738313"/>
            <a:ext cx="5157787" cy="42052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2B382A01-6C8B-4089-869F-F91693D5E1DC}"/>
              </a:ext>
            </a:extLst>
          </p:cNvPr>
          <p:cNvSpPr>
            <a:spLocks noGrp="1"/>
          </p:cNvSpPr>
          <p:nvPr>
            <p:ph sz="quarter" idx="4"/>
          </p:nvPr>
        </p:nvSpPr>
        <p:spPr>
          <a:xfrm>
            <a:off x="6172201" y="1738313"/>
            <a:ext cx="5183188" cy="4205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269DA0E-5A12-4F6E-9D79-02EB9A48504C}"/>
              </a:ext>
            </a:extLst>
          </p:cNvPr>
          <p:cNvSpPr>
            <a:spLocks noGrp="1"/>
          </p:cNvSpPr>
          <p:nvPr>
            <p:ph type="title" hasCustomPrompt="1"/>
          </p:nvPr>
        </p:nvSpPr>
        <p:spPr/>
        <p:txBody>
          <a:bodyPr/>
          <a:lstStyle/>
          <a:p>
            <a:r>
              <a:rPr lang="en-US" dirty="0"/>
              <a:t>CLICK TO EDIT MASTER TITLE STYLE</a:t>
            </a:r>
          </a:p>
        </p:txBody>
      </p:sp>
      <p:sp>
        <p:nvSpPr>
          <p:cNvPr id="9" name="Content Placeholder 8">
            <a:extLst>
              <a:ext uri="{FF2B5EF4-FFF2-40B4-BE49-F238E27FC236}">
                <a16:creationId xmlns:a16="http://schemas.microsoft.com/office/drawing/2014/main" id="{CB60AE8A-66DB-4E1C-B305-639504BCD85A}"/>
              </a:ext>
            </a:extLst>
          </p:cNvPr>
          <p:cNvSpPr>
            <a:spLocks noGrp="1"/>
          </p:cNvSpPr>
          <p:nvPr>
            <p:ph sz="quarter" idx="10"/>
          </p:nvPr>
        </p:nvSpPr>
        <p:spPr>
          <a:xfrm>
            <a:off x="839788" y="914400"/>
            <a:ext cx="5157788" cy="823914"/>
          </a:xfrm>
        </p:spPr>
        <p:txBody>
          <a:bodyPr anchor="b"/>
          <a:lstStyle>
            <a:lvl1pPr marL="0" indent="0">
              <a:buNone/>
              <a:defRPr b="1">
                <a:solidFill>
                  <a:schemeClr val="accent1"/>
                </a:solidFill>
              </a:defRPr>
            </a:lvl1pPr>
            <a:lvl2pPr marL="457189" indent="0">
              <a:buNone/>
              <a:defRPr b="1"/>
            </a:lvl2pPr>
            <a:lvl3pPr marL="914377" indent="0">
              <a:buNone/>
              <a:defRPr b="1"/>
            </a:lvl3pPr>
            <a:lvl4pPr marL="1371566" indent="0">
              <a:buNone/>
              <a:defRPr b="1"/>
            </a:lvl4pPr>
            <a:lvl5pPr marL="1828755" indent="0">
              <a:buNone/>
              <a:defRPr b="1"/>
            </a:lvl5pPr>
          </a:lstStyle>
          <a:p>
            <a:pPr lvl="0"/>
            <a:r>
              <a:rPr lang="en-US" dirty="0"/>
              <a:t>Edit Master text styles</a:t>
            </a:r>
          </a:p>
        </p:txBody>
      </p:sp>
      <p:sp>
        <p:nvSpPr>
          <p:cNvPr id="11" name="Content Placeholder 8">
            <a:extLst>
              <a:ext uri="{FF2B5EF4-FFF2-40B4-BE49-F238E27FC236}">
                <a16:creationId xmlns:a16="http://schemas.microsoft.com/office/drawing/2014/main" id="{0C9F0675-2F9A-4EC2-B2B9-685D4C1F508D}"/>
              </a:ext>
            </a:extLst>
          </p:cNvPr>
          <p:cNvSpPr>
            <a:spLocks noGrp="1"/>
          </p:cNvSpPr>
          <p:nvPr>
            <p:ph sz="quarter" idx="11"/>
          </p:nvPr>
        </p:nvSpPr>
        <p:spPr>
          <a:xfrm>
            <a:off x="6172201" y="914400"/>
            <a:ext cx="5180010" cy="823914"/>
          </a:xfrm>
        </p:spPr>
        <p:txBody>
          <a:bodyPr anchor="b"/>
          <a:lstStyle>
            <a:lvl1pPr marL="0" indent="0">
              <a:buNone/>
              <a:defRPr b="1">
                <a:solidFill>
                  <a:schemeClr val="accent1"/>
                </a:solidFill>
              </a:defRPr>
            </a:lvl1pPr>
            <a:lvl2pPr marL="457189" indent="0">
              <a:buNone/>
              <a:defRPr b="1"/>
            </a:lvl2pPr>
            <a:lvl3pPr marL="914377" indent="0">
              <a:buNone/>
              <a:defRPr b="1"/>
            </a:lvl3pPr>
            <a:lvl4pPr marL="1371566" indent="0">
              <a:buNone/>
              <a:defRPr b="1"/>
            </a:lvl4pPr>
            <a:lvl5pPr marL="1828755" indent="0">
              <a:buNone/>
              <a:defRPr b="1"/>
            </a:lvl5pPr>
          </a:lstStyle>
          <a:p>
            <a:pPr lvl="0"/>
            <a:r>
              <a:rPr lang="en-US" dirty="0"/>
              <a:t>Edit Master text styles</a:t>
            </a:r>
          </a:p>
        </p:txBody>
      </p:sp>
      <p:sp>
        <p:nvSpPr>
          <p:cNvPr id="5" name="Slide Number Placeholder 4">
            <a:extLst>
              <a:ext uri="{FF2B5EF4-FFF2-40B4-BE49-F238E27FC236}">
                <a16:creationId xmlns:a16="http://schemas.microsoft.com/office/drawing/2014/main" id="{7D85A130-FB44-4AC8-815D-1E91FB7F7A1D}"/>
              </a:ext>
            </a:extLst>
          </p:cNvPr>
          <p:cNvSpPr>
            <a:spLocks noGrp="1"/>
          </p:cNvSpPr>
          <p:nvPr>
            <p:ph type="sldNum" sz="quarter" idx="13"/>
          </p:nvPr>
        </p:nvSpPr>
        <p:spPr/>
        <p:txBody>
          <a:bodyPr/>
          <a:lstStyle/>
          <a:p>
            <a:fld id="{CFFF2F95-D369-4C5D-AE33-0AFFFAE9ECAA}" type="slidenum">
              <a:rPr lang="en-US" smtClean="0"/>
              <a:pPr/>
              <a:t>‹#›</a:t>
            </a:fld>
            <a:endParaRPr lang="en-US" dirty="0"/>
          </a:p>
        </p:txBody>
      </p:sp>
    </p:spTree>
    <p:extLst>
      <p:ext uri="{BB962C8B-B14F-4D97-AF65-F5344CB8AC3E}">
        <p14:creationId xmlns:p14="http://schemas.microsoft.com/office/powerpoint/2010/main" val="147196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4DE2FF-B221-496F-AD4E-0E502D15C69E}"/>
              </a:ext>
            </a:extLst>
          </p:cNvPr>
          <p:cNvSpPr>
            <a:spLocks noGrp="1"/>
          </p:cNvSpPr>
          <p:nvPr>
            <p:ph sz="half" idx="2"/>
          </p:nvPr>
        </p:nvSpPr>
        <p:spPr>
          <a:xfrm>
            <a:off x="839790" y="1903615"/>
            <a:ext cx="3275012" cy="3433159"/>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2B382A01-6C8B-4089-869F-F91693D5E1DC}"/>
              </a:ext>
            </a:extLst>
          </p:cNvPr>
          <p:cNvSpPr>
            <a:spLocks noGrp="1"/>
          </p:cNvSpPr>
          <p:nvPr>
            <p:ph sz="quarter" idx="4"/>
          </p:nvPr>
        </p:nvSpPr>
        <p:spPr>
          <a:xfrm>
            <a:off x="4458495" y="1903615"/>
            <a:ext cx="3275012" cy="3433159"/>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09542E9D-E7F5-4998-950A-EAA8F48491A6}"/>
              </a:ext>
            </a:extLst>
          </p:cNvPr>
          <p:cNvSpPr>
            <a:spLocks noGrp="1"/>
          </p:cNvSpPr>
          <p:nvPr>
            <p:ph sz="quarter" idx="11"/>
          </p:nvPr>
        </p:nvSpPr>
        <p:spPr>
          <a:xfrm>
            <a:off x="8077199" y="1901018"/>
            <a:ext cx="3275012" cy="3433159"/>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931F2DD1-6151-426F-A17C-391F50336C80}"/>
              </a:ext>
            </a:extLst>
          </p:cNvPr>
          <p:cNvSpPr>
            <a:spLocks noGrp="1"/>
          </p:cNvSpPr>
          <p:nvPr>
            <p:ph type="title" hasCustomPrompt="1"/>
          </p:nvPr>
        </p:nvSpPr>
        <p:spPr/>
        <p:txBody>
          <a:bodyPr/>
          <a:lstStyle/>
          <a:p>
            <a:r>
              <a:rPr lang="en-US" dirty="0"/>
              <a:t>CLICK TO EDIT MASTER TITLE STYLE</a:t>
            </a:r>
          </a:p>
        </p:txBody>
      </p:sp>
      <p:sp>
        <p:nvSpPr>
          <p:cNvPr id="10" name="Content Placeholder 8">
            <a:extLst>
              <a:ext uri="{FF2B5EF4-FFF2-40B4-BE49-F238E27FC236}">
                <a16:creationId xmlns:a16="http://schemas.microsoft.com/office/drawing/2014/main" id="{3B854B2D-3E20-42E8-B994-6B01A4796FA1}"/>
              </a:ext>
            </a:extLst>
          </p:cNvPr>
          <p:cNvSpPr>
            <a:spLocks noGrp="1"/>
          </p:cNvSpPr>
          <p:nvPr>
            <p:ph sz="quarter" idx="12"/>
          </p:nvPr>
        </p:nvSpPr>
        <p:spPr>
          <a:xfrm>
            <a:off x="839788" y="928431"/>
            <a:ext cx="3275012" cy="972587"/>
          </a:xfrm>
        </p:spPr>
        <p:txBody>
          <a:bodyPr anchor="b"/>
          <a:lstStyle>
            <a:lvl1pPr marL="0" indent="0">
              <a:buNone/>
              <a:defRPr b="1">
                <a:solidFill>
                  <a:schemeClr val="accent1"/>
                </a:solidFill>
              </a:defRPr>
            </a:lvl1pPr>
            <a:lvl2pPr marL="457189" indent="0">
              <a:buNone/>
              <a:defRPr b="1"/>
            </a:lvl2pPr>
            <a:lvl3pPr marL="914377" indent="0">
              <a:buNone/>
              <a:defRPr b="1"/>
            </a:lvl3pPr>
            <a:lvl4pPr marL="1371566" indent="0">
              <a:buNone/>
              <a:defRPr b="1"/>
            </a:lvl4pPr>
            <a:lvl5pPr marL="1828755" indent="0">
              <a:buNone/>
              <a:defRPr b="1"/>
            </a:lvl5pPr>
          </a:lstStyle>
          <a:p>
            <a:pPr lvl="0"/>
            <a:r>
              <a:rPr lang="en-US" dirty="0"/>
              <a:t>Edit Master text styles</a:t>
            </a:r>
          </a:p>
        </p:txBody>
      </p:sp>
      <p:sp>
        <p:nvSpPr>
          <p:cNvPr id="11" name="Content Placeholder 8">
            <a:extLst>
              <a:ext uri="{FF2B5EF4-FFF2-40B4-BE49-F238E27FC236}">
                <a16:creationId xmlns:a16="http://schemas.microsoft.com/office/drawing/2014/main" id="{0F8B1A29-ED15-4419-B2B2-2B7F45B5AFC6}"/>
              </a:ext>
            </a:extLst>
          </p:cNvPr>
          <p:cNvSpPr>
            <a:spLocks noGrp="1"/>
          </p:cNvSpPr>
          <p:nvPr>
            <p:ph sz="quarter" idx="13"/>
          </p:nvPr>
        </p:nvSpPr>
        <p:spPr>
          <a:xfrm>
            <a:off x="4458492" y="928431"/>
            <a:ext cx="3275012" cy="972587"/>
          </a:xfrm>
        </p:spPr>
        <p:txBody>
          <a:bodyPr anchor="b"/>
          <a:lstStyle>
            <a:lvl1pPr marL="0" indent="0">
              <a:buNone/>
              <a:defRPr b="1">
                <a:solidFill>
                  <a:schemeClr val="accent1"/>
                </a:solidFill>
              </a:defRPr>
            </a:lvl1pPr>
            <a:lvl2pPr marL="457189" indent="0">
              <a:buNone/>
              <a:defRPr b="1"/>
            </a:lvl2pPr>
            <a:lvl3pPr marL="914377" indent="0">
              <a:buNone/>
              <a:defRPr b="1"/>
            </a:lvl3pPr>
            <a:lvl4pPr marL="1371566" indent="0">
              <a:buNone/>
              <a:defRPr b="1"/>
            </a:lvl4pPr>
            <a:lvl5pPr marL="1828755" indent="0">
              <a:buNone/>
              <a:defRPr b="1"/>
            </a:lvl5pPr>
          </a:lstStyle>
          <a:p>
            <a:pPr lvl="0"/>
            <a:r>
              <a:rPr lang="en-US" dirty="0"/>
              <a:t>Edit Master text styles</a:t>
            </a:r>
          </a:p>
        </p:txBody>
      </p:sp>
      <p:sp>
        <p:nvSpPr>
          <p:cNvPr id="12" name="Content Placeholder 8">
            <a:extLst>
              <a:ext uri="{FF2B5EF4-FFF2-40B4-BE49-F238E27FC236}">
                <a16:creationId xmlns:a16="http://schemas.microsoft.com/office/drawing/2014/main" id="{7A88EBEE-ED79-4915-8745-75B9759754C3}"/>
              </a:ext>
            </a:extLst>
          </p:cNvPr>
          <p:cNvSpPr>
            <a:spLocks noGrp="1"/>
          </p:cNvSpPr>
          <p:nvPr>
            <p:ph sz="quarter" idx="14"/>
          </p:nvPr>
        </p:nvSpPr>
        <p:spPr>
          <a:xfrm>
            <a:off x="8077194" y="928431"/>
            <a:ext cx="3275012" cy="972587"/>
          </a:xfrm>
        </p:spPr>
        <p:txBody>
          <a:bodyPr anchor="b"/>
          <a:lstStyle>
            <a:lvl1pPr marL="0" indent="0">
              <a:buNone/>
              <a:defRPr b="1">
                <a:solidFill>
                  <a:schemeClr val="accent1"/>
                </a:solidFill>
              </a:defRPr>
            </a:lvl1pPr>
            <a:lvl2pPr marL="457189" indent="0">
              <a:buNone/>
              <a:defRPr b="1"/>
            </a:lvl2pPr>
            <a:lvl3pPr marL="914377" indent="0">
              <a:buNone/>
              <a:defRPr b="1"/>
            </a:lvl3pPr>
            <a:lvl4pPr marL="1371566" indent="0">
              <a:buNone/>
              <a:defRPr b="1"/>
            </a:lvl4pPr>
            <a:lvl5pPr marL="1828755" indent="0">
              <a:buNone/>
              <a:defRPr b="1"/>
            </a:lvl5pPr>
          </a:lstStyle>
          <a:p>
            <a:pPr lvl="0"/>
            <a:r>
              <a:rPr lang="en-US" dirty="0"/>
              <a:t>Edit Master text styles</a:t>
            </a:r>
          </a:p>
        </p:txBody>
      </p:sp>
      <p:sp>
        <p:nvSpPr>
          <p:cNvPr id="5" name="Slide Number Placeholder 4">
            <a:extLst>
              <a:ext uri="{FF2B5EF4-FFF2-40B4-BE49-F238E27FC236}">
                <a16:creationId xmlns:a16="http://schemas.microsoft.com/office/drawing/2014/main" id="{CDD4BD4B-84BD-4E22-85B9-C90D4AC1C3C8}"/>
              </a:ext>
            </a:extLst>
          </p:cNvPr>
          <p:cNvSpPr>
            <a:spLocks noGrp="1"/>
          </p:cNvSpPr>
          <p:nvPr>
            <p:ph type="sldNum" sz="quarter" idx="16"/>
          </p:nvPr>
        </p:nvSpPr>
        <p:spPr/>
        <p:txBody>
          <a:bodyPr/>
          <a:lstStyle/>
          <a:p>
            <a:fld id="{CFFF2F95-D369-4C5D-AE33-0AFFFAE9ECAA}" type="slidenum">
              <a:rPr lang="en-US" smtClean="0"/>
              <a:pPr/>
              <a:t>‹#›</a:t>
            </a:fld>
            <a:endParaRPr lang="en-US" dirty="0"/>
          </a:p>
        </p:txBody>
      </p:sp>
    </p:spTree>
    <p:extLst>
      <p:ext uri="{BB962C8B-B14F-4D97-AF65-F5344CB8AC3E}">
        <p14:creationId xmlns:p14="http://schemas.microsoft.com/office/powerpoint/2010/main" val="423548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con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4DE2FF-B221-496F-AD4E-0E502D15C69E}"/>
              </a:ext>
            </a:extLst>
          </p:cNvPr>
          <p:cNvSpPr>
            <a:spLocks noGrp="1"/>
          </p:cNvSpPr>
          <p:nvPr>
            <p:ph sz="half" idx="2"/>
          </p:nvPr>
        </p:nvSpPr>
        <p:spPr>
          <a:xfrm>
            <a:off x="839790" y="2111547"/>
            <a:ext cx="2122511" cy="182442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B382A01-6C8B-4089-869F-F91693D5E1DC}"/>
              </a:ext>
            </a:extLst>
          </p:cNvPr>
          <p:cNvSpPr>
            <a:spLocks noGrp="1"/>
          </p:cNvSpPr>
          <p:nvPr>
            <p:ph sz="quarter" idx="4"/>
          </p:nvPr>
        </p:nvSpPr>
        <p:spPr>
          <a:xfrm>
            <a:off x="3636427" y="2111547"/>
            <a:ext cx="2122511" cy="182442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09542E9D-E7F5-4998-950A-EAA8F48491A6}"/>
              </a:ext>
            </a:extLst>
          </p:cNvPr>
          <p:cNvSpPr>
            <a:spLocks noGrp="1"/>
          </p:cNvSpPr>
          <p:nvPr>
            <p:ph sz="quarter" idx="11"/>
          </p:nvPr>
        </p:nvSpPr>
        <p:spPr>
          <a:xfrm>
            <a:off x="9229702" y="2123259"/>
            <a:ext cx="2122511" cy="182442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a:extLst>
              <a:ext uri="{FF2B5EF4-FFF2-40B4-BE49-F238E27FC236}">
                <a16:creationId xmlns:a16="http://schemas.microsoft.com/office/drawing/2014/main" id="{C55FD9AD-9676-4E2A-898B-5299015D0545}"/>
              </a:ext>
            </a:extLst>
          </p:cNvPr>
          <p:cNvSpPr>
            <a:spLocks noGrp="1"/>
          </p:cNvSpPr>
          <p:nvPr>
            <p:ph sz="quarter" idx="12"/>
          </p:nvPr>
        </p:nvSpPr>
        <p:spPr>
          <a:xfrm>
            <a:off x="6433065" y="2123259"/>
            <a:ext cx="2122511" cy="182442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56E2362-528B-4F60-9437-BB8E87F808C8}"/>
              </a:ext>
            </a:extLst>
          </p:cNvPr>
          <p:cNvSpPr>
            <a:spLocks noGrp="1"/>
          </p:cNvSpPr>
          <p:nvPr>
            <p:ph type="title" hasCustomPrompt="1"/>
          </p:nvPr>
        </p:nvSpPr>
        <p:spPr/>
        <p:txBody>
          <a:bodyPr/>
          <a:lstStyle/>
          <a:p>
            <a:r>
              <a:rPr lang="en-US" dirty="0"/>
              <a:t>CLICK TO EDIT MASTER TITLE STYLE</a:t>
            </a:r>
          </a:p>
        </p:txBody>
      </p:sp>
      <p:sp>
        <p:nvSpPr>
          <p:cNvPr id="12" name="Content Placeholder 8">
            <a:extLst>
              <a:ext uri="{FF2B5EF4-FFF2-40B4-BE49-F238E27FC236}">
                <a16:creationId xmlns:a16="http://schemas.microsoft.com/office/drawing/2014/main" id="{8479C266-8274-45ED-B075-A08425FF7EE0}"/>
              </a:ext>
            </a:extLst>
          </p:cNvPr>
          <p:cNvSpPr>
            <a:spLocks noGrp="1"/>
          </p:cNvSpPr>
          <p:nvPr>
            <p:ph sz="quarter" idx="14"/>
          </p:nvPr>
        </p:nvSpPr>
        <p:spPr>
          <a:xfrm>
            <a:off x="741521" y="3952600"/>
            <a:ext cx="2319048" cy="823914"/>
          </a:xfrm>
        </p:spPr>
        <p:txBody>
          <a:bodyPr anchor="t" anchorCtr="0"/>
          <a:lstStyle>
            <a:lvl1pPr marL="0" indent="0" algn="ctr">
              <a:buNone/>
              <a:defRPr b="1">
                <a:solidFill>
                  <a:schemeClr val="accent1"/>
                </a:solidFill>
              </a:defRPr>
            </a:lvl1pPr>
            <a:lvl2pPr marL="457189" indent="0">
              <a:buNone/>
              <a:defRPr b="1"/>
            </a:lvl2pPr>
            <a:lvl3pPr marL="914377" indent="0">
              <a:buNone/>
              <a:defRPr b="1"/>
            </a:lvl3pPr>
            <a:lvl4pPr marL="1371566" indent="0">
              <a:buNone/>
              <a:defRPr b="1"/>
            </a:lvl4pPr>
            <a:lvl5pPr marL="1828755" indent="0">
              <a:buNone/>
              <a:defRPr b="1"/>
            </a:lvl5pPr>
          </a:lstStyle>
          <a:p>
            <a:pPr lvl="0"/>
            <a:r>
              <a:rPr lang="en-US" dirty="0"/>
              <a:t>Edit Master text styles</a:t>
            </a:r>
          </a:p>
        </p:txBody>
      </p:sp>
      <p:sp>
        <p:nvSpPr>
          <p:cNvPr id="15" name="Content Placeholder 8">
            <a:extLst>
              <a:ext uri="{FF2B5EF4-FFF2-40B4-BE49-F238E27FC236}">
                <a16:creationId xmlns:a16="http://schemas.microsoft.com/office/drawing/2014/main" id="{5F797B03-536E-4FEC-A984-E681B36E70AD}"/>
              </a:ext>
            </a:extLst>
          </p:cNvPr>
          <p:cNvSpPr>
            <a:spLocks noGrp="1"/>
          </p:cNvSpPr>
          <p:nvPr>
            <p:ph sz="quarter" idx="15"/>
          </p:nvPr>
        </p:nvSpPr>
        <p:spPr>
          <a:xfrm>
            <a:off x="3538159" y="3952600"/>
            <a:ext cx="2319048" cy="823914"/>
          </a:xfrm>
        </p:spPr>
        <p:txBody>
          <a:bodyPr anchor="t" anchorCtr="0"/>
          <a:lstStyle>
            <a:lvl1pPr marL="0" indent="0" algn="ctr">
              <a:buNone/>
              <a:defRPr b="1">
                <a:solidFill>
                  <a:schemeClr val="accent1"/>
                </a:solidFill>
              </a:defRPr>
            </a:lvl1pPr>
            <a:lvl2pPr marL="457189" indent="0">
              <a:buNone/>
              <a:defRPr b="1"/>
            </a:lvl2pPr>
            <a:lvl3pPr marL="914377" indent="0">
              <a:buNone/>
              <a:defRPr b="1"/>
            </a:lvl3pPr>
            <a:lvl4pPr marL="1371566" indent="0">
              <a:buNone/>
              <a:defRPr b="1"/>
            </a:lvl4pPr>
            <a:lvl5pPr marL="1828755" indent="0">
              <a:buNone/>
              <a:defRPr b="1"/>
            </a:lvl5pPr>
          </a:lstStyle>
          <a:p>
            <a:pPr lvl="0"/>
            <a:r>
              <a:rPr lang="en-US" dirty="0"/>
              <a:t>Edit Master text styles</a:t>
            </a:r>
          </a:p>
        </p:txBody>
      </p:sp>
      <p:sp>
        <p:nvSpPr>
          <p:cNvPr id="16" name="Content Placeholder 8">
            <a:extLst>
              <a:ext uri="{FF2B5EF4-FFF2-40B4-BE49-F238E27FC236}">
                <a16:creationId xmlns:a16="http://schemas.microsoft.com/office/drawing/2014/main" id="{7B8B73DF-91C9-4246-9568-DCB9361AAB55}"/>
              </a:ext>
            </a:extLst>
          </p:cNvPr>
          <p:cNvSpPr>
            <a:spLocks noGrp="1"/>
          </p:cNvSpPr>
          <p:nvPr>
            <p:ph sz="quarter" idx="16"/>
          </p:nvPr>
        </p:nvSpPr>
        <p:spPr>
          <a:xfrm>
            <a:off x="6334796" y="3952600"/>
            <a:ext cx="2319048" cy="823914"/>
          </a:xfrm>
        </p:spPr>
        <p:txBody>
          <a:bodyPr anchor="t" anchorCtr="0"/>
          <a:lstStyle>
            <a:lvl1pPr marL="0" indent="0" algn="ctr">
              <a:buNone/>
              <a:defRPr b="1">
                <a:solidFill>
                  <a:schemeClr val="accent1"/>
                </a:solidFill>
              </a:defRPr>
            </a:lvl1pPr>
            <a:lvl2pPr marL="457189" indent="0">
              <a:buNone/>
              <a:defRPr b="1"/>
            </a:lvl2pPr>
            <a:lvl3pPr marL="914377" indent="0">
              <a:buNone/>
              <a:defRPr b="1"/>
            </a:lvl3pPr>
            <a:lvl4pPr marL="1371566" indent="0">
              <a:buNone/>
              <a:defRPr b="1"/>
            </a:lvl4pPr>
            <a:lvl5pPr marL="1828755" indent="0">
              <a:buNone/>
              <a:defRPr b="1"/>
            </a:lvl5pPr>
          </a:lstStyle>
          <a:p>
            <a:pPr lvl="0"/>
            <a:r>
              <a:rPr lang="en-US" dirty="0"/>
              <a:t>Edit Master text styles</a:t>
            </a:r>
          </a:p>
        </p:txBody>
      </p:sp>
      <p:sp>
        <p:nvSpPr>
          <p:cNvPr id="17" name="Content Placeholder 8">
            <a:extLst>
              <a:ext uri="{FF2B5EF4-FFF2-40B4-BE49-F238E27FC236}">
                <a16:creationId xmlns:a16="http://schemas.microsoft.com/office/drawing/2014/main" id="{72F41B3D-3C2E-48BC-B0F1-4D9BCDD3CEE1}"/>
              </a:ext>
            </a:extLst>
          </p:cNvPr>
          <p:cNvSpPr>
            <a:spLocks noGrp="1"/>
          </p:cNvSpPr>
          <p:nvPr>
            <p:ph sz="quarter" idx="17"/>
          </p:nvPr>
        </p:nvSpPr>
        <p:spPr>
          <a:xfrm>
            <a:off x="9131431" y="3952600"/>
            <a:ext cx="2319048" cy="823914"/>
          </a:xfrm>
        </p:spPr>
        <p:txBody>
          <a:bodyPr anchor="t" anchorCtr="0"/>
          <a:lstStyle>
            <a:lvl1pPr marL="0" indent="0" algn="ctr">
              <a:buNone/>
              <a:defRPr b="1">
                <a:solidFill>
                  <a:schemeClr val="accent1"/>
                </a:solidFill>
              </a:defRPr>
            </a:lvl1pPr>
            <a:lvl2pPr marL="457189" indent="0">
              <a:buNone/>
              <a:defRPr b="1"/>
            </a:lvl2pPr>
            <a:lvl3pPr marL="914377" indent="0">
              <a:buNone/>
              <a:defRPr b="1"/>
            </a:lvl3pPr>
            <a:lvl4pPr marL="1371566" indent="0">
              <a:buNone/>
              <a:defRPr b="1"/>
            </a:lvl4pPr>
            <a:lvl5pPr marL="1828755" indent="0">
              <a:buNone/>
              <a:defRPr b="1"/>
            </a:lvl5pPr>
          </a:lstStyle>
          <a:p>
            <a:pPr lvl="0"/>
            <a:r>
              <a:rPr lang="en-US" dirty="0"/>
              <a:t>Edit Master text styles</a:t>
            </a:r>
          </a:p>
        </p:txBody>
      </p:sp>
      <p:sp>
        <p:nvSpPr>
          <p:cNvPr id="5" name="Slide Number Placeholder 4">
            <a:extLst>
              <a:ext uri="{FF2B5EF4-FFF2-40B4-BE49-F238E27FC236}">
                <a16:creationId xmlns:a16="http://schemas.microsoft.com/office/drawing/2014/main" id="{0D54D3A2-C4B7-45D0-92CA-9952DDD749E5}"/>
              </a:ext>
            </a:extLst>
          </p:cNvPr>
          <p:cNvSpPr>
            <a:spLocks noGrp="1"/>
          </p:cNvSpPr>
          <p:nvPr>
            <p:ph type="sldNum" sz="quarter" idx="19"/>
          </p:nvPr>
        </p:nvSpPr>
        <p:spPr/>
        <p:txBody>
          <a:bodyPr/>
          <a:lstStyle/>
          <a:p>
            <a:fld id="{CFFF2F95-D369-4C5D-AE33-0AFFFAE9ECAA}" type="slidenum">
              <a:rPr lang="en-US" smtClean="0"/>
              <a:pPr/>
              <a:t>‹#›</a:t>
            </a:fld>
            <a:endParaRPr lang="en-US" dirty="0"/>
          </a:p>
        </p:txBody>
      </p:sp>
    </p:spTree>
    <p:extLst>
      <p:ext uri="{BB962C8B-B14F-4D97-AF65-F5344CB8AC3E}">
        <p14:creationId xmlns:p14="http://schemas.microsoft.com/office/powerpoint/2010/main" val="369778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91BA7B-6B6E-413B-84E0-F07CFBA7EBD6}"/>
              </a:ext>
            </a:extLst>
          </p:cNvPr>
          <p:cNvSpPr>
            <a:spLocks noGrp="1"/>
          </p:cNvSpPr>
          <p:nvPr>
            <p:ph type="title" hasCustomPrompt="1"/>
          </p:nvPr>
        </p:nvSpPr>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0C717FD0-27FE-4496-9771-D75E18E430D2}"/>
              </a:ext>
            </a:extLst>
          </p:cNvPr>
          <p:cNvSpPr>
            <a:spLocks noGrp="1"/>
          </p:cNvSpPr>
          <p:nvPr>
            <p:ph type="sldNum" sz="quarter" idx="11"/>
          </p:nvPr>
        </p:nvSpPr>
        <p:spPr/>
        <p:txBody>
          <a:bodyPr/>
          <a:lstStyle/>
          <a:p>
            <a:fld id="{CFFF2F95-D369-4C5D-AE33-0AFFFAE9ECAA}" type="slidenum">
              <a:rPr lang="en-US" smtClean="0"/>
              <a:pPr/>
              <a:t>‹#›</a:t>
            </a:fld>
            <a:endParaRPr lang="en-US" dirty="0"/>
          </a:p>
        </p:txBody>
      </p:sp>
    </p:spTree>
    <p:extLst>
      <p:ext uri="{BB962C8B-B14F-4D97-AF65-F5344CB8AC3E}">
        <p14:creationId xmlns:p14="http://schemas.microsoft.com/office/powerpoint/2010/main" val="160833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6ED874-53F8-4C26-B82B-519A4B2999C6}"/>
              </a:ext>
            </a:extLst>
          </p:cNvPr>
          <p:cNvSpPr/>
          <p:nvPr userDrawn="1"/>
        </p:nvSpPr>
        <p:spPr>
          <a:xfrm>
            <a:off x="0" y="6194778"/>
            <a:ext cx="12192000" cy="663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Placeholder 1">
            <a:extLst>
              <a:ext uri="{FF2B5EF4-FFF2-40B4-BE49-F238E27FC236}">
                <a16:creationId xmlns:a16="http://schemas.microsoft.com/office/drawing/2014/main" id="{59AA54D4-9DAA-4E10-8B28-71307F12AACC}"/>
              </a:ext>
            </a:extLst>
          </p:cNvPr>
          <p:cNvSpPr>
            <a:spLocks noGrp="1"/>
          </p:cNvSpPr>
          <p:nvPr>
            <p:ph type="title"/>
          </p:nvPr>
        </p:nvSpPr>
        <p:spPr>
          <a:xfrm>
            <a:off x="838200" y="263951"/>
            <a:ext cx="10515600" cy="6504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AABAA79-36B1-4A07-BEB7-1A49BEC9A6A0}"/>
              </a:ext>
            </a:extLst>
          </p:cNvPr>
          <p:cNvSpPr>
            <a:spLocks noGrp="1"/>
          </p:cNvSpPr>
          <p:nvPr>
            <p:ph type="body" idx="1"/>
          </p:nvPr>
        </p:nvSpPr>
        <p:spPr>
          <a:xfrm>
            <a:off x="838200" y="1077089"/>
            <a:ext cx="10515600" cy="495500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0758707-B7A1-4E90-B59C-A6D51E9954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CFFF2F95-D369-4C5D-AE33-0AFFFAE9ECAA}" type="slidenum">
              <a:rPr lang="en-US" smtClean="0"/>
              <a:pPr/>
              <a:t>‹#›</a:t>
            </a:fld>
            <a:endParaRPr lang="en-US" dirty="0"/>
          </a:p>
        </p:txBody>
      </p:sp>
    </p:spTree>
    <p:extLst>
      <p:ext uri="{BB962C8B-B14F-4D97-AF65-F5344CB8AC3E}">
        <p14:creationId xmlns:p14="http://schemas.microsoft.com/office/powerpoint/2010/main" val="3930212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726" r:id="rId16"/>
  </p:sldLayoutIdLst>
  <p:hf hdr="0" dt="0"/>
  <p:txStyles>
    <p:title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Barlow Regular" panose="00000500000000000000" pitchFamily="2" charset="0"/>
        <a:buChar char="–"/>
        <a:defRPr sz="2000" kern="1200">
          <a:solidFill>
            <a:schemeClr val="tx2">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2">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7600A-00D5-4022-A9E2-18E2F69FE0DA}" type="slidenum">
              <a:rPr lang="en-US" smtClean="0"/>
              <a:t>‹#›</a:t>
            </a:fld>
            <a:endParaRPr lang="en-US"/>
          </a:p>
        </p:txBody>
      </p:sp>
    </p:spTree>
    <p:extLst>
      <p:ext uri="{BB962C8B-B14F-4D97-AF65-F5344CB8AC3E}">
        <p14:creationId xmlns:p14="http://schemas.microsoft.com/office/powerpoint/2010/main" val="227418643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3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elplatzhalter 11"/>
          <p:cNvSpPr>
            <a:spLocks noGrp="1"/>
          </p:cNvSpPr>
          <p:nvPr>
            <p:ph type="title"/>
          </p:nvPr>
        </p:nvSpPr>
        <p:spPr bwMode="auto">
          <a:xfrm>
            <a:off x="264423" y="107577"/>
            <a:ext cx="11663155" cy="994725"/>
          </a:xfrm>
          <a:prstGeom prst="rect">
            <a:avLst/>
          </a:prstGeom>
          <a:noFill/>
          <a:ln w="12700">
            <a:noFill/>
            <a:miter lim="800000"/>
            <a:headEnd/>
            <a:tailEnd/>
          </a:ln>
        </p:spPr>
        <p:txBody>
          <a:bodyPr vert="horz" wrap="square" lIns="0" tIns="0" rIns="0" bIns="72000" numCol="1" anchor="b" anchorCtr="0" compatLnSpc="1">
            <a:prstTxWarp prst="textNoShape">
              <a:avLst/>
            </a:prstTxWarp>
            <a:noAutofit/>
          </a:bodyPr>
          <a:lstStyle/>
          <a:p>
            <a:endParaRPr lang="en-US" noProof="0" dirty="0"/>
          </a:p>
        </p:txBody>
      </p:sp>
      <p:sp>
        <p:nvSpPr>
          <p:cNvPr id="13" name="Inhaltsplatzhalter 13"/>
          <p:cNvSpPr txBox="1">
            <a:spLocks/>
          </p:cNvSpPr>
          <p:nvPr/>
        </p:nvSpPr>
        <p:spPr>
          <a:xfrm>
            <a:off x="11398592" y="6569077"/>
            <a:ext cx="528986"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r">
              <a:defRPr/>
            </a:pPr>
            <a:fld id="{EB578BD5-E3A8-4354-91BC-79CE4598B8D1}" type="slidenum">
              <a:rPr lang="en-US" sz="800" smtClean="0">
                <a:solidFill>
                  <a:prstClr val="black"/>
                </a:solidFill>
                <a:cs typeface="Arial" pitchFamily="34" charset="0"/>
              </a:rPr>
              <a:pPr algn="r">
                <a:defRPr/>
              </a:pPr>
              <a:t>‹#›</a:t>
            </a:fld>
            <a:endParaRPr lang="en-US" sz="800">
              <a:solidFill>
                <a:prstClr val="black"/>
              </a:solidFill>
              <a:cs typeface="Arial" pitchFamily="34" charset="0"/>
            </a:endParaRPr>
          </a:p>
        </p:txBody>
      </p:sp>
      <p:cxnSp>
        <p:nvCxnSpPr>
          <p:cNvPr id="7" name="Straight Connector 6"/>
          <p:cNvCxnSpPr/>
          <p:nvPr/>
        </p:nvCxnSpPr>
        <p:spPr bwMode="auto">
          <a:xfrm>
            <a:off x="264422" y="1102301"/>
            <a:ext cx="11927579"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96780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xStyles>
    <p:titleStyle>
      <a:lvl1pPr algn="l" rtl="0" eaLnBrk="1" fontAlgn="base" hangingPunct="1">
        <a:lnSpc>
          <a:spcPct val="100000"/>
        </a:lnSpc>
        <a:spcBef>
          <a:spcPct val="0"/>
        </a:spcBef>
        <a:spcAft>
          <a:spcPct val="0"/>
        </a:spcAft>
        <a:defRPr lang="de-DE" sz="2400" b="1" kern="1200" dirty="0">
          <a:solidFill>
            <a:srgbClr val="404040"/>
          </a:solidFill>
          <a:latin typeface="+mj-lt"/>
          <a:ea typeface="+mj-ea"/>
          <a:cs typeface="+mj-cs"/>
        </a:defRPr>
      </a:lvl1pPr>
      <a:lvl2pPr algn="l" rtl="0" eaLnBrk="1" fontAlgn="base" hangingPunct="1">
        <a:spcBef>
          <a:spcPct val="0"/>
        </a:spcBef>
        <a:spcAft>
          <a:spcPct val="0"/>
        </a:spcAft>
        <a:defRPr sz="4400" b="1">
          <a:solidFill>
            <a:schemeClr val="tx1"/>
          </a:solidFill>
          <a:latin typeface="Arial" charset="0"/>
        </a:defRPr>
      </a:lvl2pPr>
      <a:lvl3pPr algn="l" rtl="0" eaLnBrk="1" fontAlgn="base" hangingPunct="1">
        <a:spcBef>
          <a:spcPct val="0"/>
        </a:spcBef>
        <a:spcAft>
          <a:spcPct val="0"/>
        </a:spcAft>
        <a:defRPr sz="4400" b="1">
          <a:solidFill>
            <a:schemeClr val="tx1"/>
          </a:solidFill>
          <a:latin typeface="Arial" charset="0"/>
        </a:defRPr>
      </a:lvl3pPr>
      <a:lvl4pPr algn="l" rtl="0" eaLnBrk="1" fontAlgn="base" hangingPunct="1">
        <a:spcBef>
          <a:spcPct val="0"/>
        </a:spcBef>
        <a:spcAft>
          <a:spcPct val="0"/>
        </a:spcAft>
        <a:defRPr sz="4400" b="1">
          <a:solidFill>
            <a:schemeClr val="tx1"/>
          </a:solidFill>
          <a:latin typeface="Arial" charset="0"/>
        </a:defRPr>
      </a:lvl4pPr>
      <a:lvl5pPr algn="l" rtl="0" eaLnBrk="1" fontAlgn="base" hangingPunct="1">
        <a:spcBef>
          <a:spcPct val="0"/>
        </a:spcBef>
        <a:spcAft>
          <a:spcPct val="0"/>
        </a:spcAft>
        <a:defRPr sz="4400" b="1">
          <a:solidFill>
            <a:schemeClr val="tx1"/>
          </a:solidFill>
          <a:latin typeface="Arial" charset="0"/>
        </a:defRPr>
      </a:lvl5pPr>
      <a:lvl6pPr marL="457200" algn="l" rtl="0" eaLnBrk="1" fontAlgn="base" hangingPunct="1">
        <a:spcBef>
          <a:spcPct val="0"/>
        </a:spcBef>
        <a:spcAft>
          <a:spcPct val="0"/>
        </a:spcAft>
        <a:defRPr b="1">
          <a:solidFill>
            <a:schemeClr val="tx1"/>
          </a:solidFill>
          <a:latin typeface="Arial" charset="0"/>
        </a:defRPr>
      </a:lvl6pPr>
      <a:lvl7pPr marL="914400" algn="l" rtl="0" eaLnBrk="1" fontAlgn="base" hangingPunct="1">
        <a:spcBef>
          <a:spcPct val="0"/>
        </a:spcBef>
        <a:spcAft>
          <a:spcPct val="0"/>
        </a:spcAft>
        <a:defRPr b="1">
          <a:solidFill>
            <a:schemeClr val="tx1"/>
          </a:solidFill>
          <a:latin typeface="Arial" charset="0"/>
        </a:defRPr>
      </a:lvl7pPr>
      <a:lvl8pPr marL="1371600" algn="l" rtl="0" eaLnBrk="1" fontAlgn="base" hangingPunct="1">
        <a:spcBef>
          <a:spcPct val="0"/>
        </a:spcBef>
        <a:spcAft>
          <a:spcPct val="0"/>
        </a:spcAft>
        <a:defRPr b="1">
          <a:solidFill>
            <a:schemeClr val="tx1"/>
          </a:solidFill>
          <a:latin typeface="Arial" charset="0"/>
        </a:defRPr>
      </a:lvl8pPr>
      <a:lvl9pPr marL="1828800" algn="l" rtl="0" eaLnBrk="1" fontAlgn="base" hangingPunct="1">
        <a:spcBef>
          <a:spcPct val="0"/>
        </a:spcBef>
        <a:spcAft>
          <a:spcPct val="0"/>
        </a:spcAft>
        <a:defRPr b="1">
          <a:solidFill>
            <a:schemeClr val="tx1"/>
          </a:solidFill>
          <a:latin typeface="Arial" charset="0"/>
        </a:defRPr>
      </a:lvl9pPr>
    </p:titleStyle>
    <p:bodyStyle>
      <a:lvl1pPr marL="174625" indent="-174625"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1pPr>
      <a:lvl2pPr marL="363538" indent="-188913" algn="l" rtl="0" eaLnBrk="1" fontAlgn="base" hangingPunct="1">
        <a:spcBef>
          <a:spcPts val="300"/>
        </a:spcBef>
        <a:spcAft>
          <a:spcPts val="300"/>
        </a:spcAft>
        <a:buFont typeface="Arial" charset="0"/>
        <a:buChar char="–"/>
        <a:defRPr sz="1400" kern="1200">
          <a:solidFill>
            <a:schemeClr val="tx1"/>
          </a:solidFill>
          <a:latin typeface="+mn-lt"/>
          <a:ea typeface="+mn-ea"/>
          <a:cs typeface="+mn-cs"/>
        </a:defRPr>
      </a:lvl2pPr>
      <a:lvl3pPr marL="538163" indent="-174625" algn="l" rtl="0" eaLnBrk="1" fontAlgn="base" hangingPunct="1">
        <a:spcBef>
          <a:spcPts val="300"/>
        </a:spcBef>
        <a:spcAft>
          <a:spcPts val="300"/>
        </a:spcAft>
        <a:buFont typeface="Arial" charset="0"/>
        <a:buChar char="•"/>
        <a:defRPr sz="1200" kern="1200">
          <a:solidFill>
            <a:schemeClr val="tx1"/>
          </a:solidFill>
          <a:latin typeface="+mn-lt"/>
          <a:ea typeface="+mn-ea"/>
          <a:cs typeface="+mn-cs"/>
        </a:defRPr>
      </a:lvl3pPr>
      <a:lvl4pPr marL="712788" indent="-174625" algn="l" rtl="0" eaLnBrk="1" fontAlgn="base" hangingPunct="1">
        <a:spcBef>
          <a:spcPts val="300"/>
        </a:spcBef>
        <a:spcAft>
          <a:spcPts val="300"/>
        </a:spcAft>
        <a:buFont typeface="Arial" charset="0"/>
        <a:buChar char="–"/>
        <a:defRPr sz="1100" kern="1200">
          <a:solidFill>
            <a:schemeClr val="tx1"/>
          </a:solidFill>
          <a:latin typeface="+mn-lt"/>
          <a:ea typeface="+mn-ea"/>
          <a:cs typeface="+mn-cs"/>
        </a:defRPr>
      </a:lvl4pPr>
      <a:lvl5pPr marL="901700" indent="-188913" algn="l" rtl="0" eaLnBrk="1" fontAlgn="base" hangingPunct="1">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87B3BA-277D-49C7-83B0-552BFFB15C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8D5580-1F38-458F-924E-5958ADA36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80BDA-39A7-485E-AEC6-660B1FCEEC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03082-D516-4A17-8F48-A507410C7FBD}" type="datetimeFigureOut">
              <a:rPr lang="en-US" smtClean="0"/>
              <a:t>7/17/2020</a:t>
            </a:fld>
            <a:endParaRPr lang="en-US"/>
          </a:p>
        </p:txBody>
      </p:sp>
      <p:sp>
        <p:nvSpPr>
          <p:cNvPr id="5" name="Footer Placeholder 4">
            <a:extLst>
              <a:ext uri="{FF2B5EF4-FFF2-40B4-BE49-F238E27FC236}">
                <a16:creationId xmlns:a16="http://schemas.microsoft.com/office/drawing/2014/main" id="{B9D7BA25-8677-42F7-AEED-8ECF14212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C66D5F-9ED9-4D4B-BC22-C82BD9A8B0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72A9D-B5E6-4B81-A373-6A81367D6C63}" type="slidenum">
              <a:rPr lang="en-US" smtClean="0"/>
              <a:t>‹#›</a:t>
            </a:fld>
            <a:endParaRPr lang="en-US"/>
          </a:p>
        </p:txBody>
      </p:sp>
    </p:spTree>
    <p:extLst>
      <p:ext uri="{BB962C8B-B14F-4D97-AF65-F5344CB8AC3E}">
        <p14:creationId xmlns:p14="http://schemas.microsoft.com/office/powerpoint/2010/main" val="52196883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familyplanning2020.org/measurement-hub" TargetMode="External"/><Relationship Id="rId2" Type="http://schemas.openxmlformats.org/officeDocument/2006/relationships/hyperlink" Target="https://www.statcompiler.com/" TargetMode="External"/><Relationship Id="rId1" Type="http://schemas.openxmlformats.org/officeDocument/2006/relationships/slideLayout" Target="../slideLayouts/slideLayout3.xml"/><Relationship Id="rId4" Type="http://schemas.openxmlformats.org/officeDocument/2006/relationships/hyperlink" Target="https://www.un.org/en/development/desa/population/publications/pdf/family/ContraceptiveUseByMethodDataBooklet2019.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aids.org/sites/default/files/media_asset/unaids-data-2018_en.pdf" TargetMode="Externa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unaids.org/sites/default/files/media_asset/2019-global-AIDS-update_en.pdf" TargetMode="Externa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hivpreventioncoalition.unaids.org/resource/condom-needs-and-resource-requirement-estimation-tool/" TargetMode="External"/><Relationship Id="rId2" Type="http://schemas.openxmlformats.org/officeDocument/2006/relationships/hyperlink" Target="https://www.pma2020.org/survey-topic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PT"/><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6.PPT"/><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hivpreventioncoalition.unaids.org/resource/condom-needs-and-resource-requirement-estimation-tool/"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hivpreventioncoalition.unaids.org/resource/condom-needs-and-resource-requirement-estimation-too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hyperlink" Target="https://aidsfree.usaid.gov/sites/default/files/resources/2018.9.19_af-wtp-condom-report.pdf"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https://www.dktinternational.org/contraceptive-social-marketing-statistics/"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0.emf"/><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package" Target="../embeddings/Microsoft_Excel_Worksheet11.xlsx"/><Relationship Id="rId5" Type="http://schemas.openxmlformats.org/officeDocument/2006/relationships/image" Target="../media/image29.emf"/><Relationship Id="rId4" Type="http://schemas.openxmlformats.org/officeDocument/2006/relationships/package" Target="../embeddings/Microsoft_Excel_Worksheet10.xlsx"/></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2.xml"/><Relationship Id="rId4" Type="http://schemas.openxmlformats.org/officeDocument/2006/relationships/image" Target="../media/image32.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0.xml"/><Relationship Id="rId1" Type="http://schemas.openxmlformats.org/officeDocument/2006/relationships/vmlDrawing" Target="../drawings/vmlDrawing3.vml"/><Relationship Id="rId5" Type="http://schemas.openxmlformats.org/officeDocument/2006/relationships/image" Target="../media/image33.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7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hyperlink" Target="https://phia-data.icap.columbia.edu/" TargetMode="External"/><Relationship Id="rId2" Type="http://schemas.openxmlformats.org/officeDocument/2006/relationships/hyperlink" Target="https://www.statcompiler.com/" TargetMode="External"/><Relationship Id="rId1" Type="http://schemas.openxmlformats.org/officeDocument/2006/relationships/slideLayout" Target="../slideLayouts/slideLayout3.xml"/><Relationship Id="rId5" Type="http://schemas.openxmlformats.org/officeDocument/2006/relationships/hyperlink" Target="http://aidsinfo.unaids.org/" TargetMode="External"/><Relationship Id="rId4" Type="http://schemas.openxmlformats.org/officeDocument/2006/relationships/hyperlink" Target="https://www.unaids.org/en/topic/data"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statcompiler.com/" TargetMode="Externa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hyperlink" Target="https://www.unfpaprocurement.org/rhi-home%20%20)" TargetMode="Externa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FD97-36FE-4922-B387-F6FE1E1BA327}"/>
              </a:ext>
            </a:extLst>
          </p:cNvPr>
          <p:cNvSpPr>
            <a:spLocks noGrp="1"/>
          </p:cNvSpPr>
          <p:nvPr>
            <p:ph type="ctrTitle"/>
          </p:nvPr>
        </p:nvSpPr>
        <p:spPr>
          <a:xfrm>
            <a:off x="1021079" y="2173005"/>
            <a:ext cx="10149840" cy="1391920"/>
          </a:xfrm>
        </p:spPr>
        <p:txBody>
          <a:bodyPr anchor="ctr">
            <a:noAutofit/>
          </a:bodyPr>
          <a:lstStyle/>
          <a:p>
            <a:r>
              <a:rPr lang="en-US" sz="4400" dirty="0"/>
              <a:t>Annex C (Situation Analysis):</a:t>
            </a:r>
            <a:br>
              <a:rPr lang="en-US" sz="4400" dirty="0"/>
            </a:br>
            <a:r>
              <a:rPr lang="en-US" sz="4000" dirty="0">
                <a:solidFill>
                  <a:srgbClr val="00B0F0"/>
                </a:solidFill>
              </a:rPr>
              <a:t>SA Resource Deck</a:t>
            </a:r>
          </a:p>
        </p:txBody>
      </p:sp>
      <p:pic>
        <p:nvPicPr>
          <p:cNvPr id="4" name="Picture 3">
            <a:extLst>
              <a:ext uri="{FF2B5EF4-FFF2-40B4-BE49-F238E27FC236}">
                <a16:creationId xmlns:a16="http://schemas.microsoft.com/office/drawing/2014/main" id="{7786CC90-5CEC-429C-8A1C-6ACB2598220A}"/>
              </a:ext>
            </a:extLst>
          </p:cNvPr>
          <p:cNvPicPr>
            <a:picLocks noChangeAspect="1"/>
          </p:cNvPicPr>
          <p:nvPr/>
        </p:nvPicPr>
        <p:blipFill>
          <a:blip r:embed="rId2"/>
          <a:stretch>
            <a:fillRect/>
          </a:stretch>
        </p:blipFill>
        <p:spPr>
          <a:xfrm>
            <a:off x="9974837" y="5986973"/>
            <a:ext cx="1933575" cy="444311"/>
          </a:xfrm>
          <a:prstGeom prst="rect">
            <a:avLst/>
          </a:prstGeom>
        </p:spPr>
      </p:pic>
      <p:pic>
        <p:nvPicPr>
          <p:cNvPr id="6" name="Picture 5">
            <a:extLst>
              <a:ext uri="{FF2B5EF4-FFF2-40B4-BE49-F238E27FC236}">
                <a16:creationId xmlns:a16="http://schemas.microsoft.com/office/drawing/2014/main" id="{1FCE164D-6864-4522-B4B6-FA260DE57714}"/>
              </a:ext>
            </a:extLst>
          </p:cNvPr>
          <p:cNvPicPr>
            <a:picLocks noChangeAspect="1"/>
          </p:cNvPicPr>
          <p:nvPr/>
        </p:nvPicPr>
        <p:blipFill>
          <a:blip r:embed="rId3"/>
          <a:stretch>
            <a:fillRect/>
          </a:stretch>
        </p:blipFill>
        <p:spPr>
          <a:xfrm>
            <a:off x="5518362" y="5592878"/>
            <a:ext cx="1155274" cy="1093305"/>
          </a:xfrm>
          <a:prstGeom prst="rect">
            <a:avLst/>
          </a:prstGeom>
        </p:spPr>
      </p:pic>
      <p:pic>
        <p:nvPicPr>
          <p:cNvPr id="7" name="Picture 6">
            <a:extLst>
              <a:ext uri="{FF2B5EF4-FFF2-40B4-BE49-F238E27FC236}">
                <a16:creationId xmlns:a16="http://schemas.microsoft.com/office/drawing/2014/main" id="{D8CE14CA-83B2-42C8-A3C1-30E10D9974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3588" y="5616600"/>
            <a:ext cx="1069583" cy="1069583"/>
          </a:xfrm>
          <a:prstGeom prst="rect">
            <a:avLst/>
          </a:prstGeom>
        </p:spPr>
      </p:pic>
    </p:spTree>
    <p:extLst>
      <p:ext uri="{BB962C8B-B14F-4D97-AF65-F5344CB8AC3E}">
        <p14:creationId xmlns:p14="http://schemas.microsoft.com/office/powerpoint/2010/main" val="295967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C503-4EC1-4095-BBC1-14DA5DB13097}"/>
              </a:ext>
            </a:extLst>
          </p:cNvPr>
          <p:cNvSpPr>
            <a:spLocks noGrp="1"/>
          </p:cNvSpPr>
          <p:nvPr>
            <p:ph type="title"/>
          </p:nvPr>
        </p:nvSpPr>
        <p:spPr>
          <a:xfrm>
            <a:off x="569843" y="316053"/>
            <a:ext cx="10515600" cy="650450"/>
          </a:xfrm>
        </p:spPr>
        <p:txBody>
          <a:bodyPr/>
          <a:lstStyle/>
          <a:p>
            <a:r>
              <a:rPr lang="en-GB">
                <a:solidFill>
                  <a:schemeClr val="accent1">
                    <a:lumMod val="75000"/>
                  </a:schemeClr>
                </a:solidFill>
              </a:rPr>
              <a:t>FP – Key questions &amp; data sources</a:t>
            </a:r>
            <a:endParaRPr lang="en-GB" dirty="0">
              <a:solidFill>
                <a:schemeClr val="accent1">
                  <a:lumMod val="75000"/>
                </a:schemeClr>
              </a:solidFill>
            </a:endParaRPr>
          </a:p>
        </p:txBody>
      </p:sp>
      <p:sp>
        <p:nvSpPr>
          <p:cNvPr id="5" name="Slide Number Placeholder 4">
            <a:extLst>
              <a:ext uri="{FF2B5EF4-FFF2-40B4-BE49-F238E27FC236}">
                <a16:creationId xmlns:a16="http://schemas.microsoft.com/office/drawing/2014/main" id="{E480E2AE-39F2-46B9-B080-7A29A0A3CD83}"/>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8E46FC7E-B77E-4D80-979B-27D6AB7DC9CD}"/>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Health Need</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0D608585-ED65-428B-95A3-A2BCFDF60EF4}"/>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Data &amp; Sources</a:t>
            </a:r>
            <a:endParaRPr lang="en-US" sz="1600" b="1" dirty="0">
              <a:solidFill>
                <a:schemeClr val="bg1"/>
              </a:solidFill>
              <a:latin typeface="+mj-lt"/>
            </a:endParaRPr>
          </a:p>
        </p:txBody>
      </p:sp>
      <p:graphicFrame>
        <p:nvGraphicFramePr>
          <p:cNvPr id="4" name="Table 5">
            <a:extLst>
              <a:ext uri="{FF2B5EF4-FFF2-40B4-BE49-F238E27FC236}">
                <a16:creationId xmlns:a16="http://schemas.microsoft.com/office/drawing/2014/main" id="{95123757-CAA0-46AD-98B7-A939CE759443}"/>
              </a:ext>
            </a:extLst>
          </p:cNvPr>
          <p:cNvGraphicFramePr>
            <a:graphicFrameLocks noGrp="1"/>
          </p:cNvGraphicFramePr>
          <p:nvPr>
            <p:extLst>
              <p:ext uri="{D42A27DB-BD31-4B8C-83A1-F6EECF244321}">
                <p14:modId xmlns:p14="http://schemas.microsoft.com/office/powerpoint/2010/main" val="2838263008"/>
              </p:ext>
            </p:extLst>
          </p:nvPr>
        </p:nvGraphicFramePr>
        <p:xfrm>
          <a:off x="660399" y="1176983"/>
          <a:ext cx="10728961" cy="3510280"/>
        </p:xfrm>
        <a:graphic>
          <a:graphicData uri="http://schemas.openxmlformats.org/drawingml/2006/table">
            <a:tbl>
              <a:tblPr firstRow="1" bandRow="1">
                <a:tableStyleId>{5C22544A-7EE6-4342-B048-85BDC9FD1C3A}</a:tableStyleId>
              </a:tblPr>
              <a:tblGrid>
                <a:gridCol w="5435601">
                  <a:extLst>
                    <a:ext uri="{9D8B030D-6E8A-4147-A177-3AD203B41FA5}">
                      <a16:colId xmlns:a16="http://schemas.microsoft.com/office/drawing/2014/main" val="1457163708"/>
                    </a:ext>
                  </a:extLst>
                </a:gridCol>
                <a:gridCol w="5293360">
                  <a:extLst>
                    <a:ext uri="{9D8B030D-6E8A-4147-A177-3AD203B41FA5}">
                      <a16:colId xmlns:a16="http://schemas.microsoft.com/office/drawing/2014/main" val="1618602683"/>
                    </a:ext>
                  </a:extLst>
                </a:gridCol>
              </a:tblGrid>
              <a:tr h="370840">
                <a:tc>
                  <a:txBody>
                    <a:bodyPr/>
                    <a:lstStyle/>
                    <a:p>
                      <a:r>
                        <a:rPr lang="en-US"/>
                        <a:t>Questions</a:t>
                      </a:r>
                    </a:p>
                  </a:txBody>
                  <a:tcPr/>
                </a:tc>
                <a:tc>
                  <a:txBody>
                    <a:bodyPr/>
                    <a:lstStyle/>
                    <a:p>
                      <a:r>
                        <a:rPr lang="en-US"/>
                        <a:t>Data sources</a:t>
                      </a:r>
                    </a:p>
                  </a:txBody>
                  <a:tcPr/>
                </a:tc>
                <a:extLst>
                  <a:ext uri="{0D108BD9-81ED-4DB2-BD59-A6C34878D82A}">
                    <a16:rowId xmlns:a16="http://schemas.microsoft.com/office/drawing/2014/main" val="2557665745"/>
                  </a:ext>
                </a:extLst>
              </a:tr>
              <a:tr h="370840">
                <a:tc>
                  <a:txBody>
                    <a:bodyPr/>
                    <a:lstStyle/>
                    <a:p>
                      <a:pPr marL="285750" indent="-285750">
                        <a:buFont typeface="Arial" panose="020B0604020202020204" pitchFamily="34" charset="0"/>
                        <a:buChar char="•"/>
                      </a:pPr>
                      <a:r>
                        <a:rPr lang="en-US" sz="1800" kern="1200">
                          <a:solidFill>
                            <a:schemeClr val="tx2"/>
                          </a:solidFill>
                          <a:effectLst/>
                          <a:latin typeface="+mn-lt"/>
                          <a:ea typeface="+mn-ea"/>
                          <a:cs typeface="+mn-cs"/>
                        </a:rPr>
                        <a:t>Which geographic areas or groups have shown the highest preference for condoms as a family planning method?</a:t>
                      </a:r>
                    </a:p>
                    <a:p>
                      <a:pPr marL="0" indent="0">
                        <a:buFont typeface="Arial" panose="020B0604020202020204" pitchFamily="34" charset="0"/>
                        <a:buNone/>
                      </a:pPr>
                      <a:endParaRPr lang="en-US" sz="1800" kern="1200">
                        <a:solidFill>
                          <a:schemeClr val="tx2"/>
                        </a:solidFill>
                        <a:effectLst/>
                        <a:latin typeface="+mn-lt"/>
                        <a:ea typeface="+mn-ea"/>
                        <a:cs typeface="+mn-cs"/>
                      </a:endParaRPr>
                    </a:p>
                    <a:p>
                      <a:pPr marL="285750" indent="-285750">
                        <a:buFont typeface="Arial" panose="020B0604020202020204" pitchFamily="34" charset="0"/>
                        <a:buChar char="•"/>
                      </a:pPr>
                      <a:r>
                        <a:rPr lang="en-US" sz="1800" kern="1200">
                          <a:solidFill>
                            <a:schemeClr val="tx2"/>
                          </a:solidFill>
                          <a:effectLst/>
                          <a:latin typeface="+mn-lt"/>
                          <a:ea typeface="+mn-ea"/>
                          <a:cs typeface="+mn-cs"/>
                        </a:rPr>
                        <a:t>How has this changed over the last 5-10 years?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800">
                        <a:solidFill>
                          <a:schemeClr val="tx1">
                            <a:lumMod val="65000"/>
                            <a:lumOff val="35000"/>
                          </a:schemeClr>
                        </a:solidFill>
                      </a:endParaRPr>
                    </a:p>
                    <a:p>
                      <a:endParaRPr lang="en-US"/>
                    </a:p>
                  </a:txBody>
                  <a:tcPr/>
                </a:tc>
                <a:tc>
                  <a:txBody>
                    <a:bodyPr/>
                    <a:lstStyle/>
                    <a:p>
                      <a:pPr marL="285750" lvl="0" indent="-285750">
                        <a:buFont typeface="Arial" panose="020B0604020202020204" pitchFamily="34" charset="0"/>
                        <a:buChar char="•"/>
                      </a:pPr>
                      <a:r>
                        <a:rPr lang="en-US" sz="1800" kern="1200">
                          <a:solidFill>
                            <a:schemeClr val="tx2"/>
                          </a:solidFill>
                          <a:effectLst/>
                          <a:latin typeface="+mn-lt"/>
                          <a:ea typeface="+mn-ea"/>
                          <a:cs typeface="+mn-cs"/>
                        </a:rPr>
                        <a:t>MOH reports</a:t>
                      </a:r>
                    </a:p>
                    <a:p>
                      <a:pPr marL="285750" lvl="0" indent="-285750">
                        <a:buFont typeface="Arial" panose="020B0604020202020204" pitchFamily="34" charset="0"/>
                        <a:buChar char="•"/>
                      </a:pPr>
                      <a:r>
                        <a:rPr lang="en-US" sz="1800" kern="1200">
                          <a:solidFill>
                            <a:schemeClr val="tx2"/>
                          </a:solidFill>
                          <a:effectLst/>
                          <a:latin typeface="+mn-lt"/>
                          <a:ea typeface="+mn-ea"/>
                          <a:cs typeface="+mn-cs"/>
                        </a:rPr>
                        <a:t>DHS </a:t>
                      </a:r>
                      <a:r>
                        <a:rPr lang="en-US" sz="1400" u="sng" kern="1200">
                          <a:solidFill>
                            <a:schemeClr val="accent1">
                              <a:lumMod val="50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https://www.statcompiler.com/</a:t>
                      </a:r>
                      <a:endParaRPr lang="en-US" sz="1800" kern="1200">
                        <a:solidFill>
                          <a:schemeClr val="tx2"/>
                        </a:solidFill>
                        <a:effectLst/>
                        <a:latin typeface="+mn-lt"/>
                        <a:ea typeface="+mn-ea"/>
                        <a:cs typeface="+mn-cs"/>
                      </a:endParaRPr>
                    </a:p>
                    <a:p>
                      <a:pPr marL="285750" lvl="0" indent="-285750">
                        <a:buFont typeface="Arial" panose="020B0604020202020204" pitchFamily="34" charset="0"/>
                        <a:buChar char="•"/>
                      </a:pPr>
                      <a:r>
                        <a:rPr lang="en-US" sz="1800" kern="1200">
                          <a:solidFill>
                            <a:schemeClr val="tx2"/>
                          </a:solidFill>
                          <a:effectLst/>
                          <a:latin typeface="+mn-lt"/>
                          <a:ea typeface="+mn-ea"/>
                          <a:cs typeface="+mn-cs"/>
                        </a:rPr>
                        <a:t>National plans for RH &amp; FP</a:t>
                      </a:r>
                    </a:p>
                    <a:p>
                      <a:pPr marL="285750" lvl="0" indent="-285750">
                        <a:buFont typeface="Arial" panose="020B0604020202020204" pitchFamily="34" charset="0"/>
                        <a:buChar char="•"/>
                      </a:pPr>
                      <a:r>
                        <a:rPr lang="en-US" sz="1800" kern="1200">
                          <a:solidFill>
                            <a:schemeClr val="tx2"/>
                          </a:solidFill>
                          <a:effectLst/>
                          <a:latin typeface="+mn-lt"/>
                          <a:ea typeface="+mn-ea"/>
                          <a:cs typeface="+mn-cs"/>
                        </a:rPr>
                        <a:t>FP 2020 </a:t>
                      </a:r>
                      <a:r>
                        <a:rPr lang="en-US" sz="1400" u="sng" kern="1200">
                          <a:solidFill>
                            <a:schemeClr val="accent1">
                              <a:lumMod val="50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https://www.familyplanning2020.org/measurement-hub</a:t>
                      </a:r>
                      <a:endParaRPr lang="en-US" sz="1800" kern="1200">
                        <a:solidFill>
                          <a:schemeClr val="tx2"/>
                        </a:solidFill>
                        <a:effectLst/>
                        <a:latin typeface="+mn-lt"/>
                        <a:ea typeface="+mn-ea"/>
                        <a:cs typeface="+mn-cs"/>
                      </a:endParaRPr>
                    </a:p>
                    <a:p>
                      <a:pPr marL="285750" indent="-285750">
                        <a:buFont typeface="Arial" panose="020B0604020202020204" pitchFamily="34" charset="0"/>
                        <a:buChar char="•"/>
                      </a:pPr>
                      <a:r>
                        <a:rPr lang="en-US" sz="1400">
                          <a:solidFill>
                            <a:schemeClr val="accent1">
                              <a:lumMod val="50000"/>
                            </a:schemeClr>
                          </a:solidFill>
                          <a:hlinkClick r:id="rId4">
                            <a:extLst>
                              <a:ext uri="{A12FA001-AC4F-418D-AE19-62706E023703}">
                                <ahyp:hlinkClr xmlns:ahyp="http://schemas.microsoft.com/office/drawing/2018/hyperlinkcolor" val="tx"/>
                              </a:ext>
                            </a:extLst>
                          </a:hlinkClick>
                        </a:rPr>
                        <a:t>https://www.un.org/en/development/desa/population/publications/pdf/family/ContraceptiveUseByMethodDataBooklet2019.pdf</a:t>
                      </a:r>
                      <a:endParaRPr lang="en-US" sz="1400" kern="1200">
                        <a:solidFill>
                          <a:schemeClr val="accent1">
                            <a:lumMod val="50000"/>
                          </a:schemeClr>
                        </a:solidFill>
                        <a:effectLst/>
                        <a:latin typeface="+mn-lt"/>
                        <a:ea typeface="+mn-ea"/>
                        <a:cs typeface="+mn-cs"/>
                      </a:endParaRPr>
                    </a:p>
                    <a:p>
                      <a:pPr marL="285750" indent="-285750">
                        <a:buFont typeface="Arial" panose="020B0604020202020204" pitchFamily="34" charset="0"/>
                        <a:buChar char="•"/>
                      </a:pPr>
                      <a:r>
                        <a:rPr lang="en-US" sz="1800" kern="1200">
                          <a:solidFill>
                            <a:schemeClr val="tx2"/>
                          </a:solidFill>
                          <a:effectLst/>
                          <a:latin typeface="+mn-lt"/>
                          <a:ea typeface="+mn-ea"/>
                          <a:cs typeface="+mn-cs"/>
                        </a:rPr>
                        <a:t>Key informant interviews with government and market actors provide qualitative data that gives context to the quantitative data.</a:t>
                      </a:r>
                    </a:p>
                    <a:p>
                      <a:pPr marL="285750" indent="-285750">
                        <a:buFont typeface="Arial" panose="020B0604020202020204" pitchFamily="34" charset="0"/>
                        <a:buChar char="•"/>
                      </a:pPr>
                      <a:endParaRPr lang="en-US">
                        <a:solidFill>
                          <a:schemeClr val="tx2"/>
                        </a:solidFill>
                      </a:endParaRPr>
                    </a:p>
                  </a:txBody>
                  <a:tcPr/>
                </a:tc>
                <a:extLst>
                  <a:ext uri="{0D108BD9-81ED-4DB2-BD59-A6C34878D82A}">
                    <a16:rowId xmlns:a16="http://schemas.microsoft.com/office/drawing/2014/main" val="1830887044"/>
                  </a:ext>
                </a:extLst>
              </a:tr>
            </a:tbl>
          </a:graphicData>
        </a:graphic>
      </p:graphicFrame>
    </p:spTree>
    <p:extLst>
      <p:ext uri="{BB962C8B-B14F-4D97-AF65-F5344CB8AC3E}">
        <p14:creationId xmlns:p14="http://schemas.microsoft.com/office/powerpoint/2010/main" val="28354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634050" y="2325756"/>
            <a:ext cx="7201837" cy="2897455"/>
          </a:xfrm>
        </p:spPr>
        <p:txBody>
          <a:bodyPr anchor="t"/>
          <a:lstStyle/>
          <a:p>
            <a:r>
              <a:rPr lang="en-US"/>
              <a:t>Health Need:</a:t>
            </a:r>
            <a:br>
              <a:rPr lang="en-US"/>
            </a:br>
            <a:r>
              <a:rPr lang="en-US" sz="4000"/>
              <a:t>Example slides</a:t>
            </a:r>
            <a:endParaRPr lang="en-US" sz="4000" dirty="0"/>
          </a:p>
        </p:txBody>
      </p:sp>
    </p:spTree>
    <p:extLst>
      <p:ext uri="{BB962C8B-B14F-4D97-AF65-F5344CB8AC3E}">
        <p14:creationId xmlns:p14="http://schemas.microsoft.com/office/powerpoint/2010/main" val="115471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C18487-F9A4-4440-AED9-0C4971AB8D39}"/>
              </a:ext>
            </a:extLst>
          </p:cNvPr>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DFD3AFAE-99B3-6849-B14F-072FBF2DC663}"/>
              </a:ext>
            </a:extLst>
          </p:cNvPr>
          <p:cNvSpPr/>
          <p:nvPr/>
        </p:nvSpPr>
        <p:spPr>
          <a:xfrm>
            <a:off x="5974813" y="3244334"/>
            <a:ext cx="242374"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1E593BD2-748B-45CB-BA88-4F143B254F00}"/>
              </a:ext>
            </a:extLst>
          </p:cNvPr>
          <p:cNvSpPr txBox="1">
            <a:spLocks/>
          </p:cNvSpPr>
          <p:nvPr/>
        </p:nvSpPr>
        <p:spPr>
          <a:xfrm>
            <a:off x="569843" y="1091719"/>
            <a:ext cx="10515600" cy="4171950"/>
          </a:xfrm>
          <a:prstGeom prst="rect">
            <a:avLst/>
          </a:prstGeom>
        </p:spPr>
        <p:txBody>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Barlow Regular" panose="00000500000000000000" pitchFamily="2" charset="0"/>
              <a:buChar char="–"/>
              <a:defRPr sz="2000" kern="1200">
                <a:solidFill>
                  <a:schemeClr val="tx2">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2">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t>Nearly all new HIV infections in adults are sexually transmitted.</a:t>
            </a:r>
          </a:p>
          <a:p>
            <a:pPr lvl="0"/>
            <a:r>
              <a:rPr lang="en-US"/>
              <a:t>Incidence among sex workers and their clients disproportionately high</a:t>
            </a:r>
          </a:p>
          <a:p>
            <a:pPr lvl="0"/>
            <a:r>
              <a:rPr lang="en-US"/>
              <a:t>Low levels of viral suppression achieved by treatment programs =&gt; the vast majority of PLHIV can transmit HIV through sex.</a:t>
            </a:r>
          </a:p>
          <a:p>
            <a:pPr lvl="0"/>
            <a:r>
              <a:rPr lang="en-US"/>
              <a:t>The number of people who can infect others is increasing (there were more new HIV infections than the increase in number of people on treatment).</a:t>
            </a:r>
          </a:p>
          <a:p>
            <a:pPr lvl="0"/>
            <a:r>
              <a:rPr lang="en-US"/>
              <a:t>Other STIs are a substantial health problem, reducing productivity and straining public health resources.</a:t>
            </a:r>
          </a:p>
          <a:p>
            <a:pPr lvl="0"/>
            <a:r>
              <a:rPr lang="en-US"/>
              <a:t>Condoms are the most used family planning (FP) method for unmarried women and are an important part of the method mix to reduce unmet need for contraception.</a:t>
            </a:r>
          </a:p>
          <a:p>
            <a:pPr>
              <a:lnSpc>
                <a:spcPct val="100000"/>
              </a:lnSpc>
              <a:spcBef>
                <a:spcPts val="0"/>
              </a:spcBef>
            </a:pPr>
            <a:endParaRPr lang="en-GB" sz="2000">
              <a:solidFill>
                <a:schemeClr val="tx1">
                  <a:lumMod val="65000"/>
                  <a:lumOff val="35000"/>
                </a:schemeClr>
              </a:solidFill>
            </a:endParaRPr>
          </a:p>
        </p:txBody>
      </p:sp>
      <p:sp>
        <p:nvSpPr>
          <p:cNvPr id="9" name="Title 1">
            <a:extLst>
              <a:ext uri="{FF2B5EF4-FFF2-40B4-BE49-F238E27FC236}">
                <a16:creationId xmlns:a16="http://schemas.microsoft.com/office/drawing/2014/main" id="{282CDA39-682D-4CA2-A0AF-CD89C15D2629}"/>
              </a:ext>
            </a:extLst>
          </p:cNvPr>
          <p:cNvSpPr txBox="1">
            <a:spLocks/>
          </p:cNvSpPr>
          <p:nvPr/>
        </p:nvSpPr>
        <p:spPr>
          <a:xfrm>
            <a:off x="569843" y="352844"/>
            <a:ext cx="10515600" cy="65045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GB">
                <a:solidFill>
                  <a:schemeClr val="accent1">
                    <a:lumMod val="75000"/>
                  </a:schemeClr>
                </a:solidFill>
              </a:rPr>
              <a:t>Health Need – High level insights – Examples</a:t>
            </a:r>
            <a:endParaRPr lang="en-GB" dirty="0">
              <a:solidFill>
                <a:schemeClr val="accent1">
                  <a:lumMod val="75000"/>
                </a:schemeClr>
              </a:solidFill>
            </a:endParaRPr>
          </a:p>
        </p:txBody>
      </p:sp>
      <p:sp>
        <p:nvSpPr>
          <p:cNvPr id="6" name="TextBox 5">
            <a:extLst>
              <a:ext uri="{FF2B5EF4-FFF2-40B4-BE49-F238E27FC236}">
                <a16:creationId xmlns:a16="http://schemas.microsoft.com/office/drawing/2014/main" id="{5676EE17-B164-4B7A-88F2-B79C63B4F467}"/>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Health Need</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BBE357C2-130B-4AC8-AB4F-7E2DE4BFD768}"/>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Insights</a:t>
            </a:r>
            <a:endParaRPr lang="en-US" sz="1600" b="1" dirty="0">
              <a:solidFill>
                <a:schemeClr val="bg1"/>
              </a:solidFill>
              <a:latin typeface="+mj-lt"/>
            </a:endParaRPr>
          </a:p>
        </p:txBody>
      </p:sp>
    </p:spTree>
    <p:extLst>
      <p:ext uri="{BB962C8B-B14F-4D97-AF65-F5344CB8AC3E}">
        <p14:creationId xmlns:p14="http://schemas.microsoft.com/office/powerpoint/2010/main" val="162540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8C9B0-726B-4C58-8A5F-0167FC548F26}"/>
              </a:ext>
            </a:extLst>
          </p:cNvPr>
          <p:cNvSpPr>
            <a:spLocks noGrp="1"/>
          </p:cNvSpPr>
          <p:nvPr>
            <p:ph type="title"/>
          </p:nvPr>
        </p:nvSpPr>
        <p:spPr/>
        <p:txBody>
          <a:bodyPr/>
          <a:lstStyle/>
          <a:p>
            <a:r>
              <a:rPr lang="en-US"/>
              <a:t>Lesotho: HIV Incidence</a:t>
            </a:r>
          </a:p>
        </p:txBody>
      </p:sp>
      <p:sp>
        <p:nvSpPr>
          <p:cNvPr id="3" name="Slide Number Placeholder 2">
            <a:extLst>
              <a:ext uri="{FF2B5EF4-FFF2-40B4-BE49-F238E27FC236}">
                <a16:creationId xmlns:a16="http://schemas.microsoft.com/office/drawing/2014/main" id="{0C4FD49B-B176-4C9C-B5E9-A493C90F2A22}"/>
              </a:ext>
            </a:extLst>
          </p:cNvPr>
          <p:cNvSpPr>
            <a:spLocks noGrp="1"/>
          </p:cNvSpPr>
          <p:nvPr>
            <p:ph type="sldNum" sz="quarter" idx="11"/>
          </p:nvPr>
        </p:nvSpPr>
        <p:spPr/>
        <p:txBody>
          <a:bodyPr/>
          <a:lstStyle/>
          <a:p>
            <a:fld id="{CFFF2F95-D369-4C5D-AE33-0AFFFAE9ECAA}" type="slidenum">
              <a:rPr lang="en-US" smtClean="0"/>
              <a:pPr/>
              <a:t>13</a:t>
            </a:fld>
            <a:endParaRPr lang="en-US" dirty="0"/>
          </a:p>
        </p:txBody>
      </p:sp>
      <p:pic>
        <p:nvPicPr>
          <p:cNvPr id="5" name="Picture 4">
            <a:extLst>
              <a:ext uri="{FF2B5EF4-FFF2-40B4-BE49-F238E27FC236}">
                <a16:creationId xmlns:a16="http://schemas.microsoft.com/office/drawing/2014/main" id="{763F8902-1BD8-4C38-9509-F8A992947DD4}"/>
              </a:ext>
            </a:extLst>
          </p:cNvPr>
          <p:cNvPicPr>
            <a:picLocks noChangeAspect="1"/>
          </p:cNvPicPr>
          <p:nvPr/>
        </p:nvPicPr>
        <p:blipFill>
          <a:blip r:embed="rId2"/>
          <a:stretch>
            <a:fillRect/>
          </a:stretch>
        </p:blipFill>
        <p:spPr>
          <a:xfrm>
            <a:off x="1336040" y="1280636"/>
            <a:ext cx="9166555" cy="2671127"/>
          </a:xfrm>
          <a:prstGeom prst="rect">
            <a:avLst/>
          </a:prstGeom>
        </p:spPr>
      </p:pic>
      <p:sp>
        <p:nvSpPr>
          <p:cNvPr id="7" name="TextBox 6">
            <a:extLst>
              <a:ext uri="{FF2B5EF4-FFF2-40B4-BE49-F238E27FC236}">
                <a16:creationId xmlns:a16="http://schemas.microsoft.com/office/drawing/2014/main" id="{69B2756B-74B3-488C-A76F-2D03BCD59D11}"/>
              </a:ext>
            </a:extLst>
          </p:cNvPr>
          <p:cNvSpPr txBox="1"/>
          <p:nvPr/>
        </p:nvSpPr>
        <p:spPr>
          <a:xfrm>
            <a:off x="3121115" y="4317998"/>
            <a:ext cx="6224781" cy="1200329"/>
          </a:xfrm>
          <a:prstGeom prst="rect">
            <a:avLst/>
          </a:prstGeom>
          <a:noFill/>
        </p:spPr>
        <p:txBody>
          <a:bodyPr wrap="none" rtlCol="0">
            <a:spAutoFit/>
          </a:bodyPr>
          <a:lstStyle/>
          <a:p>
            <a:r>
              <a:rPr lang="en-US" b="1">
                <a:solidFill>
                  <a:schemeClr val="accent1"/>
                </a:solidFill>
              </a:rPr>
              <a:t>Insights:</a:t>
            </a:r>
          </a:p>
          <a:p>
            <a:endParaRPr lang="en-US" b="1">
              <a:solidFill>
                <a:schemeClr val="accent1"/>
              </a:solidFill>
            </a:endParaRPr>
          </a:p>
          <a:p>
            <a:r>
              <a:rPr lang="en-US" b="1">
                <a:solidFill>
                  <a:schemeClr val="accent1"/>
                </a:solidFill>
              </a:rPr>
              <a:t>1. &gt; 90% of new infections in ages 15+</a:t>
            </a:r>
          </a:p>
          <a:p>
            <a:r>
              <a:rPr lang="en-US" b="1">
                <a:solidFill>
                  <a:schemeClr val="accent1"/>
                </a:solidFill>
              </a:rPr>
              <a:t>2. New infections more than 25% higher among women</a:t>
            </a:r>
          </a:p>
        </p:txBody>
      </p:sp>
      <p:sp>
        <p:nvSpPr>
          <p:cNvPr id="8" name="TextBox 7">
            <a:extLst>
              <a:ext uri="{FF2B5EF4-FFF2-40B4-BE49-F238E27FC236}">
                <a16:creationId xmlns:a16="http://schemas.microsoft.com/office/drawing/2014/main" id="{3D63867E-2280-4169-B045-948725C2D759}"/>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Health Need</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F23C63CD-89C3-49AC-884C-52BA3D59BCE0}"/>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DF924E73-4FC1-42C1-AC34-11E4B2654BC9}"/>
              </a:ext>
            </a:extLst>
          </p:cNvPr>
          <p:cNvSpPr txBox="1"/>
          <p:nvPr/>
        </p:nvSpPr>
        <p:spPr>
          <a:xfrm>
            <a:off x="2715331" y="5884562"/>
            <a:ext cx="6761338" cy="276999"/>
          </a:xfrm>
          <a:prstGeom prst="rect">
            <a:avLst/>
          </a:prstGeom>
          <a:noFill/>
        </p:spPr>
        <p:txBody>
          <a:bodyPr wrap="none" rtlCol="0">
            <a:spAutoFit/>
          </a:bodyPr>
          <a:lstStyle/>
          <a:p>
            <a:r>
              <a:rPr lang="en-US" sz="1200"/>
              <a:t>Source: UNAIDS </a:t>
            </a:r>
            <a:r>
              <a:rPr lang="en-US" sz="1200">
                <a:hlinkClick r:id="rId3"/>
              </a:rPr>
              <a:t>https://www.unaids.org/sites/default/files/media_asset/unaids-data-2018_en.pdf</a:t>
            </a:r>
            <a:endParaRPr lang="en-US" sz="1200"/>
          </a:p>
        </p:txBody>
      </p:sp>
    </p:spTree>
    <p:extLst>
      <p:ext uri="{BB962C8B-B14F-4D97-AF65-F5344CB8AC3E}">
        <p14:creationId xmlns:p14="http://schemas.microsoft.com/office/powerpoint/2010/main" val="400807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04AF02-C491-491B-B7BF-3193CC7D7CB8}"/>
              </a:ext>
            </a:extLst>
          </p:cNvPr>
          <p:cNvSpPr txBox="1"/>
          <p:nvPr/>
        </p:nvSpPr>
        <p:spPr>
          <a:xfrm>
            <a:off x="8178904" y="6220647"/>
            <a:ext cx="3685624" cy="523220"/>
          </a:xfrm>
          <a:prstGeom prst="rect">
            <a:avLst/>
          </a:prstGeom>
          <a:noFill/>
        </p:spPr>
        <p:txBody>
          <a:bodyPr wrap="none" rtlCol="0">
            <a:spAutoFit/>
          </a:bodyPr>
          <a:lstStyle/>
          <a:p>
            <a:r>
              <a:rPr lang="en-US" sz="1400"/>
              <a:t>Source: Modes of transmission study (2013)</a:t>
            </a:r>
          </a:p>
          <a:p>
            <a:r>
              <a:rPr lang="en-US" sz="1400"/>
              <a:t>See important note on this slide</a:t>
            </a:r>
            <a:endParaRPr lang="en-US" sz="1400" dirty="0"/>
          </a:p>
        </p:txBody>
      </p:sp>
      <p:grpSp>
        <p:nvGrpSpPr>
          <p:cNvPr id="15" name="Group 14">
            <a:extLst>
              <a:ext uri="{FF2B5EF4-FFF2-40B4-BE49-F238E27FC236}">
                <a16:creationId xmlns:a16="http://schemas.microsoft.com/office/drawing/2014/main" id="{7C52A693-B06E-4ED2-A5D9-F574B529DC59}"/>
              </a:ext>
            </a:extLst>
          </p:cNvPr>
          <p:cNvGrpSpPr/>
          <p:nvPr/>
        </p:nvGrpSpPr>
        <p:grpSpPr>
          <a:xfrm>
            <a:off x="837510" y="1496401"/>
            <a:ext cx="7765227" cy="4639639"/>
            <a:chOff x="837510" y="1496401"/>
            <a:chExt cx="7765227" cy="4639639"/>
          </a:xfrm>
        </p:grpSpPr>
        <p:pic>
          <p:nvPicPr>
            <p:cNvPr id="2" name="Picture 1">
              <a:extLst>
                <a:ext uri="{FF2B5EF4-FFF2-40B4-BE49-F238E27FC236}">
                  <a16:creationId xmlns:a16="http://schemas.microsoft.com/office/drawing/2014/main" id="{06D83043-BF2D-4FE9-BE7E-B8197C9C7DAF}"/>
                </a:ext>
              </a:extLst>
            </p:cNvPr>
            <p:cNvPicPr>
              <a:picLocks noChangeAspect="1"/>
            </p:cNvPicPr>
            <p:nvPr/>
          </p:nvPicPr>
          <p:blipFill>
            <a:blip r:embed="rId3"/>
            <a:stretch>
              <a:fillRect/>
            </a:stretch>
          </p:blipFill>
          <p:spPr>
            <a:xfrm>
              <a:off x="838200" y="1496401"/>
              <a:ext cx="7764537" cy="4639639"/>
            </a:xfrm>
            <a:prstGeom prst="rect">
              <a:avLst/>
            </a:prstGeom>
          </p:spPr>
        </p:pic>
        <p:sp>
          <p:nvSpPr>
            <p:cNvPr id="6" name="Rectangle 5">
              <a:extLst>
                <a:ext uri="{FF2B5EF4-FFF2-40B4-BE49-F238E27FC236}">
                  <a16:creationId xmlns:a16="http://schemas.microsoft.com/office/drawing/2014/main" id="{6249E6DD-14E9-4918-A87A-6720DF2E071E}"/>
                </a:ext>
              </a:extLst>
            </p:cNvPr>
            <p:cNvSpPr/>
            <p:nvPr/>
          </p:nvSpPr>
          <p:spPr>
            <a:xfrm>
              <a:off x="4088907" y="2603354"/>
              <a:ext cx="723014" cy="167994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A9A156-071F-482A-94CC-8ED36BAD277E}"/>
                </a:ext>
              </a:extLst>
            </p:cNvPr>
            <p:cNvSpPr/>
            <p:nvPr/>
          </p:nvSpPr>
          <p:spPr>
            <a:xfrm>
              <a:off x="4088907" y="4939429"/>
              <a:ext cx="723014" cy="73165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19F6E6-5F78-41F5-9C98-62F0A7EC14E2}"/>
                </a:ext>
              </a:extLst>
            </p:cNvPr>
            <p:cNvSpPr/>
            <p:nvPr/>
          </p:nvSpPr>
          <p:spPr>
            <a:xfrm>
              <a:off x="837510" y="2603353"/>
              <a:ext cx="2209407" cy="167994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7B5933-8578-451F-B9C2-6A3E3E7F4086}"/>
                </a:ext>
              </a:extLst>
            </p:cNvPr>
            <p:cNvSpPr/>
            <p:nvPr/>
          </p:nvSpPr>
          <p:spPr>
            <a:xfrm>
              <a:off x="848139" y="4939429"/>
              <a:ext cx="2198777" cy="73165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8B8543-9395-4E68-A935-F001103405E7}"/>
                </a:ext>
              </a:extLst>
            </p:cNvPr>
            <p:cNvSpPr/>
            <p:nvPr/>
          </p:nvSpPr>
          <p:spPr>
            <a:xfrm>
              <a:off x="7817397" y="4936399"/>
              <a:ext cx="723014" cy="73165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452363EF-DC3B-4B62-8475-226E22F582BC}"/>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Health Need</a:t>
            </a:r>
            <a:endParaRPr lang="en-US" sz="1600" b="1" dirty="0">
              <a:solidFill>
                <a:schemeClr val="bg1"/>
              </a:solidFill>
              <a:latin typeface="+mj-lt"/>
            </a:endParaRPr>
          </a:p>
        </p:txBody>
      </p:sp>
      <p:sp>
        <p:nvSpPr>
          <p:cNvPr id="12" name="TextBox 11">
            <a:extLst>
              <a:ext uri="{FF2B5EF4-FFF2-40B4-BE49-F238E27FC236}">
                <a16:creationId xmlns:a16="http://schemas.microsoft.com/office/drawing/2014/main" id="{635237EB-572B-479E-A7E2-11D402F149A7}"/>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13" name="Title 2">
            <a:extLst>
              <a:ext uri="{FF2B5EF4-FFF2-40B4-BE49-F238E27FC236}">
                <a16:creationId xmlns:a16="http://schemas.microsoft.com/office/drawing/2014/main" id="{7A14F856-36F8-42E4-AB73-DA1204BBF418}"/>
              </a:ext>
            </a:extLst>
          </p:cNvPr>
          <p:cNvSpPr txBox="1">
            <a:spLocks/>
          </p:cNvSpPr>
          <p:nvPr/>
        </p:nvSpPr>
        <p:spPr>
          <a:xfrm>
            <a:off x="838200" y="263950"/>
            <a:ext cx="10515600" cy="968501"/>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a:solidFill>
                  <a:schemeClr val="accent3"/>
                </a:solidFill>
              </a:rPr>
              <a:t>Mozambique</a:t>
            </a:r>
            <a:endParaRPr lang="en-US" altLang="en-US" dirty="0">
              <a:solidFill>
                <a:schemeClr val="accent3"/>
              </a:solidFill>
            </a:endParaRPr>
          </a:p>
          <a:p>
            <a:r>
              <a:rPr lang="en-US" altLang="en-US">
                <a:solidFill>
                  <a:schemeClr val="accent3"/>
                </a:solidFill>
              </a:rPr>
              <a:t>HIV incidence by mode of transmission</a:t>
            </a:r>
            <a:endParaRPr lang="en-US" dirty="0">
              <a:solidFill>
                <a:schemeClr val="accent3"/>
              </a:solidFill>
            </a:endParaRPr>
          </a:p>
        </p:txBody>
      </p:sp>
      <p:sp>
        <p:nvSpPr>
          <p:cNvPr id="14" name="TextBox 13">
            <a:extLst>
              <a:ext uri="{FF2B5EF4-FFF2-40B4-BE49-F238E27FC236}">
                <a16:creationId xmlns:a16="http://schemas.microsoft.com/office/drawing/2014/main" id="{D783F362-946D-4188-A384-9B37D6929579}"/>
              </a:ext>
            </a:extLst>
          </p:cNvPr>
          <p:cNvSpPr txBox="1"/>
          <p:nvPr/>
        </p:nvSpPr>
        <p:spPr>
          <a:xfrm>
            <a:off x="8822085" y="1831061"/>
            <a:ext cx="2948848" cy="4124206"/>
          </a:xfrm>
          <a:prstGeom prst="rect">
            <a:avLst/>
          </a:prstGeom>
          <a:noFill/>
          <a:ln w="28575">
            <a:solidFill>
              <a:schemeClr val="accent3"/>
            </a:solidFill>
          </a:ln>
        </p:spPr>
        <p:txBody>
          <a:bodyPr wrap="square" rtlCol="0">
            <a:spAutoFit/>
          </a:bodyPr>
          <a:lstStyle/>
          <a:p>
            <a:pPr marL="119063"/>
            <a:endParaRPr lang="en-US" sz="1600" b="1">
              <a:solidFill>
                <a:schemeClr val="accent3"/>
              </a:solidFill>
            </a:endParaRPr>
          </a:p>
          <a:p>
            <a:pPr marL="119063"/>
            <a:r>
              <a:rPr lang="en-US" sz="1600" b="1">
                <a:solidFill>
                  <a:schemeClr val="accent3"/>
                </a:solidFill>
              </a:rPr>
              <a:t>Insights</a:t>
            </a:r>
            <a:r>
              <a:rPr lang="en-US" sz="1600" b="1" dirty="0">
                <a:solidFill>
                  <a:schemeClr val="accent3"/>
                </a:solidFill>
              </a:rPr>
              <a:t>:</a:t>
            </a:r>
          </a:p>
          <a:p>
            <a:pPr marL="119063"/>
            <a:endParaRPr lang="en-US" sz="1600" b="1" dirty="0">
              <a:solidFill>
                <a:schemeClr val="accent3"/>
              </a:solidFill>
            </a:endParaRPr>
          </a:p>
          <a:p>
            <a:pPr marL="119063"/>
            <a:r>
              <a:rPr lang="en-US" sz="1600" b="1">
                <a:solidFill>
                  <a:schemeClr val="accent3"/>
                </a:solidFill>
              </a:rPr>
              <a:t>Substantial proportion of new infections in stable relationships</a:t>
            </a:r>
          </a:p>
          <a:p>
            <a:pPr marL="119063"/>
            <a:endParaRPr lang="en-US" sz="1600" b="1">
              <a:solidFill>
                <a:schemeClr val="accent3"/>
              </a:solidFill>
            </a:endParaRPr>
          </a:p>
          <a:p>
            <a:pPr marL="119063"/>
            <a:r>
              <a:rPr lang="en-US" sz="1600" b="1">
                <a:solidFill>
                  <a:schemeClr val="accent3"/>
                </a:solidFill>
              </a:rPr>
              <a:t>But paid sex (sex workers and their clients) still represents a large proportion of incidence – and the highest incidence rate</a:t>
            </a:r>
            <a:endParaRPr lang="en-US" sz="1600" b="1" dirty="0">
              <a:solidFill>
                <a:schemeClr val="accent3"/>
              </a:solidFill>
            </a:endParaRPr>
          </a:p>
          <a:p>
            <a:endParaRPr lang="en-US" b="1">
              <a:solidFill>
                <a:schemeClr val="accent3"/>
              </a:solidFill>
            </a:endParaRPr>
          </a:p>
          <a:p>
            <a:endParaRPr lang="en-US" b="1">
              <a:solidFill>
                <a:schemeClr val="accent3"/>
              </a:solidFill>
            </a:endParaRPr>
          </a:p>
          <a:p>
            <a:endParaRPr lang="en-US" b="1">
              <a:solidFill>
                <a:schemeClr val="accent3"/>
              </a:solidFill>
            </a:endParaRPr>
          </a:p>
        </p:txBody>
      </p:sp>
      <p:sp>
        <p:nvSpPr>
          <p:cNvPr id="4" name="TextBox 3">
            <a:extLst>
              <a:ext uri="{FF2B5EF4-FFF2-40B4-BE49-F238E27FC236}">
                <a16:creationId xmlns:a16="http://schemas.microsoft.com/office/drawing/2014/main" id="{9BB7685F-14BB-4027-8BBD-D6741D457642}"/>
              </a:ext>
            </a:extLst>
          </p:cNvPr>
          <p:cNvSpPr txBox="1"/>
          <p:nvPr/>
        </p:nvSpPr>
        <p:spPr>
          <a:xfrm>
            <a:off x="837510" y="6247680"/>
            <a:ext cx="2468946" cy="307777"/>
          </a:xfrm>
          <a:prstGeom prst="rect">
            <a:avLst/>
          </a:prstGeom>
          <a:noFill/>
        </p:spPr>
        <p:txBody>
          <a:bodyPr wrap="none" rtlCol="0">
            <a:spAutoFit/>
          </a:bodyPr>
          <a:lstStyle/>
          <a:p>
            <a:r>
              <a:rPr lang="en-US" sz="1400" b="1">
                <a:solidFill>
                  <a:schemeClr val="accent3"/>
                </a:solidFill>
              </a:rPr>
              <a:t>MTS = Female sex workers</a:t>
            </a:r>
          </a:p>
        </p:txBody>
      </p:sp>
    </p:spTree>
    <p:extLst>
      <p:ext uri="{BB962C8B-B14F-4D97-AF65-F5344CB8AC3E}">
        <p14:creationId xmlns:p14="http://schemas.microsoft.com/office/powerpoint/2010/main" val="28245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B65D5FDC-B7DE-4249-8C9B-3CE2794C6450}"/>
              </a:ext>
            </a:extLst>
          </p:cNvPr>
          <p:cNvSpPr txBox="1">
            <a:spLocks/>
          </p:cNvSpPr>
          <p:nvPr/>
        </p:nvSpPr>
        <p:spPr>
          <a:xfrm>
            <a:off x="3738679" y="4984687"/>
            <a:ext cx="5239641" cy="1414278"/>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pt-PT" altLang="en-US" sz="1600">
                <a:solidFill>
                  <a:schemeClr val="accent3"/>
                </a:solidFill>
              </a:rPr>
              <a:t>Insights:</a:t>
            </a:r>
          </a:p>
          <a:p>
            <a:endParaRPr lang="pt-PT" altLang="en-US" sz="1600">
              <a:solidFill>
                <a:schemeClr val="accent3"/>
              </a:solidFill>
            </a:endParaRPr>
          </a:p>
          <a:p>
            <a:pPr marL="285750" indent="-285750">
              <a:buFont typeface="Arial" panose="020B0604020202020204" pitchFamily="34" charset="0"/>
              <a:buChar char="•"/>
            </a:pPr>
            <a:r>
              <a:rPr lang="pt-PT" altLang="en-US" sz="1600">
                <a:solidFill>
                  <a:schemeClr val="accent3"/>
                </a:solidFill>
              </a:rPr>
              <a:t>Similar modes of transmission across regions</a:t>
            </a:r>
          </a:p>
          <a:p>
            <a:pPr marL="285750" indent="-285750">
              <a:buFont typeface="Arial" panose="020B0604020202020204" pitchFamily="34" charset="0"/>
              <a:buChar char="•"/>
            </a:pPr>
            <a:r>
              <a:rPr lang="pt-PT" altLang="en-US" sz="1600">
                <a:solidFill>
                  <a:schemeClr val="accent3"/>
                </a:solidFill>
              </a:rPr>
              <a:t>Incidence in stable relationships higher in South</a:t>
            </a:r>
          </a:p>
          <a:p>
            <a:pPr marL="285750" indent="-285750">
              <a:buFont typeface="Arial" panose="020B0604020202020204" pitchFamily="34" charset="0"/>
              <a:buChar char="•"/>
            </a:pPr>
            <a:r>
              <a:rPr lang="pt-PT" altLang="en-US" sz="1600">
                <a:solidFill>
                  <a:schemeClr val="accent3"/>
                </a:solidFill>
              </a:rPr>
              <a:t>Incidence in sex work higher in the North</a:t>
            </a:r>
          </a:p>
        </p:txBody>
      </p:sp>
      <p:grpSp>
        <p:nvGrpSpPr>
          <p:cNvPr id="3" name="Group 2">
            <a:extLst>
              <a:ext uri="{FF2B5EF4-FFF2-40B4-BE49-F238E27FC236}">
                <a16:creationId xmlns:a16="http://schemas.microsoft.com/office/drawing/2014/main" id="{60373BEA-9F83-43C9-AE95-8BF3700DCD0A}"/>
              </a:ext>
            </a:extLst>
          </p:cNvPr>
          <p:cNvGrpSpPr/>
          <p:nvPr/>
        </p:nvGrpSpPr>
        <p:grpSpPr>
          <a:xfrm>
            <a:off x="590773" y="1461797"/>
            <a:ext cx="10763027" cy="3392934"/>
            <a:chOff x="714486" y="3243525"/>
            <a:chExt cx="10763027" cy="3392934"/>
          </a:xfrm>
        </p:grpSpPr>
        <p:pic>
          <p:nvPicPr>
            <p:cNvPr id="5" name="Picture 4">
              <a:extLst>
                <a:ext uri="{FF2B5EF4-FFF2-40B4-BE49-F238E27FC236}">
                  <a16:creationId xmlns:a16="http://schemas.microsoft.com/office/drawing/2014/main" id="{489E9C09-9DE3-42CF-BDEB-D56031C24EFC}"/>
                </a:ext>
              </a:extLst>
            </p:cNvPr>
            <p:cNvPicPr>
              <a:picLocks noChangeAspect="1"/>
            </p:cNvPicPr>
            <p:nvPr/>
          </p:nvPicPr>
          <p:blipFill>
            <a:blip r:embed="rId3"/>
            <a:stretch>
              <a:fillRect/>
            </a:stretch>
          </p:blipFill>
          <p:spPr>
            <a:xfrm>
              <a:off x="714486" y="3316323"/>
              <a:ext cx="5136965" cy="3320136"/>
            </a:xfrm>
            <a:prstGeom prst="rect">
              <a:avLst/>
            </a:prstGeom>
          </p:spPr>
        </p:pic>
        <p:pic>
          <p:nvPicPr>
            <p:cNvPr id="6" name="Picture 5">
              <a:extLst>
                <a:ext uri="{FF2B5EF4-FFF2-40B4-BE49-F238E27FC236}">
                  <a16:creationId xmlns:a16="http://schemas.microsoft.com/office/drawing/2014/main" id="{1FD314DE-CF20-4288-B647-7F122DC7551A}"/>
                </a:ext>
              </a:extLst>
            </p:cNvPr>
            <p:cNvPicPr>
              <a:picLocks noChangeAspect="1"/>
            </p:cNvPicPr>
            <p:nvPr/>
          </p:nvPicPr>
          <p:blipFill>
            <a:blip r:embed="rId4"/>
            <a:stretch>
              <a:fillRect/>
            </a:stretch>
          </p:blipFill>
          <p:spPr>
            <a:xfrm>
              <a:off x="6340548" y="3243525"/>
              <a:ext cx="5136965" cy="3392934"/>
            </a:xfrm>
            <a:prstGeom prst="rect">
              <a:avLst/>
            </a:prstGeom>
          </p:spPr>
        </p:pic>
        <p:cxnSp>
          <p:nvCxnSpPr>
            <p:cNvPr id="10" name="Straight Connector 9">
              <a:extLst>
                <a:ext uri="{FF2B5EF4-FFF2-40B4-BE49-F238E27FC236}">
                  <a16:creationId xmlns:a16="http://schemas.microsoft.com/office/drawing/2014/main" id="{97FDF7E1-6463-47D5-AF2D-D986A015311C}"/>
                </a:ext>
              </a:extLst>
            </p:cNvPr>
            <p:cNvCxnSpPr>
              <a:cxnSpLocks/>
            </p:cNvCxnSpPr>
            <p:nvPr/>
          </p:nvCxnSpPr>
          <p:spPr>
            <a:xfrm>
              <a:off x="10333821" y="6531166"/>
              <a:ext cx="363557"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59345-28B3-4AFB-848D-44A61B9E1C98}"/>
                </a:ext>
              </a:extLst>
            </p:cNvPr>
            <p:cNvCxnSpPr>
              <a:cxnSpLocks/>
            </p:cNvCxnSpPr>
            <p:nvPr/>
          </p:nvCxnSpPr>
          <p:spPr>
            <a:xfrm>
              <a:off x="4823552" y="6529330"/>
              <a:ext cx="277258" cy="1836"/>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Arrow: Right 13">
              <a:extLst>
                <a:ext uri="{FF2B5EF4-FFF2-40B4-BE49-F238E27FC236}">
                  <a16:creationId xmlns:a16="http://schemas.microsoft.com/office/drawing/2014/main" id="{0723C05A-AB4E-4951-8E12-C7FD107361FE}"/>
                </a:ext>
              </a:extLst>
            </p:cNvPr>
            <p:cNvSpPr/>
            <p:nvPr/>
          </p:nvSpPr>
          <p:spPr>
            <a:xfrm>
              <a:off x="958467" y="5464366"/>
              <a:ext cx="352540" cy="187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22D4155-4B66-4512-BB40-FE92963BF4E1}"/>
                </a:ext>
              </a:extLst>
            </p:cNvPr>
            <p:cNvSpPr/>
            <p:nvPr/>
          </p:nvSpPr>
          <p:spPr>
            <a:xfrm>
              <a:off x="7500647" y="3909156"/>
              <a:ext cx="2721166" cy="56185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DACDCC94-9EAF-4507-AE0A-3EF91DD9AF9B}"/>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Health Need</a:t>
            </a:r>
            <a:endParaRPr lang="en-US" sz="1600" b="1" dirty="0">
              <a:solidFill>
                <a:schemeClr val="bg1"/>
              </a:solidFill>
              <a:latin typeface="+mj-lt"/>
            </a:endParaRPr>
          </a:p>
        </p:txBody>
      </p:sp>
      <p:sp>
        <p:nvSpPr>
          <p:cNvPr id="18" name="TextBox 17">
            <a:extLst>
              <a:ext uri="{FF2B5EF4-FFF2-40B4-BE49-F238E27FC236}">
                <a16:creationId xmlns:a16="http://schemas.microsoft.com/office/drawing/2014/main" id="{2D563DEA-B70C-4760-BA21-C925DB8B53C4}"/>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19" name="Title 2">
            <a:extLst>
              <a:ext uri="{FF2B5EF4-FFF2-40B4-BE49-F238E27FC236}">
                <a16:creationId xmlns:a16="http://schemas.microsoft.com/office/drawing/2014/main" id="{5C29416A-8444-49F4-9CC6-C9617C1018CB}"/>
              </a:ext>
            </a:extLst>
          </p:cNvPr>
          <p:cNvSpPr txBox="1">
            <a:spLocks/>
          </p:cNvSpPr>
          <p:nvPr/>
        </p:nvSpPr>
        <p:spPr>
          <a:xfrm>
            <a:off x="838200" y="293767"/>
            <a:ext cx="10515600" cy="968501"/>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dirty="0">
                <a:solidFill>
                  <a:schemeClr val="accent3"/>
                </a:solidFill>
              </a:rPr>
              <a:t>Mozambique</a:t>
            </a:r>
          </a:p>
          <a:p>
            <a:r>
              <a:rPr lang="en-US" altLang="en-US">
                <a:solidFill>
                  <a:schemeClr val="accent3"/>
                </a:solidFill>
              </a:rPr>
              <a:t>HIV incidence by mode of transmission &amp; region</a:t>
            </a:r>
            <a:endParaRPr lang="en-US" dirty="0">
              <a:solidFill>
                <a:schemeClr val="accent3"/>
              </a:solidFill>
            </a:endParaRPr>
          </a:p>
        </p:txBody>
      </p:sp>
      <p:sp>
        <p:nvSpPr>
          <p:cNvPr id="15" name="TextBox 14">
            <a:extLst>
              <a:ext uri="{FF2B5EF4-FFF2-40B4-BE49-F238E27FC236}">
                <a16:creationId xmlns:a16="http://schemas.microsoft.com/office/drawing/2014/main" id="{E291347E-0636-4FA3-8E65-6420BE82DC1C}"/>
              </a:ext>
            </a:extLst>
          </p:cNvPr>
          <p:cNvSpPr txBox="1"/>
          <p:nvPr/>
        </p:nvSpPr>
        <p:spPr>
          <a:xfrm>
            <a:off x="8178904" y="6220647"/>
            <a:ext cx="3685624" cy="523220"/>
          </a:xfrm>
          <a:prstGeom prst="rect">
            <a:avLst/>
          </a:prstGeom>
          <a:noFill/>
        </p:spPr>
        <p:txBody>
          <a:bodyPr wrap="none" rtlCol="0">
            <a:spAutoFit/>
          </a:bodyPr>
          <a:lstStyle/>
          <a:p>
            <a:r>
              <a:rPr lang="en-US" sz="1400"/>
              <a:t>Source: Modes of transmission study (2013)</a:t>
            </a:r>
          </a:p>
          <a:p>
            <a:r>
              <a:rPr lang="en-US" sz="1400"/>
              <a:t>See important note on this slide</a:t>
            </a:r>
            <a:endParaRPr lang="en-US" sz="1400" dirty="0"/>
          </a:p>
        </p:txBody>
      </p:sp>
    </p:spTree>
    <p:extLst>
      <p:ext uri="{BB962C8B-B14F-4D97-AF65-F5344CB8AC3E}">
        <p14:creationId xmlns:p14="http://schemas.microsoft.com/office/powerpoint/2010/main" val="79248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03395E3-CC22-4506-9A40-E6330697575F}"/>
              </a:ext>
            </a:extLst>
          </p:cNvPr>
          <p:cNvSpPr txBox="1"/>
          <p:nvPr/>
        </p:nvSpPr>
        <p:spPr>
          <a:xfrm>
            <a:off x="10134491" y="6455549"/>
            <a:ext cx="1867371" cy="276999"/>
          </a:xfrm>
          <a:prstGeom prst="rect">
            <a:avLst/>
          </a:prstGeom>
          <a:noFill/>
        </p:spPr>
        <p:txBody>
          <a:bodyPr wrap="none" rtlCol="0">
            <a:spAutoFit/>
          </a:bodyPr>
          <a:lstStyle/>
          <a:p>
            <a:r>
              <a:rPr lang="en-US" sz="1200" dirty="0"/>
              <a:t>Source: IMASIDA (2015)</a:t>
            </a:r>
          </a:p>
        </p:txBody>
      </p:sp>
      <p:grpSp>
        <p:nvGrpSpPr>
          <p:cNvPr id="3" name="Group 2">
            <a:extLst>
              <a:ext uri="{FF2B5EF4-FFF2-40B4-BE49-F238E27FC236}">
                <a16:creationId xmlns:a16="http://schemas.microsoft.com/office/drawing/2014/main" id="{EE55740B-EEB3-4B9E-88D5-929B8DADECCB}"/>
              </a:ext>
            </a:extLst>
          </p:cNvPr>
          <p:cNvGrpSpPr/>
          <p:nvPr/>
        </p:nvGrpSpPr>
        <p:grpSpPr>
          <a:xfrm>
            <a:off x="838200" y="1563927"/>
            <a:ext cx="7540487" cy="3061600"/>
            <a:chOff x="838200" y="1563927"/>
            <a:chExt cx="8900711" cy="3061600"/>
          </a:xfrm>
        </p:grpSpPr>
        <p:grpSp>
          <p:nvGrpSpPr>
            <p:cNvPr id="6" name="Group 5">
              <a:extLst>
                <a:ext uri="{FF2B5EF4-FFF2-40B4-BE49-F238E27FC236}">
                  <a16:creationId xmlns:a16="http://schemas.microsoft.com/office/drawing/2014/main" id="{029EA5E5-87CE-4A63-9FCC-A74AB606BBD8}"/>
                </a:ext>
              </a:extLst>
            </p:cNvPr>
            <p:cNvGrpSpPr/>
            <p:nvPr/>
          </p:nvGrpSpPr>
          <p:grpSpPr>
            <a:xfrm>
              <a:off x="838200" y="1563927"/>
              <a:ext cx="8900711" cy="3061600"/>
              <a:chOff x="2276474" y="1666875"/>
              <a:chExt cx="7639050" cy="2294838"/>
            </a:xfrm>
          </p:grpSpPr>
          <p:pic>
            <p:nvPicPr>
              <p:cNvPr id="4" name="Picture 3">
                <a:extLst>
                  <a:ext uri="{FF2B5EF4-FFF2-40B4-BE49-F238E27FC236}">
                    <a16:creationId xmlns:a16="http://schemas.microsoft.com/office/drawing/2014/main" id="{35AA7B84-102A-4B0E-BB59-B05B376B6181}"/>
                  </a:ext>
                </a:extLst>
              </p:cNvPr>
              <p:cNvPicPr>
                <a:picLocks noChangeAspect="1"/>
              </p:cNvPicPr>
              <p:nvPr/>
            </p:nvPicPr>
            <p:blipFill>
              <a:blip r:embed="rId2"/>
              <a:stretch>
                <a:fillRect/>
              </a:stretch>
            </p:blipFill>
            <p:spPr>
              <a:xfrm>
                <a:off x="2276474" y="1666875"/>
                <a:ext cx="7639050" cy="1238250"/>
              </a:xfrm>
              <a:prstGeom prst="rect">
                <a:avLst/>
              </a:prstGeom>
            </p:spPr>
          </p:pic>
          <p:pic>
            <p:nvPicPr>
              <p:cNvPr id="5" name="Picture 4">
                <a:extLst>
                  <a:ext uri="{FF2B5EF4-FFF2-40B4-BE49-F238E27FC236}">
                    <a16:creationId xmlns:a16="http://schemas.microsoft.com/office/drawing/2014/main" id="{88B5A4CD-09D3-441A-AA5B-165D39FB25CA}"/>
                  </a:ext>
                </a:extLst>
              </p:cNvPr>
              <p:cNvPicPr>
                <a:picLocks noChangeAspect="1"/>
              </p:cNvPicPr>
              <p:nvPr/>
            </p:nvPicPr>
            <p:blipFill>
              <a:blip r:embed="rId3"/>
              <a:stretch>
                <a:fillRect/>
              </a:stretch>
            </p:blipFill>
            <p:spPr>
              <a:xfrm>
                <a:off x="2359790" y="2923488"/>
                <a:ext cx="7296150" cy="1038225"/>
              </a:xfrm>
              <a:prstGeom prst="rect">
                <a:avLst/>
              </a:prstGeom>
            </p:spPr>
          </p:pic>
        </p:grpSp>
        <p:sp>
          <p:nvSpPr>
            <p:cNvPr id="2" name="Rectangle 1">
              <a:extLst>
                <a:ext uri="{FF2B5EF4-FFF2-40B4-BE49-F238E27FC236}">
                  <a16:creationId xmlns:a16="http://schemas.microsoft.com/office/drawing/2014/main" id="{CE74D4A4-FEDC-4E5F-974C-AFD85109B6E7}"/>
                </a:ext>
              </a:extLst>
            </p:cNvPr>
            <p:cNvSpPr/>
            <p:nvPr/>
          </p:nvSpPr>
          <p:spPr>
            <a:xfrm>
              <a:off x="3621315" y="3620238"/>
              <a:ext cx="385591" cy="9474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F0B1AB-CAF7-4BC7-BCE3-03DBC136809F}"/>
                </a:ext>
              </a:extLst>
            </p:cNvPr>
            <p:cNvSpPr/>
            <p:nvPr/>
          </p:nvSpPr>
          <p:spPr>
            <a:xfrm>
              <a:off x="5751243" y="3620238"/>
              <a:ext cx="385591" cy="9474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2">
            <a:extLst>
              <a:ext uri="{FF2B5EF4-FFF2-40B4-BE49-F238E27FC236}">
                <a16:creationId xmlns:a16="http://schemas.microsoft.com/office/drawing/2014/main" id="{98A1AB15-5C64-40C0-9C7D-87BB81C4CE78}"/>
              </a:ext>
            </a:extLst>
          </p:cNvPr>
          <p:cNvSpPr txBox="1">
            <a:spLocks/>
          </p:cNvSpPr>
          <p:nvPr/>
        </p:nvSpPr>
        <p:spPr>
          <a:xfrm>
            <a:off x="838200" y="263950"/>
            <a:ext cx="10515600" cy="968501"/>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dirty="0">
                <a:solidFill>
                  <a:schemeClr val="accent3"/>
                </a:solidFill>
              </a:rPr>
              <a:t>Mozambique</a:t>
            </a:r>
          </a:p>
          <a:p>
            <a:r>
              <a:rPr lang="en-US" altLang="en-US" dirty="0">
                <a:solidFill>
                  <a:schemeClr val="accent3"/>
                </a:solidFill>
              </a:rPr>
              <a:t>HIV prevalence </a:t>
            </a:r>
            <a:r>
              <a:rPr lang="en-US" altLang="en-US">
                <a:solidFill>
                  <a:schemeClr val="accent3"/>
                </a:solidFill>
              </a:rPr>
              <a:t>by SES quintile</a:t>
            </a:r>
            <a:endParaRPr lang="en-US" dirty="0">
              <a:solidFill>
                <a:schemeClr val="accent3"/>
              </a:solidFill>
            </a:endParaRPr>
          </a:p>
        </p:txBody>
      </p:sp>
      <p:sp>
        <p:nvSpPr>
          <p:cNvPr id="12" name="TextBox 11">
            <a:extLst>
              <a:ext uri="{FF2B5EF4-FFF2-40B4-BE49-F238E27FC236}">
                <a16:creationId xmlns:a16="http://schemas.microsoft.com/office/drawing/2014/main" id="{0715ACD0-C3B7-481D-AC40-AE2E7A750493}"/>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Health Need</a:t>
            </a:r>
            <a:endParaRPr lang="en-US" sz="1600" b="1" dirty="0">
              <a:solidFill>
                <a:schemeClr val="bg1"/>
              </a:solidFill>
              <a:latin typeface="+mj-lt"/>
            </a:endParaRPr>
          </a:p>
        </p:txBody>
      </p:sp>
      <p:sp>
        <p:nvSpPr>
          <p:cNvPr id="13" name="TextBox 12">
            <a:extLst>
              <a:ext uri="{FF2B5EF4-FFF2-40B4-BE49-F238E27FC236}">
                <a16:creationId xmlns:a16="http://schemas.microsoft.com/office/drawing/2014/main" id="{BA9A54E1-1830-492C-AC27-961D98F4C7AB}"/>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15" name="TextBox 14">
            <a:extLst>
              <a:ext uri="{FF2B5EF4-FFF2-40B4-BE49-F238E27FC236}">
                <a16:creationId xmlns:a16="http://schemas.microsoft.com/office/drawing/2014/main" id="{B6F4FB33-76E3-4EDF-8B63-79F5E7330058}"/>
              </a:ext>
            </a:extLst>
          </p:cNvPr>
          <p:cNvSpPr txBox="1"/>
          <p:nvPr/>
        </p:nvSpPr>
        <p:spPr>
          <a:xfrm>
            <a:off x="9025572" y="1488474"/>
            <a:ext cx="2948848" cy="2954655"/>
          </a:xfrm>
          <a:prstGeom prst="rect">
            <a:avLst/>
          </a:prstGeom>
          <a:noFill/>
          <a:ln w="28575">
            <a:solidFill>
              <a:schemeClr val="accent3"/>
            </a:solidFill>
          </a:ln>
        </p:spPr>
        <p:txBody>
          <a:bodyPr wrap="square" rtlCol="0">
            <a:spAutoFit/>
          </a:bodyPr>
          <a:lstStyle/>
          <a:p>
            <a:pPr marL="119063"/>
            <a:endParaRPr lang="en-US" sz="1600" b="1">
              <a:solidFill>
                <a:schemeClr val="accent3"/>
              </a:solidFill>
            </a:endParaRPr>
          </a:p>
          <a:p>
            <a:pPr marL="119063"/>
            <a:r>
              <a:rPr lang="en-US" sz="1600" b="1">
                <a:solidFill>
                  <a:schemeClr val="accent3"/>
                </a:solidFill>
              </a:rPr>
              <a:t>Insights</a:t>
            </a:r>
            <a:r>
              <a:rPr lang="en-US" sz="1600" b="1" dirty="0">
                <a:solidFill>
                  <a:schemeClr val="accent3"/>
                </a:solidFill>
              </a:rPr>
              <a:t>:</a:t>
            </a:r>
          </a:p>
          <a:p>
            <a:pPr marL="119063"/>
            <a:endParaRPr lang="en-US" sz="1600" b="1" dirty="0">
              <a:solidFill>
                <a:schemeClr val="accent3"/>
              </a:solidFill>
            </a:endParaRPr>
          </a:p>
          <a:p>
            <a:pPr marL="119063"/>
            <a:r>
              <a:rPr lang="en-US" sz="1600" b="1">
                <a:solidFill>
                  <a:schemeClr val="accent3"/>
                </a:solidFill>
              </a:rPr>
              <a:t>Prevalence generally rises with SES quintile in both men and women.</a:t>
            </a:r>
          </a:p>
          <a:p>
            <a:endParaRPr lang="en-US" b="1">
              <a:solidFill>
                <a:schemeClr val="accent3"/>
              </a:solidFill>
            </a:endParaRPr>
          </a:p>
          <a:p>
            <a:endParaRPr lang="en-US" b="1">
              <a:solidFill>
                <a:schemeClr val="accent3"/>
              </a:solidFill>
            </a:endParaRPr>
          </a:p>
          <a:p>
            <a:endParaRPr lang="en-US" b="1">
              <a:solidFill>
                <a:schemeClr val="accent3"/>
              </a:solidFill>
            </a:endParaRPr>
          </a:p>
          <a:p>
            <a:endParaRPr lang="en-US" b="1">
              <a:solidFill>
                <a:schemeClr val="accent3"/>
              </a:solidFill>
            </a:endParaRPr>
          </a:p>
          <a:p>
            <a:endParaRPr lang="en-US" b="1">
              <a:solidFill>
                <a:schemeClr val="accent3"/>
              </a:solidFill>
            </a:endParaRPr>
          </a:p>
        </p:txBody>
      </p:sp>
    </p:spTree>
    <p:extLst>
      <p:ext uri="{BB962C8B-B14F-4D97-AF65-F5344CB8AC3E}">
        <p14:creationId xmlns:p14="http://schemas.microsoft.com/office/powerpoint/2010/main" val="2815332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E3D38-744D-479A-BDFD-FB73C059172D}"/>
              </a:ext>
            </a:extLst>
          </p:cNvPr>
          <p:cNvSpPr>
            <a:spLocks noGrp="1"/>
          </p:cNvSpPr>
          <p:nvPr>
            <p:ph type="title"/>
          </p:nvPr>
        </p:nvSpPr>
        <p:spPr/>
        <p:txBody>
          <a:bodyPr/>
          <a:lstStyle/>
          <a:p>
            <a:r>
              <a:rPr lang="en-US"/>
              <a:t>Incidence by priority pop – regional view</a:t>
            </a:r>
          </a:p>
        </p:txBody>
      </p:sp>
      <p:sp>
        <p:nvSpPr>
          <p:cNvPr id="3" name="Slide Number Placeholder 2">
            <a:extLst>
              <a:ext uri="{FF2B5EF4-FFF2-40B4-BE49-F238E27FC236}">
                <a16:creationId xmlns:a16="http://schemas.microsoft.com/office/drawing/2014/main" id="{E392579B-270C-43BE-9EF2-0763E8C4108B}"/>
              </a:ext>
            </a:extLst>
          </p:cNvPr>
          <p:cNvSpPr>
            <a:spLocks noGrp="1"/>
          </p:cNvSpPr>
          <p:nvPr>
            <p:ph type="sldNum" sz="quarter" idx="11"/>
          </p:nvPr>
        </p:nvSpPr>
        <p:spPr/>
        <p:txBody>
          <a:bodyPr/>
          <a:lstStyle/>
          <a:p>
            <a:fld id="{CFFF2F95-D369-4C5D-AE33-0AFFFAE9ECAA}" type="slidenum">
              <a:rPr lang="en-US" smtClean="0"/>
              <a:pPr/>
              <a:t>17</a:t>
            </a:fld>
            <a:endParaRPr lang="en-US" dirty="0"/>
          </a:p>
        </p:txBody>
      </p:sp>
      <p:sp>
        <p:nvSpPr>
          <p:cNvPr id="5" name="TextBox 4">
            <a:extLst>
              <a:ext uri="{FF2B5EF4-FFF2-40B4-BE49-F238E27FC236}">
                <a16:creationId xmlns:a16="http://schemas.microsoft.com/office/drawing/2014/main" id="{6E3D631D-8C5C-47DD-A85C-CE221D309A4F}"/>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Health Need</a:t>
            </a:r>
            <a:endParaRPr lang="en-US" sz="1600" b="1" dirty="0">
              <a:solidFill>
                <a:schemeClr val="bg1"/>
              </a:solidFill>
              <a:latin typeface="+mj-lt"/>
            </a:endParaRPr>
          </a:p>
        </p:txBody>
      </p:sp>
      <p:sp>
        <p:nvSpPr>
          <p:cNvPr id="6" name="TextBox 5">
            <a:extLst>
              <a:ext uri="{FF2B5EF4-FFF2-40B4-BE49-F238E27FC236}">
                <a16:creationId xmlns:a16="http://schemas.microsoft.com/office/drawing/2014/main" id="{710E3355-47A8-427F-B77B-99CA08295F6B}"/>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7" name="TextBox 6">
            <a:extLst>
              <a:ext uri="{FF2B5EF4-FFF2-40B4-BE49-F238E27FC236}">
                <a16:creationId xmlns:a16="http://schemas.microsoft.com/office/drawing/2014/main" id="{CFFB872A-D103-475B-AD80-B46B08FEAD60}"/>
              </a:ext>
            </a:extLst>
          </p:cNvPr>
          <p:cNvSpPr txBox="1"/>
          <p:nvPr/>
        </p:nvSpPr>
        <p:spPr>
          <a:xfrm>
            <a:off x="3085107" y="5579753"/>
            <a:ext cx="7183358" cy="276999"/>
          </a:xfrm>
          <a:prstGeom prst="rect">
            <a:avLst/>
          </a:prstGeom>
          <a:noFill/>
        </p:spPr>
        <p:txBody>
          <a:bodyPr wrap="square" rtlCol="0">
            <a:spAutoFit/>
          </a:bodyPr>
          <a:lstStyle/>
          <a:p>
            <a:r>
              <a:rPr lang="en-US" sz="1200"/>
              <a:t>From:  </a:t>
            </a:r>
            <a:r>
              <a:rPr lang="en-US" sz="1200">
                <a:hlinkClick r:id="rId2"/>
              </a:rPr>
              <a:t>https://www.unaids.org/sites/default/files/media_asset/2019-global-AIDS-update_en.pdf</a:t>
            </a:r>
            <a:endParaRPr lang="en-US" sz="1200"/>
          </a:p>
        </p:txBody>
      </p:sp>
      <p:pic>
        <p:nvPicPr>
          <p:cNvPr id="8" name="Picture 7">
            <a:extLst>
              <a:ext uri="{FF2B5EF4-FFF2-40B4-BE49-F238E27FC236}">
                <a16:creationId xmlns:a16="http://schemas.microsoft.com/office/drawing/2014/main" id="{A3E158E7-8620-49A4-8D36-A40A6F6162B0}"/>
              </a:ext>
            </a:extLst>
          </p:cNvPr>
          <p:cNvPicPr>
            <a:picLocks noChangeAspect="1"/>
          </p:cNvPicPr>
          <p:nvPr/>
        </p:nvPicPr>
        <p:blipFill>
          <a:blip r:embed="rId3"/>
          <a:stretch>
            <a:fillRect/>
          </a:stretch>
        </p:blipFill>
        <p:spPr>
          <a:xfrm>
            <a:off x="838200" y="1090354"/>
            <a:ext cx="3257550" cy="3095625"/>
          </a:xfrm>
          <a:prstGeom prst="rect">
            <a:avLst/>
          </a:prstGeom>
        </p:spPr>
      </p:pic>
      <p:pic>
        <p:nvPicPr>
          <p:cNvPr id="9" name="Picture 8">
            <a:extLst>
              <a:ext uri="{FF2B5EF4-FFF2-40B4-BE49-F238E27FC236}">
                <a16:creationId xmlns:a16="http://schemas.microsoft.com/office/drawing/2014/main" id="{E17C3969-ED24-411F-9A66-2590D847959D}"/>
              </a:ext>
            </a:extLst>
          </p:cNvPr>
          <p:cNvPicPr>
            <a:picLocks noChangeAspect="1"/>
          </p:cNvPicPr>
          <p:nvPr/>
        </p:nvPicPr>
        <p:blipFill>
          <a:blip r:embed="rId4"/>
          <a:stretch>
            <a:fillRect/>
          </a:stretch>
        </p:blipFill>
        <p:spPr>
          <a:xfrm>
            <a:off x="4736112" y="1090354"/>
            <a:ext cx="7019925" cy="4067175"/>
          </a:xfrm>
          <a:prstGeom prst="rect">
            <a:avLst/>
          </a:prstGeom>
        </p:spPr>
      </p:pic>
    </p:spTree>
    <p:extLst>
      <p:ext uri="{BB962C8B-B14F-4D97-AF65-F5344CB8AC3E}">
        <p14:creationId xmlns:p14="http://schemas.microsoft.com/office/powerpoint/2010/main" val="1275819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95E8D6-5320-477E-8C36-0F6198A60939}"/>
              </a:ext>
            </a:extLst>
          </p:cNvPr>
          <p:cNvSpPr txBox="1"/>
          <p:nvPr/>
        </p:nvSpPr>
        <p:spPr>
          <a:xfrm>
            <a:off x="10986691" y="6528424"/>
            <a:ext cx="1011815" cy="276999"/>
          </a:xfrm>
          <a:prstGeom prst="rect">
            <a:avLst/>
          </a:prstGeom>
          <a:noFill/>
        </p:spPr>
        <p:txBody>
          <a:bodyPr wrap="none" rtlCol="0">
            <a:spAutoFit/>
          </a:bodyPr>
          <a:lstStyle/>
          <a:p>
            <a:r>
              <a:rPr lang="en-US" sz="1200" dirty="0"/>
              <a:t>Source</a:t>
            </a:r>
            <a:r>
              <a:rPr lang="en-US" sz="1200"/>
              <a:t>: ???</a:t>
            </a:r>
            <a:endParaRPr lang="en-US" sz="1200" dirty="0"/>
          </a:p>
        </p:txBody>
      </p:sp>
      <p:sp>
        <p:nvSpPr>
          <p:cNvPr id="9" name="TextBox 8">
            <a:extLst>
              <a:ext uri="{FF2B5EF4-FFF2-40B4-BE49-F238E27FC236}">
                <a16:creationId xmlns:a16="http://schemas.microsoft.com/office/drawing/2014/main" id="{0A0DF99A-C19D-4FEF-A49C-C1B01494680D}"/>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Health Need</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5F2C0B91-F947-46B6-ADEC-B2B4835546D8}"/>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8" name="Title 2">
            <a:extLst>
              <a:ext uri="{FF2B5EF4-FFF2-40B4-BE49-F238E27FC236}">
                <a16:creationId xmlns:a16="http://schemas.microsoft.com/office/drawing/2014/main" id="{B36F03BF-ADA9-425B-8386-AC78341C88B7}"/>
              </a:ext>
            </a:extLst>
          </p:cNvPr>
          <p:cNvSpPr txBox="1">
            <a:spLocks/>
          </p:cNvSpPr>
          <p:nvPr/>
        </p:nvSpPr>
        <p:spPr>
          <a:xfrm>
            <a:off x="838200" y="263950"/>
            <a:ext cx="10515600" cy="968501"/>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a:solidFill>
                  <a:schemeClr val="accent2"/>
                </a:solidFill>
              </a:rPr>
              <a:t>Zimbabwe</a:t>
            </a:r>
            <a:endParaRPr lang="en-US" altLang="en-US" dirty="0">
              <a:solidFill>
                <a:schemeClr val="accent2"/>
              </a:solidFill>
            </a:endParaRPr>
          </a:p>
          <a:p>
            <a:r>
              <a:rPr lang="en-US" altLang="en-US">
                <a:solidFill>
                  <a:schemeClr val="accent2"/>
                </a:solidFill>
              </a:rPr>
              <a:t>HIV prevalence by region</a:t>
            </a:r>
            <a:endParaRPr lang="en-US" dirty="0">
              <a:solidFill>
                <a:schemeClr val="accent2"/>
              </a:solidFill>
            </a:endParaRPr>
          </a:p>
        </p:txBody>
      </p:sp>
      <p:sp>
        <p:nvSpPr>
          <p:cNvPr id="11" name="TextBox 10">
            <a:extLst>
              <a:ext uri="{FF2B5EF4-FFF2-40B4-BE49-F238E27FC236}">
                <a16:creationId xmlns:a16="http://schemas.microsoft.com/office/drawing/2014/main" id="{D912EC05-553A-40F2-899C-EAC42C631DD3}"/>
              </a:ext>
            </a:extLst>
          </p:cNvPr>
          <p:cNvSpPr txBox="1"/>
          <p:nvPr/>
        </p:nvSpPr>
        <p:spPr>
          <a:xfrm>
            <a:off x="7653973" y="1974269"/>
            <a:ext cx="2948848" cy="3477875"/>
          </a:xfrm>
          <a:prstGeom prst="rect">
            <a:avLst/>
          </a:prstGeom>
          <a:noFill/>
          <a:ln w="28575">
            <a:solidFill>
              <a:schemeClr val="accent2"/>
            </a:solidFill>
          </a:ln>
        </p:spPr>
        <p:txBody>
          <a:bodyPr wrap="square" rtlCol="0">
            <a:spAutoFit/>
          </a:bodyPr>
          <a:lstStyle/>
          <a:p>
            <a:pPr marL="119063"/>
            <a:endParaRPr lang="en-US" sz="1600" b="1">
              <a:solidFill>
                <a:schemeClr val="accent2"/>
              </a:solidFill>
            </a:endParaRPr>
          </a:p>
          <a:p>
            <a:pPr marL="119063"/>
            <a:r>
              <a:rPr lang="en-US" sz="1600" b="1">
                <a:solidFill>
                  <a:schemeClr val="accent2"/>
                </a:solidFill>
              </a:rPr>
              <a:t>Insights</a:t>
            </a:r>
            <a:r>
              <a:rPr lang="en-US" sz="1600" b="1" dirty="0">
                <a:solidFill>
                  <a:schemeClr val="accent2"/>
                </a:solidFill>
              </a:rPr>
              <a:t>:</a:t>
            </a:r>
          </a:p>
          <a:p>
            <a:pPr marL="119063"/>
            <a:endParaRPr lang="en-US" sz="1600" b="1" dirty="0">
              <a:solidFill>
                <a:schemeClr val="accent2"/>
              </a:solidFill>
            </a:endParaRPr>
          </a:p>
          <a:p>
            <a:pPr marL="119063"/>
            <a:r>
              <a:rPr lang="en-US" sz="1600" b="1">
                <a:solidFill>
                  <a:schemeClr val="accent2"/>
                </a:solidFill>
              </a:rPr>
              <a:t>Prevalence varies by region with the highest prevalence in the southwest</a:t>
            </a:r>
            <a:endParaRPr lang="en-US" sz="1600" b="1" dirty="0">
              <a:solidFill>
                <a:schemeClr val="accent2"/>
              </a:solidFill>
            </a:endParaRPr>
          </a:p>
          <a:p>
            <a:endParaRPr lang="en-US" b="1">
              <a:solidFill>
                <a:schemeClr val="accent2"/>
              </a:solidFill>
            </a:endParaRPr>
          </a:p>
          <a:p>
            <a:endParaRPr lang="en-US" b="1">
              <a:solidFill>
                <a:schemeClr val="accent2"/>
              </a:solidFill>
            </a:endParaRPr>
          </a:p>
          <a:p>
            <a:endParaRPr lang="en-US" b="1">
              <a:solidFill>
                <a:schemeClr val="accent2"/>
              </a:solidFill>
            </a:endParaRPr>
          </a:p>
          <a:p>
            <a:endParaRPr lang="en-US" b="1">
              <a:solidFill>
                <a:schemeClr val="accent2"/>
              </a:solidFill>
            </a:endParaRPr>
          </a:p>
          <a:p>
            <a:endParaRPr lang="en-US" b="1">
              <a:solidFill>
                <a:schemeClr val="accent2"/>
              </a:solidFill>
            </a:endParaRPr>
          </a:p>
          <a:p>
            <a:endParaRPr lang="en-US" b="1">
              <a:solidFill>
                <a:schemeClr val="accent2"/>
              </a:solidFill>
            </a:endParaRPr>
          </a:p>
        </p:txBody>
      </p:sp>
      <p:grpSp>
        <p:nvGrpSpPr>
          <p:cNvPr id="2" name="Group 1">
            <a:extLst>
              <a:ext uri="{FF2B5EF4-FFF2-40B4-BE49-F238E27FC236}">
                <a16:creationId xmlns:a16="http://schemas.microsoft.com/office/drawing/2014/main" id="{61339F37-7F36-4CFE-ADE6-BC5323503E49}"/>
              </a:ext>
            </a:extLst>
          </p:cNvPr>
          <p:cNvGrpSpPr/>
          <p:nvPr/>
        </p:nvGrpSpPr>
        <p:grpSpPr>
          <a:xfrm>
            <a:off x="756360" y="1427206"/>
            <a:ext cx="5951728" cy="4572000"/>
            <a:chOff x="1094291" y="1226136"/>
            <a:chExt cx="5951728" cy="4572000"/>
          </a:xfrm>
        </p:grpSpPr>
        <p:pic>
          <p:nvPicPr>
            <p:cNvPr id="12" name="Content Placeholder 4">
              <a:extLst>
                <a:ext uri="{FF2B5EF4-FFF2-40B4-BE49-F238E27FC236}">
                  <a16:creationId xmlns:a16="http://schemas.microsoft.com/office/drawing/2014/main" id="{9C08C5E5-2C21-4721-815C-D357E47AC5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89061" y="1446798"/>
              <a:ext cx="5403356" cy="4351338"/>
            </a:xfrm>
            <a:prstGeom prst="rect">
              <a:avLst/>
            </a:prstGeom>
          </p:spPr>
        </p:pic>
        <p:grpSp>
          <p:nvGrpSpPr>
            <p:cNvPr id="13" name="Group 12">
              <a:extLst>
                <a:ext uri="{FF2B5EF4-FFF2-40B4-BE49-F238E27FC236}">
                  <a16:creationId xmlns:a16="http://schemas.microsoft.com/office/drawing/2014/main" id="{075D85B2-A71C-44A2-AD49-875303D9CA9F}"/>
                </a:ext>
              </a:extLst>
            </p:cNvPr>
            <p:cNvGrpSpPr/>
            <p:nvPr/>
          </p:nvGrpSpPr>
          <p:grpSpPr>
            <a:xfrm>
              <a:off x="1094291" y="1226136"/>
              <a:ext cx="5951728" cy="3978682"/>
              <a:chOff x="3099552" y="1604963"/>
              <a:chExt cx="5951728" cy="3978682"/>
            </a:xfrm>
          </p:grpSpPr>
          <p:sp>
            <p:nvSpPr>
              <p:cNvPr id="14" name="Rectangle 13">
                <a:extLst>
                  <a:ext uri="{FF2B5EF4-FFF2-40B4-BE49-F238E27FC236}">
                    <a16:creationId xmlns:a16="http://schemas.microsoft.com/office/drawing/2014/main" id="{59FF713D-9C35-4564-98D0-A5E39E59F644}"/>
                  </a:ext>
                </a:extLst>
              </p:cNvPr>
              <p:cNvSpPr/>
              <p:nvPr/>
            </p:nvSpPr>
            <p:spPr>
              <a:xfrm>
                <a:off x="7881699" y="1604963"/>
                <a:ext cx="1169581" cy="64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Harare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13%</a:t>
                </a:r>
              </a:p>
            </p:txBody>
          </p:sp>
          <p:sp>
            <p:nvSpPr>
              <p:cNvPr id="15" name="Rectangle 14">
                <a:extLst>
                  <a:ext uri="{FF2B5EF4-FFF2-40B4-BE49-F238E27FC236}">
                    <a16:creationId xmlns:a16="http://schemas.microsoft.com/office/drawing/2014/main" id="{84A91CF6-1A8C-48D2-94ED-46976FC1F506}"/>
                  </a:ext>
                </a:extLst>
              </p:cNvPr>
              <p:cNvSpPr/>
              <p:nvPr/>
            </p:nvSpPr>
            <p:spPr>
              <a:xfrm>
                <a:off x="3099552" y="4943565"/>
                <a:ext cx="1169581" cy="64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Bulawayo</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16.5%</a:t>
                </a:r>
              </a:p>
            </p:txBody>
          </p:sp>
          <p:sp>
            <p:nvSpPr>
              <p:cNvPr id="16" name="Rectangle 15">
                <a:extLst>
                  <a:ext uri="{FF2B5EF4-FFF2-40B4-BE49-F238E27FC236}">
                    <a16:creationId xmlns:a16="http://schemas.microsoft.com/office/drawing/2014/main" id="{BC964B51-8256-4E5C-8F85-C3A11EAEFDEF}"/>
                  </a:ext>
                </a:extLst>
              </p:cNvPr>
              <p:cNvSpPr/>
              <p:nvPr/>
            </p:nvSpPr>
            <p:spPr>
              <a:xfrm>
                <a:off x="4141551" y="3706119"/>
                <a:ext cx="1158949"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MBN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18.8%</a:t>
                </a:r>
              </a:p>
            </p:txBody>
          </p:sp>
          <p:sp>
            <p:nvSpPr>
              <p:cNvPr id="17" name="Rectangle 16">
                <a:extLst>
                  <a:ext uri="{FF2B5EF4-FFF2-40B4-BE49-F238E27FC236}">
                    <a16:creationId xmlns:a16="http://schemas.microsoft.com/office/drawing/2014/main" id="{DE51A475-2CD8-45CD-9DAF-3E19922D36AE}"/>
                  </a:ext>
                </a:extLst>
              </p:cNvPr>
              <p:cNvSpPr/>
              <p:nvPr/>
            </p:nvSpPr>
            <p:spPr>
              <a:xfrm>
                <a:off x="5241193" y="4943565"/>
                <a:ext cx="94270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MBS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20.4%</a:t>
                </a:r>
              </a:p>
            </p:txBody>
          </p:sp>
          <p:sp>
            <p:nvSpPr>
              <p:cNvPr id="18" name="Rectangle 17">
                <a:extLst>
                  <a:ext uri="{FF2B5EF4-FFF2-40B4-BE49-F238E27FC236}">
                    <a16:creationId xmlns:a16="http://schemas.microsoft.com/office/drawing/2014/main" id="{D096F504-1D1A-4F8E-ACB3-30963CF72C7D}"/>
                  </a:ext>
                </a:extLst>
              </p:cNvPr>
              <p:cNvSpPr/>
              <p:nvPr/>
            </p:nvSpPr>
            <p:spPr>
              <a:xfrm>
                <a:off x="6692304" y="4791934"/>
                <a:ext cx="99946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MVG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13.7%</a:t>
                </a:r>
              </a:p>
            </p:txBody>
          </p:sp>
          <p:sp>
            <p:nvSpPr>
              <p:cNvPr id="19" name="Rectangle 18">
                <a:extLst>
                  <a:ext uri="{FF2B5EF4-FFF2-40B4-BE49-F238E27FC236}">
                    <a16:creationId xmlns:a16="http://schemas.microsoft.com/office/drawing/2014/main" id="{7E088970-3329-4C4D-8A36-40923610B024}"/>
                  </a:ext>
                </a:extLst>
              </p:cNvPr>
              <p:cNvSpPr/>
              <p:nvPr/>
            </p:nvSpPr>
            <p:spPr>
              <a:xfrm>
                <a:off x="7420354" y="3926762"/>
                <a:ext cx="99946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MNL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10.2%</a:t>
                </a:r>
              </a:p>
            </p:txBody>
          </p:sp>
          <p:sp>
            <p:nvSpPr>
              <p:cNvPr id="20" name="Rectangle 19">
                <a:extLst>
                  <a:ext uri="{FF2B5EF4-FFF2-40B4-BE49-F238E27FC236}">
                    <a16:creationId xmlns:a16="http://schemas.microsoft.com/office/drawing/2014/main" id="{C6AC49A8-AAE7-4A53-9D08-94271D0DB1E4}"/>
                  </a:ext>
                </a:extLst>
              </p:cNvPr>
              <p:cNvSpPr/>
              <p:nvPr/>
            </p:nvSpPr>
            <p:spPr>
              <a:xfrm>
                <a:off x="6722137" y="2331378"/>
                <a:ext cx="99946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MSC</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12.9%</a:t>
                </a:r>
              </a:p>
            </p:txBody>
          </p:sp>
          <p:sp>
            <p:nvSpPr>
              <p:cNvPr id="21" name="Rectangle 20">
                <a:extLst>
                  <a:ext uri="{FF2B5EF4-FFF2-40B4-BE49-F238E27FC236}">
                    <a16:creationId xmlns:a16="http://schemas.microsoft.com/office/drawing/2014/main" id="{7275A82B-4A35-4520-8285-02851872AF30}"/>
                  </a:ext>
                </a:extLst>
              </p:cNvPr>
              <p:cNvSpPr/>
              <p:nvPr/>
            </p:nvSpPr>
            <p:spPr>
              <a:xfrm>
                <a:off x="5862431" y="3875962"/>
                <a:ext cx="99946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MID</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12.7%</a:t>
                </a:r>
              </a:p>
            </p:txBody>
          </p:sp>
          <p:sp>
            <p:nvSpPr>
              <p:cNvPr id="22" name="Rectangle 21">
                <a:extLst>
                  <a:ext uri="{FF2B5EF4-FFF2-40B4-BE49-F238E27FC236}">
                    <a16:creationId xmlns:a16="http://schemas.microsoft.com/office/drawing/2014/main" id="{B7E9554B-1165-43DD-B054-5E4A3DD883FF}"/>
                  </a:ext>
                </a:extLst>
              </p:cNvPr>
              <p:cNvSpPr/>
              <p:nvPr/>
            </p:nvSpPr>
            <p:spPr>
              <a:xfrm>
                <a:off x="6730404" y="3435441"/>
                <a:ext cx="99946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MSE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12.9%</a:t>
                </a:r>
              </a:p>
            </p:txBody>
          </p:sp>
          <p:sp>
            <p:nvSpPr>
              <p:cNvPr id="23" name="Rectangle 22">
                <a:extLst>
                  <a:ext uri="{FF2B5EF4-FFF2-40B4-BE49-F238E27FC236}">
                    <a16:creationId xmlns:a16="http://schemas.microsoft.com/office/drawing/2014/main" id="{F26DD3CD-445C-4B65-95F7-6BC458029522}"/>
                  </a:ext>
                </a:extLst>
              </p:cNvPr>
              <p:cNvSpPr/>
              <p:nvPr/>
            </p:nvSpPr>
            <p:spPr>
              <a:xfrm>
                <a:off x="5880148" y="2459602"/>
                <a:ext cx="99946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MSW</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11.8% </a:t>
                </a:r>
              </a:p>
            </p:txBody>
          </p:sp>
          <p:cxnSp>
            <p:nvCxnSpPr>
              <p:cNvPr id="24" name="Straight Connector 23">
                <a:extLst>
                  <a:ext uri="{FF2B5EF4-FFF2-40B4-BE49-F238E27FC236}">
                    <a16:creationId xmlns:a16="http://schemas.microsoft.com/office/drawing/2014/main" id="{C32D98A2-12A8-4D31-A203-3FD2424B94D8}"/>
                  </a:ext>
                </a:extLst>
              </p:cNvPr>
              <p:cNvCxnSpPr>
                <a:cxnSpLocks/>
                <a:stCxn id="14" idx="2"/>
              </p:cNvCxnSpPr>
              <p:nvPr/>
            </p:nvCxnSpPr>
            <p:spPr>
              <a:xfrm flipH="1">
                <a:off x="7155049" y="2245043"/>
                <a:ext cx="1311441" cy="101092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9E059C-911A-4B4E-A5F2-121DC04851F2}"/>
                  </a:ext>
                </a:extLst>
              </p:cNvPr>
              <p:cNvCxnSpPr>
                <a:cxnSpLocks/>
              </p:cNvCxnSpPr>
              <p:nvPr/>
            </p:nvCxnSpPr>
            <p:spPr>
              <a:xfrm flipH="1">
                <a:off x="4269134" y="4650442"/>
                <a:ext cx="1317257" cy="613163"/>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3547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95E8D6-5320-477E-8C36-0F6198A60939}"/>
              </a:ext>
            </a:extLst>
          </p:cNvPr>
          <p:cNvSpPr txBox="1"/>
          <p:nvPr/>
        </p:nvSpPr>
        <p:spPr>
          <a:xfrm>
            <a:off x="10986691" y="6528424"/>
            <a:ext cx="1011815" cy="276999"/>
          </a:xfrm>
          <a:prstGeom prst="rect">
            <a:avLst/>
          </a:prstGeom>
          <a:noFill/>
        </p:spPr>
        <p:txBody>
          <a:bodyPr wrap="none" rtlCol="0">
            <a:spAutoFit/>
          </a:bodyPr>
          <a:lstStyle/>
          <a:p>
            <a:r>
              <a:rPr lang="en-US" sz="1200" dirty="0"/>
              <a:t>Source</a:t>
            </a:r>
            <a:r>
              <a:rPr lang="en-US" sz="1200"/>
              <a:t>: ???</a:t>
            </a:r>
            <a:endParaRPr lang="en-US" sz="1200" dirty="0"/>
          </a:p>
        </p:txBody>
      </p:sp>
      <p:sp>
        <p:nvSpPr>
          <p:cNvPr id="9" name="TextBox 8">
            <a:extLst>
              <a:ext uri="{FF2B5EF4-FFF2-40B4-BE49-F238E27FC236}">
                <a16:creationId xmlns:a16="http://schemas.microsoft.com/office/drawing/2014/main" id="{0A0DF99A-C19D-4FEF-A49C-C1B01494680D}"/>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Health Need</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5F2C0B91-F947-46B6-ADEC-B2B4835546D8}"/>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11" name="TextBox 10">
            <a:extLst>
              <a:ext uri="{FF2B5EF4-FFF2-40B4-BE49-F238E27FC236}">
                <a16:creationId xmlns:a16="http://schemas.microsoft.com/office/drawing/2014/main" id="{D912EC05-553A-40F2-899C-EAC42C631DD3}"/>
              </a:ext>
            </a:extLst>
          </p:cNvPr>
          <p:cNvSpPr txBox="1"/>
          <p:nvPr/>
        </p:nvSpPr>
        <p:spPr>
          <a:xfrm>
            <a:off x="7653973" y="1974269"/>
            <a:ext cx="2948848" cy="4124206"/>
          </a:xfrm>
          <a:prstGeom prst="rect">
            <a:avLst/>
          </a:prstGeom>
          <a:noFill/>
          <a:ln w="28575">
            <a:solidFill>
              <a:schemeClr val="accent2"/>
            </a:solidFill>
          </a:ln>
        </p:spPr>
        <p:txBody>
          <a:bodyPr wrap="square" rtlCol="0">
            <a:spAutoFit/>
          </a:bodyPr>
          <a:lstStyle/>
          <a:p>
            <a:pPr marL="119063"/>
            <a:endParaRPr lang="en-US" sz="1600" b="1">
              <a:solidFill>
                <a:schemeClr val="accent2"/>
              </a:solidFill>
            </a:endParaRPr>
          </a:p>
          <a:p>
            <a:pPr marL="119063"/>
            <a:r>
              <a:rPr lang="en-US" sz="1600" b="1">
                <a:solidFill>
                  <a:schemeClr val="accent2"/>
                </a:solidFill>
              </a:rPr>
              <a:t>Insights</a:t>
            </a:r>
            <a:r>
              <a:rPr lang="en-US" sz="1600" b="1" dirty="0">
                <a:solidFill>
                  <a:schemeClr val="accent2"/>
                </a:solidFill>
              </a:rPr>
              <a:t>:</a:t>
            </a:r>
          </a:p>
          <a:p>
            <a:pPr marL="119063"/>
            <a:endParaRPr lang="en-US" sz="1600" b="1" dirty="0">
              <a:solidFill>
                <a:schemeClr val="accent2"/>
              </a:solidFill>
            </a:endParaRPr>
          </a:p>
          <a:p>
            <a:pPr marL="119063" lvl="0" defTabSz="914377">
              <a:defRPr/>
            </a:pPr>
            <a:r>
              <a:rPr lang="en-US" sz="1600" b="1">
                <a:solidFill>
                  <a:schemeClr val="accent2"/>
                </a:solidFill>
              </a:rPr>
              <a:t>A smaller proportion of men have achieved viral load suppression, most likely as fewer men are aware of HIV+ status.</a:t>
            </a:r>
          </a:p>
          <a:p>
            <a:pPr marL="119063" lvl="0" defTabSz="914377">
              <a:defRPr/>
            </a:pPr>
            <a:endParaRPr lang="en-US" sz="1600" b="1">
              <a:solidFill>
                <a:schemeClr val="accent2"/>
              </a:solidFill>
            </a:endParaRPr>
          </a:p>
          <a:p>
            <a:pPr marL="119063" lvl="0" defTabSz="914377">
              <a:defRPr/>
            </a:pPr>
            <a:r>
              <a:rPr lang="en-US" sz="1600" b="1">
                <a:solidFill>
                  <a:schemeClr val="accent2"/>
                </a:solidFill>
              </a:rPr>
              <a:t>This means that half of HIV+ men in some provinces are at risk of transmitting HIV.</a:t>
            </a:r>
          </a:p>
          <a:p>
            <a:pPr marL="119063"/>
            <a:endParaRPr lang="en-US" b="1">
              <a:solidFill>
                <a:schemeClr val="accent2"/>
              </a:solidFill>
            </a:endParaRPr>
          </a:p>
          <a:p>
            <a:endParaRPr lang="en-US" b="1">
              <a:solidFill>
                <a:schemeClr val="accent2"/>
              </a:solidFill>
            </a:endParaRPr>
          </a:p>
          <a:p>
            <a:endParaRPr lang="en-US" b="1">
              <a:solidFill>
                <a:schemeClr val="accent2"/>
              </a:solidFill>
            </a:endParaRPr>
          </a:p>
        </p:txBody>
      </p:sp>
      <p:sp>
        <p:nvSpPr>
          <p:cNvPr id="26" name="Title 2">
            <a:extLst>
              <a:ext uri="{FF2B5EF4-FFF2-40B4-BE49-F238E27FC236}">
                <a16:creationId xmlns:a16="http://schemas.microsoft.com/office/drawing/2014/main" id="{7982DB78-3D02-4A5A-A324-C4159F24E3AB}"/>
              </a:ext>
            </a:extLst>
          </p:cNvPr>
          <p:cNvSpPr txBox="1">
            <a:spLocks/>
          </p:cNvSpPr>
          <p:nvPr/>
        </p:nvSpPr>
        <p:spPr>
          <a:xfrm>
            <a:off x="838200" y="263950"/>
            <a:ext cx="10515600" cy="968501"/>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a:solidFill>
                  <a:schemeClr val="accent2"/>
                </a:solidFill>
              </a:rPr>
              <a:t>Zimbabwe</a:t>
            </a:r>
            <a:endParaRPr lang="en-US" altLang="en-US" dirty="0">
              <a:solidFill>
                <a:schemeClr val="accent2"/>
              </a:solidFill>
            </a:endParaRPr>
          </a:p>
          <a:p>
            <a:r>
              <a:rPr lang="en-US" altLang="en-US">
                <a:solidFill>
                  <a:schemeClr val="accent2"/>
                </a:solidFill>
              </a:rPr>
              <a:t>HIV+ </a:t>
            </a:r>
            <a:r>
              <a:rPr lang="en-US" altLang="en-US" u="sng">
                <a:solidFill>
                  <a:schemeClr val="accent2"/>
                </a:solidFill>
              </a:rPr>
              <a:t>men</a:t>
            </a:r>
            <a:r>
              <a:rPr lang="en-US" altLang="en-US">
                <a:solidFill>
                  <a:schemeClr val="accent2"/>
                </a:solidFill>
              </a:rPr>
              <a:t> achieving viral load supression</a:t>
            </a:r>
            <a:endParaRPr lang="en-US" dirty="0">
              <a:solidFill>
                <a:schemeClr val="accent2"/>
              </a:solidFill>
            </a:endParaRPr>
          </a:p>
        </p:txBody>
      </p:sp>
      <p:grpSp>
        <p:nvGrpSpPr>
          <p:cNvPr id="3" name="Group 2">
            <a:extLst>
              <a:ext uri="{FF2B5EF4-FFF2-40B4-BE49-F238E27FC236}">
                <a16:creationId xmlns:a16="http://schemas.microsoft.com/office/drawing/2014/main" id="{45EE34E7-097E-4459-85C6-D8C1E0723FCB}"/>
              </a:ext>
            </a:extLst>
          </p:cNvPr>
          <p:cNvGrpSpPr/>
          <p:nvPr/>
        </p:nvGrpSpPr>
        <p:grpSpPr>
          <a:xfrm>
            <a:off x="838200" y="1674537"/>
            <a:ext cx="5951728" cy="4572000"/>
            <a:chOff x="436562" y="1604963"/>
            <a:chExt cx="5951728" cy="4572000"/>
          </a:xfrm>
        </p:grpSpPr>
        <p:pic>
          <p:nvPicPr>
            <p:cNvPr id="27" name="Content Placeholder 4">
              <a:extLst>
                <a:ext uri="{FF2B5EF4-FFF2-40B4-BE49-F238E27FC236}">
                  <a16:creationId xmlns:a16="http://schemas.microsoft.com/office/drawing/2014/main" id="{68439EE7-55BC-4DF5-B160-AEDCB7A40B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3439" y="1825625"/>
              <a:ext cx="4958301" cy="4351338"/>
            </a:xfrm>
            <a:prstGeom prst="rect">
              <a:avLst/>
            </a:prstGeom>
          </p:spPr>
        </p:pic>
        <p:grpSp>
          <p:nvGrpSpPr>
            <p:cNvPr id="28" name="Group 27">
              <a:extLst>
                <a:ext uri="{FF2B5EF4-FFF2-40B4-BE49-F238E27FC236}">
                  <a16:creationId xmlns:a16="http://schemas.microsoft.com/office/drawing/2014/main" id="{CF6B8960-6602-400F-9429-67A8B288BC59}"/>
                </a:ext>
              </a:extLst>
            </p:cNvPr>
            <p:cNvGrpSpPr/>
            <p:nvPr/>
          </p:nvGrpSpPr>
          <p:grpSpPr>
            <a:xfrm>
              <a:off x="436562" y="1604963"/>
              <a:ext cx="5951728" cy="3978682"/>
              <a:chOff x="3099552" y="1604963"/>
              <a:chExt cx="5951728" cy="3978682"/>
            </a:xfrm>
          </p:grpSpPr>
          <p:sp>
            <p:nvSpPr>
              <p:cNvPr id="29" name="Rectangle 28">
                <a:extLst>
                  <a:ext uri="{FF2B5EF4-FFF2-40B4-BE49-F238E27FC236}">
                    <a16:creationId xmlns:a16="http://schemas.microsoft.com/office/drawing/2014/main" id="{731BCA8A-7761-486B-92A7-CF045F67351B}"/>
                  </a:ext>
                </a:extLst>
              </p:cNvPr>
              <p:cNvSpPr/>
              <p:nvPr/>
            </p:nvSpPr>
            <p:spPr>
              <a:xfrm>
                <a:off x="7881699" y="1604963"/>
                <a:ext cx="1169581" cy="64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Harare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54.9%</a:t>
                </a:r>
              </a:p>
            </p:txBody>
          </p:sp>
          <p:sp>
            <p:nvSpPr>
              <p:cNvPr id="30" name="Rectangle 29">
                <a:extLst>
                  <a:ext uri="{FF2B5EF4-FFF2-40B4-BE49-F238E27FC236}">
                    <a16:creationId xmlns:a16="http://schemas.microsoft.com/office/drawing/2014/main" id="{36D87AB5-9A1E-4CEE-A9D8-F914CF295937}"/>
                  </a:ext>
                </a:extLst>
              </p:cNvPr>
              <p:cNvSpPr/>
              <p:nvPr/>
            </p:nvSpPr>
            <p:spPr>
              <a:xfrm>
                <a:off x="3099552" y="4943565"/>
                <a:ext cx="1169581" cy="64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Bulawayo</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61.4%</a:t>
                </a:r>
              </a:p>
            </p:txBody>
          </p:sp>
          <p:sp>
            <p:nvSpPr>
              <p:cNvPr id="31" name="Rectangle 30">
                <a:extLst>
                  <a:ext uri="{FF2B5EF4-FFF2-40B4-BE49-F238E27FC236}">
                    <a16:creationId xmlns:a16="http://schemas.microsoft.com/office/drawing/2014/main" id="{DD103640-3810-4532-A3C9-DE9B223393BD}"/>
                  </a:ext>
                </a:extLst>
              </p:cNvPr>
              <p:cNvSpPr/>
              <p:nvPr/>
            </p:nvSpPr>
            <p:spPr>
              <a:xfrm>
                <a:off x="4141551" y="3706119"/>
                <a:ext cx="1158949"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MBN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58%</a:t>
                </a:r>
              </a:p>
            </p:txBody>
          </p:sp>
          <p:sp>
            <p:nvSpPr>
              <p:cNvPr id="32" name="Rectangle 31">
                <a:extLst>
                  <a:ext uri="{FF2B5EF4-FFF2-40B4-BE49-F238E27FC236}">
                    <a16:creationId xmlns:a16="http://schemas.microsoft.com/office/drawing/2014/main" id="{FDD6E36A-7529-4F39-B96E-0CDD68480FAA}"/>
                  </a:ext>
                </a:extLst>
              </p:cNvPr>
              <p:cNvSpPr/>
              <p:nvPr/>
            </p:nvSpPr>
            <p:spPr>
              <a:xfrm>
                <a:off x="5241193" y="4943565"/>
                <a:ext cx="94270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MBS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61.5%</a:t>
                </a:r>
              </a:p>
            </p:txBody>
          </p:sp>
          <p:sp>
            <p:nvSpPr>
              <p:cNvPr id="33" name="Rectangle 32">
                <a:extLst>
                  <a:ext uri="{FF2B5EF4-FFF2-40B4-BE49-F238E27FC236}">
                    <a16:creationId xmlns:a16="http://schemas.microsoft.com/office/drawing/2014/main" id="{D09F7903-5B8A-4611-8636-01B95D5C2408}"/>
                  </a:ext>
                </a:extLst>
              </p:cNvPr>
              <p:cNvSpPr/>
              <p:nvPr/>
            </p:nvSpPr>
            <p:spPr>
              <a:xfrm>
                <a:off x="6692304" y="4791934"/>
                <a:ext cx="99946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MVG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56.8%</a:t>
                </a:r>
              </a:p>
            </p:txBody>
          </p:sp>
          <p:sp>
            <p:nvSpPr>
              <p:cNvPr id="34" name="Rectangle 33">
                <a:extLst>
                  <a:ext uri="{FF2B5EF4-FFF2-40B4-BE49-F238E27FC236}">
                    <a16:creationId xmlns:a16="http://schemas.microsoft.com/office/drawing/2014/main" id="{C7B55767-48F9-4BF7-9240-43EFC3D19142}"/>
                  </a:ext>
                </a:extLst>
              </p:cNvPr>
              <p:cNvSpPr/>
              <p:nvPr/>
            </p:nvSpPr>
            <p:spPr>
              <a:xfrm>
                <a:off x="7420354" y="3926762"/>
                <a:ext cx="99946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MNL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50.4%</a:t>
                </a:r>
              </a:p>
            </p:txBody>
          </p:sp>
          <p:sp>
            <p:nvSpPr>
              <p:cNvPr id="35" name="Rectangle 34">
                <a:extLst>
                  <a:ext uri="{FF2B5EF4-FFF2-40B4-BE49-F238E27FC236}">
                    <a16:creationId xmlns:a16="http://schemas.microsoft.com/office/drawing/2014/main" id="{FCFBCE53-5D27-4E8E-ABC8-369F3DB0A924}"/>
                  </a:ext>
                </a:extLst>
              </p:cNvPr>
              <p:cNvSpPr/>
              <p:nvPr/>
            </p:nvSpPr>
            <p:spPr>
              <a:xfrm>
                <a:off x="6722137" y="2331378"/>
                <a:ext cx="99946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MSC</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53%</a:t>
                </a:r>
              </a:p>
            </p:txBody>
          </p:sp>
          <p:sp>
            <p:nvSpPr>
              <p:cNvPr id="36" name="Rectangle 35">
                <a:extLst>
                  <a:ext uri="{FF2B5EF4-FFF2-40B4-BE49-F238E27FC236}">
                    <a16:creationId xmlns:a16="http://schemas.microsoft.com/office/drawing/2014/main" id="{2678A9D9-4548-4900-A5BE-BF9A7CE55862}"/>
                  </a:ext>
                </a:extLst>
              </p:cNvPr>
              <p:cNvSpPr/>
              <p:nvPr/>
            </p:nvSpPr>
            <p:spPr>
              <a:xfrm>
                <a:off x="5862431" y="3875962"/>
                <a:ext cx="99946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MID</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52.6%</a:t>
                </a:r>
              </a:p>
            </p:txBody>
          </p:sp>
          <p:sp>
            <p:nvSpPr>
              <p:cNvPr id="37" name="Rectangle 36">
                <a:extLst>
                  <a:ext uri="{FF2B5EF4-FFF2-40B4-BE49-F238E27FC236}">
                    <a16:creationId xmlns:a16="http://schemas.microsoft.com/office/drawing/2014/main" id="{50835A61-5E55-4A20-BE5D-C1F52C0C54A7}"/>
                  </a:ext>
                </a:extLst>
              </p:cNvPr>
              <p:cNvSpPr/>
              <p:nvPr/>
            </p:nvSpPr>
            <p:spPr>
              <a:xfrm>
                <a:off x="6730404" y="3435441"/>
                <a:ext cx="99946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MSE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43.5%</a:t>
                </a:r>
              </a:p>
            </p:txBody>
          </p:sp>
          <p:sp>
            <p:nvSpPr>
              <p:cNvPr id="38" name="Rectangle 37">
                <a:extLst>
                  <a:ext uri="{FF2B5EF4-FFF2-40B4-BE49-F238E27FC236}">
                    <a16:creationId xmlns:a16="http://schemas.microsoft.com/office/drawing/2014/main" id="{E2FFCDB6-5695-49A1-9A85-9E31B3CB2294}"/>
                  </a:ext>
                </a:extLst>
              </p:cNvPr>
              <p:cNvSpPr/>
              <p:nvPr/>
            </p:nvSpPr>
            <p:spPr>
              <a:xfrm>
                <a:off x="5880148" y="2459602"/>
                <a:ext cx="999461" cy="64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MSW</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50.8% </a:t>
                </a:r>
              </a:p>
            </p:txBody>
          </p:sp>
          <p:cxnSp>
            <p:nvCxnSpPr>
              <p:cNvPr id="39" name="Straight Connector 38">
                <a:extLst>
                  <a:ext uri="{FF2B5EF4-FFF2-40B4-BE49-F238E27FC236}">
                    <a16:creationId xmlns:a16="http://schemas.microsoft.com/office/drawing/2014/main" id="{BAF6AFE9-C481-4417-A394-D509D34AE5CD}"/>
                  </a:ext>
                </a:extLst>
              </p:cNvPr>
              <p:cNvCxnSpPr>
                <a:cxnSpLocks/>
                <a:stCxn id="29" idx="2"/>
              </p:cNvCxnSpPr>
              <p:nvPr/>
            </p:nvCxnSpPr>
            <p:spPr>
              <a:xfrm flipH="1">
                <a:off x="7155049" y="2245043"/>
                <a:ext cx="1311441" cy="101092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A71E3B1-61CA-4F21-8BEE-CE6F6DD1DD20}"/>
                  </a:ext>
                </a:extLst>
              </p:cNvPr>
              <p:cNvCxnSpPr>
                <a:cxnSpLocks/>
              </p:cNvCxnSpPr>
              <p:nvPr/>
            </p:nvCxnSpPr>
            <p:spPr>
              <a:xfrm flipH="1">
                <a:off x="4269134" y="4650442"/>
                <a:ext cx="1317257" cy="613163"/>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6056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847B-0EBF-491E-BE2F-99F00367DDBD}"/>
              </a:ext>
            </a:extLst>
          </p:cNvPr>
          <p:cNvSpPr>
            <a:spLocks noGrp="1"/>
          </p:cNvSpPr>
          <p:nvPr>
            <p:ph type="ctrTitle"/>
          </p:nvPr>
        </p:nvSpPr>
        <p:spPr/>
        <p:txBody>
          <a:bodyPr/>
          <a:lstStyle/>
          <a:p>
            <a:r>
              <a:rPr lang="en-GB" dirty="0"/>
              <a:t>Condom Situation Analysis – </a:t>
            </a:r>
            <a:r>
              <a:rPr lang="en-GB"/>
              <a:t>Country Name</a:t>
            </a:r>
            <a:endParaRPr lang="en-GB" dirty="0"/>
          </a:p>
        </p:txBody>
      </p:sp>
      <p:sp>
        <p:nvSpPr>
          <p:cNvPr id="3" name="Subtitle 2">
            <a:extLst>
              <a:ext uri="{FF2B5EF4-FFF2-40B4-BE49-F238E27FC236}">
                <a16:creationId xmlns:a16="http://schemas.microsoft.com/office/drawing/2014/main" id="{88D7DEED-860C-4E16-86B6-E2CE3321C47D}"/>
              </a:ext>
            </a:extLst>
          </p:cNvPr>
          <p:cNvSpPr>
            <a:spLocks noGrp="1"/>
          </p:cNvSpPr>
          <p:nvPr>
            <p:ph type="subTitle" idx="1"/>
          </p:nvPr>
        </p:nvSpPr>
        <p:spPr/>
        <p:txBody>
          <a:bodyPr/>
          <a:lstStyle/>
          <a:p>
            <a:r>
              <a:rPr lang="en-GB" dirty="0"/>
              <a:t>Date</a:t>
            </a:r>
          </a:p>
          <a:p>
            <a:endParaRPr lang="en-GB" dirty="0"/>
          </a:p>
        </p:txBody>
      </p:sp>
      <p:sp>
        <p:nvSpPr>
          <p:cNvPr id="4" name="Rectangle 3">
            <a:extLst>
              <a:ext uri="{FF2B5EF4-FFF2-40B4-BE49-F238E27FC236}">
                <a16:creationId xmlns:a16="http://schemas.microsoft.com/office/drawing/2014/main" id="{D741259C-2C33-CA43-8D21-E47BD0592672}"/>
              </a:ext>
            </a:extLst>
          </p:cNvPr>
          <p:cNvSpPr/>
          <p:nvPr/>
        </p:nvSpPr>
        <p:spPr>
          <a:xfrm>
            <a:off x="6760295" y="5745219"/>
            <a:ext cx="5367536" cy="8341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Content Placeholder 2">
            <a:extLst>
              <a:ext uri="{FF2B5EF4-FFF2-40B4-BE49-F238E27FC236}">
                <a16:creationId xmlns:a16="http://schemas.microsoft.com/office/drawing/2014/main" id="{523DE0B5-E717-4705-BD47-2290B049996F}"/>
              </a:ext>
            </a:extLst>
          </p:cNvPr>
          <p:cNvSpPr txBox="1">
            <a:spLocks/>
          </p:cNvSpPr>
          <p:nvPr/>
        </p:nvSpPr>
        <p:spPr>
          <a:xfrm>
            <a:off x="483347" y="405777"/>
            <a:ext cx="5756815" cy="5741568"/>
          </a:xfrm>
          <a:prstGeom prst="rect">
            <a:avLst/>
          </a:prstGeom>
        </p:spPr>
        <p:txBody>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Barlow Regular" panose="00000500000000000000" pitchFamily="2" charset="0"/>
              <a:buChar char="–"/>
              <a:defRPr sz="2000" kern="1200">
                <a:solidFill>
                  <a:schemeClr val="tx2">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2">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u="sng"/>
              <a:t>How to use this Resource Deck:</a:t>
            </a:r>
          </a:p>
          <a:p>
            <a:pPr marL="0" indent="0">
              <a:buFont typeface="Arial" panose="020B0604020202020204" pitchFamily="34" charset="0"/>
              <a:buNone/>
            </a:pPr>
            <a:endParaRPr lang="en-US" sz="1800" u="sng"/>
          </a:p>
          <a:p>
            <a:r>
              <a:rPr lang="en-US" sz="1800"/>
              <a:t>This deck is intended to accompany the Situation Analysis Guidance, which provides a step-by-step approach for completing a Situation Analysis for condom programming in support of the development of Strategic Operational Plans that achieve and sustain high levels of condom use for the prevention of HIV, other STIs, and unwanted pregancies.</a:t>
            </a:r>
          </a:p>
          <a:p>
            <a:r>
              <a:rPr lang="en-US" sz="1800"/>
              <a:t>The Situation Analysis is intended to enable planners and decision-makers to identify priorities and broad areas of intervention using the best available evidence and the collective knowledge of national experts.</a:t>
            </a:r>
          </a:p>
          <a:p>
            <a:r>
              <a:rPr lang="en-US" sz="1800"/>
              <a:t>The deck includes tips and sample slides that are intended to suggest ways to present your data and insights. These can be adapted for your data and context.</a:t>
            </a:r>
          </a:p>
          <a:p>
            <a:r>
              <a:rPr lang="en-US" sz="1800"/>
              <a:t>It is not expected that every Situation Analysis will include all of the types of data included here. A shorter deck may be desirable depending on the strategic planning process.</a:t>
            </a:r>
          </a:p>
          <a:p>
            <a:pPr marL="0" indent="0">
              <a:buFont typeface="Arial" panose="020B0604020202020204" pitchFamily="34" charset="0"/>
              <a:buNone/>
            </a:pPr>
            <a:endParaRPr lang="en-US" sz="1800"/>
          </a:p>
          <a:p>
            <a:pPr>
              <a:lnSpc>
                <a:spcPct val="100000"/>
              </a:lnSpc>
              <a:spcBef>
                <a:spcPts val="0"/>
              </a:spcBef>
            </a:pPr>
            <a:endParaRPr lang="en-GB" sz="2000" dirty="0">
              <a:solidFill>
                <a:schemeClr val="tx1">
                  <a:lumMod val="65000"/>
                  <a:lumOff val="35000"/>
                </a:schemeClr>
              </a:solidFill>
            </a:endParaRPr>
          </a:p>
        </p:txBody>
      </p:sp>
    </p:spTree>
    <p:extLst>
      <p:ext uri="{BB962C8B-B14F-4D97-AF65-F5344CB8AC3E}">
        <p14:creationId xmlns:p14="http://schemas.microsoft.com/office/powerpoint/2010/main" val="2554338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96D669-E233-4825-A317-AF9766214EB7}"/>
              </a:ext>
            </a:extLst>
          </p:cNvPr>
          <p:cNvSpPr>
            <a:spLocks noGrp="1"/>
          </p:cNvSpPr>
          <p:nvPr>
            <p:ph type="title"/>
          </p:nvPr>
        </p:nvSpPr>
        <p:spPr/>
        <p:txBody>
          <a:bodyPr/>
          <a:lstStyle/>
          <a:p>
            <a:r>
              <a:rPr lang="en-US"/>
              <a:t>Malawi – Distribution of STIs</a:t>
            </a:r>
          </a:p>
        </p:txBody>
      </p:sp>
      <p:sp>
        <p:nvSpPr>
          <p:cNvPr id="4" name="Slide Number Placeholder 3">
            <a:extLst>
              <a:ext uri="{FF2B5EF4-FFF2-40B4-BE49-F238E27FC236}">
                <a16:creationId xmlns:a16="http://schemas.microsoft.com/office/drawing/2014/main" id="{3D0671AB-1970-4A1C-BC80-C128BE5CA52C}"/>
              </a:ext>
            </a:extLst>
          </p:cNvPr>
          <p:cNvSpPr>
            <a:spLocks noGrp="1"/>
          </p:cNvSpPr>
          <p:nvPr>
            <p:ph type="sldNum" sz="quarter" idx="11"/>
          </p:nvPr>
        </p:nvSpPr>
        <p:spPr/>
        <p:txBody>
          <a:bodyPr/>
          <a:lstStyle/>
          <a:p>
            <a:fld id="{CFFF2F95-D369-4C5D-AE33-0AFFFAE9ECAA}" type="slidenum">
              <a:rPr lang="en-US" smtClean="0"/>
              <a:pPr/>
              <a:t>20</a:t>
            </a:fld>
            <a:endParaRPr lang="en-US" dirty="0"/>
          </a:p>
        </p:txBody>
      </p:sp>
      <p:graphicFrame>
        <p:nvGraphicFramePr>
          <p:cNvPr id="5" name="Content Placeholder 4">
            <a:extLst>
              <a:ext uri="{FF2B5EF4-FFF2-40B4-BE49-F238E27FC236}">
                <a16:creationId xmlns:a16="http://schemas.microsoft.com/office/drawing/2014/main" id="{4E583665-1A38-4DFD-9818-ED856C7A081A}"/>
              </a:ext>
            </a:extLst>
          </p:cNvPr>
          <p:cNvGraphicFramePr>
            <a:graphicFrameLocks noGrp="1"/>
          </p:cNvGraphicFramePr>
          <p:nvPr>
            <p:ph idx="1"/>
            <p:extLst>
              <p:ext uri="{D42A27DB-BD31-4B8C-83A1-F6EECF244321}">
                <p14:modId xmlns:p14="http://schemas.microsoft.com/office/powerpoint/2010/main" val="2012457371"/>
              </p:ext>
            </p:extLst>
          </p:nvPr>
        </p:nvGraphicFramePr>
        <p:xfrm>
          <a:off x="838200" y="1068388"/>
          <a:ext cx="6934200" cy="49869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F13F8BA-4B08-42D9-88D5-B810C1F269DC}"/>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Health Need</a:t>
            </a:r>
            <a:endParaRPr lang="en-US" sz="1600" b="1" dirty="0">
              <a:solidFill>
                <a:schemeClr val="bg1"/>
              </a:solidFill>
              <a:latin typeface="+mj-lt"/>
            </a:endParaRPr>
          </a:p>
        </p:txBody>
      </p:sp>
      <p:sp>
        <p:nvSpPr>
          <p:cNvPr id="7" name="TextBox 6">
            <a:extLst>
              <a:ext uri="{FF2B5EF4-FFF2-40B4-BE49-F238E27FC236}">
                <a16:creationId xmlns:a16="http://schemas.microsoft.com/office/drawing/2014/main" id="{7C66CCD1-8748-4252-A7EC-6F6CCEFAC228}"/>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16E55724-16C7-4648-B191-B38BFA690FA3}"/>
              </a:ext>
            </a:extLst>
          </p:cNvPr>
          <p:cNvSpPr txBox="1"/>
          <p:nvPr/>
        </p:nvSpPr>
        <p:spPr>
          <a:xfrm>
            <a:off x="8404952" y="2120949"/>
            <a:ext cx="2948848" cy="2616101"/>
          </a:xfrm>
          <a:prstGeom prst="rect">
            <a:avLst/>
          </a:prstGeom>
          <a:noFill/>
          <a:ln w="28575">
            <a:solidFill>
              <a:schemeClr val="accent2"/>
            </a:solidFill>
          </a:ln>
        </p:spPr>
        <p:txBody>
          <a:bodyPr wrap="square" rtlCol="0">
            <a:spAutoFit/>
          </a:bodyPr>
          <a:lstStyle/>
          <a:p>
            <a:pPr marL="119063"/>
            <a:endParaRPr lang="en-US" sz="1600" b="1">
              <a:solidFill>
                <a:schemeClr val="accent2"/>
              </a:solidFill>
            </a:endParaRPr>
          </a:p>
          <a:p>
            <a:pPr marL="119063"/>
            <a:r>
              <a:rPr lang="en-US" sz="1600" b="1">
                <a:solidFill>
                  <a:schemeClr val="accent2"/>
                </a:solidFill>
              </a:rPr>
              <a:t>Insights</a:t>
            </a:r>
            <a:r>
              <a:rPr lang="en-US" sz="1600" b="1" dirty="0">
                <a:solidFill>
                  <a:schemeClr val="accent2"/>
                </a:solidFill>
              </a:rPr>
              <a:t>:</a:t>
            </a:r>
          </a:p>
          <a:p>
            <a:pPr marL="119063"/>
            <a:endParaRPr lang="en-US" sz="1600" b="1" dirty="0">
              <a:solidFill>
                <a:schemeClr val="accent2"/>
              </a:solidFill>
            </a:endParaRPr>
          </a:p>
          <a:p>
            <a:pPr marL="119063" lvl="0" defTabSz="914377">
              <a:defRPr/>
            </a:pPr>
            <a:r>
              <a:rPr lang="en-US" sz="1600" b="1">
                <a:solidFill>
                  <a:schemeClr val="accent2"/>
                </a:solidFill>
              </a:rPr>
              <a:t>Incidence peaks for men and women at 25-29 – but remains relatively elevated for women into older age groups.</a:t>
            </a:r>
          </a:p>
          <a:p>
            <a:endParaRPr lang="en-US" b="1">
              <a:solidFill>
                <a:schemeClr val="accent2"/>
              </a:solidFill>
            </a:endParaRPr>
          </a:p>
          <a:p>
            <a:endParaRPr lang="en-US" b="1">
              <a:solidFill>
                <a:schemeClr val="accent2"/>
              </a:solidFill>
            </a:endParaRPr>
          </a:p>
        </p:txBody>
      </p:sp>
    </p:spTree>
    <p:extLst>
      <p:ext uri="{BB962C8B-B14F-4D97-AF65-F5344CB8AC3E}">
        <p14:creationId xmlns:p14="http://schemas.microsoft.com/office/powerpoint/2010/main" val="386993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1448969797"/>
              </p:ext>
            </p:extLst>
          </p:nvPr>
        </p:nvGraphicFramePr>
        <p:xfrm>
          <a:off x="1793913" y="1132917"/>
          <a:ext cx="8604174" cy="54313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9AF978D-AC22-42AD-BB6F-07B60D6D5AFF}"/>
              </a:ext>
            </a:extLst>
          </p:cNvPr>
          <p:cNvSpPr txBox="1"/>
          <p:nvPr/>
        </p:nvSpPr>
        <p:spPr>
          <a:xfrm>
            <a:off x="7250935" y="2484490"/>
            <a:ext cx="2948848" cy="923330"/>
          </a:xfrm>
          <a:prstGeom prst="rect">
            <a:avLst/>
          </a:prstGeom>
          <a:noFill/>
          <a:ln w="28575">
            <a:solidFill>
              <a:srgbClr val="002060"/>
            </a:solidFill>
          </a:ln>
        </p:spPr>
        <p:txBody>
          <a:bodyPr wrap="square" rtlCol="0">
            <a:spAutoFit/>
          </a:bodyPr>
          <a:lstStyle/>
          <a:p>
            <a:r>
              <a:rPr lang="pt-PT" b="1"/>
              <a:t>Condoms are an important method for unmarried women</a:t>
            </a:r>
            <a:endParaRPr lang="pt-PT" b="1" dirty="0"/>
          </a:p>
        </p:txBody>
      </p:sp>
      <p:sp>
        <p:nvSpPr>
          <p:cNvPr id="6" name="TextBox 5">
            <a:extLst>
              <a:ext uri="{FF2B5EF4-FFF2-40B4-BE49-F238E27FC236}">
                <a16:creationId xmlns:a16="http://schemas.microsoft.com/office/drawing/2014/main" id="{45E1A512-D7DC-484C-8F70-AE5623DFE481}"/>
              </a:ext>
            </a:extLst>
          </p:cNvPr>
          <p:cNvSpPr txBox="1"/>
          <p:nvPr/>
        </p:nvSpPr>
        <p:spPr>
          <a:xfrm>
            <a:off x="10134491" y="6455549"/>
            <a:ext cx="1774397" cy="276999"/>
          </a:xfrm>
          <a:prstGeom prst="rect">
            <a:avLst/>
          </a:prstGeom>
          <a:noFill/>
        </p:spPr>
        <p:txBody>
          <a:bodyPr wrap="none" rtlCol="0">
            <a:spAutoFit/>
          </a:bodyPr>
          <a:lstStyle/>
          <a:p>
            <a:r>
              <a:rPr lang="en-US" sz="1200" dirty="0"/>
              <a:t>Fonte: IMASIDA (2015)</a:t>
            </a:r>
          </a:p>
        </p:txBody>
      </p:sp>
      <p:sp>
        <p:nvSpPr>
          <p:cNvPr id="3" name="Oval 2">
            <a:extLst>
              <a:ext uri="{FF2B5EF4-FFF2-40B4-BE49-F238E27FC236}">
                <a16:creationId xmlns:a16="http://schemas.microsoft.com/office/drawing/2014/main" id="{899084AB-A5C1-43F0-975B-5A65A73B8439}"/>
              </a:ext>
            </a:extLst>
          </p:cNvPr>
          <p:cNvSpPr/>
          <p:nvPr/>
        </p:nvSpPr>
        <p:spPr>
          <a:xfrm>
            <a:off x="7379464" y="4052386"/>
            <a:ext cx="1476261" cy="24186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882CDBEE-27C9-475B-85B2-F5D437635619}"/>
              </a:ext>
            </a:extLst>
          </p:cNvPr>
          <p:cNvSpPr txBox="1">
            <a:spLocks/>
          </p:cNvSpPr>
          <p:nvPr/>
        </p:nvSpPr>
        <p:spPr>
          <a:xfrm>
            <a:off x="838200" y="293767"/>
            <a:ext cx="10515600" cy="968501"/>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dirty="0">
                <a:solidFill>
                  <a:schemeClr val="accent3"/>
                </a:solidFill>
              </a:rPr>
              <a:t>Mozambique</a:t>
            </a:r>
          </a:p>
          <a:p>
            <a:r>
              <a:rPr lang="en-US" altLang="en-US">
                <a:solidFill>
                  <a:schemeClr val="accent3"/>
                </a:solidFill>
              </a:rPr>
              <a:t>Condoms as a contraceptive method</a:t>
            </a:r>
            <a:endParaRPr lang="en-US" dirty="0">
              <a:solidFill>
                <a:schemeClr val="accent3"/>
              </a:solidFill>
            </a:endParaRPr>
          </a:p>
        </p:txBody>
      </p:sp>
      <p:sp>
        <p:nvSpPr>
          <p:cNvPr id="14" name="TextBox 13">
            <a:extLst>
              <a:ext uri="{FF2B5EF4-FFF2-40B4-BE49-F238E27FC236}">
                <a16:creationId xmlns:a16="http://schemas.microsoft.com/office/drawing/2014/main" id="{1E6B8F71-E7E5-4A12-BD43-A11765C70B70}"/>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Health Need</a:t>
            </a:r>
            <a:endParaRPr lang="en-US" sz="1600" b="1" dirty="0">
              <a:solidFill>
                <a:schemeClr val="bg1"/>
              </a:solidFill>
              <a:latin typeface="+mj-lt"/>
            </a:endParaRPr>
          </a:p>
        </p:txBody>
      </p:sp>
      <p:sp>
        <p:nvSpPr>
          <p:cNvPr id="15" name="TextBox 14">
            <a:extLst>
              <a:ext uri="{FF2B5EF4-FFF2-40B4-BE49-F238E27FC236}">
                <a16:creationId xmlns:a16="http://schemas.microsoft.com/office/drawing/2014/main" id="{7BAB2042-2BB7-4FF3-8266-21785B150584}"/>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238135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207330" y="765225"/>
            <a:ext cx="7201837" cy="4660215"/>
          </a:xfrm>
        </p:spPr>
        <p:txBody>
          <a:bodyPr anchor="t"/>
          <a:lstStyle/>
          <a:p>
            <a:pPr>
              <a:lnSpc>
                <a:spcPct val="100000"/>
              </a:lnSpc>
            </a:pPr>
            <a:r>
              <a:rPr lang="en-US" sz="4000"/>
              <a:t>Outline</a:t>
            </a:r>
            <a:br>
              <a:rPr lang="en-US" sz="3200"/>
            </a:br>
            <a:br>
              <a:rPr lang="en-US" sz="1000"/>
            </a:br>
            <a:r>
              <a:rPr lang="en-US" sz="3200"/>
              <a:t>Health need</a:t>
            </a:r>
            <a:br>
              <a:rPr lang="en-US" sz="3200"/>
            </a:br>
            <a:br>
              <a:rPr lang="en-US" sz="1000"/>
            </a:br>
            <a:r>
              <a:rPr lang="en-US" sz="3200">
                <a:solidFill>
                  <a:srgbClr val="FFC000"/>
                </a:solidFill>
              </a:rPr>
              <a:t>Condom use</a:t>
            </a:r>
            <a:br>
              <a:rPr lang="en-US" sz="3200"/>
            </a:br>
            <a:r>
              <a:rPr lang="en-US" sz="3200"/>
              <a:t>	Use vs. Need</a:t>
            </a:r>
            <a:br>
              <a:rPr lang="en-US" sz="3200"/>
            </a:br>
            <a:br>
              <a:rPr lang="en-US" sz="1000"/>
            </a:br>
            <a:r>
              <a:rPr lang="en-US" sz="3200"/>
              <a:t>Factors that drive use</a:t>
            </a:r>
            <a:br>
              <a:rPr lang="en-US" sz="3200"/>
            </a:br>
            <a:r>
              <a:rPr lang="en-US" sz="3200"/>
              <a:t>	Demand</a:t>
            </a:r>
            <a:br>
              <a:rPr lang="en-US" sz="3200"/>
            </a:br>
            <a:r>
              <a:rPr lang="en-US" sz="3200"/>
              <a:t>	Supply</a:t>
            </a:r>
            <a:br>
              <a:rPr lang="en-US" sz="3200"/>
            </a:br>
            <a:r>
              <a:rPr lang="en-US" sz="3200"/>
              <a:t>	Program Stewardship</a:t>
            </a:r>
            <a:br>
              <a:rPr lang="en-US" sz="3200"/>
            </a:br>
            <a:br>
              <a:rPr lang="en-US" sz="1000"/>
            </a:br>
            <a:r>
              <a:rPr lang="en-US" sz="3200"/>
              <a:t>Activities</a:t>
            </a:r>
            <a:endParaRPr lang="en-US" sz="3200" dirty="0"/>
          </a:p>
        </p:txBody>
      </p:sp>
    </p:spTree>
    <p:extLst>
      <p:ext uri="{BB962C8B-B14F-4D97-AF65-F5344CB8AC3E}">
        <p14:creationId xmlns:p14="http://schemas.microsoft.com/office/powerpoint/2010/main" val="2214503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C503-4EC1-4095-BBC1-14DA5DB13097}"/>
              </a:ext>
            </a:extLst>
          </p:cNvPr>
          <p:cNvSpPr>
            <a:spLocks noGrp="1"/>
          </p:cNvSpPr>
          <p:nvPr>
            <p:ph type="title"/>
          </p:nvPr>
        </p:nvSpPr>
        <p:spPr>
          <a:xfrm>
            <a:off x="569843" y="316053"/>
            <a:ext cx="10515600" cy="650450"/>
          </a:xfrm>
        </p:spPr>
        <p:txBody>
          <a:bodyPr/>
          <a:lstStyle/>
          <a:p>
            <a:r>
              <a:rPr lang="en-GB">
                <a:solidFill>
                  <a:schemeClr val="accent1">
                    <a:lumMod val="75000"/>
                  </a:schemeClr>
                </a:solidFill>
              </a:rPr>
              <a:t>Condom Use – Key questions &amp; data sources</a:t>
            </a:r>
            <a:endParaRPr lang="en-GB" dirty="0">
              <a:solidFill>
                <a:schemeClr val="accent1">
                  <a:lumMod val="75000"/>
                </a:schemeClr>
              </a:solidFill>
            </a:endParaRPr>
          </a:p>
        </p:txBody>
      </p:sp>
      <p:sp>
        <p:nvSpPr>
          <p:cNvPr id="5" name="Slide Number Placeholder 4">
            <a:extLst>
              <a:ext uri="{FF2B5EF4-FFF2-40B4-BE49-F238E27FC236}">
                <a16:creationId xmlns:a16="http://schemas.microsoft.com/office/drawing/2014/main" id="{E480E2AE-39F2-46B9-B080-7A29A0A3CD83}"/>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8E46FC7E-B77E-4D80-979B-27D6AB7DC9CD}"/>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0D608585-ED65-428B-95A3-A2BCFDF60EF4}"/>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Data &amp; Sources</a:t>
            </a:r>
            <a:endParaRPr lang="en-US" sz="1600" b="1" dirty="0">
              <a:solidFill>
                <a:schemeClr val="bg1"/>
              </a:solidFill>
              <a:latin typeface="+mj-lt"/>
            </a:endParaRPr>
          </a:p>
        </p:txBody>
      </p:sp>
      <p:graphicFrame>
        <p:nvGraphicFramePr>
          <p:cNvPr id="4" name="Table 5">
            <a:extLst>
              <a:ext uri="{FF2B5EF4-FFF2-40B4-BE49-F238E27FC236}">
                <a16:creationId xmlns:a16="http://schemas.microsoft.com/office/drawing/2014/main" id="{95123757-CAA0-46AD-98B7-A939CE759443}"/>
              </a:ext>
            </a:extLst>
          </p:cNvPr>
          <p:cNvGraphicFramePr>
            <a:graphicFrameLocks noGrp="1"/>
          </p:cNvGraphicFramePr>
          <p:nvPr>
            <p:extLst>
              <p:ext uri="{D42A27DB-BD31-4B8C-83A1-F6EECF244321}">
                <p14:modId xmlns:p14="http://schemas.microsoft.com/office/powerpoint/2010/main" val="496984733"/>
              </p:ext>
            </p:extLst>
          </p:nvPr>
        </p:nvGraphicFramePr>
        <p:xfrm>
          <a:off x="660399" y="1176983"/>
          <a:ext cx="10728961" cy="4638040"/>
        </p:xfrm>
        <a:graphic>
          <a:graphicData uri="http://schemas.openxmlformats.org/drawingml/2006/table">
            <a:tbl>
              <a:tblPr firstRow="1" bandRow="1">
                <a:tableStyleId>{5C22544A-7EE6-4342-B048-85BDC9FD1C3A}</a:tableStyleId>
              </a:tblPr>
              <a:tblGrid>
                <a:gridCol w="5435601">
                  <a:extLst>
                    <a:ext uri="{9D8B030D-6E8A-4147-A177-3AD203B41FA5}">
                      <a16:colId xmlns:a16="http://schemas.microsoft.com/office/drawing/2014/main" val="1457163708"/>
                    </a:ext>
                  </a:extLst>
                </a:gridCol>
                <a:gridCol w="5293360">
                  <a:extLst>
                    <a:ext uri="{9D8B030D-6E8A-4147-A177-3AD203B41FA5}">
                      <a16:colId xmlns:a16="http://schemas.microsoft.com/office/drawing/2014/main" val="1618602683"/>
                    </a:ext>
                  </a:extLst>
                </a:gridCol>
              </a:tblGrid>
              <a:tr h="370840">
                <a:tc>
                  <a:txBody>
                    <a:bodyPr/>
                    <a:lstStyle/>
                    <a:p>
                      <a:r>
                        <a:rPr lang="en-US"/>
                        <a:t>Questions</a:t>
                      </a:r>
                    </a:p>
                  </a:txBody>
                  <a:tcPr/>
                </a:tc>
                <a:tc>
                  <a:txBody>
                    <a:bodyPr/>
                    <a:lstStyle/>
                    <a:p>
                      <a:r>
                        <a:rPr lang="en-US"/>
                        <a:t>Data sources</a:t>
                      </a:r>
                    </a:p>
                  </a:txBody>
                  <a:tcPr/>
                </a:tc>
                <a:extLst>
                  <a:ext uri="{0D108BD9-81ED-4DB2-BD59-A6C34878D82A}">
                    <a16:rowId xmlns:a16="http://schemas.microsoft.com/office/drawing/2014/main" val="2557665745"/>
                  </a:ext>
                </a:extLst>
              </a:tr>
              <a:tr h="370840">
                <a:tc>
                  <a:txBody>
                    <a:bodyPr/>
                    <a:lstStyle/>
                    <a:p>
                      <a:r>
                        <a:rPr lang="en-US" sz="1600" kern="1200">
                          <a:solidFill>
                            <a:schemeClr val="tx2"/>
                          </a:solidFill>
                          <a:effectLst/>
                          <a:latin typeface="+mn-lt"/>
                          <a:ea typeface="+mn-ea"/>
                          <a:cs typeface="+mn-cs"/>
                        </a:rPr>
                        <a:t>What is the current level of condom use? Is use decreasing or increasing, and in which populations? </a:t>
                      </a:r>
                      <a:r>
                        <a:rPr lang="en-GB" sz="1600" kern="1200">
                          <a:solidFill>
                            <a:schemeClr val="tx2"/>
                          </a:solidFill>
                          <a:effectLst/>
                          <a:latin typeface="+mn-lt"/>
                          <a:ea typeface="+mn-ea"/>
                          <a:cs typeface="+mn-cs"/>
                        </a:rPr>
                        <a:t>How does use compare to other countries in the region? Is condom use equitable across population segments? Where is the biggest opportunity to deliver sustained health impact by increasing condom use? </a:t>
                      </a:r>
                      <a:endParaRPr lang="en-US" sz="1600" kern="1200">
                        <a:solidFill>
                          <a:schemeClr val="tx2"/>
                        </a:solidFill>
                        <a:effectLst/>
                        <a:latin typeface="+mn-lt"/>
                        <a:ea typeface="+mn-ea"/>
                        <a:cs typeface="+mn-cs"/>
                      </a:endParaRPr>
                    </a:p>
                    <a:p>
                      <a:r>
                        <a:rPr lang="en-GB" sz="1600" kern="1200">
                          <a:solidFill>
                            <a:schemeClr val="tx2"/>
                          </a:solidFill>
                          <a:effectLst/>
                          <a:latin typeface="+mn-lt"/>
                          <a:ea typeface="+mn-ea"/>
                          <a:cs typeface="+mn-cs"/>
                        </a:rPr>
                        <a:t> </a:t>
                      </a:r>
                      <a:endParaRPr lang="en-US" sz="1600" kern="1200">
                        <a:solidFill>
                          <a:schemeClr val="tx2"/>
                        </a:solidFill>
                        <a:effectLst/>
                        <a:latin typeface="+mn-lt"/>
                        <a:ea typeface="+mn-ea"/>
                        <a:cs typeface="+mn-cs"/>
                      </a:endParaRPr>
                    </a:p>
                    <a:p>
                      <a:r>
                        <a:rPr lang="en-US" sz="1600" kern="1200">
                          <a:solidFill>
                            <a:schemeClr val="tx2"/>
                          </a:solidFill>
                          <a:effectLst/>
                          <a:latin typeface="+mn-lt"/>
                          <a:ea typeface="+mn-ea"/>
                          <a:cs typeface="+mn-cs"/>
                        </a:rPr>
                        <a:t>(There are many indicators for condom use. Condom use “at last sex” in various partnerships (e.g., non-regular, paid) is recommended.)</a:t>
                      </a:r>
                    </a:p>
                    <a:p>
                      <a:r>
                        <a:rPr lang="en-US" sz="1600" kern="1200">
                          <a:solidFill>
                            <a:schemeClr val="tx2"/>
                          </a:solidFill>
                          <a:effectLst/>
                          <a:latin typeface="+mn-lt"/>
                          <a:ea typeface="+mn-ea"/>
                          <a:cs typeface="+mn-cs"/>
                        </a:rPr>
                        <a:t> </a:t>
                      </a:r>
                    </a:p>
                    <a:p>
                      <a:r>
                        <a:rPr lang="en-GB" sz="1600" kern="1200">
                          <a:solidFill>
                            <a:schemeClr val="tx2"/>
                          </a:solidFill>
                          <a:effectLst/>
                          <a:latin typeface="+mn-lt"/>
                          <a:ea typeface="+mn-ea"/>
                          <a:cs typeface="+mn-cs"/>
                        </a:rPr>
                        <a:t>What is the total need for condoms? Is the total need growing? How large is the gap between use and need? Is use growing as a % of need? Which population segments are the drivers of condom need? Which population segments have the largest gaps between use and need? </a:t>
                      </a:r>
                      <a:endParaRPr lang="en-GB" sz="1600">
                        <a:solidFill>
                          <a:schemeClr val="tx2"/>
                        </a:solidFill>
                      </a:endParaRPr>
                    </a:p>
                    <a:p>
                      <a:endParaRPr lang="en-US"/>
                    </a:p>
                  </a:txBody>
                  <a:tcPr/>
                </a:tc>
                <a:tc>
                  <a:txBody>
                    <a:bodyPr/>
                    <a:lstStyle/>
                    <a:p>
                      <a:pPr marL="285750" lvl="0" indent="-285750">
                        <a:buFont typeface="Arial" panose="020B0604020202020204" pitchFamily="34" charset="0"/>
                        <a:buChar char="•"/>
                      </a:pPr>
                      <a:r>
                        <a:rPr lang="en-US" sz="1600" kern="1200">
                          <a:solidFill>
                            <a:schemeClr val="tx2"/>
                          </a:solidFill>
                          <a:effectLst/>
                          <a:latin typeface="+mn-lt"/>
                          <a:ea typeface="+mn-ea"/>
                          <a:cs typeface="+mn-cs"/>
                        </a:rPr>
                        <a:t>DHS https://www.statcompiler.com </a:t>
                      </a:r>
                    </a:p>
                    <a:p>
                      <a:pPr marL="285750" lvl="0" indent="-285750">
                        <a:buFont typeface="Arial" panose="020B0604020202020204" pitchFamily="34" charset="0"/>
                        <a:buChar char="•"/>
                      </a:pPr>
                      <a:r>
                        <a:rPr lang="en-US" sz="1600" kern="1200">
                          <a:solidFill>
                            <a:schemeClr val="tx2"/>
                          </a:solidFill>
                          <a:effectLst/>
                          <a:latin typeface="+mn-lt"/>
                          <a:ea typeface="+mn-ea"/>
                          <a:cs typeface="+mn-cs"/>
                        </a:rPr>
                        <a:t>AIS</a:t>
                      </a:r>
                    </a:p>
                    <a:p>
                      <a:pPr marL="285750" lvl="0" indent="-285750">
                        <a:buFont typeface="Arial" panose="020B0604020202020204" pitchFamily="34" charset="0"/>
                        <a:buChar char="•"/>
                      </a:pPr>
                      <a:r>
                        <a:rPr lang="en-US" sz="1600" kern="1200">
                          <a:solidFill>
                            <a:schemeClr val="tx2"/>
                          </a:solidFill>
                          <a:effectLst/>
                          <a:latin typeface="+mn-lt"/>
                          <a:ea typeface="+mn-ea"/>
                          <a:cs typeface="+mn-cs"/>
                        </a:rPr>
                        <a:t>IBSS</a:t>
                      </a:r>
                    </a:p>
                    <a:p>
                      <a:pPr marL="285750" lvl="0" indent="-285750">
                        <a:buFont typeface="Arial" panose="020B0604020202020204" pitchFamily="34" charset="0"/>
                        <a:buChar char="•"/>
                      </a:pPr>
                      <a:r>
                        <a:rPr lang="en-US" sz="1600" kern="1200">
                          <a:solidFill>
                            <a:schemeClr val="tx2"/>
                          </a:solidFill>
                          <a:effectLst/>
                          <a:latin typeface="+mn-lt"/>
                          <a:ea typeface="+mn-ea"/>
                          <a:cs typeface="+mn-cs"/>
                        </a:rPr>
                        <a:t>PMA Surveys </a:t>
                      </a:r>
                      <a:r>
                        <a:rPr lang="en-US" sz="1600" u="sng" kern="1200">
                          <a:solidFill>
                            <a:srgbClr val="0070C0"/>
                          </a:solidFill>
                          <a:effectLst/>
                          <a:latin typeface="+mn-lt"/>
                          <a:ea typeface="+mn-ea"/>
                          <a:cs typeface="+mn-cs"/>
                          <a:hlinkClick r:id="rId2">
                            <a:extLst>
                              <a:ext uri="{A12FA001-AC4F-418D-AE19-62706E023703}">
                                <ahyp:hlinkClr xmlns:ahyp="http://schemas.microsoft.com/office/drawing/2018/hyperlinkcolor" val="tx"/>
                              </a:ext>
                            </a:extLst>
                          </a:hlinkClick>
                        </a:rPr>
                        <a:t>https://www.pma2020.org/survey-topics</a:t>
                      </a:r>
                      <a:endParaRPr lang="en-US" sz="1600" kern="1200">
                        <a:solidFill>
                          <a:srgbClr val="0070C0"/>
                        </a:solidFill>
                        <a:effectLst/>
                        <a:latin typeface="+mn-lt"/>
                        <a:ea typeface="+mn-ea"/>
                        <a:cs typeface="+mn-cs"/>
                      </a:endParaRPr>
                    </a:p>
                    <a:p>
                      <a:pPr marL="285750" lvl="0" indent="-285750">
                        <a:buFont typeface="Arial" panose="020B0604020202020204" pitchFamily="34" charset="0"/>
                        <a:buChar char="•"/>
                      </a:pPr>
                      <a:r>
                        <a:rPr lang="en-US" sz="1600" kern="1200">
                          <a:solidFill>
                            <a:schemeClr val="tx2"/>
                          </a:solidFill>
                          <a:effectLst/>
                          <a:latin typeface="+mn-lt"/>
                          <a:ea typeface="+mn-ea"/>
                          <a:cs typeface="+mn-cs"/>
                        </a:rPr>
                        <a:t>Other (usually subnational) surveys conducted as part of projects.</a:t>
                      </a:r>
                    </a:p>
                    <a:p>
                      <a:pPr marL="285750" lvl="0" indent="-285750">
                        <a:buFont typeface="Arial" panose="020B0604020202020204" pitchFamily="34" charset="0"/>
                        <a:buChar char="•"/>
                      </a:pPr>
                      <a:r>
                        <a:rPr lang="en-US" sz="1600" kern="1200">
                          <a:solidFill>
                            <a:schemeClr val="tx2"/>
                          </a:solidFill>
                          <a:effectLst/>
                          <a:latin typeface="+mn-lt"/>
                          <a:ea typeface="+mn-ea"/>
                          <a:cs typeface="+mn-cs"/>
                        </a:rPr>
                        <a:t>Condom needs estimation tool </a:t>
                      </a:r>
                      <a:r>
                        <a:rPr lang="en-US" sz="1600" u="sng" kern="1200">
                          <a:solidFill>
                            <a:srgbClr val="0070C0"/>
                          </a:solidFill>
                          <a:effectLst/>
                          <a:latin typeface="+mn-lt"/>
                          <a:ea typeface="+mn-ea"/>
                          <a:cs typeface="+mn-cs"/>
                          <a:hlinkClick r:id="rId3">
                            <a:extLst>
                              <a:ext uri="{A12FA001-AC4F-418D-AE19-62706E023703}">
                                <ahyp:hlinkClr xmlns:ahyp="http://schemas.microsoft.com/office/drawing/2018/hyperlinkcolor" val="tx"/>
                              </a:ext>
                            </a:extLst>
                          </a:hlinkClick>
                        </a:rPr>
                        <a:t>https://hivpreventioncoalition.unaids.org/resource/condom-needs-and-resource-requirement-estimation-tool/</a:t>
                      </a:r>
                      <a:endParaRPr lang="en-US" sz="1600" kern="1200">
                        <a:solidFill>
                          <a:srgbClr val="0070C0"/>
                        </a:solidFill>
                        <a:effectLst/>
                        <a:latin typeface="+mn-lt"/>
                        <a:ea typeface="+mn-ea"/>
                        <a:cs typeface="+mn-cs"/>
                      </a:endParaRPr>
                    </a:p>
                    <a:p>
                      <a:pPr marL="285750" indent="-285750">
                        <a:buFont typeface="Arial" panose="020B0604020202020204" pitchFamily="34" charset="0"/>
                        <a:buChar char="•"/>
                      </a:pPr>
                      <a:r>
                        <a:rPr lang="en-US" sz="1600" kern="1200">
                          <a:solidFill>
                            <a:schemeClr val="tx2"/>
                          </a:solidFill>
                          <a:effectLst/>
                          <a:latin typeface="+mn-lt"/>
                          <a:ea typeface="+mn-ea"/>
                          <a:cs typeface="+mn-cs"/>
                        </a:rPr>
                        <a:t>Key informant interviews with government and others active in the condom market</a:t>
                      </a:r>
                    </a:p>
                  </a:txBody>
                  <a:tcPr/>
                </a:tc>
                <a:extLst>
                  <a:ext uri="{0D108BD9-81ED-4DB2-BD59-A6C34878D82A}">
                    <a16:rowId xmlns:a16="http://schemas.microsoft.com/office/drawing/2014/main" val="1830887044"/>
                  </a:ext>
                </a:extLst>
              </a:tr>
            </a:tbl>
          </a:graphicData>
        </a:graphic>
      </p:graphicFrame>
    </p:spTree>
    <p:extLst>
      <p:ext uri="{BB962C8B-B14F-4D97-AF65-F5344CB8AC3E}">
        <p14:creationId xmlns:p14="http://schemas.microsoft.com/office/powerpoint/2010/main" val="652869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634050" y="2325756"/>
            <a:ext cx="7201837" cy="2897455"/>
          </a:xfrm>
        </p:spPr>
        <p:txBody>
          <a:bodyPr anchor="t"/>
          <a:lstStyle/>
          <a:p>
            <a:r>
              <a:rPr lang="en-US"/>
              <a:t>Condom use:</a:t>
            </a:r>
            <a:br>
              <a:rPr lang="en-US"/>
            </a:br>
            <a:r>
              <a:rPr lang="en-US" sz="4000"/>
              <a:t>Example slides</a:t>
            </a:r>
            <a:endParaRPr lang="en-US" sz="4000" dirty="0"/>
          </a:p>
        </p:txBody>
      </p:sp>
    </p:spTree>
    <p:extLst>
      <p:ext uri="{BB962C8B-B14F-4D97-AF65-F5344CB8AC3E}">
        <p14:creationId xmlns:p14="http://schemas.microsoft.com/office/powerpoint/2010/main" val="2980884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C18487-F9A4-4440-AED9-0C4971AB8D39}"/>
              </a:ext>
            </a:extLst>
          </p:cNvPr>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DFD3AFAE-99B3-6849-B14F-072FBF2DC663}"/>
              </a:ext>
            </a:extLst>
          </p:cNvPr>
          <p:cNvSpPr/>
          <p:nvPr/>
        </p:nvSpPr>
        <p:spPr>
          <a:xfrm>
            <a:off x="5974813" y="3244334"/>
            <a:ext cx="242374"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1E593BD2-748B-45CB-BA88-4F143B254F00}"/>
              </a:ext>
            </a:extLst>
          </p:cNvPr>
          <p:cNvSpPr txBox="1">
            <a:spLocks/>
          </p:cNvSpPr>
          <p:nvPr/>
        </p:nvSpPr>
        <p:spPr>
          <a:xfrm>
            <a:off x="569843" y="1091719"/>
            <a:ext cx="10515600" cy="4171950"/>
          </a:xfrm>
          <a:prstGeom prst="rect">
            <a:avLst/>
          </a:prstGeom>
        </p:spPr>
        <p:txBody>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Barlow Regular" panose="00000500000000000000" pitchFamily="2" charset="0"/>
              <a:buChar char="–"/>
              <a:defRPr sz="2000" kern="1200">
                <a:solidFill>
                  <a:schemeClr val="tx2">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2">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000" dirty="0"/>
              <a:t>Condom use is low relative to countries in the region and below the global goal of 90%</a:t>
            </a:r>
          </a:p>
          <a:p>
            <a:pPr lvl="0"/>
            <a:r>
              <a:rPr lang="en-US" sz="2000" dirty="0"/>
              <a:t>Condom use is especially low in paid sex, where the HIV incidence rate is highest (only 31% of men reported using a condom in last paid sex; nearly 30% of new infections are among sex workers and their clients).</a:t>
            </a:r>
          </a:p>
          <a:p>
            <a:pPr lvl="0"/>
            <a:r>
              <a:rPr lang="en-US" sz="2000" dirty="0"/>
              <a:t>Although condom use increased in previous decade, the rate of increase has slowed in recent years and appears to be leveling off at low rates among some priority groups (e.g., among young men engaging in pre-marital sex).</a:t>
            </a:r>
          </a:p>
          <a:p>
            <a:pPr lvl="0"/>
            <a:r>
              <a:rPr lang="en-US" sz="2000" dirty="0"/>
              <a:t>The difference in condom use has grown between those in the highest wealth quintile and those in the lowest in recent years, indicating persistent equity gaps.</a:t>
            </a:r>
          </a:p>
          <a:p>
            <a:pPr lvl="0"/>
            <a:r>
              <a:rPr lang="en-US" sz="2000" dirty="0"/>
              <a:t>There are also significant disparities in condom use across provinces, including high incidence provinces, suggesting an opportunity to target resources to high-need </a:t>
            </a:r>
            <a:r>
              <a:rPr lang="en-US" sz="2000"/>
              <a:t>areas.</a:t>
            </a:r>
          </a:p>
          <a:p>
            <a:pPr lvl="0"/>
            <a:r>
              <a:rPr lang="en-US" sz="2000"/>
              <a:t>Condom use for family planning has increased among youth in the last five years.</a:t>
            </a:r>
            <a:endParaRPr lang="en-US" sz="2000" dirty="0"/>
          </a:p>
          <a:p>
            <a:pPr>
              <a:lnSpc>
                <a:spcPct val="100000"/>
              </a:lnSpc>
              <a:spcBef>
                <a:spcPts val="0"/>
              </a:spcBef>
            </a:pPr>
            <a:endParaRPr lang="en-GB" sz="2000" dirty="0">
              <a:solidFill>
                <a:schemeClr val="tx1">
                  <a:lumMod val="65000"/>
                  <a:lumOff val="35000"/>
                </a:schemeClr>
              </a:solidFill>
            </a:endParaRPr>
          </a:p>
        </p:txBody>
      </p:sp>
      <p:sp>
        <p:nvSpPr>
          <p:cNvPr id="9" name="Title 1">
            <a:extLst>
              <a:ext uri="{FF2B5EF4-FFF2-40B4-BE49-F238E27FC236}">
                <a16:creationId xmlns:a16="http://schemas.microsoft.com/office/drawing/2014/main" id="{282CDA39-682D-4CA2-A0AF-CD89C15D2629}"/>
              </a:ext>
            </a:extLst>
          </p:cNvPr>
          <p:cNvSpPr txBox="1">
            <a:spLocks/>
          </p:cNvSpPr>
          <p:nvPr/>
        </p:nvSpPr>
        <p:spPr>
          <a:xfrm>
            <a:off x="569843" y="352844"/>
            <a:ext cx="10515600" cy="65045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GB">
                <a:solidFill>
                  <a:schemeClr val="accent1">
                    <a:lumMod val="75000"/>
                  </a:schemeClr>
                </a:solidFill>
              </a:rPr>
              <a:t>Condom Use – High level insights – Examples</a:t>
            </a:r>
            <a:endParaRPr lang="en-GB" dirty="0">
              <a:solidFill>
                <a:schemeClr val="accent1">
                  <a:lumMod val="75000"/>
                </a:schemeClr>
              </a:solidFill>
            </a:endParaRPr>
          </a:p>
        </p:txBody>
      </p:sp>
      <p:sp>
        <p:nvSpPr>
          <p:cNvPr id="6" name="TextBox 5">
            <a:extLst>
              <a:ext uri="{FF2B5EF4-FFF2-40B4-BE49-F238E27FC236}">
                <a16:creationId xmlns:a16="http://schemas.microsoft.com/office/drawing/2014/main" id="{5676EE17-B164-4B7A-88F2-B79C63B4F467}"/>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BBE357C2-130B-4AC8-AB4F-7E2DE4BFD768}"/>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Insights</a:t>
            </a:r>
            <a:endParaRPr lang="en-US" sz="1600" b="1" dirty="0">
              <a:solidFill>
                <a:schemeClr val="bg1"/>
              </a:solidFill>
              <a:latin typeface="+mj-lt"/>
            </a:endParaRPr>
          </a:p>
        </p:txBody>
      </p:sp>
    </p:spTree>
    <p:extLst>
      <p:ext uri="{BB962C8B-B14F-4D97-AF65-F5344CB8AC3E}">
        <p14:creationId xmlns:p14="http://schemas.microsoft.com/office/powerpoint/2010/main" val="1076581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94B81B-0687-494C-85E3-4F0E5B44890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110" b="-910"/>
          <a:stretch/>
        </p:blipFill>
        <p:spPr>
          <a:xfrm>
            <a:off x="960120" y="1198880"/>
            <a:ext cx="6214691" cy="4663440"/>
          </a:xfrm>
          <a:prstGeom prst="rect">
            <a:avLst/>
          </a:prstGeom>
        </p:spPr>
      </p:pic>
      <p:sp>
        <p:nvSpPr>
          <p:cNvPr id="3" name="Title 2">
            <a:extLst>
              <a:ext uri="{FF2B5EF4-FFF2-40B4-BE49-F238E27FC236}">
                <a16:creationId xmlns:a16="http://schemas.microsoft.com/office/drawing/2014/main" id="{6DE24AF8-0B6D-4097-90BF-2E0C9B71CC56}"/>
              </a:ext>
            </a:extLst>
          </p:cNvPr>
          <p:cNvSpPr txBox="1">
            <a:spLocks/>
          </p:cNvSpPr>
          <p:nvPr/>
        </p:nvSpPr>
        <p:spPr>
          <a:xfrm>
            <a:off x="838200" y="263951"/>
            <a:ext cx="10515600" cy="650450"/>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t>Condom use in context of the SSA region</a:t>
            </a:r>
            <a:endParaRPr lang="en-US" dirty="0"/>
          </a:p>
        </p:txBody>
      </p:sp>
      <p:sp>
        <p:nvSpPr>
          <p:cNvPr id="4" name="TextBox 3">
            <a:extLst>
              <a:ext uri="{FF2B5EF4-FFF2-40B4-BE49-F238E27FC236}">
                <a16:creationId xmlns:a16="http://schemas.microsoft.com/office/drawing/2014/main" id="{0103935D-9EE9-482E-B96E-3C1AB8D81929}"/>
              </a:ext>
            </a:extLst>
          </p:cNvPr>
          <p:cNvSpPr txBox="1"/>
          <p:nvPr/>
        </p:nvSpPr>
        <p:spPr>
          <a:xfrm>
            <a:off x="8191592" y="1316692"/>
            <a:ext cx="2948848" cy="4001095"/>
          </a:xfrm>
          <a:prstGeom prst="rect">
            <a:avLst/>
          </a:prstGeom>
          <a:noFill/>
          <a:ln w="28575">
            <a:solidFill>
              <a:srgbClr val="FF0000"/>
            </a:solidFill>
          </a:ln>
        </p:spPr>
        <p:txBody>
          <a:bodyPr wrap="square" rtlCol="0">
            <a:spAutoFit/>
          </a:bodyPr>
          <a:lstStyle/>
          <a:p>
            <a:r>
              <a:rPr lang="en-US" b="1"/>
              <a:t>Insights:</a:t>
            </a:r>
          </a:p>
          <a:p>
            <a:endParaRPr lang="en-US" b="1" dirty="0"/>
          </a:p>
          <a:p>
            <a:pPr marL="285750" lvl="0" indent="-285750" defTabSz="914400" eaLnBrk="0" fontAlgn="base" hangingPunct="0">
              <a:spcBef>
                <a:spcPct val="0"/>
              </a:spcBef>
              <a:spcAft>
                <a:spcPct val="0"/>
              </a:spcAft>
              <a:buFont typeface="Arial" panose="020B0604020202020204" pitchFamily="34" charset="0"/>
              <a:buChar char="•"/>
            </a:pPr>
            <a:r>
              <a:rPr lang="pt-PT" altLang="en-US" sz="1600">
                <a:solidFill>
                  <a:srgbClr val="222222"/>
                </a:solidFill>
              </a:rPr>
              <a:t>Slow increases in condom use across all countries regardless of level of use</a:t>
            </a:r>
          </a:p>
          <a:p>
            <a:pPr lvl="0" defTabSz="914400" eaLnBrk="0" fontAlgn="base" hangingPunct="0">
              <a:spcBef>
                <a:spcPct val="0"/>
              </a:spcBef>
              <a:spcAft>
                <a:spcPct val="0"/>
              </a:spcAft>
            </a:pPr>
            <a:endParaRPr lang="pt-PT" altLang="en-US" sz="1600">
              <a:solidFill>
                <a:srgbClr val="222222"/>
              </a:solidFill>
            </a:endParaRPr>
          </a:p>
          <a:p>
            <a:pPr marL="285750" lvl="0" indent="-285750" defTabSz="914400" eaLnBrk="0" fontAlgn="base" hangingPunct="0">
              <a:spcBef>
                <a:spcPct val="0"/>
              </a:spcBef>
              <a:spcAft>
                <a:spcPct val="0"/>
              </a:spcAft>
              <a:buFont typeface="Arial" panose="020B0604020202020204" pitchFamily="34" charset="0"/>
              <a:buChar char="•"/>
            </a:pPr>
            <a:r>
              <a:rPr lang="pt-PT" altLang="en-US" sz="1600">
                <a:solidFill>
                  <a:srgbClr val="222222"/>
                </a:solidFill>
              </a:rPr>
              <a:t>Important to set realistic targets for growth in the short-term in pursuit of 90% condom use over the long-term</a:t>
            </a:r>
          </a:p>
          <a:p>
            <a:pPr marL="285750" lvl="0" indent="-285750" defTabSz="914400" eaLnBrk="0" fontAlgn="base" hangingPunct="0">
              <a:spcBef>
                <a:spcPct val="0"/>
              </a:spcBef>
              <a:spcAft>
                <a:spcPct val="0"/>
              </a:spcAft>
              <a:buFont typeface="Arial" panose="020B0604020202020204" pitchFamily="34" charset="0"/>
              <a:buChar char="•"/>
            </a:pPr>
            <a:endParaRPr lang="pt-PT" altLang="en-US" sz="2800" b="1">
              <a:solidFill>
                <a:srgbClr val="222222"/>
              </a:solidFill>
            </a:endParaRPr>
          </a:p>
          <a:p>
            <a:pPr marL="285750" lvl="0" indent="-285750" defTabSz="914400" eaLnBrk="0" fontAlgn="base" hangingPunct="0">
              <a:spcBef>
                <a:spcPct val="0"/>
              </a:spcBef>
              <a:spcAft>
                <a:spcPct val="0"/>
              </a:spcAft>
              <a:buFont typeface="Arial" panose="020B0604020202020204" pitchFamily="34" charset="0"/>
              <a:buChar char="•"/>
            </a:pPr>
            <a:endParaRPr lang="pt-PT" altLang="en-US" sz="2800" b="1" dirty="0"/>
          </a:p>
          <a:p>
            <a:endParaRPr lang="en-US" b="1" dirty="0"/>
          </a:p>
        </p:txBody>
      </p:sp>
      <p:sp>
        <p:nvSpPr>
          <p:cNvPr id="6" name="TextBox 5">
            <a:extLst>
              <a:ext uri="{FF2B5EF4-FFF2-40B4-BE49-F238E27FC236}">
                <a16:creationId xmlns:a16="http://schemas.microsoft.com/office/drawing/2014/main" id="{A6C9EBBA-FF3F-437E-85CD-026E460D4855}"/>
              </a:ext>
            </a:extLst>
          </p:cNvPr>
          <p:cNvSpPr txBox="1"/>
          <p:nvPr/>
        </p:nvSpPr>
        <p:spPr>
          <a:xfrm>
            <a:off x="5987865" y="5723820"/>
            <a:ext cx="4225837" cy="276999"/>
          </a:xfrm>
          <a:prstGeom prst="rect">
            <a:avLst/>
          </a:prstGeom>
          <a:noFill/>
        </p:spPr>
        <p:txBody>
          <a:bodyPr wrap="none" rtlCol="0">
            <a:spAutoFit/>
          </a:bodyPr>
          <a:lstStyle/>
          <a:p>
            <a:pPr algn="r"/>
            <a:r>
              <a:rPr lang="en-US" sz="1200" dirty="0"/>
              <a:t>Cited from MGH Challenges and Recommendations Report</a:t>
            </a:r>
          </a:p>
        </p:txBody>
      </p:sp>
      <p:sp>
        <p:nvSpPr>
          <p:cNvPr id="7" name="TextBox 6">
            <a:extLst>
              <a:ext uri="{FF2B5EF4-FFF2-40B4-BE49-F238E27FC236}">
                <a16:creationId xmlns:a16="http://schemas.microsoft.com/office/drawing/2014/main" id="{49142773-51C3-49D2-A6C6-DC63967296CF}"/>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6D9AA090-2FE0-4916-B960-EF02B2C6B98A}"/>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1238342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A333035-DC8C-4CB6-9B36-4F1211547ADA}"/>
              </a:ext>
            </a:extLst>
          </p:cNvPr>
          <p:cNvGraphicFramePr/>
          <p:nvPr>
            <p:extLst>
              <p:ext uri="{D42A27DB-BD31-4B8C-83A1-F6EECF244321}">
                <p14:modId xmlns:p14="http://schemas.microsoft.com/office/powerpoint/2010/main" val="2905914312"/>
              </p:ext>
            </p:extLst>
          </p:nvPr>
        </p:nvGraphicFramePr>
        <p:xfrm>
          <a:off x="2397549" y="1274856"/>
          <a:ext cx="7846534" cy="549236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248EF4A-E5D1-4F98-B8C5-6F0CA9E804E7}"/>
              </a:ext>
            </a:extLst>
          </p:cNvPr>
          <p:cNvSpPr txBox="1"/>
          <p:nvPr/>
        </p:nvSpPr>
        <p:spPr>
          <a:xfrm>
            <a:off x="7640966" y="2838589"/>
            <a:ext cx="2476960" cy="276999"/>
          </a:xfrm>
          <a:prstGeom prst="rect">
            <a:avLst/>
          </a:prstGeom>
          <a:noFill/>
        </p:spPr>
        <p:txBody>
          <a:bodyPr wrap="none" rtlCol="0">
            <a:spAutoFit/>
          </a:bodyPr>
          <a:lstStyle/>
          <a:p>
            <a:pPr algn="r"/>
            <a:r>
              <a:rPr lang="en-US" sz="1200"/>
              <a:t>Sources: DHS, </a:t>
            </a:r>
            <a:r>
              <a:rPr lang="en-US" sz="1200" dirty="0"/>
              <a:t>INSIDA, IMASIDA</a:t>
            </a:r>
          </a:p>
        </p:txBody>
      </p:sp>
      <p:sp>
        <p:nvSpPr>
          <p:cNvPr id="6" name="Title 2">
            <a:extLst>
              <a:ext uri="{FF2B5EF4-FFF2-40B4-BE49-F238E27FC236}">
                <a16:creationId xmlns:a16="http://schemas.microsoft.com/office/drawing/2014/main" id="{E5AB4C09-0DA3-444C-A205-BCA211EAB12B}"/>
              </a:ext>
            </a:extLst>
          </p:cNvPr>
          <p:cNvSpPr txBox="1">
            <a:spLocks/>
          </p:cNvSpPr>
          <p:nvPr/>
        </p:nvSpPr>
        <p:spPr>
          <a:xfrm>
            <a:off x="838200" y="293767"/>
            <a:ext cx="10515600" cy="968501"/>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dirty="0">
                <a:solidFill>
                  <a:schemeClr val="accent3"/>
                </a:solidFill>
              </a:rPr>
              <a:t>Mozambique</a:t>
            </a:r>
          </a:p>
          <a:p>
            <a:r>
              <a:rPr lang="en-US" altLang="en-US">
                <a:solidFill>
                  <a:schemeClr val="accent3"/>
                </a:solidFill>
              </a:rPr>
              <a:t>Condom use in men – slow growth, getting slower</a:t>
            </a:r>
            <a:endParaRPr lang="en-US" dirty="0">
              <a:solidFill>
                <a:schemeClr val="accent3"/>
              </a:solidFill>
            </a:endParaRPr>
          </a:p>
        </p:txBody>
      </p:sp>
      <p:sp>
        <p:nvSpPr>
          <p:cNvPr id="9" name="TextBox 8">
            <a:extLst>
              <a:ext uri="{FF2B5EF4-FFF2-40B4-BE49-F238E27FC236}">
                <a16:creationId xmlns:a16="http://schemas.microsoft.com/office/drawing/2014/main" id="{DE9D3435-CE5F-4229-8C0B-0398F2E6605D}"/>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C357A1BE-D419-4BED-BE91-CC41A60A24BC}"/>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3463507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9EE7CD0-B1E8-4531-BBF8-BA175BCD3397}"/>
              </a:ext>
            </a:extLst>
          </p:cNvPr>
          <p:cNvGraphicFramePr/>
          <p:nvPr/>
        </p:nvGraphicFramePr>
        <p:xfrm>
          <a:off x="2032000" y="1259492"/>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B79BD36-3B82-475F-AB46-0D668A1BA4BA}"/>
              </a:ext>
            </a:extLst>
          </p:cNvPr>
          <p:cNvSpPr txBox="1"/>
          <p:nvPr/>
        </p:nvSpPr>
        <p:spPr>
          <a:xfrm>
            <a:off x="10134491" y="6455549"/>
            <a:ext cx="1774397" cy="276999"/>
          </a:xfrm>
          <a:prstGeom prst="rect">
            <a:avLst/>
          </a:prstGeom>
          <a:noFill/>
        </p:spPr>
        <p:txBody>
          <a:bodyPr wrap="none" rtlCol="0">
            <a:spAutoFit/>
          </a:bodyPr>
          <a:lstStyle/>
          <a:p>
            <a:r>
              <a:rPr lang="en-US" sz="1200" dirty="0"/>
              <a:t>Fonte: IMASIDA (2015)</a:t>
            </a:r>
          </a:p>
        </p:txBody>
      </p:sp>
      <p:sp>
        <p:nvSpPr>
          <p:cNvPr id="9" name="Title 2">
            <a:extLst>
              <a:ext uri="{FF2B5EF4-FFF2-40B4-BE49-F238E27FC236}">
                <a16:creationId xmlns:a16="http://schemas.microsoft.com/office/drawing/2014/main" id="{BD33C7D8-F132-45EC-8754-C99E858D6958}"/>
              </a:ext>
            </a:extLst>
          </p:cNvPr>
          <p:cNvSpPr txBox="1">
            <a:spLocks/>
          </p:cNvSpPr>
          <p:nvPr/>
        </p:nvSpPr>
        <p:spPr>
          <a:xfrm>
            <a:off x="838200" y="293767"/>
            <a:ext cx="10515600" cy="968501"/>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dirty="0">
                <a:solidFill>
                  <a:schemeClr val="accent3"/>
                </a:solidFill>
              </a:rPr>
              <a:t>Mozambique</a:t>
            </a:r>
          </a:p>
          <a:p>
            <a:r>
              <a:rPr lang="en-US" altLang="en-US">
                <a:solidFill>
                  <a:schemeClr val="accent3"/>
                </a:solidFill>
              </a:rPr>
              <a:t>Condom use by province</a:t>
            </a:r>
            <a:endParaRPr lang="en-US" dirty="0">
              <a:solidFill>
                <a:schemeClr val="accent3"/>
              </a:solidFill>
            </a:endParaRPr>
          </a:p>
        </p:txBody>
      </p:sp>
      <p:sp>
        <p:nvSpPr>
          <p:cNvPr id="10" name="TextBox 9">
            <a:extLst>
              <a:ext uri="{FF2B5EF4-FFF2-40B4-BE49-F238E27FC236}">
                <a16:creationId xmlns:a16="http://schemas.microsoft.com/office/drawing/2014/main" id="{DA9100EF-4874-4A79-8CC8-20CF6E36941D}"/>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11" name="TextBox 10">
            <a:extLst>
              <a:ext uri="{FF2B5EF4-FFF2-40B4-BE49-F238E27FC236}">
                <a16:creationId xmlns:a16="http://schemas.microsoft.com/office/drawing/2014/main" id="{CCC8788C-8550-4962-8415-19BEDAA6B317}"/>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3485797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AAE75ED-5D8F-4FA9-9D67-9E2D034A509D}"/>
              </a:ext>
            </a:extLst>
          </p:cNvPr>
          <p:cNvGraphicFramePr/>
          <p:nvPr>
            <p:extLst>
              <p:ext uri="{D42A27DB-BD31-4B8C-83A1-F6EECF244321}">
                <p14:modId xmlns:p14="http://schemas.microsoft.com/office/powerpoint/2010/main" val="3798521754"/>
              </p:ext>
            </p:extLst>
          </p:nvPr>
        </p:nvGraphicFramePr>
        <p:xfrm>
          <a:off x="2016087" y="1512547"/>
          <a:ext cx="7802390" cy="494300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2B3B65E-6BE0-417C-ACF1-84BC3B579CEA}"/>
              </a:ext>
            </a:extLst>
          </p:cNvPr>
          <p:cNvSpPr txBox="1"/>
          <p:nvPr/>
        </p:nvSpPr>
        <p:spPr>
          <a:xfrm>
            <a:off x="9076509" y="6455549"/>
            <a:ext cx="2795958" cy="276999"/>
          </a:xfrm>
          <a:prstGeom prst="rect">
            <a:avLst/>
          </a:prstGeom>
          <a:noFill/>
        </p:spPr>
        <p:txBody>
          <a:bodyPr wrap="none" rtlCol="0">
            <a:spAutoFit/>
          </a:bodyPr>
          <a:lstStyle/>
          <a:p>
            <a:pPr algn="r"/>
            <a:r>
              <a:rPr lang="en-US" sz="1200"/>
              <a:t>Source</a:t>
            </a:r>
            <a:r>
              <a:rPr lang="en-US" sz="1200" dirty="0"/>
              <a:t>: </a:t>
            </a:r>
            <a:r>
              <a:rPr lang="en-US" sz="1200" dirty="0" err="1"/>
              <a:t>StatCompiler</a:t>
            </a:r>
            <a:r>
              <a:rPr lang="en-US" sz="1200" dirty="0"/>
              <a:t> (Measure DHS)</a:t>
            </a:r>
          </a:p>
        </p:txBody>
      </p:sp>
      <p:sp>
        <p:nvSpPr>
          <p:cNvPr id="6" name="Title 2">
            <a:extLst>
              <a:ext uri="{FF2B5EF4-FFF2-40B4-BE49-F238E27FC236}">
                <a16:creationId xmlns:a16="http://schemas.microsoft.com/office/drawing/2014/main" id="{9C8C129C-C0FD-42E3-9A43-831A3914593D}"/>
              </a:ext>
            </a:extLst>
          </p:cNvPr>
          <p:cNvSpPr txBox="1">
            <a:spLocks/>
          </p:cNvSpPr>
          <p:nvPr/>
        </p:nvSpPr>
        <p:spPr>
          <a:xfrm>
            <a:off x="580003" y="125986"/>
            <a:ext cx="7476877" cy="650450"/>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a:t>Condom use in paid relationships</a:t>
            </a:r>
          </a:p>
          <a:p>
            <a:r>
              <a:rPr lang="en-US" altLang="en-US"/>
              <a:t>Regional context</a:t>
            </a:r>
            <a:endParaRPr lang="en-US" altLang="en-US" dirty="0"/>
          </a:p>
          <a:p>
            <a:endParaRPr lang="en-US" altLang="en-US" sz="2000" dirty="0"/>
          </a:p>
        </p:txBody>
      </p:sp>
      <p:sp>
        <p:nvSpPr>
          <p:cNvPr id="8" name="TextBox 7">
            <a:extLst>
              <a:ext uri="{FF2B5EF4-FFF2-40B4-BE49-F238E27FC236}">
                <a16:creationId xmlns:a16="http://schemas.microsoft.com/office/drawing/2014/main" id="{4B14420E-77C8-41CE-B17B-D14F6EFA3D56}"/>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72BB4DA8-4558-4E49-9165-C7BE9FF8A45D}"/>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1359015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C18487-F9A4-4440-AED9-0C4971AB8D39}"/>
              </a:ext>
            </a:extLst>
          </p:cNvPr>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DFD3AFAE-99B3-6849-B14F-072FBF2DC663}"/>
              </a:ext>
            </a:extLst>
          </p:cNvPr>
          <p:cNvSpPr/>
          <p:nvPr/>
        </p:nvSpPr>
        <p:spPr>
          <a:xfrm>
            <a:off x="5974813" y="3244334"/>
            <a:ext cx="242374"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1E593BD2-748B-45CB-BA88-4F143B254F00}"/>
              </a:ext>
            </a:extLst>
          </p:cNvPr>
          <p:cNvSpPr txBox="1">
            <a:spLocks/>
          </p:cNvSpPr>
          <p:nvPr/>
        </p:nvSpPr>
        <p:spPr>
          <a:xfrm>
            <a:off x="569843" y="1091719"/>
            <a:ext cx="10515600" cy="4171950"/>
          </a:xfrm>
          <a:prstGeom prst="rect">
            <a:avLst/>
          </a:prstGeom>
        </p:spPr>
        <p:txBody>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Barlow Regular" panose="00000500000000000000" pitchFamily="2" charset="0"/>
              <a:buChar char="–"/>
              <a:defRPr sz="2000" kern="1200">
                <a:solidFill>
                  <a:schemeClr val="tx2">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2">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000">
                <a:solidFill>
                  <a:schemeClr val="tx1">
                    <a:lumMod val="65000"/>
                    <a:lumOff val="35000"/>
                  </a:schemeClr>
                </a:solidFill>
              </a:rPr>
              <a:t>Provide a brief description of the process for developing the situation analysis and the high level findings most relevant to setting priorities within the plan.</a:t>
            </a:r>
          </a:p>
          <a:p>
            <a:pPr>
              <a:lnSpc>
                <a:spcPct val="100000"/>
              </a:lnSpc>
              <a:spcBef>
                <a:spcPts val="0"/>
              </a:spcBef>
            </a:pPr>
            <a:endParaRPr lang="en-GB" sz="2000">
              <a:solidFill>
                <a:schemeClr val="tx1">
                  <a:lumMod val="65000"/>
                  <a:lumOff val="35000"/>
                </a:schemeClr>
              </a:solidFill>
            </a:endParaRPr>
          </a:p>
        </p:txBody>
      </p:sp>
      <p:sp>
        <p:nvSpPr>
          <p:cNvPr id="9" name="Title 1">
            <a:extLst>
              <a:ext uri="{FF2B5EF4-FFF2-40B4-BE49-F238E27FC236}">
                <a16:creationId xmlns:a16="http://schemas.microsoft.com/office/drawing/2014/main" id="{282CDA39-682D-4CA2-A0AF-CD89C15D2629}"/>
              </a:ext>
            </a:extLst>
          </p:cNvPr>
          <p:cNvSpPr txBox="1">
            <a:spLocks/>
          </p:cNvSpPr>
          <p:nvPr/>
        </p:nvSpPr>
        <p:spPr>
          <a:xfrm>
            <a:off x="569843" y="352844"/>
            <a:ext cx="10515600" cy="65045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GB">
                <a:solidFill>
                  <a:schemeClr val="accent1">
                    <a:lumMod val="75000"/>
                  </a:schemeClr>
                </a:solidFill>
              </a:rPr>
              <a:t>Executive Summary</a:t>
            </a:r>
            <a:endParaRPr lang="en-GB" dirty="0">
              <a:solidFill>
                <a:schemeClr val="accent1">
                  <a:lumMod val="75000"/>
                </a:schemeClr>
              </a:solidFill>
            </a:endParaRPr>
          </a:p>
        </p:txBody>
      </p:sp>
    </p:spTree>
    <p:extLst>
      <p:ext uri="{BB962C8B-B14F-4D97-AF65-F5344CB8AC3E}">
        <p14:creationId xmlns:p14="http://schemas.microsoft.com/office/powerpoint/2010/main" val="2622573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D4B9D6-F695-4117-8FF1-59EBD95F5245}"/>
              </a:ext>
            </a:extLst>
          </p:cNvPr>
          <p:cNvPicPr>
            <a:picLocks noChangeAspect="1"/>
          </p:cNvPicPr>
          <p:nvPr/>
        </p:nvPicPr>
        <p:blipFill>
          <a:blip r:embed="rId2"/>
          <a:stretch>
            <a:fillRect/>
          </a:stretch>
        </p:blipFill>
        <p:spPr>
          <a:xfrm>
            <a:off x="1454836" y="1796204"/>
            <a:ext cx="9282327" cy="3931071"/>
          </a:xfrm>
          <a:prstGeom prst="rect">
            <a:avLst/>
          </a:prstGeom>
        </p:spPr>
      </p:pic>
      <p:sp>
        <p:nvSpPr>
          <p:cNvPr id="3" name="TextBox 2">
            <a:extLst>
              <a:ext uri="{FF2B5EF4-FFF2-40B4-BE49-F238E27FC236}">
                <a16:creationId xmlns:a16="http://schemas.microsoft.com/office/drawing/2014/main" id="{EB8D0C21-10CD-4162-B96D-A3B86CF7EEE7}"/>
              </a:ext>
            </a:extLst>
          </p:cNvPr>
          <p:cNvSpPr txBox="1"/>
          <p:nvPr/>
        </p:nvSpPr>
        <p:spPr>
          <a:xfrm>
            <a:off x="10278761" y="6455549"/>
            <a:ext cx="1593706" cy="276999"/>
          </a:xfrm>
          <a:prstGeom prst="rect">
            <a:avLst/>
          </a:prstGeom>
          <a:noFill/>
        </p:spPr>
        <p:txBody>
          <a:bodyPr wrap="none" rtlCol="0">
            <a:spAutoFit/>
          </a:bodyPr>
          <a:lstStyle/>
          <a:p>
            <a:pPr algn="r"/>
            <a:r>
              <a:rPr lang="en-US" sz="1200"/>
              <a:t>Source</a:t>
            </a:r>
            <a:r>
              <a:rPr lang="en-US" sz="1200" dirty="0"/>
              <a:t>: IBBS (2012)</a:t>
            </a:r>
          </a:p>
        </p:txBody>
      </p:sp>
      <p:sp>
        <p:nvSpPr>
          <p:cNvPr id="5" name="Title 2">
            <a:extLst>
              <a:ext uri="{FF2B5EF4-FFF2-40B4-BE49-F238E27FC236}">
                <a16:creationId xmlns:a16="http://schemas.microsoft.com/office/drawing/2014/main" id="{C36854A1-41C8-40C6-A526-D3939E881BA6}"/>
              </a:ext>
            </a:extLst>
          </p:cNvPr>
          <p:cNvSpPr txBox="1">
            <a:spLocks/>
          </p:cNvSpPr>
          <p:nvPr/>
        </p:nvSpPr>
        <p:spPr>
          <a:xfrm>
            <a:off x="838200" y="293767"/>
            <a:ext cx="10515600" cy="968501"/>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dirty="0">
                <a:solidFill>
                  <a:schemeClr val="accent3"/>
                </a:solidFill>
              </a:rPr>
              <a:t>Mozambique</a:t>
            </a:r>
          </a:p>
          <a:p>
            <a:r>
              <a:rPr lang="en-US" altLang="en-US">
                <a:solidFill>
                  <a:schemeClr val="accent3"/>
                </a:solidFill>
              </a:rPr>
              <a:t>Condom use in female sex workers</a:t>
            </a:r>
            <a:endParaRPr lang="en-US" dirty="0">
              <a:solidFill>
                <a:schemeClr val="accent3"/>
              </a:solidFill>
            </a:endParaRPr>
          </a:p>
        </p:txBody>
      </p:sp>
      <p:sp>
        <p:nvSpPr>
          <p:cNvPr id="6" name="TextBox 5">
            <a:extLst>
              <a:ext uri="{FF2B5EF4-FFF2-40B4-BE49-F238E27FC236}">
                <a16:creationId xmlns:a16="http://schemas.microsoft.com/office/drawing/2014/main" id="{2B1B8B26-CC35-4C9D-B713-2020417B3C1F}"/>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7" name="TextBox 6">
            <a:extLst>
              <a:ext uri="{FF2B5EF4-FFF2-40B4-BE49-F238E27FC236}">
                <a16:creationId xmlns:a16="http://schemas.microsoft.com/office/drawing/2014/main" id="{FC9ACB58-C845-4828-B1E7-3037B36DE9BC}"/>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2641050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870259-1A98-4430-840F-3927A7D133D3}"/>
              </a:ext>
            </a:extLst>
          </p:cNvPr>
          <p:cNvPicPr>
            <a:picLocks noChangeAspect="1"/>
          </p:cNvPicPr>
          <p:nvPr/>
        </p:nvPicPr>
        <p:blipFill rotWithShape="1">
          <a:blip r:embed="rId2">
            <a:extLst>
              <a:ext uri="{28A0092B-C50C-407E-A947-70E740481C1C}">
                <a14:useLocalDpi xmlns:a14="http://schemas.microsoft.com/office/drawing/2010/main" val="0"/>
              </a:ext>
            </a:extLst>
          </a:blip>
          <a:srcRect t="5343" b="1117"/>
          <a:stretch/>
        </p:blipFill>
        <p:spPr>
          <a:xfrm>
            <a:off x="838200" y="1371600"/>
            <a:ext cx="7976897" cy="4663440"/>
          </a:xfrm>
          <a:prstGeom prst="rect">
            <a:avLst/>
          </a:prstGeom>
        </p:spPr>
      </p:pic>
      <p:sp>
        <p:nvSpPr>
          <p:cNvPr id="3" name="Title 2">
            <a:extLst>
              <a:ext uri="{FF2B5EF4-FFF2-40B4-BE49-F238E27FC236}">
                <a16:creationId xmlns:a16="http://schemas.microsoft.com/office/drawing/2014/main" id="{2211DD98-29B1-449F-ADBE-B9BBE2755C99}"/>
              </a:ext>
            </a:extLst>
          </p:cNvPr>
          <p:cNvSpPr txBox="1">
            <a:spLocks/>
          </p:cNvSpPr>
          <p:nvPr/>
        </p:nvSpPr>
        <p:spPr>
          <a:xfrm>
            <a:off x="838200" y="263951"/>
            <a:ext cx="8095593" cy="650450"/>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t>Equity gap in the regional context </a:t>
            </a:r>
          </a:p>
          <a:p>
            <a:endParaRPr lang="en-US" dirty="0"/>
          </a:p>
        </p:txBody>
      </p:sp>
      <p:sp>
        <p:nvSpPr>
          <p:cNvPr id="4" name="TextBox 3">
            <a:extLst>
              <a:ext uri="{FF2B5EF4-FFF2-40B4-BE49-F238E27FC236}">
                <a16:creationId xmlns:a16="http://schemas.microsoft.com/office/drawing/2014/main" id="{B9BEA8AA-CFA4-49B2-83F7-4B819410BD86}"/>
              </a:ext>
            </a:extLst>
          </p:cNvPr>
          <p:cNvSpPr txBox="1"/>
          <p:nvPr/>
        </p:nvSpPr>
        <p:spPr>
          <a:xfrm>
            <a:off x="4589260" y="6035040"/>
            <a:ext cx="4225837" cy="276999"/>
          </a:xfrm>
          <a:prstGeom prst="rect">
            <a:avLst/>
          </a:prstGeom>
          <a:noFill/>
        </p:spPr>
        <p:txBody>
          <a:bodyPr wrap="none" rtlCol="0">
            <a:spAutoFit/>
          </a:bodyPr>
          <a:lstStyle/>
          <a:p>
            <a:pPr algn="r"/>
            <a:r>
              <a:rPr lang="en-US" sz="1200" dirty="0"/>
              <a:t>Cited from MGH Challenges and Recommendations Report</a:t>
            </a:r>
          </a:p>
        </p:txBody>
      </p:sp>
      <p:sp>
        <p:nvSpPr>
          <p:cNvPr id="6" name="TextBox 5">
            <a:extLst>
              <a:ext uri="{FF2B5EF4-FFF2-40B4-BE49-F238E27FC236}">
                <a16:creationId xmlns:a16="http://schemas.microsoft.com/office/drawing/2014/main" id="{48CA7C86-0557-4D3D-8B9D-25AB8389801E}"/>
              </a:ext>
            </a:extLst>
          </p:cNvPr>
          <p:cNvSpPr txBox="1"/>
          <p:nvPr/>
        </p:nvSpPr>
        <p:spPr>
          <a:xfrm>
            <a:off x="9163183" y="2413337"/>
            <a:ext cx="2948848" cy="1754326"/>
          </a:xfrm>
          <a:prstGeom prst="rect">
            <a:avLst/>
          </a:prstGeom>
          <a:noFill/>
          <a:ln w="28575">
            <a:noFill/>
          </a:ln>
        </p:spPr>
        <p:txBody>
          <a:bodyPr wrap="square" rtlCol="0">
            <a:spAutoFit/>
          </a:bodyPr>
          <a:lstStyle/>
          <a:p>
            <a:r>
              <a:rPr lang="en-US" b="1" u="sng"/>
              <a:t>Insights:</a:t>
            </a:r>
          </a:p>
          <a:p>
            <a:endParaRPr lang="en-US" b="1" u="sng"/>
          </a:p>
          <a:p>
            <a:r>
              <a:rPr lang="en-US"/>
              <a:t>Several countries have achieved modest improvements in equity</a:t>
            </a:r>
            <a:endParaRPr lang="en-US" dirty="0"/>
          </a:p>
          <a:p>
            <a:pPr marL="285750" indent="-285750">
              <a:buFont typeface="Arial" panose="020B0604020202020204" pitchFamily="34" charset="0"/>
              <a:buChar char="•"/>
            </a:pPr>
            <a:endParaRPr lang="en-US" b="1" dirty="0"/>
          </a:p>
        </p:txBody>
      </p:sp>
      <p:sp>
        <p:nvSpPr>
          <p:cNvPr id="7" name="TextBox 6">
            <a:extLst>
              <a:ext uri="{FF2B5EF4-FFF2-40B4-BE49-F238E27FC236}">
                <a16:creationId xmlns:a16="http://schemas.microsoft.com/office/drawing/2014/main" id="{8000B0BE-FC29-4B5B-9A03-032C0FCC23BE}"/>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1F580691-704E-466E-960C-E053AB2D8889}"/>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760968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A333035-DC8C-4CB6-9B36-4F1211547ADA}"/>
              </a:ext>
            </a:extLst>
          </p:cNvPr>
          <p:cNvGraphicFramePr/>
          <p:nvPr/>
        </p:nvGraphicFramePr>
        <p:xfrm>
          <a:off x="636529" y="1414698"/>
          <a:ext cx="5195065" cy="38183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74434D67-94C4-4777-AD9C-A15DCDA3C992}"/>
              </a:ext>
            </a:extLst>
          </p:cNvPr>
          <p:cNvGraphicFramePr/>
          <p:nvPr/>
        </p:nvGraphicFramePr>
        <p:xfrm>
          <a:off x="6294303" y="1414698"/>
          <a:ext cx="5195065" cy="378477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61B02CF-F12C-4C66-B46F-D27F257AE629}"/>
              </a:ext>
            </a:extLst>
          </p:cNvPr>
          <p:cNvSpPr txBox="1"/>
          <p:nvPr/>
        </p:nvSpPr>
        <p:spPr>
          <a:xfrm>
            <a:off x="4857519" y="5881043"/>
            <a:ext cx="2476961" cy="276999"/>
          </a:xfrm>
          <a:prstGeom prst="rect">
            <a:avLst/>
          </a:prstGeom>
          <a:noFill/>
        </p:spPr>
        <p:txBody>
          <a:bodyPr wrap="none" rtlCol="0">
            <a:spAutoFit/>
          </a:bodyPr>
          <a:lstStyle/>
          <a:p>
            <a:pPr algn="r"/>
            <a:r>
              <a:rPr lang="en-US" sz="1200"/>
              <a:t>Sources: DHS</a:t>
            </a:r>
            <a:r>
              <a:rPr lang="en-US" sz="1200" dirty="0"/>
              <a:t>, INSIDA, IMASIDA</a:t>
            </a:r>
          </a:p>
        </p:txBody>
      </p:sp>
      <p:sp>
        <p:nvSpPr>
          <p:cNvPr id="2" name="TextBox 1">
            <a:extLst>
              <a:ext uri="{FF2B5EF4-FFF2-40B4-BE49-F238E27FC236}">
                <a16:creationId xmlns:a16="http://schemas.microsoft.com/office/drawing/2014/main" id="{85F20352-E1D5-4133-B89D-3CC95C9FF4D3}"/>
              </a:ext>
            </a:extLst>
          </p:cNvPr>
          <p:cNvSpPr txBox="1"/>
          <p:nvPr/>
        </p:nvSpPr>
        <p:spPr>
          <a:xfrm>
            <a:off x="774853" y="5443302"/>
            <a:ext cx="5321147" cy="523220"/>
          </a:xfrm>
          <a:prstGeom prst="rect">
            <a:avLst/>
          </a:prstGeom>
          <a:noFill/>
        </p:spPr>
        <p:txBody>
          <a:bodyPr wrap="square" rtlCol="0">
            <a:spAutoFit/>
          </a:bodyPr>
          <a:lstStyle/>
          <a:p>
            <a:pPr algn="ctr"/>
            <a:r>
              <a:rPr lang="en-US" sz="1400" b="1" dirty="0"/>
              <a:t>Gap increased from 24% in 2003 to 33% in 2015 due to faster increases in urban areas</a:t>
            </a:r>
          </a:p>
        </p:txBody>
      </p:sp>
      <p:sp>
        <p:nvSpPr>
          <p:cNvPr id="9" name="TextBox 8">
            <a:extLst>
              <a:ext uri="{FF2B5EF4-FFF2-40B4-BE49-F238E27FC236}">
                <a16:creationId xmlns:a16="http://schemas.microsoft.com/office/drawing/2014/main" id="{7511812C-2CCA-4F58-ADF5-1F519EA06FA2}"/>
              </a:ext>
            </a:extLst>
          </p:cNvPr>
          <p:cNvSpPr txBox="1"/>
          <p:nvPr/>
        </p:nvSpPr>
        <p:spPr>
          <a:xfrm>
            <a:off x="6294303" y="5424532"/>
            <a:ext cx="5321147" cy="523220"/>
          </a:xfrm>
          <a:prstGeom prst="rect">
            <a:avLst/>
          </a:prstGeom>
          <a:noFill/>
        </p:spPr>
        <p:txBody>
          <a:bodyPr wrap="square" rtlCol="0">
            <a:spAutoFit/>
          </a:bodyPr>
          <a:lstStyle/>
          <a:p>
            <a:pPr algn="ctr"/>
            <a:r>
              <a:rPr lang="en-US" sz="1400" b="1" dirty="0"/>
              <a:t>Gap increased from 25% in 2003 to 26% in 2015 due to faster increases in urban areas; rural use remarkably low in 2003</a:t>
            </a:r>
          </a:p>
        </p:txBody>
      </p:sp>
      <p:sp>
        <p:nvSpPr>
          <p:cNvPr id="3" name="Arrow: Up-Down 2">
            <a:extLst>
              <a:ext uri="{FF2B5EF4-FFF2-40B4-BE49-F238E27FC236}">
                <a16:creationId xmlns:a16="http://schemas.microsoft.com/office/drawing/2014/main" id="{E8FF647F-27C3-477C-938C-EA3742D30E39}"/>
              </a:ext>
            </a:extLst>
          </p:cNvPr>
          <p:cNvSpPr/>
          <p:nvPr/>
        </p:nvSpPr>
        <p:spPr>
          <a:xfrm>
            <a:off x="1156770" y="3517136"/>
            <a:ext cx="198304" cy="636224"/>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Up-Down 9">
            <a:extLst>
              <a:ext uri="{FF2B5EF4-FFF2-40B4-BE49-F238E27FC236}">
                <a16:creationId xmlns:a16="http://schemas.microsoft.com/office/drawing/2014/main" id="{A2652676-F074-4E09-999E-7EEFFD99C55C}"/>
              </a:ext>
            </a:extLst>
          </p:cNvPr>
          <p:cNvSpPr/>
          <p:nvPr/>
        </p:nvSpPr>
        <p:spPr>
          <a:xfrm>
            <a:off x="5535820" y="2824451"/>
            <a:ext cx="198304" cy="999780"/>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Up-Down 10">
            <a:extLst>
              <a:ext uri="{FF2B5EF4-FFF2-40B4-BE49-F238E27FC236}">
                <a16:creationId xmlns:a16="http://schemas.microsoft.com/office/drawing/2014/main" id="{01266C0B-BED5-45E7-89A6-ED94738209AA}"/>
              </a:ext>
            </a:extLst>
          </p:cNvPr>
          <p:cNvSpPr/>
          <p:nvPr/>
        </p:nvSpPr>
        <p:spPr>
          <a:xfrm>
            <a:off x="11166513" y="3108136"/>
            <a:ext cx="198304" cy="727112"/>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Up-Down 11">
            <a:extLst>
              <a:ext uri="{FF2B5EF4-FFF2-40B4-BE49-F238E27FC236}">
                <a16:creationId xmlns:a16="http://schemas.microsoft.com/office/drawing/2014/main" id="{27C245DD-98AB-4965-89AC-A36FB8030B41}"/>
              </a:ext>
            </a:extLst>
          </p:cNvPr>
          <p:cNvSpPr/>
          <p:nvPr/>
        </p:nvSpPr>
        <p:spPr>
          <a:xfrm>
            <a:off x="6824948" y="3824230"/>
            <a:ext cx="198304" cy="727111"/>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B58159B-0AC2-4DAD-8D56-96B8D0B4388D}"/>
              </a:ext>
            </a:extLst>
          </p:cNvPr>
          <p:cNvSpPr txBox="1"/>
          <p:nvPr/>
        </p:nvSpPr>
        <p:spPr>
          <a:xfrm>
            <a:off x="1321127" y="3696748"/>
            <a:ext cx="490840" cy="276999"/>
          </a:xfrm>
          <a:prstGeom prst="rect">
            <a:avLst/>
          </a:prstGeom>
          <a:noFill/>
        </p:spPr>
        <p:txBody>
          <a:bodyPr wrap="none" rtlCol="0">
            <a:spAutoFit/>
          </a:bodyPr>
          <a:lstStyle/>
          <a:p>
            <a:r>
              <a:rPr lang="en-US" sz="1200" b="1" dirty="0">
                <a:solidFill>
                  <a:srgbClr val="FF0000"/>
                </a:solidFill>
              </a:rPr>
              <a:t>24%</a:t>
            </a:r>
          </a:p>
        </p:txBody>
      </p:sp>
      <p:sp>
        <p:nvSpPr>
          <p:cNvPr id="14" name="TextBox 13">
            <a:extLst>
              <a:ext uri="{FF2B5EF4-FFF2-40B4-BE49-F238E27FC236}">
                <a16:creationId xmlns:a16="http://schemas.microsoft.com/office/drawing/2014/main" id="{0C64B115-3120-4A77-86BB-BA5079510B0B}"/>
              </a:ext>
            </a:extLst>
          </p:cNvPr>
          <p:cNvSpPr txBox="1"/>
          <p:nvPr/>
        </p:nvSpPr>
        <p:spPr>
          <a:xfrm>
            <a:off x="5083231" y="3247812"/>
            <a:ext cx="490840" cy="276999"/>
          </a:xfrm>
          <a:prstGeom prst="rect">
            <a:avLst/>
          </a:prstGeom>
          <a:noFill/>
        </p:spPr>
        <p:txBody>
          <a:bodyPr wrap="none" rtlCol="0">
            <a:spAutoFit/>
          </a:bodyPr>
          <a:lstStyle/>
          <a:p>
            <a:r>
              <a:rPr lang="en-US" sz="1200" b="1" dirty="0">
                <a:solidFill>
                  <a:srgbClr val="FF0000"/>
                </a:solidFill>
              </a:rPr>
              <a:t>33%</a:t>
            </a:r>
          </a:p>
        </p:txBody>
      </p:sp>
      <p:sp>
        <p:nvSpPr>
          <p:cNvPr id="15" name="TextBox 14">
            <a:extLst>
              <a:ext uri="{FF2B5EF4-FFF2-40B4-BE49-F238E27FC236}">
                <a16:creationId xmlns:a16="http://schemas.microsoft.com/office/drawing/2014/main" id="{8F1783CC-11B3-41BD-9367-19871A18E50D}"/>
              </a:ext>
            </a:extLst>
          </p:cNvPr>
          <p:cNvSpPr txBox="1"/>
          <p:nvPr/>
        </p:nvSpPr>
        <p:spPr>
          <a:xfrm>
            <a:off x="7012235" y="4049285"/>
            <a:ext cx="490840" cy="276999"/>
          </a:xfrm>
          <a:prstGeom prst="rect">
            <a:avLst/>
          </a:prstGeom>
          <a:noFill/>
        </p:spPr>
        <p:txBody>
          <a:bodyPr wrap="none" rtlCol="0">
            <a:spAutoFit/>
          </a:bodyPr>
          <a:lstStyle/>
          <a:p>
            <a:r>
              <a:rPr lang="en-US" sz="1200" b="1" dirty="0">
                <a:solidFill>
                  <a:srgbClr val="FF0000"/>
                </a:solidFill>
              </a:rPr>
              <a:t>25%</a:t>
            </a:r>
          </a:p>
        </p:txBody>
      </p:sp>
      <p:sp>
        <p:nvSpPr>
          <p:cNvPr id="16" name="TextBox 15">
            <a:extLst>
              <a:ext uri="{FF2B5EF4-FFF2-40B4-BE49-F238E27FC236}">
                <a16:creationId xmlns:a16="http://schemas.microsoft.com/office/drawing/2014/main" id="{62853F2B-0066-4B9D-A402-92CE25302BC6}"/>
              </a:ext>
            </a:extLst>
          </p:cNvPr>
          <p:cNvSpPr txBox="1"/>
          <p:nvPr/>
        </p:nvSpPr>
        <p:spPr>
          <a:xfrm>
            <a:off x="10701345" y="3336246"/>
            <a:ext cx="490840" cy="276999"/>
          </a:xfrm>
          <a:prstGeom prst="rect">
            <a:avLst/>
          </a:prstGeom>
          <a:noFill/>
        </p:spPr>
        <p:txBody>
          <a:bodyPr wrap="none" rtlCol="0">
            <a:spAutoFit/>
          </a:bodyPr>
          <a:lstStyle/>
          <a:p>
            <a:r>
              <a:rPr lang="en-US" sz="1200" b="1" dirty="0">
                <a:solidFill>
                  <a:srgbClr val="FF0000"/>
                </a:solidFill>
              </a:rPr>
              <a:t>26%</a:t>
            </a:r>
          </a:p>
        </p:txBody>
      </p:sp>
      <p:sp>
        <p:nvSpPr>
          <p:cNvPr id="18" name="Title 2">
            <a:extLst>
              <a:ext uri="{FF2B5EF4-FFF2-40B4-BE49-F238E27FC236}">
                <a16:creationId xmlns:a16="http://schemas.microsoft.com/office/drawing/2014/main" id="{0D86D826-399A-44F7-B6F6-93D489E52F69}"/>
              </a:ext>
            </a:extLst>
          </p:cNvPr>
          <p:cNvSpPr txBox="1">
            <a:spLocks/>
          </p:cNvSpPr>
          <p:nvPr/>
        </p:nvSpPr>
        <p:spPr>
          <a:xfrm>
            <a:off x="838200" y="293767"/>
            <a:ext cx="10515600" cy="968501"/>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dirty="0">
                <a:solidFill>
                  <a:schemeClr val="accent3"/>
                </a:solidFill>
              </a:rPr>
              <a:t>Mozambique</a:t>
            </a:r>
          </a:p>
          <a:p>
            <a:r>
              <a:rPr lang="en-US" altLang="en-US">
                <a:solidFill>
                  <a:schemeClr val="accent3"/>
                </a:solidFill>
              </a:rPr>
              <a:t>Persistent rural-urban equity gap in condom use</a:t>
            </a:r>
            <a:endParaRPr lang="en-US" dirty="0">
              <a:solidFill>
                <a:schemeClr val="accent3"/>
              </a:solidFill>
            </a:endParaRPr>
          </a:p>
        </p:txBody>
      </p:sp>
      <p:sp>
        <p:nvSpPr>
          <p:cNvPr id="19" name="TextBox 18">
            <a:extLst>
              <a:ext uri="{FF2B5EF4-FFF2-40B4-BE49-F238E27FC236}">
                <a16:creationId xmlns:a16="http://schemas.microsoft.com/office/drawing/2014/main" id="{CF3344FE-EDF4-4273-8C36-31DF83A38FC0}"/>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20" name="TextBox 19">
            <a:extLst>
              <a:ext uri="{FF2B5EF4-FFF2-40B4-BE49-F238E27FC236}">
                <a16:creationId xmlns:a16="http://schemas.microsoft.com/office/drawing/2014/main" id="{C024C99C-6A9F-4E44-BF25-345BA27F6ED1}"/>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1293495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21FEF969-A166-4340-98A2-66D349C51465}"/>
              </a:ext>
            </a:extLst>
          </p:cNvPr>
          <p:cNvGraphicFramePr>
            <a:graphicFrameLocks noGrp="1"/>
          </p:cNvGraphicFramePr>
          <p:nvPr>
            <p:ph sz="half" idx="2"/>
            <p:extLst>
              <p:ext uri="{D42A27DB-BD31-4B8C-83A1-F6EECF244321}">
                <p14:modId xmlns:p14="http://schemas.microsoft.com/office/powerpoint/2010/main" val="1278769527"/>
              </p:ext>
            </p:extLst>
          </p:nvPr>
        </p:nvGraphicFramePr>
        <p:xfrm>
          <a:off x="1036320" y="2591753"/>
          <a:ext cx="4219575" cy="3381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a:extLst>
              <a:ext uri="{FF2B5EF4-FFF2-40B4-BE49-F238E27FC236}">
                <a16:creationId xmlns:a16="http://schemas.microsoft.com/office/drawing/2014/main" id="{8D5D6302-3505-4C99-ACD6-D9269662CFB9}"/>
              </a:ext>
            </a:extLst>
          </p:cNvPr>
          <p:cNvGraphicFramePr>
            <a:graphicFrameLocks noGrp="1"/>
          </p:cNvGraphicFramePr>
          <p:nvPr>
            <p:ph sz="quarter" idx="4"/>
            <p:extLst>
              <p:ext uri="{D42A27DB-BD31-4B8C-83A1-F6EECF244321}">
                <p14:modId xmlns:p14="http://schemas.microsoft.com/office/powerpoint/2010/main" val="335986101"/>
              </p:ext>
            </p:extLst>
          </p:nvPr>
        </p:nvGraphicFramePr>
        <p:xfrm>
          <a:off x="6373352" y="2591753"/>
          <a:ext cx="4240356" cy="338137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39337279-A2A3-4637-83F1-65CA63B18B04}"/>
              </a:ext>
            </a:extLst>
          </p:cNvPr>
          <p:cNvSpPr>
            <a:spLocks noGrp="1"/>
          </p:cNvSpPr>
          <p:nvPr>
            <p:ph type="title"/>
          </p:nvPr>
        </p:nvSpPr>
        <p:spPr>
          <a:xfrm>
            <a:off x="838200" y="1342807"/>
            <a:ext cx="10515600" cy="561704"/>
          </a:xfrm>
        </p:spPr>
        <p:txBody>
          <a:bodyPr>
            <a:noAutofit/>
          </a:bodyPr>
          <a:lstStyle/>
          <a:p>
            <a:r>
              <a:rPr lang="en-US" sz="2000" b="0" i="1"/>
              <a:t>% </a:t>
            </a:r>
            <a:r>
              <a:rPr lang="en-US" sz="2000" b="0" i="1" dirty="0"/>
              <a:t>sexually active individuals reporting higher-risk sex and % reporting condom use at last higher-risk sex by rural/urban</a:t>
            </a:r>
          </a:p>
        </p:txBody>
      </p:sp>
      <p:sp>
        <p:nvSpPr>
          <p:cNvPr id="8" name="Text Placeholder 7">
            <a:extLst>
              <a:ext uri="{FF2B5EF4-FFF2-40B4-BE49-F238E27FC236}">
                <a16:creationId xmlns:a16="http://schemas.microsoft.com/office/drawing/2014/main" id="{DBE5C5BC-32E1-4660-BF24-0043860BC97B}"/>
              </a:ext>
            </a:extLst>
          </p:cNvPr>
          <p:cNvSpPr>
            <a:spLocks noGrp="1"/>
          </p:cNvSpPr>
          <p:nvPr>
            <p:ph sz="quarter" idx="10"/>
          </p:nvPr>
        </p:nvSpPr>
        <p:spPr>
          <a:xfrm>
            <a:off x="1014413" y="2096123"/>
            <a:ext cx="5157788" cy="411163"/>
          </a:xfrm>
        </p:spPr>
        <p:txBody>
          <a:bodyPr/>
          <a:lstStyle/>
          <a:p>
            <a:r>
              <a:rPr lang="en-US" sz="2000" dirty="0"/>
              <a:t>Higher-Risk Sex in the Last Year</a:t>
            </a:r>
          </a:p>
        </p:txBody>
      </p:sp>
      <p:sp>
        <p:nvSpPr>
          <p:cNvPr id="11" name="Text Placeholder 10">
            <a:extLst>
              <a:ext uri="{FF2B5EF4-FFF2-40B4-BE49-F238E27FC236}">
                <a16:creationId xmlns:a16="http://schemas.microsoft.com/office/drawing/2014/main" id="{DE06B52D-9C72-4BDF-AD60-C6BE749B22F9}"/>
              </a:ext>
            </a:extLst>
          </p:cNvPr>
          <p:cNvSpPr>
            <a:spLocks noGrp="1"/>
          </p:cNvSpPr>
          <p:nvPr>
            <p:ph sz="quarter" idx="11"/>
          </p:nvPr>
        </p:nvSpPr>
        <p:spPr>
          <a:xfrm>
            <a:off x="6373352" y="2096122"/>
            <a:ext cx="5180010" cy="411163"/>
          </a:xfrm>
        </p:spPr>
        <p:txBody>
          <a:bodyPr/>
          <a:lstStyle/>
          <a:p>
            <a:r>
              <a:rPr lang="en-US" sz="2000" dirty="0"/>
              <a:t>Condom Use at Last Higher-Risk Sex</a:t>
            </a:r>
          </a:p>
        </p:txBody>
      </p:sp>
      <p:sp>
        <p:nvSpPr>
          <p:cNvPr id="3" name="Slide Number Placeholder 2">
            <a:extLst>
              <a:ext uri="{FF2B5EF4-FFF2-40B4-BE49-F238E27FC236}">
                <a16:creationId xmlns:a16="http://schemas.microsoft.com/office/drawing/2014/main" id="{4EFEF4A9-E0A0-40B5-80FC-03D931697B10}"/>
              </a:ext>
            </a:extLst>
          </p:cNvPr>
          <p:cNvSpPr>
            <a:spLocks noGrp="1"/>
          </p:cNvSpPr>
          <p:nvPr>
            <p:ph type="sldNum" sz="quarter" idx="13"/>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1920EAD-0564-42A2-A053-77B738858DD3}"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1C86ECF1-717A-4FDB-8ECC-C192AFB20FE6}"/>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23800BE6-A943-4F79-ACB8-6DC007F5E739}"/>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12" name="Title 2">
            <a:extLst>
              <a:ext uri="{FF2B5EF4-FFF2-40B4-BE49-F238E27FC236}">
                <a16:creationId xmlns:a16="http://schemas.microsoft.com/office/drawing/2014/main" id="{1F44D41C-7B79-4504-A334-21F5B1146473}"/>
              </a:ext>
            </a:extLst>
          </p:cNvPr>
          <p:cNvSpPr txBox="1">
            <a:spLocks/>
          </p:cNvSpPr>
          <p:nvPr/>
        </p:nvSpPr>
        <p:spPr>
          <a:xfrm>
            <a:off x="838200" y="263951"/>
            <a:ext cx="10515600" cy="561704"/>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a:solidFill>
                  <a:schemeClr val="accent2"/>
                </a:solidFill>
              </a:rPr>
              <a:t>Zimbabwe – Lower use in rural areas</a:t>
            </a:r>
            <a:endParaRPr lang="en-US" altLang="en-US" dirty="0">
              <a:solidFill>
                <a:schemeClr val="accent2"/>
              </a:solidFill>
            </a:endParaRPr>
          </a:p>
        </p:txBody>
      </p:sp>
    </p:spTree>
    <p:extLst>
      <p:ext uri="{BB962C8B-B14F-4D97-AF65-F5344CB8AC3E}">
        <p14:creationId xmlns:p14="http://schemas.microsoft.com/office/powerpoint/2010/main" val="177740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3C1583-9043-6F4D-A799-201C5ED3EF62}"/>
              </a:ext>
            </a:extLst>
          </p:cNvPr>
          <p:cNvSpPr>
            <a:spLocks noGrp="1"/>
          </p:cNvSpPr>
          <p:nvPr>
            <p:ph type="title"/>
          </p:nvPr>
        </p:nvSpPr>
        <p:spPr>
          <a:xfrm>
            <a:off x="8382000" y="2199996"/>
            <a:ext cx="3568262" cy="2056694"/>
          </a:xfrm>
        </p:spPr>
        <p:txBody>
          <a:bodyPr/>
          <a:lstStyle/>
          <a:p>
            <a:r>
              <a:rPr lang="en-US" sz="2800"/>
              <a:t>Better </a:t>
            </a:r>
            <a:r>
              <a:rPr lang="en-US" sz="2800" dirty="0"/>
              <a:t>educated report </a:t>
            </a:r>
            <a:r>
              <a:rPr lang="en-US" sz="2800"/>
              <a:t>moderately higher </a:t>
            </a:r>
            <a:r>
              <a:rPr lang="en-US" sz="2800" dirty="0"/>
              <a:t>use</a:t>
            </a:r>
          </a:p>
        </p:txBody>
      </p:sp>
      <p:sp>
        <p:nvSpPr>
          <p:cNvPr id="5" name="Slide Number Placeholder 4">
            <a:extLst>
              <a:ext uri="{FF2B5EF4-FFF2-40B4-BE49-F238E27FC236}">
                <a16:creationId xmlns:a16="http://schemas.microsoft.com/office/drawing/2014/main" id="{B77AA8CE-ACA9-1E4D-BF8C-666F43CD9A20}"/>
              </a:ext>
            </a:extLst>
          </p:cNvPr>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7" name="Chart 6">
            <a:extLst>
              <a:ext uri="{FF2B5EF4-FFF2-40B4-BE49-F238E27FC236}">
                <a16:creationId xmlns:a16="http://schemas.microsoft.com/office/drawing/2014/main" id="{D8E3CF03-F918-E54F-8D96-08C88F7FE9BE}"/>
              </a:ext>
            </a:extLst>
          </p:cNvPr>
          <p:cNvGraphicFramePr>
            <a:graphicFrameLocks/>
          </p:cNvGraphicFramePr>
          <p:nvPr>
            <p:extLst>
              <p:ext uri="{D42A27DB-BD31-4B8C-83A1-F6EECF244321}">
                <p14:modId xmlns:p14="http://schemas.microsoft.com/office/powerpoint/2010/main" val="985401840"/>
              </p:ext>
            </p:extLst>
          </p:nvPr>
        </p:nvGraphicFramePr>
        <p:xfrm>
          <a:off x="319543" y="1024731"/>
          <a:ext cx="7928928" cy="51646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FE12EE4-1C4B-490A-B74C-DDFFBB6423CB}"/>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6D3802A3-FF8E-402D-AC7F-3E79C7F326A8}"/>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9" name="Title 2">
            <a:extLst>
              <a:ext uri="{FF2B5EF4-FFF2-40B4-BE49-F238E27FC236}">
                <a16:creationId xmlns:a16="http://schemas.microsoft.com/office/drawing/2014/main" id="{5AA78593-E86E-4901-BAEA-868A9E12455D}"/>
              </a:ext>
            </a:extLst>
          </p:cNvPr>
          <p:cNvSpPr txBox="1">
            <a:spLocks/>
          </p:cNvSpPr>
          <p:nvPr/>
        </p:nvSpPr>
        <p:spPr>
          <a:xfrm>
            <a:off x="838200" y="263951"/>
            <a:ext cx="10515600" cy="561704"/>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a:solidFill>
                  <a:schemeClr val="accent2"/>
                </a:solidFill>
              </a:rPr>
              <a:t>Zimbabwe – Inequity across education levels</a:t>
            </a:r>
            <a:endParaRPr lang="en-US" altLang="en-US" dirty="0">
              <a:solidFill>
                <a:schemeClr val="accent2"/>
              </a:solidFill>
            </a:endParaRPr>
          </a:p>
        </p:txBody>
      </p:sp>
    </p:spTree>
    <p:extLst>
      <p:ext uri="{BB962C8B-B14F-4D97-AF65-F5344CB8AC3E}">
        <p14:creationId xmlns:p14="http://schemas.microsoft.com/office/powerpoint/2010/main" val="2438897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264423" y="1102302"/>
            <a:ext cx="11663155" cy="538138"/>
          </a:xfrm>
        </p:spPr>
        <p:txBody>
          <a:bodyPr/>
          <a:lstStyle/>
          <a:p>
            <a:r>
              <a:rPr lang="en-US" dirty="0"/>
              <a:t>Young women and girls, Youth, and the general population</a:t>
            </a:r>
          </a:p>
        </p:txBody>
      </p:sp>
      <p:sp>
        <p:nvSpPr>
          <p:cNvPr id="4" name="Title 3"/>
          <p:cNvSpPr>
            <a:spLocks noGrp="1"/>
          </p:cNvSpPr>
          <p:nvPr>
            <p:ph type="title"/>
          </p:nvPr>
        </p:nvSpPr>
        <p:spPr>
          <a:xfrm>
            <a:off x="264423" y="107577"/>
            <a:ext cx="7812777" cy="994725"/>
          </a:xfrm>
        </p:spPr>
        <p:txBody>
          <a:bodyPr/>
          <a:lstStyle/>
          <a:p>
            <a:r>
              <a:rPr lang="en-US"/>
              <a:t>Nigeria</a:t>
            </a:r>
            <a:br>
              <a:rPr lang="en-US"/>
            </a:br>
            <a:r>
              <a:rPr lang="en-US"/>
              <a:t>Trends </a:t>
            </a:r>
            <a:r>
              <a:rPr lang="en-US" dirty="0"/>
              <a:t>in Condom Use: Who is the market </a:t>
            </a:r>
            <a:r>
              <a:rPr lang="en-US"/>
              <a:t>failing?</a:t>
            </a:r>
            <a:endParaRPr lang="en-US" dirty="0"/>
          </a:p>
        </p:txBody>
      </p:sp>
      <p:sp>
        <p:nvSpPr>
          <p:cNvPr id="18" name="Content Placeholder 1"/>
          <p:cNvSpPr>
            <a:spLocks noGrp="1"/>
          </p:cNvSpPr>
          <p:nvPr>
            <p:ph idx="1"/>
          </p:nvPr>
        </p:nvSpPr>
        <p:spPr>
          <a:xfrm>
            <a:off x="264422" y="1557253"/>
            <a:ext cx="11051983" cy="4944512"/>
          </a:xfrm>
        </p:spPr>
        <p:txBody>
          <a:bodyPr>
            <a:normAutofit/>
          </a:bodyPr>
          <a:lstStyle/>
          <a:p>
            <a:pPr marL="271462" lvl="1" indent="0">
              <a:spcBef>
                <a:spcPts val="200"/>
              </a:spcBef>
              <a:buNone/>
            </a:pPr>
            <a:r>
              <a:rPr lang="en-US" sz="1600" b="1" dirty="0">
                <a:solidFill>
                  <a:schemeClr val="tx2"/>
                </a:solidFill>
              </a:rPr>
              <a:t>Sexually Active Female Youth aged 15-24:</a:t>
            </a:r>
          </a:p>
          <a:p>
            <a:pPr lvl="1">
              <a:spcBef>
                <a:spcPts val="200"/>
              </a:spcBef>
            </a:pPr>
            <a:r>
              <a:rPr lang="en-US" sz="1600" dirty="0">
                <a:solidFill>
                  <a:schemeClr val="tx2"/>
                </a:solidFill>
              </a:rPr>
              <a:t>Report low condom use (at 45%) compared to male youth (63%). At 41%, use is lower in rural areas, and in South South (39%), North East (41%) and North Central (41%). (NARHS) </a:t>
            </a:r>
          </a:p>
          <a:p>
            <a:pPr lvl="1">
              <a:spcBef>
                <a:spcPts val="200"/>
              </a:spcBef>
            </a:pPr>
            <a:r>
              <a:rPr lang="en-US" sz="1600" dirty="0">
                <a:solidFill>
                  <a:schemeClr val="tx2"/>
                </a:solidFill>
              </a:rPr>
              <a:t>1% of young women reported having sexual intercourse with more than one sexual partner in the 12 months preceding the survey, which increases with education and wealth. (DHS). </a:t>
            </a:r>
            <a:r>
              <a:rPr lang="en-US" sz="1600" b="1" dirty="0">
                <a:solidFill>
                  <a:schemeClr val="tx2"/>
                </a:solidFill>
              </a:rPr>
              <a:t>Just 41%</a:t>
            </a:r>
            <a:r>
              <a:rPr lang="en-US" sz="1600" dirty="0">
                <a:solidFill>
                  <a:schemeClr val="tx2"/>
                </a:solidFill>
              </a:rPr>
              <a:t> of those young women used a condom at last sex. (2013 DHS)</a:t>
            </a:r>
          </a:p>
          <a:p>
            <a:pPr lvl="1">
              <a:spcBef>
                <a:spcPts val="200"/>
              </a:spcBef>
            </a:pPr>
            <a:r>
              <a:rPr lang="en-US" sz="1600" b="1" dirty="0">
                <a:solidFill>
                  <a:schemeClr val="tx2"/>
                </a:solidFill>
              </a:rPr>
              <a:t>Age Mixing an Issue: </a:t>
            </a:r>
            <a:r>
              <a:rPr lang="en-US" sz="1600" dirty="0">
                <a:solidFill>
                  <a:schemeClr val="tx2"/>
                </a:solidFill>
              </a:rPr>
              <a:t>Among young women who had sexual intercourse in the 12 months preceding the survey, </a:t>
            </a:r>
            <a:r>
              <a:rPr lang="en-US" sz="1600" b="1" dirty="0">
                <a:solidFill>
                  <a:schemeClr val="tx2"/>
                </a:solidFill>
              </a:rPr>
              <a:t>39% had sexual intercourse with a man 10 or more years older than them</a:t>
            </a:r>
            <a:r>
              <a:rPr lang="en-US" sz="1600" dirty="0">
                <a:solidFill>
                  <a:schemeClr val="tx2"/>
                </a:solidFill>
              </a:rPr>
              <a:t>. (2013 DHS). While the absolute number of young women engaging in high risk sexual relationships is low, they are particularly vulnerable due to age mixing &amp; lower condom use. </a:t>
            </a:r>
          </a:p>
          <a:p>
            <a:pPr marL="271462" lvl="1" indent="0">
              <a:spcBef>
                <a:spcPts val="200"/>
              </a:spcBef>
              <a:buNone/>
            </a:pPr>
            <a:r>
              <a:rPr lang="en-US" sz="1600" b="1" dirty="0">
                <a:solidFill>
                  <a:schemeClr val="tx2"/>
                </a:solidFill>
              </a:rPr>
              <a:t>Young Men</a:t>
            </a:r>
          </a:p>
          <a:p>
            <a:pPr lvl="1">
              <a:spcBef>
                <a:spcPts val="200"/>
              </a:spcBef>
            </a:pPr>
            <a:r>
              <a:rPr lang="en-US" sz="1600" dirty="0">
                <a:solidFill>
                  <a:schemeClr val="tx2"/>
                </a:solidFill>
              </a:rPr>
              <a:t>Just 56% of all respondents report using condom in last sexual act w/boy/girl friend, and 55% with non-marital partner. (NARHS) </a:t>
            </a:r>
          </a:p>
          <a:p>
            <a:pPr lvl="1">
              <a:spcBef>
                <a:spcPts val="200"/>
              </a:spcBef>
            </a:pPr>
            <a:r>
              <a:rPr lang="en-US" sz="1600" dirty="0">
                <a:solidFill>
                  <a:schemeClr val="tx2"/>
                </a:solidFill>
              </a:rPr>
              <a:t>Young men are four times as likely as young women to report having two or more sexual partners in the 12 months preceding the survey (4%), and is higher among those age 23-24 (11%), those with more than a secondary education (10%), and those in the highest wealth quintile (6%). (NARHS)  51% of those men used condom at last sex.</a:t>
            </a:r>
          </a:p>
          <a:p>
            <a:pPr lvl="1">
              <a:spcBef>
                <a:spcPts val="200"/>
              </a:spcBef>
            </a:pPr>
            <a:r>
              <a:rPr lang="en-US" sz="1600" dirty="0">
                <a:solidFill>
                  <a:schemeClr val="tx2"/>
                </a:solidFill>
              </a:rPr>
              <a:t>13% of men report having two or more sexual partners </a:t>
            </a:r>
            <a:r>
              <a:rPr lang="mr-IN" sz="1600" dirty="0">
                <a:solidFill>
                  <a:schemeClr val="tx2"/>
                </a:solidFill>
              </a:rPr>
              <a:t>–</a:t>
            </a:r>
            <a:r>
              <a:rPr lang="en-US" sz="1600" dirty="0">
                <a:solidFill>
                  <a:schemeClr val="tx2"/>
                </a:solidFill>
              </a:rPr>
              <a:t> nearly 60% of those men were not married. (2013 DHS). At 20% overall, condom use for these men was far higher for the wealthiest quintile (44%) vs. poorest (just 1.2%) and urban (36%) vs. rural (11%)</a:t>
            </a:r>
            <a:endParaRPr lang="en-US" sz="1600" dirty="0">
              <a:solidFill>
                <a:schemeClr val="tx1">
                  <a:lumMod val="50000"/>
                </a:schemeClr>
              </a:solidFill>
            </a:endParaRPr>
          </a:p>
          <a:p>
            <a:pPr marL="352425" indent="-225425"/>
            <a:endParaRPr lang="en-US" sz="1600" dirty="0"/>
          </a:p>
        </p:txBody>
      </p:sp>
      <p:sp>
        <p:nvSpPr>
          <p:cNvPr id="5" name="TextBox 4">
            <a:extLst>
              <a:ext uri="{FF2B5EF4-FFF2-40B4-BE49-F238E27FC236}">
                <a16:creationId xmlns:a16="http://schemas.microsoft.com/office/drawing/2014/main" id="{F0AB5C0A-A078-4A7D-A015-F7157DA55588}"/>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6" name="TextBox 5">
            <a:extLst>
              <a:ext uri="{FF2B5EF4-FFF2-40B4-BE49-F238E27FC236}">
                <a16:creationId xmlns:a16="http://schemas.microsoft.com/office/drawing/2014/main" id="{E37C1C08-80D7-4247-948D-BBFB021B8107}"/>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1367503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207330" y="765225"/>
            <a:ext cx="7201837" cy="4660215"/>
          </a:xfrm>
        </p:spPr>
        <p:txBody>
          <a:bodyPr anchor="t"/>
          <a:lstStyle/>
          <a:p>
            <a:pPr>
              <a:lnSpc>
                <a:spcPct val="100000"/>
              </a:lnSpc>
            </a:pPr>
            <a:r>
              <a:rPr lang="en-US" sz="4000"/>
              <a:t>Outline</a:t>
            </a:r>
            <a:br>
              <a:rPr lang="en-US" sz="3200"/>
            </a:br>
            <a:br>
              <a:rPr lang="en-US" sz="1000"/>
            </a:br>
            <a:r>
              <a:rPr lang="en-US" sz="3200"/>
              <a:t>Health need</a:t>
            </a:r>
            <a:br>
              <a:rPr lang="en-US" sz="3200"/>
            </a:br>
            <a:br>
              <a:rPr lang="en-US" sz="1000"/>
            </a:br>
            <a:r>
              <a:rPr lang="en-US" sz="3200"/>
              <a:t>Condom use</a:t>
            </a:r>
            <a:br>
              <a:rPr lang="en-US" sz="3200"/>
            </a:br>
            <a:r>
              <a:rPr lang="en-US" sz="3200"/>
              <a:t>	</a:t>
            </a:r>
            <a:r>
              <a:rPr lang="en-US" sz="3200">
                <a:solidFill>
                  <a:srgbClr val="FFC000"/>
                </a:solidFill>
              </a:rPr>
              <a:t>Use vs. Need</a:t>
            </a:r>
            <a:br>
              <a:rPr lang="en-US" sz="3200"/>
            </a:br>
            <a:br>
              <a:rPr lang="en-US" sz="1000"/>
            </a:br>
            <a:r>
              <a:rPr lang="en-US" sz="3200"/>
              <a:t>Factors that drive use</a:t>
            </a:r>
            <a:br>
              <a:rPr lang="en-US" sz="3200"/>
            </a:br>
            <a:r>
              <a:rPr lang="en-US" sz="3200"/>
              <a:t>	Demand</a:t>
            </a:r>
            <a:br>
              <a:rPr lang="en-US" sz="3200"/>
            </a:br>
            <a:r>
              <a:rPr lang="en-US" sz="3200"/>
              <a:t>	Supply</a:t>
            </a:r>
            <a:br>
              <a:rPr lang="en-US" sz="3200"/>
            </a:br>
            <a:r>
              <a:rPr lang="en-US" sz="3200"/>
              <a:t>	Program Stewardship</a:t>
            </a:r>
            <a:br>
              <a:rPr lang="en-US" sz="3200"/>
            </a:br>
            <a:br>
              <a:rPr lang="en-US" sz="1000"/>
            </a:br>
            <a:r>
              <a:rPr lang="en-US" sz="3200"/>
              <a:t>Activities</a:t>
            </a:r>
            <a:endParaRPr lang="en-US" sz="3200" dirty="0"/>
          </a:p>
        </p:txBody>
      </p:sp>
    </p:spTree>
    <p:extLst>
      <p:ext uri="{BB962C8B-B14F-4D97-AF65-F5344CB8AC3E}">
        <p14:creationId xmlns:p14="http://schemas.microsoft.com/office/powerpoint/2010/main" val="1974246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A02173B-396B-497D-A5BD-B7D8B64237C1}"/>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8568ED21-D5DA-479C-AD2B-1DC5E6300FB0}"/>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35E42A6F-4D3F-46BD-AA30-C180B4E9F4C4}"/>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Use vs Need</a:t>
            </a:r>
            <a:endParaRPr lang="en-US" sz="1600" b="1" dirty="0">
              <a:solidFill>
                <a:schemeClr val="bg1"/>
              </a:solidFill>
              <a:latin typeface="+mj-lt"/>
            </a:endParaRPr>
          </a:p>
        </p:txBody>
      </p:sp>
      <p:sp>
        <p:nvSpPr>
          <p:cNvPr id="11" name="Title 1">
            <a:extLst>
              <a:ext uri="{FF2B5EF4-FFF2-40B4-BE49-F238E27FC236}">
                <a16:creationId xmlns:a16="http://schemas.microsoft.com/office/drawing/2014/main" id="{18137AEC-8496-487C-A23C-7C0E77FBBB78}"/>
              </a:ext>
            </a:extLst>
          </p:cNvPr>
          <p:cNvSpPr txBox="1">
            <a:spLocks/>
          </p:cNvSpPr>
          <p:nvPr/>
        </p:nvSpPr>
        <p:spPr>
          <a:xfrm>
            <a:off x="569843" y="352844"/>
            <a:ext cx="10515600" cy="65045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GB">
                <a:solidFill>
                  <a:schemeClr val="accent1">
                    <a:lumMod val="75000"/>
                  </a:schemeClr>
                </a:solidFill>
              </a:rPr>
              <a:t>Definitions</a:t>
            </a:r>
            <a:endParaRPr lang="en-GB" dirty="0">
              <a:solidFill>
                <a:schemeClr val="accent1">
                  <a:lumMod val="75000"/>
                </a:schemeClr>
              </a:solidFill>
            </a:endParaRPr>
          </a:p>
        </p:txBody>
      </p:sp>
      <p:sp>
        <p:nvSpPr>
          <p:cNvPr id="16" name="Content Placeholder 2">
            <a:extLst>
              <a:ext uri="{FF2B5EF4-FFF2-40B4-BE49-F238E27FC236}">
                <a16:creationId xmlns:a16="http://schemas.microsoft.com/office/drawing/2014/main" id="{BA69D414-7338-42D6-9008-5D0ED58294C1}"/>
              </a:ext>
            </a:extLst>
          </p:cNvPr>
          <p:cNvSpPr txBox="1">
            <a:spLocks/>
          </p:cNvSpPr>
          <p:nvPr/>
        </p:nvSpPr>
        <p:spPr>
          <a:xfrm>
            <a:off x="569843" y="1091718"/>
            <a:ext cx="10515600" cy="4504011"/>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Barlow Regular" panose="00000500000000000000" pitchFamily="2" charset="0"/>
              <a:buChar char="–"/>
              <a:defRPr sz="2000" kern="1200">
                <a:solidFill>
                  <a:schemeClr val="tx2">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2">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GB" sz="2000" dirty="0">
              <a:solidFill>
                <a:schemeClr val="tx1">
                  <a:lumMod val="65000"/>
                  <a:lumOff val="35000"/>
                </a:schemeClr>
              </a:solidFill>
            </a:endParaRPr>
          </a:p>
        </p:txBody>
      </p:sp>
      <p:graphicFrame>
        <p:nvGraphicFramePr>
          <p:cNvPr id="2" name="Table 2">
            <a:extLst>
              <a:ext uri="{FF2B5EF4-FFF2-40B4-BE49-F238E27FC236}">
                <a16:creationId xmlns:a16="http://schemas.microsoft.com/office/drawing/2014/main" id="{8FAE3CC8-401D-43CB-B2A1-FC0E5AD92A36}"/>
              </a:ext>
            </a:extLst>
          </p:cNvPr>
          <p:cNvGraphicFramePr>
            <a:graphicFrameLocks noGrp="1"/>
          </p:cNvGraphicFramePr>
          <p:nvPr>
            <p:extLst>
              <p:ext uri="{D42A27DB-BD31-4B8C-83A1-F6EECF244321}">
                <p14:modId xmlns:p14="http://schemas.microsoft.com/office/powerpoint/2010/main" val="689832664"/>
              </p:ext>
            </p:extLst>
          </p:nvPr>
        </p:nvGraphicFramePr>
        <p:xfrm>
          <a:off x="610041" y="906083"/>
          <a:ext cx="10971918" cy="5217160"/>
        </p:xfrm>
        <a:graphic>
          <a:graphicData uri="http://schemas.openxmlformats.org/drawingml/2006/table">
            <a:tbl>
              <a:tblPr firstRow="1" bandRow="1">
                <a:tableStyleId>{5C22544A-7EE6-4342-B048-85BDC9FD1C3A}</a:tableStyleId>
              </a:tblPr>
              <a:tblGrid>
                <a:gridCol w="2265239">
                  <a:extLst>
                    <a:ext uri="{9D8B030D-6E8A-4147-A177-3AD203B41FA5}">
                      <a16:colId xmlns:a16="http://schemas.microsoft.com/office/drawing/2014/main" val="2985152364"/>
                    </a:ext>
                  </a:extLst>
                </a:gridCol>
                <a:gridCol w="8706679">
                  <a:extLst>
                    <a:ext uri="{9D8B030D-6E8A-4147-A177-3AD203B41FA5}">
                      <a16:colId xmlns:a16="http://schemas.microsoft.com/office/drawing/2014/main" val="795777640"/>
                    </a:ext>
                  </a:extLst>
                </a:gridCol>
              </a:tblGrid>
              <a:tr h="370840">
                <a:tc>
                  <a:txBody>
                    <a:bodyPr/>
                    <a:lstStyle/>
                    <a:p>
                      <a:r>
                        <a:rPr lang="en-US"/>
                        <a:t>Term</a:t>
                      </a:r>
                    </a:p>
                  </a:txBody>
                  <a:tcPr/>
                </a:tc>
                <a:tc>
                  <a:txBody>
                    <a:bodyPr/>
                    <a:lstStyle/>
                    <a:p>
                      <a:r>
                        <a:rPr lang="en-US"/>
                        <a:t>Definition</a:t>
                      </a:r>
                    </a:p>
                  </a:txBody>
                  <a:tcPr/>
                </a:tc>
                <a:extLst>
                  <a:ext uri="{0D108BD9-81ED-4DB2-BD59-A6C34878D82A}">
                    <a16:rowId xmlns:a16="http://schemas.microsoft.com/office/drawing/2014/main" val="1652650437"/>
                  </a:ext>
                </a:extLst>
              </a:tr>
              <a:tr h="370840">
                <a:tc>
                  <a:txBody>
                    <a:bodyPr/>
                    <a:lstStyle/>
                    <a:p>
                      <a:r>
                        <a:rPr lang="en-GB" sz="1800">
                          <a:solidFill>
                            <a:schemeClr val="tx2"/>
                          </a:solidFill>
                        </a:rPr>
                        <a:t>Theoretical need</a:t>
                      </a:r>
                      <a:endParaRPr lang="en-US"/>
                    </a:p>
                  </a:txBody>
                  <a:tcPr/>
                </a:tc>
                <a:tc>
                  <a:txBody>
                    <a:bodyPr/>
                    <a:lstStyle/>
                    <a:p>
                      <a:r>
                        <a:rPr lang="en-GB" sz="1800">
                          <a:solidFill>
                            <a:schemeClr val="tx2"/>
                          </a:solidFill>
                        </a:rPr>
                        <a:t>Number of condoms needed to protect a given percentage of sex acts in a given population (e.g., number needed to protect 90% of sex acts in discordant couples).</a:t>
                      </a:r>
                    </a:p>
                    <a:p>
                      <a:endParaRPr lang="en-US"/>
                    </a:p>
                  </a:txBody>
                  <a:tcPr/>
                </a:tc>
                <a:extLst>
                  <a:ext uri="{0D108BD9-81ED-4DB2-BD59-A6C34878D82A}">
                    <a16:rowId xmlns:a16="http://schemas.microsoft.com/office/drawing/2014/main" val="90068289"/>
                  </a:ext>
                </a:extLst>
              </a:tr>
              <a:tr h="370840">
                <a:tc>
                  <a:txBody>
                    <a:bodyPr/>
                    <a:lstStyle/>
                    <a:p>
                      <a:r>
                        <a:rPr lang="en-GB" sz="1800">
                          <a:solidFill>
                            <a:schemeClr val="tx2"/>
                          </a:solidFill>
                        </a:rPr>
                        <a:t>Universe of need</a:t>
                      </a:r>
                    </a:p>
                    <a:p>
                      <a:r>
                        <a:rPr lang="en-GB" sz="1800">
                          <a:solidFill>
                            <a:schemeClr val="tx2"/>
                          </a:solidFill>
                        </a:rPr>
                        <a:t>(U of N)</a:t>
                      </a:r>
                      <a:endParaRPr lang="en-US"/>
                    </a:p>
                  </a:txBody>
                  <a:tcPr/>
                </a:tc>
                <a:tc>
                  <a:txBody>
                    <a:bodyPr/>
                    <a:lstStyle/>
                    <a:p>
                      <a:r>
                        <a:rPr lang="en-GB" sz="1800">
                          <a:solidFill>
                            <a:schemeClr val="tx2"/>
                          </a:solidFill>
                        </a:rPr>
                        <a:t>Total number of condoms needed to protect ALL at-risk sex acts (usually calculated at country level).</a:t>
                      </a:r>
                    </a:p>
                    <a:p>
                      <a:endParaRPr lang="en-US"/>
                    </a:p>
                  </a:txBody>
                  <a:tcPr/>
                </a:tc>
                <a:extLst>
                  <a:ext uri="{0D108BD9-81ED-4DB2-BD59-A6C34878D82A}">
                    <a16:rowId xmlns:a16="http://schemas.microsoft.com/office/drawing/2014/main" val="500485441"/>
                  </a:ext>
                </a:extLst>
              </a:tr>
              <a:tr h="370840">
                <a:tc>
                  <a:txBody>
                    <a:bodyPr/>
                    <a:lstStyle/>
                    <a:p>
                      <a:r>
                        <a:rPr lang="en-GB" sz="1800">
                          <a:solidFill>
                            <a:schemeClr val="tx2"/>
                          </a:solidFill>
                        </a:rPr>
                        <a:t>Use</a:t>
                      </a:r>
                      <a:endParaRPr lang="en-US"/>
                    </a:p>
                  </a:txBody>
                  <a:tcPr/>
                </a:tc>
                <a:tc>
                  <a:txBody>
                    <a:bodyPr/>
                    <a:lstStyle/>
                    <a:p>
                      <a:r>
                        <a:rPr lang="en-GB" sz="1800">
                          <a:solidFill>
                            <a:schemeClr val="tx2"/>
                          </a:solidFill>
                        </a:rPr>
                        <a:t>Number of condoms used in sex acts in a given period (usually estimated based on population-size estimates, assumptions about frequency of sex, and self-reported condom use). Sometimes referred to as “Demand”. </a:t>
                      </a:r>
                    </a:p>
                    <a:p>
                      <a:endParaRPr lang="en-US"/>
                    </a:p>
                  </a:txBody>
                  <a:tcPr/>
                </a:tc>
                <a:extLst>
                  <a:ext uri="{0D108BD9-81ED-4DB2-BD59-A6C34878D82A}">
                    <a16:rowId xmlns:a16="http://schemas.microsoft.com/office/drawing/2014/main" val="4146701798"/>
                  </a:ext>
                </a:extLst>
              </a:tr>
              <a:tr h="370840">
                <a:tc>
                  <a:txBody>
                    <a:bodyPr/>
                    <a:lstStyle/>
                    <a:p>
                      <a:r>
                        <a:rPr lang="en-GB" sz="1800">
                          <a:solidFill>
                            <a:schemeClr val="tx2"/>
                          </a:solidFill>
                        </a:rPr>
                        <a:t>Wastage</a:t>
                      </a:r>
                      <a:endParaRPr lang="en-US"/>
                    </a:p>
                  </a:txBody>
                  <a:tcPr/>
                </a:tc>
                <a:tc>
                  <a:txBody>
                    <a:bodyPr/>
                    <a:lstStyle/>
                    <a:p>
                      <a:pPr marL="0" indent="0">
                        <a:lnSpc>
                          <a:spcPct val="100000"/>
                        </a:lnSpc>
                        <a:spcBef>
                          <a:spcPts val="0"/>
                        </a:spcBef>
                        <a:buNone/>
                      </a:pPr>
                      <a:r>
                        <a:rPr lang="en-US" sz="1800">
                          <a:solidFill>
                            <a:schemeClr val="tx2"/>
                          </a:solidFill>
                        </a:rPr>
                        <a:t>Percent of procured condoms that end up not getting used either due to problems at the system level (expiration, loss at the warehouse) or non-use by the end user (including breakage). </a:t>
                      </a:r>
                    </a:p>
                    <a:p>
                      <a:pPr marL="0" indent="0">
                        <a:lnSpc>
                          <a:spcPct val="100000"/>
                        </a:lnSpc>
                        <a:spcBef>
                          <a:spcPts val="0"/>
                        </a:spcBef>
                        <a:buNone/>
                      </a:pPr>
                      <a:endParaRPr lang="en-GB" sz="1800">
                        <a:solidFill>
                          <a:schemeClr val="tx2"/>
                        </a:solidFill>
                      </a:endParaRPr>
                    </a:p>
                  </a:txBody>
                  <a:tcPr/>
                </a:tc>
                <a:extLst>
                  <a:ext uri="{0D108BD9-81ED-4DB2-BD59-A6C34878D82A}">
                    <a16:rowId xmlns:a16="http://schemas.microsoft.com/office/drawing/2014/main" val="3217936948"/>
                  </a:ext>
                </a:extLst>
              </a:tr>
              <a:tr h="370840">
                <a:tc>
                  <a:txBody>
                    <a:bodyPr/>
                    <a:lstStyle/>
                    <a:p>
                      <a:r>
                        <a:rPr lang="en-GB" sz="1800">
                          <a:solidFill>
                            <a:schemeClr val="tx2"/>
                          </a:solidFill>
                        </a:rPr>
                        <a:t>Consumption</a:t>
                      </a:r>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800">
                          <a:solidFill>
                            <a:schemeClr val="tx2"/>
                          </a:solidFill>
                        </a:rPr>
                        <a:t>Number of condoms used plus wastage in a given period. </a:t>
                      </a:r>
                      <a:endParaRPr lang="en-US" sz="1800">
                        <a:solidFill>
                          <a:schemeClr val="tx2"/>
                        </a:solidFil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800">
                        <a:solidFill>
                          <a:schemeClr val="tx2"/>
                        </a:solidFill>
                      </a:endParaRPr>
                    </a:p>
                  </a:txBody>
                  <a:tcPr/>
                </a:tc>
                <a:extLst>
                  <a:ext uri="{0D108BD9-81ED-4DB2-BD59-A6C34878D82A}">
                    <a16:rowId xmlns:a16="http://schemas.microsoft.com/office/drawing/2014/main" val="389075059"/>
                  </a:ext>
                </a:extLst>
              </a:tr>
            </a:tbl>
          </a:graphicData>
        </a:graphic>
      </p:graphicFrame>
    </p:spTree>
    <p:extLst>
      <p:ext uri="{BB962C8B-B14F-4D97-AF65-F5344CB8AC3E}">
        <p14:creationId xmlns:p14="http://schemas.microsoft.com/office/powerpoint/2010/main" val="3370137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634050" y="2325756"/>
            <a:ext cx="7201837" cy="2897455"/>
          </a:xfrm>
        </p:spPr>
        <p:txBody>
          <a:bodyPr anchor="t"/>
          <a:lstStyle/>
          <a:p>
            <a:r>
              <a:rPr lang="en-US"/>
              <a:t>Use vs. Need Analysis:</a:t>
            </a:r>
            <a:br>
              <a:rPr lang="en-US"/>
            </a:br>
            <a:r>
              <a:rPr lang="en-US" sz="4000"/>
              <a:t>Example slides</a:t>
            </a:r>
            <a:endParaRPr lang="en-US" sz="4000" dirty="0"/>
          </a:p>
        </p:txBody>
      </p:sp>
    </p:spTree>
    <p:extLst>
      <p:ext uri="{BB962C8B-B14F-4D97-AF65-F5344CB8AC3E}">
        <p14:creationId xmlns:p14="http://schemas.microsoft.com/office/powerpoint/2010/main" val="1163184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20781" y="1209879"/>
            <a:ext cx="4221163" cy="4021315"/>
          </a:xfrm>
        </p:spPr>
        <p:txBody>
          <a:bodyPr/>
          <a:lstStyle/>
          <a:p>
            <a:pPr marL="352425" indent="-225425"/>
            <a:r>
              <a:rPr lang="en-US" sz="2000" dirty="0">
                <a:solidFill>
                  <a:schemeClr val="tx1">
                    <a:lumMod val="50000"/>
                  </a:schemeClr>
                </a:solidFill>
              </a:rPr>
              <a:t>Approximately 60% of condom needs in the Uganda market are met from a supply perspective.</a:t>
            </a:r>
          </a:p>
          <a:p>
            <a:pPr marL="352425" indent="-225425"/>
            <a:r>
              <a:rPr lang="en-US" sz="2000" dirty="0">
                <a:solidFill>
                  <a:schemeClr val="tx1">
                    <a:lumMod val="50000"/>
                  </a:schemeClr>
                </a:solidFill>
              </a:rPr>
              <a:t>The 125m condom gap between existing use and current need is costed at $4.5m (for commodities alone). Substantial investments in demand creation, distribution also required to ensure supply translates to use.</a:t>
            </a:r>
          </a:p>
          <a:p>
            <a:pPr marL="352425" indent="-225425"/>
            <a:r>
              <a:rPr lang="en-US" sz="2000" dirty="0">
                <a:solidFill>
                  <a:schemeClr val="tx1">
                    <a:lumMod val="50000"/>
                  </a:schemeClr>
                </a:solidFill>
              </a:rPr>
              <a:t>Need to unpack why condoms distributed are not correlating to use.</a:t>
            </a:r>
          </a:p>
        </p:txBody>
      </p:sp>
      <p:sp>
        <p:nvSpPr>
          <p:cNvPr id="4" name="Title 3"/>
          <p:cNvSpPr>
            <a:spLocks noGrp="1"/>
          </p:cNvSpPr>
          <p:nvPr>
            <p:ph type="title"/>
          </p:nvPr>
        </p:nvSpPr>
        <p:spPr/>
        <p:txBody>
          <a:bodyPr/>
          <a:lstStyle/>
          <a:p>
            <a:r>
              <a:rPr lang="en-US"/>
              <a:t>Uganda</a:t>
            </a:r>
            <a:br>
              <a:rPr lang="en-US"/>
            </a:br>
            <a:r>
              <a:rPr lang="en-US"/>
              <a:t>Current </a:t>
            </a:r>
            <a:r>
              <a:rPr lang="en-US" dirty="0"/>
              <a:t>Condom </a:t>
            </a:r>
            <a:r>
              <a:rPr lang="en-US" u="sng" dirty="0"/>
              <a:t>Use</a:t>
            </a:r>
            <a:r>
              <a:rPr lang="en-US" dirty="0"/>
              <a:t> Against </a:t>
            </a:r>
            <a:r>
              <a:rPr lang="en-US" u="sng"/>
              <a:t>Total Need</a:t>
            </a:r>
            <a:endParaRPr lang="en-US" dirty="0"/>
          </a:p>
        </p:txBody>
      </p:sp>
      <p:sp>
        <p:nvSpPr>
          <p:cNvPr id="9" name="Oval 8"/>
          <p:cNvSpPr/>
          <p:nvPr/>
        </p:nvSpPr>
        <p:spPr>
          <a:xfrm>
            <a:off x="934720" y="1224205"/>
            <a:ext cx="5516879" cy="5349315"/>
          </a:xfrm>
          <a:prstGeom prst="ellipse">
            <a:avLst/>
          </a:prstGeom>
          <a:solidFill>
            <a:schemeClr val="accent1">
              <a:lumMod val="75000"/>
            </a:schemeClr>
          </a:solidFill>
          <a:ln w="25400" cap="flat" cmpd="sng" algn="ctr">
            <a:solidFill>
              <a:schemeClr val="accent5">
                <a:lumMod val="50000"/>
              </a:scheme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25" b="0" i="0" u="none" strike="noStrike" kern="0" cap="none" spc="0" normalizeH="0" baseline="0" noProof="0">
              <a:ln>
                <a:noFill/>
              </a:ln>
              <a:solidFill>
                <a:srgbClr val="FFFFFF"/>
              </a:solidFill>
              <a:effectLst/>
              <a:uLnTx/>
              <a:uFillTx/>
              <a:latin typeface="Arial"/>
              <a:ea typeface=""/>
              <a:cs typeface=""/>
            </a:endParaRPr>
          </a:p>
        </p:txBody>
      </p:sp>
      <p:sp>
        <p:nvSpPr>
          <p:cNvPr id="11" name="TextBox 10"/>
          <p:cNvSpPr txBox="1"/>
          <p:nvPr/>
        </p:nvSpPr>
        <p:spPr>
          <a:xfrm>
            <a:off x="2006124" y="5641568"/>
            <a:ext cx="3531395" cy="565146"/>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Against total annual targeted need of ~300 million</a:t>
            </a:r>
          </a:p>
        </p:txBody>
      </p:sp>
      <p:sp>
        <p:nvSpPr>
          <p:cNvPr id="12" name="Oval 11"/>
          <p:cNvSpPr/>
          <p:nvPr/>
        </p:nvSpPr>
        <p:spPr>
          <a:xfrm>
            <a:off x="1955415" y="2142325"/>
            <a:ext cx="3475488" cy="3438292"/>
          </a:xfrm>
          <a:prstGeom prst="ellipse">
            <a:avLst/>
          </a:prstGeom>
          <a:solidFill>
            <a:schemeClr val="accent1">
              <a:lumMod val="60000"/>
              <a:lumOff val="40000"/>
            </a:schemeClr>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
              <a:cs typefac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ea typeface=""/>
                <a:cs typeface=""/>
              </a:rPr>
              <a:t>~175 million condoms distributed in 2016</a:t>
            </a:r>
          </a:p>
        </p:txBody>
      </p:sp>
      <p:sp>
        <p:nvSpPr>
          <p:cNvPr id="3" name="Rectangle 2"/>
          <p:cNvSpPr/>
          <p:nvPr/>
        </p:nvSpPr>
        <p:spPr>
          <a:xfrm>
            <a:off x="7520781" y="5580617"/>
            <a:ext cx="4592429" cy="1107996"/>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sz="1100" b="0" i="0" u="none" strike="noStrike" kern="1200" cap="none" spc="0" normalizeH="0" baseline="0" noProof="0" dirty="0">
                <a:ln>
                  <a:noFill/>
                </a:ln>
                <a:solidFill>
                  <a:srgbClr val="757575">
                    <a:lumMod val="50000"/>
                  </a:srgbClr>
                </a:solidFill>
                <a:effectLst/>
                <a:uLnTx/>
                <a:uFillTx/>
                <a:latin typeface="Arial"/>
                <a:ea typeface="+mn-ea"/>
                <a:cs typeface="+mn-cs"/>
              </a:rPr>
              <a:t>Use estimates based on existing market size of commercial (estimated), public, and social marketing sectors as reported by UHMG &amp; program data.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sz="1100" b="0" i="0" u="none" strike="noStrike" kern="1200" cap="none" spc="0" normalizeH="0" baseline="0" noProof="0" dirty="0">
                <a:ln>
                  <a:noFill/>
                </a:ln>
                <a:solidFill>
                  <a:srgbClr val="757575">
                    <a:lumMod val="50000"/>
                  </a:srgbClr>
                </a:solidFill>
                <a:effectLst/>
                <a:uLnTx/>
                <a:uFillTx/>
                <a:latin typeface="Arial"/>
                <a:ea typeface="+mn-ea"/>
                <a:cs typeface="+mn-cs"/>
              </a:rPr>
              <a:t>Need per </a:t>
            </a:r>
            <a:r>
              <a:rPr kumimoji="0" lang="en-US" sz="1100" b="0" i="0" u="none" strike="noStrike" kern="1200" cap="none" spc="0" normalizeH="0" baseline="0" noProof="0">
                <a:ln>
                  <a:noFill/>
                </a:ln>
                <a:solidFill>
                  <a:srgbClr val="757575">
                    <a:lumMod val="50000"/>
                  </a:srgbClr>
                </a:solidFill>
                <a:effectLst/>
                <a:uLnTx/>
                <a:uFillTx/>
                <a:latin typeface="Arial"/>
                <a:ea typeface="+mn-ea"/>
                <a:cs typeface="+mn-cs"/>
              </a:rPr>
              <a:t>UNAIDS Condom Needs Estimation Tool:</a:t>
            </a:r>
          </a:p>
          <a:p>
            <a:pPr marL="173038" lvl="0">
              <a:defRPr/>
            </a:pPr>
            <a:r>
              <a:rPr lang="en-US" sz="1100">
                <a:hlinkClick r:id="rId3"/>
              </a:rPr>
              <a:t>https://hivpreventioncoalition.unaids.org/resource/condom-needs-and-resource-requirement-estimation-tool/</a:t>
            </a:r>
            <a:endParaRPr kumimoji="0" lang="en-US" sz="1100" b="0" i="0" u="none" strike="noStrike" kern="1200" cap="none" spc="0" normalizeH="0" baseline="0" noProof="0" dirty="0">
              <a:ln>
                <a:noFill/>
              </a:ln>
              <a:solidFill>
                <a:srgbClr val="757575">
                  <a:lumMod val="50000"/>
                </a:srgbClr>
              </a:solidFill>
              <a:effectLst/>
              <a:uLnTx/>
              <a:uFillTx/>
              <a:latin typeface="Arial"/>
              <a:ea typeface="+mn-ea"/>
              <a:cs typeface="+mn-cs"/>
            </a:endParaRPr>
          </a:p>
        </p:txBody>
      </p:sp>
      <p:sp>
        <p:nvSpPr>
          <p:cNvPr id="8" name="TextBox 7">
            <a:extLst>
              <a:ext uri="{FF2B5EF4-FFF2-40B4-BE49-F238E27FC236}">
                <a16:creationId xmlns:a16="http://schemas.microsoft.com/office/drawing/2014/main" id="{826800C6-34C4-4DD5-9010-AFC7FE622925}"/>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Use v Need</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7A000632-CE1D-49E4-BF41-B851EFB12086}"/>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180098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C503-4EC1-4095-BBC1-14DA5DB13097}"/>
              </a:ext>
            </a:extLst>
          </p:cNvPr>
          <p:cNvSpPr>
            <a:spLocks noGrp="1"/>
          </p:cNvSpPr>
          <p:nvPr>
            <p:ph type="title"/>
          </p:nvPr>
        </p:nvSpPr>
        <p:spPr>
          <a:xfrm>
            <a:off x="569843" y="352844"/>
            <a:ext cx="10515600" cy="650450"/>
          </a:xfrm>
        </p:spPr>
        <p:txBody>
          <a:bodyPr/>
          <a:lstStyle/>
          <a:p>
            <a:r>
              <a:rPr lang="en-GB">
                <a:solidFill>
                  <a:schemeClr val="accent1">
                    <a:lumMod val="75000"/>
                  </a:schemeClr>
                </a:solidFill>
              </a:rPr>
              <a:t>Structuring the Situation Analysis Deck</a:t>
            </a:r>
            <a:endParaRPr lang="en-GB" dirty="0">
              <a:solidFill>
                <a:schemeClr val="accent1">
                  <a:lumMod val="75000"/>
                </a:schemeClr>
              </a:solidFill>
            </a:endParaRPr>
          </a:p>
        </p:txBody>
      </p:sp>
      <p:sp>
        <p:nvSpPr>
          <p:cNvPr id="5" name="Slide Number Placeholder 4">
            <a:extLst>
              <a:ext uri="{FF2B5EF4-FFF2-40B4-BE49-F238E27FC236}">
                <a16:creationId xmlns:a16="http://schemas.microsoft.com/office/drawing/2014/main" id="{E480E2AE-39F2-46B9-B080-7A29A0A3CD83}"/>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31131C0D-3288-4798-88FA-110C29EB6B7C}"/>
              </a:ext>
            </a:extLst>
          </p:cNvPr>
          <p:cNvSpPr>
            <a:spLocks noGrp="1"/>
          </p:cNvSpPr>
          <p:nvPr>
            <p:ph idx="14"/>
          </p:nvPr>
        </p:nvSpPr>
        <p:spPr>
          <a:xfrm>
            <a:off x="569843" y="1091718"/>
            <a:ext cx="10515600" cy="4504011"/>
          </a:xfrm>
        </p:spPr>
        <p:txBody>
          <a:bodyPr/>
          <a:lstStyle/>
          <a:p>
            <a:pPr marL="0" indent="0">
              <a:buNone/>
            </a:pPr>
            <a:r>
              <a:rPr lang="en-US" sz="2000"/>
              <a:t>To facilitate development of the Strategic Operational Plan and program targets, the analysis is organized using the model Results Framework developed by UNAIDS and UNFPA  </a:t>
            </a:r>
          </a:p>
          <a:p>
            <a:pPr lvl="0"/>
            <a:r>
              <a:rPr lang="en-US" sz="1800" u="sng"/>
              <a:t>Goals: Understanding the </a:t>
            </a:r>
            <a:r>
              <a:rPr lang="en-US" sz="1800" b="1" u="sng"/>
              <a:t>health need</a:t>
            </a:r>
            <a:r>
              <a:rPr lang="en-US" sz="1800" u="sng"/>
              <a:t>.</a:t>
            </a:r>
            <a:r>
              <a:rPr lang="en-US" sz="1800"/>
              <a:t> Data collected here focuses on epidemiology, HIV &amp; STI incidence and prevalence, and the unmet need for family planning. This helps the program focus on whom the condom market (public, NGO, and commercial) must serve to have the most health impact. </a:t>
            </a:r>
          </a:p>
          <a:p>
            <a:pPr lvl="0"/>
            <a:r>
              <a:rPr lang="en-US" sz="1800" u="sng"/>
              <a:t>Higher-Level Outcomes: Analyzing trends in </a:t>
            </a:r>
            <a:r>
              <a:rPr lang="en-US" sz="1800" b="1" u="sng"/>
              <a:t>condom use</a:t>
            </a:r>
            <a:r>
              <a:rPr lang="en-US" sz="1800" u="sng"/>
              <a:t>.</a:t>
            </a:r>
            <a:r>
              <a:rPr lang="en-US" sz="1800"/>
              <a:t> Data collected here provides an understanding of which priority populations the condom market is currently serving (or failing to serve).</a:t>
            </a:r>
          </a:p>
          <a:p>
            <a:pPr lvl="0"/>
            <a:r>
              <a:rPr lang="en-US" sz="1800" u="sng"/>
              <a:t>Lower-Level Outcomes: Identifying the </a:t>
            </a:r>
            <a:r>
              <a:rPr lang="en-US" sz="1800" b="1" u="sng"/>
              <a:t>drivers of condom use</a:t>
            </a:r>
            <a:r>
              <a:rPr lang="en-US" sz="1800" u="sng"/>
              <a:t>.</a:t>
            </a:r>
            <a:r>
              <a:rPr lang="en-US" sz="1800"/>
              <a:t> Data collected focuses on the supply and demand barriers to use, as well as the challenges in program stewardship that affect supply and demand.</a:t>
            </a:r>
          </a:p>
          <a:p>
            <a:pPr lvl="0"/>
            <a:r>
              <a:rPr lang="en-US" sz="1800" u="sng"/>
              <a:t>Activities: Landscaping </a:t>
            </a:r>
            <a:r>
              <a:rPr lang="en-US" sz="1800" b="1" u="sng"/>
              <a:t>interventions</a:t>
            </a:r>
            <a:r>
              <a:rPr lang="en-US" sz="1800" u="sng"/>
              <a:t>.</a:t>
            </a:r>
            <a:r>
              <a:rPr lang="en-US" sz="1800"/>
              <a:t> Data collected here contributes to an understanding of who is implementing which interventions for which priority populations as well as to identify strengths, weaknesses, and gaps in the current response. </a:t>
            </a:r>
          </a:p>
          <a:p>
            <a:pPr>
              <a:lnSpc>
                <a:spcPct val="100000"/>
              </a:lnSpc>
              <a:spcBef>
                <a:spcPts val="0"/>
              </a:spcBef>
            </a:pPr>
            <a:endParaRPr lang="en-GB" sz="2000" dirty="0">
              <a:solidFill>
                <a:schemeClr val="tx1">
                  <a:lumMod val="65000"/>
                  <a:lumOff val="35000"/>
                </a:schemeClr>
              </a:solidFill>
            </a:endParaRPr>
          </a:p>
        </p:txBody>
      </p:sp>
    </p:spTree>
    <p:extLst>
      <p:ext uri="{BB962C8B-B14F-4D97-AF65-F5344CB8AC3E}">
        <p14:creationId xmlns:p14="http://schemas.microsoft.com/office/powerpoint/2010/main" val="1085391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8FCA-8F25-4F3A-813C-1B529FA4438A}"/>
              </a:ext>
            </a:extLst>
          </p:cNvPr>
          <p:cNvSpPr>
            <a:spLocks noGrp="1"/>
          </p:cNvSpPr>
          <p:nvPr>
            <p:ph type="title"/>
          </p:nvPr>
        </p:nvSpPr>
        <p:spPr>
          <a:xfrm>
            <a:off x="724947" y="-63743"/>
            <a:ext cx="10515600" cy="1325563"/>
          </a:xfrm>
        </p:spPr>
        <p:txBody>
          <a:bodyPr>
            <a:normAutofit/>
          </a:bodyPr>
          <a:lstStyle/>
          <a:p>
            <a:r>
              <a:rPr lang="en-US" sz="2800" b="1">
                <a:solidFill>
                  <a:schemeClr val="accent2"/>
                </a:solidFill>
              </a:rPr>
              <a:t>Zimbabwe - Needs</a:t>
            </a:r>
            <a:r>
              <a:rPr lang="en-US" sz="2800" b="1" dirty="0">
                <a:solidFill>
                  <a:schemeClr val="accent2"/>
                </a:solidFill>
              </a:rPr>
              <a:t>, </a:t>
            </a:r>
            <a:r>
              <a:rPr lang="en-US" sz="2800" dirty="0">
                <a:solidFill>
                  <a:schemeClr val="accent2"/>
                </a:solidFill>
              </a:rPr>
              <a:t>Supply</a:t>
            </a:r>
            <a:r>
              <a:rPr lang="en-US" sz="2800">
                <a:solidFill>
                  <a:schemeClr val="accent2"/>
                </a:solidFill>
              </a:rPr>
              <a:t>, &amp; Use not </a:t>
            </a:r>
            <a:r>
              <a:rPr lang="en-US" sz="2800" dirty="0">
                <a:solidFill>
                  <a:schemeClr val="accent2"/>
                </a:solidFill>
              </a:rPr>
              <a:t>in balance</a:t>
            </a:r>
            <a:endParaRPr lang="en-ZA" sz="2800" b="1" dirty="0">
              <a:solidFill>
                <a:schemeClr val="accent2"/>
              </a:solidFill>
            </a:endParaRPr>
          </a:p>
        </p:txBody>
      </p:sp>
      <p:sp>
        <p:nvSpPr>
          <p:cNvPr id="3" name="TextBox 2">
            <a:extLst>
              <a:ext uri="{FF2B5EF4-FFF2-40B4-BE49-F238E27FC236}">
                <a16:creationId xmlns:a16="http://schemas.microsoft.com/office/drawing/2014/main" id="{A166BFE7-076E-4938-87F2-D49F3A9E8062}"/>
              </a:ext>
            </a:extLst>
          </p:cNvPr>
          <p:cNvSpPr txBox="1"/>
          <p:nvPr/>
        </p:nvSpPr>
        <p:spPr>
          <a:xfrm>
            <a:off x="6451763" y="1790801"/>
            <a:ext cx="4633680" cy="2862322"/>
          </a:xfrm>
          <a:prstGeom prst="rect">
            <a:avLst/>
          </a:prstGeom>
          <a:noFill/>
        </p:spPr>
        <p:txBody>
          <a:bodyPr wrap="square" rtlCol="0">
            <a:spAutoFit/>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About 173 Million Condoms are needed every year to cover 90% high risk sex acts, plus wastage</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About 122 million condoms / year are distributed in </a:t>
            </a:r>
            <a:r>
              <a:rPr kumimoji="0" lang="en-US" sz="2000" b="0" i="0" u="none" strike="noStrike" kern="1200" cap="none" spc="0" normalizeH="0" baseline="0" noProof="0" dirty="0" err="1">
                <a:ln>
                  <a:noFill/>
                </a:ln>
                <a:solidFill>
                  <a:prstClr val="black"/>
                </a:solidFill>
                <a:effectLst/>
                <a:uLnTx/>
                <a:uFillTx/>
                <a:latin typeface="Arial"/>
                <a:ea typeface="+mn-ea"/>
                <a:cs typeface="+mn-cs"/>
              </a:rPr>
              <a:t>Zim</a:t>
            </a:r>
            <a:r>
              <a:rPr kumimoji="0" lang="en-US" sz="2000" b="0" i="0" u="none" strike="noStrike" kern="1200" cap="none" spc="0" normalizeH="0" baseline="0" noProof="0" dirty="0">
                <a:ln>
                  <a:noFill/>
                </a:ln>
                <a:solidFill>
                  <a:prstClr val="black"/>
                </a:solidFill>
                <a:effectLst/>
                <a:uLnTx/>
                <a:uFillTx/>
                <a:latin typeface="Arial"/>
                <a:ea typeface="+mn-ea"/>
                <a:cs typeface="+mn-cs"/>
              </a:rPr>
              <a:t> every year</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And 98 million condoms used annually</a:t>
            </a:r>
            <a:endParaRPr kumimoji="0" lang="en-ZA"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C86F69D8-EF45-4DB3-AA35-856EAA72E6AA}"/>
              </a:ext>
            </a:extLst>
          </p:cNvPr>
          <p:cNvGrpSpPr/>
          <p:nvPr/>
        </p:nvGrpSpPr>
        <p:grpSpPr>
          <a:xfrm>
            <a:off x="607803" y="1041191"/>
            <a:ext cx="5029200" cy="5029200"/>
            <a:chOff x="18523" y="1020871"/>
            <a:chExt cx="5029200" cy="5029200"/>
          </a:xfrm>
        </p:grpSpPr>
        <p:sp>
          <p:nvSpPr>
            <p:cNvPr id="4" name="Oval 3">
              <a:extLst>
                <a:ext uri="{FF2B5EF4-FFF2-40B4-BE49-F238E27FC236}">
                  <a16:creationId xmlns:a16="http://schemas.microsoft.com/office/drawing/2014/main" id="{0AF573A0-0DFE-4EF7-9CFE-494589344D13}"/>
                </a:ext>
              </a:extLst>
            </p:cNvPr>
            <p:cNvSpPr/>
            <p:nvPr/>
          </p:nvSpPr>
          <p:spPr>
            <a:xfrm>
              <a:off x="18523" y="1020871"/>
              <a:ext cx="5029200" cy="5029200"/>
            </a:xfrm>
            <a:prstGeom prst="ellipse">
              <a:avLst/>
            </a:prstGeom>
            <a:solidFill>
              <a:schemeClr val="accent1">
                <a:lumMod val="75000"/>
                <a:lumOff val="25000"/>
              </a:schemeClr>
            </a:solidFill>
            <a:ln w="25400" cap="flat" cmpd="sng" algn="ctr">
              <a:solidFill>
                <a:schemeClr val="accent5">
                  <a:lumMod val="50000"/>
                </a:scheme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25" b="0" i="0" u="none" strike="noStrike" kern="0" cap="none" spc="0" normalizeH="0" baseline="0" noProof="0">
                <a:ln>
                  <a:noFill/>
                </a:ln>
                <a:solidFill>
                  <a:srgbClr val="FFFFFF"/>
                </a:solidFill>
                <a:effectLst/>
                <a:uLnTx/>
                <a:uFillTx/>
                <a:latin typeface="Arial"/>
                <a:ea typeface=""/>
                <a:cs typeface=""/>
              </a:endParaRPr>
            </a:p>
          </p:txBody>
        </p:sp>
        <p:sp>
          <p:nvSpPr>
            <p:cNvPr id="6" name="Oval 5">
              <a:extLst>
                <a:ext uri="{FF2B5EF4-FFF2-40B4-BE49-F238E27FC236}">
                  <a16:creationId xmlns:a16="http://schemas.microsoft.com/office/drawing/2014/main" id="{863830B0-7BB4-4D5E-86B3-EBA5C60C92D6}"/>
                </a:ext>
              </a:extLst>
            </p:cNvPr>
            <p:cNvSpPr/>
            <p:nvPr/>
          </p:nvSpPr>
          <p:spPr>
            <a:xfrm>
              <a:off x="590023" y="1592371"/>
              <a:ext cx="3886200" cy="3886200"/>
            </a:xfrm>
            <a:prstGeom prst="ellipse">
              <a:avLst/>
            </a:prstGeom>
            <a:solidFill>
              <a:schemeClr val="accent1">
                <a:lumMod val="60000"/>
                <a:lumOff val="40000"/>
              </a:schemeClr>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
                <a:cs typefac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ea typeface=""/>
                  <a:cs typeface=""/>
                </a:rPr>
                <a:t>~98 million condoms used/sold in </a:t>
              </a:r>
              <a:r>
                <a:rPr kumimoji="0" lang="en-US" sz="1600" b="0" i="0" u="none" strike="noStrike" kern="0" cap="none" spc="0" normalizeH="0" baseline="0" noProof="0" dirty="0">
                  <a:ln>
                    <a:noFill/>
                  </a:ln>
                  <a:solidFill>
                    <a:prstClr val="white"/>
                  </a:solidFill>
                  <a:effectLst/>
                  <a:uLnTx/>
                  <a:uFillTx/>
                  <a:latin typeface="Arial"/>
                  <a:ea typeface=""/>
                  <a:cs typeface=""/>
                </a:rPr>
                <a:t>2017</a:t>
              </a:r>
            </a:p>
          </p:txBody>
        </p:sp>
        <p:sp>
          <p:nvSpPr>
            <p:cNvPr id="9" name="Oval 8">
              <a:extLst>
                <a:ext uri="{FF2B5EF4-FFF2-40B4-BE49-F238E27FC236}">
                  <a16:creationId xmlns:a16="http://schemas.microsoft.com/office/drawing/2014/main" id="{79D40F9D-5CB1-D543-8A07-B04C5C4B437F}"/>
                </a:ext>
              </a:extLst>
            </p:cNvPr>
            <p:cNvSpPr/>
            <p:nvPr/>
          </p:nvSpPr>
          <p:spPr>
            <a:xfrm>
              <a:off x="932923" y="1935271"/>
              <a:ext cx="3200400" cy="3200400"/>
            </a:xfrm>
            <a:prstGeom prst="ellipse">
              <a:avLst/>
            </a:prstGeom>
            <a:solidFill>
              <a:schemeClr val="accent1">
                <a:lumMod val="10000"/>
                <a:lumOff val="90000"/>
              </a:schemeClr>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1C1C1A"/>
                </a:solidFill>
                <a:effectLst/>
                <a:uLnTx/>
                <a:uFillTx/>
                <a:latin typeface="Arial"/>
                <a:ea typeface=""/>
                <a:cs typefac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1C1C1A"/>
                  </a:solidFill>
                  <a:effectLst/>
                  <a:uLnTx/>
                  <a:uFillTx/>
                  <a:latin typeface="Arial"/>
                  <a:ea typeface=""/>
                  <a:cs typeface=""/>
                </a:rPr>
                <a:t>Used</a:t>
              </a:r>
              <a:endParaRPr kumimoji="0" lang="en-US" sz="1600" b="0" i="0" u="none" strike="noStrike" kern="0" cap="none" spc="0" normalizeH="0" baseline="0" noProof="0" dirty="0">
                <a:ln>
                  <a:noFill/>
                </a:ln>
                <a:solidFill>
                  <a:srgbClr val="1C1C1A"/>
                </a:solidFill>
                <a:effectLst/>
                <a:uLnTx/>
                <a:uFillTx/>
                <a:latin typeface="Arial"/>
                <a:ea typeface=""/>
                <a:cs typeface=""/>
              </a:endParaRPr>
            </a:p>
          </p:txBody>
        </p:sp>
        <p:sp>
          <p:nvSpPr>
            <p:cNvPr id="10" name="TextBox 9">
              <a:extLst>
                <a:ext uri="{FF2B5EF4-FFF2-40B4-BE49-F238E27FC236}">
                  <a16:creationId xmlns:a16="http://schemas.microsoft.com/office/drawing/2014/main" id="{984997AD-AEB4-4FEA-8BE0-36FE57B8C9DF}"/>
                </a:ext>
              </a:extLst>
            </p:cNvPr>
            <p:cNvSpPr txBox="1"/>
            <p:nvPr/>
          </p:nvSpPr>
          <p:spPr>
            <a:xfrm>
              <a:off x="1951072" y="5165208"/>
              <a:ext cx="1164101" cy="338554"/>
            </a:xfrm>
            <a:prstGeom prst="rect">
              <a:avLst/>
            </a:prstGeom>
            <a:noFill/>
          </p:spPr>
          <p:txBody>
            <a:bodyPr wrap="none" rtlCol="0">
              <a:spAutoFit/>
            </a:bodyPr>
            <a:lstStyle/>
            <a:p>
              <a:r>
                <a:rPr lang="en-US" sz="1600"/>
                <a:t>Distributed</a:t>
              </a:r>
            </a:p>
          </p:txBody>
        </p:sp>
        <p:sp>
          <p:nvSpPr>
            <p:cNvPr id="12" name="TextBox 11">
              <a:extLst>
                <a:ext uri="{FF2B5EF4-FFF2-40B4-BE49-F238E27FC236}">
                  <a16:creationId xmlns:a16="http://schemas.microsoft.com/office/drawing/2014/main" id="{4E995B6F-1820-4BC6-901B-D01BB5A9F962}"/>
                </a:ext>
              </a:extLst>
            </p:cNvPr>
            <p:cNvSpPr txBox="1"/>
            <p:nvPr/>
          </p:nvSpPr>
          <p:spPr>
            <a:xfrm>
              <a:off x="1951072" y="1601204"/>
              <a:ext cx="1164101" cy="338554"/>
            </a:xfrm>
            <a:prstGeom prst="rect">
              <a:avLst/>
            </a:prstGeom>
            <a:noFill/>
          </p:spPr>
          <p:txBody>
            <a:bodyPr wrap="none" rtlCol="0">
              <a:spAutoFit/>
            </a:bodyPr>
            <a:lstStyle/>
            <a:p>
              <a:r>
                <a:rPr lang="en-US" sz="1600"/>
                <a:t>Distributed</a:t>
              </a:r>
            </a:p>
          </p:txBody>
        </p:sp>
        <p:sp>
          <p:nvSpPr>
            <p:cNvPr id="13" name="TextBox 12">
              <a:extLst>
                <a:ext uri="{FF2B5EF4-FFF2-40B4-BE49-F238E27FC236}">
                  <a16:creationId xmlns:a16="http://schemas.microsoft.com/office/drawing/2014/main" id="{D5D28278-3F64-401D-A2DB-516CD11F3761}"/>
                </a:ext>
              </a:extLst>
            </p:cNvPr>
            <p:cNvSpPr txBox="1"/>
            <p:nvPr/>
          </p:nvSpPr>
          <p:spPr>
            <a:xfrm>
              <a:off x="1660928" y="5582448"/>
              <a:ext cx="1744388" cy="338554"/>
            </a:xfrm>
            <a:prstGeom prst="rect">
              <a:avLst/>
            </a:prstGeom>
            <a:noFill/>
          </p:spPr>
          <p:txBody>
            <a:bodyPr wrap="none" rtlCol="0">
              <a:spAutoFit/>
            </a:bodyPr>
            <a:lstStyle/>
            <a:p>
              <a:r>
                <a:rPr lang="en-US" sz="1600"/>
                <a:t>Theoretical Need</a:t>
              </a:r>
            </a:p>
          </p:txBody>
        </p:sp>
        <p:sp>
          <p:nvSpPr>
            <p:cNvPr id="14" name="TextBox 13">
              <a:extLst>
                <a:ext uri="{FF2B5EF4-FFF2-40B4-BE49-F238E27FC236}">
                  <a16:creationId xmlns:a16="http://schemas.microsoft.com/office/drawing/2014/main" id="{CA96382B-AA14-4C47-BD2C-861E72A99F8E}"/>
                </a:ext>
              </a:extLst>
            </p:cNvPr>
            <p:cNvSpPr txBox="1"/>
            <p:nvPr/>
          </p:nvSpPr>
          <p:spPr>
            <a:xfrm>
              <a:off x="1652484" y="1164216"/>
              <a:ext cx="1744388" cy="338554"/>
            </a:xfrm>
            <a:prstGeom prst="rect">
              <a:avLst/>
            </a:prstGeom>
            <a:noFill/>
          </p:spPr>
          <p:txBody>
            <a:bodyPr wrap="none" rtlCol="0">
              <a:spAutoFit/>
            </a:bodyPr>
            <a:lstStyle/>
            <a:p>
              <a:r>
                <a:rPr lang="en-US" sz="1600"/>
                <a:t>Theoretical Need</a:t>
              </a:r>
            </a:p>
          </p:txBody>
        </p:sp>
      </p:grpSp>
      <p:sp>
        <p:nvSpPr>
          <p:cNvPr id="16" name="TextBox 15">
            <a:extLst>
              <a:ext uri="{FF2B5EF4-FFF2-40B4-BE49-F238E27FC236}">
                <a16:creationId xmlns:a16="http://schemas.microsoft.com/office/drawing/2014/main" id="{C79EBE70-DA85-45A6-B667-1AB3B4FCA2F3}"/>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Use v Need</a:t>
            </a:r>
            <a:endParaRPr lang="en-US" sz="1600" b="1" dirty="0">
              <a:solidFill>
                <a:schemeClr val="bg1"/>
              </a:solidFill>
              <a:latin typeface="+mj-lt"/>
            </a:endParaRPr>
          </a:p>
        </p:txBody>
      </p:sp>
      <p:sp>
        <p:nvSpPr>
          <p:cNvPr id="17" name="TextBox 16">
            <a:extLst>
              <a:ext uri="{FF2B5EF4-FFF2-40B4-BE49-F238E27FC236}">
                <a16:creationId xmlns:a16="http://schemas.microsoft.com/office/drawing/2014/main" id="{5326593F-D69C-41D5-B8A6-AB2BA68FA06B}"/>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18" name="TextBox 17">
            <a:extLst>
              <a:ext uri="{FF2B5EF4-FFF2-40B4-BE49-F238E27FC236}">
                <a16:creationId xmlns:a16="http://schemas.microsoft.com/office/drawing/2014/main" id="{29E89725-C2F5-422D-B068-34AAD43D61B4}"/>
              </a:ext>
            </a:extLst>
          </p:cNvPr>
          <p:cNvSpPr txBox="1"/>
          <p:nvPr/>
        </p:nvSpPr>
        <p:spPr>
          <a:xfrm>
            <a:off x="6426552" y="5424060"/>
            <a:ext cx="5678569" cy="646331"/>
          </a:xfrm>
          <a:prstGeom prst="rect">
            <a:avLst/>
          </a:prstGeom>
          <a:noFill/>
        </p:spPr>
        <p:txBody>
          <a:bodyPr wrap="square" rtlCol="0">
            <a:spAutoFit/>
          </a:bodyPr>
          <a:lstStyle/>
          <a:p>
            <a:r>
              <a:rPr lang="en-US" sz="1200"/>
              <a:t>Esimates based on UNAIDS/UNFPA condom needs estimation tool v 3.01</a:t>
            </a:r>
          </a:p>
          <a:p>
            <a:r>
              <a:rPr lang="en-US" sz="1200">
                <a:hlinkClick r:id="rId3"/>
              </a:rPr>
              <a:t>https://hivpreventioncoalition.unaids.org/resource/condom-needs-and-resource-requirement-estimation-tool/</a:t>
            </a:r>
            <a:endParaRPr lang="en-US" sz="1200" dirty="0"/>
          </a:p>
        </p:txBody>
      </p:sp>
    </p:spTree>
    <p:extLst>
      <p:ext uri="{BB962C8B-B14F-4D97-AF65-F5344CB8AC3E}">
        <p14:creationId xmlns:p14="http://schemas.microsoft.com/office/powerpoint/2010/main" val="3747711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F70F07-9E9F-4707-8A18-0831BAA90588}"/>
              </a:ext>
            </a:extLst>
          </p:cNvPr>
          <p:cNvSpPr>
            <a:spLocks noGrp="1"/>
          </p:cNvSpPr>
          <p:nvPr>
            <p:ph type="title"/>
          </p:nvPr>
        </p:nvSpPr>
        <p:spPr>
          <a:xfrm>
            <a:off x="838200" y="140315"/>
            <a:ext cx="8021320" cy="1325563"/>
          </a:xfrm>
        </p:spPr>
        <p:txBody>
          <a:bodyPr>
            <a:normAutofit fontScale="90000"/>
          </a:bodyPr>
          <a:lstStyle/>
          <a:p>
            <a:r>
              <a:rPr lang="en-US" sz="3600">
                <a:solidFill>
                  <a:schemeClr val="accent2"/>
                </a:solidFill>
              </a:rPr>
              <a:t>Zimbabwe</a:t>
            </a:r>
            <a:br>
              <a:rPr lang="en-US" sz="3600">
                <a:solidFill>
                  <a:schemeClr val="accent2"/>
                </a:solidFill>
              </a:rPr>
            </a:br>
            <a:r>
              <a:rPr lang="en-US" sz="3600">
                <a:solidFill>
                  <a:schemeClr val="accent2"/>
                </a:solidFill>
              </a:rPr>
              <a:t>Need is </a:t>
            </a:r>
            <a:r>
              <a:rPr lang="en-US" sz="3600" dirty="0">
                <a:solidFill>
                  <a:schemeClr val="accent2"/>
                </a:solidFill>
              </a:rPr>
              <a:t>driven by </a:t>
            </a:r>
            <a:r>
              <a:rPr lang="en-US" sz="3600">
                <a:solidFill>
                  <a:schemeClr val="accent2"/>
                </a:solidFill>
              </a:rPr>
              <a:t>HIV-affected couples – who are they?</a:t>
            </a:r>
            <a:endParaRPr lang="en-US" sz="3600" i="1" dirty="0">
              <a:solidFill>
                <a:schemeClr val="accent2"/>
              </a:solidFill>
            </a:endParaRPr>
          </a:p>
        </p:txBody>
      </p:sp>
      <p:sp>
        <p:nvSpPr>
          <p:cNvPr id="4" name="Slide Number Placeholder 3">
            <a:extLst>
              <a:ext uri="{FF2B5EF4-FFF2-40B4-BE49-F238E27FC236}">
                <a16:creationId xmlns:a16="http://schemas.microsoft.com/office/drawing/2014/main" id="{A6B60B22-8355-4807-9C77-44865EDC6667}"/>
              </a:ext>
            </a:extLst>
          </p:cNvPr>
          <p:cNvSpPr>
            <a:spLocks noGrp="1"/>
          </p:cNvSpPr>
          <p:nvPr>
            <p:ph type="sldNum" sz="quarter" idx="4294967295"/>
          </p:nvPr>
        </p:nvSpPr>
        <p:spPr>
          <a:xfrm>
            <a:off x="2022629" y="6352560"/>
            <a:ext cx="6404039" cy="365125"/>
          </a:xfrm>
          <a:prstGeom prst="rect">
            <a:avLst/>
          </a:prstGeom>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D1920EAD-0564-42A2-A053-77B738858DD3}"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2" name="Picture 1">
            <a:extLst>
              <a:ext uri="{FF2B5EF4-FFF2-40B4-BE49-F238E27FC236}">
                <a16:creationId xmlns:a16="http://schemas.microsoft.com/office/drawing/2014/main" id="{01C5BDDB-92BA-E44E-B877-079CBA64CB9C}"/>
              </a:ext>
            </a:extLst>
          </p:cNvPr>
          <p:cNvPicPr>
            <a:picLocks noChangeAspect="1"/>
          </p:cNvPicPr>
          <p:nvPr/>
        </p:nvPicPr>
        <p:blipFill rotWithShape="1">
          <a:blip r:embed="rId3"/>
          <a:srcRect l="11738"/>
          <a:stretch/>
        </p:blipFill>
        <p:spPr>
          <a:xfrm>
            <a:off x="88098" y="1575674"/>
            <a:ext cx="6145590" cy="4180889"/>
          </a:xfrm>
          <a:prstGeom prst="rect">
            <a:avLst/>
          </a:prstGeom>
        </p:spPr>
      </p:pic>
      <p:pic>
        <p:nvPicPr>
          <p:cNvPr id="3" name="Picture 2">
            <a:extLst>
              <a:ext uri="{FF2B5EF4-FFF2-40B4-BE49-F238E27FC236}">
                <a16:creationId xmlns:a16="http://schemas.microsoft.com/office/drawing/2014/main" id="{48D1FA62-1CFB-D44F-9CE1-4CB9A8A0A216}"/>
              </a:ext>
            </a:extLst>
          </p:cNvPr>
          <p:cNvPicPr>
            <a:picLocks noChangeAspect="1"/>
          </p:cNvPicPr>
          <p:nvPr/>
        </p:nvPicPr>
        <p:blipFill rotWithShape="1">
          <a:blip r:embed="rId4"/>
          <a:srcRect l="9091" r="14158"/>
          <a:stretch/>
        </p:blipFill>
        <p:spPr>
          <a:xfrm>
            <a:off x="6736080" y="1556765"/>
            <a:ext cx="5405126" cy="4191240"/>
          </a:xfrm>
          <a:prstGeom prst="rect">
            <a:avLst/>
          </a:prstGeom>
        </p:spPr>
      </p:pic>
      <p:sp>
        <p:nvSpPr>
          <p:cNvPr id="6" name="Rectangle 5">
            <a:extLst>
              <a:ext uri="{FF2B5EF4-FFF2-40B4-BE49-F238E27FC236}">
                <a16:creationId xmlns:a16="http://schemas.microsoft.com/office/drawing/2014/main" id="{51AF2DC2-1E7D-8C48-8730-D51F5879C31E}"/>
              </a:ext>
            </a:extLst>
          </p:cNvPr>
          <p:cNvSpPr/>
          <p:nvPr/>
        </p:nvSpPr>
        <p:spPr>
          <a:xfrm>
            <a:off x="1537855" y="1575674"/>
            <a:ext cx="3179618" cy="398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C1A"/>
                </a:solidFill>
                <a:effectLst/>
                <a:uLnTx/>
                <a:uFillTx/>
                <a:latin typeface="Arial"/>
                <a:ea typeface="+mn-ea"/>
                <a:cs typeface="+mn-cs"/>
              </a:rPr>
              <a:t># Condoms required in 2018</a:t>
            </a:r>
          </a:p>
        </p:txBody>
      </p:sp>
      <p:sp>
        <p:nvSpPr>
          <p:cNvPr id="7" name="Rectangle 6">
            <a:extLst>
              <a:ext uri="{FF2B5EF4-FFF2-40B4-BE49-F238E27FC236}">
                <a16:creationId xmlns:a16="http://schemas.microsoft.com/office/drawing/2014/main" id="{C0B0635B-95F5-AF41-B9D4-0D76857EBB6C}"/>
              </a:ext>
            </a:extLst>
          </p:cNvPr>
          <p:cNvSpPr/>
          <p:nvPr/>
        </p:nvSpPr>
        <p:spPr>
          <a:xfrm>
            <a:off x="6836859" y="1663276"/>
            <a:ext cx="3179618" cy="398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C1A"/>
                </a:solidFill>
                <a:effectLst/>
                <a:uLnTx/>
                <a:uFillTx/>
                <a:latin typeface="Arial"/>
                <a:ea typeface="+mn-ea"/>
                <a:cs typeface="+mn-cs"/>
              </a:rPr>
              <a:t># Condoms required in 2018</a:t>
            </a:r>
          </a:p>
        </p:txBody>
      </p:sp>
      <p:sp>
        <p:nvSpPr>
          <p:cNvPr id="8" name="TextBox 7">
            <a:extLst>
              <a:ext uri="{FF2B5EF4-FFF2-40B4-BE49-F238E27FC236}">
                <a16:creationId xmlns:a16="http://schemas.microsoft.com/office/drawing/2014/main" id="{0AF30CFA-A20A-4425-A3EC-EF25DAAE50B5}"/>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Condom Use</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B8DB4A28-2645-4AAA-80B4-218ED5EDD174}"/>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Use vs Need</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1F691695-9CAA-4611-AD1C-2F87304DD4AA}"/>
              </a:ext>
            </a:extLst>
          </p:cNvPr>
          <p:cNvSpPr txBox="1"/>
          <p:nvPr/>
        </p:nvSpPr>
        <p:spPr>
          <a:xfrm>
            <a:off x="6695090" y="5807654"/>
            <a:ext cx="5223641" cy="276999"/>
          </a:xfrm>
          <a:prstGeom prst="rect">
            <a:avLst/>
          </a:prstGeom>
          <a:noFill/>
        </p:spPr>
        <p:txBody>
          <a:bodyPr wrap="square" rtlCol="0">
            <a:spAutoFit/>
          </a:bodyPr>
          <a:lstStyle/>
          <a:p>
            <a:pPr algn="r"/>
            <a:r>
              <a:rPr lang="en-US" sz="1200"/>
              <a:t>Esimates based on UNAIDS/UNFPA condom needs estimation tool </a:t>
            </a:r>
            <a:r>
              <a:rPr lang="en-US" sz="1200" dirty="0"/>
              <a:t>v 3.01</a:t>
            </a:r>
          </a:p>
        </p:txBody>
      </p:sp>
    </p:spTree>
    <p:extLst>
      <p:ext uri="{BB962C8B-B14F-4D97-AF65-F5344CB8AC3E}">
        <p14:creationId xmlns:p14="http://schemas.microsoft.com/office/powerpoint/2010/main" val="3662632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457FAC-3470-E24B-B465-6E466124DD98}"/>
              </a:ext>
            </a:extLst>
          </p:cNvPr>
          <p:cNvSpPr>
            <a:spLocks noGrp="1"/>
          </p:cNvSpPr>
          <p:nvPr>
            <p:ph type="title"/>
          </p:nvPr>
        </p:nvSpPr>
        <p:spPr>
          <a:xfrm>
            <a:off x="7344103" y="2235366"/>
            <a:ext cx="4595649" cy="2387268"/>
          </a:xfrm>
        </p:spPr>
        <p:txBody>
          <a:bodyPr/>
          <a:lstStyle/>
          <a:p>
            <a:r>
              <a:rPr lang="en-US"/>
              <a:t>But it is </a:t>
            </a:r>
            <a:r>
              <a:rPr lang="en-US" u="sng" dirty="0"/>
              <a:t>not</a:t>
            </a:r>
            <a:r>
              <a:rPr lang="en-US" dirty="0"/>
              <a:t> a </a:t>
            </a:r>
            <a:r>
              <a:rPr lang="en-US"/>
              <a:t>SUPPLY problem: </a:t>
            </a:r>
            <a:br>
              <a:rPr lang="en-US"/>
            </a:br>
            <a:br>
              <a:rPr lang="en-US" dirty="0"/>
            </a:br>
            <a:r>
              <a:rPr lang="en-US" i="1" dirty="0"/>
              <a:t>Distribution exceeds condoms used by </a:t>
            </a:r>
            <a:r>
              <a:rPr lang="en-US" i="1"/>
              <a:t>~24m </a:t>
            </a:r>
            <a:r>
              <a:rPr lang="en-US" i="1" dirty="0"/>
              <a:t>/year</a:t>
            </a:r>
          </a:p>
        </p:txBody>
      </p:sp>
      <p:graphicFrame>
        <p:nvGraphicFramePr>
          <p:cNvPr id="9" name="Table 8">
            <a:extLst>
              <a:ext uri="{FF2B5EF4-FFF2-40B4-BE49-F238E27FC236}">
                <a16:creationId xmlns:a16="http://schemas.microsoft.com/office/drawing/2014/main" id="{00BABBC9-99F5-0940-B7A0-BA1AA7994044}"/>
              </a:ext>
            </a:extLst>
          </p:cNvPr>
          <p:cNvGraphicFramePr>
            <a:graphicFrameLocks noGrp="1"/>
          </p:cNvGraphicFramePr>
          <p:nvPr>
            <p:extLst>
              <p:ext uri="{D42A27DB-BD31-4B8C-83A1-F6EECF244321}">
                <p14:modId xmlns:p14="http://schemas.microsoft.com/office/powerpoint/2010/main" val="2650223818"/>
              </p:ext>
            </p:extLst>
          </p:nvPr>
        </p:nvGraphicFramePr>
        <p:xfrm>
          <a:off x="838200" y="1484070"/>
          <a:ext cx="6108824" cy="4388721"/>
        </p:xfrm>
        <a:graphic>
          <a:graphicData uri="http://schemas.openxmlformats.org/drawingml/2006/table">
            <a:tbl>
              <a:tblPr firstRow="1">
                <a:tableStyleId>{00A15C55-8517-42AA-B614-E9B94910E393}</a:tableStyleId>
              </a:tblPr>
              <a:tblGrid>
                <a:gridCol w="4669389">
                  <a:extLst>
                    <a:ext uri="{9D8B030D-6E8A-4147-A177-3AD203B41FA5}">
                      <a16:colId xmlns:a16="http://schemas.microsoft.com/office/drawing/2014/main" val="2477514226"/>
                    </a:ext>
                  </a:extLst>
                </a:gridCol>
                <a:gridCol w="1439435">
                  <a:extLst>
                    <a:ext uri="{9D8B030D-6E8A-4147-A177-3AD203B41FA5}">
                      <a16:colId xmlns:a16="http://schemas.microsoft.com/office/drawing/2014/main" val="2760666285"/>
                    </a:ext>
                  </a:extLst>
                </a:gridCol>
              </a:tblGrid>
              <a:tr h="0">
                <a:tc>
                  <a:txBody>
                    <a:bodyPr/>
                    <a:lstStyle/>
                    <a:p>
                      <a:pPr algn="ctr" fontAlgn="t"/>
                      <a:r>
                        <a:rPr lang="en-US" sz="2000" u="none" strike="noStrike" dirty="0">
                          <a:effectLst/>
                        </a:rPr>
                        <a:t>Indicator</a:t>
                      </a:r>
                      <a:endParaRPr lang="en-US" sz="2000" b="1" i="0" u="none" strike="noStrike" dirty="0">
                        <a:solidFill>
                          <a:srgbClr val="000000"/>
                        </a:solidFill>
                        <a:effectLst/>
                        <a:latin typeface="Tahoma" panose="020B0604030504040204" pitchFamily="34" charset="0"/>
                      </a:endParaRPr>
                    </a:p>
                  </a:txBody>
                  <a:tcPr marL="6729" marR="6729" marT="6729" marB="0"/>
                </a:tc>
                <a:tc>
                  <a:txBody>
                    <a:bodyPr/>
                    <a:lstStyle/>
                    <a:p>
                      <a:pPr algn="ctr" fontAlgn="t"/>
                      <a:endParaRPr lang="en-US" sz="1800" b="1" i="0" u="none" strike="noStrike" dirty="0">
                        <a:solidFill>
                          <a:srgbClr val="000000"/>
                        </a:solidFill>
                        <a:effectLst/>
                        <a:latin typeface="Tahoma" panose="020B0604030504040204" pitchFamily="34" charset="0"/>
                      </a:endParaRPr>
                    </a:p>
                  </a:txBody>
                  <a:tcPr marL="6729" marR="6729" marT="6729" marB="0"/>
                </a:tc>
                <a:extLst>
                  <a:ext uri="{0D108BD9-81ED-4DB2-BD59-A6C34878D82A}">
                    <a16:rowId xmlns:a16="http://schemas.microsoft.com/office/drawing/2014/main" val="717613436"/>
                  </a:ext>
                </a:extLst>
              </a:tr>
              <a:tr h="463069">
                <a:tc>
                  <a:txBody>
                    <a:bodyPr/>
                    <a:lstStyle/>
                    <a:p>
                      <a:pPr algn="l" fontAlgn="t"/>
                      <a:r>
                        <a:rPr lang="en-US" sz="1800" b="1" u="none" strike="noStrike" dirty="0">
                          <a:effectLst/>
                        </a:rPr>
                        <a:t>Total condom needs</a:t>
                      </a:r>
                      <a:br>
                        <a:rPr lang="en-US" sz="1800" u="none" strike="noStrike" dirty="0">
                          <a:effectLst/>
                        </a:rPr>
                      </a:br>
                      <a:r>
                        <a:rPr lang="en-US" sz="1600" i="1" u="none" strike="noStrike" dirty="0">
                          <a:effectLst/>
                        </a:rPr>
                        <a:t>(Universe of need + 28% wastage)</a:t>
                      </a:r>
                      <a:endParaRPr lang="en-US" sz="1800" b="0" i="1" u="none" strike="noStrike" dirty="0">
                        <a:solidFill>
                          <a:srgbClr val="000000"/>
                        </a:solidFill>
                        <a:effectLst/>
                        <a:latin typeface="Tahoma" panose="020B0604030504040204" pitchFamily="34" charset="0"/>
                      </a:endParaRPr>
                    </a:p>
                  </a:txBody>
                  <a:tcPr marL="6729" marR="6729" marT="6729" marB="0"/>
                </a:tc>
                <a:tc>
                  <a:txBody>
                    <a:bodyPr/>
                    <a:lstStyle/>
                    <a:p>
                      <a:pPr algn="r" fontAlgn="t"/>
                      <a:r>
                        <a:rPr lang="en-US" sz="1800" u="none" strike="noStrike" dirty="0">
                          <a:effectLst/>
                        </a:rPr>
                        <a:t>173,019,379</a:t>
                      </a:r>
                      <a:endParaRPr lang="en-US" sz="1800" b="0" i="0" u="none" strike="noStrike" dirty="0">
                        <a:solidFill>
                          <a:srgbClr val="000000"/>
                        </a:solidFill>
                        <a:effectLst/>
                        <a:latin typeface="Tahoma" panose="020B0604030504040204" pitchFamily="34" charset="0"/>
                      </a:endParaRPr>
                    </a:p>
                  </a:txBody>
                  <a:tcPr marL="6729" marR="6729" marT="6729" marB="0"/>
                </a:tc>
                <a:extLst>
                  <a:ext uri="{0D108BD9-81ED-4DB2-BD59-A6C34878D82A}">
                    <a16:rowId xmlns:a16="http://schemas.microsoft.com/office/drawing/2014/main" val="3923856172"/>
                  </a:ext>
                </a:extLst>
              </a:tr>
              <a:tr h="463069">
                <a:tc>
                  <a:txBody>
                    <a:bodyPr/>
                    <a:lstStyle/>
                    <a:p>
                      <a:pPr algn="l" fontAlgn="t"/>
                      <a:r>
                        <a:rPr lang="en-US" sz="1800" b="1" u="none" strike="noStrike" dirty="0">
                          <a:effectLst/>
                        </a:rPr>
                        <a:t>Universe of need (sex acts)</a:t>
                      </a:r>
                      <a:br>
                        <a:rPr lang="en-US" sz="1800" u="none" strike="noStrike" dirty="0">
                          <a:effectLst/>
                        </a:rPr>
                      </a:br>
                      <a:r>
                        <a:rPr lang="en-US" sz="1600" i="1" u="none" strike="noStrike" dirty="0">
                          <a:effectLst/>
                        </a:rPr>
                        <a:t>estimated using Condom Needs Tool</a:t>
                      </a:r>
                      <a:endParaRPr lang="en-US" sz="1800" b="0" i="1" u="none" strike="noStrike" dirty="0">
                        <a:solidFill>
                          <a:srgbClr val="000000"/>
                        </a:solidFill>
                        <a:effectLst/>
                        <a:latin typeface="Tahoma" panose="020B0604030504040204" pitchFamily="34" charset="0"/>
                      </a:endParaRPr>
                    </a:p>
                  </a:txBody>
                  <a:tcPr marL="6729" marR="6729" marT="6729" marB="0"/>
                </a:tc>
                <a:tc>
                  <a:txBody>
                    <a:bodyPr/>
                    <a:lstStyle/>
                    <a:p>
                      <a:pPr algn="r" fontAlgn="t"/>
                      <a:r>
                        <a:rPr lang="en-US" sz="1800" u="none" strike="noStrike" dirty="0">
                          <a:effectLst/>
                        </a:rPr>
                        <a:t>135,171,390</a:t>
                      </a:r>
                      <a:endParaRPr lang="en-US" sz="1800" b="0" i="0" u="none" strike="noStrike" dirty="0">
                        <a:solidFill>
                          <a:srgbClr val="000000"/>
                        </a:solidFill>
                        <a:effectLst/>
                        <a:latin typeface="Tahoma" panose="020B0604030504040204" pitchFamily="34" charset="0"/>
                      </a:endParaRPr>
                    </a:p>
                  </a:txBody>
                  <a:tcPr marL="6729" marR="6729" marT="6729" marB="0"/>
                </a:tc>
                <a:extLst>
                  <a:ext uri="{0D108BD9-81ED-4DB2-BD59-A6C34878D82A}">
                    <a16:rowId xmlns:a16="http://schemas.microsoft.com/office/drawing/2014/main" val="927184039"/>
                  </a:ext>
                </a:extLst>
              </a:tr>
              <a:tr h="489959">
                <a:tc>
                  <a:txBody>
                    <a:bodyPr/>
                    <a:lstStyle/>
                    <a:p>
                      <a:pPr algn="l" fontAlgn="t"/>
                      <a:r>
                        <a:rPr lang="en-US" sz="1800" b="1" u="none" strike="noStrike" dirty="0">
                          <a:effectLst/>
                        </a:rPr>
                        <a:t>Volume</a:t>
                      </a:r>
                      <a:br>
                        <a:rPr lang="en-US" sz="1800" u="none" strike="noStrike" dirty="0">
                          <a:effectLst/>
                        </a:rPr>
                      </a:br>
                      <a:r>
                        <a:rPr lang="en-US" sz="1800" i="1" u="none" strike="noStrike" dirty="0">
                          <a:effectLst/>
                        </a:rPr>
                        <a:t>units sold &amp; distributed per various sources</a:t>
                      </a:r>
                      <a:endParaRPr lang="en-US" sz="1800" b="0" i="1" u="none" strike="noStrike" dirty="0">
                        <a:solidFill>
                          <a:srgbClr val="000000"/>
                        </a:solidFill>
                        <a:effectLst/>
                        <a:latin typeface="Tahoma" panose="020B0604030504040204" pitchFamily="34" charset="0"/>
                      </a:endParaRPr>
                    </a:p>
                  </a:txBody>
                  <a:tcPr marL="6729" marR="6729" marT="6729" marB="0"/>
                </a:tc>
                <a:tc>
                  <a:txBody>
                    <a:bodyPr/>
                    <a:lstStyle/>
                    <a:p>
                      <a:pPr algn="r" fontAlgn="t"/>
                      <a:r>
                        <a:rPr lang="en-US" sz="1800" u="none" strike="noStrike">
                          <a:effectLst/>
                        </a:rPr>
                        <a:t>122,500,000</a:t>
                      </a:r>
                      <a:endParaRPr lang="en-US" sz="1800" b="0" i="0" u="none" strike="noStrike">
                        <a:solidFill>
                          <a:srgbClr val="000000"/>
                        </a:solidFill>
                        <a:effectLst/>
                        <a:latin typeface="Tahoma" panose="020B0604030504040204" pitchFamily="34" charset="0"/>
                      </a:endParaRPr>
                    </a:p>
                  </a:txBody>
                  <a:tcPr marL="6729" marR="6729" marT="6729" marB="0"/>
                </a:tc>
                <a:extLst>
                  <a:ext uri="{0D108BD9-81ED-4DB2-BD59-A6C34878D82A}">
                    <a16:rowId xmlns:a16="http://schemas.microsoft.com/office/drawing/2014/main" val="3935938708"/>
                  </a:ext>
                </a:extLst>
              </a:tr>
              <a:tr h="678190">
                <a:tc>
                  <a:txBody>
                    <a:bodyPr/>
                    <a:lstStyle/>
                    <a:p>
                      <a:pPr algn="l" fontAlgn="t"/>
                      <a:r>
                        <a:rPr lang="en-US" sz="1800" b="1" u="none" strike="noStrike" dirty="0">
                          <a:effectLst/>
                        </a:rPr>
                        <a:t>Consumption</a:t>
                      </a:r>
                      <a:br>
                        <a:rPr lang="en-US" sz="1800" u="none" strike="noStrike" dirty="0">
                          <a:effectLst/>
                        </a:rPr>
                      </a:br>
                      <a:r>
                        <a:rPr lang="en-US" sz="1600" i="1" u="none" strike="noStrike" dirty="0">
                          <a:effectLst/>
                        </a:rPr>
                        <a:t>estimated using Condom Needs Tool based on DHS reported use + 28% wastage</a:t>
                      </a:r>
                      <a:endParaRPr lang="en-US" sz="1800" b="0" i="1" u="none" strike="noStrike" dirty="0">
                        <a:solidFill>
                          <a:srgbClr val="000000"/>
                        </a:solidFill>
                        <a:effectLst/>
                        <a:latin typeface="Tahoma" panose="020B0604030504040204" pitchFamily="34" charset="0"/>
                      </a:endParaRPr>
                    </a:p>
                  </a:txBody>
                  <a:tcPr marL="6729" marR="6729" marT="6729" marB="0"/>
                </a:tc>
                <a:tc>
                  <a:txBody>
                    <a:bodyPr/>
                    <a:lstStyle/>
                    <a:p>
                      <a:pPr algn="r" fontAlgn="t"/>
                      <a:r>
                        <a:rPr lang="en-US" sz="1800" u="none" strike="noStrike">
                          <a:effectLst/>
                        </a:rPr>
                        <a:t>98,369,439</a:t>
                      </a:r>
                      <a:endParaRPr lang="en-US" sz="1800" b="0" i="0" u="none" strike="noStrike">
                        <a:solidFill>
                          <a:srgbClr val="000000"/>
                        </a:solidFill>
                        <a:effectLst/>
                        <a:latin typeface="Tahoma" panose="020B0604030504040204" pitchFamily="34" charset="0"/>
                      </a:endParaRPr>
                    </a:p>
                  </a:txBody>
                  <a:tcPr marL="6729" marR="6729" marT="6729" marB="0"/>
                </a:tc>
                <a:extLst>
                  <a:ext uri="{0D108BD9-81ED-4DB2-BD59-A6C34878D82A}">
                    <a16:rowId xmlns:a16="http://schemas.microsoft.com/office/drawing/2014/main" val="1768005249"/>
                  </a:ext>
                </a:extLst>
              </a:tr>
              <a:tr h="247948">
                <a:tc>
                  <a:txBody>
                    <a:bodyPr/>
                    <a:lstStyle/>
                    <a:p>
                      <a:pPr algn="l" fontAlgn="t"/>
                      <a:r>
                        <a:rPr lang="en-US" sz="1800" u="none" strike="noStrike" dirty="0">
                          <a:effectLst/>
                        </a:rPr>
                        <a:t> </a:t>
                      </a:r>
                      <a:endParaRPr lang="en-US" sz="1800" b="0" i="0" u="none" strike="noStrike" dirty="0">
                        <a:solidFill>
                          <a:srgbClr val="000000"/>
                        </a:solidFill>
                        <a:effectLst/>
                        <a:latin typeface="Tahoma" panose="020B0604030504040204" pitchFamily="34" charset="0"/>
                      </a:endParaRPr>
                    </a:p>
                  </a:txBody>
                  <a:tcPr marL="6729" marR="6729" marT="6729" marB="0"/>
                </a:tc>
                <a:tc>
                  <a:txBody>
                    <a:bodyPr/>
                    <a:lstStyle/>
                    <a:p>
                      <a:pPr algn="l" fontAlgn="t"/>
                      <a:r>
                        <a:rPr lang="en-US" sz="1800" u="none" strike="noStrike" dirty="0">
                          <a:effectLst/>
                        </a:rPr>
                        <a:t> </a:t>
                      </a:r>
                      <a:endParaRPr lang="en-US" sz="1800" b="0" i="0" u="none" strike="noStrike" dirty="0">
                        <a:solidFill>
                          <a:srgbClr val="000000"/>
                        </a:solidFill>
                        <a:effectLst/>
                        <a:latin typeface="Tahoma" panose="020B0604030504040204" pitchFamily="34" charset="0"/>
                      </a:endParaRPr>
                    </a:p>
                  </a:txBody>
                  <a:tcPr marL="6729" marR="6729" marT="6729" marB="0"/>
                </a:tc>
                <a:extLst>
                  <a:ext uri="{0D108BD9-81ED-4DB2-BD59-A6C34878D82A}">
                    <a16:rowId xmlns:a16="http://schemas.microsoft.com/office/drawing/2014/main" val="350275567"/>
                  </a:ext>
                </a:extLst>
              </a:tr>
              <a:tr h="516850">
                <a:tc>
                  <a:txBody>
                    <a:bodyPr/>
                    <a:lstStyle/>
                    <a:p>
                      <a:pPr algn="l" fontAlgn="t"/>
                      <a:r>
                        <a:rPr lang="en-US" sz="2000" b="1" u="none" strike="noStrike" dirty="0">
                          <a:effectLst/>
                        </a:rPr>
                        <a:t>Unused volume beyond 28% wastage</a:t>
                      </a:r>
                      <a:br>
                        <a:rPr lang="en-US" sz="1800" u="none" strike="noStrike" dirty="0">
                          <a:effectLst/>
                        </a:rPr>
                      </a:br>
                      <a:r>
                        <a:rPr lang="en-US" sz="1800" i="1" u="none" strike="noStrike" dirty="0">
                          <a:effectLst/>
                        </a:rPr>
                        <a:t>consider not procuring these</a:t>
                      </a:r>
                      <a:endParaRPr lang="en-US" sz="1800" b="0" i="1" u="none" strike="noStrike" dirty="0">
                        <a:solidFill>
                          <a:srgbClr val="000000"/>
                        </a:solidFill>
                        <a:effectLst/>
                        <a:latin typeface="Tahoma" panose="020B0604030504040204" pitchFamily="34" charset="0"/>
                      </a:endParaRPr>
                    </a:p>
                  </a:txBody>
                  <a:tcPr marL="6729" marR="6729" marT="6729" marB="0"/>
                </a:tc>
                <a:tc>
                  <a:txBody>
                    <a:bodyPr/>
                    <a:lstStyle/>
                    <a:p>
                      <a:pPr algn="r" fontAlgn="t"/>
                      <a:r>
                        <a:rPr lang="en-US" sz="1800" b="1" u="none" strike="noStrike" dirty="0">
                          <a:effectLst/>
                        </a:rPr>
                        <a:t>24,130,561</a:t>
                      </a:r>
                      <a:endParaRPr lang="en-US" sz="1800" b="1" i="0" u="none" strike="noStrike" dirty="0">
                        <a:solidFill>
                          <a:srgbClr val="000000"/>
                        </a:solidFill>
                        <a:effectLst/>
                        <a:latin typeface="Tahoma" panose="020B0604030504040204" pitchFamily="34" charset="0"/>
                      </a:endParaRPr>
                    </a:p>
                  </a:txBody>
                  <a:tcPr marL="6729" marR="6729" marT="6729" marB="0"/>
                </a:tc>
                <a:extLst>
                  <a:ext uri="{0D108BD9-81ED-4DB2-BD59-A6C34878D82A}">
                    <a16:rowId xmlns:a16="http://schemas.microsoft.com/office/drawing/2014/main" val="3371072256"/>
                  </a:ext>
                </a:extLst>
              </a:tr>
              <a:tr h="489959">
                <a:tc>
                  <a:txBody>
                    <a:bodyPr/>
                    <a:lstStyle/>
                    <a:p>
                      <a:pPr algn="l" fontAlgn="t"/>
                      <a:r>
                        <a:rPr lang="en-US" sz="1800" b="1" u="none" strike="noStrike" dirty="0">
                          <a:effectLst/>
                        </a:rPr>
                        <a:t>Value of unused volume</a:t>
                      </a:r>
                      <a:br>
                        <a:rPr lang="en-US" sz="1800" u="none" strike="noStrike" dirty="0">
                          <a:effectLst/>
                        </a:rPr>
                      </a:br>
                      <a:r>
                        <a:rPr lang="en-US" sz="1800" i="1" u="none" strike="noStrike" dirty="0">
                          <a:effectLst/>
                        </a:rPr>
                        <a:t>@ $0.04 per condom</a:t>
                      </a:r>
                      <a:endParaRPr lang="en-US" sz="1800" b="0" i="1" u="none" strike="noStrike" dirty="0">
                        <a:solidFill>
                          <a:srgbClr val="000000"/>
                        </a:solidFill>
                        <a:effectLst/>
                        <a:latin typeface="Tahoma" panose="020B0604030504040204" pitchFamily="34" charset="0"/>
                      </a:endParaRPr>
                    </a:p>
                  </a:txBody>
                  <a:tcPr marL="6729" marR="6729" marT="6729" marB="0"/>
                </a:tc>
                <a:tc>
                  <a:txBody>
                    <a:bodyPr/>
                    <a:lstStyle/>
                    <a:p>
                      <a:pPr algn="r" fontAlgn="t"/>
                      <a:r>
                        <a:rPr lang="en-US" sz="1800" u="none" strike="noStrike" dirty="0">
                          <a:effectLst/>
                        </a:rPr>
                        <a:t>$965,222</a:t>
                      </a:r>
                      <a:endParaRPr lang="en-US" sz="1800" b="0" i="0" u="none" strike="noStrike" dirty="0">
                        <a:solidFill>
                          <a:srgbClr val="000000"/>
                        </a:solidFill>
                        <a:effectLst/>
                        <a:latin typeface="Tahoma" panose="020B0604030504040204" pitchFamily="34" charset="0"/>
                      </a:endParaRPr>
                    </a:p>
                  </a:txBody>
                  <a:tcPr marL="6729" marR="6729" marT="6729" marB="0"/>
                </a:tc>
                <a:extLst>
                  <a:ext uri="{0D108BD9-81ED-4DB2-BD59-A6C34878D82A}">
                    <a16:rowId xmlns:a16="http://schemas.microsoft.com/office/drawing/2014/main" val="1212978526"/>
                  </a:ext>
                </a:extLst>
              </a:tr>
              <a:tr h="247948">
                <a:tc>
                  <a:txBody>
                    <a:bodyPr/>
                    <a:lstStyle/>
                    <a:p>
                      <a:pPr algn="l" fontAlgn="t"/>
                      <a:endParaRPr lang="en-US" sz="1800" b="0" i="0" u="none" strike="noStrike">
                        <a:solidFill>
                          <a:srgbClr val="000000"/>
                        </a:solidFill>
                        <a:effectLst/>
                        <a:latin typeface="Tahoma" panose="020B0604030504040204" pitchFamily="34" charset="0"/>
                      </a:endParaRPr>
                    </a:p>
                  </a:txBody>
                  <a:tcPr marL="6729" marR="6729" marT="6729" marB="0"/>
                </a:tc>
                <a:tc>
                  <a:txBody>
                    <a:bodyPr/>
                    <a:lstStyle/>
                    <a:p>
                      <a:pPr algn="l" fontAlgn="t"/>
                      <a:endParaRPr lang="en-US" sz="1800" b="0" i="0" u="none" strike="noStrike" dirty="0">
                        <a:solidFill>
                          <a:srgbClr val="000000"/>
                        </a:solidFill>
                        <a:effectLst/>
                        <a:latin typeface="Tahoma" panose="020B0604030504040204" pitchFamily="34" charset="0"/>
                      </a:endParaRPr>
                    </a:p>
                  </a:txBody>
                  <a:tcPr marL="6729" marR="6729" marT="6729" marB="0"/>
                </a:tc>
                <a:extLst>
                  <a:ext uri="{0D108BD9-81ED-4DB2-BD59-A6C34878D82A}">
                    <a16:rowId xmlns:a16="http://schemas.microsoft.com/office/drawing/2014/main" val="3988463542"/>
                  </a:ext>
                </a:extLst>
              </a:tr>
            </a:tbl>
          </a:graphicData>
        </a:graphic>
      </p:graphicFrame>
      <p:sp>
        <p:nvSpPr>
          <p:cNvPr id="4" name="TextBox 3">
            <a:extLst>
              <a:ext uri="{FF2B5EF4-FFF2-40B4-BE49-F238E27FC236}">
                <a16:creationId xmlns:a16="http://schemas.microsoft.com/office/drawing/2014/main" id="{A6206CB3-BC49-4F81-880F-D56540974FE7}"/>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Use v Need</a:t>
            </a:r>
            <a:endParaRPr lang="en-US" sz="1600" b="1" dirty="0">
              <a:solidFill>
                <a:schemeClr val="bg1"/>
              </a:solidFill>
              <a:latin typeface="+mj-lt"/>
            </a:endParaRPr>
          </a:p>
        </p:txBody>
      </p:sp>
      <p:sp>
        <p:nvSpPr>
          <p:cNvPr id="5" name="TextBox 4">
            <a:extLst>
              <a:ext uri="{FF2B5EF4-FFF2-40B4-BE49-F238E27FC236}">
                <a16:creationId xmlns:a16="http://schemas.microsoft.com/office/drawing/2014/main" id="{8C2A8096-6F44-4EB2-8DEF-0A12C167E121}"/>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6" name="Title 1">
            <a:extLst>
              <a:ext uri="{FF2B5EF4-FFF2-40B4-BE49-F238E27FC236}">
                <a16:creationId xmlns:a16="http://schemas.microsoft.com/office/drawing/2014/main" id="{3D8EB6F6-37DA-4C01-A5CC-748736E94C35}"/>
              </a:ext>
            </a:extLst>
          </p:cNvPr>
          <p:cNvSpPr txBox="1">
            <a:spLocks/>
          </p:cNvSpPr>
          <p:nvPr/>
        </p:nvSpPr>
        <p:spPr>
          <a:xfrm>
            <a:off x="724947" y="-63743"/>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sz="2800">
                <a:solidFill>
                  <a:schemeClr val="accent2"/>
                </a:solidFill>
              </a:rPr>
              <a:t>Zimbabwe - Needs, Supply, &amp; Use not in balance</a:t>
            </a:r>
            <a:endParaRPr lang="en-ZA" sz="2800" dirty="0">
              <a:solidFill>
                <a:schemeClr val="accent2"/>
              </a:solidFill>
            </a:endParaRPr>
          </a:p>
        </p:txBody>
      </p:sp>
      <p:sp>
        <p:nvSpPr>
          <p:cNvPr id="7" name="TextBox 6">
            <a:extLst>
              <a:ext uri="{FF2B5EF4-FFF2-40B4-BE49-F238E27FC236}">
                <a16:creationId xmlns:a16="http://schemas.microsoft.com/office/drawing/2014/main" id="{D0F43EA0-7F77-4B80-AD19-317FB3D9105C}"/>
              </a:ext>
            </a:extLst>
          </p:cNvPr>
          <p:cNvSpPr txBox="1"/>
          <p:nvPr/>
        </p:nvSpPr>
        <p:spPr>
          <a:xfrm>
            <a:off x="6968359" y="5596180"/>
            <a:ext cx="5223641" cy="276999"/>
          </a:xfrm>
          <a:prstGeom prst="rect">
            <a:avLst/>
          </a:prstGeom>
          <a:noFill/>
        </p:spPr>
        <p:txBody>
          <a:bodyPr wrap="square" rtlCol="0">
            <a:spAutoFit/>
          </a:bodyPr>
          <a:lstStyle/>
          <a:p>
            <a:pPr algn="r"/>
            <a:r>
              <a:rPr lang="en-US" sz="1200"/>
              <a:t>Esimates based on UNAIDS/UNFPA condom needs estimation tool </a:t>
            </a:r>
            <a:r>
              <a:rPr lang="en-US" sz="1200" dirty="0"/>
              <a:t>v 3.01</a:t>
            </a:r>
          </a:p>
        </p:txBody>
      </p:sp>
    </p:spTree>
    <p:extLst>
      <p:ext uri="{BB962C8B-B14F-4D97-AF65-F5344CB8AC3E}">
        <p14:creationId xmlns:p14="http://schemas.microsoft.com/office/powerpoint/2010/main" val="1762657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8FCA-8F25-4F3A-813C-1B529FA4438A}"/>
              </a:ext>
            </a:extLst>
          </p:cNvPr>
          <p:cNvSpPr>
            <a:spLocks noGrp="1"/>
          </p:cNvSpPr>
          <p:nvPr>
            <p:ph type="title"/>
          </p:nvPr>
        </p:nvSpPr>
        <p:spPr>
          <a:xfrm>
            <a:off x="724947" y="-63743"/>
            <a:ext cx="10515600" cy="1325563"/>
          </a:xfrm>
        </p:spPr>
        <p:txBody>
          <a:bodyPr>
            <a:normAutofit/>
          </a:bodyPr>
          <a:lstStyle/>
          <a:p>
            <a:r>
              <a:rPr lang="en-US" sz="2800" b="1"/>
              <a:t>Mozambique</a:t>
            </a:r>
            <a:br>
              <a:rPr lang="en-US" sz="2800" b="1"/>
            </a:br>
            <a:r>
              <a:rPr lang="en-US" sz="2800" b="1"/>
              <a:t>Universe of need, supply, consumption</a:t>
            </a:r>
            <a:endParaRPr lang="en-ZA" sz="2800" b="1" dirty="0"/>
          </a:p>
        </p:txBody>
      </p:sp>
      <p:sp>
        <p:nvSpPr>
          <p:cNvPr id="3" name="TextBox 2">
            <a:extLst>
              <a:ext uri="{FF2B5EF4-FFF2-40B4-BE49-F238E27FC236}">
                <a16:creationId xmlns:a16="http://schemas.microsoft.com/office/drawing/2014/main" id="{A166BFE7-076E-4938-87F2-D49F3A9E8062}"/>
              </a:ext>
            </a:extLst>
          </p:cNvPr>
          <p:cNvSpPr txBox="1"/>
          <p:nvPr/>
        </p:nvSpPr>
        <p:spPr>
          <a:xfrm>
            <a:off x="7644399" y="1720840"/>
            <a:ext cx="3998961" cy="3416320"/>
          </a:xfrm>
          <a:prstGeom prst="rect">
            <a:avLst/>
          </a:prstGeom>
          <a:noFill/>
        </p:spPr>
        <p:txBody>
          <a:bodyPr wrap="square" rtlCol="0">
            <a:spAutoFit/>
          </a:bodyPr>
          <a:lstStyle/>
          <a:p>
            <a:pPr marL="285750" indent="-285750">
              <a:buFont typeface="Arial" panose="020B0604020202020204" pitchFamily="34" charset="0"/>
              <a:buChar char="•"/>
            </a:pPr>
            <a:r>
              <a:rPr lang="en-US"/>
              <a:t>199 million condoms needed to protect 100% of at-risk sex acts (Universe of need or “U of N”)</a:t>
            </a:r>
            <a:endParaRPr lang="en-US" dirty="0"/>
          </a:p>
          <a:p>
            <a:endParaRPr lang="en-US" dirty="0"/>
          </a:p>
          <a:p>
            <a:pPr marL="285750" indent="-285750">
              <a:buFont typeface="Arial" panose="020B0604020202020204" pitchFamily="34" charset="0"/>
              <a:buChar char="•"/>
            </a:pPr>
            <a:r>
              <a:rPr lang="en-US"/>
              <a:t>110 million condoms supplied in 2018 (public sector + </a:t>
            </a:r>
            <a:r>
              <a:rPr lang="en-US" dirty="0"/>
              <a:t>social marketing </a:t>
            </a:r>
            <a:r>
              <a:rPr lang="en-US"/>
              <a:t>+ commercial sector)</a:t>
            </a:r>
            <a:endParaRPr lang="en-US" dirty="0"/>
          </a:p>
          <a:p>
            <a:endParaRPr lang="en-US" dirty="0"/>
          </a:p>
          <a:p>
            <a:pPr marL="285750" indent="-285750">
              <a:buFont typeface="Arial" panose="020B0604020202020204" pitchFamily="34" charset="0"/>
              <a:buChar char="•"/>
            </a:pPr>
            <a:r>
              <a:rPr lang="en-US" dirty="0"/>
              <a:t>112 million </a:t>
            </a:r>
            <a:r>
              <a:rPr lang="en-US"/>
              <a:t>condoms consumed (use + wastage) based on reported behaviors and estimated frequency of sex</a:t>
            </a:r>
            <a:endParaRPr lang="en-ZA" dirty="0"/>
          </a:p>
        </p:txBody>
      </p:sp>
      <p:graphicFrame>
        <p:nvGraphicFramePr>
          <p:cNvPr id="12" name="Chart 11">
            <a:extLst>
              <a:ext uri="{FF2B5EF4-FFF2-40B4-BE49-F238E27FC236}">
                <a16:creationId xmlns:a16="http://schemas.microsoft.com/office/drawing/2014/main" id="{9CFEFE08-14DC-4BD4-A53C-8CD7FD5A3DB1}"/>
              </a:ext>
            </a:extLst>
          </p:cNvPr>
          <p:cNvGraphicFramePr/>
          <p:nvPr>
            <p:extLst>
              <p:ext uri="{D42A27DB-BD31-4B8C-83A1-F6EECF244321}">
                <p14:modId xmlns:p14="http://schemas.microsoft.com/office/powerpoint/2010/main" val="917933376"/>
              </p:ext>
            </p:extLst>
          </p:nvPr>
        </p:nvGraphicFramePr>
        <p:xfrm>
          <a:off x="548640" y="1054869"/>
          <a:ext cx="5547360" cy="514166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E9FC6B82-0BE9-493E-9C3A-E020AFF6DF89}"/>
              </a:ext>
            </a:extLst>
          </p:cNvPr>
          <p:cNvSpPr txBox="1"/>
          <p:nvPr/>
        </p:nvSpPr>
        <p:spPr>
          <a:xfrm>
            <a:off x="6695090" y="5807654"/>
            <a:ext cx="5223641" cy="276999"/>
          </a:xfrm>
          <a:prstGeom prst="rect">
            <a:avLst/>
          </a:prstGeom>
          <a:noFill/>
        </p:spPr>
        <p:txBody>
          <a:bodyPr wrap="square" rtlCol="0">
            <a:spAutoFit/>
          </a:bodyPr>
          <a:lstStyle/>
          <a:p>
            <a:pPr algn="r"/>
            <a:r>
              <a:rPr lang="en-US" sz="1200"/>
              <a:t>Esimates based on UNAIDS/UNFPA condom needs estimation tool </a:t>
            </a:r>
            <a:r>
              <a:rPr lang="en-US" sz="1200" dirty="0"/>
              <a:t>v 3.01</a:t>
            </a:r>
          </a:p>
        </p:txBody>
      </p:sp>
      <p:sp>
        <p:nvSpPr>
          <p:cNvPr id="6" name="TextBox 5">
            <a:extLst>
              <a:ext uri="{FF2B5EF4-FFF2-40B4-BE49-F238E27FC236}">
                <a16:creationId xmlns:a16="http://schemas.microsoft.com/office/drawing/2014/main" id="{ECE8EF7F-CF89-4368-8E45-09313EDE1897}"/>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Use v Need</a:t>
            </a:r>
            <a:endParaRPr lang="en-US" sz="1600" b="1" dirty="0">
              <a:solidFill>
                <a:schemeClr val="bg1"/>
              </a:solidFill>
              <a:latin typeface="+mj-lt"/>
            </a:endParaRPr>
          </a:p>
        </p:txBody>
      </p:sp>
      <p:sp>
        <p:nvSpPr>
          <p:cNvPr id="7" name="TextBox 6">
            <a:extLst>
              <a:ext uri="{FF2B5EF4-FFF2-40B4-BE49-F238E27FC236}">
                <a16:creationId xmlns:a16="http://schemas.microsoft.com/office/drawing/2014/main" id="{EC07474C-2148-4904-84FF-DFF65049CEA5}"/>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387718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207330" y="765225"/>
            <a:ext cx="7201837" cy="4660215"/>
          </a:xfrm>
        </p:spPr>
        <p:txBody>
          <a:bodyPr anchor="t"/>
          <a:lstStyle/>
          <a:p>
            <a:pPr>
              <a:lnSpc>
                <a:spcPct val="100000"/>
              </a:lnSpc>
            </a:pPr>
            <a:r>
              <a:rPr lang="en-US" sz="4000"/>
              <a:t>Outline</a:t>
            </a:r>
            <a:br>
              <a:rPr lang="en-US" sz="3200"/>
            </a:br>
            <a:br>
              <a:rPr lang="en-US" sz="1000"/>
            </a:br>
            <a:r>
              <a:rPr lang="en-US" sz="3200"/>
              <a:t>Health need</a:t>
            </a:r>
            <a:br>
              <a:rPr lang="en-US" sz="3200"/>
            </a:br>
            <a:br>
              <a:rPr lang="en-US" sz="1000"/>
            </a:br>
            <a:r>
              <a:rPr lang="en-US" sz="3200"/>
              <a:t>Condom use</a:t>
            </a:r>
            <a:br>
              <a:rPr lang="en-US" sz="3200"/>
            </a:br>
            <a:r>
              <a:rPr lang="en-US" sz="3200"/>
              <a:t>	Use vs. Need</a:t>
            </a:r>
            <a:br>
              <a:rPr lang="en-US" sz="3200"/>
            </a:br>
            <a:br>
              <a:rPr lang="en-US" sz="1000"/>
            </a:br>
            <a:r>
              <a:rPr lang="en-US" sz="3200">
                <a:solidFill>
                  <a:srgbClr val="FFC000"/>
                </a:solidFill>
              </a:rPr>
              <a:t>Factors that drive use</a:t>
            </a:r>
            <a:br>
              <a:rPr lang="en-US" sz="3200">
                <a:solidFill>
                  <a:srgbClr val="FFC000"/>
                </a:solidFill>
              </a:rPr>
            </a:br>
            <a:r>
              <a:rPr lang="en-US" sz="3200">
                <a:solidFill>
                  <a:srgbClr val="FFC000"/>
                </a:solidFill>
              </a:rPr>
              <a:t>	Demand</a:t>
            </a:r>
            <a:br>
              <a:rPr lang="en-US" sz="3200"/>
            </a:br>
            <a:r>
              <a:rPr lang="en-US" sz="3200"/>
              <a:t>	Supply</a:t>
            </a:r>
            <a:br>
              <a:rPr lang="en-US" sz="3200"/>
            </a:br>
            <a:r>
              <a:rPr lang="en-US" sz="3200"/>
              <a:t>	Program Stewardship</a:t>
            </a:r>
            <a:br>
              <a:rPr lang="en-US" sz="3200"/>
            </a:br>
            <a:br>
              <a:rPr lang="en-US" sz="1000"/>
            </a:br>
            <a:r>
              <a:rPr lang="en-US" sz="3200"/>
              <a:t>Activities</a:t>
            </a:r>
            <a:endParaRPr lang="en-US" sz="3200" dirty="0"/>
          </a:p>
        </p:txBody>
      </p:sp>
    </p:spTree>
    <p:extLst>
      <p:ext uri="{BB962C8B-B14F-4D97-AF65-F5344CB8AC3E}">
        <p14:creationId xmlns:p14="http://schemas.microsoft.com/office/powerpoint/2010/main" val="709184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C503-4EC1-4095-BBC1-14DA5DB13097}"/>
              </a:ext>
            </a:extLst>
          </p:cNvPr>
          <p:cNvSpPr>
            <a:spLocks noGrp="1"/>
          </p:cNvSpPr>
          <p:nvPr>
            <p:ph type="title"/>
          </p:nvPr>
        </p:nvSpPr>
        <p:spPr>
          <a:xfrm>
            <a:off x="569843" y="316053"/>
            <a:ext cx="10515600" cy="650450"/>
          </a:xfrm>
        </p:spPr>
        <p:txBody>
          <a:bodyPr/>
          <a:lstStyle/>
          <a:p>
            <a:r>
              <a:rPr lang="en-GB">
                <a:solidFill>
                  <a:schemeClr val="accent1">
                    <a:lumMod val="75000"/>
                  </a:schemeClr>
                </a:solidFill>
              </a:rPr>
              <a:t>Demand – What to ask and where to find it</a:t>
            </a:r>
            <a:endParaRPr lang="en-GB" dirty="0">
              <a:solidFill>
                <a:schemeClr val="accent1">
                  <a:lumMod val="75000"/>
                </a:schemeClr>
              </a:solidFill>
            </a:endParaRPr>
          </a:p>
        </p:txBody>
      </p:sp>
      <p:sp>
        <p:nvSpPr>
          <p:cNvPr id="5" name="Slide Number Placeholder 4">
            <a:extLst>
              <a:ext uri="{FF2B5EF4-FFF2-40B4-BE49-F238E27FC236}">
                <a16:creationId xmlns:a16="http://schemas.microsoft.com/office/drawing/2014/main" id="{E480E2AE-39F2-46B9-B080-7A29A0A3CD83}"/>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8E46FC7E-B77E-4D80-979B-27D6AB7DC9CD}"/>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Demand</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0D608585-ED65-428B-95A3-A2BCFDF60EF4}"/>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Data &amp; Sources</a:t>
            </a:r>
            <a:endParaRPr lang="en-US" sz="1600" b="1" dirty="0">
              <a:solidFill>
                <a:schemeClr val="bg1"/>
              </a:solidFill>
              <a:latin typeface="+mj-lt"/>
            </a:endParaRPr>
          </a:p>
        </p:txBody>
      </p:sp>
      <p:graphicFrame>
        <p:nvGraphicFramePr>
          <p:cNvPr id="8" name="Table 5">
            <a:extLst>
              <a:ext uri="{FF2B5EF4-FFF2-40B4-BE49-F238E27FC236}">
                <a16:creationId xmlns:a16="http://schemas.microsoft.com/office/drawing/2014/main" id="{E2770062-6385-481B-B507-500837A789D1}"/>
              </a:ext>
            </a:extLst>
          </p:cNvPr>
          <p:cNvGraphicFramePr>
            <a:graphicFrameLocks noGrp="1"/>
          </p:cNvGraphicFramePr>
          <p:nvPr>
            <p:extLst>
              <p:ext uri="{D42A27DB-BD31-4B8C-83A1-F6EECF244321}">
                <p14:modId xmlns:p14="http://schemas.microsoft.com/office/powerpoint/2010/main" val="903484845"/>
              </p:ext>
            </p:extLst>
          </p:nvPr>
        </p:nvGraphicFramePr>
        <p:xfrm>
          <a:off x="660399" y="1176983"/>
          <a:ext cx="10728961" cy="4302760"/>
        </p:xfrm>
        <a:graphic>
          <a:graphicData uri="http://schemas.openxmlformats.org/drawingml/2006/table">
            <a:tbl>
              <a:tblPr firstRow="1" bandRow="1">
                <a:tableStyleId>{5C22544A-7EE6-4342-B048-85BDC9FD1C3A}</a:tableStyleId>
              </a:tblPr>
              <a:tblGrid>
                <a:gridCol w="5435601">
                  <a:extLst>
                    <a:ext uri="{9D8B030D-6E8A-4147-A177-3AD203B41FA5}">
                      <a16:colId xmlns:a16="http://schemas.microsoft.com/office/drawing/2014/main" val="1457163708"/>
                    </a:ext>
                  </a:extLst>
                </a:gridCol>
                <a:gridCol w="5293360">
                  <a:extLst>
                    <a:ext uri="{9D8B030D-6E8A-4147-A177-3AD203B41FA5}">
                      <a16:colId xmlns:a16="http://schemas.microsoft.com/office/drawing/2014/main" val="1618602683"/>
                    </a:ext>
                  </a:extLst>
                </a:gridCol>
              </a:tblGrid>
              <a:tr h="370840">
                <a:tc>
                  <a:txBody>
                    <a:bodyPr/>
                    <a:lstStyle/>
                    <a:p>
                      <a:r>
                        <a:rPr lang="en-US"/>
                        <a:t>Questions</a:t>
                      </a:r>
                    </a:p>
                  </a:txBody>
                  <a:tcPr/>
                </a:tc>
                <a:tc>
                  <a:txBody>
                    <a:bodyPr/>
                    <a:lstStyle/>
                    <a:p>
                      <a:r>
                        <a:rPr lang="en-US"/>
                        <a:t>Data sources</a:t>
                      </a:r>
                    </a:p>
                  </a:txBody>
                  <a:tcPr/>
                </a:tc>
                <a:extLst>
                  <a:ext uri="{0D108BD9-81ED-4DB2-BD59-A6C34878D82A}">
                    <a16:rowId xmlns:a16="http://schemas.microsoft.com/office/drawing/2014/main" val="2557665745"/>
                  </a:ext>
                </a:extLst>
              </a:tr>
              <a:tr h="370840">
                <a:tc>
                  <a:txBody>
                    <a:bodyPr/>
                    <a:lstStyle/>
                    <a:p>
                      <a:pPr marL="285750" indent="-285750">
                        <a:buFont typeface="Arial" panose="020B0604020202020204" pitchFamily="34" charset="0"/>
                        <a:buChar char="•"/>
                      </a:pPr>
                      <a:r>
                        <a:rPr lang="en-US" sz="1800" kern="1200">
                          <a:solidFill>
                            <a:schemeClr val="tx2"/>
                          </a:solidFill>
                          <a:effectLst/>
                          <a:latin typeface="+mn-lt"/>
                          <a:ea typeface="+mn-ea"/>
                          <a:cs typeface="+mn-cs"/>
                        </a:rPr>
                        <a:t>What behavioral factors are most closely associated with condom use?</a:t>
                      </a:r>
                    </a:p>
                    <a:p>
                      <a:pPr marL="0" indent="0">
                        <a:buFont typeface="Arial" panose="020B0604020202020204" pitchFamily="34" charset="0"/>
                        <a:buNone/>
                      </a:pPr>
                      <a:endParaRPr lang="en-US" sz="1800" kern="1200">
                        <a:solidFill>
                          <a:schemeClr val="tx2"/>
                        </a:solidFill>
                        <a:effectLst/>
                        <a:latin typeface="+mn-lt"/>
                        <a:ea typeface="+mn-ea"/>
                        <a:cs typeface="+mn-cs"/>
                      </a:endParaRPr>
                    </a:p>
                    <a:p>
                      <a:pPr marL="285750" indent="-285750">
                        <a:buFont typeface="Arial" panose="020B0604020202020204" pitchFamily="34" charset="0"/>
                        <a:buChar char="•"/>
                      </a:pPr>
                      <a:r>
                        <a:rPr lang="en-US" sz="1800" kern="1200">
                          <a:solidFill>
                            <a:schemeClr val="tx2"/>
                          </a:solidFill>
                          <a:effectLst/>
                          <a:latin typeface="+mn-lt"/>
                          <a:ea typeface="+mn-ea"/>
                          <a:cs typeface="+mn-cs"/>
                        </a:rPr>
                        <a:t>What do we know about those behavioral factors in each of our priority groups? How do they differ across the priority groups?</a:t>
                      </a:r>
                    </a:p>
                    <a:p>
                      <a:pPr marL="285750" indent="-285750">
                        <a:buFont typeface="Arial" panose="020B0604020202020204" pitchFamily="34" charset="0"/>
                        <a:buChar char="•"/>
                      </a:pPr>
                      <a:endParaRPr lang="en-US" sz="1800" kern="1200">
                        <a:solidFill>
                          <a:schemeClr val="tx2"/>
                        </a:solidFill>
                        <a:effectLst/>
                        <a:latin typeface="+mn-lt"/>
                        <a:ea typeface="+mn-ea"/>
                        <a:cs typeface="+mn-cs"/>
                      </a:endParaRPr>
                    </a:p>
                    <a:p>
                      <a:pPr marL="285750" indent="-285750">
                        <a:buFont typeface="Arial" panose="020B0604020202020204" pitchFamily="34" charset="0"/>
                        <a:buChar char="•"/>
                      </a:pPr>
                      <a:r>
                        <a:rPr lang="en-US" sz="1800" kern="1200">
                          <a:solidFill>
                            <a:schemeClr val="tx2"/>
                          </a:solidFill>
                          <a:effectLst/>
                          <a:latin typeface="+mn-lt"/>
                          <a:ea typeface="+mn-ea"/>
                          <a:cs typeface="+mn-cs"/>
                        </a:rPr>
                        <a:t>What are user and non-user perceptions of the condoms available in the market (public, social marketing, commercial)? Do they have a preference for a certain type of condom? What is their willingness-to-pay for condoms?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800">
                        <a:solidFill>
                          <a:schemeClr val="tx1">
                            <a:lumMod val="65000"/>
                            <a:lumOff val="35000"/>
                          </a:schemeClr>
                        </a:solidFill>
                      </a:endParaRPr>
                    </a:p>
                    <a:p>
                      <a:endParaRPr lang="en-US"/>
                    </a:p>
                  </a:txBody>
                  <a:tcPr/>
                </a:tc>
                <a:tc>
                  <a:txBody>
                    <a:bodyPr/>
                    <a:lstStyle/>
                    <a:p>
                      <a:pPr marL="285750" lvl="0" indent="-285750">
                        <a:buFont typeface="Arial" panose="020B0604020202020204" pitchFamily="34" charset="0"/>
                        <a:buChar char="•"/>
                      </a:pPr>
                      <a:r>
                        <a:rPr lang="en-US" sz="1800" kern="1200">
                          <a:solidFill>
                            <a:schemeClr val="tx2"/>
                          </a:solidFill>
                          <a:effectLst/>
                          <a:latin typeface="+mn-lt"/>
                          <a:ea typeface="+mn-ea"/>
                          <a:cs typeface="+mn-cs"/>
                        </a:rPr>
                        <a:t>DHS Surveys for general population by the DHS Program </a:t>
                      </a:r>
                      <a:r>
                        <a:rPr lang="en-US" sz="1600" kern="1200">
                          <a:solidFill>
                            <a:schemeClr val="accent1"/>
                          </a:solidFill>
                          <a:effectLst/>
                          <a:latin typeface="+mn-lt"/>
                          <a:ea typeface="+mn-ea"/>
                          <a:cs typeface="+mn-cs"/>
                        </a:rPr>
                        <a:t>https://www.statcompiler.com</a:t>
                      </a:r>
                    </a:p>
                    <a:p>
                      <a:pPr marL="285750" lvl="0" indent="-285750">
                        <a:buFont typeface="Arial" panose="020B0604020202020204" pitchFamily="34" charset="0"/>
                        <a:buChar char="•"/>
                      </a:pPr>
                      <a:r>
                        <a:rPr lang="en-US" sz="1800" kern="1200">
                          <a:solidFill>
                            <a:schemeClr val="tx2"/>
                          </a:solidFill>
                          <a:effectLst/>
                          <a:latin typeface="+mn-lt"/>
                          <a:ea typeface="+mn-ea"/>
                          <a:cs typeface="+mn-cs"/>
                        </a:rPr>
                        <a:t>PHIA Surveys for general populations by Columbia University</a:t>
                      </a:r>
                    </a:p>
                    <a:p>
                      <a:pPr marL="285750" lvl="0" indent="-285750">
                        <a:buFont typeface="Arial" panose="020B0604020202020204" pitchFamily="34" charset="0"/>
                        <a:buChar char="•"/>
                      </a:pPr>
                      <a:r>
                        <a:rPr lang="en-US" sz="1800" kern="1200">
                          <a:solidFill>
                            <a:schemeClr val="tx2"/>
                          </a:solidFill>
                          <a:effectLst/>
                          <a:latin typeface="+mn-lt"/>
                          <a:ea typeface="+mn-ea"/>
                          <a:cs typeface="+mn-cs"/>
                        </a:rPr>
                        <a:t>Bio-behavioral Surveys (BBS) for Key Populations </a:t>
                      </a:r>
                    </a:p>
                    <a:p>
                      <a:pPr marL="285750" lvl="0" indent="-285750">
                        <a:buFont typeface="Arial" panose="020B0604020202020204" pitchFamily="34" charset="0"/>
                        <a:buChar char="•"/>
                      </a:pPr>
                      <a:r>
                        <a:rPr lang="en-US" sz="1800" kern="1200">
                          <a:solidFill>
                            <a:schemeClr val="tx2"/>
                          </a:solidFill>
                          <a:effectLst/>
                          <a:latin typeface="+mn-lt"/>
                          <a:ea typeface="+mn-ea"/>
                          <a:cs typeface="+mn-cs"/>
                        </a:rPr>
                        <a:t>Tracking Results Continuously (TraC) Surveys by PSI</a:t>
                      </a:r>
                    </a:p>
                    <a:p>
                      <a:pPr marL="285750" lvl="0" indent="-285750">
                        <a:buFont typeface="Arial" panose="020B0604020202020204" pitchFamily="34" charset="0"/>
                        <a:buChar char="•"/>
                      </a:pPr>
                      <a:r>
                        <a:rPr lang="en-US" sz="1800" kern="1200">
                          <a:solidFill>
                            <a:schemeClr val="tx2"/>
                          </a:solidFill>
                          <a:effectLst/>
                          <a:latin typeface="+mn-lt"/>
                          <a:ea typeface="+mn-ea"/>
                          <a:cs typeface="+mn-cs"/>
                        </a:rPr>
                        <a:t> Other (usually subnational) surveys conducted by projects</a:t>
                      </a:r>
                    </a:p>
                    <a:p>
                      <a:pPr marL="285750" lvl="0" indent="-285750">
                        <a:buFont typeface="Arial" panose="020B0604020202020204" pitchFamily="34" charset="0"/>
                        <a:buChar char="•"/>
                      </a:pPr>
                      <a:r>
                        <a:rPr lang="en-US" sz="1800" kern="1200">
                          <a:solidFill>
                            <a:schemeClr val="tx2"/>
                          </a:solidFill>
                          <a:effectLst/>
                          <a:latin typeface="+mn-lt"/>
                          <a:ea typeface="+mn-ea"/>
                          <a:cs typeface="+mn-cs"/>
                        </a:rPr>
                        <a:t>Key informant interviews</a:t>
                      </a:r>
                    </a:p>
                  </a:txBody>
                  <a:tcPr/>
                </a:tc>
                <a:extLst>
                  <a:ext uri="{0D108BD9-81ED-4DB2-BD59-A6C34878D82A}">
                    <a16:rowId xmlns:a16="http://schemas.microsoft.com/office/drawing/2014/main" val="1830887044"/>
                  </a:ext>
                </a:extLst>
              </a:tr>
            </a:tbl>
          </a:graphicData>
        </a:graphic>
      </p:graphicFrame>
    </p:spTree>
    <p:extLst>
      <p:ext uri="{BB962C8B-B14F-4D97-AF65-F5344CB8AC3E}">
        <p14:creationId xmlns:p14="http://schemas.microsoft.com/office/powerpoint/2010/main" val="814178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634050" y="2325756"/>
            <a:ext cx="7201837" cy="2897455"/>
          </a:xfrm>
        </p:spPr>
        <p:txBody>
          <a:bodyPr anchor="t"/>
          <a:lstStyle/>
          <a:p>
            <a:r>
              <a:rPr lang="en-US"/>
              <a:t>Demand</a:t>
            </a:r>
            <a:br>
              <a:rPr lang="en-US"/>
            </a:br>
            <a:r>
              <a:rPr lang="en-US" sz="4000"/>
              <a:t>Example slides</a:t>
            </a:r>
            <a:endParaRPr lang="en-US" sz="4000" dirty="0"/>
          </a:p>
        </p:txBody>
      </p:sp>
    </p:spTree>
    <p:extLst>
      <p:ext uri="{BB962C8B-B14F-4D97-AF65-F5344CB8AC3E}">
        <p14:creationId xmlns:p14="http://schemas.microsoft.com/office/powerpoint/2010/main" val="2425918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C18487-F9A4-4440-AED9-0C4971AB8D39}"/>
              </a:ext>
            </a:extLst>
          </p:cNvPr>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DFD3AFAE-99B3-6849-B14F-072FBF2DC663}"/>
              </a:ext>
            </a:extLst>
          </p:cNvPr>
          <p:cNvSpPr/>
          <p:nvPr/>
        </p:nvSpPr>
        <p:spPr>
          <a:xfrm>
            <a:off x="5974813" y="3244334"/>
            <a:ext cx="242374"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1E593BD2-748B-45CB-BA88-4F143B254F00}"/>
              </a:ext>
            </a:extLst>
          </p:cNvPr>
          <p:cNvSpPr txBox="1">
            <a:spLocks/>
          </p:cNvSpPr>
          <p:nvPr/>
        </p:nvSpPr>
        <p:spPr>
          <a:xfrm>
            <a:off x="569843" y="1091719"/>
            <a:ext cx="10515600" cy="4171950"/>
          </a:xfrm>
          <a:prstGeom prst="rect">
            <a:avLst/>
          </a:prstGeom>
        </p:spPr>
        <p:txBody>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Barlow Regular" panose="00000500000000000000" pitchFamily="2" charset="0"/>
              <a:buChar char="–"/>
              <a:defRPr sz="2000" kern="1200">
                <a:solidFill>
                  <a:schemeClr val="tx2">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2">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9" name="Title 1">
            <a:extLst>
              <a:ext uri="{FF2B5EF4-FFF2-40B4-BE49-F238E27FC236}">
                <a16:creationId xmlns:a16="http://schemas.microsoft.com/office/drawing/2014/main" id="{282CDA39-682D-4CA2-A0AF-CD89C15D2629}"/>
              </a:ext>
            </a:extLst>
          </p:cNvPr>
          <p:cNvSpPr txBox="1">
            <a:spLocks/>
          </p:cNvSpPr>
          <p:nvPr/>
        </p:nvSpPr>
        <p:spPr>
          <a:xfrm>
            <a:off x="569843" y="352844"/>
            <a:ext cx="10515600" cy="65045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GB">
                <a:solidFill>
                  <a:schemeClr val="accent1">
                    <a:lumMod val="75000"/>
                  </a:schemeClr>
                </a:solidFill>
              </a:rPr>
              <a:t>Demand – High level insights – Example</a:t>
            </a:r>
            <a:endParaRPr lang="en-GB" dirty="0">
              <a:solidFill>
                <a:schemeClr val="accent1">
                  <a:lumMod val="75000"/>
                </a:schemeClr>
              </a:solidFill>
            </a:endParaRPr>
          </a:p>
        </p:txBody>
      </p:sp>
      <p:sp>
        <p:nvSpPr>
          <p:cNvPr id="6" name="TextBox 5">
            <a:extLst>
              <a:ext uri="{FF2B5EF4-FFF2-40B4-BE49-F238E27FC236}">
                <a16:creationId xmlns:a16="http://schemas.microsoft.com/office/drawing/2014/main" id="{5676EE17-B164-4B7A-88F2-B79C63B4F467}"/>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Demand</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BBE357C2-130B-4AC8-AB4F-7E2DE4BFD768}"/>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Insights</a:t>
            </a:r>
            <a:endParaRPr lang="en-US" sz="1600" b="1" dirty="0">
              <a:solidFill>
                <a:schemeClr val="bg1"/>
              </a:solidFill>
              <a:latin typeface="+mj-lt"/>
            </a:endParaRPr>
          </a:p>
        </p:txBody>
      </p:sp>
      <p:sp>
        <p:nvSpPr>
          <p:cNvPr id="2" name="Rectangle 1">
            <a:extLst>
              <a:ext uri="{FF2B5EF4-FFF2-40B4-BE49-F238E27FC236}">
                <a16:creationId xmlns:a16="http://schemas.microsoft.com/office/drawing/2014/main" id="{C47784E5-F61E-4F26-BD1C-11BEB3348CFA}"/>
              </a:ext>
            </a:extLst>
          </p:cNvPr>
          <p:cNvSpPr/>
          <p:nvPr/>
        </p:nvSpPr>
        <p:spPr>
          <a:xfrm>
            <a:off x="569842" y="1151453"/>
            <a:ext cx="10636637" cy="4401205"/>
          </a:xfrm>
          <a:prstGeom prst="rect">
            <a:avLst/>
          </a:prstGeom>
        </p:spPr>
        <p:txBody>
          <a:bodyPr wrap="square">
            <a:spAutoFit/>
          </a:bodyPr>
          <a:lstStyle/>
          <a:p>
            <a:pPr marL="342900" lvl="0" indent="-342900">
              <a:spcAft>
                <a:spcPts val="600"/>
              </a:spcAft>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Inadequate demand creation for many priority populations (low reach &amp; intensity)</a:t>
            </a:r>
          </a:p>
          <a:p>
            <a:pPr marL="342900" lvl="0" indent="-342900">
              <a:spcAft>
                <a:spcPts val="600"/>
              </a:spcAft>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Insufficient segmentation of populations at risk, i.e., targeted messaging</a:t>
            </a:r>
          </a:p>
          <a:p>
            <a:pPr marL="342900" indent="-342900">
              <a:spcAft>
                <a:spcPts val="600"/>
              </a:spcAft>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Insufficient data to develop insights for demand creation strategies for priority populations</a:t>
            </a:r>
          </a:p>
          <a:p>
            <a:pPr marL="342900" indent="-342900">
              <a:spcAft>
                <a:spcPts val="600"/>
              </a:spcAft>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Lack of standardized messaging and approaches for each population</a:t>
            </a:r>
          </a:p>
          <a:p>
            <a:pPr marL="342900" lvl="0" indent="-342900">
              <a:spcAft>
                <a:spcPts val="600"/>
              </a:spcAft>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Restrictive policies (e.g.,restrictions on advertising and on condom promotion in schools Insufficient capacity of health services providers to stimulate behavior change</a:t>
            </a:r>
            <a:endParaRPr lang="en-US" sz="2000" u="sng">
              <a:solidFill>
                <a:schemeClr val="tx2"/>
              </a:solidFill>
              <a:latin typeface="Arial" panose="020B0604020202020204" pitchFamily="34" charset="0"/>
              <a:cs typeface="Arial" panose="020B0604020202020204" pitchFamily="34" charset="0"/>
            </a:endParaRPr>
          </a:p>
          <a:p>
            <a:pPr marL="342900" lvl="0" indent="-342900">
              <a:spcAft>
                <a:spcPts val="600"/>
              </a:spcAft>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Inadequate funding to support condom promotion programs, especially in rural areas</a:t>
            </a:r>
          </a:p>
          <a:p>
            <a:pPr marL="342900" lvl="0" indent="-342900" defTabSz="914377">
              <a:spcAft>
                <a:spcPts val="600"/>
              </a:spcAft>
              <a:buFont typeface="Arial" panose="020B0604020202020204" pitchFamily="34" charset="0"/>
              <a:buChar char="•"/>
              <a:defRPr/>
            </a:pPr>
            <a:r>
              <a:rPr lang="en-US" sz="2000">
                <a:solidFill>
                  <a:schemeClr val="tx2"/>
                </a:solidFill>
                <a:latin typeface="Arial" panose="020B0604020202020204" pitchFamily="34" charset="0"/>
                <a:cs typeface="Arial" panose="020B0604020202020204" pitchFamily="34" charset="0"/>
              </a:rPr>
              <a:t>Limited coordination among partners = overlap and missed opportunities</a:t>
            </a:r>
          </a:p>
          <a:p>
            <a:pPr marL="342900" indent="-342900" defTabSz="914377">
              <a:spcAft>
                <a:spcPts val="600"/>
              </a:spcAft>
              <a:buFont typeface="Arial" panose="020B0604020202020204" pitchFamily="34" charset="0"/>
              <a:buChar char="•"/>
              <a:defRPr/>
            </a:pPr>
            <a:r>
              <a:rPr lang="en-US" sz="2000">
                <a:solidFill>
                  <a:schemeClr val="tx2"/>
                </a:solidFill>
              </a:rPr>
              <a:t>Increased awareness of HIV treatment and male circumcision have added complexity to the programming environment and likely contributed to reduced motivation to use condoms</a:t>
            </a:r>
            <a:endParaRPr lang="en-US" sz="2000">
              <a:solidFill>
                <a:srgbClr val="000000"/>
              </a:solidFill>
              <a:latin typeface="Arial" panose="020B0604020202020204" pitchFamily="34" charset="0"/>
              <a:cs typeface="Arial" panose="020B0604020202020204" pitchFamily="34" charset="0"/>
            </a:endParaRPr>
          </a:p>
          <a:p>
            <a:pPr lvl="0"/>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008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3D66B-120A-437A-87A8-3BCB0E379F52}"/>
              </a:ext>
            </a:extLst>
          </p:cNvPr>
          <p:cNvSpPr>
            <a:spLocks noGrp="1"/>
          </p:cNvSpPr>
          <p:nvPr>
            <p:ph idx="1"/>
          </p:nvPr>
        </p:nvSpPr>
        <p:spPr>
          <a:xfrm>
            <a:off x="838200" y="1516022"/>
            <a:ext cx="4800600" cy="5190565"/>
          </a:xfrm>
        </p:spPr>
        <p:txBody>
          <a:bodyPr>
            <a:noAutofit/>
          </a:bodyPr>
          <a:lstStyle/>
          <a:p>
            <a:r>
              <a:rPr lang="en-ZW" sz="1600" dirty="0">
                <a:solidFill>
                  <a:srgbClr val="000000"/>
                </a:solidFill>
                <a:latin typeface="Arial" panose="020B0604020202020204" pitchFamily="34" charset="0"/>
                <a:cs typeface="Arial" panose="020B0604020202020204" pitchFamily="34" charset="0"/>
              </a:rPr>
              <a:t>Cultural norms</a:t>
            </a:r>
          </a:p>
          <a:p>
            <a:pPr lvl="1"/>
            <a:r>
              <a:rPr lang="en-ZW" sz="1600" dirty="0">
                <a:solidFill>
                  <a:srgbClr val="000000"/>
                </a:solidFill>
                <a:latin typeface="Arial" panose="020B0604020202020204" pitchFamily="34" charset="0"/>
                <a:cs typeface="Arial" panose="020B0604020202020204" pitchFamily="34" charset="0"/>
              </a:rPr>
              <a:t>Condoms are associated with promiscuity</a:t>
            </a:r>
          </a:p>
          <a:p>
            <a:pPr lvl="1"/>
            <a:r>
              <a:rPr lang="en-ZW" sz="1600" dirty="0">
                <a:solidFill>
                  <a:srgbClr val="000000"/>
                </a:solidFill>
                <a:latin typeface="Arial" panose="020B0604020202020204" pitchFamily="34" charset="0"/>
                <a:cs typeface="Arial" panose="020B0604020202020204" pitchFamily="34" charset="0"/>
              </a:rPr>
              <a:t>Belief that man should are responsible for bringing condoms to sexual encounters</a:t>
            </a:r>
          </a:p>
          <a:p>
            <a:pPr lvl="1"/>
            <a:r>
              <a:rPr lang="en-ZW" sz="1600">
                <a:solidFill>
                  <a:srgbClr val="000000"/>
                </a:solidFill>
                <a:latin typeface="Arial" panose="020B0604020202020204" pitchFamily="34" charset="0"/>
                <a:cs typeface="Arial" panose="020B0604020202020204" pitchFamily="34" charset="0"/>
              </a:rPr>
              <a:t>Religious </a:t>
            </a:r>
            <a:r>
              <a:rPr lang="en-ZW" sz="1600" dirty="0">
                <a:solidFill>
                  <a:srgbClr val="000000"/>
                </a:solidFill>
                <a:latin typeface="Arial" panose="020B0604020202020204" pitchFamily="34" charset="0"/>
                <a:cs typeface="Arial" panose="020B0604020202020204" pitchFamily="34" charset="0"/>
              </a:rPr>
              <a:t>barriers – some religious institutions do not believe in condom use</a:t>
            </a:r>
          </a:p>
          <a:p>
            <a:r>
              <a:rPr lang="en-ZW" sz="1600">
                <a:solidFill>
                  <a:srgbClr val="000000"/>
                </a:solidFill>
                <a:latin typeface="Arial" panose="020B0604020202020204" pitchFamily="34" charset="0"/>
                <a:cs typeface="Arial" panose="020B0604020202020204" pitchFamily="34" charset="0"/>
              </a:rPr>
              <a:t>Knowledge </a:t>
            </a:r>
            <a:r>
              <a:rPr lang="en-ZW" sz="1600" dirty="0">
                <a:solidFill>
                  <a:srgbClr val="000000"/>
                </a:solidFill>
                <a:latin typeface="Arial" panose="020B0604020202020204" pitchFamily="34" charset="0"/>
                <a:cs typeface="Arial" panose="020B0604020202020204" pitchFamily="34" charset="0"/>
              </a:rPr>
              <a:t>of condoms</a:t>
            </a:r>
          </a:p>
          <a:p>
            <a:pPr lvl="1"/>
            <a:r>
              <a:rPr lang="en-ZW" sz="1600" dirty="0">
                <a:solidFill>
                  <a:srgbClr val="000000"/>
                </a:solidFill>
                <a:latin typeface="Arial" panose="020B0604020202020204" pitchFamily="34" charset="0"/>
                <a:cs typeface="Arial" panose="020B0604020202020204" pitchFamily="34" charset="0"/>
              </a:rPr>
              <a:t>Lack of knowledge of how to use condoms</a:t>
            </a:r>
          </a:p>
          <a:p>
            <a:pPr lvl="1"/>
            <a:r>
              <a:rPr lang="en-ZW" sz="1600" dirty="0">
                <a:solidFill>
                  <a:srgbClr val="000000"/>
                </a:solidFill>
                <a:latin typeface="Arial" panose="020B0604020202020204" pitchFamily="34" charset="0"/>
                <a:cs typeface="Arial" panose="020B0604020202020204" pitchFamily="34" charset="0"/>
              </a:rPr>
              <a:t>Lack of knowledge of where to </a:t>
            </a:r>
            <a:r>
              <a:rPr lang="en-ZW" sz="1600">
                <a:solidFill>
                  <a:srgbClr val="000000"/>
                </a:solidFill>
                <a:latin typeface="Arial" panose="020B0604020202020204" pitchFamily="34" charset="0"/>
                <a:cs typeface="Arial" panose="020B0604020202020204" pitchFamily="34" charset="0"/>
              </a:rPr>
              <a:t>access condoms</a:t>
            </a:r>
            <a:endParaRPr lang="en-ZW" sz="1600" dirty="0">
              <a:solidFill>
                <a:srgbClr val="000000"/>
              </a:solidFill>
              <a:latin typeface="Arial" panose="020B0604020202020204" pitchFamily="34" charset="0"/>
              <a:cs typeface="Arial" panose="020B0604020202020204" pitchFamily="34" charset="0"/>
            </a:endParaRPr>
          </a:p>
          <a:p>
            <a:r>
              <a:rPr lang="en-ZW" sz="1600" dirty="0">
                <a:solidFill>
                  <a:srgbClr val="000000"/>
                </a:solidFill>
                <a:latin typeface="Arial" panose="020B0604020202020204" pitchFamily="34" charset="0"/>
                <a:cs typeface="Arial" panose="020B0604020202020204" pitchFamily="34" charset="0"/>
              </a:rPr>
              <a:t>Economic Challenges</a:t>
            </a:r>
          </a:p>
          <a:p>
            <a:pPr lvl="1"/>
            <a:r>
              <a:rPr lang="en-ZW" sz="1600" dirty="0">
                <a:solidFill>
                  <a:srgbClr val="000000"/>
                </a:solidFill>
                <a:latin typeface="Arial" panose="020B0604020202020204" pitchFamily="34" charset="0"/>
                <a:cs typeface="Arial" panose="020B0604020202020204" pitchFamily="34" charset="0"/>
              </a:rPr>
              <a:t>Transactional sex often makes it difficult for girls/women to refuse condom use – short-term incentives seem greater </a:t>
            </a:r>
            <a:r>
              <a:rPr lang="en-ZW" sz="1600">
                <a:solidFill>
                  <a:srgbClr val="000000"/>
                </a:solidFill>
                <a:latin typeface="Arial" panose="020B0604020202020204" pitchFamily="34" charset="0"/>
                <a:cs typeface="Arial" panose="020B0604020202020204" pitchFamily="34" charset="0"/>
              </a:rPr>
              <a:t>than risk</a:t>
            </a:r>
            <a:endParaRPr lang="en-ZW" sz="1600" dirty="0">
              <a:solidFill>
                <a:srgbClr val="000000"/>
              </a:solidFill>
              <a:latin typeface="Arial" panose="020B0604020202020204" pitchFamily="34" charset="0"/>
              <a:cs typeface="Arial" panose="020B0604020202020204" pitchFamily="34" charset="0"/>
            </a:endParaRPr>
          </a:p>
          <a:p>
            <a:endParaRPr lang="en-ZW" sz="1600" dirty="0">
              <a:solidFill>
                <a:srgbClr val="000000"/>
              </a:solidFill>
              <a:latin typeface="Arial" panose="020B0604020202020204" pitchFamily="34" charset="0"/>
              <a:cs typeface="Arial" panose="020B0604020202020204" pitchFamily="34" charset="0"/>
            </a:endParaRPr>
          </a:p>
          <a:p>
            <a:endParaRPr lang="en-ZW" sz="1600" dirty="0">
              <a:solidFill>
                <a:srgbClr val="000000"/>
              </a:solidFill>
              <a:latin typeface="Arial" panose="020B0604020202020204" pitchFamily="34" charset="0"/>
              <a:cs typeface="Arial" panose="020B0604020202020204" pitchFamily="34" charset="0"/>
            </a:endParaRPr>
          </a:p>
          <a:p>
            <a:endParaRPr lang="en-US" sz="1600" dirty="0"/>
          </a:p>
        </p:txBody>
      </p:sp>
      <p:sp>
        <p:nvSpPr>
          <p:cNvPr id="7" name="Title 6">
            <a:extLst>
              <a:ext uri="{FF2B5EF4-FFF2-40B4-BE49-F238E27FC236}">
                <a16:creationId xmlns:a16="http://schemas.microsoft.com/office/drawing/2014/main" id="{7F79C3D3-5BEC-654E-A16B-17B2129BF670}"/>
              </a:ext>
            </a:extLst>
          </p:cNvPr>
          <p:cNvSpPr>
            <a:spLocks noGrp="1"/>
          </p:cNvSpPr>
          <p:nvPr>
            <p:ph type="title"/>
          </p:nvPr>
        </p:nvSpPr>
        <p:spPr/>
        <p:txBody>
          <a:bodyPr/>
          <a:lstStyle/>
          <a:p>
            <a:r>
              <a:rPr lang="en-US">
                <a:solidFill>
                  <a:schemeClr val="accent2"/>
                </a:solidFill>
              </a:rPr>
              <a:t>Zimbabwe</a:t>
            </a:r>
            <a:br>
              <a:rPr lang="en-US">
                <a:solidFill>
                  <a:schemeClr val="accent2"/>
                </a:solidFill>
              </a:rPr>
            </a:br>
            <a:r>
              <a:rPr lang="en-US" sz="2400">
                <a:solidFill>
                  <a:schemeClr val="accent2"/>
                </a:solidFill>
              </a:rPr>
              <a:t>Barriers </a:t>
            </a:r>
            <a:r>
              <a:rPr lang="en-US" sz="2400" dirty="0">
                <a:solidFill>
                  <a:schemeClr val="accent2"/>
                </a:solidFill>
              </a:rPr>
              <a:t>to condom use  </a:t>
            </a:r>
            <a:r>
              <a:rPr lang="en-US" sz="2400">
                <a:solidFill>
                  <a:schemeClr val="accent2"/>
                </a:solidFill>
              </a:rPr>
              <a:t>- based on key informant interviews</a:t>
            </a:r>
            <a:endParaRPr lang="en-US" sz="2400" dirty="0">
              <a:solidFill>
                <a:schemeClr val="accent2"/>
              </a:solidFill>
            </a:endParaRPr>
          </a:p>
        </p:txBody>
      </p:sp>
      <p:sp>
        <p:nvSpPr>
          <p:cNvPr id="4" name="TextBox 3">
            <a:extLst>
              <a:ext uri="{FF2B5EF4-FFF2-40B4-BE49-F238E27FC236}">
                <a16:creationId xmlns:a16="http://schemas.microsoft.com/office/drawing/2014/main" id="{754D5146-48A0-475B-8D55-0CAF035A0DEA}"/>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Demand</a:t>
            </a:r>
            <a:endParaRPr lang="en-US" sz="1600" b="1" dirty="0">
              <a:solidFill>
                <a:schemeClr val="bg1"/>
              </a:solidFill>
              <a:latin typeface="+mj-lt"/>
            </a:endParaRPr>
          </a:p>
        </p:txBody>
      </p:sp>
      <p:sp>
        <p:nvSpPr>
          <p:cNvPr id="5" name="TextBox 4">
            <a:extLst>
              <a:ext uri="{FF2B5EF4-FFF2-40B4-BE49-F238E27FC236}">
                <a16:creationId xmlns:a16="http://schemas.microsoft.com/office/drawing/2014/main" id="{D90826B7-A68C-4CDA-A5F8-C38B5F72B243}"/>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6" name="Content Placeholder 2">
            <a:extLst>
              <a:ext uri="{FF2B5EF4-FFF2-40B4-BE49-F238E27FC236}">
                <a16:creationId xmlns:a16="http://schemas.microsoft.com/office/drawing/2014/main" id="{541898A5-FF86-4D21-8DCE-EEDFBA61ED5E}"/>
              </a:ext>
            </a:extLst>
          </p:cNvPr>
          <p:cNvSpPr txBox="1">
            <a:spLocks/>
          </p:cNvSpPr>
          <p:nvPr/>
        </p:nvSpPr>
        <p:spPr>
          <a:xfrm>
            <a:off x="6553202" y="1516022"/>
            <a:ext cx="4632958" cy="519056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Barlow Regular" panose="00000500000000000000" pitchFamily="2" charset="0"/>
              <a:buChar char="–"/>
              <a:defRPr sz="2000" kern="1200">
                <a:solidFill>
                  <a:schemeClr val="tx2">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2">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W" sz="1600">
                <a:solidFill>
                  <a:srgbClr val="000000"/>
                </a:solidFill>
                <a:latin typeface="Arial" panose="020B0604020202020204" pitchFamily="34" charset="0"/>
                <a:cs typeface="Arial" panose="020B0604020202020204" pitchFamily="34" charset="0"/>
              </a:rPr>
              <a:t>Public sector brand</a:t>
            </a:r>
          </a:p>
          <a:p>
            <a:pPr lvl="1"/>
            <a:r>
              <a:rPr lang="en-ZW" sz="1600">
                <a:solidFill>
                  <a:srgbClr val="000000"/>
                </a:solidFill>
                <a:latin typeface="Arial" panose="020B0604020202020204" pitchFamily="34" charset="0"/>
                <a:cs typeface="Arial" panose="020B0604020202020204" pitchFamily="34" charset="0"/>
              </a:rPr>
              <a:t>Poor perception of condom sector brand quality</a:t>
            </a:r>
          </a:p>
          <a:p>
            <a:r>
              <a:rPr lang="en-ZW" sz="1600">
                <a:solidFill>
                  <a:srgbClr val="000000"/>
                </a:solidFill>
                <a:latin typeface="Arial" panose="020B0604020202020204" pitchFamily="34" charset="0"/>
                <a:cs typeface="Arial" panose="020B0604020202020204" pitchFamily="34" charset="0"/>
              </a:rPr>
              <a:t>Poor judgement</a:t>
            </a:r>
          </a:p>
          <a:p>
            <a:pPr lvl="1"/>
            <a:r>
              <a:rPr lang="en-ZW" sz="1600">
                <a:solidFill>
                  <a:srgbClr val="000000"/>
                </a:solidFill>
                <a:latin typeface="Arial" panose="020B0604020202020204" pitchFamily="34" charset="0"/>
                <a:cs typeface="Arial" panose="020B0604020202020204" pitchFamily="34" charset="0"/>
              </a:rPr>
              <a:t>Sexual encounters aren’t always planned – it’s the heat of the moment</a:t>
            </a:r>
          </a:p>
          <a:p>
            <a:pPr lvl="1"/>
            <a:r>
              <a:rPr lang="en-ZW" sz="1600">
                <a:solidFill>
                  <a:srgbClr val="000000"/>
                </a:solidFill>
                <a:latin typeface="Arial" panose="020B0604020202020204" pitchFamily="34" charset="0"/>
                <a:cs typeface="Arial" panose="020B0604020202020204" pitchFamily="34" charset="0"/>
              </a:rPr>
              <a:t>Substance abuse</a:t>
            </a:r>
          </a:p>
          <a:p>
            <a:r>
              <a:rPr lang="en-ZW" sz="1600">
                <a:solidFill>
                  <a:srgbClr val="000000"/>
                </a:solidFill>
                <a:latin typeface="Arial" panose="020B0604020202020204" pitchFamily="34" charset="0"/>
                <a:cs typeface="Arial" panose="020B0604020202020204" pitchFamily="34" charset="0"/>
              </a:rPr>
              <a:t>Affordability</a:t>
            </a:r>
          </a:p>
          <a:p>
            <a:pPr lvl="1"/>
            <a:r>
              <a:rPr lang="en-ZW" sz="1600">
                <a:solidFill>
                  <a:srgbClr val="000000"/>
                </a:solidFill>
                <a:latin typeface="Arial" panose="020B0604020202020204" pitchFamily="34" charset="0"/>
                <a:cs typeface="Arial" panose="020B0604020202020204" pitchFamily="34" charset="0"/>
              </a:rPr>
              <a:t>Aspirational brands aren’t’ always affordable</a:t>
            </a:r>
          </a:p>
          <a:p>
            <a:r>
              <a:rPr lang="en-ZW" sz="1600">
                <a:solidFill>
                  <a:srgbClr val="000000"/>
                </a:solidFill>
                <a:latin typeface="Arial" panose="020B0604020202020204" pitchFamily="34" charset="0"/>
                <a:cs typeface="Arial" panose="020B0604020202020204" pitchFamily="34" charset="0"/>
              </a:rPr>
              <a:t>Risk perception</a:t>
            </a:r>
          </a:p>
          <a:p>
            <a:pPr lvl="1"/>
            <a:r>
              <a:rPr lang="en-ZW" sz="1600">
                <a:solidFill>
                  <a:srgbClr val="000000"/>
                </a:solidFill>
                <a:latin typeface="Arial" panose="020B0604020202020204" pitchFamily="34" charset="0"/>
                <a:cs typeface="Arial" panose="020B0604020202020204" pitchFamily="34" charset="0"/>
              </a:rPr>
              <a:t>Low risk perception in long-term relationships</a:t>
            </a:r>
          </a:p>
          <a:p>
            <a:endParaRPr lang="en-ZW" sz="1600">
              <a:solidFill>
                <a:srgbClr val="000000"/>
              </a:solidFill>
              <a:latin typeface="Arial" panose="020B0604020202020204" pitchFamily="34" charset="0"/>
              <a:cs typeface="Arial" panose="020B0604020202020204" pitchFamily="34" charset="0"/>
            </a:endParaRPr>
          </a:p>
          <a:p>
            <a:endParaRPr lang="en-ZW" sz="1600">
              <a:solidFill>
                <a:srgbClr val="000000"/>
              </a:solidFill>
              <a:latin typeface="Arial" panose="020B0604020202020204" pitchFamily="34" charset="0"/>
              <a:cs typeface="Arial" panose="020B0604020202020204" pitchFamily="34" charset="0"/>
            </a:endParaRPr>
          </a:p>
          <a:p>
            <a:endParaRPr lang="en-US" sz="1600" dirty="0"/>
          </a:p>
        </p:txBody>
      </p:sp>
    </p:spTree>
    <p:extLst>
      <p:ext uri="{BB962C8B-B14F-4D97-AF65-F5344CB8AC3E}">
        <p14:creationId xmlns:p14="http://schemas.microsoft.com/office/powerpoint/2010/main" val="722232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C0951F-86D7-9A42-B152-47EE49A8351C}"/>
              </a:ext>
            </a:extLst>
          </p:cNvPr>
          <p:cNvSpPr>
            <a:spLocks noGrp="1"/>
          </p:cNvSpPr>
          <p:nvPr>
            <p:ph type="title"/>
          </p:nvPr>
        </p:nvSpPr>
        <p:spPr/>
        <p:txBody>
          <a:bodyPr/>
          <a:lstStyle/>
          <a:p>
            <a:r>
              <a:rPr lang="en-US">
                <a:solidFill>
                  <a:schemeClr val="accent2"/>
                </a:solidFill>
              </a:rPr>
              <a:t>Zimbabwe</a:t>
            </a:r>
            <a:br>
              <a:rPr lang="en-US">
                <a:solidFill>
                  <a:schemeClr val="accent2"/>
                </a:solidFill>
              </a:rPr>
            </a:br>
            <a:r>
              <a:rPr lang="en-US" sz="2400">
                <a:solidFill>
                  <a:schemeClr val="accent2"/>
                </a:solidFill>
              </a:rPr>
              <a:t>Barriers/Motivators for </a:t>
            </a:r>
            <a:r>
              <a:rPr lang="en-US" sz="2400" dirty="0">
                <a:solidFill>
                  <a:schemeClr val="accent2"/>
                </a:solidFill>
              </a:rPr>
              <a:t>Condom use – Immersion Study</a:t>
            </a:r>
          </a:p>
        </p:txBody>
      </p:sp>
      <p:sp>
        <p:nvSpPr>
          <p:cNvPr id="5" name="Slide Number Placeholder 4">
            <a:extLst>
              <a:ext uri="{FF2B5EF4-FFF2-40B4-BE49-F238E27FC236}">
                <a16:creationId xmlns:a16="http://schemas.microsoft.com/office/drawing/2014/main" id="{2969E2FF-4388-834E-9B52-4185C15C554C}"/>
              </a:ext>
            </a:extLst>
          </p:cNvPr>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id="{C724C50B-193A-3E45-A1F3-6712A5BFB901}"/>
              </a:ext>
            </a:extLst>
          </p:cNvPr>
          <p:cNvGraphicFramePr>
            <a:graphicFrameLocks noGrp="1"/>
          </p:cNvGraphicFramePr>
          <p:nvPr>
            <p:extLst>
              <p:ext uri="{D42A27DB-BD31-4B8C-83A1-F6EECF244321}">
                <p14:modId xmlns:p14="http://schemas.microsoft.com/office/powerpoint/2010/main" val="2204506887"/>
              </p:ext>
            </p:extLst>
          </p:nvPr>
        </p:nvGraphicFramePr>
        <p:xfrm>
          <a:off x="838200" y="1057287"/>
          <a:ext cx="10515600" cy="3205480"/>
        </p:xfrm>
        <a:graphic>
          <a:graphicData uri="http://schemas.openxmlformats.org/drawingml/2006/table">
            <a:tbl>
              <a:tblPr firstRow="1" bandRow="1">
                <a:tableStyleId>{5C22544A-7EE6-4342-B048-85BDC9FD1C3A}</a:tableStyleId>
              </a:tblPr>
              <a:tblGrid>
                <a:gridCol w="5321508">
                  <a:extLst>
                    <a:ext uri="{9D8B030D-6E8A-4147-A177-3AD203B41FA5}">
                      <a16:colId xmlns:a16="http://schemas.microsoft.com/office/drawing/2014/main" val="3233973346"/>
                    </a:ext>
                  </a:extLst>
                </a:gridCol>
                <a:gridCol w="5194092">
                  <a:extLst>
                    <a:ext uri="{9D8B030D-6E8A-4147-A177-3AD203B41FA5}">
                      <a16:colId xmlns:a16="http://schemas.microsoft.com/office/drawing/2014/main" val="254677253"/>
                    </a:ext>
                  </a:extLst>
                </a:gridCol>
              </a:tblGrid>
              <a:tr h="370840">
                <a:tc>
                  <a:txBody>
                    <a:bodyPr/>
                    <a:lstStyle/>
                    <a:p>
                      <a:r>
                        <a:rPr lang="en-US"/>
                        <a:t>Female Barriers</a:t>
                      </a:r>
                    </a:p>
                  </a:txBody>
                  <a:tcPr/>
                </a:tc>
                <a:tc>
                  <a:txBody>
                    <a:bodyPr/>
                    <a:lstStyle/>
                    <a:p>
                      <a:r>
                        <a:rPr lang="en-US" dirty="0"/>
                        <a:t>Male Barriers</a:t>
                      </a:r>
                    </a:p>
                  </a:txBody>
                  <a:tcPr/>
                </a:tc>
                <a:extLst>
                  <a:ext uri="{0D108BD9-81ED-4DB2-BD59-A6C34878D82A}">
                    <a16:rowId xmlns:a16="http://schemas.microsoft.com/office/drawing/2014/main" val="1295531238"/>
                  </a:ext>
                </a:extLst>
              </a:tr>
              <a:tr h="370840">
                <a:tc>
                  <a:txBody>
                    <a:bodyPr/>
                    <a:lstStyle/>
                    <a:p>
                      <a:pPr marL="285750" lvl="0" indent="-285750">
                        <a:buFont typeface="Arial" panose="020B0604020202020204" pitchFamily="34" charset="0"/>
                        <a:buChar char="•"/>
                      </a:pPr>
                      <a:r>
                        <a:rPr lang="en-US" dirty="0"/>
                        <a:t>Lack of skills &amp; knowledge to use condom</a:t>
                      </a:r>
                    </a:p>
                    <a:p>
                      <a:pPr marL="285750" lvl="0" indent="-285750">
                        <a:buFont typeface="Arial" panose="020B0604020202020204" pitchFamily="34" charset="0"/>
                        <a:buChar char="•"/>
                      </a:pPr>
                      <a:r>
                        <a:rPr lang="en-US" dirty="0"/>
                        <a:t>Agency – ability to negotiate condom use w/partner, empowered to propose condom </a:t>
                      </a:r>
                    </a:p>
                    <a:p>
                      <a:pPr marL="285750" lvl="0" indent="-285750">
                        <a:buFont typeface="Arial" panose="020B0604020202020204" pitchFamily="34" charset="0"/>
                        <a:buChar char="•"/>
                      </a:pPr>
                      <a:r>
                        <a:rPr lang="en-US" dirty="0"/>
                        <a:t>Societal stigma around condom use – purchase, &amp; ‘good girls don’t have sex’ (rural)</a:t>
                      </a:r>
                    </a:p>
                    <a:p>
                      <a:pPr marL="285750" lvl="0" indent="-285750">
                        <a:buFont typeface="Arial" panose="020B0604020202020204" pitchFamily="34" charset="0"/>
                        <a:buChar char="•"/>
                      </a:pPr>
                      <a:r>
                        <a:rPr lang="en-US" dirty="0"/>
                        <a:t>Responsibility is the man to bring condom</a:t>
                      </a:r>
                    </a:p>
                    <a:p>
                      <a:pPr marL="285750" lvl="0" indent="-285750">
                        <a:buFont typeface="Arial" panose="020B0604020202020204" pitchFamily="34" charset="0"/>
                        <a:buChar char="•"/>
                      </a:pPr>
                      <a:r>
                        <a:rPr lang="en-US" dirty="0"/>
                        <a:t>Limited access outside of facilities/clinics (primarily urban)</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Smell of free condoms (Panther)</a:t>
                      </a:r>
                    </a:p>
                    <a:p>
                      <a:pPr marL="285750" lvl="0" indent="-285750">
                        <a:buFont typeface="Arial" panose="020B0604020202020204" pitchFamily="34" charset="0"/>
                        <a:buChar char="•"/>
                      </a:pPr>
                      <a:endParaRPr lang="en-US" dirty="0"/>
                    </a:p>
                  </a:txBody>
                  <a:tcPr/>
                </a:tc>
                <a:tc>
                  <a:txBody>
                    <a:bodyPr/>
                    <a:lstStyle/>
                    <a:p>
                      <a:pPr marL="176213" indent="-176213">
                        <a:buFont typeface="Arial" panose="020B0604020202020204" pitchFamily="34" charset="0"/>
                        <a:buChar char="•"/>
                        <a:tabLst/>
                      </a:pPr>
                      <a:r>
                        <a:rPr lang="en-US" dirty="0"/>
                        <a:t>Lack of skills &amp; knowledge to use condoms </a:t>
                      </a:r>
                    </a:p>
                    <a:p>
                      <a:pPr marL="176213" indent="-176213">
                        <a:buFont typeface="Arial" panose="020B0604020202020204" pitchFamily="34" charset="0"/>
                        <a:buChar char="•"/>
                        <a:tabLst/>
                      </a:pPr>
                      <a:r>
                        <a:rPr lang="en-US" dirty="0"/>
                        <a:t>limited access outside of facilities/clinics</a:t>
                      </a:r>
                    </a:p>
                    <a:p>
                      <a:pPr marL="176213" indent="-176213">
                        <a:buFont typeface="Arial" panose="020B0604020202020204" pitchFamily="34" charset="0"/>
                        <a:buChar char="•"/>
                        <a:tabLst/>
                      </a:pPr>
                      <a:r>
                        <a:rPr lang="en-US" dirty="0"/>
                        <a:t>Societal stigma around use (pick up)</a:t>
                      </a:r>
                    </a:p>
                    <a:p>
                      <a:pPr marL="176213" indent="-176213">
                        <a:buFont typeface="Arial" panose="020B0604020202020204" pitchFamily="34" charset="0"/>
                        <a:buChar char="•"/>
                        <a:tabLst/>
                      </a:pPr>
                      <a:r>
                        <a:rPr lang="en-US" dirty="0"/>
                        <a:t>Low perceived value of free</a:t>
                      </a:r>
                    </a:p>
                    <a:p>
                      <a:pPr marL="176213" indent="-176213">
                        <a:buFont typeface="Arial" panose="020B0604020202020204" pitchFamily="34" charset="0"/>
                        <a:buChar char="•"/>
                        <a:tabLst/>
                      </a:pPr>
                      <a:r>
                        <a:rPr lang="en-US" dirty="0"/>
                        <a:t>Religious barriers</a:t>
                      </a:r>
                    </a:p>
                    <a:p>
                      <a:pPr marL="176213" marR="0" lvl="0" indent="-176213"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Smell of free condoms (Panther)</a:t>
                      </a:r>
                    </a:p>
                    <a:p>
                      <a:pPr marL="176213" marR="0" lvl="0" indent="-176213"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Alcohol (abuse)</a:t>
                      </a:r>
                    </a:p>
                    <a:p>
                      <a:pPr marL="234950" indent="-234950">
                        <a:buFont typeface="Arial" panose="020B0604020202020204" pitchFamily="34" charset="0"/>
                        <a:buChar char="•"/>
                        <a:tabLst/>
                      </a:pPr>
                      <a:endParaRPr lang="en-US" dirty="0"/>
                    </a:p>
                  </a:txBody>
                  <a:tcPr/>
                </a:tc>
                <a:extLst>
                  <a:ext uri="{0D108BD9-81ED-4DB2-BD59-A6C34878D82A}">
                    <a16:rowId xmlns:a16="http://schemas.microsoft.com/office/drawing/2014/main" val="432370676"/>
                  </a:ext>
                </a:extLst>
              </a:tr>
            </a:tbl>
          </a:graphicData>
        </a:graphic>
      </p:graphicFrame>
      <p:sp>
        <p:nvSpPr>
          <p:cNvPr id="7" name="TextBox 6">
            <a:extLst>
              <a:ext uri="{FF2B5EF4-FFF2-40B4-BE49-F238E27FC236}">
                <a16:creationId xmlns:a16="http://schemas.microsoft.com/office/drawing/2014/main" id="{70915BDF-58C4-4E01-962E-E3E0A3D3C574}"/>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Demand</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B3FB3FDE-8978-42A3-A70C-6339D47F22DD}"/>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graphicFrame>
        <p:nvGraphicFramePr>
          <p:cNvPr id="9" name="Table 8">
            <a:extLst>
              <a:ext uri="{FF2B5EF4-FFF2-40B4-BE49-F238E27FC236}">
                <a16:creationId xmlns:a16="http://schemas.microsoft.com/office/drawing/2014/main" id="{31330023-F543-4017-94B7-7AF72990EBC7}"/>
              </a:ext>
            </a:extLst>
          </p:cNvPr>
          <p:cNvGraphicFramePr>
            <a:graphicFrameLocks noGrp="1"/>
          </p:cNvGraphicFramePr>
          <p:nvPr>
            <p:extLst>
              <p:ext uri="{D42A27DB-BD31-4B8C-83A1-F6EECF244321}">
                <p14:modId xmlns:p14="http://schemas.microsoft.com/office/powerpoint/2010/main" val="1348764043"/>
              </p:ext>
            </p:extLst>
          </p:nvPr>
        </p:nvGraphicFramePr>
        <p:xfrm>
          <a:off x="838200" y="4281505"/>
          <a:ext cx="10515600" cy="1559560"/>
        </p:xfrm>
        <a:graphic>
          <a:graphicData uri="http://schemas.openxmlformats.org/drawingml/2006/table">
            <a:tbl>
              <a:tblPr firstRow="1" bandRow="1">
                <a:tableStyleId>{5C22544A-7EE6-4342-B048-85BDC9FD1C3A}</a:tableStyleId>
              </a:tblPr>
              <a:tblGrid>
                <a:gridCol w="5321508">
                  <a:extLst>
                    <a:ext uri="{9D8B030D-6E8A-4147-A177-3AD203B41FA5}">
                      <a16:colId xmlns:a16="http://schemas.microsoft.com/office/drawing/2014/main" val="3233973346"/>
                    </a:ext>
                  </a:extLst>
                </a:gridCol>
                <a:gridCol w="5194092">
                  <a:extLst>
                    <a:ext uri="{9D8B030D-6E8A-4147-A177-3AD203B41FA5}">
                      <a16:colId xmlns:a16="http://schemas.microsoft.com/office/drawing/2014/main" val="254677253"/>
                    </a:ext>
                  </a:extLst>
                </a:gridCol>
              </a:tblGrid>
              <a:tr h="370840">
                <a:tc>
                  <a:txBody>
                    <a:bodyPr/>
                    <a:lstStyle/>
                    <a:p>
                      <a:r>
                        <a:rPr lang="en-US"/>
                        <a:t>Female  Motivators</a:t>
                      </a:r>
                    </a:p>
                  </a:txBody>
                  <a:tcPr/>
                </a:tc>
                <a:tc>
                  <a:txBody>
                    <a:bodyPr/>
                    <a:lstStyle/>
                    <a:p>
                      <a:r>
                        <a:rPr lang="en-US" dirty="0"/>
                        <a:t>Male Motivators</a:t>
                      </a:r>
                    </a:p>
                  </a:txBody>
                  <a:tcPr/>
                </a:tc>
                <a:extLst>
                  <a:ext uri="{0D108BD9-81ED-4DB2-BD59-A6C34878D82A}">
                    <a16:rowId xmlns:a16="http://schemas.microsoft.com/office/drawing/2014/main" val="1295531238"/>
                  </a:ext>
                </a:extLst>
              </a:tr>
              <a:tr h="370840">
                <a:tc>
                  <a:txBody>
                    <a:bodyPr/>
                    <a:lstStyle/>
                    <a:p>
                      <a:pPr marL="285750" lvl="0" indent="-285750">
                        <a:buFont typeface="Arial" panose="020B0604020202020204" pitchFamily="34" charset="0"/>
                        <a:buChar char="•"/>
                      </a:pPr>
                      <a:r>
                        <a:rPr lang="en-US" dirty="0"/>
                        <a:t>Risk Perception leads to condom use (friends on treatment)</a:t>
                      </a:r>
                    </a:p>
                    <a:p>
                      <a:pPr marL="285750" lvl="0" indent="-285750">
                        <a:buFont typeface="Arial" panose="020B0604020202020204" pitchFamily="34" charset="0"/>
                        <a:buChar char="•"/>
                      </a:pPr>
                      <a:r>
                        <a:rPr lang="en-US" dirty="0"/>
                        <a:t>Fear – of pregnancy, HIV</a:t>
                      </a:r>
                    </a:p>
                    <a:p>
                      <a:pPr marL="285750" lvl="0" indent="-285750">
                        <a:buFont typeface="Arial" panose="020B0604020202020204" pitchFamily="34" charset="0"/>
                        <a:buChar char="•"/>
                      </a:pPr>
                      <a:r>
                        <a:rPr lang="en-US" dirty="0"/>
                        <a:t>Social Support (</a:t>
                      </a:r>
                      <a:r>
                        <a:rPr lang="en-US"/>
                        <a:t>peers)</a:t>
                      </a:r>
                      <a:endParaRPr lang="en-US" dirty="0"/>
                    </a:p>
                  </a:txBody>
                  <a:tcPr/>
                </a:tc>
                <a:tc>
                  <a:txBody>
                    <a:bodyPr/>
                    <a:lstStyle/>
                    <a:p>
                      <a:pPr marL="176213" indent="-176213">
                        <a:buFont typeface="Arial" panose="020B0604020202020204" pitchFamily="34" charset="0"/>
                        <a:buChar char="•"/>
                        <a:tabLst/>
                      </a:pPr>
                      <a:r>
                        <a:rPr lang="en-US" dirty="0"/>
                        <a:t>Risk Perception leads to condom use</a:t>
                      </a:r>
                    </a:p>
                    <a:p>
                      <a:pPr marL="176213" marR="0" lvl="0" indent="-176213"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Social Support (peers)</a:t>
                      </a:r>
                    </a:p>
                    <a:p>
                      <a:pPr marL="176213" indent="-176213">
                        <a:buFont typeface="Arial" panose="020B0604020202020204" pitchFamily="34" charset="0"/>
                        <a:buChar char="•"/>
                        <a:tabLst/>
                      </a:pPr>
                      <a:endParaRPr lang="en-US" dirty="0"/>
                    </a:p>
                  </a:txBody>
                  <a:tcPr/>
                </a:tc>
                <a:extLst>
                  <a:ext uri="{0D108BD9-81ED-4DB2-BD59-A6C34878D82A}">
                    <a16:rowId xmlns:a16="http://schemas.microsoft.com/office/drawing/2014/main" val="432370676"/>
                  </a:ext>
                </a:extLst>
              </a:tr>
            </a:tbl>
          </a:graphicData>
        </a:graphic>
      </p:graphicFrame>
    </p:spTree>
    <p:extLst>
      <p:ext uri="{BB962C8B-B14F-4D97-AF65-F5344CB8AC3E}">
        <p14:creationId xmlns:p14="http://schemas.microsoft.com/office/powerpoint/2010/main" val="6677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BB6DA5-0C39-4DC0-BD00-2ED83C665A93}"/>
              </a:ext>
            </a:extLst>
          </p:cNvPr>
          <p:cNvSpPr/>
          <p:nvPr/>
        </p:nvSpPr>
        <p:spPr>
          <a:xfrm>
            <a:off x="798953" y="260017"/>
            <a:ext cx="10594093" cy="433196"/>
          </a:xfrm>
          <a:prstGeom prst="rect">
            <a:avLst/>
          </a:prstGeom>
          <a:solidFill>
            <a:schemeClr val="accent1">
              <a:lumMod val="50000"/>
            </a:schemeClr>
          </a:solidFill>
          <a:ln>
            <a:noFill/>
          </a:ln>
        </p:spPr>
        <p:txBody>
          <a:bodyPr wrap="square" anchor="ctr" anchorCtr="0">
            <a:spAutoFit/>
          </a:bodyPr>
          <a:lstStyle/>
          <a:p>
            <a:pPr algn="ctr" defTabSz="422041">
              <a:defRPr/>
            </a:pPr>
            <a:r>
              <a:rPr lang="pt-PT" altLang="en-US" sz="2215" b="1" dirty="0">
                <a:solidFill>
                  <a:prstClr val="white"/>
                </a:solidFill>
                <a:latin typeface="Arial"/>
                <a:ea typeface="ＭＳ Ｐゴシック" panose="020B0600070205080204" pitchFamily="34" charset="-128"/>
              </a:rPr>
              <a:t>National Condom Strategy</a:t>
            </a:r>
            <a:r>
              <a:rPr lang="pt-PT" altLang="en-US" sz="2215" b="1">
                <a:solidFill>
                  <a:prstClr val="white"/>
                </a:solidFill>
                <a:latin typeface="Arial"/>
                <a:ea typeface="ＭＳ Ｐゴシック" panose="020B0600070205080204" pitchFamily="34" charset="-128"/>
              </a:rPr>
              <a:t>:  Model Results </a:t>
            </a:r>
            <a:r>
              <a:rPr lang="pt-PT" altLang="en-US" sz="2215" b="1" dirty="0">
                <a:solidFill>
                  <a:prstClr val="white"/>
                </a:solidFill>
                <a:latin typeface="Arial"/>
                <a:ea typeface="ＭＳ Ｐゴシック" panose="020B0600070205080204" pitchFamily="34" charset="-128"/>
              </a:rPr>
              <a:t>Framework</a:t>
            </a:r>
          </a:p>
        </p:txBody>
      </p:sp>
      <p:sp>
        <p:nvSpPr>
          <p:cNvPr id="10" name="Rectangle: Rounded Corners 9">
            <a:extLst>
              <a:ext uri="{FF2B5EF4-FFF2-40B4-BE49-F238E27FC236}">
                <a16:creationId xmlns:a16="http://schemas.microsoft.com/office/drawing/2014/main" id="{86ADF78E-056C-4D09-A44F-A66E7EAE98AD}"/>
              </a:ext>
            </a:extLst>
          </p:cNvPr>
          <p:cNvSpPr/>
          <p:nvPr/>
        </p:nvSpPr>
        <p:spPr>
          <a:xfrm>
            <a:off x="798953" y="882808"/>
            <a:ext cx="3314130" cy="820211"/>
          </a:xfrm>
          <a:prstGeom prst="roundRect">
            <a:avLst/>
          </a:prstGeom>
          <a:solidFill>
            <a:srgbClr val="D3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lnSpc>
                <a:spcPct val="90000"/>
              </a:lnSpc>
              <a:defRPr/>
            </a:pPr>
            <a:r>
              <a:rPr lang="pt-PT" sz="1100" b="1" dirty="0">
                <a:solidFill>
                  <a:prstClr val="white">
                    <a:lumMod val="65000"/>
                  </a:prstClr>
                </a:solidFill>
              </a:rPr>
              <a:t>Reduction in new HIV infections</a:t>
            </a:r>
          </a:p>
        </p:txBody>
      </p:sp>
      <p:sp>
        <p:nvSpPr>
          <p:cNvPr id="11" name="Rectangle: Rounded Corners 10">
            <a:extLst>
              <a:ext uri="{FF2B5EF4-FFF2-40B4-BE49-F238E27FC236}">
                <a16:creationId xmlns:a16="http://schemas.microsoft.com/office/drawing/2014/main" id="{2A93C720-FC46-44CB-83F1-38F796213DBF}"/>
              </a:ext>
            </a:extLst>
          </p:cNvPr>
          <p:cNvSpPr/>
          <p:nvPr/>
        </p:nvSpPr>
        <p:spPr>
          <a:xfrm>
            <a:off x="4422420" y="886126"/>
            <a:ext cx="3314130" cy="820211"/>
          </a:xfrm>
          <a:prstGeom prst="roundRect">
            <a:avLst/>
          </a:prstGeom>
          <a:solidFill>
            <a:srgbClr val="D3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lnSpc>
                <a:spcPct val="90000"/>
              </a:lnSpc>
              <a:defRPr/>
            </a:pPr>
            <a:r>
              <a:rPr lang="pt-PT" sz="1100" b="1" dirty="0">
                <a:solidFill>
                  <a:prstClr val="white">
                    <a:lumMod val="65000"/>
                  </a:prstClr>
                </a:solidFill>
              </a:rPr>
              <a:t>Reduction in STI infections</a:t>
            </a:r>
          </a:p>
        </p:txBody>
      </p:sp>
      <p:sp>
        <p:nvSpPr>
          <p:cNvPr id="12" name="Rectangle: Rounded Corners 11">
            <a:extLst>
              <a:ext uri="{FF2B5EF4-FFF2-40B4-BE49-F238E27FC236}">
                <a16:creationId xmlns:a16="http://schemas.microsoft.com/office/drawing/2014/main" id="{3738AEB0-AF6C-444B-AEC7-84CF064217C6}"/>
              </a:ext>
            </a:extLst>
          </p:cNvPr>
          <p:cNvSpPr/>
          <p:nvPr/>
        </p:nvSpPr>
        <p:spPr>
          <a:xfrm>
            <a:off x="8045887" y="882808"/>
            <a:ext cx="3344717" cy="820211"/>
          </a:xfrm>
          <a:prstGeom prst="roundRect">
            <a:avLst/>
          </a:prstGeom>
          <a:solidFill>
            <a:srgbClr val="D3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lnSpc>
                <a:spcPct val="90000"/>
              </a:lnSpc>
              <a:defRPr/>
            </a:pPr>
            <a:r>
              <a:rPr lang="pt-PT" sz="1100" b="1" dirty="0">
                <a:solidFill>
                  <a:prstClr val="white">
                    <a:lumMod val="65000"/>
                  </a:prstClr>
                </a:solidFill>
              </a:rPr>
              <a:t>Reduction </a:t>
            </a:r>
            <a:r>
              <a:rPr lang="pt-PT" sz="1100" b="1">
                <a:solidFill>
                  <a:prstClr val="white">
                    <a:lumMod val="65000"/>
                  </a:prstClr>
                </a:solidFill>
              </a:rPr>
              <a:t>in unintended </a:t>
            </a:r>
            <a:r>
              <a:rPr lang="pt-PT" sz="1100" b="1" dirty="0">
                <a:solidFill>
                  <a:prstClr val="white">
                    <a:lumMod val="65000"/>
                  </a:prstClr>
                </a:solidFill>
              </a:rPr>
              <a:t>pregnancies</a:t>
            </a:r>
          </a:p>
        </p:txBody>
      </p:sp>
      <p:sp>
        <p:nvSpPr>
          <p:cNvPr id="18" name="Rectangle: Rounded Corners 17">
            <a:extLst>
              <a:ext uri="{FF2B5EF4-FFF2-40B4-BE49-F238E27FC236}">
                <a16:creationId xmlns:a16="http://schemas.microsoft.com/office/drawing/2014/main" id="{E1176E1C-1B1D-4B14-B120-39BCFE95FF13}"/>
              </a:ext>
            </a:extLst>
          </p:cNvPr>
          <p:cNvSpPr/>
          <p:nvPr/>
        </p:nvSpPr>
        <p:spPr>
          <a:xfrm>
            <a:off x="4422420" y="3816021"/>
            <a:ext cx="3311786" cy="100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22041">
              <a:lnSpc>
                <a:spcPct val="90000"/>
              </a:lnSpc>
              <a:defRPr/>
            </a:pPr>
            <a:endParaRPr lang="pt-PT" sz="1100" b="1" dirty="0">
              <a:solidFill>
                <a:prstClr val="white">
                  <a:lumMod val="95000"/>
                </a:prstClr>
              </a:solidFill>
            </a:endParaRPr>
          </a:p>
          <a:p>
            <a:pPr algn="ctr" defTabSz="422041">
              <a:lnSpc>
                <a:spcPct val="90000"/>
              </a:lnSpc>
              <a:defRPr/>
            </a:pPr>
            <a:endParaRPr lang="pt-PT" sz="1100" b="1" dirty="0">
              <a:solidFill>
                <a:prstClr val="white">
                  <a:lumMod val="95000"/>
                </a:prstClr>
              </a:solidFill>
            </a:endParaRPr>
          </a:p>
          <a:p>
            <a:pPr algn="ctr" defTabSz="422041">
              <a:lnSpc>
                <a:spcPct val="90000"/>
              </a:lnSpc>
              <a:defRPr/>
            </a:pPr>
            <a:r>
              <a:rPr lang="pt-PT" sz="1100" b="1">
                <a:solidFill>
                  <a:prstClr val="white">
                    <a:lumMod val="95000"/>
                  </a:prstClr>
                </a:solidFill>
              </a:rPr>
              <a:t>Program </a:t>
            </a:r>
            <a:r>
              <a:rPr lang="pt-PT" sz="1100" b="1" dirty="0">
                <a:solidFill>
                  <a:prstClr val="white">
                    <a:lumMod val="95000"/>
                  </a:prstClr>
                </a:solidFill>
              </a:rPr>
              <a:t>stewardship strengthened</a:t>
            </a:r>
          </a:p>
          <a:p>
            <a:pPr algn="ctr" defTabSz="422041">
              <a:lnSpc>
                <a:spcPct val="90000"/>
              </a:lnSpc>
              <a:defRPr/>
            </a:pPr>
            <a:endParaRPr lang="pt-PT" sz="1100" b="1" dirty="0">
              <a:solidFill>
                <a:prstClr val="white">
                  <a:lumMod val="95000"/>
                </a:prstClr>
              </a:solidFill>
            </a:endParaRPr>
          </a:p>
          <a:p>
            <a:pPr algn="ctr" defTabSz="422041">
              <a:lnSpc>
                <a:spcPct val="90000"/>
              </a:lnSpc>
              <a:defRPr/>
            </a:pPr>
            <a:endParaRPr lang="pt-PT" sz="1100" b="1" dirty="0">
              <a:solidFill>
                <a:prstClr val="white">
                  <a:lumMod val="95000"/>
                </a:prstClr>
              </a:solidFill>
            </a:endParaRPr>
          </a:p>
          <a:p>
            <a:pPr algn="ctr" defTabSz="422041">
              <a:lnSpc>
                <a:spcPct val="90000"/>
              </a:lnSpc>
              <a:defRPr/>
            </a:pPr>
            <a:endParaRPr lang="pt-PT" sz="1100" b="1" dirty="0">
              <a:solidFill>
                <a:prstClr val="white">
                  <a:lumMod val="95000"/>
                </a:prstClr>
              </a:solidFill>
            </a:endParaRPr>
          </a:p>
        </p:txBody>
      </p:sp>
      <p:sp>
        <p:nvSpPr>
          <p:cNvPr id="24" name="Rectangle: Rounded Corners 23">
            <a:extLst>
              <a:ext uri="{FF2B5EF4-FFF2-40B4-BE49-F238E27FC236}">
                <a16:creationId xmlns:a16="http://schemas.microsoft.com/office/drawing/2014/main" id="{9AF53A36-0867-4EBE-8D56-A02137D3CA30}"/>
              </a:ext>
            </a:extLst>
          </p:cNvPr>
          <p:cNvSpPr/>
          <p:nvPr/>
        </p:nvSpPr>
        <p:spPr>
          <a:xfrm>
            <a:off x="8071499" y="5107353"/>
            <a:ext cx="3311786" cy="10033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22041">
              <a:defRPr/>
            </a:pPr>
            <a:endParaRPr lang="pt-PT" sz="1100" b="1">
              <a:solidFill>
                <a:prstClr val="white">
                  <a:lumMod val="95000"/>
                </a:prstClr>
              </a:solidFill>
            </a:endParaRPr>
          </a:p>
          <a:p>
            <a:pPr algn="ctr" defTabSz="422041">
              <a:defRPr/>
            </a:pPr>
            <a:endParaRPr lang="pt-PT" sz="1100" b="1">
              <a:solidFill>
                <a:prstClr val="white">
                  <a:lumMod val="95000"/>
                </a:prstClr>
              </a:solidFill>
            </a:endParaRPr>
          </a:p>
          <a:p>
            <a:pPr algn="ctr" defTabSz="422041">
              <a:defRPr/>
            </a:pPr>
            <a:r>
              <a:rPr lang="pt-PT" sz="1100" b="1">
                <a:solidFill>
                  <a:prstClr val="white">
                    <a:lumMod val="95000"/>
                  </a:prstClr>
                </a:solidFill>
              </a:rPr>
              <a:t>Supply Strengthening Activities</a:t>
            </a:r>
            <a:endParaRPr lang="pt-PT" sz="1100" b="1" dirty="0">
              <a:solidFill>
                <a:prstClr val="white">
                  <a:lumMod val="95000"/>
                </a:prstClr>
              </a:solidFill>
            </a:endParaRPr>
          </a:p>
          <a:p>
            <a:pPr marL="60325" indent="-60325" algn="ctr" defTabSz="422041">
              <a:lnSpc>
                <a:spcPct val="80000"/>
              </a:lnSpc>
              <a:spcBef>
                <a:spcPts val="200"/>
              </a:spcBef>
              <a:buFont typeface="Arial" panose="020B0604020202020204" pitchFamily="34" charset="0"/>
              <a:buChar char="•"/>
              <a:defRPr/>
            </a:pPr>
            <a:endParaRPr lang="pt-PT" sz="1100" b="1" dirty="0">
              <a:solidFill>
                <a:prstClr val="white">
                  <a:lumMod val="95000"/>
                </a:prstClr>
              </a:solidFill>
            </a:endParaRPr>
          </a:p>
        </p:txBody>
      </p:sp>
      <p:sp>
        <p:nvSpPr>
          <p:cNvPr id="25" name="Rectangle: Rounded Corners 24">
            <a:extLst>
              <a:ext uri="{FF2B5EF4-FFF2-40B4-BE49-F238E27FC236}">
                <a16:creationId xmlns:a16="http://schemas.microsoft.com/office/drawing/2014/main" id="{63FDFE23-DA2D-4D57-83AE-02CD082098AC}"/>
              </a:ext>
            </a:extLst>
          </p:cNvPr>
          <p:cNvSpPr/>
          <p:nvPr/>
        </p:nvSpPr>
        <p:spPr>
          <a:xfrm>
            <a:off x="808715" y="5118497"/>
            <a:ext cx="3297820" cy="100051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22041">
              <a:defRPr/>
            </a:pPr>
            <a:endParaRPr lang="pt-PT" sz="1100" b="1">
              <a:solidFill>
                <a:prstClr val="white">
                  <a:lumMod val="95000"/>
                </a:prstClr>
              </a:solidFill>
            </a:endParaRPr>
          </a:p>
          <a:p>
            <a:pPr algn="ctr" defTabSz="422041">
              <a:defRPr/>
            </a:pPr>
            <a:endParaRPr lang="pt-PT" sz="1100" b="1">
              <a:solidFill>
                <a:prstClr val="white">
                  <a:lumMod val="95000"/>
                </a:prstClr>
              </a:solidFill>
            </a:endParaRPr>
          </a:p>
          <a:p>
            <a:pPr algn="ctr" defTabSz="422041">
              <a:defRPr/>
            </a:pPr>
            <a:r>
              <a:rPr lang="pt-PT" sz="1100" b="1">
                <a:solidFill>
                  <a:prstClr val="white">
                    <a:lumMod val="95000"/>
                  </a:prstClr>
                </a:solidFill>
              </a:rPr>
              <a:t>Demand Generation Activities</a:t>
            </a:r>
            <a:endParaRPr lang="pt-PT" sz="1100" b="1" dirty="0">
              <a:solidFill>
                <a:prstClr val="white">
                  <a:lumMod val="95000"/>
                </a:prstClr>
              </a:solidFill>
            </a:endParaRPr>
          </a:p>
        </p:txBody>
      </p:sp>
      <p:sp>
        <p:nvSpPr>
          <p:cNvPr id="26" name="Rectangle: Rounded Corners 25">
            <a:extLst>
              <a:ext uri="{FF2B5EF4-FFF2-40B4-BE49-F238E27FC236}">
                <a16:creationId xmlns:a16="http://schemas.microsoft.com/office/drawing/2014/main" id="{AECAE08A-1F22-4CA7-82D5-6CFE21E34701}"/>
              </a:ext>
            </a:extLst>
          </p:cNvPr>
          <p:cNvSpPr/>
          <p:nvPr/>
        </p:nvSpPr>
        <p:spPr>
          <a:xfrm>
            <a:off x="4422420" y="5108986"/>
            <a:ext cx="3297820" cy="100803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22041">
              <a:defRPr/>
            </a:pPr>
            <a:endParaRPr lang="pt-PT" sz="1100" b="1">
              <a:solidFill>
                <a:prstClr val="white">
                  <a:lumMod val="95000"/>
                </a:prstClr>
              </a:solidFill>
            </a:endParaRPr>
          </a:p>
          <a:p>
            <a:pPr algn="ctr" defTabSz="422041">
              <a:defRPr/>
            </a:pPr>
            <a:endParaRPr lang="pt-PT" sz="1100" b="1">
              <a:solidFill>
                <a:prstClr val="white">
                  <a:lumMod val="95000"/>
                </a:prstClr>
              </a:solidFill>
            </a:endParaRPr>
          </a:p>
          <a:p>
            <a:pPr algn="ctr" defTabSz="422041">
              <a:defRPr/>
            </a:pPr>
            <a:r>
              <a:rPr lang="pt-PT" sz="1100" b="1">
                <a:solidFill>
                  <a:prstClr val="white">
                    <a:lumMod val="95000"/>
                  </a:prstClr>
                </a:solidFill>
              </a:rPr>
              <a:t>Program Stewardship Activities</a:t>
            </a:r>
            <a:endParaRPr lang="pt-PT" sz="1100" b="1" dirty="0">
              <a:solidFill>
                <a:prstClr val="white">
                  <a:lumMod val="95000"/>
                </a:prstClr>
              </a:solidFill>
            </a:endParaRPr>
          </a:p>
        </p:txBody>
      </p:sp>
      <p:sp>
        <p:nvSpPr>
          <p:cNvPr id="32" name="Rectangle: Rounded Corners 31">
            <a:extLst>
              <a:ext uri="{FF2B5EF4-FFF2-40B4-BE49-F238E27FC236}">
                <a16:creationId xmlns:a16="http://schemas.microsoft.com/office/drawing/2014/main" id="{72F57468-061A-4ED7-A08A-FAB7CFD0B4AB}"/>
              </a:ext>
            </a:extLst>
          </p:cNvPr>
          <p:cNvSpPr/>
          <p:nvPr/>
        </p:nvSpPr>
        <p:spPr>
          <a:xfrm>
            <a:off x="808715" y="3809427"/>
            <a:ext cx="3311786" cy="1013266"/>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22041">
              <a:lnSpc>
                <a:spcPct val="90000"/>
              </a:lnSpc>
              <a:defRPr/>
            </a:pPr>
            <a:endParaRPr lang="pt-PT" sz="1100" b="1" dirty="0">
              <a:solidFill>
                <a:prstClr val="white">
                  <a:lumMod val="95000"/>
                </a:prstClr>
              </a:solidFill>
            </a:endParaRPr>
          </a:p>
          <a:p>
            <a:pPr algn="ctr" defTabSz="422041">
              <a:lnSpc>
                <a:spcPct val="90000"/>
              </a:lnSpc>
              <a:defRPr/>
            </a:pPr>
            <a:endParaRPr lang="pt-PT" sz="1100" b="1" dirty="0">
              <a:solidFill>
                <a:prstClr val="white">
                  <a:lumMod val="95000"/>
                </a:prstClr>
              </a:solidFill>
            </a:endParaRPr>
          </a:p>
          <a:p>
            <a:pPr algn="ctr" defTabSz="422041">
              <a:lnSpc>
                <a:spcPct val="90000"/>
              </a:lnSpc>
              <a:defRPr/>
            </a:pPr>
            <a:r>
              <a:rPr lang="pt-PT" sz="1100" b="1">
                <a:solidFill>
                  <a:prstClr val="white">
                    <a:lumMod val="95000"/>
                  </a:prstClr>
                </a:solidFill>
              </a:rPr>
              <a:t>Reach </a:t>
            </a:r>
            <a:r>
              <a:rPr lang="pt-PT" sz="1100" b="1" dirty="0">
                <a:solidFill>
                  <a:prstClr val="white">
                    <a:lumMod val="95000"/>
                  </a:prstClr>
                </a:solidFill>
              </a:rPr>
              <a:t>&amp; </a:t>
            </a:r>
            <a:r>
              <a:rPr lang="pt-PT" sz="1100" b="1" dirty="0" err="1">
                <a:solidFill>
                  <a:schemeClr val="bg1"/>
                </a:solidFill>
              </a:rPr>
              <a:t>quality</a:t>
            </a:r>
            <a:r>
              <a:rPr lang="pt-PT" sz="1100" b="1" dirty="0">
                <a:solidFill>
                  <a:schemeClr val="bg1"/>
                </a:solidFill>
              </a:rPr>
              <a:t> </a:t>
            </a:r>
            <a:r>
              <a:rPr lang="pt-PT" sz="1100" b="1" dirty="0" err="1">
                <a:solidFill>
                  <a:schemeClr val="bg1"/>
                </a:solidFill>
              </a:rPr>
              <a:t>of</a:t>
            </a:r>
            <a:r>
              <a:rPr lang="pt-PT" sz="1100" b="1" dirty="0">
                <a:solidFill>
                  <a:schemeClr val="bg1"/>
                </a:solidFill>
              </a:rPr>
              <a:t> </a:t>
            </a:r>
            <a:r>
              <a:rPr lang="pt-PT" sz="1100" b="1" dirty="0" err="1">
                <a:solidFill>
                  <a:schemeClr val="bg1"/>
                </a:solidFill>
              </a:rPr>
              <a:t>evidence</a:t>
            </a:r>
            <a:r>
              <a:rPr lang="pt-PT" sz="1100" b="1" dirty="0">
                <a:solidFill>
                  <a:schemeClr val="bg1"/>
                </a:solidFill>
              </a:rPr>
              <a:t>  </a:t>
            </a:r>
            <a:r>
              <a:rPr lang="pt-PT" sz="1100" b="1" dirty="0" err="1">
                <a:solidFill>
                  <a:schemeClr val="bg1"/>
                </a:solidFill>
              </a:rPr>
              <a:t>driven</a:t>
            </a:r>
            <a:r>
              <a:rPr lang="pt-PT" sz="1100" b="1" dirty="0">
                <a:solidFill>
                  <a:schemeClr val="bg1"/>
                </a:solidFill>
              </a:rPr>
              <a:t> </a:t>
            </a:r>
            <a:r>
              <a:rPr lang="pt-PT" sz="1100" b="1" dirty="0" err="1">
                <a:solidFill>
                  <a:schemeClr val="bg1"/>
                </a:solidFill>
              </a:rPr>
              <a:t>demand</a:t>
            </a:r>
            <a:r>
              <a:rPr lang="pt-PT" sz="1100" b="1" dirty="0">
                <a:solidFill>
                  <a:schemeClr val="bg1"/>
                </a:solidFill>
              </a:rPr>
              <a:t> </a:t>
            </a:r>
            <a:r>
              <a:rPr lang="pt-PT" sz="1100" b="1" dirty="0">
                <a:solidFill>
                  <a:prstClr val="white">
                    <a:lumMod val="95000"/>
                  </a:prstClr>
                </a:solidFill>
              </a:rPr>
              <a:t>generation increased</a:t>
            </a:r>
          </a:p>
        </p:txBody>
      </p:sp>
      <p:sp>
        <p:nvSpPr>
          <p:cNvPr id="33" name="Rectangle: Rounded Corners 32">
            <a:extLst>
              <a:ext uri="{FF2B5EF4-FFF2-40B4-BE49-F238E27FC236}">
                <a16:creationId xmlns:a16="http://schemas.microsoft.com/office/drawing/2014/main" id="{B0524C89-0439-4ADC-ADF9-118066B2E06A}"/>
              </a:ext>
            </a:extLst>
          </p:cNvPr>
          <p:cNvSpPr/>
          <p:nvPr/>
        </p:nvSpPr>
        <p:spPr>
          <a:xfrm>
            <a:off x="801398" y="2884947"/>
            <a:ext cx="3297820" cy="6770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lnSpc>
                <a:spcPct val="90000"/>
              </a:lnSpc>
              <a:defRPr/>
            </a:pPr>
            <a:r>
              <a:rPr lang="en-GB" sz="1100" b="1">
                <a:solidFill>
                  <a:prstClr val="white">
                    <a:lumMod val="95000"/>
                  </a:prstClr>
                </a:solidFill>
              </a:rPr>
              <a:t>Improved </a:t>
            </a:r>
            <a:r>
              <a:rPr lang="en-GB" sz="1100" b="1" dirty="0">
                <a:solidFill>
                  <a:prstClr val="white">
                    <a:lumMod val="95000"/>
                  </a:prstClr>
                </a:solidFill>
              </a:rPr>
              <a:t>knowledge, risk perception, attitudes, norms, self-efficacy and condom use skills</a:t>
            </a:r>
          </a:p>
        </p:txBody>
      </p:sp>
      <p:sp>
        <p:nvSpPr>
          <p:cNvPr id="34" name="Rectangle: Rounded Corners 33">
            <a:extLst>
              <a:ext uri="{FF2B5EF4-FFF2-40B4-BE49-F238E27FC236}">
                <a16:creationId xmlns:a16="http://schemas.microsoft.com/office/drawing/2014/main" id="{9FD9C856-F417-4721-9972-604E35FD48A1}"/>
              </a:ext>
            </a:extLst>
          </p:cNvPr>
          <p:cNvSpPr/>
          <p:nvPr/>
        </p:nvSpPr>
        <p:spPr>
          <a:xfrm>
            <a:off x="8071499" y="2886466"/>
            <a:ext cx="3319106" cy="6755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lnSpc>
                <a:spcPct val="90000"/>
              </a:lnSpc>
              <a:defRPr/>
            </a:pPr>
            <a:r>
              <a:rPr lang="pt-PT" sz="1100" b="1" dirty="0" err="1">
                <a:solidFill>
                  <a:prstClr val="white">
                    <a:lumMod val="95000"/>
                  </a:prstClr>
                </a:solidFill>
              </a:rPr>
              <a:t>Increased</a:t>
            </a:r>
            <a:r>
              <a:rPr lang="pt-PT" sz="1100" b="1" dirty="0">
                <a:solidFill>
                  <a:prstClr val="white">
                    <a:lumMod val="95000"/>
                  </a:prstClr>
                </a:solidFill>
              </a:rPr>
              <a:t> </a:t>
            </a:r>
            <a:r>
              <a:rPr lang="pt-PT" sz="1100" b="1" dirty="0" err="1">
                <a:solidFill>
                  <a:prstClr val="white">
                    <a:lumMod val="95000"/>
                  </a:prstClr>
                </a:solidFill>
              </a:rPr>
              <a:t>condom</a:t>
            </a:r>
            <a:r>
              <a:rPr lang="pt-PT" sz="1100" b="1" dirty="0">
                <a:solidFill>
                  <a:prstClr val="white">
                    <a:lumMod val="95000"/>
                  </a:prstClr>
                </a:solidFill>
              </a:rPr>
              <a:t> </a:t>
            </a:r>
            <a:r>
              <a:rPr lang="pt-PT" sz="1100" b="1" dirty="0" err="1">
                <a:solidFill>
                  <a:prstClr val="white">
                    <a:lumMod val="95000"/>
                  </a:prstClr>
                </a:solidFill>
              </a:rPr>
              <a:t>availability</a:t>
            </a:r>
            <a:endParaRPr lang="pt-PT" sz="1100" b="1" dirty="0">
              <a:solidFill>
                <a:prstClr val="white">
                  <a:lumMod val="95000"/>
                </a:prstClr>
              </a:solidFill>
            </a:endParaRPr>
          </a:p>
        </p:txBody>
      </p:sp>
      <p:sp>
        <p:nvSpPr>
          <p:cNvPr id="35" name="Rectangle: Rounded Corners 34">
            <a:extLst>
              <a:ext uri="{FF2B5EF4-FFF2-40B4-BE49-F238E27FC236}">
                <a16:creationId xmlns:a16="http://schemas.microsoft.com/office/drawing/2014/main" id="{E27F3074-8300-4D07-9D8B-FF40E70BA21B}"/>
              </a:ext>
            </a:extLst>
          </p:cNvPr>
          <p:cNvSpPr/>
          <p:nvPr/>
        </p:nvSpPr>
        <p:spPr>
          <a:xfrm>
            <a:off x="8071499" y="3815205"/>
            <a:ext cx="3311786" cy="100803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22041">
              <a:lnSpc>
                <a:spcPct val="90000"/>
              </a:lnSpc>
              <a:defRPr/>
            </a:pPr>
            <a:endParaRPr lang="pt-PT" sz="1100" b="1" dirty="0">
              <a:solidFill>
                <a:prstClr val="white">
                  <a:lumMod val="95000"/>
                </a:prstClr>
              </a:solidFill>
            </a:endParaRPr>
          </a:p>
          <a:p>
            <a:pPr algn="ctr" defTabSz="422041">
              <a:lnSpc>
                <a:spcPct val="90000"/>
              </a:lnSpc>
              <a:defRPr/>
            </a:pPr>
            <a:endParaRPr lang="pt-PT" sz="1100" b="1" dirty="0">
              <a:solidFill>
                <a:prstClr val="white">
                  <a:lumMod val="95000"/>
                </a:prstClr>
              </a:solidFill>
            </a:endParaRPr>
          </a:p>
          <a:p>
            <a:pPr algn="ctr" defTabSz="422041">
              <a:lnSpc>
                <a:spcPct val="90000"/>
              </a:lnSpc>
              <a:defRPr/>
            </a:pPr>
            <a:r>
              <a:rPr lang="pt-PT" sz="1100" b="1">
                <a:solidFill>
                  <a:prstClr val="white">
                    <a:lumMod val="95000"/>
                  </a:prstClr>
                </a:solidFill>
              </a:rPr>
              <a:t>Condom </a:t>
            </a:r>
            <a:r>
              <a:rPr lang="pt-PT" sz="1100" b="1" dirty="0" err="1">
                <a:solidFill>
                  <a:schemeClr val="bg1"/>
                </a:solidFill>
              </a:rPr>
              <a:t>supply</a:t>
            </a:r>
            <a:r>
              <a:rPr lang="pt-PT" sz="1100" b="1" dirty="0">
                <a:solidFill>
                  <a:schemeClr val="bg1"/>
                </a:solidFill>
              </a:rPr>
              <a:t> </a:t>
            </a:r>
            <a:r>
              <a:rPr lang="pt-PT" sz="1100" b="1" dirty="0" err="1">
                <a:solidFill>
                  <a:schemeClr val="bg1"/>
                </a:solidFill>
              </a:rPr>
              <a:t>and</a:t>
            </a:r>
            <a:r>
              <a:rPr lang="pt-PT" sz="1100" b="1" dirty="0">
                <a:solidFill>
                  <a:schemeClr val="bg1"/>
                </a:solidFill>
              </a:rPr>
              <a:t> </a:t>
            </a:r>
            <a:r>
              <a:rPr lang="pt-PT" sz="1100" b="1" dirty="0" err="1">
                <a:solidFill>
                  <a:schemeClr val="bg1"/>
                </a:solidFill>
              </a:rPr>
              <a:t>distribution</a:t>
            </a:r>
            <a:r>
              <a:rPr lang="pt-PT" sz="1100" b="1" dirty="0">
                <a:solidFill>
                  <a:schemeClr val="bg1"/>
                </a:solidFill>
              </a:rPr>
              <a:t>  improved</a:t>
            </a:r>
          </a:p>
          <a:p>
            <a:pPr algn="ctr" defTabSz="422041">
              <a:lnSpc>
                <a:spcPct val="90000"/>
              </a:lnSpc>
              <a:defRPr/>
            </a:pPr>
            <a:endParaRPr lang="pt-PT" sz="1100" b="1" dirty="0">
              <a:solidFill>
                <a:prstClr val="white">
                  <a:lumMod val="95000"/>
                </a:prstClr>
              </a:solidFill>
            </a:endParaRPr>
          </a:p>
        </p:txBody>
      </p:sp>
      <p:sp>
        <p:nvSpPr>
          <p:cNvPr id="36" name="Rectangle: Rounded Corners 35">
            <a:extLst>
              <a:ext uri="{FF2B5EF4-FFF2-40B4-BE49-F238E27FC236}">
                <a16:creationId xmlns:a16="http://schemas.microsoft.com/office/drawing/2014/main" id="{47539841-38C1-4F38-907A-CC37CBD782AB}"/>
              </a:ext>
            </a:extLst>
          </p:cNvPr>
          <p:cNvSpPr/>
          <p:nvPr/>
        </p:nvSpPr>
        <p:spPr>
          <a:xfrm>
            <a:off x="798953" y="1957138"/>
            <a:ext cx="10591651" cy="6803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lnSpc>
                <a:spcPct val="90000"/>
              </a:lnSpc>
              <a:defRPr/>
            </a:pPr>
            <a:endParaRPr lang="pt-PT" sz="1100" b="1">
              <a:solidFill>
                <a:prstClr val="white">
                  <a:lumMod val="95000"/>
                </a:prstClr>
              </a:solidFill>
            </a:endParaRPr>
          </a:p>
          <a:p>
            <a:pPr algn="ctr" defTabSz="422041">
              <a:lnSpc>
                <a:spcPct val="90000"/>
              </a:lnSpc>
              <a:defRPr/>
            </a:pPr>
            <a:endParaRPr lang="pt-PT" sz="1100" b="1">
              <a:solidFill>
                <a:prstClr val="white">
                  <a:lumMod val="95000"/>
                </a:prstClr>
              </a:solidFill>
            </a:endParaRPr>
          </a:p>
          <a:p>
            <a:pPr algn="ctr" defTabSz="422041">
              <a:lnSpc>
                <a:spcPct val="90000"/>
              </a:lnSpc>
              <a:defRPr/>
            </a:pPr>
            <a:r>
              <a:rPr lang="pt-PT" sz="1100" b="1">
                <a:solidFill>
                  <a:prstClr val="white">
                    <a:lumMod val="95000"/>
                  </a:prstClr>
                </a:solidFill>
              </a:rPr>
              <a:t>Increased </a:t>
            </a:r>
            <a:r>
              <a:rPr lang="pt-PT" sz="1100" b="1" dirty="0">
                <a:solidFill>
                  <a:prstClr val="white">
                    <a:lumMod val="95000"/>
                  </a:prstClr>
                </a:solidFill>
              </a:rPr>
              <a:t>condom use </a:t>
            </a:r>
            <a:r>
              <a:rPr lang="pt-PT" sz="1100" b="1">
                <a:solidFill>
                  <a:prstClr val="white">
                    <a:lumMod val="95000"/>
                  </a:prstClr>
                </a:solidFill>
              </a:rPr>
              <a:t>by priority groups</a:t>
            </a:r>
            <a:endParaRPr lang="pt-PT" sz="1100" b="1" dirty="0">
              <a:solidFill>
                <a:prstClr val="white">
                  <a:lumMod val="95000"/>
                </a:prstClr>
              </a:solidFill>
            </a:endParaRPr>
          </a:p>
          <a:p>
            <a:pPr algn="ctr" defTabSz="422041">
              <a:lnSpc>
                <a:spcPct val="90000"/>
              </a:lnSpc>
              <a:defRPr/>
            </a:pPr>
            <a:endParaRPr lang="pt-PT" sz="1100" b="1" dirty="0">
              <a:solidFill>
                <a:prstClr val="white">
                  <a:lumMod val="95000"/>
                </a:prstClr>
              </a:solidFill>
            </a:endParaRPr>
          </a:p>
          <a:p>
            <a:pPr algn="ctr" defTabSz="422041">
              <a:lnSpc>
                <a:spcPct val="90000"/>
              </a:lnSpc>
              <a:defRPr/>
            </a:pPr>
            <a:endParaRPr lang="pt-PT" sz="1100" b="1" dirty="0">
              <a:solidFill>
                <a:prstClr val="white">
                  <a:lumMod val="95000"/>
                </a:prstClr>
              </a:solidFill>
            </a:endParaRPr>
          </a:p>
        </p:txBody>
      </p:sp>
      <p:sp>
        <p:nvSpPr>
          <p:cNvPr id="9" name="Arrow: Up 8">
            <a:extLst>
              <a:ext uri="{FF2B5EF4-FFF2-40B4-BE49-F238E27FC236}">
                <a16:creationId xmlns:a16="http://schemas.microsoft.com/office/drawing/2014/main" id="{F8908329-F911-4D3C-8F15-6BD715DF01EF}"/>
              </a:ext>
            </a:extLst>
          </p:cNvPr>
          <p:cNvSpPr/>
          <p:nvPr/>
        </p:nvSpPr>
        <p:spPr>
          <a:xfrm>
            <a:off x="2287053" y="1693579"/>
            <a:ext cx="337930" cy="27002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Arrow: Up 43">
            <a:extLst>
              <a:ext uri="{FF2B5EF4-FFF2-40B4-BE49-F238E27FC236}">
                <a16:creationId xmlns:a16="http://schemas.microsoft.com/office/drawing/2014/main" id="{420D40D8-AB5F-4584-A362-53C179E7B870}"/>
              </a:ext>
            </a:extLst>
          </p:cNvPr>
          <p:cNvSpPr/>
          <p:nvPr/>
        </p:nvSpPr>
        <p:spPr>
          <a:xfrm>
            <a:off x="5925813" y="1697241"/>
            <a:ext cx="337930" cy="27002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5" name="Arrow: Up 44">
            <a:extLst>
              <a:ext uri="{FF2B5EF4-FFF2-40B4-BE49-F238E27FC236}">
                <a16:creationId xmlns:a16="http://schemas.microsoft.com/office/drawing/2014/main" id="{D2FA468D-F343-41B1-B9DB-FC85325D79ED}"/>
              </a:ext>
            </a:extLst>
          </p:cNvPr>
          <p:cNvSpPr/>
          <p:nvPr/>
        </p:nvSpPr>
        <p:spPr>
          <a:xfrm>
            <a:off x="9567017" y="1709685"/>
            <a:ext cx="337930" cy="27002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6" name="Arrow: Up 45">
            <a:extLst>
              <a:ext uri="{FF2B5EF4-FFF2-40B4-BE49-F238E27FC236}">
                <a16:creationId xmlns:a16="http://schemas.microsoft.com/office/drawing/2014/main" id="{614A63E4-6099-41C0-9AF0-A4C99568DE73}"/>
              </a:ext>
            </a:extLst>
          </p:cNvPr>
          <p:cNvSpPr/>
          <p:nvPr/>
        </p:nvSpPr>
        <p:spPr>
          <a:xfrm>
            <a:off x="2297409" y="2626477"/>
            <a:ext cx="337930" cy="27002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Arrow: Up 46">
            <a:extLst>
              <a:ext uri="{FF2B5EF4-FFF2-40B4-BE49-F238E27FC236}">
                <a16:creationId xmlns:a16="http://schemas.microsoft.com/office/drawing/2014/main" id="{791B242B-2F4E-4B94-BED5-1A387E484FF4}"/>
              </a:ext>
            </a:extLst>
          </p:cNvPr>
          <p:cNvSpPr/>
          <p:nvPr/>
        </p:nvSpPr>
        <p:spPr>
          <a:xfrm>
            <a:off x="9558427" y="2616438"/>
            <a:ext cx="337930" cy="27002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8" name="Arrow: Up 47">
            <a:extLst>
              <a:ext uri="{FF2B5EF4-FFF2-40B4-BE49-F238E27FC236}">
                <a16:creationId xmlns:a16="http://schemas.microsoft.com/office/drawing/2014/main" id="{761CACF9-2526-4210-905F-4C619C95612B}"/>
              </a:ext>
            </a:extLst>
          </p:cNvPr>
          <p:cNvSpPr/>
          <p:nvPr/>
        </p:nvSpPr>
        <p:spPr>
          <a:xfrm rot="16200000">
            <a:off x="4132584" y="4322082"/>
            <a:ext cx="337930" cy="27002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9" name="Arrow: Up 48">
            <a:extLst>
              <a:ext uri="{FF2B5EF4-FFF2-40B4-BE49-F238E27FC236}">
                <a16:creationId xmlns:a16="http://schemas.microsoft.com/office/drawing/2014/main" id="{01FB16D0-088E-4EC1-95D3-DAEB3108D684}"/>
              </a:ext>
            </a:extLst>
          </p:cNvPr>
          <p:cNvSpPr/>
          <p:nvPr/>
        </p:nvSpPr>
        <p:spPr>
          <a:xfrm rot="5400000">
            <a:off x="7698156" y="4315265"/>
            <a:ext cx="337930" cy="27002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0" name="Arrow: Up 49">
            <a:extLst>
              <a:ext uri="{FF2B5EF4-FFF2-40B4-BE49-F238E27FC236}">
                <a16:creationId xmlns:a16="http://schemas.microsoft.com/office/drawing/2014/main" id="{B01E8B27-3551-4E82-9C20-23275673BDCF}"/>
              </a:ext>
            </a:extLst>
          </p:cNvPr>
          <p:cNvSpPr/>
          <p:nvPr/>
        </p:nvSpPr>
        <p:spPr>
          <a:xfrm>
            <a:off x="2287053" y="3558740"/>
            <a:ext cx="337930" cy="27002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1" name="Arrow: Up 50">
            <a:extLst>
              <a:ext uri="{FF2B5EF4-FFF2-40B4-BE49-F238E27FC236}">
                <a16:creationId xmlns:a16="http://schemas.microsoft.com/office/drawing/2014/main" id="{7D121B65-9FC0-490B-8121-25C8CED4EDE1}"/>
              </a:ext>
            </a:extLst>
          </p:cNvPr>
          <p:cNvSpPr/>
          <p:nvPr/>
        </p:nvSpPr>
        <p:spPr>
          <a:xfrm>
            <a:off x="9567017" y="3549649"/>
            <a:ext cx="337930" cy="27002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2" name="Arrow: Up 51">
            <a:extLst>
              <a:ext uri="{FF2B5EF4-FFF2-40B4-BE49-F238E27FC236}">
                <a16:creationId xmlns:a16="http://schemas.microsoft.com/office/drawing/2014/main" id="{B827B64C-5641-4E21-AEFA-A37E6FD3826D}"/>
              </a:ext>
            </a:extLst>
          </p:cNvPr>
          <p:cNvSpPr/>
          <p:nvPr/>
        </p:nvSpPr>
        <p:spPr>
          <a:xfrm>
            <a:off x="2295643" y="4830684"/>
            <a:ext cx="337930" cy="270028"/>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3" name="Arrow: Up 52">
            <a:extLst>
              <a:ext uri="{FF2B5EF4-FFF2-40B4-BE49-F238E27FC236}">
                <a16:creationId xmlns:a16="http://schemas.microsoft.com/office/drawing/2014/main" id="{71A340D0-A4AA-47D5-9A34-EB9716DE899B}"/>
              </a:ext>
            </a:extLst>
          </p:cNvPr>
          <p:cNvSpPr/>
          <p:nvPr/>
        </p:nvSpPr>
        <p:spPr>
          <a:xfrm>
            <a:off x="5925813" y="4825928"/>
            <a:ext cx="337930" cy="270028"/>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4" name="Arrow: Up 53">
            <a:extLst>
              <a:ext uri="{FF2B5EF4-FFF2-40B4-BE49-F238E27FC236}">
                <a16:creationId xmlns:a16="http://schemas.microsoft.com/office/drawing/2014/main" id="{2925D49B-B723-461A-8F0C-0CE3D1D7F8E6}"/>
              </a:ext>
            </a:extLst>
          </p:cNvPr>
          <p:cNvSpPr/>
          <p:nvPr/>
        </p:nvSpPr>
        <p:spPr>
          <a:xfrm>
            <a:off x="9581588" y="4816305"/>
            <a:ext cx="337930" cy="270028"/>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5" name="TextBox 54">
            <a:extLst>
              <a:ext uri="{FF2B5EF4-FFF2-40B4-BE49-F238E27FC236}">
                <a16:creationId xmlns:a16="http://schemas.microsoft.com/office/drawing/2014/main" id="{5B953B15-A907-48DF-8E6A-8F050EA54726}"/>
              </a:ext>
            </a:extLst>
          </p:cNvPr>
          <p:cNvSpPr txBox="1"/>
          <p:nvPr/>
        </p:nvSpPr>
        <p:spPr>
          <a:xfrm rot="16200000">
            <a:off x="-99133" y="5424566"/>
            <a:ext cx="1015021" cy="338554"/>
          </a:xfrm>
          <a:prstGeom prst="rect">
            <a:avLst/>
          </a:prstGeom>
          <a:noFill/>
        </p:spPr>
        <p:txBody>
          <a:bodyPr wrap="none" rtlCol="0">
            <a:spAutoFit/>
          </a:bodyPr>
          <a:lstStyle/>
          <a:p>
            <a:pPr defTabSz="422041">
              <a:defRPr/>
            </a:pPr>
            <a:r>
              <a:rPr lang="pt-PT" sz="1600" b="1" dirty="0">
                <a:solidFill>
                  <a:schemeClr val="accent1">
                    <a:lumMod val="75000"/>
                  </a:schemeClr>
                </a:solidFill>
                <a:latin typeface="Calibri" panose="020F0502020204030204"/>
                <a:ea typeface="ＭＳ Ｐゴシック" panose="020B0600070205080204" pitchFamily="34" charset="-128"/>
              </a:rPr>
              <a:t>Activities </a:t>
            </a:r>
          </a:p>
        </p:txBody>
      </p:sp>
      <p:sp>
        <p:nvSpPr>
          <p:cNvPr id="56" name="TextBox 55">
            <a:extLst>
              <a:ext uri="{FF2B5EF4-FFF2-40B4-BE49-F238E27FC236}">
                <a16:creationId xmlns:a16="http://schemas.microsoft.com/office/drawing/2014/main" id="{EF6494C7-588D-42F7-BFEF-E0CD2179C155}"/>
              </a:ext>
            </a:extLst>
          </p:cNvPr>
          <p:cNvSpPr txBox="1"/>
          <p:nvPr/>
        </p:nvSpPr>
        <p:spPr>
          <a:xfrm rot="16200000">
            <a:off x="-65273" y="4299481"/>
            <a:ext cx="925253" cy="338554"/>
          </a:xfrm>
          <a:prstGeom prst="rect">
            <a:avLst/>
          </a:prstGeom>
          <a:noFill/>
        </p:spPr>
        <p:txBody>
          <a:bodyPr wrap="none" rtlCol="0">
            <a:spAutoFit/>
          </a:bodyPr>
          <a:lstStyle/>
          <a:p>
            <a:pPr defTabSz="422041">
              <a:defRPr/>
            </a:pPr>
            <a:r>
              <a:rPr lang="pt-PT" sz="1600" b="1">
                <a:solidFill>
                  <a:schemeClr val="tx2">
                    <a:lumMod val="60000"/>
                    <a:lumOff val="40000"/>
                  </a:schemeClr>
                </a:solidFill>
                <a:latin typeface="Calibri" panose="020F0502020204030204"/>
                <a:ea typeface="ＭＳ Ｐゴシック" panose="020B0600070205080204" pitchFamily="34" charset="-128"/>
              </a:rPr>
              <a:t>Outputs </a:t>
            </a:r>
          </a:p>
        </p:txBody>
      </p:sp>
      <p:sp>
        <p:nvSpPr>
          <p:cNvPr id="57" name="TextBox 56">
            <a:extLst>
              <a:ext uri="{FF2B5EF4-FFF2-40B4-BE49-F238E27FC236}">
                <a16:creationId xmlns:a16="http://schemas.microsoft.com/office/drawing/2014/main" id="{71D3BA01-87A2-4228-AD49-93B0683DB5C1}"/>
              </a:ext>
            </a:extLst>
          </p:cNvPr>
          <p:cNvSpPr txBox="1"/>
          <p:nvPr/>
        </p:nvSpPr>
        <p:spPr>
          <a:xfrm rot="16200000">
            <a:off x="-125391" y="2609087"/>
            <a:ext cx="1049775" cy="338554"/>
          </a:xfrm>
          <a:prstGeom prst="rect">
            <a:avLst/>
          </a:prstGeom>
          <a:noFill/>
        </p:spPr>
        <p:txBody>
          <a:bodyPr wrap="none" rtlCol="0">
            <a:spAutoFit/>
          </a:bodyPr>
          <a:lstStyle/>
          <a:p>
            <a:pPr defTabSz="422041">
              <a:defRPr/>
            </a:pPr>
            <a:r>
              <a:rPr lang="pt-PT" sz="1600" b="1" dirty="0">
                <a:solidFill>
                  <a:schemeClr val="accent1"/>
                </a:solidFill>
                <a:latin typeface="Calibri" panose="020F0502020204030204"/>
                <a:ea typeface="ＭＳ Ｐゴシック" panose="020B0600070205080204" pitchFamily="34" charset="-128"/>
              </a:rPr>
              <a:t>Outcomes</a:t>
            </a:r>
          </a:p>
        </p:txBody>
      </p:sp>
      <p:sp>
        <p:nvSpPr>
          <p:cNvPr id="59" name="TextBox 58">
            <a:extLst>
              <a:ext uri="{FF2B5EF4-FFF2-40B4-BE49-F238E27FC236}">
                <a16:creationId xmlns:a16="http://schemas.microsoft.com/office/drawing/2014/main" id="{6CDDE88A-0CB5-4321-872B-1137ABFC7273}"/>
              </a:ext>
            </a:extLst>
          </p:cNvPr>
          <p:cNvSpPr txBox="1"/>
          <p:nvPr/>
        </p:nvSpPr>
        <p:spPr>
          <a:xfrm rot="16200000">
            <a:off x="-41642" y="1155126"/>
            <a:ext cx="883190" cy="338554"/>
          </a:xfrm>
          <a:prstGeom prst="rect">
            <a:avLst/>
          </a:prstGeom>
          <a:noFill/>
        </p:spPr>
        <p:txBody>
          <a:bodyPr wrap="square" rtlCol="0">
            <a:spAutoFit/>
          </a:bodyPr>
          <a:lstStyle/>
          <a:p>
            <a:pPr defTabSz="422041">
              <a:defRPr/>
            </a:pPr>
            <a:r>
              <a:rPr lang="pt-PT" sz="1600" b="1" dirty="0">
                <a:solidFill>
                  <a:schemeClr val="bg2">
                    <a:lumMod val="75000"/>
                  </a:schemeClr>
                </a:solidFill>
                <a:latin typeface="Calibri" panose="020F0502020204030204"/>
                <a:ea typeface="ＭＳ Ｐゴシック" panose="020B0600070205080204" pitchFamily="34" charset="-128"/>
              </a:rPr>
              <a:t>Impact</a:t>
            </a:r>
          </a:p>
        </p:txBody>
      </p:sp>
      <p:sp>
        <p:nvSpPr>
          <p:cNvPr id="4" name="Arrow: Up 3">
            <a:extLst>
              <a:ext uri="{FF2B5EF4-FFF2-40B4-BE49-F238E27FC236}">
                <a16:creationId xmlns:a16="http://schemas.microsoft.com/office/drawing/2014/main" id="{C5B42661-7596-40E4-8C3B-59B2BE0B8909}"/>
              </a:ext>
            </a:extLst>
          </p:cNvPr>
          <p:cNvSpPr/>
          <p:nvPr/>
        </p:nvSpPr>
        <p:spPr>
          <a:xfrm>
            <a:off x="73338" y="775252"/>
            <a:ext cx="661129" cy="5343763"/>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E98E4942-3B46-42B8-A4FE-6A450489D158}"/>
              </a:ext>
            </a:extLst>
          </p:cNvPr>
          <p:cNvSpPr txBox="1"/>
          <p:nvPr/>
        </p:nvSpPr>
        <p:spPr>
          <a:xfrm rot="16200000">
            <a:off x="11274017" y="5424566"/>
            <a:ext cx="1015021" cy="338554"/>
          </a:xfrm>
          <a:prstGeom prst="rect">
            <a:avLst/>
          </a:prstGeom>
          <a:noFill/>
        </p:spPr>
        <p:txBody>
          <a:bodyPr wrap="none" rtlCol="0">
            <a:spAutoFit/>
          </a:bodyPr>
          <a:lstStyle/>
          <a:p>
            <a:pPr defTabSz="422041">
              <a:defRPr/>
            </a:pPr>
            <a:r>
              <a:rPr lang="pt-PT" sz="1600" b="1" dirty="0">
                <a:solidFill>
                  <a:schemeClr val="accent1">
                    <a:lumMod val="75000"/>
                  </a:schemeClr>
                </a:solidFill>
                <a:latin typeface="Calibri" panose="020F0502020204030204"/>
                <a:ea typeface="ＭＳ Ｐゴシック" panose="020B0600070205080204" pitchFamily="34" charset="-128"/>
              </a:rPr>
              <a:t>Activities </a:t>
            </a:r>
          </a:p>
        </p:txBody>
      </p:sp>
      <p:sp>
        <p:nvSpPr>
          <p:cNvPr id="66" name="TextBox 65">
            <a:extLst>
              <a:ext uri="{FF2B5EF4-FFF2-40B4-BE49-F238E27FC236}">
                <a16:creationId xmlns:a16="http://schemas.microsoft.com/office/drawing/2014/main" id="{923216DF-B617-4670-8F11-91F6E68CE777}"/>
              </a:ext>
            </a:extLst>
          </p:cNvPr>
          <p:cNvSpPr txBox="1"/>
          <p:nvPr/>
        </p:nvSpPr>
        <p:spPr>
          <a:xfrm rot="16200000">
            <a:off x="11318901" y="4299481"/>
            <a:ext cx="925253" cy="338554"/>
          </a:xfrm>
          <a:prstGeom prst="rect">
            <a:avLst/>
          </a:prstGeom>
          <a:noFill/>
        </p:spPr>
        <p:txBody>
          <a:bodyPr wrap="none" rtlCol="0">
            <a:spAutoFit/>
          </a:bodyPr>
          <a:lstStyle/>
          <a:p>
            <a:pPr defTabSz="422041">
              <a:defRPr/>
            </a:pPr>
            <a:r>
              <a:rPr lang="pt-PT" sz="1600" b="1">
                <a:solidFill>
                  <a:schemeClr val="tx2">
                    <a:lumMod val="60000"/>
                    <a:lumOff val="40000"/>
                  </a:schemeClr>
                </a:solidFill>
                <a:latin typeface="Calibri" panose="020F0502020204030204"/>
                <a:ea typeface="ＭＳ Ｐゴシック" panose="020B0600070205080204" pitchFamily="34" charset="-128"/>
              </a:rPr>
              <a:t>Outputs </a:t>
            </a:r>
          </a:p>
        </p:txBody>
      </p:sp>
      <p:sp>
        <p:nvSpPr>
          <p:cNvPr id="67" name="TextBox 66">
            <a:extLst>
              <a:ext uri="{FF2B5EF4-FFF2-40B4-BE49-F238E27FC236}">
                <a16:creationId xmlns:a16="http://schemas.microsoft.com/office/drawing/2014/main" id="{C8FF2375-9221-42B2-BDAC-CB190ADBA104}"/>
              </a:ext>
            </a:extLst>
          </p:cNvPr>
          <p:cNvSpPr txBox="1"/>
          <p:nvPr/>
        </p:nvSpPr>
        <p:spPr>
          <a:xfrm rot="16200000">
            <a:off x="11258783" y="2609087"/>
            <a:ext cx="1049775" cy="338554"/>
          </a:xfrm>
          <a:prstGeom prst="rect">
            <a:avLst/>
          </a:prstGeom>
          <a:noFill/>
        </p:spPr>
        <p:txBody>
          <a:bodyPr wrap="none" rtlCol="0">
            <a:spAutoFit/>
          </a:bodyPr>
          <a:lstStyle/>
          <a:p>
            <a:pPr defTabSz="422041">
              <a:defRPr/>
            </a:pPr>
            <a:r>
              <a:rPr lang="pt-PT" sz="1600" b="1" dirty="0">
                <a:solidFill>
                  <a:schemeClr val="accent1"/>
                </a:solidFill>
                <a:latin typeface="Calibri" panose="020F0502020204030204"/>
                <a:ea typeface="ＭＳ Ｐゴシック" panose="020B0600070205080204" pitchFamily="34" charset="-128"/>
              </a:rPr>
              <a:t>Outcomes</a:t>
            </a:r>
          </a:p>
        </p:txBody>
      </p:sp>
      <p:sp>
        <p:nvSpPr>
          <p:cNvPr id="68" name="TextBox 67">
            <a:extLst>
              <a:ext uri="{FF2B5EF4-FFF2-40B4-BE49-F238E27FC236}">
                <a16:creationId xmlns:a16="http://schemas.microsoft.com/office/drawing/2014/main" id="{76D16749-677B-4BB9-8812-9D6CED9EAC1B}"/>
              </a:ext>
            </a:extLst>
          </p:cNvPr>
          <p:cNvSpPr txBox="1"/>
          <p:nvPr/>
        </p:nvSpPr>
        <p:spPr>
          <a:xfrm rot="16200000">
            <a:off x="11396842" y="1155126"/>
            <a:ext cx="774571" cy="338554"/>
          </a:xfrm>
          <a:prstGeom prst="rect">
            <a:avLst/>
          </a:prstGeom>
          <a:noFill/>
        </p:spPr>
        <p:txBody>
          <a:bodyPr wrap="none" rtlCol="0">
            <a:spAutoFit/>
          </a:bodyPr>
          <a:lstStyle/>
          <a:p>
            <a:pPr defTabSz="422041">
              <a:defRPr/>
            </a:pPr>
            <a:r>
              <a:rPr lang="pt-PT" sz="1600" b="1" dirty="0">
                <a:solidFill>
                  <a:schemeClr val="bg2">
                    <a:lumMod val="75000"/>
                  </a:schemeClr>
                </a:solidFill>
                <a:latin typeface="Calibri" panose="020F0502020204030204"/>
                <a:ea typeface="ＭＳ Ｐゴシック" panose="020B0600070205080204" pitchFamily="34" charset="-128"/>
              </a:rPr>
              <a:t>Impact</a:t>
            </a:r>
          </a:p>
        </p:txBody>
      </p:sp>
      <p:sp>
        <p:nvSpPr>
          <p:cNvPr id="69" name="Arrow: Up 68">
            <a:extLst>
              <a:ext uri="{FF2B5EF4-FFF2-40B4-BE49-F238E27FC236}">
                <a16:creationId xmlns:a16="http://schemas.microsoft.com/office/drawing/2014/main" id="{2AAD5EB1-4E11-4E56-B57F-0500E444FA23}"/>
              </a:ext>
            </a:extLst>
          </p:cNvPr>
          <p:cNvSpPr/>
          <p:nvPr/>
        </p:nvSpPr>
        <p:spPr>
          <a:xfrm>
            <a:off x="11457512" y="775252"/>
            <a:ext cx="661129" cy="5343763"/>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1A757443-7D1F-4988-AFF6-6440CA3471C8}"/>
              </a:ext>
            </a:extLst>
          </p:cNvPr>
          <p:cNvSpPr/>
          <p:nvPr/>
        </p:nvSpPr>
        <p:spPr>
          <a:xfrm>
            <a:off x="4356156" y="2872622"/>
            <a:ext cx="3297820" cy="6770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lnSpc>
                <a:spcPct val="90000"/>
              </a:lnSpc>
              <a:defRPr/>
            </a:pPr>
            <a:r>
              <a:rPr lang="en-GB" sz="1100" b="1" dirty="0">
                <a:solidFill>
                  <a:prstClr val="white">
                    <a:lumMod val="95000"/>
                  </a:prstClr>
                </a:solidFill>
              </a:rPr>
              <a:t>Sustainable systems in place for supply, demand &amp; management of condom programs &amp; markets</a:t>
            </a:r>
          </a:p>
        </p:txBody>
      </p:sp>
      <p:sp>
        <p:nvSpPr>
          <p:cNvPr id="70" name="Arrow: Up 69">
            <a:extLst>
              <a:ext uri="{FF2B5EF4-FFF2-40B4-BE49-F238E27FC236}">
                <a16:creationId xmlns:a16="http://schemas.microsoft.com/office/drawing/2014/main" id="{8CA55ACE-E8A9-43B8-9DBF-BC42C06D4E8A}"/>
              </a:ext>
            </a:extLst>
          </p:cNvPr>
          <p:cNvSpPr/>
          <p:nvPr/>
        </p:nvSpPr>
        <p:spPr>
          <a:xfrm>
            <a:off x="5902967" y="2614152"/>
            <a:ext cx="337930" cy="27002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1" name="Arrow: Up 70">
            <a:extLst>
              <a:ext uri="{FF2B5EF4-FFF2-40B4-BE49-F238E27FC236}">
                <a16:creationId xmlns:a16="http://schemas.microsoft.com/office/drawing/2014/main" id="{FE102365-0492-45B4-9265-0B37953A1270}"/>
              </a:ext>
            </a:extLst>
          </p:cNvPr>
          <p:cNvSpPr/>
          <p:nvPr/>
        </p:nvSpPr>
        <p:spPr>
          <a:xfrm>
            <a:off x="5915065" y="3553989"/>
            <a:ext cx="337930" cy="27002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972354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4419-23E8-4BED-9FE7-2C1FCC4A3F31}"/>
              </a:ext>
            </a:extLst>
          </p:cNvPr>
          <p:cNvSpPr>
            <a:spLocks noGrp="1"/>
          </p:cNvSpPr>
          <p:nvPr>
            <p:ph type="title"/>
          </p:nvPr>
        </p:nvSpPr>
        <p:spPr/>
        <p:txBody>
          <a:bodyPr/>
          <a:lstStyle/>
          <a:p>
            <a:r>
              <a:rPr lang="en-US">
                <a:solidFill>
                  <a:schemeClr val="accent2"/>
                </a:solidFill>
              </a:rPr>
              <a:t>Zimbabwe </a:t>
            </a:r>
            <a:br>
              <a:rPr lang="en-US">
                <a:solidFill>
                  <a:schemeClr val="accent2"/>
                </a:solidFill>
              </a:rPr>
            </a:br>
            <a:r>
              <a:rPr lang="en-US">
                <a:solidFill>
                  <a:schemeClr val="accent2"/>
                </a:solidFill>
              </a:rPr>
              <a:t>Condom </a:t>
            </a:r>
            <a:r>
              <a:rPr lang="en-US" dirty="0">
                <a:solidFill>
                  <a:schemeClr val="accent2"/>
                </a:solidFill>
              </a:rPr>
              <a:t>Purchasing Behavior</a:t>
            </a:r>
            <a:endParaRPr lang="en-ZA" dirty="0">
              <a:solidFill>
                <a:schemeClr val="accent2"/>
              </a:solidFill>
            </a:endParaRPr>
          </a:p>
        </p:txBody>
      </p:sp>
      <p:pic>
        <p:nvPicPr>
          <p:cNvPr id="4" name="Picture 3">
            <a:extLst>
              <a:ext uri="{FF2B5EF4-FFF2-40B4-BE49-F238E27FC236}">
                <a16:creationId xmlns:a16="http://schemas.microsoft.com/office/drawing/2014/main" id="{CB9DF806-5CE2-416C-831D-862AE173C5EE}"/>
              </a:ext>
            </a:extLst>
          </p:cNvPr>
          <p:cNvPicPr>
            <a:picLocks noChangeAspect="1"/>
          </p:cNvPicPr>
          <p:nvPr/>
        </p:nvPicPr>
        <p:blipFill>
          <a:blip r:embed="rId3"/>
          <a:stretch>
            <a:fillRect/>
          </a:stretch>
        </p:blipFill>
        <p:spPr>
          <a:xfrm>
            <a:off x="2067445" y="1243978"/>
            <a:ext cx="8906302" cy="4685086"/>
          </a:xfrm>
          <a:prstGeom prst="rect">
            <a:avLst/>
          </a:prstGeom>
        </p:spPr>
      </p:pic>
      <p:sp>
        <p:nvSpPr>
          <p:cNvPr id="6" name="TextBox 5">
            <a:extLst>
              <a:ext uri="{FF2B5EF4-FFF2-40B4-BE49-F238E27FC236}">
                <a16:creationId xmlns:a16="http://schemas.microsoft.com/office/drawing/2014/main" id="{635E8B67-BBB1-4198-A145-5F77BAEEF6A0}"/>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Demand</a:t>
            </a:r>
            <a:endParaRPr lang="en-US" sz="1600" b="1" dirty="0">
              <a:solidFill>
                <a:schemeClr val="bg1"/>
              </a:solidFill>
              <a:latin typeface="+mj-lt"/>
            </a:endParaRPr>
          </a:p>
        </p:txBody>
      </p:sp>
      <p:sp>
        <p:nvSpPr>
          <p:cNvPr id="7" name="TextBox 6">
            <a:extLst>
              <a:ext uri="{FF2B5EF4-FFF2-40B4-BE49-F238E27FC236}">
                <a16:creationId xmlns:a16="http://schemas.microsoft.com/office/drawing/2014/main" id="{0C32906F-63FF-4BC9-BE4F-A3A6B16D714B}"/>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3197572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1C82-3E6F-4AD4-AC63-6C7461B8C289}"/>
              </a:ext>
            </a:extLst>
          </p:cNvPr>
          <p:cNvSpPr>
            <a:spLocks noGrp="1"/>
          </p:cNvSpPr>
          <p:nvPr>
            <p:ph type="title"/>
          </p:nvPr>
        </p:nvSpPr>
        <p:spPr>
          <a:xfrm>
            <a:off x="690880" y="32460"/>
            <a:ext cx="8981440" cy="993858"/>
          </a:xfrm>
        </p:spPr>
        <p:txBody>
          <a:bodyPr/>
          <a:lstStyle/>
          <a:p>
            <a:r>
              <a:rPr lang="en-GB">
                <a:solidFill>
                  <a:schemeClr val="accent2"/>
                </a:solidFill>
              </a:rPr>
              <a:t>Zimbabwe</a:t>
            </a:r>
            <a:br>
              <a:rPr lang="en-GB">
                <a:solidFill>
                  <a:schemeClr val="accent2"/>
                </a:solidFill>
              </a:rPr>
            </a:br>
            <a:r>
              <a:rPr lang="en-GB">
                <a:solidFill>
                  <a:schemeClr val="accent2"/>
                </a:solidFill>
              </a:rPr>
              <a:t>Key </a:t>
            </a:r>
            <a:r>
              <a:rPr lang="en-GB" dirty="0">
                <a:solidFill>
                  <a:schemeClr val="accent2"/>
                </a:solidFill>
              </a:rPr>
              <a:t>Findings </a:t>
            </a:r>
            <a:r>
              <a:rPr lang="en-GB">
                <a:solidFill>
                  <a:schemeClr val="accent2"/>
                </a:solidFill>
              </a:rPr>
              <a:t>from Protector Plus </a:t>
            </a:r>
            <a:r>
              <a:rPr lang="en-GB" dirty="0">
                <a:solidFill>
                  <a:schemeClr val="accent2"/>
                </a:solidFill>
              </a:rPr>
              <a:t>Brand study</a:t>
            </a:r>
            <a:endParaRPr lang="en-US" dirty="0">
              <a:solidFill>
                <a:schemeClr val="accent2"/>
              </a:solidFill>
            </a:endParaRPr>
          </a:p>
        </p:txBody>
      </p:sp>
      <p:sp>
        <p:nvSpPr>
          <p:cNvPr id="6" name="Slide Number Placeholder 5">
            <a:extLst>
              <a:ext uri="{FF2B5EF4-FFF2-40B4-BE49-F238E27FC236}">
                <a16:creationId xmlns:a16="http://schemas.microsoft.com/office/drawing/2014/main" id="{BD23BDE4-AA6D-41DE-B018-EAEE9CB3FA37}"/>
              </a:ext>
            </a:extLst>
          </p:cNvPr>
          <p:cNvSpPr>
            <a:spLocks noGrp="1"/>
          </p:cNvSpPr>
          <p:nvPr>
            <p:ph type="sldNum" sz="quarter" idx="13"/>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86E8CF38-4C90-C54B-A98A-785D5ADF1358}"/>
              </a:ext>
            </a:extLst>
          </p:cNvPr>
          <p:cNvPicPr>
            <a:picLocks noChangeAspect="1"/>
          </p:cNvPicPr>
          <p:nvPr/>
        </p:nvPicPr>
        <p:blipFill rotWithShape="1">
          <a:blip r:embed="rId2"/>
          <a:srcRect t="4573" b="7145"/>
          <a:stretch/>
        </p:blipFill>
        <p:spPr>
          <a:xfrm>
            <a:off x="1393145" y="1543075"/>
            <a:ext cx="8279175" cy="3938330"/>
          </a:xfrm>
          <a:prstGeom prst="rect">
            <a:avLst/>
          </a:prstGeom>
        </p:spPr>
      </p:pic>
      <p:sp>
        <p:nvSpPr>
          <p:cNvPr id="7" name="TextBox 6">
            <a:extLst>
              <a:ext uri="{FF2B5EF4-FFF2-40B4-BE49-F238E27FC236}">
                <a16:creationId xmlns:a16="http://schemas.microsoft.com/office/drawing/2014/main" id="{1B6F51E8-936E-4245-8FAF-5ECCD0022BC7}"/>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Demand</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422C7D39-CC4B-41AE-8CC8-ADE169EB6CAD}"/>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808261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682C4C6-4533-4CAB-B706-0A268012491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2415047" y="1375046"/>
            <a:ext cx="7361905" cy="4333333"/>
          </a:xfrm>
          <a:prstGeom prst="rect">
            <a:avLst/>
          </a:prstGeom>
        </p:spPr>
      </p:pic>
      <p:sp>
        <p:nvSpPr>
          <p:cNvPr id="2" name="Title 1">
            <a:extLst>
              <a:ext uri="{FF2B5EF4-FFF2-40B4-BE49-F238E27FC236}">
                <a16:creationId xmlns:a16="http://schemas.microsoft.com/office/drawing/2014/main" id="{B9DE08D2-6448-487C-AE27-8A050C164058}"/>
              </a:ext>
            </a:extLst>
          </p:cNvPr>
          <p:cNvSpPr>
            <a:spLocks noGrp="1"/>
          </p:cNvSpPr>
          <p:nvPr>
            <p:ph type="title"/>
          </p:nvPr>
        </p:nvSpPr>
        <p:spPr>
          <a:xfrm>
            <a:off x="838200" y="263951"/>
            <a:ext cx="10515600" cy="1713474"/>
          </a:xfrm>
        </p:spPr>
        <p:txBody>
          <a:bodyPr>
            <a:normAutofit/>
          </a:bodyPr>
          <a:lstStyle/>
          <a:p>
            <a:r>
              <a:rPr lang="en-US" sz="3100" dirty="0">
                <a:solidFill>
                  <a:schemeClr val="accent2"/>
                </a:solidFill>
              </a:rPr>
              <a:t>Women are less likely to know a source for condoms </a:t>
            </a:r>
            <a:br>
              <a:rPr lang="en-US" sz="3100" dirty="0">
                <a:solidFill>
                  <a:schemeClr val="accent2"/>
                </a:solidFill>
              </a:rPr>
            </a:br>
            <a:r>
              <a:rPr lang="en-US" sz="2000" b="0" i="1" dirty="0">
                <a:solidFill>
                  <a:schemeClr val="accent2"/>
                </a:solidFill>
              </a:rPr>
              <a:t>Women are about ½ as likely to know of a source of condoms than men, and that is declining </a:t>
            </a:r>
            <a:endParaRPr lang="en-US" sz="3600" dirty="0">
              <a:solidFill>
                <a:schemeClr val="accent2"/>
              </a:solidFill>
            </a:endParaRPr>
          </a:p>
        </p:txBody>
      </p:sp>
      <p:sp>
        <p:nvSpPr>
          <p:cNvPr id="3" name="Rectangle 2">
            <a:extLst>
              <a:ext uri="{FF2B5EF4-FFF2-40B4-BE49-F238E27FC236}">
                <a16:creationId xmlns:a16="http://schemas.microsoft.com/office/drawing/2014/main" id="{DD2838C8-BDEF-7849-ABF1-B87641EAAA00}"/>
              </a:ext>
            </a:extLst>
          </p:cNvPr>
          <p:cNvSpPr/>
          <p:nvPr/>
        </p:nvSpPr>
        <p:spPr>
          <a:xfrm>
            <a:off x="6507126" y="2828261"/>
            <a:ext cx="2902688" cy="2654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ounded Rectangular Callout 5">
            <a:extLst>
              <a:ext uri="{FF2B5EF4-FFF2-40B4-BE49-F238E27FC236}">
                <a16:creationId xmlns:a16="http://schemas.microsoft.com/office/drawing/2014/main" id="{B3CEF399-107C-1C4A-8F08-E936DB994761}"/>
              </a:ext>
            </a:extLst>
          </p:cNvPr>
          <p:cNvSpPr/>
          <p:nvPr/>
        </p:nvSpPr>
        <p:spPr>
          <a:xfrm>
            <a:off x="9758001" y="2438070"/>
            <a:ext cx="2115880" cy="1275907"/>
          </a:xfrm>
          <a:prstGeom prst="wedgeRoundRectCallout">
            <a:avLst>
              <a:gd name="adj1" fmla="val -57516"/>
              <a:gd name="adj2" fmla="val 99167"/>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Women are about ½ as </a:t>
            </a:r>
            <a:r>
              <a:rPr kumimoji="0" lang="en-US" sz="1800" b="0" i="0" u="none" strike="noStrike" kern="1200" cap="none" spc="0" normalizeH="0" baseline="0" noProof="0" dirty="0" err="1">
                <a:ln>
                  <a:noFill/>
                </a:ln>
                <a:solidFill>
                  <a:srgbClr val="FF0000"/>
                </a:solidFill>
                <a:effectLst/>
                <a:uLnTx/>
                <a:uFillTx/>
                <a:latin typeface="Arial"/>
                <a:ea typeface="+mn-ea"/>
                <a:cs typeface="+mn-cs"/>
              </a:rPr>
              <a:t>likey</a:t>
            </a:r>
            <a:r>
              <a:rPr kumimoji="0" lang="en-US" sz="1800" b="0" i="0" u="none" strike="noStrike" kern="1200" cap="none" spc="0" normalizeH="0" baseline="0" noProof="0" dirty="0">
                <a:ln>
                  <a:noFill/>
                </a:ln>
                <a:solidFill>
                  <a:srgbClr val="FF0000"/>
                </a:solidFill>
                <a:effectLst/>
                <a:uLnTx/>
                <a:uFillTx/>
                <a:latin typeface="Arial"/>
                <a:ea typeface="+mn-ea"/>
                <a:cs typeface="+mn-cs"/>
              </a:rPr>
              <a:t> to know of source of condom</a:t>
            </a:r>
          </a:p>
        </p:txBody>
      </p:sp>
      <p:sp>
        <p:nvSpPr>
          <p:cNvPr id="9" name="TextBox 8">
            <a:extLst>
              <a:ext uri="{FF2B5EF4-FFF2-40B4-BE49-F238E27FC236}">
                <a16:creationId xmlns:a16="http://schemas.microsoft.com/office/drawing/2014/main" id="{6270B902-298C-4BBB-865C-C53FFD473BAE}"/>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Demand</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4A710821-B0CE-447E-89DF-9939CC67B96D}"/>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11" name="Title 1">
            <a:extLst>
              <a:ext uri="{FF2B5EF4-FFF2-40B4-BE49-F238E27FC236}">
                <a16:creationId xmlns:a16="http://schemas.microsoft.com/office/drawing/2014/main" id="{E645B585-D595-40E2-8F6D-408F1896508C}"/>
              </a:ext>
            </a:extLst>
          </p:cNvPr>
          <p:cNvSpPr txBox="1">
            <a:spLocks/>
          </p:cNvSpPr>
          <p:nvPr/>
        </p:nvSpPr>
        <p:spPr>
          <a:xfrm>
            <a:off x="838200" y="164851"/>
            <a:ext cx="10515600" cy="65045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solidFill>
                  <a:schemeClr val="accent2"/>
                </a:solidFill>
              </a:rPr>
              <a:t>Zimbabwe </a:t>
            </a:r>
            <a:endParaRPr lang="en-ZA" dirty="0">
              <a:solidFill>
                <a:schemeClr val="accent2"/>
              </a:solidFill>
            </a:endParaRPr>
          </a:p>
        </p:txBody>
      </p:sp>
    </p:spTree>
    <p:extLst>
      <p:ext uri="{BB962C8B-B14F-4D97-AF65-F5344CB8AC3E}">
        <p14:creationId xmlns:p14="http://schemas.microsoft.com/office/powerpoint/2010/main" val="62944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815247" y="1"/>
            <a:ext cx="11005851" cy="1325563"/>
          </a:xfrm>
        </p:spPr>
        <p:txBody>
          <a:bodyPr/>
          <a:lstStyle/>
          <a:p>
            <a:pPr eaLnBrk="1" hangingPunct="1"/>
            <a:r>
              <a:rPr lang="pt-PT" altLang="en-US"/>
              <a:t>Mozambique</a:t>
            </a:r>
            <a:br>
              <a:rPr lang="pt-PT" altLang="en-US"/>
            </a:br>
            <a:r>
              <a:rPr lang="pt-PT" altLang="en-US"/>
              <a:t>Comprehensive knowledge on prevention</a:t>
            </a:r>
            <a:endParaRPr lang="pt-PT" altLang="en-US" dirty="0"/>
          </a:p>
        </p:txBody>
      </p:sp>
      <p:graphicFrame>
        <p:nvGraphicFramePr>
          <p:cNvPr id="2" name="Content Placeholder 10"/>
          <p:cNvGraphicFramePr>
            <a:graphicFrameLocks noGrp="1"/>
          </p:cNvGraphicFramePr>
          <p:nvPr>
            <p:ph idx="4294967295"/>
            <p:extLst>
              <p:ext uri="{D42A27DB-BD31-4B8C-83A1-F6EECF244321}">
                <p14:modId xmlns:p14="http://schemas.microsoft.com/office/powerpoint/2010/main" val="2043846995"/>
              </p:ext>
            </p:extLst>
          </p:nvPr>
        </p:nvGraphicFramePr>
        <p:xfrm>
          <a:off x="815247" y="1665767"/>
          <a:ext cx="8215312" cy="492828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43447" y="1245933"/>
            <a:ext cx="9144000" cy="338554"/>
          </a:xfrm>
          <a:prstGeom prst="rect">
            <a:avLst/>
          </a:prstGeom>
          <a:noFill/>
        </p:spPr>
        <p:txBody>
          <a:bodyPr>
            <a:spAutoFit/>
          </a:bodyPr>
          <a:lstStyle/>
          <a:p>
            <a:pPr>
              <a:defRPr/>
            </a:pPr>
            <a:r>
              <a:rPr lang="en-US" sz="1600"/>
              <a:t>Percentage of 15-49 year olds who agree</a:t>
            </a:r>
            <a:endParaRPr lang="en-US" sz="1600" dirty="0"/>
          </a:p>
        </p:txBody>
      </p:sp>
      <p:sp>
        <p:nvSpPr>
          <p:cNvPr id="6" name="TextBox 5">
            <a:extLst>
              <a:ext uri="{FF2B5EF4-FFF2-40B4-BE49-F238E27FC236}">
                <a16:creationId xmlns:a16="http://schemas.microsoft.com/office/drawing/2014/main" id="{336F61A9-6592-4618-A1A3-CAB9AF144559}"/>
              </a:ext>
            </a:extLst>
          </p:cNvPr>
          <p:cNvSpPr txBox="1"/>
          <p:nvPr/>
        </p:nvSpPr>
        <p:spPr>
          <a:xfrm>
            <a:off x="10134491" y="6455549"/>
            <a:ext cx="1867371" cy="276999"/>
          </a:xfrm>
          <a:prstGeom prst="rect">
            <a:avLst/>
          </a:prstGeom>
          <a:noFill/>
        </p:spPr>
        <p:txBody>
          <a:bodyPr wrap="none" rtlCol="0">
            <a:spAutoFit/>
          </a:bodyPr>
          <a:lstStyle/>
          <a:p>
            <a:r>
              <a:rPr lang="en-US" sz="1200"/>
              <a:t>Source: </a:t>
            </a:r>
            <a:r>
              <a:rPr lang="en-US" sz="1200" dirty="0"/>
              <a:t>IMASIDA (2015)</a:t>
            </a:r>
          </a:p>
        </p:txBody>
      </p:sp>
      <p:sp>
        <p:nvSpPr>
          <p:cNvPr id="7" name="TextBox 6">
            <a:extLst>
              <a:ext uri="{FF2B5EF4-FFF2-40B4-BE49-F238E27FC236}">
                <a16:creationId xmlns:a16="http://schemas.microsoft.com/office/drawing/2014/main" id="{C74C9306-958A-415E-BF31-1F479858A8B5}"/>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Demand</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34417B63-5012-4609-BF35-9373D053C5CE}"/>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2595145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0"/>
          <p:cNvGraphicFramePr>
            <a:graphicFrameLocks noGrp="1"/>
          </p:cNvGraphicFramePr>
          <p:nvPr>
            <p:ph idx="1"/>
            <p:extLst>
              <p:ext uri="{D42A27DB-BD31-4B8C-83A1-F6EECF244321}">
                <p14:modId xmlns:p14="http://schemas.microsoft.com/office/powerpoint/2010/main" val="1337014219"/>
              </p:ext>
            </p:extLst>
          </p:nvPr>
        </p:nvGraphicFramePr>
        <p:xfrm>
          <a:off x="838200" y="1068388"/>
          <a:ext cx="10515600" cy="4946650"/>
        </p:xfrm>
        <a:graphic>
          <a:graphicData uri="http://schemas.openxmlformats.org/drawingml/2006/chart">
            <c:chart xmlns:c="http://schemas.openxmlformats.org/drawingml/2006/chart" xmlns:r="http://schemas.openxmlformats.org/officeDocument/2006/relationships" r:id="rId3"/>
          </a:graphicData>
        </a:graphic>
      </p:graphicFrame>
      <p:sp>
        <p:nvSpPr>
          <p:cNvPr id="41986" name="Title 1"/>
          <p:cNvSpPr>
            <a:spLocks noGrp="1"/>
          </p:cNvSpPr>
          <p:nvPr>
            <p:ph type="title"/>
          </p:nvPr>
        </p:nvSpPr>
        <p:spPr/>
        <p:txBody>
          <a:bodyPr/>
          <a:lstStyle/>
          <a:p>
            <a:pPr eaLnBrk="1" hangingPunct="1"/>
            <a:r>
              <a:rPr lang="pt-PT" altLang="en-US"/>
              <a:t>Mozambique</a:t>
            </a:r>
            <a:br>
              <a:rPr lang="pt-PT" altLang="en-US"/>
            </a:br>
            <a:r>
              <a:rPr lang="pt-PT" altLang="en-US"/>
              <a:t>Knowledge of HIV prevention methods</a:t>
            </a:r>
            <a:endParaRPr lang="pt-PT" altLang="en-US" dirty="0"/>
          </a:p>
        </p:txBody>
      </p:sp>
      <p:sp>
        <p:nvSpPr>
          <p:cNvPr id="7" name="TextBox 6"/>
          <p:cNvSpPr txBox="1"/>
          <p:nvPr/>
        </p:nvSpPr>
        <p:spPr>
          <a:xfrm>
            <a:off x="1374048" y="1369661"/>
            <a:ext cx="9144000" cy="646331"/>
          </a:xfrm>
          <a:prstGeom prst="rect">
            <a:avLst/>
          </a:prstGeom>
          <a:noFill/>
        </p:spPr>
        <p:txBody>
          <a:bodyPr>
            <a:spAutoFit/>
          </a:bodyPr>
          <a:lstStyle/>
          <a:p>
            <a:pPr algn="ctr">
              <a:defRPr/>
            </a:pPr>
            <a:r>
              <a:rPr lang="pt-PT" i="1"/>
              <a:t>% of 15-49 year olds who know that it is possible to reduce the risk of HIV transmission through condom use and limiting sexual partnerships to one unifected person</a:t>
            </a:r>
            <a:endParaRPr lang="pt-PT" i="1" dirty="0"/>
          </a:p>
        </p:txBody>
      </p:sp>
      <p:sp>
        <p:nvSpPr>
          <p:cNvPr id="3" name="Oval 2">
            <a:extLst>
              <a:ext uri="{FF2B5EF4-FFF2-40B4-BE49-F238E27FC236}">
                <a16:creationId xmlns:a16="http://schemas.microsoft.com/office/drawing/2014/main" id="{864779C9-79F5-4AA1-8476-211A2C40E43A}"/>
              </a:ext>
            </a:extLst>
          </p:cNvPr>
          <p:cNvSpPr/>
          <p:nvPr/>
        </p:nvSpPr>
        <p:spPr>
          <a:xfrm>
            <a:off x="6441177" y="2015992"/>
            <a:ext cx="3604866" cy="30255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51021B58-5A1C-41D6-9AB7-15CFCFA9C8F5}"/>
              </a:ext>
            </a:extLst>
          </p:cNvPr>
          <p:cNvSpPr/>
          <p:nvPr/>
        </p:nvSpPr>
        <p:spPr>
          <a:xfrm rot="19525756">
            <a:off x="9960015" y="1873132"/>
            <a:ext cx="1365710" cy="888265"/>
          </a:xfrm>
          <a:prstGeom prst="leftArrow">
            <a:avLst>
              <a:gd name="adj1" fmla="val 50000"/>
              <a:gd name="adj2" fmla="val 5372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Decrease</a:t>
            </a:r>
            <a:r>
              <a:rPr lang="en-US" sz="1400" dirty="0"/>
              <a:t>!</a:t>
            </a:r>
          </a:p>
        </p:txBody>
      </p:sp>
      <p:sp>
        <p:nvSpPr>
          <p:cNvPr id="8" name="TextBox 7">
            <a:extLst>
              <a:ext uri="{FF2B5EF4-FFF2-40B4-BE49-F238E27FC236}">
                <a16:creationId xmlns:a16="http://schemas.microsoft.com/office/drawing/2014/main" id="{BE058F80-0019-4AAE-9856-64B748A640AF}"/>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Demand</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F15F2FC9-B795-4E4D-8C0F-CD9FEECF7F9D}"/>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335059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9EE7CD0-B1E8-4531-BBF8-BA175BCD3397}"/>
              </a:ext>
            </a:extLst>
          </p:cNvPr>
          <p:cNvGraphicFramePr/>
          <p:nvPr>
            <p:extLst>
              <p:ext uri="{D42A27DB-BD31-4B8C-83A1-F6EECF244321}">
                <p14:modId xmlns:p14="http://schemas.microsoft.com/office/powerpoint/2010/main" val="3489471206"/>
              </p:ext>
            </p:extLst>
          </p:nvPr>
        </p:nvGraphicFramePr>
        <p:xfrm>
          <a:off x="1056640" y="1341682"/>
          <a:ext cx="7528560" cy="503900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BE640273-CC24-4FC4-B3B1-5D9CE54CE628}"/>
              </a:ext>
            </a:extLst>
          </p:cNvPr>
          <p:cNvSpPr txBox="1">
            <a:spLocks/>
          </p:cNvSpPr>
          <p:nvPr/>
        </p:nvSpPr>
        <p:spPr>
          <a:xfrm>
            <a:off x="838200" y="263951"/>
            <a:ext cx="10515600" cy="650450"/>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t>Mozambique</a:t>
            </a:r>
          </a:p>
          <a:p>
            <a:r>
              <a:rPr lang="en-US"/>
              <a:t>Knowledge </a:t>
            </a:r>
            <a:r>
              <a:rPr lang="en-US" sz="4000"/>
              <a:t>≠</a:t>
            </a:r>
            <a:r>
              <a:rPr lang="en-US"/>
              <a:t> use (or is not sufficient)</a:t>
            </a:r>
            <a:endParaRPr lang="en-US" dirty="0"/>
          </a:p>
        </p:txBody>
      </p:sp>
      <p:sp>
        <p:nvSpPr>
          <p:cNvPr id="5" name="TextBox 4">
            <a:extLst>
              <a:ext uri="{FF2B5EF4-FFF2-40B4-BE49-F238E27FC236}">
                <a16:creationId xmlns:a16="http://schemas.microsoft.com/office/drawing/2014/main" id="{20BEB744-5B5C-43F7-AE65-B04AC4BBD455}"/>
              </a:ext>
            </a:extLst>
          </p:cNvPr>
          <p:cNvSpPr txBox="1"/>
          <p:nvPr/>
        </p:nvSpPr>
        <p:spPr>
          <a:xfrm>
            <a:off x="9978887" y="5398909"/>
            <a:ext cx="1867371" cy="276999"/>
          </a:xfrm>
          <a:prstGeom prst="rect">
            <a:avLst/>
          </a:prstGeom>
          <a:noFill/>
        </p:spPr>
        <p:txBody>
          <a:bodyPr wrap="none" rtlCol="0">
            <a:spAutoFit/>
          </a:bodyPr>
          <a:lstStyle/>
          <a:p>
            <a:r>
              <a:rPr lang="en-US" sz="1200"/>
              <a:t>Source: </a:t>
            </a:r>
            <a:r>
              <a:rPr lang="en-US" sz="1200" dirty="0"/>
              <a:t>IMASIDA (2015)</a:t>
            </a:r>
          </a:p>
        </p:txBody>
      </p:sp>
      <p:sp>
        <p:nvSpPr>
          <p:cNvPr id="6" name="TextBox 5">
            <a:extLst>
              <a:ext uri="{FF2B5EF4-FFF2-40B4-BE49-F238E27FC236}">
                <a16:creationId xmlns:a16="http://schemas.microsoft.com/office/drawing/2014/main" id="{D16D7DD1-C585-4701-AB64-C8B4C5B4BD4A}"/>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Demand</a:t>
            </a:r>
            <a:endParaRPr lang="en-US" sz="1600" b="1" dirty="0">
              <a:solidFill>
                <a:schemeClr val="bg1"/>
              </a:solidFill>
              <a:latin typeface="+mj-lt"/>
            </a:endParaRPr>
          </a:p>
        </p:txBody>
      </p:sp>
      <p:sp>
        <p:nvSpPr>
          <p:cNvPr id="7" name="TextBox 6">
            <a:extLst>
              <a:ext uri="{FF2B5EF4-FFF2-40B4-BE49-F238E27FC236}">
                <a16:creationId xmlns:a16="http://schemas.microsoft.com/office/drawing/2014/main" id="{D77B902C-FF50-494F-985B-BD158C57B052}"/>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9521E862-ABBE-42C2-AB8B-A9E382B800BF}"/>
              </a:ext>
            </a:extLst>
          </p:cNvPr>
          <p:cNvSpPr txBox="1"/>
          <p:nvPr/>
        </p:nvSpPr>
        <p:spPr>
          <a:xfrm>
            <a:off x="9163183" y="2413337"/>
            <a:ext cx="2948848" cy="2308324"/>
          </a:xfrm>
          <a:prstGeom prst="rect">
            <a:avLst/>
          </a:prstGeom>
          <a:noFill/>
          <a:ln w="28575">
            <a:noFill/>
          </a:ln>
        </p:spPr>
        <p:txBody>
          <a:bodyPr wrap="square" rtlCol="0">
            <a:spAutoFit/>
          </a:bodyPr>
          <a:lstStyle/>
          <a:p>
            <a:r>
              <a:rPr lang="en-US" b="1" u="sng"/>
              <a:t>Insights:</a:t>
            </a:r>
          </a:p>
          <a:p>
            <a:endParaRPr lang="en-US" b="1" u="sng"/>
          </a:p>
          <a:p>
            <a:pPr marL="285750" indent="-285750">
              <a:buFont typeface="Arial" panose="020B0604020202020204" pitchFamily="34" charset="0"/>
              <a:buChar char="•"/>
            </a:pPr>
            <a:r>
              <a:rPr lang="en-US"/>
              <a:t>Provinces with highest knowledge do not have the highest use</a:t>
            </a:r>
          </a:p>
          <a:p>
            <a:pPr marL="285750" indent="-285750">
              <a:buFont typeface="Arial" panose="020B0604020202020204" pitchFamily="34" charset="0"/>
              <a:buChar char="•"/>
            </a:pPr>
            <a:r>
              <a:rPr lang="en-US"/>
              <a:t>What else is influencing condom use?</a:t>
            </a:r>
            <a:endParaRPr lang="en-US" dirty="0"/>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454239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128F0C-6336-45E9-A376-3F4ABED0836F}"/>
              </a:ext>
            </a:extLst>
          </p:cNvPr>
          <p:cNvPicPr>
            <a:picLocks noChangeAspect="1"/>
          </p:cNvPicPr>
          <p:nvPr/>
        </p:nvPicPr>
        <p:blipFill>
          <a:blip r:embed="rId2"/>
          <a:stretch>
            <a:fillRect/>
          </a:stretch>
        </p:blipFill>
        <p:spPr>
          <a:xfrm>
            <a:off x="1056640" y="1566227"/>
            <a:ext cx="9448800" cy="4619625"/>
          </a:xfrm>
          <a:prstGeom prst="rect">
            <a:avLst/>
          </a:prstGeom>
        </p:spPr>
      </p:pic>
      <p:sp>
        <p:nvSpPr>
          <p:cNvPr id="3" name="TextBox 2">
            <a:extLst>
              <a:ext uri="{FF2B5EF4-FFF2-40B4-BE49-F238E27FC236}">
                <a16:creationId xmlns:a16="http://schemas.microsoft.com/office/drawing/2014/main" id="{B826FE7D-16C0-4910-ADEF-F12390380B70}"/>
              </a:ext>
            </a:extLst>
          </p:cNvPr>
          <p:cNvSpPr txBox="1"/>
          <p:nvPr/>
        </p:nvSpPr>
        <p:spPr>
          <a:xfrm>
            <a:off x="9814438" y="5786406"/>
            <a:ext cx="1959191" cy="307777"/>
          </a:xfrm>
          <a:prstGeom prst="rect">
            <a:avLst/>
          </a:prstGeom>
          <a:noFill/>
        </p:spPr>
        <p:txBody>
          <a:bodyPr wrap="none" rtlCol="0">
            <a:spAutoFit/>
          </a:bodyPr>
          <a:lstStyle/>
          <a:p>
            <a:r>
              <a:rPr lang="en-US" sz="1400"/>
              <a:t>Source: </a:t>
            </a:r>
            <a:r>
              <a:rPr lang="en-US" sz="1400" dirty="0"/>
              <a:t>UNAIDS Data</a:t>
            </a:r>
          </a:p>
        </p:txBody>
      </p:sp>
      <p:sp>
        <p:nvSpPr>
          <p:cNvPr id="4" name="Title 2">
            <a:extLst>
              <a:ext uri="{FF2B5EF4-FFF2-40B4-BE49-F238E27FC236}">
                <a16:creationId xmlns:a16="http://schemas.microsoft.com/office/drawing/2014/main" id="{7A26D7EE-8AAC-4160-BAD3-9DD5354204B3}"/>
              </a:ext>
            </a:extLst>
          </p:cNvPr>
          <p:cNvSpPr txBox="1">
            <a:spLocks/>
          </p:cNvSpPr>
          <p:nvPr/>
        </p:nvSpPr>
        <p:spPr>
          <a:xfrm>
            <a:off x="838200" y="263951"/>
            <a:ext cx="10515600" cy="650450"/>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t>Comprehensive knowledge</a:t>
            </a:r>
          </a:p>
          <a:p>
            <a:r>
              <a:rPr lang="en-US"/>
              <a:t>Regional context</a:t>
            </a:r>
            <a:endParaRPr lang="en-US" dirty="0"/>
          </a:p>
        </p:txBody>
      </p:sp>
      <p:sp>
        <p:nvSpPr>
          <p:cNvPr id="5" name="Oval 4">
            <a:extLst>
              <a:ext uri="{FF2B5EF4-FFF2-40B4-BE49-F238E27FC236}">
                <a16:creationId xmlns:a16="http://schemas.microsoft.com/office/drawing/2014/main" id="{F495F175-D841-49D9-9F05-87F587A92D0D}"/>
              </a:ext>
            </a:extLst>
          </p:cNvPr>
          <p:cNvSpPr/>
          <p:nvPr/>
        </p:nvSpPr>
        <p:spPr>
          <a:xfrm>
            <a:off x="7975766" y="3565297"/>
            <a:ext cx="462709" cy="196100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8A8903C8-1E4F-436E-B0E3-C23F4937CFCE}"/>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Demand</a:t>
            </a:r>
            <a:endParaRPr lang="en-US" sz="1600" b="1" dirty="0">
              <a:solidFill>
                <a:schemeClr val="bg1"/>
              </a:solidFill>
              <a:latin typeface="+mj-lt"/>
            </a:endParaRPr>
          </a:p>
        </p:txBody>
      </p:sp>
      <p:sp>
        <p:nvSpPr>
          <p:cNvPr id="7" name="TextBox 6">
            <a:extLst>
              <a:ext uri="{FF2B5EF4-FFF2-40B4-BE49-F238E27FC236}">
                <a16:creationId xmlns:a16="http://schemas.microsoft.com/office/drawing/2014/main" id="{08695A46-1241-482B-B5D8-66DFD1351CE5}"/>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38815496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a:t>Uganda</a:t>
            </a:r>
            <a:br>
              <a:rPr lang="en-US" sz="3600"/>
            </a:br>
            <a:r>
              <a:rPr lang="en-US" sz="2100"/>
              <a:t>Affordability </a:t>
            </a:r>
            <a:r>
              <a:rPr lang="en-US" sz="2100" dirty="0"/>
              <a:t>of Condoms</a:t>
            </a:r>
            <a:endParaRPr lang="en-US" sz="2100" dirty="0">
              <a:solidFill>
                <a:srgbClr val="FF0000"/>
              </a:solidFill>
            </a:endParaRPr>
          </a:p>
        </p:txBody>
      </p:sp>
      <p:sp>
        <p:nvSpPr>
          <p:cNvPr id="8" name="Text Placeholder 2"/>
          <p:cNvSpPr>
            <a:spLocks noGrp="1"/>
          </p:cNvSpPr>
          <p:nvPr>
            <p:ph type="body" idx="13"/>
          </p:nvPr>
        </p:nvSpPr>
        <p:spPr>
          <a:xfrm>
            <a:off x="416560" y="1243863"/>
            <a:ext cx="11511018" cy="669350"/>
          </a:xfrm>
        </p:spPr>
        <p:txBody>
          <a:bodyPr>
            <a:normAutofit/>
          </a:bodyPr>
          <a:lstStyle/>
          <a:p>
            <a:r>
              <a:rPr lang="en-US" sz="1600" i="1" dirty="0"/>
              <a:t>Limited evidence exists to map affordability of condoms, but suggests more people can afford to pay than currently do</a:t>
            </a:r>
          </a:p>
        </p:txBody>
      </p:sp>
      <p:sp>
        <p:nvSpPr>
          <p:cNvPr id="5" name="Content Placeholder 2"/>
          <p:cNvSpPr txBox="1">
            <a:spLocks/>
          </p:cNvSpPr>
          <p:nvPr/>
        </p:nvSpPr>
        <p:spPr>
          <a:xfrm>
            <a:off x="579383" y="1662853"/>
            <a:ext cx="10797277" cy="4774183"/>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401638" indent="-401638" algn="l" rtl="0" eaLnBrk="1" fontAlgn="base" hangingPunct="1">
              <a:spcBef>
                <a:spcPct val="20000"/>
              </a:spcBef>
              <a:spcAft>
                <a:spcPct val="25000"/>
              </a:spcAft>
              <a:buClr>
                <a:srgbClr val="5EA1C2"/>
              </a:buClr>
              <a:buSzPct val="75000"/>
              <a:buFont typeface="Wingdings 3" pitchFamily="18" charset="2"/>
              <a:buChar char=""/>
              <a:defRPr lang="de-DE" sz="2600" kern="1200">
                <a:solidFill>
                  <a:schemeClr val="tx2"/>
                </a:solidFill>
                <a:latin typeface="Calibri" pitchFamily="34" charset="0"/>
                <a:ea typeface="+mn-ea"/>
                <a:cs typeface="+mn-cs"/>
              </a:defRPr>
            </a:lvl1pPr>
            <a:lvl2pPr marL="801688" indent="-228600" algn="l" rtl="0" eaLnBrk="1" fontAlgn="base" hangingPunct="1">
              <a:spcBef>
                <a:spcPct val="20000"/>
              </a:spcBef>
              <a:spcAft>
                <a:spcPct val="0"/>
              </a:spcAft>
              <a:buClr>
                <a:srgbClr val="5F5F5F"/>
              </a:buClr>
              <a:buSzPct val="65000"/>
              <a:buFont typeface="Wingdings" pitchFamily="2" charset="2"/>
              <a:buChar char="§"/>
              <a:defRPr lang="de-DE" sz="2500" kern="1200">
                <a:solidFill>
                  <a:schemeClr val="tx2"/>
                </a:solidFill>
                <a:latin typeface="Calibri" pitchFamily="34" charset="0"/>
                <a:ea typeface="+mn-ea"/>
                <a:cs typeface="+mn-cs"/>
              </a:defRPr>
            </a:lvl2pPr>
            <a:lvl3pPr marL="1144588" indent="-228600" algn="l" rtl="0" eaLnBrk="1" fontAlgn="base" hangingPunct="1">
              <a:spcBef>
                <a:spcPct val="20000"/>
              </a:spcBef>
              <a:spcAft>
                <a:spcPct val="0"/>
              </a:spcAft>
              <a:buClr>
                <a:schemeClr val="folHlink"/>
              </a:buClr>
              <a:buFont typeface="Arial" pitchFamily="34" charset="0"/>
              <a:buChar char="•"/>
              <a:tabLst/>
              <a:defRPr lang="de-DE" sz="2400" kern="1200">
                <a:solidFill>
                  <a:schemeClr val="tx2"/>
                </a:solidFill>
                <a:latin typeface="Calibri" pitchFamily="34" charset="0"/>
                <a:ea typeface="+mn-ea"/>
                <a:cs typeface="+mn-cs"/>
              </a:defRPr>
            </a:lvl3pPr>
            <a:lvl4pPr marL="1600200" indent="-228600" algn="l" rtl="0" eaLnBrk="1" fontAlgn="base" hangingPunct="1">
              <a:spcBef>
                <a:spcPct val="20000"/>
              </a:spcBef>
              <a:spcAft>
                <a:spcPct val="0"/>
              </a:spcAft>
              <a:buClr>
                <a:schemeClr val="tx1"/>
              </a:buClr>
              <a:buFont typeface="Arial" pitchFamily="34" charset="0"/>
              <a:buChar char="•"/>
              <a:defRPr lang="de-DE" sz="2000" kern="1200">
                <a:solidFill>
                  <a:schemeClr val="tx2"/>
                </a:solidFill>
                <a:latin typeface="Calibri" pitchFamily="34" charset="0"/>
                <a:ea typeface="+mn-ea"/>
                <a:cs typeface="+mn-cs"/>
              </a:defRPr>
            </a:lvl4pPr>
            <a:lvl5pPr marL="2057400" indent="-228600" algn="l" rtl="0" eaLnBrk="1" fontAlgn="base" hangingPunct="1">
              <a:spcBef>
                <a:spcPct val="20000"/>
              </a:spcBef>
              <a:spcAft>
                <a:spcPct val="0"/>
              </a:spcAft>
              <a:buClr>
                <a:schemeClr val="tx1"/>
              </a:buClr>
              <a:buFont typeface="Arial" pitchFamily="34" charset="0"/>
              <a:buChar char="•"/>
              <a:defRPr lang="de-DE" sz="1600" kern="1200">
                <a:solidFill>
                  <a:schemeClr val="tx2"/>
                </a:solidFill>
                <a:latin typeface="Calibri" pitchFamily="34" charset="0"/>
                <a:ea typeface="+mn-ea"/>
                <a:cs typeface="+mn-cs"/>
              </a:defRPr>
            </a:lvl5pPr>
            <a:lvl6pPr marL="2514600" indent="-228600" algn="l" defTabSz="914400" rtl="0" eaLnBrk="1" fontAlgn="base" latinLnBrk="0" hangingPunct="1">
              <a:spcBef>
                <a:spcPct val="20000"/>
              </a:spcBef>
              <a:spcAft>
                <a:spcPct val="0"/>
              </a:spcAft>
              <a:buFont typeface="Arial" pitchFamily="34" charset="0"/>
              <a:buChar char="•"/>
              <a:defRPr sz="1600" kern="1200">
                <a:solidFill>
                  <a:schemeClr val="tx2"/>
                </a:solidFill>
                <a:latin typeface="+mn-lt"/>
                <a:ea typeface="+mn-ea"/>
                <a:cs typeface="+mn-cs"/>
              </a:defRPr>
            </a:lvl6pPr>
            <a:lvl7pPr marL="2971800" indent="-228600" algn="l" defTabSz="914400" rtl="0" eaLnBrk="1" fontAlgn="base" latinLnBrk="0" hangingPunct="1">
              <a:spcBef>
                <a:spcPct val="20000"/>
              </a:spcBef>
              <a:spcAft>
                <a:spcPct val="0"/>
              </a:spcAft>
              <a:buFont typeface="Arial" pitchFamily="34" charset="0"/>
              <a:buChar char="•"/>
              <a:defRPr sz="1600" kern="1200">
                <a:solidFill>
                  <a:schemeClr val="tx2"/>
                </a:solidFill>
                <a:latin typeface="+mn-lt"/>
                <a:ea typeface="+mn-ea"/>
                <a:cs typeface="+mn-cs"/>
              </a:defRPr>
            </a:lvl7pPr>
            <a:lvl8pPr marL="3429000" indent="-228600" algn="l" defTabSz="914400" rtl="0" eaLnBrk="1" fontAlgn="base" latinLnBrk="0" hangingPunct="1">
              <a:spcBef>
                <a:spcPct val="20000"/>
              </a:spcBef>
              <a:spcAft>
                <a:spcPct val="0"/>
              </a:spcAft>
              <a:buFont typeface="Arial" pitchFamily="34" charset="0"/>
              <a:buChar char="•"/>
              <a:defRPr sz="1600" kern="1200">
                <a:solidFill>
                  <a:schemeClr val="tx2"/>
                </a:solidFill>
                <a:latin typeface="+mn-lt"/>
                <a:ea typeface="+mn-ea"/>
                <a:cs typeface="+mn-cs"/>
              </a:defRPr>
            </a:lvl8pPr>
            <a:lvl9pPr marL="3886200" indent="-228600" algn="l" defTabSz="914400" rtl="0" eaLnBrk="1" fontAlgn="base" latinLnBrk="0" hangingPunct="1">
              <a:spcBef>
                <a:spcPct val="20000"/>
              </a:spcBef>
              <a:spcAft>
                <a:spcPct val="0"/>
              </a:spcAft>
              <a:buFont typeface="Arial" pitchFamily="34" charset="0"/>
              <a:buChar char="•"/>
              <a:defRPr sz="1600" kern="1200">
                <a:solidFill>
                  <a:schemeClr val="tx2"/>
                </a:solidFill>
                <a:latin typeface="+mn-lt"/>
                <a:ea typeface="+mn-ea"/>
                <a:cs typeface="+mn-cs"/>
              </a:defRPr>
            </a:lvl9pPr>
          </a:lstStyle>
          <a:p>
            <a:pPr marL="401638" marR="0" lvl="0" indent="-173038"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a:ln>
                  <a:noFill/>
                </a:ln>
                <a:solidFill>
                  <a:srgbClr val="757575"/>
                </a:solidFill>
                <a:effectLst/>
                <a:uLnTx/>
                <a:uFillTx/>
                <a:latin typeface="+mn-lt"/>
                <a:ea typeface="+mn-ea"/>
                <a:cs typeface="+mn-cs"/>
              </a:rPr>
              <a:t>Despite </a:t>
            </a:r>
            <a:r>
              <a:rPr kumimoji="0" lang="en-US" sz="1800" b="0" i="0" u="none" strike="noStrike" kern="1200" cap="none" spc="0" normalizeH="0" baseline="0" noProof="0" dirty="0">
                <a:ln>
                  <a:noFill/>
                </a:ln>
                <a:solidFill>
                  <a:srgbClr val="757575"/>
                </a:solidFill>
                <a:effectLst/>
                <a:uLnTx/>
                <a:uFillTx/>
                <a:latin typeface="+mn-lt"/>
                <a:ea typeface="+mn-ea"/>
                <a:cs typeface="+mn-cs"/>
              </a:rPr>
              <a:t>64% of armed services personnel citing affordability of sold condoms, 75% receive free </a:t>
            </a:r>
            <a:r>
              <a:rPr kumimoji="0" lang="mr-IN" sz="1800" b="0" i="0" u="none" strike="noStrike" kern="1200" cap="none" spc="0" normalizeH="0" baseline="0" noProof="0" dirty="0">
                <a:ln>
                  <a:noFill/>
                </a:ln>
                <a:solidFill>
                  <a:srgbClr val="757575"/>
                </a:solidFill>
                <a:effectLst/>
                <a:uLnTx/>
                <a:uFillTx/>
                <a:latin typeface="+mn-lt"/>
                <a:ea typeface="+mn-ea"/>
                <a:cs typeface="+mn-cs"/>
              </a:rPr>
              <a:t>–</a:t>
            </a:r>
            <a:r>
              <a:rPr kumimoji="0" lang="en-US" sz="1800" b="0" i="0" u="none" strike="noStrike" kern="1200" cap="none" spc="0" normalizeH="0" baseline="0" noProof="0" dirty="0">
                <a:ln>
                  <a:noFill/>
                </a:ln>
                <a:solidFill>
                  <a:srgbClr val="757575"/>
                </a:solidFill>
                <a:effectLst/>
                <a:uLnTx/>
                <a:uFillTx/>
                <a:latin typeface="+mn-lt"/>
                <a:ea typeface="+mn-ea"/>
                <a:cs typeface="+mn-cs"/>
              </a:rPr>
              <a:t> a misalignment of free condoms targeting those that can pay. </a:t>
            </a:r>
          </a:p>
          <a:p>
            <a:pPr marL="401638" marR="0" lvl="0" indent="-173038"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1" i="0" u="none" strike="noStrike" kern="1200" cap="none" spc="0" normalizeH="0" baseline="0" noProof="0" dirty="0">
              <a:ln>
                <a:noFill/>
              </a:ln>
              <a:solidFill>
                <a:srgbClr val="757575"/>
              </a:solidFill>
              <a:effectLst/>
              <a:uLnTx/>
              <a:uFillTx/>
              <a:latin typeface="+mn-lt"/>
              <a:ea typeface="+mn-ea"/>
              <a:cs typeface="+mn-cs"/>
            </a:endParaRPr>
          </a:p>
          <a:p>
            <a:pPr marL="401638" marR="0" lvl="0" indent="-173038"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1" i="0" u="none" strike="noStrike" kern="1200" cap="none" spc="0" normalizeH="0" baseline="0" noProof="0" dirty="0">
                <a:ln>
                  <a:noFill/>
                </a:ln>
                <a:solidFill>
                  <a:srgbClr val="757575"/>
                </a:solidFill>
                <a:effectLst/>
                <a:uLnTx/>
                <a:uFillTx/>
                <a:latin typeface="+mn-lt"/>
                <a:ea typeface="+mn-ea"/>
                <a:cs typeface="+mn-cs"/>
              </a:rPr>
              <a:t>Data supports that while many Ugandans can afford to pay for condoms, they prefer free </a:t>
            </a:r>
            <a:r>
              <a:rPr kumimoji="0" lang="mr-IN" sz="1800" b="1" i="0" u="none" strike="noStrike" kern="1200" cap="none" spc="0" normalizeH="0" baseline="0" noProof="0" dirty="0">
                <a:ln>
                  <a:noFill/>
                </a:ln>
                <a:solidFill>
                  <a:srgbClr val="757575"/>
                </a:solidFill>
                <a:effectLst/>
                <a:uLnTx/>
                <a:uFillTx/>
                <a:latin typeface="+mn-lt"/>
                <a:ea typeface="+mn-ea"/>
                <a:cs typeface="+mn-cs"/>
              </a:rPr>
              <a:t>–</a:t>
            </a:r>
            <a:r>
              <a:rPr kumimoji="0" lang="en-US" sz="1800" b="1" i="0" u="none" strike="noStrike" kern="1200" cap="none" spc="0" normalizeH="0" baseline="0" noProof="0" dirty="0">
                <a:ln>
                  <a:noFill/>
                </a:ln>
                <a:solidFill>
                  <a:srgbClr val="757575"/>
                </a:solidFill>
                <a:effectLst/>
                <a:uLnTx/>
                <a:uFillTx/>
                <a:latin typeface="+mn-lt"/>
                <a:ea typeface="+mn-ea"/>
                <a:cs typeface="+mn-cs"/>
              </a:rPr>
              <a:t> </a:t>
            </a:r>
            <a:r>
              <a:rPr kumimoji="0" lang="en-US" sz="1800" b="0" i="0" u="none" strike="noStrike" kern="1200" cap="none" spc="0" normalizeH="0" baseline="0" noProof="0" dirty="0">
                <a:ln>
                  <a:noFill/>
                </a:ln>
                <a:solidFill>
                  <a:srgbClr val="757575"/>
                </a:solidFill>
                <a:effectLst/>
                <a:uLnTx/>
                <a:uFillTx/>
                <a:latin typeface="+mn-lt"/>
                <a:ea typeface="+mn-ea"/>
                <a:cs typeface="+mn-cs"/>
              </a:rPr>
              <a:t>not unusual in an environment where accessing free condoms becomes the norm</a:t>
            </a:r>
            <a:r>
              <a:rPr kumimoji="0" lang="en-US" sz="1800" b="1" i="0" u="none" strike="noStrike" kern="1200" cap="none" spc="0" normalizeH="0" baseline="0" noProof="0" dirty="0">
                <a:ln>
                  <a:noFill/>
                </a:ln>
                <a:solidFill>
                  <a:srgbClr val="757575"/>
                </a:solidFill>
                <a:effectLst/>
                <a:uLnTx/>
                <a:uFillTx/>
                <a:latin typeface="+mn-lt"/>
                <a:ea typeface="+mn-ea"/>
                <a:cs typeface="+mn-cs"/>
              </a:rPr>
              <a:t>. </a:t>
            </a:r>
            <a:r>
              <a:rPr kumimoji="0" lang="en-US" sz="1800" b="0" i="0" u="none" strike="noStrike" kern="1200" cap="none" spc="0" normalizeH="0" baseline="0" noProof="0" dirty="0">
                <a:ln>
                  <a:noFill/>
                </a:ln>
                <a:solidFill>
                  <a:srgbClr val="757575"/>
                </a:solidFill>
                <a:effectLst/>
                <a:uLnTx/>
                <a:uFillTx/>
                <a:latin typeface="+mn-lt"/>
                <a:ea typeface="+mn-ea"/>
                <a:cs typeface="+mn-cs"/>
              </a:rPr>
              <a:t>For example - Of those that reported buying condoms, 54% reported that the condoms were not affordable </a:t>
            </a:r>
            <a:r>
              <a:rPr kumimoji="0" lang="mr-IN" sz="1800" b="0" i="0" u="none" strike="noStrike" kern="1200" cap="none" spc="0" normalizeH="0" baseline="0" noProof="0" dirty="0">
                <a:ln>
                  <a:noFill/>
                </a:ln>
                <a:solidFill>
                  <a:srgbClr val="757575"/>
                </a:solidFill>
                <a:effectLst/>
                <a:uLnTx/>
                <a:uFillTx/>
                <a:latin typeface="+mn-lt"/>
                <a:ea typeface="+mn-ea"/>
                <a:cs typeface="+mn-cs"/>
              </a:rPr>
              <a:t>–</a:t>
            </a:r>
            <a:r>
              <a:rPr kumimoji="0" lang="en-US" sz="1800" b="0" i="0" u="none" strike="noStrike" kern="1200" cap="none" spc="0" normalizeH="0" baseline="0" noProof="0" dirty="0">
                <a:ln>
                  <a:noFill/>
                </a:ln>
                <a:solidFill>
                  <a:srgbClr val="757575"/>
                </a:solidFill>
                <a:effectLst/>
                <a:uLnTx/>
                <a:uFillTx/>
                <a:latin typeface="+mn-lt"/>
                <a:ea typeface="+mn-ea"/>
                <a:cs typeface="+mn-cs"/>
              </a:rPr>
              <a:t> indicating they’d prefer to pay less, but had in fact purchased. </a:t>
            </a:r>
          </a:p>
          <a:p>
            <a:pPr marL="401638" marR="0" lvl="0" indent="-173038"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757575"/>
              </a:solidFill>
              <a:effectLst/>
              <a:uLnTx/>
              <a:uFillTx/>
              <a:latin typeface="+mn-lt"/>
              <a:ea typeface="+mn-ea"/>
              <a:cs typeface="+mn-cs"/>
            </a:endParaRPr>
          </a:p>
          <a:p>
            <a:pPr marL="401638" marR="0" lvl="0" indent="-173038"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srgbClr val="757575"/>
                </a:solidFill>
                <a:effectLst/>
                <a:uLnTx/>
                <a:uFillTx/>
                <a:latin typeface="+mn-lt"/>
                <a:ea typeface="+mn-ea"/>
                <a:cs typeface="+mn-cs"/>
              </a:rPr>
              <a:t>UHMG’s willingness to pay data puts Protector at 900 shillings, and slightly less for Lifeguard </a:t>
            </a:r>
            <a:r>
              <a:rPr kumimoji="0" lang="mr-IN" sz="1800" b="0" i="0" u="none" strike="noStrike" kern="1200" cap="none" spc="0" normalizeH="0" baseline="0" noProof="0" dirty="0">
                <a:ln>
                  <a:noFill/>
                </a:ln>
                <a:solidFill>
                  <a:srgbClr val="757575"/>
                </a:solidFill>
                <a:effectLst/>
                <a:uLnTx/>
                <a:uFillTx/>
                <a:latin typeface="+mn-lt"/>
                <a:ea typeface="+mn-ea"/>
                <a:cs typeface="+mn-cs"/>
              </a:rPr>
              <a:t>–</a:t>
            </a:r>
            <a:r>
              <a:rPr kumimoji="0" lang="en-US" sz="1800" b="0" i="0" u="none" strike="noStrike" kern="1200" cap="none" spc="0" normalizeH="0" baseline="0" noProof="0" dirty="0">
                <a:ln>
                  <a:noFill/>
                </a:ln>
                <a:solidFill>
                  <a:srgbClr val="757575"/>
                </a:solidFill>
                <a:effectLst/>
                <a:uLnTx/>
                <a:uFillTx/>
                <a:latin typeface="+mn-lt"/>
                <a:ea typeface="+mn-ea"/>
                <a:cs typeface="+mn-cs"/>
              </a:rPr>
              <a:t> approximately what they are paying on average at retail. </a:t>
            </a:r>
          </a:p>
          <a:p>
            <a:pPr marL="401638" marR="0" lvl="0" indent="-173038"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757575"/>
              </a:solidFill>
              <a:effectLst/>
              <a:uLnTx/>
              <a:uFillTx/>
              <a:latin typeface="+mn-lt"/>
              <a:ea typeface="+mn-ea"/>
              <a:cs typeface="+mn-cs"/>
            </a:endParaRPr>
          </a:p>
          <a:p>
            <a:pPr marL="401638" marR="0" lvl="0" indent="-173038"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srgbClr val="757575"/>
                </a:solidFill>
                <a:effectLst/>
                <a:uLnTx/>
                <a:uFillTx/>
                <a:latin typeface="+mn-lt"/>
                <a:ea typeface="+mn-ea"/>
                <a:cs typeface="+mn-cs"/>
              </a:rPr>
              <a:t>Using </a:t>
            </a:r>
            <a:r>
              <a:rPr kumimoji="0" lang="en-US" sz="1800" b="0" i="0" u="none" strike="noStrike" kern="1200" cap="none" spc="0" normalizeH="0" baseline="0" noProof="0" dirty="0" err="1">
                <a:ln>
                  <a:noFill/>
                </a:ln>
                <a:solidFill>
                  <a:srgbClr val="757575"/>
                </a:solidFill>
                <a:effectLst/>
                <a:uLnTx/>
                <a:uFillTx/>
                <a:latin typeface="+mn-lt"/>
                <a:ea typeface="+mn-ea"/>
                <a:cs typeface="+mn-cs"/>
              </a:rPr>
              <a:t>dkt’s</a:t>
            </a:r>
            <a:r>
              <a:rPr kumimoji="0" lang="en-US" sz="1800" b="0" i="0" u="none" strike="noStrike" kern="1200" cap="none" spc="0" normalizeH="0" baseline="0" noProof="0" dirty="0">
                <a:ln>
                  <a:noFill/>
                </a:ln>
                <a:solidFill>
                  <a:srgbClr val="757575"/>
                </a:solidFill>
                <a:effectLst/>
                <a:uLnTx/>
                <a:uFillTx/>
                <a:latin typeface="+mn-lt"/>
                <a:ea typeface="+mn-ea"/>
                <a:cs typeface="+mn-cs"/>
              </a:rPr>
              <a:t> ‘rule of thumb’ for affordability (.25% of GNI for one CYP) condoms do break that barrier after ~500 shilling pack. But when compared to anecdotal cost per transactional sex (to 10,000 shilling), condom are within the affordability range for most types of SW. </a:t>
            </a:r>
          </a:p>
          <a:p>
            <a:pPr marL="401638" marR="0" lvl="0" indent="-173038"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757575"/>
              </a:solidFill>
              <a:effectLst/>
              <a:uLnTx/>
              <a:uFillTx/>
              <a:latin typeface="+mn-lt"/>
              <a:ea typeface="+mn-ea"/>
              <a:cs typeface="+mn-cs"/>
            </a:endParaRPr>
          </a:p>
          <a:p>
            <a:pPr marL="401638" marR="0" lvl="0" indent="-173038"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1" i="0" u="none" strike="noStrike" kern="1200" cap="none" spc="0" normalizeH="0" baseline="0" noProof="0" dirty="0">
              <a:ln>
                <a:noFill/>
              </a:ln>
              <a:solidFill>
                <a:srgbClr val="757575"/>
              </a:solidFill>
              <a:effectLst/>
              <a:uLnTx/>
              <a:uFillTx/>
              <a:latin typeface="+mn-lt"/>
              <a:ea typeface="+mn-ea"/>
              <a:cs typeface="+mn-cs"/>
            </a:endParaRPr>
          </a:p>
          <a:p>
            <a:pPr marL="801688" marR="0" lvl="1" indent="-228600" algn="l" defTabSz="914400" rtl="0" eaLnBrk="1" fontAlgn="base" latinLnBrk="0" hangingPunct="1">
              <a:lnSpc>
                <a:spcPct val="100000"/>
              </a:lnSpc>
              <a:spcBef>
                <a:spcPts val="600"/>
              </a:spcBef>
              <a:spcAft>
                <a:spcPct val="0"/>
              </a:spcAft>
              <a:buClr>
                <a:srgbClr val="5F5F5F"/>
              </a:buClr>
              <a:buSzPct val="75000"/>
              <a:buFont typeface="Arial" charset="0"/>
              <a:buChar char="•"/>
              <a:tabLst/>
              <a:defRPr/>
            </a:pPr>
            <a:endParaRPr kumimoji="0" lang="en-US" altLang="en-US" sz="1800" b="0" i="0" u="none" strike="noStrike" kern="0" cap="none" spc="0" normalizeH="0" baseline="0" noProof="0" dirty="0">
              <a:ln>
                <a:noFill/>
              </a:ln>
              <a:solidFill>
                <a:srgbClr val="757575"/>
              </a:solidFill>
              <a:effectLst/>
              <a:uLnTx/>
              <a:uFillTx/>
              <a:latin typeface="+mn-lt"/>
              <a:ea typeface="+mn-ea"/>
              <a:cs typeface="+mn-cs"/>
            </a:endParaRPr>
          </a:p>
        </p:txBody>
      </p:sp>
      <p:sp>
        <p:nvSpPr>
          <p:cNvPr id="6" name="TextBox 5">
            <a:extLst>
              <a:ext uri="{FF2B5EF4-FFF2-40B4-BE49-F238E27FC236}">
                <a16:creationId xmlns:a16="http://schemas.microsoft.com/office/drawing/2014/main" id="{E03E3C13-F722-4CCF-88AD-65ABCD90A503}"/>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Demand</a:t>
            </a:r>
            <a:endParaRPr lang="en-US" sz="1600" b="1" dirty="0">
              <a:solidFill>
                <a:schemeClr val="bg1"/>
              </a:solidFill>
              <a:latin typeface="+mj-lt"/>
            </a:endParaRPr>
          </a:p>
        </p:txBody>
      </p:sp>
      <p:sp>
        <p:nvSpPr>
          <p:cNvPr id="7" name="TextBox 6">
            <a:extLst>
              <a:ext uri="{FF2B5EF4-FFF2-40B4-BE49-F238E27FC236}">
                <a16:creationId xmlns:a16="http://schemas.microsoft.com/office/drawing/2014/main" id="{F328A458-E8D0-47DE-BF26-694AA83A132D}"/>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21459526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35" y="347256"/>
            <a:ext cx="10515600" cy="650450"/>
          </a:xfrm>
        </p:spPr>
        <p:txBody>
          <a:bodyPr>
            <a:noAutofit/>
          </a:bodyPr>
          <a:lstStyle/>
          <a:p>
            <a:r>
              <a:rPr lang="en-US"/>
              <a:t>Willingness to pay in the context of the region</a:t>
            </a:r>
            <a:endParaRPr lang="en-US" dirty="0"/>
          </a:p>
        </p:txBody>
      </p:sp>
      <p:pic>
        <p:nvPicPr>
          <p:cNvPr id="3" name="Picture 2"/>
          <p:cNvPicPr>
            <a:picLocks noChangeAspect="1"/>
          </p:cNvPicPr>
          <p:nvPr/>
        </p:nvPicPr>
        <p:blipFill>
          <a:blip r:embed="rId3"/>
          <a:stretch>
            <a:fillRect/>
          </a:stretch>
        </p:blipFill>
        <p:spPr>
          <a:xfrm>
            <a:off x="833119" y="2269417"/>
            <a:ext cx="10371103" cy="2784188"/>
          </a:xfrm>
          <a:prstGeom prst="rect">
            <a:avLst/>
          </a:prstGeom>
        </p:spPr>
      </p:pic>
      <p:sp>
        <p:nvSpPr>
          <p:cNvPr id="6" name="TextBox 5">
            <a:extLst>
              <a:ext uri="{FF2B5EF4-FFF2-40B4-BE49-F238E27FC236}">
                <a16:creationId xmlns:a16="http://schemas.microsoft.com/office/drawing/2014/main" id="{2F7D2A28-35BB-40D8-B441-BAF7DA7B9876}"/>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Demand</a:t>
            </a:r>
            <a:endParaRPr lang="en-US" sz="1600" b="1" dirty="0">
              <a:solidFill>
                <a:schemeClr val="bg1"/>
              </a:solidFill>
              <a:latin typeface="+mj-lt"/>
            </a:endParaRPr>
          </a:p>
        </p:txBody>
      </p:sp>
      <p:sp>
        <p:nvSpPr>
          <p:cNvPr id="7" name="TextBox 6">
            <a:extLst>
              <a:ext uri="{FF2B5EF4-FFF2-40B4-BE49-F238E27FC236}">
                <a16:creationId xmlns:a16="http://schemas.microsoft.com/office/drawing/2014/main" id="{183B34F2-0013-4A94-8C99-505034684FCC}"/>
              </a:ext>
            </a:extLst>
          </p:cNvPr>
          <p:cNvSpPr txBox="1"/>
          <p:nvPr/>
        </p:nvSpPr>
        <p:spPr>
          <a:xfrm>
            <a:off x="9978887" y="329576"/>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4" name="TextBox 3">
            <a:extLst>
              <a:ext uri="{FF2B5EF4-FFF2-40B4-BE49-F238E27FC236}">
                <a16:creationId xmlns:a16="http://schemas.microsoft.com/office/drawing/2014/main" id="{1A74D81C-919C-4CA2-806C-5D78491BECE1}"/>
              </a:ext>
            </a:extLst>
          </p:cNvPr>
          <p:cNvSpPr txBox="1"/>
          <p:nvPr/>
        </p:nvSpPr>
        <p:spPr>
          <a:xfrm>
            <a:off x="436880" y="1145608"/>
            <a:ext cx="7378943" cy="861774"/>
          </a:xfrm>
          <a:prstGeom prst="rect">
            <a:avLst/>
          </a:prstGeom>
          <a:noFill/>
        </p:spPr>
        <p:txBody>
          <a:bodyPr wrap="none" rtlCol="0">
            <a:spAutoFit/>
          </a:bodyPr>
          <a:lstStyle/>
          <a:p>
            <a:r>
              <a:rPr lang="en-US"/>
              <a:t>What would free condom users do if free condoms were not available?</a:t>
            </a:r>
          </a:p>
          <a:p>
            <a:endParaRPr lang="en-US" sz="1600"/>
          </a:p>
          <a:p>
            <a:r>
              <a:rPr lang="en-US" sz="1600"/>
              <a:t>(% of free condom users)</a:t>
            </a:r>
          </a:p>
        </p:txBody>
      </p:sp>
      <p:sp>
        <p:nvSpPr>
          <p:cNvPr id="8" name="TextBox 7">
            <a:extLst>
              <a:ext uri="{FF2B5EF4-FFF2-40B4-BE49-F238E27FC236}">
                <a16:creationId xmlns:a16="http://schemas.microsoft.com/office/drawing/2014/main" id="{6E67439B-6CE2-422B-9F10-B5677835A048}"/>
              </a:ext>
            </a:extLst>
          </p:cNvPr>
          <p:cNvSpPr txBox="1"/>
          <p:nvPr/>
        </p:nvSpPr>
        <p:spPr>
          <a:xfrm>
            <a:off x="2418080" y="5200224"/>
            <a:ext cx="8315097" cy="369332"/>
          </a:xfrm>
          <a:prstGeom prst="rect">
            <a:avLst/>
          </a:prstGeom>
          <a:noFill/>
        </p:spPr>
        <p:txBody>
          <a:bodyPr wrap="none" rtlCol="0">
            <a:spAutoFit/>
          </a:bodyPr>
          <a:lstStyle/>
          <a:p>
            <a:r>
              <a:rPr lang="en-US" sz="900"/>
              <a:t>Source: WILLINGNESS TO PAY FOR CONDOMS IN FIVE COUNTRIES: KENYA, NIGERIA, SOUTH AFRICA, ZAMBIA, AND ZIMBABWE SEPTEMBER 2018</a:t>
            </a:r>
          </a:p>
          <a:p>
            <a:r>
              <a:rPr lang="en-US" sz="900">
                <a:hlinkClick r:id="rId4"/>
              </a:rPr>
              <a:t>https://aidsfree.usaid.gov/sites/default/files/resources/2018.9.19_af-wtp-condom-report.pdf</a:t>
            </a:r>
            <a:endParaRPr lang="en-US" sz="900"/>
          </a:p>
        </p:txBody>
      </p:sp>
    </p:spTree>
    <p:extLst>
      <p:ext uri="{BB962C8B-B14F-4D97-AF65-F5344CB8AC3E}">
        <p14:creationId xmlns:p14="http://schemas.microsoft.com/office/powerpoint/2010/main" val="1710679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207330" y="765225"/>
            <a:ext cx="7201837" cy="4660215"/>
          </a:xfrm>
        </p:spPr>
        <p:txBody>
          <a:bodyPr anchor="t"/>
          <a:lstStyle/>
          <a:p>
            <a:pPr>
              <a:lnSpc>
                <a:spcPct val="100000"/>
              </a:lnSpc>
            </a:pPr>
            <a:r>
              <a:rPr lang="en-US" sz="4000"/>
              <a:t>Outline</a:t>
            </a:r>
            <a:br>
              <a:rPr lang="en-US" sz="3200"/>
            </a:br>
            <a:br>
              <a:rPr lang="en-US" sz="1000"/>
            </a:br>
            <a:r>
              <a:rPr lang="en-US" sz="3200"/>
              <a:t>Health need</a:t>
            </a:r>
            <a:br>
              <a:rPr lang="en-US" sz="3200"/>
            </a:br>
            <a:br>
              <a:rPr lang="en-US" sz="1000"/>
            </a:br>
            <a:r>
              <a:rPr lang="en-US" sz="3200"/>
              <a:t>Condom use</a:t>
            </a:r>
            <a:br>
              <a:rPr lang="en-US" sz="3200"/>
            </a:br>
            <a:r>
              <a:rPr lang="en-US" sz="3200"/>
              <a:t>	Use vs. Need</a:t>
            </a:r>
            <a:br>
              <a:rPr lang="en-US" sz="3200"/>
            </a:br>
            <a:br>
              <a:rPr lang="en-US" sz="1000"/>
            </a:br>
            <a:r>
              <a:rPr lang="en-US" sz="3200">
                <a:solidFill>
                  <a:srgbClr val="FFC000"/>
                </a:solidFill>
              </a:rPr>
              <a:t>Factors that drive use</a:t>
            </a:r>
            <a:br>
              <a:rPr lang="en-US" sz="3200"/>
            </a:br>
            <a:r>
              <a:rPr lang="en-US" sz="3200"/>
              <a:t>	Demand</a:t>
            </a:r>
            <a:br>
              <a:rPr lang="en-US" sz="3200"/>
            </a:br>
            <a:r>
              <a:rPr lang="en-US" sz="3200"/>
              <a:t>	</a:t>
            </a:r>
            <a:r>
              <a:rPr lang="en-US" sz="3200">
                <a:solidFill>
                  <a:srgbClr val="FFC000"/>
                </a:solidFill>
              </a:rPr>
              <a:t>Supply</a:t>
            </a:r>
            <a:br>
              <a:rPr lang="en-US" sz="3200"/>
            </a:br>
            <a:r>
              <a:rPr lang="en-US" sz="3200"/>
              <a:t>	Program Stewardship</a:t>
            </a:r>
            <a:br>
              <a:rPr lang="en-US" sz="3200"/>
            </a:br>
            <a:br>
              <a:rPr lang="en-US" sz="1000"/>
            </a:br>
            <a:r>
              <a:rPr lang="en-US" sz="3200"/>
              <a:t>Activities</a:t>
            </a:r>
            <a:endParaRPr lang="en-US" sz="3200" dirty="0"/>
          </a:p>
        </p:txBody>
      </p:sp>
    </p:spTree>
    <p:extLst>
      <p:ext uri="{BB962C8B-B14F-4D97-AF65-F5344CB8AC3E}">
        <p14:creationId xmlns:p14="http://schemas.microsoft.com/office/powerpoint/2010/main" val="495415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207330" y="765225"/>
            <a:ext cx="7201837" cy="4660215"/>
          </a:xfrm>
        </p:spPr>
        <p:txBody>
          <a:bodyPr anchor="t"/>
          <a:lstStyle/>
          <a:p>
            <a:pPr>
              <a:lnSpc>
                <a:spcPct val="100000"/>
              </a:lnSpc>
            </a:pPr>
            <a:r>
              <a:rPr lang="en-US" sz="4000">
                <a:solidFill>
                  <a:srgbClr val="FFC000"/>
                </a:solidFill>
              </a:rPr>
              <a:t>Outline</a:t>
            </a:r>
            <a:br>
              <a:rPr lang="en-US" sz="3200"/>
            </a:br>
            <a:br>
              <a:rPr lang="en-US" sz="1000"/>
            </a:br>
            <a:r>
              <a:rPr lang="en-US" sz="3200"/>
              <a:t>Health need</a:t>
            </a:r>
            <a:br>
              <a:rPr lang="en-US" sz="3200"/>
            </a:br>
            <a:br>
              <a:rPr lang="en-US" sz="1000"/>
            </a:br>
            <a:r>
              <a:rPr lang="en-US" sz="3200"/>
              <a:t>Condom use</a:t>
            </a:r>
            <a:br>
              <a:rPr lang="en-US" sz="3200"/>
            </a:br>
            <a:r>
              <a:rPr lang="en-US" sz="3200"/>
              <a:t>	Use vs. Need</a:t>
            </a:r>
            <a:br>
              <a:rPr lang="en-US" sz="3200"/>
            </a:br>
            <a:br>
              <a:rPr lang="en-US" sz="1000"/>
            </a:br>
            <a:r>
              <a:rPr lang="en-US" sz="3200"/>
              <a:t>Factors that drive use</a:t>
            </a:r>
            <a:br>
              <a:rPr lang="en-US" sz="3200"/>
            </a:br>
            <a:r>
              <a:rPr lang="en-US" sz="3200"/>
              <a:t>	Demand</a:t>
            </a:r>
            <a:br>
              <a:rPr lang="en-US" sz="3200"/>
            </a:br>
            <a:r>
              <a:rPr lang="en-US" sz="3200"/>
              <a:t>	Supply</a:t>
            </a:r>
            <a:br>
              <a:rPr lang="en-US" sz="3200"/>
            </a:br>
            <a:r>
              <a:rPr lang="en-US" sz="3200"/>
              <a:t>	Program Stewardship</a:t>
            </a:r>
            <a:br>
              <a:rPr lang="en-US" sz="3200"/>
            </a:br>
            <a:br>
              <a:rPr lang="en-US" sz="1000"/>
            </a:br>
            <a:r>
              <a:rPr lang="en-US" sz="3200"/>
              <a:t>Activities</a:t>
            </a:r>
            <a:endParaRPr lang="en-US" sz="3200" dirty="0"/>
          </a:p>
        </p:txBody>
      </p:sp>
    </p:spTree>
    <p:extLst>
      <p:ext uri="{BB962C8B-B14F-4D97-AF65-F5344CB8AC3E}">
        <p14:creationId xmlns:p14="http://schemas.microsoft.com/office/powerpoint/2010/main" val="3258584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C503-4EC1-4095-BBC1-14DA5DB13097}"/>
              </a:ext>
            </a:extLst>
          </p:cNvPr>
          <p:cNvSpPr>
            <a:spLocks noGrp="1"/>
          </p:cNvSpPr>
          <p:nvPr>
            <p:ph type="title"/>
          </p:nvPr>
        </p:nvSpPr>
        <p:spPr>
          <a:xfrm>
            <a:off x="569843" y="316053"/>
            <a:ext cx="10515600" cy="650450"/>
          </a:xfrm>
        </p:spPr>
        <p:txBody>
          <a:bodyPr/>
          <a:lstStyle/>
          <a:p>
            <a:r>
              <a:rPr lang="en-GB">
                <a:solidFill>
                  <a:schemeClr val="accent1">
                    <a:lumMod val="75000"/>
                  </a:schemeClr>
                </a:solidFill>
              </a:rPr>
              <a:t>Supply – What to ask and where to find it</a:t>
            </a:r>
            <a:endParaRPr lang="en-GB" dirty="0">
              <a:solidFill>
                <a:schemeClr val="accent1">
                  <a:lumMod val="75000"/>
                </a:schemeClr>
              </a:solidFill>
            </a:endParaRPr>
          </a:p>
        </p:txBody>
      </p:sp>
      <p:sp>
        <p:nvSpPr>
          <p:cNvPr id="5" name="Slide Number Placeholder 4">
            <a:extLst>
              <a:ext uri="{FF2B5EF4-FFF2-40B4-BE49-F238E27FC236}">
                <a16:creationId xmlns:a16="http://schemas.microsoft.com/office/drawing/2014/main" id="{E480E2AE-39F2-46B9-B080-7A29A0A3CD83}"/>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8E46FC7E-B77E-4D80-979B-27D6AB7DC9CD}"/>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0D608585-ED65-428B-95A3-A2BCFDF60EF4}"/>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Data &amp; Sources</a:t>
            </a:r>
            <a:endParaRPr lang="en-US" sz="1600" b="1" dirty="0">
              <a:solidFill>
                <a:schemeClr val="bg1"/>
              </a:solidFill>
              <a:latin typeface="+mj-lt"/>
            </a:endParaRPr>
          </a:p>
        </p:txBody>
      </p:sp>
      <p:graphicFrame>
        <p:nvGraphicFramePr>
          <p:cNvPr id="8" name="Table 5">
            <a:extLst>
              <a:ext uri="{FF2B5EF4-FFF2-40B4-BE49-F238E27FC236}">
                <a16:creationId xmlns:a16="http://schemas.microsoft.com/office/drawing/2014/main" id="{EC9293A7-CB82-4C08-A823-2CFC0605A7C2}"/>
              </a:ext>
            </a:extLst>
          </p:cNvPr>
          <p:cNvGraphicFramePr>
            <a:graphicFrameLocks noGrp="1"/>
          </p:cNvGraphicFramePr>
          <p:nvPr>
            <p:extLst>
              <p:ext uri="{D42A27DB-BD31-4B8C-83A1-F6EECF244321}">
                <p14:modId xmlns:p14="http://schemas.microsoft.com/office/powerpoint/2010/main" val="559354544"/>
              </p:ext>
            </p:extLst>
          </p:nvPr>
        </p:nvGraphicFramePr>
        <p:xfrm>
          <a:off x="660399" y="1146503"/>
          <a:ext cx="10728961" cy="4991756"/>
        </p:xfrm>
        <a:graphic>
          <a:graphicData uri="http://schemas.openxmlformats.org/drawingml/2006/table">
            <a:tbl>
              <a:tblPr firstRow="1" bandRow="1">
                <a:tableStyleId>{5C22544A-7EE6-4342-B048-85BDC9FD1C3A}</a:tableStyleId>
              </a:tblPr>
              <a:tblGrid>
                <a:gridCol w="5435601">
                  <a:extLst>
                    <a:ext uri="{9D8B030D-6E8A-4147-A177-3AD203B41FA5}">
                      <a16:colId xmlns:a16="http://schemas.microsoft.com/office/drawing/2014/main" val="1457163708"/>
                    </a:ext>
                  </a:extLst>
                </a:gridCol>
                <a:gridCol w="5293360">
                  <a:extLst>
                    <a:ext uri="{9D8B030D-6E8A-4147-A177-3AD203B41FA5}">
                      <a16:colId xmlns:a16="http://schemas.microsoft.com/office/drawing/2014/main" val="1618602683"/>
                    </a:ext>
                  </a:extLst>
                </a:gridCol>
              </a:tblGrid>
              <a:tr h="353981">
                <a:tc>
                  <a:txBody>
                    <a:bodyPr/>
                    <a:lstStyle/>
                    <a:p>
                      <a:r>
                        <a:rPr lang="en-US"/>
                        <a:t>Questions</a:t>
                      </a:r>
                    </a:p>
                  </a:txBody>
                  <a:tcPr/>
                </a:tc>
                <a:tc>
                  <a:txBody>
                    <a:bodyPr/>
                    <a:lstStyle/>
                    <a:p>
                      <a:r>
                        <a:rPr lang="en-US"/>
                        <a:t>Data sources</a:t>
                      </a:r>
                    </a:p>
                  </a:txBody>
                  <a:tcPr/>
                </a:tc>
                <a:extLst>
                  <a:ext uri="{0D108BD9-81ED-4DB2-BD59-A6C34878D82A}">
                    <a16:rowId xmlns:a16="http://schemas.microsoft.com/office/drawing/2014/main" val="2557665745"/>
                  </a:ext>
                </a:extLst>
              </a:tr>
              <a:tr h="4625996">
                <a:tc>
                  <a:txBody>
                    <a:bodyPr/>
                    <a:lstStyle/>
                    <a:p>
                      <a:pPr marL="285750" lvl="0" indent="-285750">
                        <a:buFont typeface="Arial" panose="020B0604020202020204" pitchFamily="34" charset="0"/>
                        <a:buChar char="•"/>
                      </a:pPr>
                      <a:r>
                        <a:rPr lang="en-GB" sz="1400" kern="1200">
                          <a:solidFill>
                            <a:schemeClr val="dk1"/>
                          </a:solidFill>
                          <a:effectLst/>
                          <a:latin typeface="+mn-lt"/>
                          <a:ea typeface="+mn-ea"/>
                          <a:cs typeface="+mn-cs"/>
                        </a:rPr>
                        <a:t>Where do users get their condoms? Consider free public sector condoms, subsidized socially-marketed condoms, and commercially-priced condoms. </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a:solidFill>
                            <a:schemeClr val="dk1"/>
                          </a:solidFill>
                          <a:effectLst/>
                          <a:latin typeface="+mn-lt"/>
                          <a:ea typeface="+mn-ea"/>
                          <a:cs typeface="+mn-cs"/>
                        </a:rPr>
                        <a:t>How many condoms does each sector distribute and what has been the trend over the last 3-5+ years? What are the causes of disruptions in that period?</a:t>
                      </a:r>
                    </a:p>
                    <a:p>
                      <a:pPr marL="285750" lvl="0" indent="-285750">
                        <a:buFont typeface="Arial" panose="020B0604020202020204" pitchFamily="34" charset="0"/>
                        <a:buChar char="•"/>
                      </a:pPr>
                      <a:r>
                        <a:rPr lang="en-GB" sz="1400" kern="1200">
                          <a:solidFill>
                            <a:schemeClr val="dk1"/>
                          </a:solidFill>
                          <a:effectLst/>
                          <a:latin typeface="+mn-lt"/>
                          <a:ea typeface="+mn-ea"/>
                          <a:cs typeface="+mn-cs"/>
                        </a:rPr>
                        <a:t>What % of outlets in each channel have condoms? How frequent are stock-outs? What are the reasons for stock-outs?</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GB" sz="1400" kern="1200">
                          <a:solidFill>
                            <a:schemeClr val="dk1"/>
                          </a:solidFill>
                          <a:effectLst/>
                          <a:latin typeface="+mn-lt"/>
                          <a:ea typeface="+mn-ea"/>
                          <a:cs typeface="+mn-cs"/>
                        </a:rPr>
                        <a:t>What are the steps in the distribution chain in each sector? Where do bottlenecks occur? Which additional market actors could be involved in the distribution chain? </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a:solidFill>
                            <a:schemeClr val="dk1"/>
                          </a:solidFill>
                          <a:effectLst/>
                          <a:latin typeface="+mn-lt"/>
                          <a:ea typeface="+mn-ea"/>
                          <a:cs typeface="+mn-cs"/>
                        </a:rPr>
                        <a:t>What are the gaps, if any, in ‘last kilometer’ distribution? Include post-facility distribution, distribution in non-traditional outlets (bars, guesthouses) or hard-to-reach areas. </a:t>
                      </a:r>
                    </a:p>
                    <a:p>
                      <a:pPr marL="285750" lvl="0" indent="-285750">
                        <a:buFont typeface="Arial" panose="020B0604020202020204" pitchFamily="34" charset="0"/>
                        <a:buChar char="•"/>
                      </a:pPr>
                      <a:r>
                        <a:rPr lang="en-GB" sz="1400" kern="1200">
                          <a:solidFill>
                            <a:schemeClr val="dk1"/>
                          </a:solidFill>
                          <a:effectLst/>
                          <a:latin typeface="+mn-lt"/>
                          <a:ea typeface="+mn-ea"/>
                          <a:cs typeface="+mn-cs"/>
                        </a:rPr>
                        <a:t>How many brands are available in the commercial and social marketing sector, in what volumes, by type of outlets, and at what prices?</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GB" sz="1400" kern="1200">
                          <a:solidFill>
                            <a:schemeClr val="dk1"/>
                          </a:solidFill>
                          <a:effectLst/>
                          <a:latin typeface="+mn-lt"/>
                          <a:ea typeface="+mn-ea"/>
                          <a:cs typeface="+mn-cs"/>
                        </a:rPr>
                        <a:t>What are the contributions of donors and other sources of funding? What are commitments for years to come?</a:t>
                      </a:r>
                      <a:endParaRPr lang="en-US" sz="1400" kern="1200">
                        <a:solidFill>
                          <a:schemeClr val="dk1"/>
                        </a:solidFill>
                        <a:effectLst/>
                        <a:latin typeface="+mn-lt"/>
                        <a:ea typeface="+mn-ea"/>
                        <a:cs typeface="+mn-cs"/>
                      </a:endParaRPr>
                    </a:p>
                    <a:p>
                      <a:pPr marL="285750" indent="-285750">
                        <a:buFont typeface="Arial" panose="020B0604020202020204" pitchFamily="34" charset="0"/>
                        <a:buChar char="•"/>
                      </a:pPr>
                      <a:r>
                        <a:rPr lang="en-GB" sz="1400" kern="1200">
                          <a:solidFill>
                            <a:schemeClr val="dk1"/>
                          </a:solidFill>
                          <a:effectLst/>
                          <a:latin typeface="+mn-lt"/>
                          <a:ea typeface="+mn-ea"/>
                          <a:cs typeface="+mn-cs"/>
                        </a:rPr>
                        <a:t>How reliant is condom supply on donors given the strength or weakness of the commercial sector?</a:t>
                      </a:r>
                      <a:endParaRPr lang="en-GB" sz="1400">
                        <a:solidFill>
                          <a:schemeClr val="tx1">
                            <a:lumMod val="65000"/>
                            <a:lumOff val="35000"/>
                          </a:schemeClr>
                        </a:solidFill>
                      </a:endParaRPr>
                    </a:p>
                  </a:txBody>
                  <a:tcPr/>
                </a:tc>
                <a:tc>
                  <a:txBody>
                    <a:bodyPr/>
                    <a:lstStyle/>
                    <a:p>
                      <a:pPr marL="285750" lvl="0" indent="-285750">
                        <a:buFont typeface="Arial" panose="020B0604020202020204" pitchFamily="34" charset="0"/>
                        <a:buChar char="•"/>
                      </a:pPr>
                      <a:r>
                        <a:rPr lang="en-GB" sz="1400" kern="1200">
                          <a:solidFill>
                            <a:schemeClr val="dk1"/>
                          </a:solidFill>
                          <a:effectLst/>
                          <a:latin typeface="+mn-lt"/>
                          <a:ea typeface="+mn-ea"/>
                          <a:cs typeface="+mn-cs"/>
                        </a:rPr>
                        <a:t>MOH LMIS, supply chain department, central medical stores records</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GB" sz="1400" kern="1200">
                          <a:solidFill>
                            <a:schemeClr val="dk1"/>
                          </a:solidFill>
                          <a:effectLst/>
                          <a:latin typeface="+mn-lt"/>
                          <a:ea typeface="+mn-ea"/>
                          <a:cs typeface="+mn-cs"/>
                        </a:rPr>
                        <a:t>NAC</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GB" sz="1400" kern="1200">
                          <a:solidFill>
                            <a:schemeClr val="dk1"/>
                          </a:solidFill>
                          <a:effectLst/>
                          <a:latin typeface="+mn-lt"/>
                          <a:ea typeface="+mn-ea"/>
                          <a:cs typeface="+mn-cs"/>
                        </a:rPr>
                        <a:t>NGOs involved in community-based distribution</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GB" sz="1400" kern="1200">
                          <a:solidFill>
                            <a:schemeClr val="dk1"/>
                          </a:solidFill>
                          <a:effectLst/>
                          <a:latin typeface="+mn-lt"/>
                          <a:ea typeface="+mn-ea"/>
                          <a:cs typeface="+mn-cs"/>
                        </a:rPr>
                        <a:t>Social marketing organization’s sales records and distribution surveys</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GB" sz="1400" kern="1200">
                          <a:solidFill>
                            <a:schemeClr val="dk1"/>
                          </a:solidFill>
                          <a:effectLst/>
                          <a:latin typeface="+mn-lt"/>
                          <a:ea typeface="+mn-ea"/>
                          <a:cs typeface="+mn-cs"/>
                        </a:rPr>
                        <a:t>Retail audits if available</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GB" sz="1400" kern="1200">
                          <a:solidFill>
                            <a:schemeClr val="dk1"/>
                          </a:solidFill>
                          <a:effectLst/>
                          <a:latin typeface="+mn-lt"/>
                          <a:ea typeface="+mn-ea"/>
                          <a:cs typeface="+mn-cs"/>
                        </a:rPr>
                        <a:t>Select commercial actor data (helpful to estimate volumes, brands).</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GB" sz="1400" kern="1200">
                          <a:solidFill>
                            <a:schemeClr val="dk1"/>
                          </a:solidFill>
                          <a:effectLst/>
                          <a:latin typeface="+mn-lt"/>
                          <a:ea typeface="+mn-ea"/>
                          <a:cs typeface="+mn-cs"/>
                        </a:rPr>
                        <a:t>Market observations</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a:solidFill>
                            <a:schemeClr val="dk1"/>
                          </a:solidFill>
                          <a:effectLst/>
                          <a:latin typeface="+mn-lt"/>
                          <a:ea typeface="+mn-ea"/>
                          <a:cs typeface="+mn-cs"/>
                        </a:rPr>
                        <a:t>DKT’s social marketing statistics (which show country-by-country data going back more than a decade) </a:t>
                      </a:r>
                      <a:r>
                        <a:rPr lang="en-US" sz="1400" u="sng" kern="1200">
                          <a:solidFill>
                            <a:schemeClr val="dk1"/>
                          </a:solidFill>
                          <a:effectLst/>
                          <a:latin typeface="+mn-lt"/>
                          <a:ea typeface="+mn-ea"/>
                          <a:cs typeface="+mn-cs"/>
                          <a:hlinkClick r:id="rId2"/>
                        </a:rPr>
                        <a:t>https://www.dktinternational.org/contraceptive-social-marketing-statistics/</a:t>
                      </a:r>
                      <a:endParaRPr lang="en-US" sz="1400" kern="1200">
                        <a:solidFill>
                          <a:schemeClr val="dk1"/>
                        </a:solidFill>
                        <a:effectLst/>
                        <a:latin typeface="+mn-lt"/>
                        <a:ea typeface="+mn-ea"/>
                        <a:cs typeface="+mn-cs"/>
                      </a:endParaRPr>
                    </a:p>
                    <a:p>
                      <a:pPr marL="0" indent="0">
                        <a:buFont typeface="Arial" panose="020B0604020202020204" pitchFamily="34" charset="0"/>
                        <a:buNone/>
                      </a:pPr>
                      <a:r>
                        <a:rPr lang="en-US" sz="1400" kern="1200">
                          <a:solidFill>
                            <a:schemeClr val="dk1"/>
                          </a:solidFill>
                          <a:effectLst/>
                          <a:latin typeface="+mn-lt"/>
                          <a:ea typeface="+mn-ea"/>
                          <a:cs typeface="+mn-cs"/>
                        </a:rPr>
                        <a:t> </a:t>
                      </a:r>
                    </a:p>
                    <a:p>
                      <a:pPr marL="285750" indent="-285750">
                        <a:buFont typeface="Arial" panose="020B0604020202020204" pitchFamily="34" charset="0"/>
                        <a:buChar char="•"/>
                      </a:pPr>
                      <a:r>
                        <a:rPr lang="en-US" sz="1400" kern="1200">
                          <a:solidFill>
                            <a:schemeClr val="dk1"/>
                          </a:solidFill>
                          <a:effectLst/>
                          <a:latin typeface="+mn-lt"/>
                          <a:ea typeface="+mn-ea"/>
                          <a:cs typeface="+mn-cs"/>
                        </a:rPr>
                        <a:t>Key informant interviews with market actors are critical here to validate reported data, find out about other data sources, and deepen understanding of how distribution channels function</a:t>
                      </a:r>
                      <a:endParaRPr lang="en-US" sz="1400" kern="1200">
                        <a:solidFill>
                          <a:schemeClr val="tx2"/>
                        </a:solidFill>
                        <a:effectLst/>
                        <a:latin typeface="+mn-lt"/>
                        <a:ea typeface="+mn-ea"/>
                        <a:cs typeface="+mn-cs"/>
                      </a:endParaRPr>
                    </a:p>
                  </a:txBody>
                  <a:tcPr/>
                </a:tc>
                <a:extLst>
                  <a:ext uri="{0D108BD9-81ED-4DB2-BD59-A6C34878D82A}">
                    <a16:rowId xmlns:a16="http://schemas.microsoft.com/office/drawing/2014/main" val="1830887044"/>
                  </a:ext>
                </a:extLst>
              </a:tr>
            </a:tbl>
          </a:graphicData>
        </a:graphic>
      </p:graphicFrame>
    </p:spTree>
    <p:extLst>
      <p:ext uri="{BB962C8B-B14F-4D97-AF65-F5344CB8AC3E}">
        <p14:creationId xmlns:p14="http://schemas.microsoft.com/office/powerpoint/2010/main" val="1270530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634050" y="2325756"/>
            <a:ext cx="7201837" cy="2897455"/>
          </a:xfrm>
        </p:spPr>
        <p:txBody>
          <a:bodyPr anchor="t"/>
          <a:lstStyle/>
          <a:p>
            <a:r>
              <a:rPr lang="en-US"/>
              <a:t>Supply</a:t>
            </a:r>
            <a:br>
              <a:rPr lang="en-US"/>
            </a:br>
            <a:r>
              <a:rPr lang="en-US" sz="4000"/>
              <a:t>Example slides</a:t>
            </a:r>
            <a:endParaRPr lang="en-US" sz="4000" dirty="0"/>
          </a:p>
        </p:txBody>
      </p:sp>
    </p:spTree>
    <p:extLst>
      <p:ext uri="{BB962C8B-B14F-4D97-AF65-F5344CB8AC3E}">
        <p14:creationId xmlns:p14="http://schemas.microsoft.com/office/powerpoint/2010/main" val="930310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C18487-F9A4-4440-AED9-0C4971AB8D39}"/>
              </a:ext>
            </a:extLst>
          </p:cNvPr>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DFD3AFAE-99B3-6849-B14F-072FBF2DC663}"/>
              </a:ext>
            </a:extLst>
          </p:cNvPr>
          <p:cNvSpPr/>
          <p:nvPr/>
        </p:nvSpPr>
        <p:spPr>
          <a:xfrm>
            <a:off x="5974813" y="3244334"/>
            <a:ext cx="242374"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1E593BD2-748B-45CB-BA88-4F143B254F00}"/>
              </a:ext>
            </a:extLst>
          </p:cNvPr>
          <p:cNvSpPr txBox="1">
            <a:spLocks/>
          </p:cNvSpPr>
          <p:nvPr/>
        </p:nvSpPr>
        <p:spPr>
          <a:xfrm>
            <a:off x="569843" y="1268622"/>
            <a:ext cx="10515600" cy="4171950"/>
          </a:xfrm>
          <a:prstGeom prst="rect">
            <a:avLst/>
          </a:prstGeom>
        </p:spPr>
        <p:txBody>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Barlow Regular" panose="00000500000000000000" pitchFamily="2" charset="0"/>
              <a:buChar char="–"/>
              <a:defRPr sz="2000" kern="1200">
                <a:solidFill>
                  <a:schemeClr val="tx2">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2">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r>
              <a:rPr lang="en-US" sz="2000">
                <a:solidFill>
                  <a:schemeClr val="tx2"/>
                </a:solidFill>
                <a:latin typeface="Arial" panose="020B0604020202020204" pitchFamily="34" charset="0"/>
                <a:cs typeface="Arial" panose="020B0604020202020204" pitchFamily="34" charset="0"/>
              </a:rPr>
              <a:t>Oversupply and untargeted distribution of free condoms is leading to wastage </a:t>
            </a:r>
          </a:p>
          <a:p>
            <a:pPr marL="285750" lvl="0" indent="-285750"/>
            <a:r>
              <a:rPr lang="en-ZW" sz="2000">
                <a:solidFill>
                  <a:schemeClr val="tx2"/>
                </a:solidFill>
                <a:latin typeface="Arial" panose="020B0604020202020204" pitchFamily="34" charset="0"/>
                <a:cs typeface="Arial" panose="020B0604020202020204" pitchFamily="34" charset="0"/>
              </a:rPr>
              <a:t>Insufficient planning and oversight of post-facility distribution of free condoms</a:t>
            </a:r>
          </a:p>
          <a:p>
            <a:pPr marL="285750" lvl="0" indent="-285750"/>
            <a:r>
              <a:rPr lang="en-ZW" sz="2000">
                <a:solidFill>
                  <a:schemeClr val="tx2"/>
                </a:solidFill>
                <a:latin typeface="Arial" panose="020B0604020202020204" pitchFamily="34" charset="0"/>
                <a:cs typeface="Arial" panose="020B0604020202020204" pitchFamily="34" charset="0"/>
              </a:rPr>
              <a:t>Reducing stock-outs in rural areas (public, social marketing, and commercial) still a challenge</a:t>
            </a:r>
          </a:p>
          <a:p>
            <a:pPr marL="285750" lvl="0" indent="-285750"/>
            <a:r>
              <a:rPr lang="en-ZW" sz="2000">
                <a:solidFill>
                  <a:schemeClr val="tx2"/>
                </a:solidFill>
                <a:latin typeface="Arial" panose="020B0604020202020204" pitchFamily="34" charset="0"/>
                <a:cs typeface="Arial" panose="020B0604020202020204" pitchFamily="34" charset="0"/>
              </a:rPr>
              <a:t>Substantial growth of commercial brands in past five years presents an opportunity to build on</a:t>
            </a:r>
          </a:p>
          <a:p>
            <a:pPr marL="285750" lvl="0" indent="-285750"/>
            <a:r>
              <a:rPr lang="en-ZW" sz="2000">
                <a:solidFill>
                  <a:schemeClr val="tx2"/>
                </a:solidFill>
                <a:latin typeface="Arial" panose="020B0604020202020204" pitchFamily="34" charset="0"/>
                <a:cs typeface="Arial" panose="020B0604020202020204" pitchFamily="34" charset="0"/>
              </a:rPr>
              <a:t>Socially-marketed condoms likely crowding out commercial sector in urban areas</a:t>
            </a:r>
          </a:p>
          <a:p>
            <a:pPr marL="285750" lvl="0" indent="-285750"/>
            <a:r>
              <a:rPr lang="en-ZW" sz="2000">
                <a:solidFill>
                  <a:schemeClr val="tx2"/>
                </a:solidFill>
                <a:latin typeface="Arial" panose="020B0604020202020204" pitchFamily="34" charset="0"/>
                <a:cs typeface="Arial" panose="020B0604020202020204" pitchFamily="34" charset="0"/>
              </a:rPr>
              <a:t>Condom supply still highly-dependent on external sources of funding (Global Fund for public sector condoms)</a:t>
            </a:r>
          </a:p>
          <a:p>
            <a:pPr marL="285750" lvl="0" indent="-285750"/>
            <a:r>
              <a:rPr lang="en-ZW" sz="2000">
                <a:solidFill>
                  <a:schemeClr val="tx2"/>
                </a:solidFill>
                <a:latin typeface="Arial" panose="020B0604020202020204" pitchFamily="34" charset="0"/>
                <a:cs typeface="Arial" panose="020B0604020202020204" pitchFamily="34" charset="0"/>
              </a:rPr>
              <a:t>Little known about coverage levels of key outlets required to eliminate availability as a barrier to use.</a:t>
            </a:r>
          </a:p>
          <a:p>
            <a:pPr lvl="0"/>
            <a:endParaRPr lang="en-US" sz="2000"/>
          </a:p>
          <a:p>
            <a:pPr>
              <a:lnSpc>
                <a:spcPct val="100000"/>
              </a:lnSpc>
              <a:spcBef>
                <a:spcPts val="0"/>
              </a:spcBef>
            </a:pPr>
            <a:endParaRPr lang="en-GB" sz="2000">
              <a:solidFill>
                <a:schemeClr val="tx1">
                  <a:lumMod val="65000"/>
                  <a:lumOff val="35000"/>
                </a:schemeClr>
              </a:solidFill>
            </a:endParaRPr>
          </a:p>
        </p:txBody>
      </p:sp>
      <p:sp>
        <p:nvSpPr>
          <p:cNvPr id="9" name="Title 1">
            <a:extLst>
              <a:ext uri="{FF2B5EF4-FFF2-40B4-BE49-F238E27FC236}">
                <a16:creationId xmlns:a16="http://schemas.microsoft.com/office/drawing/2014/main" id="{282CDA39-682D-4CA2-A0AF-CD89C15D2629}"/>
              </a:ext>
            </a:extLst>
          </p:cNvPr>
          <p:cNvSpPr txBox="1">
            <a:spLocks/>
          </p:cNvSpPr>
          <p:nvPr/>
        </p:nvSpPr>
        <p:spPr>
          <a:xfrm>
            <a:off x="569843" y="352844"/>
            <a:ext cx="10515600" cy="65045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GB">
                <a:solidFill>
                  <a:schemeClr val="accent1">
                    <a:lumMod val="75000"/>
                  </a:schemeClr>
                </a:solidFill>
              </a:rPr>
              <a:t>Supply – High level insights – Examples</a:t>
            </a:r>
            <a:endParaRPr lang="en-GB" dirty="0">
              <a:solidFill>
                <a:schemeClr val="accent1">
                  <a:lumMod val="75000"/>
                </a:schemeClr>
              </a:solidFill>
            </a:endParaRPr>
          </a:p>
        </p:txBody>
      </p:sp>
      <p:sp>
        <p:nvSpPr>
          <p:cNvPr id="6" name="TextBox 5">
            <a:extLst>
              <a:ext uri="{FF2B5EF4-FFF2-40B4-BE49-F238E27FC236}">
                <a16:creationId xmlns:a16="http://schemas.microsoft.com/office/drawing/2014/main" id="{5676EE17-B164-4B7A-88F2-B79C63B4F467}"/>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BBE357C2-130B-4AC8-AB4F-7E2DE4BFD768}"/>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Insights</a:t>
            </a:r>
            <a:endParaRPr lang="en-US" sz="1600" b="1" dirty="0">
              <a:solidFill>
                <a:schemeClr val="bg1"/>
              </a:solidFill>
              <a:latin typeface="+mj-lt"/>
            </a:endParaRPr>
          </a:p>
        </p:txBody>
      </p:sp>
    </p:spTree>
    <p:extLst>
      <p:ext uri="{BB962C8B-B14F-4D97-AF65-F5344CB8AC3E}">
        <p14:creationId xmlns:p14="http://schemas.microsoft.com/office/powerpoint/2010/main" val="32192142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69">
            <a:extLst>
              <a:ext uri="{FF2B5EF4-FFF2-40B4-BE49-F238E27FC236}">
                <a16:creationId xmlns:a16="http://schemas.microsoft.com/office/drawing/2014/main" id="{0B0CC0BD-AA0B-4905-92D0-F1977CF1DB76}"/>
              </a:ext>
            </a:extLst>
          </p:cNvPr>
          <p:cNvSpPr/>
          <p:nvPr/>
        </p:nvSpPr>
        <p:spPr>
          <a:xfrm>
            <a:off x="1221043" y="5627083"/>
            <a:ext cx="1120903" cy="734916"/>
          </a:xfrm>
          <a:prstGeom prst="roundRect">
            <a:avLst/>
          </a:prstGeom>
          <a:solidFill>
            <a:srgbClr val="7030A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Sales Revenue</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(Consumers)</a:t>
            </a:r>
            <a:endPar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3" name="Rounded Rectangle 69">
            <a:extLst>
              <a:ext uri="{FF2B5EF4-FFF2-40B4-BE49-F238E27FC236}">
                <a16:creationId xmlns:a16="http://schemas.microsoft.com/office/drawing/2014/main" id="{495E1150-235B-4891-AAE5-3CDAB299033E}"/>
              </a:ext>
            </a:extLst>
          </p:cNvPr>
          <p:cNvSpPr/>
          <p:nvPr/>
        </p:nvSpPr>
        <p:spPr>
          <a:xfrm>
            <a:off x="1213237" y="3537838"/>
            <a:ext cx="1120903" cy="1265655"/>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USAID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prstClr val="white"/>
                </a:solidFill>
                <a:latin typeface="Calibri" panose="020F0502020204030204" pitchFamily="34" charset="0"/>
                <a:cs typeface="Calibri" pitchFamily="34" charset="0"/>
              </a:rPr>
              <a:t>t</a:t>
            </a: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PSM</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(Chemonics)</a:t>
            </a:r>
          </a:p>
          <a:p>
            <a:pPr lvl="0" algn="ctr">
              <a:defRPr/>
            </a:pPr>
            <a:r>
              <a:rPr kumimoji="0" lang="en-US" sz="1200" b="1" i="0" u="sng" strike="noStrike" kern="1200" cap="none" spc="0" normalizeH="0" baseline="0" noProof="0">
                <a:ln>
                  <a:noFill/>
                </a:ln>
                <a:solidFill>
                  <a:srgbClr val="FFC000"/>
                </a:solidFill>
                <a:effectLst/>
                <a:uLnTx/>
                <a:uFillTx/>
                <a:latin typeface="Calibri" panose="020F0502020204030204" pitchFamily="34" charset="0"/>
                <a:ea typeface="+mn-ea"/>
                <a:cs typeface="Calibri" pitchFamily="34" charset="0"/>
              </a:rPr>
              <a:t>45.1 </a:t>
            </a:r>
            <a:r>
              <a:rPr lang="en-US" sz="1200" b="1" u="sng">
                <a:solidFill>
                  <a:srgbClr val="FFC000"/>
                </a:solidFill>
                <a:latin typeface="Calibri" panose="020F0502020204030204" pitchFamily="34" charset="0"/>
                <a:cs typeface="Calibri" pitchFamily="34" charset="0"/>
              </a:rPr>
              <a:t>million</a:t>
            </a:r>
            <a:endParaRPr kumimoji="0" lang="en-US" sz="1200" b="1" i="0" u="sng" strike="noStrike" kern="1200" cap="none" spc="0" normalizeH="0" baseline="0" noProof="0" dirty="0">
              <a:ln>
                <a:noFill/>
              </a:ln>
              <a:solidFill>
                <a:srgbClr val="FFC000"/>
              </a:solidFill>
              <a:effectLst/>
              <a:uLnTx/>
              <a:uFillTx/>
              <a:latin typeface="Calibri" panose="020F0502020204030204" pitchFamily="34" charset="0"/>
              <a:ea typeface="+mn-ea"/>
              <a:cs typeface="Calibri" pitchFamily="34" charset="0"/>
            </a:endParaRPr>
          </a:p>
          <a:p>
            <a:pPr lvl="0" algn="ctr">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a:t>
            </a: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1.0 </a:t>
            </a:r>
            <a:r>
              <a:rPr lang="en-US" sz="1100" b="1" u="sng">
                <a:solidFill>
                  <a:srgbClr val="FFC000"/>
                </a:solidFill>
                <a:latin typeface="Calibri" panose="020F0502020204030204" pitchFamily="34" charset="0"/>
                <a:cs typeface="Calibri" pitchFamily="34" charset="0"/>
              </a:rPr>
              <a:t>million</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4" name="Rounded Rectangle 69">
            <a:extLst>
              <a:ext uri="{FF2B5EF4-FFF2-40B4-BE49-F238E27FC236}">
                <a16:creationId xmlns:a16="http://schemas.microsoft.com/office/drawing/2014/main" id="{831170BF-CCC3-4729-ADAD-E68299A81FDA}"/>
              </a:ext>
            </a:extLst>
          </p:cNvPr>
          <p:cNvSpPr/>
          <p:nvPr/>
        </p:nvSpPr>
        <p:spPr>
          <a:xfrm>
            <a:off x="1213237" y="1495878"/>
            <a:ext cx="1120903" cy="1958819"/>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UNFPA</a:t>
            </a:r>
          </a:p>
          <a:p>
            <a:pPr lvl="0" algn="ctr">
              <a:defRPr/>
            </a:pPr>
            <a:r>
              <a:rPr kumimoji="0" lang="en-US" sz="1200" b="1" i="0" u="sng" strike="noStrike" kern="1200" cap="none" spc="0" normalizeH="0" baseline="0" noProof="0">
                <a:ln>
                  <a:noFill/>
                </a:ln>
                <a:solidFill>
                  <a:srgbClr val="FFC000"/>
                </a:solidFill>
                <a:effectLst/>
                <a:uLnTx/>
                <a:uFillTx/>
                <a:latin typeface="Calibri" panose="020F0502020204030204" pitchFamily="34" charset="0"/>
                <a:ea typeface="+mn-ea"/>
                <a:cs typeface="Calibri" pitchFamily="34" charset="0"/>
              </a:rPr>
              <a:t>61.6 </a:t>
            </a:r>
            <a:r>
              <a:rPr lang="en-US" sz="1200" b="1" u="sng">
                <a:solidFill>
                  <a:srgbClr val="FFC000"/>
                </a:solidFill>
                <a:latin typeface="Calibri" panose="020F0502020204030204" pitchFamily="34" charset="0"/>
                <a:cs typeface="Calibri" pitchFamily="34" charset="0"/>
              </a:rPr>
              <a:t>million</a:t>
            </a:r>
            <a:endParaRPr kumimoji="0" lang="en-US" sz="1200" b="1" i="0" u="sng" strike="noStrike" kern="1200" cap="none" spc="0" normalizeH="0" baseline="0" noProof="0" dirty="0">
              <a:ln>
                <a:noFill/>
              </a:ln>
              <a:solidFill>
                <a:srgbClr val="FFC000"/>
              </a:solidFill>
              <a:effectLst/>
              <a:uLnTx/>
              <a:uFillTx/>
              <a:latin typeface="Calibri" panose="020F0502020204030204" pitchFamily="34" charset="0"/>
              <a:ea typeface="+mn-ea"/>
              <a:cs typeface="Calibri" pitchFamily="34" charset="0"/>
            </a:endParaRPr>
          </a:p>
          <a:p>
            <a:pPr lvl="0" algn="ctr">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a:t>
            </a: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1.5 </a:t>
            </a:r>
            <a:r>
              <a:rPr lang="en-US" sz="1100" b="1" u="sng">
                <a:solidFill>
                  <a:srgbClr val="FFC000"/>
                </a:solidFill>
                <a:latin typeface="Calibri" panose="020F0502020204030204" pitchFamily="34" charset="0"/>
                <a:cs typeface="Calibri" pitchFamily="34" charset="0"/>
              </a:rPr>
              <a:t>million</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6" name="Rounded Rectangle 69">
            <a:extLst>
              <a:ext uri="{FF2B5EF4-FFF2-40B4-BE49-F238E27FC236}">
                <a16:creationId xmlns:a16="http://schemas.microsoft.com/office/drawing/2014/main" id="{A9180736-1923-47FB-9831-2C79643A50C9}"/>
              </a:ext>
            </a:extLst>
          </p:cNvPr>
          <p:cNvSpPr/>
          <p:nvPr/>
        </p:nvSpPr>
        <p:spPr>
          <a:xfrm>
            <a:off x="1213236" y="4892168"/>
            <a:ext cx="1120903" cy="655770"/>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Other Donors</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7" name="Rounded Rectangle 69">
            <a:extLst>
              <a:ext uri="{FF2B5EF4-FFF2-40B4-BE49-F238E27FC236}">
                <a16:creationId xmlns:a16="http://schemas.microsoft.com/office/drawing/2014/main" id="{F4AE3F3C-039F-4C24-86A1-FF17EC6520CF}"/>
              </a:ext>
            </a:extLst>
          </p:cNvPr>
          <p:cNvSpPr/>
          <p:nvPr/>
        </p:nvSpPr>
        <p:spPr>
          <a:xfrm>
            <a:off x="2702305" y="1485068"/>
            <a:ext cx="1120903" cy="3318424"/>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Public Sector</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(CMAM)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FFC000"/>
                </a:solidFill>
                <a:effectLst/>
                <a:uLnTx/>
                <a:uFillTx/>
                <a:latin typeface="Calibri" panose="020F0502020204030204" pitchFamily="34" charset="0"/>
                <a:ea typeface="+mn-ea"/>
                <a:cs typeface="Calibri" pitchFamily="34" charset="0"/>
              </a:rPr>
              <a:t>92 </a:t>
            </a:r>
            <a:r>
              <a:rPr lang="en-US" sz="1200" b="1" u="sng">
                <a:solidFill>
                  <a:srgbClr val="FFC000"/>
                </a:solidFill>
                <a:latin typeface="Calibri" panose="020F0502020204030204" pitchFamily="34" charset="0"/>
                <a:cs typeface="Calibri" pitchFamily="34" charset="0"/>
              </a:rPr>
              <a:t>million</a:t>
            </a:r>
            <a:endParaRPr kumimoji="0" lang="en-US" sz="1200" b="1" i="0" u="sng" strike="noStrike" kern="1200" cap="none" spc="0" normalizeH="0" baseline="0" noProof="0" dirty="0">
              <a:ln>
                <a:noFill/>
              </a:ln>
              <a:solidFill>
                <a:srgbClr val="FFC000"/>
              </a:solidFill>
              <a:effectLst/>
              <a:uLnTx/>
              <a:uFillTx/>
              <a:latin typeface="Calibri" panose="020F0502020204030204" pitchFamily="34" charset="0"/>
              <a:ea typeface="+mn-ea"/>
              <a:cs typeface="Calibri" pitchFamily="34" charset="0"/>
            </a:endParaRPr>
          </a:p>
        </p:txBody>
      </p:sp>
      <p:sp>
        <p:nvSpPr>
          <p:cNvPr id="8" name="Rounded Rectangle 69">
            <a:extLst>
              <a:ext uri="{FF2B5EF4-FFF2-40B4-BE49-F238E27FC236}">
                <a16:creationId xmlns:a16="http://schemas.microsoft.com/office/drawing/2014/main" id="{B6100C8D-A455-43AE-9DD3-FB9035A6CACD}"/>
              </a:ext>
            </a:extLst>
          </p:cNvPr>
          <p:cNvSpPr/>
          <p:nvPr/>
        </p:nvSpPr>
        <p:spPr>
          <a:xfrm>
            <a:off x="2720276" y="5614888"/>
            <a:ext cx="1245011" cy="385100"/>
          </a:xfrm>
          <a:prstGeom prst="roundRect">
            <a:avLst/>
          </a:prstGeom>
          <a:solidFill>
            <a:schemeClr val="accent6"/>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Social Marketing</a:t>
            </a:r>
          </a:p>
          <a:p>
            <a:pPr lvl="0" algn="ctr">
              <a:defRPr/>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DKT </a:t>
            </a:r>
            <a:r>
              <a:rPr kumimoji="0" lang="en-US" sz="1200" b="1" i="0" u="sng" strike="noStrike" kern="1200" cap="none" spc="0" normalizeH="0" baseline="0" noProof="0">
                <a:ln>
                  <a:noFill/>
                </a:ln>
                <a:solidFill>
                  <a:srgbClr val="FFC000"/>
                </a:solidFill>
                <a:effectLst/>
                <a:uLnTx/>
                <a:uFillTx/>
                <a:latin typeface="Calibri" panose="020F0502020204030204" pitchFamily="34" charset="0"/>
                <a:ea typeface="+mn-ea"/>
                <a:cs typeface="Calibri" pitchFamily="34" charset="0"/>
              </a:rPr>
              <a:t>4 </a:t>
            </a:r>
            <a:r>
              <a:rPr lang="en-US" sz="1200" b="1" u="sng">
                <a:solidFill>
                  <a:srgbClr val="FFC000"/>
                </a:solidFill>
                <a:latin typeface="Calibri" panose="020F0502020204030204" pitchFamily="34" charset="0"/>
                <a:cs typeface="Calibri" pitchFamily="34" charset="0"/>
              </a:rPr>
              <a:t>million</a:t>
            </a:r>
            <a:endParaRPr kumimoji="0" lang="en-US" sz="1200" b="1" i="0" u="sng" strike="noStrike" kern="1200" cap="none" spc="0" normalizeH="0" baseline="0" noProof="0" dirty="0">
              <a:ln>
                <a:noFill/>
              </a:ln>
              <a:solidFill>
                <a:srgbClr val="FFC000"/>
              </a:solidFill>
              <a:effectLst/>
              <a:uLnTx/>
              <a:uFillTx/>
              <a:latin typeface="Calibri" panose="020F0502020204030204" pitchFamily="34" charset="0"/>
              <a:ea typeface="+mn-ea"/>
              <a:cs typeface="Calibri" pitchFamily="34" charset="0"/>
            </a:endParaRPr>
          </a:p>
        </p:txBody>
      </p:sp>
      <p:sp>
        <p:nvSpPr>
          <p:cNvPr id="9" name="Rounded Rectangle 69">
            <a:extLst>
              <a:ext uri="{FF2B5EF4-FFF2-40B4-BE49-F238E27FC236}">
                <a16:creationId xmlns:a16="http://schemas.microsoft.com/office/drawing/2014/main" id="{563B1B7E-8DA5-4B2A-B813-6834BE5F5986}"/>
              </a:ext>
            </a:extLst>
          </p:cNvPr>
          <p:cNvSpPr/>
          <p:nvPr/>
        </p:nvSpPr>
        <p:spPr>
          <a:xfrm>
            <a:off x="2694499" y="6035191"/>
            <a:ext cx="1270788" cy="326807"/>
          </a:xfrm>
          <a:prstGeom prst="roundRect">
            <a:avLst/>
          </a:prstGeom>
          <a:solidFill>
            <a:srgbClr val="7030A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Commercial</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1.2 </a:t>
            </a:r>
            <a:r>
              <a:rPr kumimoji="0" lang="en-US" sz="1100" b="1" i="0" u="sng" strike="noStrike" kern="1200" cap="none" spc="0" normalizeH="0" baseline="0" noProof="0" dirty="0" err="1">
                <a:ln>
                  <a:noFill/>
                </a:ln>
                <a:solidFill>
                  <a:prstClr val="white"/>
                </a:solidFill>
                <a:effectLst/>
                <a:uLnTx/>
                <a:uFillTx/>
                <a:latin typeface="Calibri" panose="020F0502020204030204" pitchFamily="34" charset="0"/>
                <a:ea typeface="+mn-ea"/>
                <a:cs typeface="Calibri" pitchFamily="34" charset="0"/>
              </a:rPr>
              <a:t>milhões</a:t>
            </a:r>
            <a:endParaRPr kumimoji="0" lang="en-US" sz="1100" b="1" i="0" u="sng"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10" name="Rounded Rectangle 69">
            <a:extLst>
              <a:ext uri="{FF2B5EF4-FFF2-40B4-BE49-F238E27FC236}">
                <a16:creationId xmlns:a16="http://schemas.microsoft.com/office/drawing/2014/main" id="{119DB67A-63F5-423B-BB44-5DC343B23E42}"/>
              </a:ext>
            </a:extLst>
          </p:cNvPr>
          <p:cNvSpPr/>
          <p:nvPr/>
        </p:nvSpPr>
        <p:spPr>
          <a:xfrm>
            <a:off x="2702305" y="4892167"/>
            <a:ext cx="1274272" cy="695840"/>
          </a:xfrm>
          <a:prstGeom prst="roundRect">
            <a:avLst/>
          </a:prstGeom>
          <a:solidFill>
            <a:schemeClr val="accent6"/>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Social Marketing</a:t>
            </a:r>
          </a:p>
          <a:p>
            <a:pPr lvl="0" algn="ctr">
              <a:defRPr/>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PSI </a:t>
            </a:r>
            <a:r>
              <a:rPr kumimoji="0" lang="en-US" sz="1200" b="1" i="0" u="sng" strike="noStrike" kern="1200" cap="none" spc="0" normalizeH="0" baseline="0" noProof="0">
                <a:ln>
                  <a:noFill/>
                </a:ln>
                <a:solidFill>
                  <a:srgbClr val="FFC000"/>
                </a:solidFill>
                <a:effectLst/>
                <a:uLnTx/>
                <a:uFillTx/>
                <a:latin typeface="Calibri" panose="020F0502020204030204" pitchFamily="34" charset="0"/>
                <a:ea typeface="+mn-ea"/>
                <a:cs typeface="Calibri" pitchFamily="34" charset="0"/>
              </a:rPr>
              <a:t>13 </a:t>
            </a:r>
            <a:r>
              <a:rPr lang="en-US" sz="1200" b="1" u="sng">
                <a:solidFill>
                  <a:srgbClr val="FFC000"/>
                </a:solidFill>
                <a:latin typeface="Calibri" panose="020F0502020204030204" pitchFamily="34" charset="0"/>
                <a:cs typeface="Calibri" pitchFamily="34" charset="0"/>
              </a:rPr>
              <a:t>million</a:t>
            </a:r>
            <a:endParaRPr kumimoji="0" lang="en-US" sz="1200" b="1" i="0" u="sng" strike="noStrike" kern="1200" cap="none" spc="0" normalizeH="0" baseline="0" noProof="0" dirty="0">
              <a:ln>
                <a:noFill/>
              </a:ln>
              <a:solidFill>
                <a:srgbClr val="FFC000"/>
              </a:solidFill>
              <a:effectLst/>
              <a:uLnTx/>
              <a:uFillTx/>
              <a:latin typeface="Calibri" panose="020F0502020204030204" pitchFamily="34" charset="0"/>
              <a:ea typeface="+mn-ea"/>
              <a:cs typeface="Calibri" pitchFamily="34" charset="0"/>
            </a:endParaRPr>
          </a:p>
        </p:txBody>
      </p:sp>
      <p:sp>
        <p:nvSpPr>
          <p:cNvPr id="34" name="Rounded Rectangle 69">
            <a:extLst>
              <a:ext uri="{FF2B5EF4-FFF2-40B4-BE49-F238E27FC236}">
                <a16:creationId xmlns:a16="http://schemas.microsoft.com/office/drawing/2014/main" id="{6285FD31-98B4-4995-B904-768ECD568EE2}"/>
              </a:ext>
            </a:extLst>
          </p:cNvPr>
          <p:cNvSpPr/>
          <p:nvPr/>
        </p:nvSpPr>
        <p:spPr>
          <a:xfrm>
            <a:off x="8679071" y="5572356"/>
            <a:ext cx="1120903" cy="266080"/>
          </a:xfrm>
          <a:prstGeom prst="roundRect">
            <a:avLst/>
          </a:prstGeom>
          <a:solidFill>
            <a:srgbClr val="7030A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itchFamily="34" charset="0"/>
              </a:rPr>
              <a:t>Bombas</a:t>
            </a: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 Gas.</a:t>
            </a:r>
          </a:p>
        </p:txBody>
      </p:sp>
      <p:sp>
        <p:nvSpPr>
          <p:cNvPr id="35" name="Rounded Rectangle 69">
            <a:extLst>
              <a:ext uri="{FF2B5EF4-FFF2-40B4-BE49-F238E27FC236}">
                <a16:creationId xmlns:a16="http://schemas.microsoft.com/office/drawing/2014/main" id="{405C9470-B4F9-4AA4-AB36-B2871145DB64}"/>
              </a:ext>
            </a:extLst>
          </p:cNvPr>
          <p:cNvSpPr/>
          <p:nvPr/>
        </p:nvSpPr>
        <p:spPr>
          <a:xfrm>
            <a:off x="8658580" y="1494332"/>
            <a:ext cx="1120903" cy="2038527"/>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Health Centers</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(~1,600)</a:t>
            </a:r>
          </a:p>
        </p:txBody>
      </p:sp>
      <p:sp>
        <p:nvSpPr>
          <p:cNvPr id="36" name="Rounded Rectangle 69">
            <a:extLst>
              <a:ext uri="{FF2B5EF4-FFF2-40B4-BE49-F238E27FC236}">
                <a16:creationId xmlns:a16="http://schemas.microsoft.com/office/drawing/2014/main" id="{6B926FA1-1CE5-4CA8-8036-D494846B22F8}"/>
              </a:ext>
            </a:extLst>
          </p:cNvPr>
          <p:cNvSpPr/>
          <p:nvPr/>
        </p:nvSpPr>
        <p:spPr>
          <a:xfrm>
            <a:off x="8679072" y="6065934"/>
            <a:ext cx="1120903" cy="266080"/>
          </a:xfrm>
          <a:prstGeom prst="roundRect">
            <a:avLst/>
          </a:prstGeom>
          <a:solidFill>
            <a:srgbClr val="7030A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itchFamily="34" charset="0"/>
              </a:rPr>
              <a:t>Farmácias</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37" name="Rounded Rectangle 69">
            <a:extLst>
              <a:ext uri="{FF2B5EF4-FFF2-40B4-BE49-F238E27FC236}">
                <a16:creationId xmlns:a16="http://schemas.microsoft.com/office/drawing/2014/main" id="{5CCAAF7C-7435-4507-AC37-137E2B06B6CF}"/>
              </a:ext>
            </a:extLst>
          </p:cNvPr>
          <p:cNvSpPr/>
          <p:nvPr/>
        </p:nvSpPr>
        <p:spPr>
          <a:xfrm>
            <a:off x="8679072" y="5320758"/>
            <a:ext cx="1120903" cy="266080"/>
          </a:xfrm>
          <a:prstGeom prst="roundRect">
            <a:avLst/>
          </a:prstGeom>
          <a:solidFill>
            <a:srgbClr val="7030A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Bars</a:t>
            </a:r>
          </a:p>
        </p:txBody>
      </p:sp>
      <p:sp>
        <p:nvSpPr>
          <p:cNvPr id="38" name="Rounded Rectangle 69">
            <a:extLst>
              <a:ext uri="{FF2B5EF4-FFF2-40B4-BE49-F238E27FC236}">
                <a16:creationId xmlns:a16="http://schemas.microsoft.com/office/drawing/2014/main" id="{5AEF9380-239E-463C-8D65-551BDBD161ED}"/>
              </a:ext>
            </a:extLst>
          </p:cNvPr>
          <p:cNvSpPr/>
          <p:nvPr/>
        </p:nvSpPr>
        <p:spPr>
          <a:xfrm>
            <a:off x="8679073" y="5046031"/>
            <a:ext cx="1120903" cy="266080"/>
          </a:xfrm>
          <a:prstGeom prst="roundRect">
            <a:avLst/>
          </a:prstGeom>
          <a:solidFill>
            <a:srgbClr val="7030A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itchFamily="34" charset="0"/>
              </a:rPr>
              <a:t>Barracas</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39" name="Rounded Rectangle 69">
            <a:extLst>
              <a:ext uri="{FF2B5EF4-FFF2-40B4-BE49-F238E27FC236}">
                <a16:creationId xmlns:a16="http://schemas.microsoft.com/office/drawing/2014/main" id="{0E56EC30-C0E9-4F39-A4FC-9E2255B31A04}"/>
              </a:ext>
            </a:extLst>
          </p:cNvPr>
          <p:cNvSpPr/>
          <p:nvPr/>
        </p:nvSpPr>
        <p:spPr>
          <a:xfrm>
            <a:off x="8679070" y="5844289"/>
            <a:ext cx="1120903" cy="266080"/>
          </a:xfrm>
          <a:prstGeom prst="roundRect">
            <a:avLst/>
          </a:prstGeom>
          <a:solidFill>
            <a:srgbClr val="7030A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Supermarkets</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40" name="Rounded Rectangle 69">
            <a:extLst>
              <a:ext uri="{FF2B5EF4-FFF2-40B4-BE49-F238E27FC236}">
                <a16:creationId xmlns:a16="http://schemas.microsoft.com/office/drawing/2014/main" id="{3D1E760D-4689-42D7-B18D-1516A0E6E7C8}"/>
              </a:ext>
            </a:extLst>
          </p:cNvPr>
          <p:cNvSpPr/>
          <p:nvPr/>
        </p:nvSpPr>
        <p:spPr>
          <a:xfrm>
            <a:off x="8686945" y="3685102"/>
            <a:ext cx="1120903" cy="1167148"/>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NGO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CBO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prstClr val="white"/>
                </a:solidFill>
                <a:latin typeface="Calibri" panose="020F0502020204030204" pitchFamily="34" charset="0"/>
                <a:cs typeface="Calibri" pitchFamily="34" charset="0"/>
              </a:rPr>
              <a:t>CHW</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41" name="Rounded Rectangle 69">
            <a:extLst>
              <a:ext uri="{FF2B5EF4-FFF2-40B4-BE49-F238E27FC236}">
                <a16:creationId xmlns:a16="http://schemas.microsoft.com/office/drawing/2014/main" id="{FA6D8855-8DED-455D-B580-EB7605C51097}"/>
              </a:ext>
            </a:extLst>
          </p:cNvPr>
          <p:cNvSpPr/>
          <p:nvPr/>
        </p:nvSpPr>
        <p:spPr>
          <a:xfrm>
            <a:off x="7201315" y="3648277"/>
            <a:ext cx="1120903" cy="266080"/>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Hospitals</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43" name="Rounded Rectangle 69">
            <a:extLst>
              <a:ext uri="{FF2B5EF4-FFF2-40B4-BE49-F238E27FC236}">
                <a16:creationId xmlns:a16="http://schemas.microsoft.com/office/drawing/2014/main" id="{D8183765-793B-4631-A3EE-D2A1492C9836}"/>
              </a:ext>
            </a:extLst>
          </p:cNvPr>
          <p:cNvSpPr/>
          <p:nvPr/>
        </p:nvSpPr>
        <p:spPr>
          <a:xfrm>
            <a:off x="10147648" y="1557591"/>
            <a:ext cx="1342481" cy="1313199"/>
          </a:xfrm>
          <a:prstGeom prst="roundRect">
            <a:avLst/>
          </a:prstGeom>
          <a:solidFill>
            <a:schemeClr val="tx2">
              <a:lumMod val="60000"/>
              <a:lumOff val="4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Rural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Key Populations</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45" name="Rounded Rectangle 69">
            <a:extLst>
              <a:ext uri="{FF2B5EF4-FFF2-40B4-BE49-F238E27FC236}">
                <a16:creationId xmlns:a16="http://schemas.microsoft.com/office/drawing/2014/main" id="{616B7977-C76B-4C9B-96D0-33CC5B0BA937}"/>
              </a:ext>
            </a:extLst>
          </p:cNvPr>
          <p:cNvSpPr/>
          <p:nvPr/>
        </p:nvSpPr>
        <p:spPr>
          <a:xfrm>
            <a:off x="10147648" y="4919447"/>
            <a:ext cx="1342481" cy="566410"/>
          </a:xfrm>
          <a:prstGeom prst="roundRect">
            <a:avLst/>
          </a:prstGeom>
          <a:solidFill>
            <a:schemeClr val="tx2">
              <a:lumMod val="60000"/>
              <a:lumOff val="4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Urban incl.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prstClr val="white"/>
                </a:solidFill>
                <a:latin typeface="Calibri" panose="020F0502020204030204" pitchFamily="34" charset="0"/>
                <a:cs typeface="Calibri" pitchFamily="34" charset="0"/>
              </a:rPr>
              <a:t>KP &amp; Youth</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46" name="Rounded Rectangle 69">
            <a:extLst>
              <a:ext uri="{FF2B5EF4-FFF2-40B4-BE49-F238E27FC236}">
                <a16:creationId xmlns:a16="http://schemas.microsoft.com/office/drawing/2014/main" id="{645AC494-90D8-4AD7-8EEC-CF29237D3C9D}"/>
              </a:ext>
            </a:extLst>
          </p:cNvPr>
          <p:cNvSpPr/>
          <p:nvPr/>
        </p:nvSpPr>
        <p:spPr>
          <a:xfrm>
            <a:off x="7195562" y="4043874"/>
            <a:ext cx="1120903" cy="801618"/>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CPCS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-&gt; (CDCS)</a:t>
            </a:r>
          </a:p>
          <a:p>
            <a:pPr lvl="0" algn="ctr">
              <a:defRPr/>
            </a:pPr>
            <a:r>
              <a:rPr kumimoji="0" lang="en-US" sz="1200" b="1" i="0" u="sng" strike="noStrike" kern="1200" cap="none" spc="0" normalizeH="0" baseline="0" noProof="0">
                <a:ln>
                  <a:noFill/>
                </a:ln>
                <a:solidFill>
                  <a:srgbClr val="FFC000"/>
                </a:solidFill>
                <a:effectLst/>
                <a:uLnTx/>
                <a:uFillTx/>
                <a:latin typeface="Calibri" panose="020F0502020204030204" pitchFamily="34" charset="0"/>
                <a:ea typeface="+mn-ea"/>
                <a:cs typeface="Calibri" pitchFamily="34" charset="0"/>
              </a:rPr>
              <a:t>29 </a:t>
            </a:r>
            <a:r>
              <a:rPr lang="en-US" sz="1200" b="1" u="sng">
                <a:solidFill>
                  <a:srgbClr val="FFC000"/>
                </a:solidFill>
                <a:latin typeface="Calibri" panose="020F0502020204030204" pitchFamily="34" charset="0"/>
                <a:cs typeface="Calibri" pitchFamily="34" charset="0"/>
              </a:rPr>
              <a:t>million</a:t>
            </a:r>
            <a:endParaRPr kumimoji="0" lang="en-US" sz="1200" b="1" i="0" u="sng" strike="noStrike" kern="1200" cap="none" spc="0" normalizeH="0" baseline="0" noProof="0" dirty="0">
              <a:ln>
                <a:noFill/>
              </a:ln>
              <a:solidFill>
                <a:srgbClr val="FFC000"/>
              </a:solidFill>
              <a:effectLst/>
              <a:uLnTx/>
              <a:uFillTx/>
              <a:latin typeface="Calibri" panose="020F0502020204030204" pitchFamily="34" charset="0"/>
              <a:ea typeface="+mn-ea"/>
              <a:cs typeface="Calibri" pitchFamily="34" charset="0"/>
            </a:endParaRPr>
          </a:p>
        </p:txBody>
      </p:sp>
      <p:sp>
        <p:nvSpPr>
          <p:cNvPr id="49" name="Rounded Rectangle 69">
            <a:extLst>
              <a:ext uri="{FF2B5EF4-FFF2-40B4-BE49-F238E27FC236}">
                <a16:creationId xmlns:a16="http://schemas.microsoft.com/office/drawing/2014/main" id="{9552473E-BD83-4BDA-B8E0-F45857AEEDC9}"/>
              </a:ext>
            </a:extLst>
          </p:cNvPr>
          <p:cNvSpPr/>
          <p:nvPr/>
        </p:nvSpPr>
        <p:spPr>
          <a:xfrm>
            <a:off x="4191374" y="1485067"/>
            <a:ext cx="1120903" cy="1031789"/>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Central Warehouse</a:t>
            </a:r>
          </a:p>
        </p:txBody>
      </p:sp>
      <p:sp>
        <p:nvSpPr>
          <p:cNvPr id="50" name="Rounded Rectangle 69">
            <a:extLst>
              <a:ext uri="{FF2B5EF4-FFF2-40B4-BE49-F238E27FC236}">
                <a16:creationId xmlns:a16="http://schemas.microsoft.com/office/drawing/2014/main" id="{E450D267-C290-484E-8695-73FC0A8C3AD8}"/>
              </a:ext>
            </a:extLst>
          </p:cNvPr>
          <p:cNvSpPr/>
          <p:nvPr/>
        </p:nvSpPr>
        <p:spPr>
          <a:xfrm>
            <a:off x="4191374" y="2621011"/>
            <a:ext cx="1120903" cy="1031789"/>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Central Warehouse</a:t>
            </a:r>
          </a:p>
        </p:txBody>
      </p:sp>
      <p:sp>
        <p:nvSpPr>
          <p:cNvPr id="51" name="Rounded Rectangle 69">
            <a:extLst>
              <a:ext uri="{FF2B5EF4-FFF2-40B4-BE49-F238E27FC236}">
                <a16:creationId xmlns:a16="http://schemas.microsoft.com/office/drawing/2014/main" id="{1F90BF5D-D442-4F9D-8CC9-B43D9DA0C26E}"/>
              </a:ext>
            </a:extLst>
          </p:cNvPr>
          <p:cNvSpPr/>
          <p:nvPr/>
        </p:nvSpPr>
        <p:spPr>
          <a:xfrm>
            <a:off x="4195277" y="3827900"/>
            <a:ext cx="1120903" cy="1031789"/>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Central Warehouse</a:t>
            </a:r>
          </a:p>
        </p:txBody>
      </p:sp>
      <p:sp>
        <p:nvSpPr>
          <p:cNvPr id="72" name="Rounded Rectangle 69">
            <a:extLst>
              <a:ext uri="{FF2B5EF4-FFF2-40B4-BE49-F238E27FC236}">
                <a16:creationId xmlns:a16="http://schemas.microsoft.com/office/drawing/2014/main" id="{7021D933-2F7A-425F-8141-9DA1EB4EA2C9}"/>
              </a:ext>
            </a:extLst>
          </p:cNvPr>
          <p:cNvSpPr/>
          <p:nvPr/>
        </p:nvSpPr>
        <p:spPr>
          <a:xfrm>
            <a:off x="7201315" y="1499310"/>
            <a:ext cx="1120903" cy="2038527"/>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District Stores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(147)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lvl="0" algn="ctr">
              <a:defRPr/>
            </a:pPr>
            <a:r>
              <a:rPr kumimoji="0" lang="en-US" sz="1200" b="1"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itchFamily="34" charset="0"/>
              </a:rPr>
              <a:t>~</a:t>
            </a:r>
            <a:r>
              <a:rPr kumimoji="0" lang="en-US" sz="1200" b="1" i="0" u="sng" strike="noStrike" kern="1200" cap="none" spc="0" normalizeH="0" baseline="0" noProof="0">
                <a:ln>
                  <a:noFill/>
                </a:ln>
                <a:solidFill>
                  <a:srgbClr val="FFC000"/>
                </a:solidFill>
                <a:effectLst/>
                <a:uLnTx/>
                <a:uFillTx/>
                <a:latin typeface="Calibri" panose="020F0502020204030204" pitchFamily="34" charset="0"/>
                <a:ea typeface="+mn-ea"/>
                <a:cs typeface="Calibri" pitchFamily="34" charset="0"/>
              </a:rPr>
              <a:t>60 </a:t>
            </a:r>
            <a:r>
              <a:rPr lang="en-US" sz="1200" b="1" u="sng">
                <a:solidFill>
                  <a:srgbClr val="FFC000"/>
                </a:solidFill>
                <a:latin typeface="Calibri" panose="020F0502020204030204" pitchFamily="34" charset="0"/>
                <a:cs typeface="Calibri" pitchFamily="34" charset="0"/>
              </a:rPr>
              <a:t>million</a:t>
            </a:r>
            <a:endParaRPr kumimoji="0" lang="en-US" sz="1200" b="1" i="0" u="sng" strike="noStrike" kern="1200" cap="none" spc="0" normalizeH="0" baseline="0" noProof="0" dirty="0">
              <a:ln>
                <a:noFill/>
              </a:ln>
              <a:solidFill>
                <a:srgbClr val="FFC000"/>
              </a:solidFill>
              <a:effectLst/>
              <a:uLnTx/>
              <a:uFillTx/>
              <a:latin typeface="Calibri" panose="020F0502020204030204" pitchFamily="34" charset="0"/>
              <a:ea typeface="+mn-ea"/>
              <a:cs typeface="Calibri" pitchFamily="34" charset="0"/>
            </a:endParaRPr>
          </a:p>
        </p:txBody>
      </p:sp>
      <p:sp>
        <p:nvSpPr>
          <p:cNvPr id="73" name="Rounded Rectangle 69">
            <a:extLst>
              <a:ext uri="{FF2B5EF4-FFF2-40B4-BE49-F238E27FC236}">
                <a16:creationId xmlns:a16="http://schemas.microsoft.com/office/drawing/2014/main" id="{A7987823-5DB3-418D-AE34-EE8A54C47B90}"/>
              </a:ext>
            </a:extLst>
          </p:cNvPr>
          <p:cNvSpPr/>
          <p:nvPr/>
        </p:nvSpPr>
        <p:spPr>
          <a:xfrm>
            <a:off x="4422967" y="5099555"/>
            <a:ext cx="3883499" cy="1210423"/>
          </a:xfrm>
          <a:prstGeom prst="roundRect">
            <a:avLst/>
          </a:prstGeom>
          <a:solidFill>
            <a:schemeClr val="accent5">
              <a:lumMod val="60000"/>
              <a:lumOff val="4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Distributors and Wholesalers</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47" name="Rounded Rectangle 82">
            <a:extLst>
              <a:ext uri="{FF2B5EF4-FFF2-40B4-BE49-F238E27FC236}">
                <a16:creationId xmlns:a16="http://schemas.microsoft.com/office/drawing/2014/main" id="{4DD762F4-485D-4383-B869-4AB60C78468E}"/>
              </a:ext>
            </a:extLst>
          </p:cNvPr>
          <p:cNvSpPr/>
          <p:nvPr/>
        </p:nvSpPr>
        <p:spPr>
          <a:xfrm>
            <a:off x="1221043" y="776177"/>
            <a:ext cx="1147048" cy="450242"/>
          </a:xfrm>
          <a:prstGeom prst="round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libri" panose="020F0502020204030204" pitchFamily="34" charset="0"/>
                <a:ea typeface="+mn-ea"/>
                <a:cs typeface="Calibri" pitchFamily="34" charset="0"/>
              </a:rPr>
              <a:t>Who pays</a:t>
            </a:r>
            <a:endParaRPr kumimoji="0" lang="en-US" sz="12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itchFamily="34" charset="0"/>
            </a:endParaRPr>
          </a:p>
        </p:txBody>
      </p:sp>
      <p:sp>
        <p:nvSpPr>
          <p:cNvPr id="48" name="Rounded Rectangle 82">
            <a:extLst>
              <a:ext uri="{FF2B5EF4-FFF2-40B4-BE49-F238E27FC236}">
                <a16:creationId xmlns:a16="http://schemas.microsoft.com/office/drawing/2014/main" id="{1C59EC91-AB97-4CBC-A811-DFB4E1CD0703}"/>
              </a:ext>
            </a:extLst>
          </p:cNvPr>
          <p:cNvSpPr/>
          <p:nvPr/>
        </p:nvSpPr>
        <p:spPr>
          <a:xfrm>
            <a:off x="2676162" y="776177"/>
            <a:ext cx="1147048" cy="450242"/>
          </a:xfrm>
          <a:prstGeom prst="round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libri" panose="020F0502020204030204" pitchFamily="34" charset="0"/>
                <a:ea typeface="+mn-ea"/>
                <a:cs typeface="Calibri" pitchFamily="34" charset="0"/>
              </a:rPr>
              <a:t>Importation</a:t>
            </a:r>
            <a:endParaRPr kumimoji="0" lang="en-US" sz="12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itchFamily="34" charset="0"/>
            </a:endParaRPr>
          </a:p>
        </p:txBody>
      </p:sp>
      <p:sp>
        <p:nvSpPr>
          <p:cNvPr id="52" name="Rounded Rectangle 82">
            <a:extLst>
              <a:ext uri="{FF2B5EF4-FFF2-40B4-BE49-F238E27FC236}">
                <a16:creationId xmlns:a16="http://schemas.microsoft.com/office/drawing/2014/main" id="{B8A0F897-4520-4854-B5B8-62509EC2AD4C}"/>
              </a:ext>
            </a:extLst>
          </p:cNvPr>
          <p:cNvSpPr/>
          <p:nvPr/>
        </p:nvSpPr>
        <p:spPr>
          <a:xfrm>
            <a:off x="4191375" y="776177"/>
            <a:ext cx="5608598" cy="450242"/>
          </a:xfrm>
          <a:prstGeom prst="round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prstClr val="white">
                    <a:lumMod val="95000"/>
                  </a:prstClr>
                </a:solidFill>
                <a:latin typeface="Calibri" panose="020F0502020204030204" pitchFamily="34" charset="0"/>
                <a:cs typeface="Calibri" pitchFamily="34" charset="0"/>
              </a:rPr>
              <a:t>Distribution Channels</a:t>
            </a:r>
            <a:endParaRPr kumimoji="0" lang="en-US" sz="12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itchFamily="34" charset="0"/>
            </a:endParaRPr>
          </a:p>
        </p:txBody>
      </p:sp>
      <p:sp>
        <p:nvSpPr>
          <p:cNvPr id="63" name="Rounded Rectangle 82">
            <a:extLst>
              <a:ext uri="{FF2B5EF4-FFF2-40B4-BE49-F238E27FC236}">
                <a16:creationId xmlns:a16="http://schemas.microsoft.com/office/drawing/2014/main" id="{8EBB8612-A557-4090-87FE-C1A281473C36}"/>
              </a:ext>
            </a:extLst>
          </p:cNvPr>
          <p:cNvSpPr/>
          <p:nvPr/>
        </p:nvSpPr>
        <p:spPr>
          <a:xfrm>
            <a:off x="10172578" y="776177"/>
            <a:ext cx="1342481" cy="450242"/>
          </a:xfrm>
          <a:prstGeom prst="round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libri" panose="020F0502020204030204" pitchFamily="34" charset="0"/>
                <a:ea typeface="+mn-ea"/>
                <a:cs typeface="Calibri" pitchFamily="34" charset="0"/>
              </a:rPr>
              <a:t>Principal consumers</a:t>
            </a:r>
            <a:endParaRPr kumimoji="0" lang="en-US" sz="12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itchFamily="34" charset="0"/>
            </a:endParaRPr>
          </a:p>
        </p:txBody>
      </p:sp>
      <p:sp>
        <p:nvSpPr>
          <p:cNvPr id="64" name="Rounded Rectangle 159">
            <a:extLst>
              <a:ext uri="{FF2B5EF4-FFF2-40B4-BE49-F238E27FC236}">
                <a16:creationId xmlns:a16="http://schemas.microsoft.com/office/drawing/2014/main" id="{A20A5BAA-2276-420A-83D3-C958FEAFC8AA}"/>
              </a:ext>
            </a:extLst>
          </p:cNvPr>
          <p:cNvSpPr/>
          <p:nvPr/>
        </p:nvSpPr>
        <p:spPr>
          <a:xfrm rot="16200000">
            <a:off x="183072" y="3841916"/>
            <a:ext cx="4678431" cy="257691"/>
          </a:xfrm>
          <a:prstGeom prst="roundRect">
            <a:avLst/>
          </a:prstGeom>
          <a:solidFill>
            <a:schemeClr val="bg1">
              <a:lumMod val="95000"/>
            </a:schemeClr>
          </a:solidFill>
          <a:ln>
            <a:prstDash val="sysDot"/>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itchFamily="34" charset="0"/>
              </a:rPr>
              <a:t> </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mn-ea"/>
                <a:cs typeface="Calibri" pitchFamily="34" charset="0"/>
              </a:rPr>
              <a:t>Garantia</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itchFamily="34" charset="0"/>
              </a:rPr>
              <a:t> de </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mn-ea"/>
                <a:cs typeface="Calibri" pitchFamily="34" charset="0"/>
              </a:rPr>
              <a:t>qualidade</a:t>
            </a:r>
            <a:endPar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itchFamily="34" charset="0"/>
            </a:endParaRPr>
          </a:p>
        </p:txBody>
      </p:sp>
      <p:sp>
        <p:nvSpPr>
          <p:cNvPr id="65" name="Rounded Rectangle 115">
            <a:extLst>
              <a:ext uri="{FF2B5EF4-FFF2-40B4-BE49-F238E27FC236}">
                <a16:creationId xmlns:a16="http://schemas.microsoft.com/office/drawing/2014/main" id="{F05E6A24-CD33-4780-9816-B1AA9B088ED2}"/>
              </a:ext>
            </a:extLst>
          </p:cNvPr>
          <p:cNvSpPr/>
          <p:nvPr/>
        </p:nvSpPr>
        <p:spPr>
          <a:xfrm rot="16200000">
            <a:off x="-733923" y="3027049"/>
            <a:ext cx="3289199" cy="347684"/>
          </a:xfrm>
          <a:prstGeom prst="round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Funding and Technical Support</a:t>
            </a:r>
            <a:endPar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66" name="Rounded Rectangle 87">
            <a:extLst>
              <a:ext uri="{FF2B5EF4-FFF2-40B4-BE49-F238E27FC236}">
                <a16:creationId xmlns:a16="http://schemas.microsoft.com/office/drawing/2014/main" id="{E0DC8E92-C148-4F03-B4D1-BB9B1EA90F04}"/>
              </a:ext>
            </a:extLst>
          </p:cNvPr>
          <p:cNvSpPr/>
          <p:nvPr/>
        </p:nvSpPr>
        <p:spPr>
          <a:xfrm>
            <a:off x="4603164" y="5164015"/>
            <a:ext cx="1928709" cy="39535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itchFamily="34" charset="0"/>
              </a:rPr>
              <a:t>Jeito</a:t>
            </a:r>
            <a:endPar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67" name="Rounded Rectangle 87">
            <a:extLst>
              <a:ext uri="{FF2B5EF4-FFF2-40B4-BE49-F238E27FC236}">
                <a16:creationId xmlns:a16="http://schemas.microsoft.com/office/drawing/2014/main" id="{4AE8B6D7-F6C1-4404-913F-0807281C407A}"/>
              </a:ext>
            </a:extLst>
          </p:cNvPr>
          <p:cNvSpPr/>
          <p:nvPr/>
        </p:nvSpPr>
        <p:spPr>
          <a:xfrm>
            <a:off x="4614411" y="5846072"/>
            <a:ext cx="936595" cy="29630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Prudence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Fiesta</a:t>
            </a:r>
          </a:p>
        </p:txBody>
      </p:sp>
      <p:sp>
        <p:nvSpPr>
          <p:cNvPr id="68" name="Rounded Rectangle 72">
            <a:extLst>
              <a:ext uri="{FF2B5EF4-FFF2-40B4-BE49-F238E27FC236}">
                <a16:creationId xmlns:a16="http://schemas.microsoft.com/office/drawing/2014/main" id="{3A200889-1F78-4140-8666-C5318A966DE8}"/>
              </a:ext>
            </a:extLst>
          </p:cNvPr>
          <p:cNvSpPr/>
          <p:nvPr/>
        </p:nvSpPr>
        <p:spPr>
          <a:xfrm>
            <a:off x="7257114" y="5522068"/>
            <a:ext cx="829382" cy="143896"/>
          </a:xfrm>
          <a:prstGeom prst="roundRect">
            <a:avLst/>
          </a:prstGeom>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Playboy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69" name="Rounded Rectangle 75">
            <a:extLst>
              <a:ext uri="{FF2B5EF4-FFF2-40B4-BE49-F238E27FC236}">
                <a16:creationId xmlns:a16="http://schemas.microsoft.com/office/drawing/2014/main" id="{D71E4207-2BE3-4F42-A9E0-90DF700EFE73}"/>
              </a:ext>
            </a:extLst>
          </p:cNvPr>
          <p:cNvSpPr/>
          <p:nvPr/>
        </p:nvSpPr>
        <p:spPr>
          <a:xfrm>
            <a:off x="7257114" y="5702176"/>
            <a:ext cx="823543" cy="143896"/>
          </a:xfrm>
          <a:prstGeom prst="roundRect">
            <a:avLst/>
          </a:prstGeom>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Control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70" name="Rounded Rectangle 79">
            <a:extLst>
              <a:ext uri="{FF2B5EF4-FFF2-40B4-BE49-F238E27FC236}">
                <a16:creationId xmlns:a16="http://schemas.microsoft.com/office/drawing/2014/main" id="{B2C23214-20DC-4A1A-83DD-ED75C8B2E7CD}"/>
              </a:ext>
            </a:extLst>
          </p:cNvPr>
          <p:cNvSpPr/>
          <p:nvPr/>
        </p:nvSpPr>
        <p:spPr>
          <a:xfrm>
            <a:off x="6640994" y="5150059"/>
            <a:ext cx="1446558" cy="130141"/>
          </a:xfrm>
          <a:prstGeom prst="roundRect">
            <a:avLst/>
          </a:prstGeom>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Kama Sutra ~500K</a:t>
            </a:r>
          </a:p>
        </p:txBody>
      </p:sp>
      <p:sp>
        <p:nvSpPr>
          <p:cNvPr id="71" name="Rounded Rectangle 83">
            <a:extLst>
              <a:ext uri="{FF2B5EF4-FFF2-40B4-BE49-F238E27FC236}">
                <a16:creationId xmlns:a16="http://schemas.microsoft.com/office/drawing/2014/main" id="{1AC34139-0E55-4489-AD0F-173B323F0144}"/>
              </a:ext>
            </a:extLst>
          </p:cNvPr>
          <p:cNvSpPr/>
          <p:nvPr/>
        </p:nvSpPr>
        <p:spPr>
          <a:xfrm>
            <a:off x="7257114" y="5316410"/>
            <a:ext cx="830437" cy="169447"/>
          </a:xfrm>
          <a:prstGeom prst="roundRect">
            <a:avLst/>
          </a:prstGeom>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Durex </a:t>
            </a:r>
          </a:p>
        </p:txBody>
      </p:sp>
      <p:sp>
        <p:nvSpPr>
          <p:cNvPr id="74" name="Rounded Rectangle 162">
            <a:extLst>
              <a:ext uri="{FF2B5EF4-FFF2-40B4-BE49-F238E27FC236}">
                <a16:creationId xmlns:a16="http://schemas.microsoft.com/office/drawing/2014/main" id="{D6FAC2D7-D4CF-47BE-B246-29234F94F2C2}"/>
              </a:ext>
            </a:extLst>
          </p:cNvPr>
          <p:cNvSpPr/>
          <p:nvPr/>
        </p:nvSpPr>
        <p:spPr>
          <a:xfrm>
            <a:off x="7257114" y="5882283"/>
            <a:ext cx="832079" cy="152908"/>
          </a:xfrm>
          <a:prstGeom prst="roundRect">
            <a:avLst/>
          </a:prstGeom>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Dr. Long</a:t>
            </a:r>
          </a:p>
        </p:txBody>
      </p:sp>
      <p:sp>
        <p:nvSpPr>
          <p:cNvPr id="75" name="Rounded Rectangle 163">
            <a:extLst>
              <a:ext uri="{FF2B5EF4-FFF2-40B4-BE49-F238E27FC236}">
                <a16:creationId xmlns:a16="http://schemas.microsoft.com/office/drawing/2014/main" id="{70F97269-E1A0-4630-A499-62237D80AC07}"/>
              </a:ext>
            </a:extLst>
          </p:cNvPr>
          <p:cNvSpPr/>
          <p:nvPr/>
        </p:nvSpPr>
        <p:spPr>
          <a:xfrm>
            <a:off x="6640994" y="6071404"/>
            <a:ext cx="1448199" cy="113933"/>
          </a:xfrm>
          <a:prstGeom prst="roundRect">
            <a:avLst/>
          </a:prstGeom>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Rocky ~500K</a:t>
            </a:r>
          </a:p>
        </p:txBody>
      </p:sp>
      <p:sp>
        <p:nvSpPr>
          <p:cNvPr id="13" name="TextBox 12">
            <a:extLst>
              <a:ext uri="{FF2B5EF4-FFF2-40B4-BE49-F238E27FC236}">
                <a16:creationId xmlns:a16="http://schemas.microsoft.com/office/drawing/2014/main" id="{4A594AFD-8CF0-484F-90C5-A0CE53239DA8}"/>
              </a:ext>
            </a:extLst>
          </p:cNvPr>
          <p:cNvSpPr txBox="1"/>
          <p:nvPr/>
        </p:nvSpPr>
        <p:spPr>
          <a:xfrm>
            <a:off x="3587332" y="6482046"/>
            <a:ext cx="5017335" cy="276999"/>
          </a:xfrm>
          <a:prstGeom prst="rect">
            <a:avLst/>
          </a:prstGeom>
          <a:noFill/>
          <a:ln>
            <a:solidFill>
              <a:schemeClr val="bg2">
                <a:lumMod val="90000"/>
              </a:schemeClr>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a:solidFill>
                  <a:srgbClr val="5B9BD5">
                    <a:lumMod val="50000"/>
                  </a:srgbClr>
                </a:solidFill>
                <a:latin typeface="Calibri" panose="020F0502020204030204"/>
              </a:rPr>
              <a:t>Public</a:t>
            </a:r>
            <a:r>
              <a:rPr kumimoji="0" lang="en-US" sz="1200" b="1" i="0" u="none" strike="noStrike" kern="1200" cap="none" spc="0" normalizeH="0" baseline="0" noProof="0">
                <a:ln>
                  <a:noFill/>
                </a:ln>
                <a:solidFill>
                  <a:srgbClr val="5B9BD5">
                    <a:lumMod val="50000"/>
                  </a:srgbClr>
                </a:solidFill>
                <a:effectLst/>
                <a:uLnTx/>
                <a:uFillTx/>
                <a:latin typeface="Calibri" panose="020F0502020204030204"/>
                <a:ea typeface="+mn-ea"/>
                <a:cs typeface="+mn-cs"/>
              </a:rPr>
              <a:t> (Free)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70AD47"/>
                </a:solidFill>
                <a:effectLst/>
                <a:uLnTx/>
                <a:uFillTx/>
                <a:latin typeface="Calibri" panose="020F0502020204030204"/>
                <a:ea typeface="+mn-ea"/>
                <a:cs typeface="+mn-cs"/>
              </a:rPr>
              <a:t>Social </a:t>
            </a:r>
            <a:r>
              <a:rPr kumimoji="0" lang="en-US" sz="1200" b="1" i="0" u="none" strike="noStrike" kern="1200" cap="none" spc="0" normalizeH="0" baseline="0" noProof="0">
                <a:ln>
                  <a:noFill/>
                </a:ln>
                <a:solidFill>
                  <a:srgbClr val="70AD47"/>
                </a:solidFill>
                <a:effectLst/>
                <a:uLnTx/>
                <a:uFillTx/>
                <a:latin typeface="Calibri" panose="020F0502020204030204"/>
                <a:ea typeface="+mn-ea"/>
                <a:cs typeface="+mn-cs"/>
              </a:rPr>
              <a:t>Marketing (Subsidized)</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a:ln>
                  <a:noFill/>
                </a:ln>
                <a:solidFill>
                  <a:srgbClr val="7030A0"/>
                </a:solidFill>
                <a:effectLst/>
                <a:uLnTx/>
                <a:uFillTx/>
                <a:latin typeface="Calibri" panose="020F0502020204030204"/>
                <a:ea typeface="+mn-ea"/>
                <a:cs typeface="+mn-cs"/>
              </a:rPr>
              <a:t>Commercial</a:t>
            </a:r>
            <a:endParaRPr kumimoji="0" lang="en-US" sz="12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76" name="Title 1">
            <a:extLst>
              <a:ext uri="{FF2B5EF4-FFF2-40B4-BE49-F238E27FC236}">
                <a16:creationId xmlns:a16="http://schemas.microsoft.com/office/drawing/2014/main" id="{DB9E7F31-87BD-4B58-9AFD-CA6B687CE0B3}"/>
              </a:ext>
            </a:extLst>
          </p:cNvPr>
          <p:cNvSpPr txBox="1">
            <a:spLocks/>
          </p:cNvSpPr>
          <p:nvPr/>
        </p:nvSpPr>
        <p:spPr>
          <a:xfrm>
            <a:off x="838200" y="105784"/>
            <a:ext cx="10515600" cy="4781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Market Structure in Mozambique (</a:t>
            </a:r>
            <a:r>
              <a:rPr kumimoji="0" lang="en-US"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2018)</a:t>
            </a:r>
            <a:endParaRPr kumimoji="0" lang="en-ZA"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77" name="Rounded Rectangle 69">
            <a:extLst>
              <a:ext uri="{FF2B5EF4-FFF2-40B4-BE49-F238E27FC236}">
                <a16:creationId xmlns:a16="http://schemas.microsoft.com/office/drawing/2014/main" id="{C67E821C-026C-4546-93F4-7762097A9591}"/>
              </a:ext>
            </a:extLst>
          </p:cNvPr>
          <p:cNvSpPr/>
          <p:nvPr/>
        </p:nvSpPr>
        <p:spPr>
          <a:xfrm>
            <a:off x="10172576" y="5731745"/>
            <a:ext cx="1342481" cy="566410"/>
          </a:xfrm>
          <a:prstGeom prst="roundRect">
            <a:avLst/>
          </a:prstGeom>
          <a:solidFill>
            <a:schemeClr val="tx2">
              <a:lumMod val="60000"/>
              <a:lumOff val="4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Urban, wealthier</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sp>
        <p:nvSpPr>
          <p:cNvPr id="78" name="Rounded Rectangle 69">
            <a:extLst>
              <a:ext uri="{FF2B5EF4-FFF2-40B4-BE49-F238E27FC236}">
                <a16:creationId xmlns:a16="http://schemas.microsoft.com/office/drawing/2014/main" id="{06A3081F-7F7F-47F3-94A2-D8F94C7A9FCB}"/>
              </a:ext>
            </a:extLst>
          </p:cNvPr>
          <p:cNvSpPr/>
          <p:nvPr/>
        </p:nvSpPr>
        <p:spPr>
          <a:xfrm>
            <a:off x="10172576" y="3146259"/>
            <a:ext cx="1342481" cy="1313199"/>
          </a:xfrm>
          <a:prstGeom prst="roundRect">
            <a:avLst/>
          </a:prstGeom>
          <a:solidFill>
            <a:schemeClr val="tx2">
              <a:lumMod val="60000"/>
              <a:lumOff val="4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Rural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prstClr val="white"/>
                </a:solidFill>
                <a:latin typeface="Calibri" panose="020F0502020204030204" pitchFamily="34" charset="0"/>
                <a:cs typeface="Calibri" pitchFamily="34" charset="0"/>
              </a:rPr>
              <a:t>KP</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Calibri" pitchFamily="34" charset="0"/>
              </a:rPr>
              <a:t>Youth</a:t>
            </a: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endParaRPr>
          </a:p>
        </p:txBody>
      </p:sp>
      <p:cxnSp>
        <p:nvCxnSpPr>
          <p:cNvPr id="16" name="Connector: Elbow 15">
            <a:extLst>
              <a:ext uri="{FF2B5EF4-FFF2-40B4-BE49-F238E27FC236}">
                <a16:creationId xmlns:a16="http://schemas.microsoft.com/office/drawing/2014/main" id="{CBBA9144-4B7A-43CE-85EC-D3A89DEC9443}"/>
              </a:ext>
            </a:extLst>
          </p:cNvPr>
          <p:cNvCxnSpPr>
            <a:stCxn id="7" idx="3"/>
            <a:endCxn id="49" idx="1"/>
          </p:cNvCxnSpPr>
          <p:nvPr/>
        </p:nvCxnSpPr>
        <p:spPr>
          <a:xfrm flipV="1">
            <a:off x="3823208" y="2000962"/>
            <a:ext cx="368166" cy="114331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DA343A31-DB46-4354-ADF3-7332DA2A445C}"/>
              </a:ext>
            </a:extLst>
          </p:cNvPr>
          <p:cNvCxnSpPr>
            <a:stCxn id="7" idx="3"/>
            <a:endCxn id="51" idx="1"/>
          </p:cNvCxnSpPr>
          <p:nvPr/>
        </p:nvCxnSpPr>
        <p:spPr>
          <a:xfrm>
            <a:off x="3823208" y="3144280"/>
            <a:ext cx="372069" cy="119951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9C970380-FB49-438D-A28D-3582C55BDAA5}"/>
              </a:ext>
            </a:extLst>
          </p:cNvPr>
          <p:cNvCxnSpPr>
            <a:stCxn id="7" idx="3"/>
            <a:endCxn id="50" idx="1"/>
          </p:cNvCxnSpPr>
          <p:nvPr/>
        </p:nvCxnSpPr>
        <p:spPr>
          <a:xfrm flipV="1">
            <a:off x="3823208" y="3136906"/>
            <a:ext cx="368166" cy="737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2B5867AF-49E4-4462-B0A0-BB54F01353AC}"/>
              </a:ext>
            </a:extLst>
          </p:cNvPr>
          <p:cNvGrpSpPr/>
          <p:nvPr/>
        </p:nvGrpSpPr>
        <p:grpSpPr>
          <a:xfrm>
            <a:off x="5551006" y="1371600"/>
            <a:ext cx="1342481" cy="3560351"/>
            <a:chOff x="5551006" y="1371600"/>
            <a:chExt cx="1342481" cy="3560351"/>
          </a:xfrm>
        </p:grpSpPr>
        <p:grpSp>
          <p:nvGrpSpPr>
            <p:cNvPr id="21" name="Group 20">
              <a:extLst>
                <a:ext uri="{FF2B5EF4-FFF2-40B4-BE49-F238E27FC236}">
                  <a16:creationId xmlns:a16="http://schemas.microsoft.com/office/drawing/2014/main" id="{D50B39E8-512D-4499-8F75-BB4BC8168379}"/>
                </a:ext>
              </a:extLst>
            </p:cNvPr>
            <p:cNvGrpSpPr/>
            <p:nvPr/>
          </p:nvGrpSpPr>
          <p:grpSpPr>
            <a:xfrm>
              <a:off x="5659682" y="1485067"/>
              <a:ext cx="1125129" cy="3344787"/>
              <a:chOff x="5688575" y="1485067"/>
              <a:chExt cx="1125129" cy="3344787"/>
            </a:xfrm>
          </p:grpSpPr>
          <p:sp>
            <p:nvSpPr>
              <p:cNvPr id="53" name="Rounded Rectangle 69">
                <a:extLst>
                  <a:ext uri="{FF2B5EF4-FFF2-40B4-BE49-F238E27FC236}">
                    <a16:creationId xmlns:a16="http://schemas.microsoft.com/office/drawing/2014/main" id="{E0CD9C3E-199B-4A7E-BF3C-65B49E65BF9D}"/>
                  </a:ext>
                </a:extLst>
              </p:cNvPr>
              <p:cNvSpPr/>
              <p:nvPr/>
            </p:nvSpPr>
            <p:spPr>
              <a:xfrm>
                <a:off x="5692801" y="1770371"/>
                <a:ext cx="1120903" cy="266080"/>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Provincial Store</a:t>
                </a:r>
              </a:p>
            </p:txBody>
          </p:sp>
          <p:sp>
            <p:nvSpPr>
              <p:cNvPr id="54" name="Rounded Rectangle 69">
                <a:extLst>
                  <a:ext uri="{FF2B5EF4-FFF2-40B4-BE49-F238E27FC236}">
                    <a16:creationId xmlns:a16="http://schemas.microsoft.com/office/drawing/2014/main" id="{0ADAFA82-7854-4047-AF2B-FE5D9825C683}"/>
                  </a:ext>
                </a:extLst>
              </p:cNvPr>
              <p:cNvSpPr/>
              <p:nvPr/>
            </p:nvSpPr>
            <p:spPr>
              <a:xfrm>
                <a:off x="5692801" y="2080749"/>
                <a:ext cx="1120903" cy="266080"/>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Provincial Store</a:t>
                </a:r>
              </a:p>
            </p:txBody>
          </p:sp>
          <p:sp>
            <p:nvSpPr>
              <p:cNvPr id="55" name="Rounded Rectangle 69">
                <a:extLst>
                  <a:ext uri="{FF2B5EF4-FFF2-40B4-BE49-F238E27FC236}">
                    <a16:creationId xmlns:a16="http://schemas.microsoft.com/office/drawing/2014/main" id="{AD33F8FB-4560-4874-8A67-BE08EAD73EF8}"/>
                  </a:ext>
                </a:extLst>
              </p:cNvPr>
              <p:cNvSpPr/>
              <p:nvPr/>
            </p:nvSpPr>
            <p:spPr>
              <a:xfrm>
                <a:off x="5692801" y="2391126"/>
                <a:ext cx="1120903" cy="266080"/>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Provincial Store</a:t>
                </a:r>
              </a:p>
            </p:txBody>
          </p:sp>
          <p:sp>
            <p:nvSpPr>
              <p:cNvPr id="56" name="Rounded Rectangle 69">
                <a:extLst>
                  <a:ext uri="{FF2B5EF4-FFF2-40B4-BE49-F238E27FC236}">
                    <a16:creationId xmlns:a16="http://schemas.microsoft.com/office/drawing/2014/main" id="{69EEF943-694D-45FB-81A1-D3B37C6FDDEF}"/>
                  </a:ext>
                </a:extLst>
              </p:cNvPr>
              <p:cNvSpPr/>
              <p:nvPr/>
            </p:nvSpPr>
            <p:spPr>
              <a:xfrm>
                <a:off x="5692801" y="2701505"/>
                <a:ext cx="1120903" cy="266080"/>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Provincial Store</a:t>
                </a:r>
              </a:p>
            </p:txBody>
          </p:sp>
          <p:sp>
            <p:nvSpPr>
              <p:cNvPr id="57" name="Rounded Rectangle 69">
                <a:extLst>
                  <a:ext uri="{FF2B5EF4-FFF2-40B4-BE49-F238E27FC236}">
                    <a16:creationId xmlns:a16="http://schemas.microsoft.com/office/drawing/2014/main" id="{2E5D28E8-83FE-44AF-8299-4FF6B1165391}"/>
                  </a:ext>
                </a:extLst>
              </p:cNvPr>
              <p:cNvSpPr/>
              <p:nvPr/>
            </p:nvSpPr>
            <p:spPr>
              <a:xfrm>
                <a:off x="5692801" y="3011883"/>
                <a:ext cx="1120903" cy="266080"/>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Provincial Store</a:t>
                </a:r>
              </a:p>
            </p:txBody>
          </p:sp>
          <p:sp>
            <p:nvSpPr>
              <p:cNvPr id="58" name="Rounded Rectangle 69">
                <a:extLst>
                  <a:ext uri="{FF2B5EF4-FFF2-40B4-BE49-F238E27FC236}">
                    <a16:creationId xmlns:a16="http://schemas.microsoft.com/office/drawing/2014/main" id="{2E7BC21E-62A3-41FE-A5CE-7AD5A5F2F942}"/>
                  </a:ext>
                </a:extLst>
              </p:cNvPr>
              <p:cNvSpPr/>
              <p:nvPr/>
            </p:nvSpPr>
            <p:spPr>
              <a:xfrm>
                <a:off x="5692801" y="3322260"/>
                <a:ext cx="1120903" cy="266080"/>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Provincial Store</a:t>
                </a:r>
              </a:p>
            </p:txBody>
          </p:sp>
          <p:sp>
            <p:nvSpPr>
              <p:cNvPr id="59" name="Rounded Rectangle 69">
                <a:extLst>
                  <a:ext uri="{FF2B5EF4-FFF2-40B4-BE49-F238E27FC236}">
                    <a16:creationId xmlns:a16="http://schemas.microsoft.com/office/drawing/2014/main" id="{40EB9616-35D9-4A51-845C-4760816D726C}"/>
                  </a:ext>
                </a:extLst>
              </p:cNvPr>
              <p:cNvSpPr/>
              <p:nvPr/>
            </p:nvSpPr>
            <p:spPr>
              <a:xfrm>
                <a:off x="5692801" y="3632638"/>
                <a:ext cx="1120903" cy="266080"/>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Provincial Store</a:t>
                </a:r>
              </a:p>
            </p:txBody>
          </p:sp>
          <p:sp>
            <p:nvSpPr>
              <p:cNvPr id="60" name="Rounded Rectangle 69">
                <a:extLst>
                  <a:ext uri="{FF2B5EF4-FFF2-40B4-BE49-F238E27FC236}">
                    <a16:creationId xmlns:a16="http://schemas.microsoft.com/office/drawing/2014/main" id="{C3082ABE-501B-4C69-8AE0-FF8DD25A1CBD}"/>
                  </a:ext>
                </a:extLst>
              </p:cNvPr>
              <p:cNvSpPr/>
              <p:nvPr/>
            </p:nvSpPr>
            <p:spPr>
              <a:xfrm>
                <a:off x="5692801" y="3943016"/>
                <a:ext cx="1120903" cy="266080"/>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Provincial Store</a:t>
                </a:r>
              </a:p>
            </p:txBody>
          </p:sp>
          <p:sp>
            <p:nvSpPr>
              <p:cNvPr id="61" name="Rounded Rectangle 69">
                <a:extLst>
                  <a:ext uri="{FF2B5EF4-FFF2-40B4-BE49-F238E27FC236}">
                    <a16:creationId xmlns:a16="http://schemas.microsoft.com/office/drawing/2014/main" id="{A1075A6C-43BF-4359-B3CB-3C634E307B7A}"/>
                  </a:ext>
                </a:extLst>
              </p:cNvPr>
              <p:cNvSpPr/>
              <p:nvPr/>
            </p:nvSpPr>
            <p:spPr>
              <a:xfrm>
                <a:off x="5692801" y="4253394"/>
                <a:ext cx="1120903" cy="266080"/>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Provincial Store</a:t>
                </a:r>
              </a:p>
            </p:txBody>
          </p:sp>
          <p:sp>
            <p:nvSpPr>
              <p:cNvPr id="62" name="Rounded Rectangle 69">
                <a:extLst>
                  <a:ext uri="{FF2B5EF4-FFF2-40B4-BE49-F238E27FC236}">
                    <a16:creationId xmlns:a16="http://schemas.microsoft.com/office/drawing/2014/main" id="{54C0D4E3-D4D4-45C2-95C2-F42A1A29E4FB}"/>
                  </a:ext>
                </a:extLst>
              </p:cNvPr>
              <p:cNvSpPr/>
              <p:nvPr/>
            </p:nvSpPr>
            <p:spPr>
              <a:xfrm>
                <a:off x="5688575" y="4563774"/>
                <a:ext cx="1120903" cy="266080"/>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Provincial Store</a:t>
                </a:r>
              </a:p>
            </p:txBody>
          </p:sp>
          <p:sp>
            <p:nvSpPr>
              <p:cNvPr id="82" name="Rounded Rectangle 69">
                <a:extLst>
                  <a:ext uri="{FF2B5EF4-FFF2-40B4-BE49-F238E27FC236}">
                    <a16:creationId xmlns:a16="http://schemas.microsoft.com/office/drawing/2014/main" id="{D42D2750-889C-4FA6-8416-40759E450DB2}"/>
                  </a:ext>
                </a:extLst>
              </p:cNvPr>
              <p:cNvSpPr/>
              <p:nvPr/>
            </p:nvSpPr>
            <p:spPr>
              <a:xfrm>
                <a:off x="5688575" y="1485067"/>
                <a:ext cx="1120903" cy="266080"/>
              </a:xfrm>
              <a:prstGeom prst="roundRect">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Provincial Store</a:t>
                </a:r>
              </a:p>
            </p:txBody>
          </p:sp>
        </p:grpSp>
        <p:sp>
          <p:nvSpPr>
            <p:cNvPr id="24" name="Rectangle: Rounded Corners 23">
              <a:extLst>
                <a:ext uri="{FF2B5EF4-FFF2-40B4-BE49-F238E27FC236}">
                  <a16:creationId xmlns:a16="http://schemas.microsoft.com/office/drawing/2014/main" id="{1A593057-AC2E-475E-AAEF-223873D5B97E}"/>
                </a:ext>
              </a:extLst>
            </p:cNvPr>
            <p:cNvSpPr/>
            <p:nvPr/>
          </p:nvSpPr>
          <p:spPr>
            <a:xfrm>
              <a:off x="5551006" y="1371600"/>
              <a:ext cx="1342481" cy="35603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9" name="Connector: Elbow 28">
            <a:extLst>
              <a:ext uri="{FF2B5EF4-FFF2-40B4-BE49-F238E27FC236}">
                <a16:creationId xmlns:a16="http://schemas.microsoft.com/office/drawing/2014/main" id="{4A49E284-6FEB-49FD-9281-D30D5E3BCE3C}"/>
              </a:ext>
            </a:extLst>
          </p:cNvPr>
          <p:cNvCxnSpPr>
            <a:stCxn id="24" idx="3"/>
            <a:endCxn id="72" idx="1"/>
          </p:cNvCxnSpPr>
          <p:nvPr/>
        </p:nvCxnSpPr>
        <p:spPr>
          <a:xfrm flipV="1">
            <a:off x="6893487" y="2518574"/>
            <a:ext cx="307828" cy="63320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7FAB2034-02A5-40F6-BAE9-25FD5EB8A601}"/>
              </a:ext>
            </a:extLst>
          </p:cNvPr>
          <p:cNvCxnSpPr>
            <a:stCxn id="24" idx="3"/>
            <a:endCxn id="41" idx="1"/>
          </p:cNvCxnSpPr>
          <p:nvPr/>
        </p:nvCxnSpPr>
        <p:spPr>
          <a:xfrm>
            <a:off x="6893487" y="3151776"/>
            <a:ext cx="307828" cy="62954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3B896DE7-2CD3-4510-B28E-87BBB1FEBF1B}"/>
              </a:ext>
            </a:extLst>
          </p:cNvPr>
          <p:cNvCxnSpPr>
            <a:stCxn id="24" idx="3"/>
            <a:endCxn id="46" idx="1"/>
          </p:cNvCxnSpPr>
          <p:nvPr/>
        </p:nvCxnSpPr>
        <p:spPr>
          <a:xfrm>
            <a:off x="6893487" y="3151776"/>
            <a:ext cx="302075" cy="129290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6B2C6567-FE8D-43B1-AE66-CAA15E0B459E}"/>
              </a:ext>
            </a:extLst>
          </p:cNvPr>
          <p:cNvCxnSpPr>
            <a:stCxn id="49" idx="3"/>
          </p:cNvCxnSpPr>
          <p:nvPr/>
        </p:nvCxnSpPr>
        <p:spPr>
          <a:xfrm>
            <a:off x="5312277" y="2000962"/>
            <a:ext cx="2387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AB94DCD-D87E-4FE4-A52A-578F7AB24264}"/>
              </a:ext>
            </a:extLst>
          </p:cNvPr>
          <p:cNvCxnSpPr>
            <a:stCxn id="50" idx="3"/>
            <a:endCxn id="24" idx="1"/>
          </p:cNvCxnSpPr>
          <p:nvPr/>
        </p:nvCxnSpPr>
        <p:spPr>
          <a:xfrm>
            <a:off x="5312277" y="3136906"/>
            <a:ext cx="238729" cy="148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60B6258-B19F-449B-BB70-EE0EBEAF5D54}"/>
              </a:ext>
            </a:extLst>
          </p:cNvPr>
          <p:cNvCxnSpPr>
            <a:stCxn id="51" idx="3"/>
          </p:cNvCxnSpPr>
          <p:nvPr/>
        </p:nvCxnSpPr>
        <p:spPr>
          <a:xfrm>
            <a:off x="5316180" y="4343795"/>
            <a:ext cx="23482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0DF6F12-183E-42F1-8F9C-8B216483FFE9}"/>
              </a:ext>
            </a:extLst>
          </p:cNvPr>
          <p:cNvCxnSpPr/>
          <p:nvPr/>
        </p:nvCxnSpPr>
        <p:spPr>
          <a:xfrm>
            <a:off x="3965287" y="5248058"/>
            <a:ext cx="457680" cy="2278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245709C-5E86-4AEA-A20F-7A4E9FBD4AEA}"/>
              </a:ext>
            </a:extLst>
          </p:cNvPr>
          <p:cNvCxnSpPr>
            <a:stCxn id="8" idx="3"/>
            <a:endCxn id="73" idx="1"/>
          </p:cNvCxnSpPr>
          <p:nvPr/>
        </p:nvCxnSpPr>
        <p:spPr>
          <a:xfrm flipV="1">
            <a:off x="3965287" y="5704767"/>
            <a:ext cx="457680" cy="1026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9C4F232A-B054-4033-8325-4364FDF3DE42}"/>
              </a:ext>
            </a:extLst>
          </p:cNvPr>
          <p:cNvCxnSpPr>
            <a:stCxn id="9" idx="3"/>
          </p:cNvCxnSpPr>
          <p:nvPr/>
        </p:nvCxnSpPr>
        <p:spPr>
          <a:xfrm flipV="1">
            <a:off x="3965287" y="6108466"/>
            <a:ext cx="457680" cy="901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8AD890C9-48BA-48BA-9981-37BBC82E4BE0}"/>
              </a:ext>
            </a:extLst>
          </p:cNvPr>
          <p:cNvCxnSpPr>
            <a:stCxn id="72" idx="3"/>
            <a:endCxn id="35" idx="1"/>
          </p:cNvCxnSpPr>
          <p:nvPr/>
        </p:nvCxnSpPr>
        <p:spPr>
          <a:xfrm flipV="1">
            <a:off x="8322218" y="2513596"/>
            <a:ext cx="336362" cy="497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F60C5D5E-9273-4952-AF00-5AB51B6F6B5A}"/>
              </a:ext>
            </a:extLst>
          </p:cNvPr>
          <p:cNvCxnSpPr>
            <a:stCxn id="46" idx="3"/>
            <a:endCxn id="40" idx="1"/>
          </p:cNvCxnSpPr>
          <p:nvPr/>
        </p:nvCxnSpPr>
        <p:spPr>
          <a:xfrm flipV="1">
            <a:off x="8316465" y="4268676"/>
            <a:ext cx="370480" cy="1760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8058B2D0-96A3-4B30-AB87-A144284C8A3B}"/>
              </a:ext>
            </a:extLst>
          </p:cNvPr>
          <p:cNvCxnSpPr>
            <a:stCxn id="73" idx="3"/>
            <a:endCxn id="38" idx="1"/>
          </p:cNvCxnSpPr>
          <p:nvPr/>
        </p:nvCxnSpPr>
        <p:spPr>
          <a:xfrm flipV="1">
            <a:off x="8306466" y="5179071"/>
            <a:ext cx="372607" cy="5256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B55A54DB-E0EB-4C3B-A449-47925A097823}"/>
              </a:ext>
            </a:extLst>
          </p:cNvPr>
          <p:cNvCxnSpPr>
            <a:stCxn id="73" idx="3"/>
            <a:endCxn id="37" idx="1"/>
          </p:cNvCxnSpPr>
          <p:nvPr/>
        </p:nvCxnSpPr>
        <p:spPr>
          <a:xfrm flipV="1">
            <a:off x="8306466" y="5453798"/>
            <a:ext cx="372606" cy="2509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0ACCDC4D-A1E7-4C3A-AEA5-DC7D67E39210}"/>
              </a:ext>
            </a:extLst>
          </p:cNvPr>
          <p:cNvCxnSpPr>
            <a:stCxn id="73" idx="3"/>
            <a:endCxn id="34" idx="1"/>
          </p:cNvCxnSpPr>
          <p:nvPr/>
        </p:nvCxnSpPr>
        <p:spPr>
          <a:xfrm>
            <a:off x="8306466" y="5704767"/>
            <a:ext cx="372605" cy="6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06A47348-7979-4B7A-A43B-B654F8A8544C}"/>
              </a:ext>
            </a:extLst>
          </p:cNvPr>
          <p:cNvCxnSpPr>
            <a:stCxn id="73" idx="3"/>
            <a:endCxn id="39" idx="1"/>
          </p:cNvCxnSpPr>
          <p:nvPr/>
        </p:nvCxnSpPr>
        <p:spPr>
          <a:xfrm>
            <a:off x="8306466" y="5704767"/>
            <a:ext cx="372604" cy="2725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21296852-4206-4DFE-AE5B-04E8CE6AAD70}"/>
              </a:ext>
            </a:extLst>
          </p:cNvPr>
          <p:cNvCxnSpPr>
            <a:stCxn id="73" idx="3"/>
            <a:endCxn id="36" idx="1"/>
          </p:cNvCxnSpPr>
          <p:nvPr/>
        </p:nvCxnSpPr>
        <p:spPr>
          <a:xfrm>
            <a:off x="8306466" y="5704767"/>
            <a:ext cx="372606" cy="4942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24CF3D6B-3C5B-41E3-B0D3-6D7898B09562}"/>
              </a:ext>
            </a:extLst>
          </p:cNvPr>
          <p:cNvCxnSpPr>
            <a:stCxn id="43" idx="1"/>
          </p:cNvCxnSpPr>
          <p:nvPr/>
        </p:nvCxnSpPr>
        <p:spPr>
          <a:xfrm flipH="1" flipV="1">
            <a:off x="9898912" y="2213789"/>
            <a:ext cx="248736" cy="4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2F671F37-6F55-4EEE-BF8C-678161AD0142}"/>
              </a:ext>
            </a:extLst>
          </p:cNvPr>
          <p:cNvCxnSpPr/>
          <p:nvPr/>
        </p:nvCxnSpPr>
        <p:spPr>
          <a:xfrm flipH="1" flipV="1">
            <a:off x="9938143" y="3847966"/>
            <a:ext cx="248736" cy="4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E01E31DC-A8F3-4944-9558-C5358BD77D3B}"/>
              </a:ext>
            </a:extLst>
          </p:cNvPr>
          <p:cNvCxnSpPr/>
          <p:nvPr/>
        </p:nvCxnSpPr>
        <p:spPr>
          <a:xfrm flipH="1" flipV="1">
            <a:off x="9898912" y="5280200"/>
            <a:ext cx="248736" cy="4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1014A1DD-E09C-4062-BEDC-B27696C238FA}"/>
              </a:ext>
            </a:extLst>
          </p:cNvPr>
          <p:cNvCxnSpPr/>
          <p:nvPr/>
        </p:nvCxnSpPr>
        <p:spPr>
          <a:xfrm flipH="1" flipV="1">
            <a:off x="9921196" y="6035191"/>
            <a:ext cx="248736" cy="4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EDE5EFE-4A26-4E37-A988-291545977FC7}"/>
              </a:ext>
            </a:extLst>
          </p:cNvPr>
          <p:cNvCxnSpPr/>
          <p:nvPr/>
        </p:nvCxnSpPr>
        <p:spPr>
          <a:xfrm>
            <a:off x="4007291" y="5046031"/>
            <a:ext cx="4651289" cy="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83F0AB4E-BA62-4774-8301-EAD29FF464AB}"/>
              </a:ext>
            </a:extLst>
          </p:cNvPr>
          <p:cNvCxnSpPr/>
          <p:nvPr/>
        </p:nvCxnSpPr>
        <p:spPr>
          <a:xfrm>
            <a:off x="3978930" y="6357392"/>
            <a:ext cx="4651289" cy="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pic>
        <p:nvPicPr>
          <p:cNvPr id="130" name="Picture 129">
            <a:extLst>
              <a:ext uri="{FF2B5EF4-FFF2-40B4-BE49-F238E27FC236}">
                <a16:creationId xmlns:a16="http://schemas.microsoft.com/office/drawing/2014/main" id="{963CF268-1347-435E-9258-81A5A0A1678F}"/>
              </a:ext>
            </a:extLst>
          </p:cNvPr>
          <p:cNvPicPr>
            <a:picLocks noChangeAspect="1"/>
          </p:cNvPicPr>
          <p:nvPr/>
        </p:nvPicPr>
        <p:blipFill>
          <a:blip r:embed="rId3"/>
          <a:stretch>
            <a:fillRect/>
          </a:stretch>
        </p:blipFill>
        <p:spPr>
          <a:xfrm>
            <a:off x="4306592" y="2322879"/>
            <a:ext cx="914400" cy="485775"/>
          </a:xfrm>
          <a:prstGeom prst="rect">
            <a:avLst/>
          </a:prstGeom>
        </p:spPr>
      </p:pic>
      <p:pic>
        <p:nvPicPr>
          <p:cNvPr id="131" name="Picture 130">
            <a:extLst>
              <a:ext uri="{FF2B5EF4-FFF2-40B4-BE49-F238E27FC236}">
                <a16:creationId xmlns:a16="http://schemas.microsoft.com/office/drawing/2014/main" id="{01E63AF6-763A-4AC4-AFD4-6CD7E96184DE}"/>
              </a:ext>
            </a:extLst>
          </p:cNvPr>
          <p:cNvPicPr>
            <a:picLocks noChangeAspect="1"/>
          </p:cNvPicPr>
          <p:nvPr/>
        </p:nvPicPr>
        <p:blipFill>
          <a:blip r:embed="rId3"/>
          <a:stretch>
            <a:fillRect/>
          </a:stretch>
        </p:blipFill>
        <p:spPr>
          <a:xfrm>
            <a:off x="4289432" y="3518394"/>
            <a:ext cx="914400" cy="485775"/>
          </a:xfrm>
          <a:prstGeom prst="rect">
            <a:avLst/>
          </a:prstGeom>
        </p:spPr>
      </p:pic>
      <p:pic>
        <p:nvPicPr>
          <p:cNvPr id="132" name="Picture 131">
            <a:extLst>
              <a:ext uri="{FF2B5EF4-FFF2-40B4-BE49-F238E27FC236}">
                <a16:creationId xmlns:a16="http://schemas.microsoft.com/office/drawing/2014/main" id="{6CA401FE-E8F4-4DBD-BCD5-A04F54BB9A2D}"/>
              </a:ext>
            </a:extLst>
          </p:cNvPr>
          <p:cNvPicPr>
            <a:picLocks noChangeAspect="1"/>
          </p:cNvPicPr>
          <p:nvPr/>
        </p:nvPicPr>
        <p:blipFill>
          <a:blip r:embed="rId4"/>
          <a:stretch>
            <a:fillRect/>
          </a:stretch>
        </p:blipFill>
        <p:spPr>
          <a:xfrm>
            <a:off x="9017540" y="1843798"/>
            <a:ext cx="400050" cy="314325"/>
          </a:xfrm>
          <a:prstGeom prst="rect">
            <a:avLst/>
          </a:prstGeom>
        </p:spPr>
      </p:pic>
      <p:pic>
        <p:nvPicPr>
          <p:cNvPr id="133" name="Picture 132">
            <a:extLst>
              <a:ext uri="{FF2B5EF4-FFF2-40B4-BE49-F238E27FC236}">
                <a16:creationId xmlns:a16="http://schemas.microsoft.com/office/drawing/2014/main" id="{F2A4E998-FD6F-4912-B3C5-A1DDAD8D1CA6}"/>
              </a:ext>
            </a:extLst>
          </p:cNvPr>
          <p:cNvPicPr>
            <a:picLocks noChangeAspect="1"/>
          </p:cNvPicPr>
          <p:nvPr/>
        </p:nvPicPr>
        <p:blipFill>
          <a:blip r:embed="rId4"/>
          <a:stretch>
            <a:fillRect/>
          </a:stretch>
        </p:blipFill>
        <p:spPr>
          <a:xfrm>
            <a:off x="9018230" y="2868518"/>
            <a:ext cx="400050" cy="314325"/>
          </a:xfrm>
          <a:prstGeom prst="rect">
            <a:avLst/>
          </a:prstGeom>
        </p:spPr>
      </p:pic>
      <p:pic>
        <p:nvPicPr>
          <p:cNvPr id="134" name="Picture 133">
            <a:extLst>
              <a:ext uri="{FF2B5EF4-FFF2-40B4-BE49-F238E27FC236}">
                <a16:creationId xmlns:a16="http://schemas.microsoft.com/office/drawing/2014/main" id="{EDF36160-9576-4E1A-A399-78CB8F23BEAC}"/>
              </a:ext>
            </a:extLst>
          </p:cNvPr>
          <p:cNvPicPr>
            <a:picLocks noChangeAspect="1"/>
          </p:cNvPicPr>
          <p:nvPr/>
        </p:nvPicPr>
        <p:blipFill>
          <a:blip r:embed="rId5"/>
          <a:stretch>
            <a:fillRect/>
          </a:stretch>
        </p:blipFill>
        <p:spPr>
          <a:xfrm>
            <a:off x="9056896" y="4420837"/>
            <a:ext cx="381000" cy="371475"/>
          </a:xfrm>
          <a:prstGeom prst="rect">
            <a:avLst/>
          </a:prstGeom>
        </p:spPr>
      </p:pic>
      <p:sp>
        <p:nvSpPr>
          <p:cNvPr id="5" name="TextBox 4">
            <a:extLst>
              <a:ext uri="{FF2B5EF4-FFF2-40B4-BE49-F238E27FC236}">
                <a16:creationId xmlns:a16="http://schemas.microsoft.com/office/drawing/2014/main" id="{4D119BDB-AC74-49BE-8108-91249B7AAD2B}"/>
              </a:ext>
            </a:extLst>
          </p:cNvPr>
          <p:cNvSpPr txBox="1"/>
          <p:nvPr/>
        </p:nvSpPr>
        <p:spPr>
          <a:xfrm>
            <a:off x="8927576" y="6284040"/>
            <a:ext cx="720069" cy="276999"/>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Calibri" panose="020F0502020204030204"/>
                <a:ea typeface="+mn-ea"/>
                <a:cs typeface="+mn-cs"/>
              </a:rPr>
              <a:t>(X0,000)</a:t>
            </a:r>
          </a:p>
        </p:txBody>
      </p:sp>
      <p:sp>
        <p:nvSpPr>
          <p:cNvPr id="89" name="Rounded Rectangle 69">
            <a:extLst>
              <a:ext uri="{FF2B5EF4-FFF2-40B4-BE49-F238E27FC236}">
                <a16:creationId xmlns:a16="http://schemas.microsoft.com/office/drawing/2014/main" id="{FAF3DDAF-4E28-4446-B30B-5C23BDE910FA}"/>
              </a:ext>
            </a:extLst>
          </p:cNvPr>
          <p:cNvSpPr/>
          <p:nvPr/>
        </p:nvSpPr>
        <p:spPr>
          <a:xfrm>
            <a:off x="1213235" y="6405369"/>
            <a:ext cx="1120903" cy="353676"/>
          </a:xfrm>
          <a:prstGeom prst="roundRect">
            <a:avLst/>
          </a:prstGeom>
          <a:solidFill>
            <a:schemeClr val="tx2">
              <a:lumMod val="60000"/>
              <a:lumOff val="4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GFATM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a:noFill/>
                </a:ln>
                <a:solidFill>
                  <a:srgbClr val="FFC000"/>
                </a:solidFill>
                <a:effectLst/>
                <a:uLnTx/>
                <a:uFillTx/>
                <a:latin typeface="Calibri" panose="020F0502020204030204" pitchFamily="34" charset="0"/>
                <a:ea typeface="+mn-ea"/>
                <a:cs typeface="Calibri" pitchFamily="34" charset="0"/>
              </a:rPr>
              <a:t>70 m</a:t>
            </a:r>
            <a:r>
              <a:rPr kumimoji="0" lang="en-US" sz="900" b="1"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itchFamily="34" charset="0"/>
              </a:rPr>
              <a:t> </a:t>
            </a:r>
            <a:r>
              <a:rPr kumimoji="0" lang="en-US" sz="9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itchFamily="34" charset="0"/>
              </a:rPr>
              <a:t>for 2019/20</a:t>
            </a:r>
          </a:p>
        </p:txBody>
      </p:sp>
      <p:sp>
        <p:nvSpPr>
          <p:cNvPr id="91" name="TextBox 90">
            <a:extLst>
              <a:ext uri="{FF2B5EF4-FFF2-40B4-BE49-F238E27FC236}">
                <a16:creationId xmlns:a16="http://schemas.microsoft.com/office/drawing/2014/main" id="{07067AC0-3939-4C50-AEB6-EB31C0C0C115}"/>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93" name="TextBox 92">
            <a:extLst>
              <a:ext uri="{FF2B5EF4-FFF2-40B4-BE49-F238E27FC236}">
                <a16:creationId xmlns:a16="http://schemas.microsoft.com/office/drawing/2014/main" id="{F77EAC26-279A-49A3-BD42-DC9B24C0D27E}"/>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11" name="TextBox 10">
            <a:extLst>
              <a:ext uri="{FF2B5EF4-FFF2-40B4-BE49-F238E27FC236}">
                <a16:creationId xmlns:a16="http://schemas.microsoft.com/office/drawing/2014/main" id="{ED7D46FA-6C05-406B-A0F7-6C9BEDEBC41A}"/>
              </a:ext>
            </a:extLst>
          </p:cNvPr>
          <p:cNvSpPr txBox="1"/>
          <p:nvPr/>
        </p:nvSpPr>
        <p:spPr>
          <a:xfrm>
            <a:off x="11060043" y="6535302"/>
            <a:ext cx="1077539" cy="261610"/>
          </a:xfrm>
          <a:prstGeom prst="rect">
            <a:avLst/>
          </a:prstGeom>
          <a:noFill/>
        </p:spPr>
        <p:txBody>
          <a:bodyPr wrap="none" rtlCol="0">
            <a:spAutoFit/>
          </a:bodyPr>
          <a:lstStyle/>
          <a:p>
            <a:r>
              <a:rPr lang="en-US" sz="1100" b="1">
                <a:latin typeface="Arial" panose="020B0604020202020204" pitchFamily="34" charset="0"/>
                <a:cs typeface="Arial" panose="020B0604020202020204" pitchFamily="34" charset="0"/>
              </a:rPr>
              <a:t>Source: MGH</a:t>
            </a:r>
          </a:p>
        </p:txBody>
      </p:sp>
    </p:spTree>
    <p:extLst>
      <p:ext uri="{BB962C8B-B14F-4D97-AF65-F5344CB8AC3E}">
        <p14:creationId xmlns:p14="http://schemas.microsoft.com/office/powerpoint/2010/main" val="29021830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7749" y="1239124"/>
            <a:ext cx="10676501" cy="5451520"/>
          </a:xfrm>
          <a:prstGeom prst="rect">
            <a:avLst/>
          </a:prstGeom>
        </p:spPr>
      </p:pic>
      <p:sp>
        <p:nvSpPr>
          <p:cNvPr id="3" name="TextBox 2"/>
          <p:cNvSpPr txBox="1"/>
          <p:nvPr/>
        </p:nvSpPr>
        <p:spPr>
          <a:xfrm>
            <a:off x="887504" y="0"/>
            <a:ext cx="10596283" cy="954107"/>
          </a:xfrm>
          <a:prstGeom prst="rect">
            <a:avLst/>
          </a:prstGeom>
          <a:no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1"/>
                </a:solidFill>
                <a:effectLst/>
                <a:uLnTx/>
                <a:uFillTx/>
                <a:latin typeface="+mj-lt"/>
                <a:ea typeface="+mn-ea"/>
                <a:cs typeface="+mn-cs"/>
              </a:rPr>
              <a:t>Zimbabwe</a:t>
            </a:r>
          </a:p>
          <a:p>
            <a:pPr marL="0" marR="0" lvl="0" indent="0"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1"/>
                </a:solidFill>
                <a:effectLst/>
                <a:uLnTx/>
                <a:uFillTx/>
                <a:latin typeface="+mj-lt"/>
                <a:ea typeface="+mn-ea"/>
                <a:cs typeface="+mn-cs"/>
              </a:rPr>
              <a:t>Journey </a:t>
            </a:r>
            <a:r>
              <a:rPr kumimoji="0" lang="en-US" sz="2400" b="1" i="0" u="none" strike="noStrike" kern="1200" cap="none" spc="0" normalizeH="0" baseline="0" noProof="0" dirty="0">
                <a:ln>
                  <a:noFill/>
                </a:ln>
                <a:solidFill>
                  <a:schemeClr val="accent1"/>
                </a:solidFill>
                <a:effectLst/>
                <a:uLnTx/>
                <a:uFillTx/>
                <a:latin typeface="+mj-lt"/>
                <a:ea typeface="+mn-ea"/>
                <a:cs typeface="+mn-cs"/>
              </a:rPr>
              <a:t>of a condom Public Sector</a:t>
            </a:r>
          </a:p>
        </p:txBody>
      </p:sp>
      <p:sp>
        <p:nvSpPr>
          <p:cNvPr id="4" name="TextBox 3">
            <a:extLst>
              <a:ext uri="{FF2B5EF4-FFF2-40B4-BE49-F238E27FC236}">
                <a16:creationId xmlns:a16="http://schemas.microsoft.com/office/drawing/2014/main" id="{B2FA7D9A-D19C-447C-8E71-06A0A66818DA}"/>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5" name="TextBox 4">
            <a:extLst>
              <a:ext uri="{FF2B5EF4-FFF2-40B4-BE49-F238E27FC236}">
                <a16:creationId xmlns:a16="http://schemas.microsoft.com/office/drawing/2014/main" id="{96240C23-3EF0-4F1E-A143-68EDD7482C96}"/>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322175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423" y="107577"/>
            <a:ext cx="5354057" cy="994725"/>
          </a:xfrm>
        </p:spPr>
        <p:txBody>
          <a:bodyPr/>
          <a:lstStyle/>
          <a:p>
            <a:r>
              <a:rPr lang="en-US" sz="3200" b="1">
                <a:latin typeface="Century Gothic" panose="020B0502020202020204" pitchFamily="34" charset="0"/>
              </a:rPr>
              <a:t>Nigeria</a:t>
            </a:r>
            <a:br>
              <a:rPr lang="en-US">
                <a:latin typeface="Century Gothic" panose="020B0502020202020204" pitchFamily="34" charset="0"/>
              </a:rPr>
            </a:br>
            <a:r>
              <a:rPr lang="en-US">
                <a:latin typeface="Century Gothic" panose="020B0502020202020204" pitchFamily="34" charset="0"/>
              </a:rPr>
              <a:t>Snapshot of Condom Market</a:t>
            </a:r>
          </a:p>
        </p:txBody>
      </p:sp>
      <p:grpSp>
        <p:nvGrpSpPr>
          <p:cNvPr id="2" name="Group 1"/>
          <p:cNvGrpSpPr/>
          <p:nvPr/>
        </p:nvGrpSpPr>
        <p:grpSpPr>
          <a:xfrm>
            <a:off x="443465" y="1562084"/>
            <a:ext cx="11484113" cy="5183696"/>
            <a:chOff x="603139" y="1733440"/>
            <a:chExt cx="10948079" cy="4716207"/>
          </a:xfrm>
        </p:grpSpPr>
        <p:grpSp>
          <p:nvGrpSpPr>
            <p:cNvPr id="3" name="Group 3"/>
            <p:cNvGrpSpPr>
              <a:grpSpLocks/>
            </p:cNvGrpSpPr>
            <p:nvPr/>
          </p:nvGrpSpPr>
          <p:grpSpPr bwMode="auto">
            <a:xfrm>
              <a:off x="603139" y="1733440"/>
              <a:ext cx="10948079" cy="4716207"/>
              <a:chOff x="1151" y="1555"/>
              <a:chExt cx="3937" cy="2573"/>
            </a:xfrm>
          </p:grpSpPr>
          <p:sp>
            <p:nvSpPr>
              <p:cNvPr id="5" name="AutoShape 4"/>
              <p:cNvSpPr>
                <a:spLocks noChangeArrowheads="1"/>
              </p:cNvSpPr>
              <p:nvPr/>
            </p:nvSpPr>
            <p:spPr bwMode="auto">
              <a:xfrm rot="16200000" flipH="1">
                <a:off x="1530" y="1178"/>
                <a:ext cx="410" cy="1164"/>
              </a:xfrm>
              <a:prstGeom prst="homePlate">
                <a:avLst>
                  <a:gd name="adj" fmla="val 41986"/>
                </a:avLst>
              </a:prstGeom>
              <a:solidFill>
                <a:schemeClr val="accent1"/>
              </a:solidFill>
              <a:ln w="6350">
                <a:noFill/>
                <a:miter lim="800000"/>
                <a:headEnd/>
                <a:tailEnd/>
              </a:ln>
              <a:effectLst/>
            </p:spPr>
            <p:txBody>
              <a:bodyPr vert="eaVert" wrap="none" lIns="45720" rIns="45720"/>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Public Sector – Free &amp; Near Free</a:t>
                </a:r>
              </a:p>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~23% market</a:t>
                </a:r>
              </a:p>
              <a:p>
                <a:pPr marL="0" marR="0" lvl="0" indent="0" algn="ctr" defTabSz="914400" rtl="0" eaLnBrk="0" fontAlgn="auto" latinLnBrk="0" hangingPunct="0">
                  <a:lnSpc>
                    <a:spcPct val="100000"/>
                  </a:lnSpc>
                  <a:spcBef>
                    <a:spcPct val="0"/>
                  </a:spcBef>
                  <a:spcAft>
                    <a:spcPts val="0"/>
                  </a:spcAft>
                  <a:buClrTx/>
                  <a:buSzTx/>
                  <a:buFontTx/>
                  <a:buNone/>
                  <a:tabLst/>
                  <a:defRPr/>
                </a:pPr>
                <a:endParaRPr kumimoji="0" lang="en-GB" sz="1400" b="0" i="1" u="none" strike="noStrike" kern="1200" cap="none" spc="0" normalizeH="0" baseline="0" noProof="0" dirty="0">
                  <a:ln>
                    <a:noFill/>
                  </a:ln>
                  <a:solidFill>
                    <a:srgbClr val="FFFFFF"/>
                  </a:solidFill>
                  <a:effectLst/>
                  <a:uLnTx/>
                  <a:uFillTx/>
                  <a:latin typeface="Arial"/>
                  <a:ea typeface="+mn-ea"/>
                  <a:cs typeface="+mn-cs"/>
                </a:endParaRPr>
              </a:p>
            </p:txBody>
          </p:sp>
          <p:sp>
            <p:nvSpPr>
              <p:cNvPr id="6" name="Freeform 5"/>
              <p:cNvSpPr>
                <a:spLocks/>
              </p:cNvSpPr>
              <p:nvPr/>
            </p:nvSpPr>
            <p:spPr bwMode="auto">
              <a:xfrm>
                <a:off x="1151" y="1915"/>
                <a:ext cx="1166" cy="2213"/>
              </a:xfrm>
              <a:custGeom>
                <a:avLst/>
                <a:gdLst/>
                <a:ahLst/>
                <a:cxnLst>
                  <a:cxn ang="0">
                    <a:pos x="4" y="0"/>
                  </a:cxn>
                  <a:cxn ang="0">
                    <a:pos x="797" y="127"/>
                  </a:cxn>
                  <a:cxn ang="0">
                    <a:pos x="1589" y="0"/>
                  </a:cxn>
                  <a:cxn ang="0">
                    <a:pos x="1589" y="1900"/>
                  </a:cxn>
                  <a:cxn ang="0">
                    <a:pos x="0" y="1900"/>
                  </a:cxn>
                  <a:cxn ang="0">
                    <a:pos x="24" y="1900"/>
                  </a:cxn>
                  <a:cxn ang="0">
                    <a:pos x="8" y="1900"/>
                  </a:cxn>
                  <a:cxn ang="0">
                    <a:pos x="4" y="1900"/>
                  </a:cxn>
                  <a:cxn ang="0">
                    <a:pos x="4" y="0"/>
                  </a:cxn>
                </a:cxnLst>
                <a:rect l="0" t="0" r="r" b="b"/>
                <a:pathLst>
                  <a:path w="1590" h="1901">
                    <a:moveTo>
                      <a:pt x="4" y="0"/>
                    </a:moveTo>
                    <a:lnTo>
                      <a:pt x="797" y="127"/>
                    </a:lnTo>
                    <a:lnTo>
                      <a:pt x="1589" y="0"/>
                    </a:lnTo>
                    <a:lnTo>
                      <a:pt x="1589" y="1900"/>
                    </a:lnTo>
                    <a:lnTo>
                      <a:pt x="0" y="1900"/>
                    </a:lnTo>
                    <a:lnTo>
                      <a:pt x="24" y="1900"/>
                    </a:lnTo>
                    <a:lnTo>
                      <a:pt x="8" y="1900"/>
                    </a:lnTo>
                    <a:lnTo>
                      <a:pt x="4" y="1900"/>
                    </a:lnTo>
                    <a:lnTo>
                      <a:pt x="4" y="0"/>
                    </a:lnTo>
                  </a:path>
                </a:pathLst>
              </a:custGeom>
              <a:solidFill>
                <a:schemeClr val="accent5">
                  <a:lumMod val="20000"/>
                  <a:lumOff val="80000"/>
                </a:schemeClr>
              </a:solidFill>
              <a:ln w="6350" cap="rnd" cmpd="sng">
                <a:solidFill>
                  <a:srgbClr val="E4E7E7"/>
                </a:solidFill>
                <a:prstDash val="solid"/>
                <a:round/>
                <a:headEnd type="none" w="med" len="med"/>
                <a:tailEnd type="none" w="med" len="med"/>
              </a:ln>
              <a:effectLst/>
            </p:spPr>
            <p:txBody>
              <a:bodyPr lIns="45720" rIns="4572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575"/>
                  </a:solidFill>
                  <a:effectLst/>
                  <a:uLnTx/>
                  <a:uFillTx/>
                  <a:latin typeface="Arial"/>
                  <a:ea typeface="+mn-ea"/>
                  <a:cs typeface="+mn-cs"/>
                </a:endParaRPr>
              </a:p>
            </p:txBody>
          </p:sp>
          <p:sp>
            <p:nvSpPr>
              <p:cNvPr id="7" name="AutoShape 6"/>
              <p:cNvSpPr>
                <a:spLocks noChangeArrowheads="1"/>
              </p:cNvSpPr>
              <p:nvPr/>
            </p:nvSpPr>
            <p:spPr bwMode="auto">
              <a:xfrm rot="16200000" flipH="1">
                <a:off x="2860" y="1055"/>
                <a:ext cx="409" cy="1410"/>
              </a:xfrm>
              <a:prstGeom prst="homePlate">
                <a:avLst>
                  <a:gd name="adj" fmla="val 41986"/>
                </a:avLst>
              </a:prstGeom>
              <a:solidFill>
                <a:schemeClr val="accent3"/>
              </a:solidFill>
              <a:ln w="6350">
                <a:noFill/>
                <a:miter lim="800000"/>
                <a:headEnd/>
                <a:tailEnd/>
              </a:ln>
              <a:effectLst/>
            </p:spPr>
            <p:txBody>
              <a:bodyPr vert="eaVert" wrap="none" lIns="45720" rIns="4572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Social Marketing 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~58%+ of market</a:t>
                </a:r>
              </a:p>
            </p:txBody>
          </p:sp>
          <p:sp>
            <p:nvSpPr>
              <p:cNvPr id="8" name="Freeform 7"/>
              <p:cNvSpPr>
                <a:spLocks/>
              </p:cNvSpPr>
              <p:nvPr/>
            </p:nvSpPr>
            <p:spPr bwMode="auto">
              <a:xfrm>
                <a:off x="2352" y="1903"/>
                <a:ext cx="1423" cy="2225"/>
              </a:xfrm>
              <a:custGeom>
                <a:avLst/>
                <a:gdLst/>
                <a:ahLst/>
                <a:cxnLst>
                  <a:cxn ang="0">
                    <a:pos x="4" y="0"/>
                  </a:cxn>
                  <a:cxn ang="0">
                    <a:pos x="797" y="127"/>
                  </a:cxn>
                  <a:cxn ang="0">
                    <a:pos x="1589" y="0"/>
                  </a:cxn>
                  <a:cxn ang="0">
                    <a:pos x="1589" y="1900"/>
                  </a:cxn>
                  <a:cxn ang="0">
                    <a:pos x="0" y="1900"/>
                  </a:cxn>
                  <a:cxn ang="0">
                    <a:pos x="24" y="1900"/>
                  </a:cxn>
                  <a:cxn ang="0">
                    <a:pos x="8" y="1900"/>
                  </a:cxn>
                  <a:cxn ang="0">
                    <a:pos x="4" y="1900"/>
                  </a:cxn>
                  <a:cxn ang="0">
                    <a:pos x="4" y="0"/>
                  </a:cxn>
                </a:cxnLst>
                <a:rect l="0" t="0" r="r" b="b"/>
                <a:pathLst>
                  <a:path w="1590" h="1901">
                    <a:moveTo>
                      <a:pt x="4" y="0"/>
                    </a:moveTo>
                    <a:lnTo>
                      <a:pt x="797" y="127"/>
                    </a:lnTo>
                    <a:lnTo>
                      <a:pt x="1589" y="0"/>
                    </a:lnTo>
                    <a:lnTo>
                      <a:pt x="1589" y="1900"/>
                    </a:lnTo>
                    <a:lnTo>
                      <a:pt x="0" y="1900"/>
                    </a:lnTo>
                    <a:lnTo>
                      <a:pt x="24" y="1900"/>
                    </a:lnTo>
                    <a:lnTo>
                      <a:pt x="8" y="1900"/>
                    </a:lnTo>
                    <a:lnTo>
                      <a:pt x="4" y="1900"/>
                    </a:lnTo>
                    <a:lnTo>
                      <a:pt x="4" y="0"/>
                    </a:lnTo>
                  </a:path>
                </a:pathLst>
              </a:custGeom>
              <a:solidFill>
                <a:schemeClr val="accent5">
                  <a:lumMod val="20000"/>
                  <a:lumOff val="80000"/>
                </a:schemeClr>
              </a:solidFill>
              <a:ln w="6350" cap="rnd" cmpd="sng">
                <a:solidFill>
                  <a:srgbClr val="E4E7E7"/>
                </a:solidFill>
                <a:prstDash val="solid"/>
                <a:round/>
                <a:headEnd type="none" w="med" len="med"/>
                <a:tailEnd type="none" w="med" len="med"/>
              </a:ln>
              <a:effectLst/>
            </p:spPr>
            <p:txBody>
              <a:bodyPr lIns="45720" rIns="4572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575"/>
                  </a:solidFill>
                  <a:effectLst/>
                  <a:uLnTx/>
                  <a:uFillTx/>
                  <a:latin typeface="Arial"/>
                  <a:ea typeface="+mn-ea"/>
                  <a:cs typeface="+mn-cs"/>
                </a:endParaRPr>
              </a:p>
            </p:txBody>
          </p:sp>
          <p:sp>
            <p:nvSpPr>
              <p:cNvPr id="9" name="AutoShape 8"/>
              <p:cNvSpPr>
                <a:spLocks noChangeArrowheads="1"/>
              </p:cNvSpPr>
              <p:nvPr/>
            </p:nvSpPr>
            <p:spPr bwMode="auto">
              <a:xfrm rot="16200000" flipH="1">
                <a:off x="4249" y="1142"/>
                <a:ext cx="421" cy="1248"/>
              </a:xfrm>
              <a:prstGeom prst="homePlate">
                <a:avLst>
                  <a:gd name="adj" fmla="val 41986"/>
                </a:avLst>
              </a:prstGeom>
              <a:solidFill>
                <a:schemeClr val="accent4"/>
              </a:solidFill>
              <a:ln w="6350">
                <a:noFill/>
                <a:miter lim="800000"/>
                <a:headEnd/>
                <a:tailEnd/>
              </a:ln>
              <a:effectLst/>
            </p:spPr>
            <p:txBody>
              <a:bodyPr vert="eaVert" wrap="none" lIns="45720" rIns="4572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Commercial Market</a:t>
                </a:r>
              </a:p>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~19% plus of market</a:t>
                </a:r>
              </a:p>
            </p:txBody>
          </p:sp>
          <p:sp>
            <p:nvSpPr>
              <p:cNvPr id="10" name="Freeform 9"/>
              <p:cNvSpPr>
                <a:spLocks/>
              </p:cNvSpPr>
              <p:nvPr/>
            </p:nvSpPr>
            <p:spPr bwMode="auto">
              <a:xfrm>
                <a:off x="3835" y="1903"/>
                <a:ext cx="1253" cy="2225"/>
              </a:xfrm>
              <a:custGeom>
                <a:avLst/>
                <a:gdLst/>
                <a:ahLst/>
                <a:cxnLst>
                  <a:cxn ang="0">
                    <a:pos x="4" y="0"/>
                  </a:cxn>
                  <a:cxn ang="0">
                    <a:pos x="797" y="127"/>
                  </a:cxn>
                  <a:cxn ang="0">
                    <a:pos x="1589" y="0"/>
                  </a:cxn>
                  <a:cxn ang="0">
                    <a:pos x="1589" y="1900"/>
                  </a:cxn>
                  <a:cxn ang="0">
                    <a:pos x="0" y="1900"/>
                  </a:cxn>
                  <a:cxn ang="0">
                    <a:pos x="24" y="1900"/>
                  </a:cxn>
                  <a:cxn ang="0">
                    <a:pos x="8" y="1900"/>
                  </a:cxn>
                  <a:cxn ang="0">
                    <a:pos x="4" y="1900"/>
                  </a:cxn>
                  <a:cxn ang="0">
                    <a:pos x="4" y="0"/>
                  </a:cxn>
                </a:cxnLst>
                <a:rect l="0" t="0" r="r" b="b"/>
                <a:pathLst>
                  <a:path w="1590" h="1901">
                    <a:moveTo>
                      <a:pt x="4" y="0"/>
                    </a:moveTo>
                    <a:lnTo>
                      <a:pt x="797" y="127"/>
                    </a:lnTo>
                    <a:lnTo>
                      <a:pt x="1589" y="0"/>
                    </a:lnTo>
                    <a:lnTo>
                      <a:pt x="1589" y="1900"/>
                    </a:lnTo>
                    <a:lnTo>
                      <a:pt x="0" y="1900"/>
                    </a:lnTo>
                    <a:lnTo>
                      <a:pt x="24" y="1900"/>
                    </a:lnTo>
                    <a:lnTo>
                      <a:pt x="8" y="1900"/>
                    </a:lnTo>
                    <a:lnTo>
                      <a:pt x="4" y="1900"/>
                    </a:lnTo>
                    <a:lnTo>
                      <a:pt x="4" y="0"/>
                    </a:lnTo>
                  </a:path>
                </a:pathLst>
              </a:custGeom>
              <a:solidFill>
                <a:schemeClr val="accent5">
                  <a:lumMod val="20000"/>
                  <a:lumOff val="80000"/>
                </a:schemeClr>
              </a:solidFill>
              <a:ln w="6350" cap="rnd" cmpd="sng">
                <a:solidFill>
                  <a:srgbClr val="E4E7E7"/>
                </a:solidFill>
                <a:prstDash val="solid"/>
                <a:round/>
                <a:headEnd type="none" w="med" len="med"/>
                <a:tailEnd type="none" w="med" len="med"/>
              </a:ln>
              <a:effectLst/>
            </p:spPr>
            <p:txBody>
              <a:bodyPr lIns="45720" rIns="4572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575"/>
                  </a:solidFill>
                  <a:effectLst/>
                  <a:uLnTx/>
                  <a:uFillTx/>
                  <a:latin typeface="Arial"/>
                  <a:ea typeface="+mn-ea"/>
                  <a:cs typeface="+mn-cs"/>
                </a:endParaRPr>
              </a:p>
            </p:txBody>
          </p:sp>
          <p:sp>
            <p:nvSpPr>
              <p:cNvPr id="11" name="Rectangle 11"/>
              <p:cNvSpPr>
                <a:spLocks noChangeArrowheads="1"/>
              </p:cNvSpPr>
              <p:nvPr/>
            </p:nvSpPr>
            <p:spPr bwMode="auto">
              <a:xfrm>
                <a:off x="2518" y="2042"/>
                <a:ext cx="1251" cy="1558"/>
              </a:xfrm>
              <a:prstGeom prst="rect">
                <a:avLst/>
              </a:prstGeom>
              <a:noFill/>
              <a:ln w="6350">
                <a:noFill/>
                <a:miter lim="800000"/>
                <a:headEnd/>
                <a:tailEnd/>
              </a:ln>
              <a:effectLst/>
            </p:spPr>
            <p:txBody>
              <a:bodyPr wrap="none" lIns="45720" rIns="45720"/>
              <a:lstStyle/>
              <a:p>
                <a:pPr marL="171450" marR="0" lvl="0" indent="-171450" algn="l" defTabSz="914400" rtl="0" eaLnBrk="0" fontAlgn="auto" latinLnBrk="0" hangingPunct="0">
                  <a:lnSpc>
                    <a:spcPct val="100000"/>
                  </a:lnSpc>
                  <a:spcBef>
                    <a:spcPts val="100"/>
                  </a:spcBef>
                  <a:spcAft>
                    <a:spcPts val="1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757575"/>
                  </a:solidFill>
                  <a:effectLst/>
                  <a:uLnTx/>
                  <a:uFillTx/>
                  <a:latin typeface="Arial"/>
                  <a:ea typeface="+mn-ea"/>
                  <a:cs typeface="+mn-cs"/>
                </a:endParaRPr>
              </a:p>
            </p:txBody>
          </p:sp>
        </p:grpSp>
        <p:sp>
          <p:nvSpPr>
            <p:cNvPr id="12" name="TextBox 11"/>
            <p:cNvSpPr txBox="1"/>
            <p:nvPr/>
          </p:nvSpPr>
          <p:spPr>
            <a:xfrm>
              <a:off x="4337777" y="2619137"/>
              <a:ext cx="3464900" cy="314642"/>
            </a:xfrm>
            <a:prstGeom prst="rect">
              <a:avLst/>
            </a:prstGeom>
            <a:noFill/>
          </p:spPr>
          <p:txBody>
            <a:bodyPr wrap="square" lIns="36000" tIns="36000" rIns="36000" bIns="36000"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a:ln>
                  <a:noFill/>
                </a:ln>
                <a:solidFill>
                  <a:srgbClr val="000000"/>
                </a:solidFill>
                <a:effectLst/>
                <a:uLnTx/>
                <a:uFillTx/>
                <a:latin typeface="Arial"/>
                <a:ea typeface="+mn-ea"/>
                <a:cs typeface="+mn-cs"/>
              </a:endParaRPr>
            </a:p>
          </p:txBody>
        </p:sp>
        <p:sp>
          <p:nvSpPr>
            <p:cNvPr id="13" name="TextBox 12"/>
            <p:cNvSpPr txBox="1"/>
            <p:nvPr/>
          </p:nvSpPr>
          <p:spPr>
            <a:xfrm>
              <a:off x="8147497" y="2733213"/>
              <a:ext cx="3210649" cy="2824342"/>
            </a:xfrm>
            <a:prstGeom prst="rect">
              <a:avLst/>
            </a:prstGeom>
            <a:noFill/>
          </p:spPr>
          <p:txBody>
            <a:bodyPr wrap="square" lIns="36000" tIns="36000" rIns="36000" bIns="36000"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3745"/>
                  </a:solidFill>
                  <a:effectLst/>
                  <a:uLnTx/>
                  <a:uFillTx/>
                  <a:latin typeface="Arial"/>
                  <a:ea typeface="+mn-ea"/>
                  <a:cs typeface="+mn-cs"/>
                </a:rPr>
                <a:t>Nearly 100 brands on market at any given time.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3745"/>
                  </a:solidFill>
                  <a:effectLst/>
                  <a:uLnTx/>
                  <a:uFillTx/>
                  <a:latin typeface="Arial"/>
                  <a:ea typeface="+mn-ea"/>
                  <a:cs typeface="+mn-cs"/>
                </a:rPr>
                <a:t>Products range from high end Durex, with vested interest &amp; sustained investment in market, to 8-10 importers committed to own brands or ‘franchises’, to brief, punctuated presence by suit-case importers. Many brands come and go.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3745"/>
                  </a:solidFill>
                  <a:effectLst/>
                  <a:uLnTx/>
                  <a:uFillTx/>
                  <a:latin typeface="Arial"/>
                  <a:ea typeface="+mn-ea"/>
                  <a:cs typeface="+mn-cs"/>
                </a:rPr>
                <a:t>Given large number of unregistered condoms size of commercial sector still a estimated &amp; </a:t>
              </a:r>
              <a:r>
                <a:rPr kumimoji="0" lang="en-US" sz="1300" b="0" i="0" u="none" strike="noStrike" kern="1200" cap="none" spc="0" normalizeH="0" baseline="0" noProof="0" dirty="0" err="1">
                  <a:ln>
                    <a:noFill/>
                  </a:ln>
                  <a:solidFill>
                    <a:srgbClr val="003745"/>
                  </a:solidFill>
                  <a:effectLst/>
                  <a:uLnTx/>
                  <a:uFillTx/>
                  <a:latin typeface="Arial"/>
                  <a:ea typeface="+mn-ea"/>
                  <a:cs typeface="+mn-cs"/>
                </a:rPr>
                <a:t>WiP</a:t>
              </a:r>
              <a:r>
                <a:rPr kumimoji="0" lang="en-US" sz="1300" b="0" i="0" u="none" strike="noStrike" kern="1200" cap="none" spc="0" normalizeH="0" baseline="0" noProof="0" dirty="0">
                  <a:ln>
                    <a:noFill/>
                  </a:ln>
                  <a:solidFill>
                    <a:srgbClr val="003745"/>
                  </a:solidFill>
                  <a:effectLst/>
                  <a:uLnTx/>
                  <a:uFillTx/>
                  <a:latin typeface="Arial"/>
                  <a:ea typeface="+mn-ea"/>
                  <a:cs typeface="+mn-cs"/>
                </a:rPr>
                <a:t>.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3745"/>
                  </a:solidFill>
                  <a:effectLst/>
                  <a:uLnTx/>
                  <a:uFillTx/>
                  <a:latin typeface="Arial"/>
                  <a:ea typeface="+mn-ea"/>
                  <a:cs typeface="+mn-cs"/>
                </a:rPr>
                <a:t>Aside from Durex, commercial sector making little investment in promotion </a:t>
              </a:r>
              <a:r>
                <a:rPr kumimoji="0" lang="mr-IN" sz="1300" b="0" i="0" u="none" strike="noStrike" kern="1200" cap="none" spc="0" normalizeH="0" baseline="0" noProof="0" dirty="0">
                  <a:ln>
                    <a:noFill/>
                  </a:ln>
                  <a:solidFill>
                    <a:srgbClr val="003745"/>
                  </a:solidFill>
                  <a:effectLst/>
                  <a:uLnTx/>
                  <a:uFillTx/>
                  <a:latin typeface="Arial"/>
                  <a:ea typeface="+mn-ea"/>
                  <a:cs typeface="+mn-cs"/>
                </a:rPr>
                <a:t>–</a:t>
              </a:r>
              <a:r>
                <a:rPr kumimoji="0" lang="en-US" sz="1300" b="0" i="0" u="none" strike="noStrike" kern="1200" cap="none" spc="0" normalizeH="0" baseline="0" noProof="0" dirty="0">
                  <a:ln>
                    <a:noFill/>
                  </a:ln>
                  <a:solidFill>
                    <a:srgbClr val="003745"/>
                  </a:solidFill>
                  <a:effectLst/>
                  <a:uLnTx/>
                  <a:uFillTx/>
                  <a:latin typeface="Arial"/>
                  <a:ea typeface="+mn-ea"/>
                  <a:cs typeface="+mn-cs"/>
                </a:rPr>
                <a:t> efforts focus on distribution. </a:t>
              </a:r>
            </a:p>
          </p:txBody>
        </p:sp>
        <p:sp>
          <p:nvSpPr>
            <p:cNvPr id="17" name="TextBox 16"/>
            <p:cNvSpPr txBox="1"/>
            <p:nvPr/>
          </p:nvSpPr>
          <p:spPr>
            <a:xfrm>
              <a:off x="603139" y="2519226"/>
              <a:ext cx="3194844" cy="3930421"/>
            </a:xfrm>
            <a:prstGeom prst="rect">
              <a:avLst/>
            </a:prstGeom>
            <a:noFill/>
          </p:spPr>
          <p:txBody>
            <a:bodyPr wrap="square" lIns="36000" tIns="36000" rIns="36000" bIns="36000" rtlCol="0">
              <a:spAutoFit/>
            </a:bodyPr>
            <a:lstStyle/>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182563" marR="0" lvl="0" indent="-182563"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0" i="0" u="none" strike="noStrike" kern="1200" cap="none" spc="0" normalizeH="0" baseline="0" noProof="0" dirty="0">
                  <a:ln>
                    <a:noFill/>
                  </a:ln>
                  <a:solidFill>
                    <a:srgbClr val="003745"/>
                  </a:solidFill>
                  <a:effectLst/>
                  <a:uLnTx/>
                  <a:uFillTx/>
                  <a:latin typeface="Arial"/>
                  <a:ea typeface="+mn-ea"/>
                  <a:cs typeface="+mn-cs"/>
                </a:rPr>
                <a:t>USG, GF, UNFPA (&amp; DFID, CIDA) most recently WB primary funders of free procurement. </a:t>
              </a:r>
              <a:r>
                <a:rPr kumimoji="0" lang="en-US" sz="1200" b="0" i="0" u="none" strike="noStrike" kern="1200" cap="none" spc="0" normalizeH="0" baseline="0" noProof="0" dirty="0" err="1">
                  <a:ln>
                    <a:noFill/>
                  </a:ln>
                  <a:solidFill>
                    <a:srgbClr val="003745"/>
                  </a:solidFill>
                  <a:effectLst/>
                  <a:uLnTx/>
                  <a:uFillTx/>
                  <a:latin typeface="Arial"/>
                  <a:ea typeface="+mn-ea"/>
                  <a:cs typeface="+mn-cs"/>
                </a:rPr>
                <a:t>GoN</a:t>
              </a:r>
              <a:r>
                <a:rPr kumimoji="0" lang="en-US" sz="1200" b="0" i="0" u="none" strike="noStrike" kern="1200" cap="none" spc="0" normalizeH="0" baseline="0" noProof="0" dirty="0">
                  <a:ln>
                    <a:noFill/>
                  </a:ln>
                  <a:solidFill>
                    <a:srgbClr val="003745"/>
                  </a:solidFill>
                  <a:effectLst/>
                  <a:uLnTx/>
                  <a:uFillTx/>
                  <a:latin typeface="Arial"/>
                  <a:ea typeface="+mn-ea"/>
                  <a:cs typeface="+mn-cs"/>
                </a:rPr>
                <a:t> provided limited budget support for condoms. UNFPA has long supported / coordinated condom procurement targeting FP needs.</a:t>
              </a:r>
            </a:p>
            <a:p>
              <a:pPr marL="182563" marR="0" lvl="0" indent="-182563"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0" i="0" u="none" strike="noStrike" kern="1200" cap="none" spc="0" normalizeH="0" baseline="0" noProof="0" dirty="0">
                  <a:ln>
                    <a:noFill/>
                  </a:ln>
                  <a:solidFill>
                    <a:srgbClr val="003745"/>
                  </a:solidFill>
                  <a:effectLst/>
                  <a:uLnTx/>
                  <a:uFillTx/>
                  <a:latin typeface="Arial"/>
                  <a:ea typeface="+mn-ea"/>
                  <a:cs typeface="+mn-cs"/>
                </a:rPr>
                <a:t>Free distribution targeting HIV prevention efforts fairly recent </a:t>
              </a:r>
              <a:r>
                <a:rPr kumimoji="0" lang="mr-IN" sz="1200" b="0" i="0" u="none" strike="noStrike" kern="1200" cap="none" spc="0" normalizeH="0" baseline="0" noProof="0" dirty="0">
                  <a:ln>
                    <a:noFill/>
                  </a:ln>
                  <a:solidFill>
                    <a:srgbClr val="003745"/>
                  </a:solidFill>
                  <a:effectLst/>
                  <a:uLnTx/>
                  <a:uFillTx/>
                  <a:latin typeface="Arial"/>
                  <a:ea typeface="+mn-ea"/>
                  <a:cs typeface="+mn-cs"/>
                </a:rPr>
                <a:t>–</a:t>
              </a:r>
              <a:r>
                <a:rPr kumimoji="0" lang="en-US" sz="1200" b="0" i="0" u="none" strike="noStrike" kern="1200" cap="none" spc="0" normalizeH="0" baseline="0" noProof="0" dirty="0">
                  <a:ln>
                    <a:noFill/>
                  </a:ln>
                  <a:solidFill>
                    <a:srgbClr val="003745"/>
                  </a:solidFill>
                  <a:effectLst/>
                  <a:uLnTx/>
                  <a:uFillTx/>
                  <a:latin typeface="Arial"/>
                  <a:ea typeface="+mn-ea"/>
                  <a:cs typeface="+mn-cs"/>
                </a:rPr>
                <a:t> surge in free driven by WB &amp; USG procurements last 2 years.</a:t>
              </a:r>
            </a:p>
            <a:p>
              <a:pPr marL="182563" marR="0" lvl="0" indent="-182563"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0" i="0" u="none" strike="noStrike" kern="1200" cap="none" spc="0" normalizeH="0" baseline="0" noProof="0" dirty="0">
                  <a:ln>
                    <a:noFill/>
                  </a:ln>
                  <a:solidFill>
                    <a:srgbClr val="003745"/>
                  </a:solidFill>
                  <a:effectLst/>
                  <a:uLnTx/>
                  <a:uFillTx/>
                  <a:latin typeface="Arial"/>
                  <a:ea typeface="+mn-ea"/>
                  <a:cs typeface="+mn-cs"/>
                </a:rPr>
                <a:t>USAID distribution totaled ~2.5 m in 2016, projected 30-35 million 2017 &amp; 18. Distribution limited to implementing partners</a:t>
              </a:r>
            </a:p>
            <a:p>
              <a:pPr marL="182563" marR="0" lvl="0" indent="-182563"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0" i="0" u="none" strike="noStrike" kern="1200" cap="none" spc="0" normalizeH="0" baseline="0" noProof="0" dirty="0">
                  <a:ln>
                    <a:noFill/>
                  </a:ln>
                  <a:solidFill>
                    <a:srgbClr val="003745"/>
                  </a:solidFill>
                  <a:effectLst/>
                  <a:uLnTx/>
                  <a:uFillTx/>
                  <a:latin typeface="Arial"/>
                  <a:ea typeface="+mn-ea"/>
                  <a:cs typeface="+mn-cs"/>
                </a:rPr>
                <a:t>HIV free targets KPs and included in MPPI. However, MPPI does not have defined # condoms/contact.</a:t>
              </a:r>
            </a:p>
            <a:p>
              <a:pPr marL="182563" marR="0" lvl="0" indent="-182563"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0" i="0" u="none" strike="noStrike" kern="1200" cap="none" spc="0" normalizeH="0" baseline="0" noProof="0" dirty="0">
                  <a:ln>
                    <a:noFill/>
                  </a:ln>
                  <a:solidFill>
                    <a:srgbClr val="003745"/>
                  </a:solidFill>
                  <a:effectLst/>
                  <a:uLnTx/>
                  <a:uFillTx/>
                  <a:latin typeface="Arial"/>
                  <a:ea typeface="+mn-ea"/>
                  <a:cs typeface="+mn-cs"/>
                </a:rPr>
                <a:t>UNFPA support to </a:t>
              </a:r>
              <a:r>
                <a:rPr kumimoji="0" lang="en-US" sz="1200" b="0" i="0" u="none" strike="noStrike" kern="1200" cap="none" spc="0" normalizeH="0" baseline="0" noProof="0" dirty="0" err="1">
                  <a:ln>
                    <a:noFill/>
                  </a:ln>
                  <a:solidFill>
                    <a:srgbClr val="003745"/>
                  </a:solidFill>
                  <a:effectLst/>
                  <a:uLnTx/>
                  <a:uFillTx/>
                  <a:latin typeface="Arial"/>
                  <a:ea typeface="+mn-ea"/>
                  <a:cs typeface="+mn-cs"/>
                </a:rPr>
                <a:t>MoH</a:t>
              </a:r>
              <a:r>
                <a:rPr kumimoji="0" lang="en-US" sz="1200" b="0" i="0" u="none" strike="noStrike" kern="1200" cap="none" spc="0" normalizeH="0" baseline="0" noProof="0" dirty="0">
                  <a:ln>
                    <a:noFill/>
                  </a:ln>
                  <a:solidFill>
                    <a:srgbClr val="003745"/>
                  </a:solidFill>
                  <a:effectLst/>
                  <a:uLnTx/>
                  <a:uFillTx/>
                  <a:latin typeface="Arial"/>
                  <a:ea typeface="+mn-ea"/>
                  <a:cs typeface="+mn-cs"/>
                </a:rPr>
                <a:t> &amp; states target distribution through public sector clinics; last mile distribution reportedly improving. </a:t>
              </a:r>
            </a:p>
            <a:p>
              <a:pPr marL="182563" marR="0" lvl="0" indent="-182563"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0" i="0" u="none" strike="noStrike" kern="1200" cap="none" spc="0" normalizeH="0" baseline="0" noProof="0" dirty="0">
                  <a:ln>
                    <a:noFill/>
                  </a:ln>
                  <a:solidFill>
                    <a:srgbClr val="003745"/>
                  </a:solidFill>
                  <a:effectLst/>
                  <a:uLnTx/>
                  <a:uFillTx/>
                  <a:latin typeface="Arial"/>
                  <a:ea typeface="+mn-ea"/>
                  <a:cs typeface="+mn-cs"/>
                </a:rPr>
                <a:t>NACA distributed 62m WB funded, UNFPA procured condoms through 2016. Follow up required to determine status, stock in states.</a:t>
              </a:r>
            </a:p>
            <a:p>
              <a:pPr marL="182563" marR="0" lvl="0" indent="-182563"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0" i="0" u="none" strike="noStrike" kern="1200" cap="none" spc="0" normalizeH="0" baseline="0" noProof="0" dirty="0">
                  <a:ln>
                    <a:noFill/>
                  </a:ln>
                  <a:solidFill>
                    <a:srgbClr val="003745"/>
                  </a:solidFill>
                  <a:effectLst/>
                  <a:uLnTx/>
                  <a:uFillTx/>
                  <a:latin typeface="Arial"/>
                  <a:ea typeface="+mn-ea"/>
                  <a:cs typeface="+mn-cs"/>
                </a:rPr>
                <a:t>Free distribution widely appreciated by KPs</a:t>
              </a:r>
            </a:p>
          </p:txBody>
        </p:sp>
      </p:grpSp>
      <p:sp>
        <p:nvSpPr>
          <p:cNvPr id="18" name="Text Placeholder 2"/>
          <p:cNvSpPr>
            <a:spLocks noGrp="1"/>
          </p:cNvSpPr>
          <p:nvPr>
            <p:ph type="body" idx="13"/>
          </p:nvPr>
        </p:nvSpPr>
        <p:spPr>
          <a:xfrm>
            <a:off x="446382" y="1127852"/>
            <a:ext cx="11663155" cy="434231"/>
          </a:xfrm>
        </p:spPr>
        <p:txBody>
          <a:bodyPr>
            <a:normAutofit fontScale="85000" lnSpcReduction="20000"/>
          </a:bodyPr>
          <a:lstStyle/>
          <a:p>
            <a:pPr>
              <a:tabLst>
                <a:tab pos="8056563" algn="l"/>
              </a:tabLst>
            </a:pPr>
            <a:r>
              <a:rPr lang="en-US" sz="1600" i="1" dirty="0"/>
              <a:t>Dynamic market supporting access to affordable, diverse condom brands. Condom market characterized as developing based on market performance indicators, existing use and acceptability of condoms indicators.</a:t>
            </a:r>
          </a:p>
        </p:txBody>
      </p:sp>
      <p:sp>
        <p:nvSpPr>
          <p:cNvPr id="20" name="TextBox 19"/>
          <p:cNvSpPr txBox="1"/>
          <p:nvPr/>
        </p:nvSpPr>
        <p:spPr>
          <a:xfrm>
            <a:off x="3987254" y="2332212"/>
            <a:ext cx="4127845" cy="4499556"/>
          </a:xfrm>
          <a:prstGeom prst="rect">
            <a:avLst/>
          </a:prstGeom>
          <a:noFill/>
        </p:spPr>
        <p:txBody>
          <a:bodyPr wrap="square" lIns="36000" tIns="36000" rIns="36000" bIns="36000" rtlCol="0">
            <a:spAutoFit/>
          </a:bodyPr>
          <a:lstStyle/>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100" b="1" i="0" u="none" strike="noStrike" kern="1200" cap="none" spc="0" normalizeH="0" baseline="0" noProof="0" dirty="0">
                <a:ln>
                  <a:noFill/>
                </a:ln>
                <a:solidFill>
                  <a:srgbClr val="003745"/>
                </a:solidFill>
                <a:effectLst/>
                <a:uLnTx/>
                <a:uFillTx/>
                <a:latin typeface="Arial"/>
                <a:ea typeface="+mn-ea"/>
                <a:cs typeface="+mn-cs"/>
              </a:rPr>
              <a:t>SFH created widespread affordable access supporting use of condoms last 30+ years.</a:t>
            </a:r>
            <a:r>
              <a:rPr kumimoji="0" lang="en-US" sz="1100" b="0" i="0" u="none" strike="noStrike" kern="1200" cap="none" spc="0" normalizeH="0" baseline="0" noProof="0" dirty="0">
                <a:ln>
                  <a:noFill/>
                </a:ln>
                <a:solidFill>
                  <a:srgbClr val="003745"/>
                </a:solidFill>
                <a:effectLst/>
                <a:uLnTx/>
                <a:uFillTx/>
                <a:latin typeface="Arial"/>
                <a:ea typeface="+mn-ea"/>
                <a:cs typeface="+mn-cs"/>
              </a:rPr>
              <a:t> Well established distribution w/33 reps driving coverage. Supporting some communications. Moving ~140m condoms in 2016, off of 208 m in 2012. SFH has good coverage as measured by retail audit &amp; studies.</a:t>
            </a:r>
          </a:p>
          <a:p>
            <a:pPr marL="171450" marR="0" lvl="0" indent="-171450" algn="l" defTabSz="914400" rtl="0" eaLnBrk="1" fontAlgn="auto" latinLnBrk="0" hangingPunct="1">
              <a:lnSpc>
                <a:spcPct val="100000"/>
              </a:lnSpc>
              <a:spcBef>
                <a:spcPts val="200"/>
              </a:spcBef>
              <a:spcAft>
                <a:spcPts val="0"/>
              </a:spcAft>
              <a:buClrTx/>
              <a:buSzTx/>
              <a:buFont typeface="Arial" charset="0"/>
              <a:buChar char="•"/>
              <a:tabLst/>
              <a:defRPr/>
            </a:pPr>
            <a:r>
              <a:rPr kumimoji="0" lang="en-US" sz="1100" b="0" i="0" u="none" strike="noStrike" kern="1200" cap="none" spc="0" normalizeH="0" baseline="0" noProof="0" dirty="0">
                <a:ln>
                  <a:noFill/>
                </a:ln>
                <a:solidFill>
                  <a:srgbClr val="003745"/>
                </a:solidFill>
                <a:effectLst/>
                <a:uLnTx/>
                <a:uFillTx/>
                <a:latin typeface="Arial"/>
                <a:ea typeface="+mn-ea"/>
                <a:cs typeface="+mn-cs"/>
              </a:rPr>
              <a:t>Moving toward financial sustainability through portfolio of cross subsidized brands </a:t>
            </a:r>
            <a:r>
              <a:rPr kumimoji="0" lang="mr-IN" sz="1100" b="0" i="0" u="none" strike="noStrike" kern="1200" cap="none" spc="0" normalizeH="0" baseline="0" noProof="0" dirty="0">
                <a:ln>
                  <a:noFill/>
                </a:ln>
                <a:solidFill>
                  <a:srgbClr val="003745"/>
                </a:solidFill>
                <a:effectLst/>
                <a:uLnTx/>
                <a:uFillTx/>
                <a:latin typeface="Arial"/>
                <a:ea typeface="+mn-ea"/>
                <a:cs typeface="+mn-cs"/>
              </a:rPr>
              <a:t>–</a:t>
            </a:r>
            <a:r>
              <a:rPr kumimoji="0" lang="en-US" sz="1100" b="0" i="0" u="none" strike="noStrike" kern="1200" cap="none" spc="0" normalizeH="0" baseline="0" noProof="0" dirty="0">
                <a:ln>
                  <a:noFill/>
                </a:ln>
                <a:solidFill>
                  <a:srgbClr val="003745"/>
                </a:solidFill>
                <a:effectLst/>
                <a:uLnTx/>
                <a:uFillTx/>
                <a:latin typeface="Arial"/>
                <a:ea typeface="+mn-ea"/>
                <a:cs typeface="+mn-cs"/>
              </a:rPr>
              <a:t> target toward commodity sustainability is 2019. DFID funding for condom SM ended 2015, but no cost extension supported through Dec 16.</a:t>
            </a:r>
          </a:p>
          <a:p>
            <a:pPr marL="182563" marR="0" lvl="0" indent="-169863" algn="l" defTabSz="914400" rtl="0" eaLnBrk="1" fontAlgn="auto" latinLnBrk="0" hangingPunct="1">
              <a:lnSpc>
                <a:spcPct val="100000"/>
              </a:lnSpc>
              <a:spcBef>
                <a:spcPts val="200"/>
              </a:spcBef>
              <a:spcAft>
                <a:spcPts val="0"/>
              </a:spcAft>
              <a:buClrTx/>
              <a:buSzTx/>
              <a:buFont typeface="Arial" charset="0"/>
              <a:buChar char="•"/>
              <a:tabLst/>
              <a:defRPr/>
            </a:pPr>
            <a:r>
              <a:rPr kumimoji="0" lang="en-US" sz="1100" b="0" i="0" u="none" strike="noStrike" kern="1200" cap="none" spc="0" normalizeH="0" baseline="0" noProof="0" dirty="0">
                <a:ln>
                  <a:noFill/>
                </a:ln>
                <a:solidFill>
                  <a:srgbClr val="003745"/>
                </a:solidFill>
                <a:effectLst/>
                <a:uLnTx/>
                <a:uFillTx/>
                <a:latin typeface="Arial"/>
                <a:ea typeface="+mn-ea"/>
                <a:cs typeface="+mn-cs"/>
              </a:rPr>
              <a:t>Graduating Gold Circle includes recent &amp; planned price increases, tightened trade margins, shift f rom 4 to 3 pack, intro of Gold Circle Flex @ 100-150+ as premium brand. </a:t>
            </a:r>
          </a:p>
          <a:p>
            <a:pPr marL="182563" marR="0" lvl="0" indent="-169863" algn="l" defTabSz="914400" rtl="0" eaLnBrk="1" fontAlgn="auto" latinLnBrk="0" hangingPunct="1">
              <a:lnSpc>
                <a:spcPct val="100000"/>
              </a:lnSpc>
              <a:spcBef>
                <a:spcPts val="200"/>
              </a:spcBef>
              <a:spcAft>
                <a:spcPts val="0"/>
              </a:spcAft>
              <a:buClrTx/>
              <a:buSzTx/>
              <a:buFont typeface="Arial" charset="0"/>
              <a:buChar char="•"/>
              <a:tabLst/>
              <a:defRPr/>
            </a:pPr>
            <a:r>
              <a:rPr kumimoji="0" lang="en-US" sz="1100" b="0" i="0" u="none" strike="noStrike" kern="1200" cap="none" spc="0" normalizeH="0" baseline="0" noProof="0" dirty="0">
                <a:ln>
                  <a:noFill/>
                </a:ln>
                <a:solidFill>
                  <a:srgbClr val="003745"/>
                </a:solidFill>
                <a:effectLst/>
                <a:uLnTx/>
                <a:uFillTx/>
                <a:latin typeface="Arial"/>
                <a:ea typeface="+mn-ea"/>
                <a:cs typeface="+mn-cs"/>
              </a:rPr>
              <a:t>SFH supporting targeted free distribution to KP through USAID and GF funding. </a:t>
            </a:r>
          </a:p>
          <a:p>
            <a:pPr marL="12700" marR="0" lvl="0" indent="0" algn="l" defTabSz="914400" rtl="0" eaLnBrk="1" fontAlgn="auto" latinLnBrk="0" hangingPunct="1">
              <a:lnSpc>
                <a:spcPct val="100000"/>
              </a:lnSpc>
              <a:spcBef>
                <a:spcPts val="200"/>
              </a:spcBef>
              <a:spcAft>
                <a:spcPts val="0"/>
              </a:spcAft>
              <a:buClrTx/>
              <a:buSzTx/>
              <a:buFontTx/>
              <a:buNone/>
              <a:tabLst/>
              <a:defRPr/>
            </a:pPr>
            <a:r>
              <a:rPr kumimoji="0" lang="en-US" sz="1100" b="1" i="0" u="none" strike="noStrike" kern="1200" cap="none" spc="0" normalizeH="0" baseline="0" noProof="0" dirty="0">
                <a:ln>
                  <a:noFill/>
                </a:ln>
                <a:solidFill>
                  <a:srgbClr val="003745"/>
                </a:solidFill>
                <a:effectLst/>
                <a:uLnTx/>
                <a:uFillTx/>
                <a:latin typeface="Arial"/>
                <a:ea typeface="+mn-ea"/>
                <a:cs typeface="+mn-cs"/>
              </a:rPr>
              <a:t>DKT</a:t>
            </a:r>
            <a:r>
              <a:rPr kumimoji="0" lang="en-US" sz="1100" b="0" i="0" u="none" strike="noStrike" kern="1200" cap="none" spc="0" normalizeH="0" baseline="0" noProof="0" dirty="0">
                <a:ln>
                  <a:noFill/>
                </a:ln>
                <a:solidFill>
                  <a:srgbClr val="003745"/>
                </a:solidFill>
                <a:effectLst/>
                <a:uLnTx/>
                <a:uFillTx/>
                <a:latin typeface="Arial"/>
                <a:ea typeface="+mn-ea"/>
                <a:cs typeface="+mn-cs"/>
              </a:rPr>
              <a:t> entered market 2 years ago with launch of Kiss, a youth focused, regional brand promising to shake the market up.  Priced just below Gold Circle, and fiesta, priced at N100 w / multiple variants. Together total distribution ~50m condoms/year.</a:t>
            </a:r>
          </a:p>
          <a:p>
            <a:pPr marL="127000" marR="0" lvl="0" indent="-114300" algn="l" defTabSz="914400" rtl="0" eaLnBrk="1" fontAlgn="auto" latinLnBrk="0" hangingPunct="1">
              <a:lnSpc>
                <a:spcPct val="100000"/>
              </a:lnSpc>
              <a:spcBef>
                <a:spcPts val="200"/>
              </a:spcBef>
              <a:spcAft>
                <a:spcPts val="0"/>
              </a:spcAft>
              <a:buClrTx/>
              <a:buSzTx/>
              <a:buFont typeface="Arial" charset="0"/>
              <a:buChar char="•"/>
              <a:tabLst/>
              <a:defRPr/>
            </a:pPr>
            <a:r>
              <a:rPr kumimoji="0" lang="en-US" sz="1100" b="0" i="0" u="none" strike="noStrike" kern="1200" cap="none" spc="0" normalizeH="0" baseline="0" noProof="0" dirty="0">
                <a:ln>
                  <a:noFill/>
                </a:ln>
                <a:solidFill>
                  <a:srgbClr val="003745"/>
                </a:solidFill>
                <a:effectLst/>
                <a:uLnTx/>
                <a:uFillTx/>
                <a:latin typeface="Arial"/>
                <a:ea typeface="+mn-ea"/>
                <a:cs typeface="+mn-cs"/>
              </a:rPr>
              <a:t>DKT states portfolio through cross subsidization is commodity cost recoverable, although Kiss does not recover full COGS. </a:t>
            </a:r>
          </a:p>
          <a:p>
            <a:pPr marL="127000" marR="0" lvl="0" indent="-114300" algn="l" defTabSz="914400" rtl="0" eaLnBrk="1" fontAlgn="auto" latinLnBrk="0" hangingPunct="1">
              <a:lnSpc>
                <a:spcPct val="100000"/>
              </a:lnSpc>
              <a:spcBef>
                <a:spcPts val="200"/>
              </a:spcBef>
              <a:spcAft>
                <a:spcPts val="0"/>
              </a:spcAft>
              <a:buClrTx/>
              <a:buSzTx/>
              <a:buFont typeface="Arial" charset="0"/>
              <a:buChar char="•"/>
              <a:tabLst/>
              <a:defRPr/>
            </a:pPr>
            <a:r>
              <a:rPr kumimoji="0" lang="en-US" sz="1100" b="0" i="0" u="none" strike="noStrike" kern="1200" cap="none" spc="0" normalizeH="0" baseline="0" noProof="0" dirty="0">
                <a:ln>
                  <a:noFill/>
                </a:ln>
                <a:solidFill>
                  <a:srgbClr val="003745"/>
                </a:solidFill>
                <a:effectLst/>
                <a:uLnTx/>
                <a:uFillTx/>
                <a:latin typeface="Arial"/>
                <a:ea typeface="+mn-ea"/>
                <a:cs typeface="+mn-cs"/>
              </a:rPr>
              <a:t>DKT has broad distribution through 45 sales reps serving 45,000 direct customers. According to FP watch, brands don't yet have coverage of GS but reported to be growing. </a:t>
            </a:r>
          </a:p>
        </p:txBody>
      </p:sp>
      <p:sp>
        <p:nvSpPr>
          <p:cNvPr id="21" name="TextBox 20">
            <a:extLst>
              <a:ext uri="{FF2B5EF4-FFF2-40B4-BE49-F238E27FC236}">
                <a16:creationId xmlns:a16="http://schemas.microsoft.com/office/drawing/2014/main" id="{7581DAE1-F49F-41B9-955A-5799764F3320}"/>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22" name="TextBox 21">
            <a:extLst>
              <a:ext uri="{FF2B5EF4-FFF2-40B4-BE49-F238E27FC236}">
                <a16:creationId xmlns:a16="http://schemas.microsoft.com/office/drawing/2014/main" id="{CCABBDB8-ED6B-4C27-B572-0489F343A40E}"/>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14" name="TextBox 13">
            <a:extLst>
              <a:ext uri="{FF2B5EF4-FFF2-40B4-BE49-F238E27FC236}">
                <a16:creationId xmlns:a16="http://schemas.microsoft.com/office/drawing/2014/main" id="{BC7D582C-8F72-4D6F-8E36-DAEDFEC1E5B4}"/>
              </a:ext>
            </a:extLst>
          </p:cNvPr>
          <p:cNvSpPr txBox="1"/>
          <p:nvPr/>
        </p:nvSpPr>
        <p:spPr>
          <a:xfrm>
            <a:off x="10447878" y="6333819"/>
            <a:ext cx="126989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Source: MGH</a:t>
            </a:r>
          </a:p>
        </p:txBody>
      </p:sp>
    </p:spTree>
    <p:extLst>
      <p:ext uri="{BB962C8B-B14F-4D97-AF65-F5344CB8AC3E}">
        <p14:creationId xmlns:p14="http://schemas.microsoft.com/office/powerpoint/2010/main" val="1040580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1C82-3E6F-4AD4-AC63-6C7461B8C289}"/>
              </a:ext>
            </a:extLst>
          </p:cNvPr>
          <p:cNvSpPr>
            <a:spLocks noGrp="1"/>
          </p:cNvSpPr>
          <p:nvPr>
            <p:ph type="title"/>
          </p:nvPr>
        </p:nvSpPr>
        <p:spPr>
          <a:xfrm>
            <a:off x="1229193" y="168038"/>
            <a:ext cx="7675954" cy="993858"/>
          </a:xfrm>
        </p:spPr>
        <p:txBody>
          <a:bodyPr/>
          <a:lstStyle/>
          <a:p>
            <a:r>
              <a:rPr lang="en-GB"/>
              <a:t>Zimbabwe</a:t>
            </a:r>
            <a:br>
              <a:rPr lang="en-GB"/>
            </a:br>
            <a:r>
              <a:rPr lang="en-GB"/>
              <a:t>Market </a:t>
            </a:r>
            <a:r>
              <a:rPr lang="en-GB" dirty="0"/>
              <a:t>Depth – Sector Contribution </a:t>
            </a:r>
            <a:endParaRPr lang="en-US" dirty="0"/>
          </a:p>
        </p:txBody>
      </p:sp>
      <p:sp>
        <p:nvSpPr>
          <p:cNvPr id="10" name="Content Placeholder 9">
            <a:extLst>
              <a:ext uri="{FF2B5EF4-FFF2-40B4-BE49-F238E27FC236}">
                <a16:creationId xmlns:a16="http://schemas.microsoft.com/office/drawing/2014/main" id="{EB56C5D9-03C9-4B4B-9BDC-241C39A5AADF}"/>
              </a:ext>
            </a:extLst>
          </p:cNvPr>
          <p:cNvSpPr>
            <a:spLocks noGrp="1"/>
          </p:cNvSpPr>
          <p:nvPr>
            <p:ph sz="quarter" idx="10"/>
          </p:nvPr>
        </p:nvSpPr>
        <p:spPr>
          <a:xfrm>
            <a:off x="7364414" y="1442547"/>
            <a:ext cx="4433887" cy="2260024"/>
          </a:xfrm>
        </p:spPr>
        <p:txBody>
          <a:bodyPr/>
          <a:lstStyle/>
          <a:p>
            <a:r>
              <a:rPr lang="en-GB" dirty="0"/>
              <a:t>Overall volumes distributed have increased 30% last decade – an annual growth of about 2.5% per annum.</a:t>
            </a:r>
          </a:p>
          <a:p>
            <a:r>
              <a:rPr lang="en-GB" dirty="0"/>
              <a:t>AHF supports distribution of free to universities and colleges  in 2019 – 2m / year. </a:t>
            </a:r>
          </a:p>
          <a:p>
            <a:endParaRPr lang="en-GB" dirty="0"/>
          </a:p>
        </p:txBody>
      </p:sp>
      <p:pic>
        <p:nvPicPr>
          <p:cNvPr id="3" name="Chart Placeholder 2">
            <a:extLst>
              <a:ext uri="{FF2B5EF4-FFF2-40B4-BE49-F238E27FC236}">
                <a16:creationId xmlns:a16="http://schemas.microsoft.com/office/drawing/2014/main" id="{4CF464C8-291D-054C-A53B-4C253A4101ED}"/>
              </a:ext>
            </a:extLst>
          </p:cNvPr>
          <p:cNvPicPr>
            <a:picLocks noGrp="1" noChangeAspect="1"/>
          </p:cNvPicPr>
          <p:nvPr>
            <p:ph type="chart" sz="quarter" idx="11"/>
          </p:nvPr>
        </p:nvPicPr>
        <p:blipFill>
          <a:blip r:embed="rId2"/>
          <a:stretch>
            <a:fillRect/>
          </a:stretch>
        </p:blipFill>
        <p:spPr>
          <a:xfrm>
            <a:off x="50549" y="1588957"/>
            <a:ext cx="7176311" cy="4083073"/>
          </a:xfrm>
          <a:prstGeom prst="rect">
            <a:avLst/>
          </a:prstGeom>
        </p:spPr>
      </p:pic>
      <p:sp>
        <p:nvSpPr>
          <p:cNvPr id="6" name="Slide Number Placeholder 5">
            <a:extLst>
              <a:ext uri="{FF2B5EF4-FFF2-40B4-BE49-F238E27FC236}">
                <a16:creationId xmlns:a16="http://schemas.microsoft.com/office/drawing/2014/main" id="{BD23BDE4-AA6D-41DE-B018-EAEE9CB3FA37}"/>
              </a:ext>
            </a:extLst>
          </p:cNvPr>
          <p:cNvSpPr>
            <a:spLocks noGrp="1"/>
          </p:cNvSpPr>
          <p:nvPr>
            <p:ph type="sldNum" sz="quarter" idx="13"/>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048B339A-A687-4C07-8CE7-E1DBA419DAFB}"/>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213EC3EF-2C4C-4E46-B1D9-E01CCCA30769}"/>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1077550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330785" y="1122745"/>
            <a:ext cx="11332370" cy="538138"/>
          </a:xfrm>
        </p:spPr>
        <p:txBody>
          <a:bodyPr/>
          <a:lstStyle/>
          <a:p>
            <a:r>
              <a:rPr lang="en-US" sz="1400" dirty="0"/>
              <a:t>40% growth in Condom market in last 10 years, largely driven by commercial sector, and free distribution. SM sales largely flat over 10 year period. Robust commercial market, showing impressive growth, indicates potential.</a:t>
            </a:r>
          </a:p>
        </p:txBody>
      </p:sp>
      <p:sp>
        <p:nvSpPr>
          <p:cNvPr id="4" name="Title 3"/>
          <p:cNvSpPr>
            <a:spLocks noGrp="1"/>
          </p:cNvSpPr>
          <p:nvPr>
            <p:ph type="title"/>
          </p:nvPr>
        </p:nvSpPr>
        <p:spPr>
          <a:xfrm>
            <a:off x="264423" y="107577"/>
            <a:ext cx="9550137" cy="994725"/>
          </a:xfrm>
        </p:spPr>
        <p:txBody>
          <a:bodyPr/>
          <a:lstStyle/>
          <a:p>
            <a:r>
              <a:rPr lang="en-US" sz="3200">
                <a:latin typeface="Century Gothic" panose="020B0502020202020204" pitchFamily="34" charset="0"/>
              </a:rPr>
              <a:t>Cameroon</a:t>
            </a:r>
            <a:br>
              <a:rPr lang="en-US">
                <a:latin typeface="Century Gothic" panose="020B0502020202020204" pitchFamily="34" charset="0"/>
              </a:rPr>
            </a:br>
            <a:r>
              <a:rPr lang="en-US">
                <a:latin typeface="Century Gothic" panose="020B0502020202020204" pitchFamily="34" charset="0"/>
              </a:rPr>
              <a:t>Depth </a:t>
            </a:r>
            <a:r>
              <a:rPr lang="en-US" dirty="0">
                <a:latin typeface="Century Gothic" panose="020B0502020202020204" pitchFamily="34" charset="0"/>
              </a:rPr>
              <a:t>of the Condom market– Total volume / size of the market</a:t>
            </a:r>
          </a:p>
        </p:txBody>
      </p:sp>
      <p:graphicFrame>
        <p:nvGraphicFramePr>
          <p:cNvPr id="2" name="Object 1"/>
          <p:cNvGraphicFramePr>
            <a:graphicFrameLocks noChangeAspect="1"/>
          </p:cNvGraphicFramePr>
          <p:nvPr/>
        </p:nvGraphicFramePr>
        <p:xfrm>
          <a:off x="730542" y="1660883"/>
          <a:ext cx="5270500" cy="3810000"/>
        </p:xfrm>
        <a:graphic>
          <a:graphicData uri="http://schemas.openxmlformats.org/presentationml/2006/ole">
            <mc:AlternateContent xmlns:mc="http://schemas.openxmlformats.org/markup-compatibility/2006">
              <mc:Choice xmlns:v="urn:schemas-microsoft-com:vml" Requires="v">
                <p:oleObj spid="_x0000_s2210" name="Worksheet" r:id="rId4" imgW="5270500" imgH="3810000" progId="Excel.Sheet.12">
                  <p:embed/>
                </p:oleObj>
              </mc:Choice>
              <mc:Fallback>
                <p:oleObj name="Worksheet" r:id="rId4" imgW="5270500" imgH="3810000" progId="Excel.Sheet.12">
                  <p:embed/>
                  <p:pic>
                    <p:nvPicPr>
                      <p:cNvPr id="2" name="Object 1"/>
                      <p:cNvPicPr/>
                      <p:nvPr/>
                    </p:nvPicPr>
                    <p:blipFill>
                      <a:blip r:embed="rId5"/>
                      <a:stretch>
                        <a:fillRect/>
                      </a:stretch>
                    </p:blipFill>
                    <p:spPr>
                      <a:xfrm>
                        <a:off x="730542" y="1660883"/>
                        <a:ext cx="5270500" cy="3810000"/>
                      </a:xfrm>
                      <a:prstGeom prst="rect">
                        <a:avLst/>
                      </a:prstGeom>
                    </p:spPr>
                  </p:pic>
                </p:oleObj>
              </mc:Fallback>
            </mc:AlternateContent>
          </a:graphicData>
        </a:graphic>
      </p:graphicFrame>
      <p:sp>
        <p:nvSpPr>
          <p:cNvPr id="11" name="TextBox 10"/>
          <p:cNvSpPr txBox="1"/>
          <p:nvPr/>
        </p:nvSpPr>
        <p:spPr>
          <a:xfrm>
            <a:off x="649356" y="5957064"/>
            <a:ext cx="5351686" cy="580534"/>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57575"/>
                </a:solidFill>
                <a:effectLst/>
                <a:uLnTx/>
                <a:uFillTx/>
                <a:latin typeface="Arial"/>
                <a:ea typeface="+mn-ea"/>
                <a:cs typeface="+mn-cs"/>
              </a:rPr>
              <a:t>Data compliments of ACMS &amp; UNFPA’s RH interchange. Commercial market size estimated through ACMS retail studies and analysis of customs data. ’Free’ aligned to procurement in given year, not distribution. 2016 data estimated.</a:t>
            </a:r>
          </a:p>
        </p:txBody>
      </p:sp>
      <p:sp>
        <p:nvSpPr>
          <p:cNvPr id="9" name="TextBox 8"/>
          <p:cNvSpPr txBox="1"/>
          <p:nvPr/>
        </p:nvSpPr>
        <p:spPr>
          <a:xfrm>
            <a:off x="1392154" y="2915047"/>
            <a:ext cx="625642" cy="257369"/>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57575"/>
                </a:solidFill>
                <a:effectLst/>
                <a:uLnTx/>
                <a:uFillTx/>
                <a:latin typeface="Arial"/>
                <a:ea typeface="+mn-ea"/>
                <a:cs typeface="+mn-cs"/>
              </a:rPr>
              <a:t>~35%</a:t>
            </a:r>
          </a:p>
        </p:txBody>
      </p:sp>
      <p:sp>
        <p:nvSpPr>
          <p:cNvPr id="10" name="TextBox 9"/>
          <p:cNvSpPr txBox="1"/>
          <p:nvPr/>
        </p:nvSpPr>
        <p:spPr>
          <a:xfrm>
            <a:off x="4650671" y="4693068"/>
            <a:ext cx="950613" cy="257369"/>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57575"/>
                </a:solidFill>
                <a:effectLst/>
                <a:uLnTx/>
                <a:uFillTx/>
                <a:latin typeface="Arial"/>
                <a:ea typeface="+mn-ea"/>
                <a:cs typeface="+mn-cs"/>
              </a:rPr>
              <a:t>~34%</a:t>
            </a:r>
          </a:p>
        </p:txBody>
      </p:sp>
      <p:sp>
        <p:nvSpPr>
          <p:cNvPr id="12" name="Content Placeholder 1"/>
          <p:cNvSpPr>
            <a:spLocks noGrp="1"/>
          </p:cNvSpPr>
          <p:nvPr>
            <p:ph idx="1"/>
          </p:nvPr>
        </p:nvSpPr>
        <p:spPr>
          <a:xfrm>
            <a:off x="6400800" y="5286375"/>
            <a:ext cx="5141843" cy="1252525"/>
          </a:xfrm>
          <a:solidFill>
            <a:schemeClr val="accent6">
              <a:lumMod val="20000"/>
              <a:lumOff val="80000"/>
            </a:schemeClr>
          </a:solidFill>
        </p:spPr>
        <p:txBody>
          <a:bodyPr lIns="182880" rIns="91440"/>
          <a:lstStyle/>
          <a:p>
            <a:r>
              <a:rPr lang="en-US" sz="1250" b="1" dirty="0"/>
              <a:t>The total estimated market size of ~70 million condoms/year </a:t>
            </a:r>
            <a:r>
              <a:rPr lang="en-US" sz="1250" dirty="0"/>
              <a:t>is </a:t>
            </a:r>
            <a:r>
              <a:rPr lang="en-US" sz="1250" b="1" dirty="0"/>
              <a:t>considerably less than the 143 million estimated as used</a:t>
            </a:r>
            <a:r>
              <a:rPr lang="en-US" sz="1250" dirty="0"/>
              <a:t>. </a:t>
            </a:r>
          </a:p>
          <a:p>
            <a:r>
              <a:rPr lang="en-US" sz="1250" dirty="0"/>
              <a:t>Likely size of commercial sector is underestimated: Condoms are imported and not registered at customs. Commercial sector likely larger than the 24 m estimated.</a:t>
            </a:r>
          </a:p>
          <a:p>
            <a:endParaRPr lang="en-US" sz="1500" dirty="0"/>
          </a:p>
        </p:txBody>
      </p:sp>
      <p:sp>
        <p:nvSpPr>
          <p:cNvPr id="14" name="TextBox 13"/>
          <p:cNvSpPr txBox="1"/>
          <p:nvPr/>
        </p:nvSpPr>
        <p:spPr>
          <a:xfrm>
            <a:off x="4507769" y="2657678"/>
            <a:ext cx="625642" cy="257369"/>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57575"/>
                </a:solidFill>
                <a:effectLst/>
                <a:uLnTx/>
                <a:uFillTx/>
                <a:latin typeface="Arial"/>
                <a:ea typeface="+mn-ea"/>
                <a:cs typeface="+mn-cs"/>
              </a:rPr>
              <a:t>~31%</a:t>
            </a:r>
          </a:p>
        </p:txBody>
      </p:sp>
      <p:graphicFrame>
        <p:nvGraphicFramePr>
          <p:cNvPr id="8" name="Object 7"/>
          <p:cNvGraphicFramePr>
            <a:graphicFrameLocks noChangeAspect="1"/>
          </p:cNvGraphicFramePr>
          <p:nvPr/>
        </p:nvGraphicFramePr>
        <p:xfrm>
          <a:off x="6259443" y="1681326"/>
          <a:ext cx="5283200" cy="3548365"/>
        </p:xfrm>
        <a:graphic>
          <a:graphicData uri="http://schemas.openxmlformats.org/presentationml/2006/ole">
            <mc:AlternateContent xmlns:mc="http://schemas.openxmlformats.org/markup-compatibility/2006">
              <mc:Choice xmlns:v="urn:schemas-microsoft-com:vml" Requires="v">
                <p:oleObj spid="_x0000_s2211" name="Worksheet" r:id="rId6" imgW="5283200" imgH="4127500" progId="Excel.Sheet.12">
                  <p:embed/>
                </p:oleObj>
              </mc:Choice>
              <mc:Fallback>
                <p:oleObj name="Worksheet" r:id="rId6" imgW="5283200" imgH="4127500" progId="Excel.Sheet.12">
                  <p:embed/>
                  <p:pic>
                    <p:nvPicPr>
                      <p:cNvPr id="8" name="Object 7"/>
                      <p:cNvPicPr/>
                      <p:nvPr/>
                    </p:nvPicPr>
                    <p:blipFill>
                      <a:blip r:embed="rId7"/>
                      <a:stretch>
                        <a:fillRect/>
                      </a:stretch>
                    </p:blipFill>
                    <p:spPr>
                      <a:xfrm>
                        <a:off x="6259443" y="1681326"/>
                        <a:ext cx="5283200" cy="354836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E8D2BC77-4A33-48E1-B6D9-6E7A4139CC68}"/>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15" name="TextBox 14">
            <a:extLst>
              <a:ext uri="{FF2B5EF4-FFF2-40B4-BE49-F238E27FC236}">
                <a16:creationId xmlns:a16="http://schemas.microsoft.com/office/drawing/2014/main" id="{11717C6A-E7B2-48FA-B25F-D1855C87E63B}"/>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608107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5788" y="345420"/>
            <a:ext cx="11108907" cy="660400"/>
          </a:xfrm>
        </p:spPr>
        <p:txBody>
          <a:bodyPr/>
          <a:lstStyle/>
          <a:p>
            <a:r>
              <a:rPr lang="en-US" sz="2800">
                <a:latin typeface="Century Gothic" panose="020B0502020202020204" pitchFamily="34" charset="0"/>
              </a:rPr>
              <a:t>Uganda</a:t>
            </a:r>
            <a:br>
              <a:rPr lang="en-US" sz="2800" u="sng">
                <a:latin typeface="Century Gothic" panose="020B0502020202020204" pitchFamily="34" charset="0"/>
              </a:rPr>
            </a:br>
            <a:r>
              <a:rPr lang="en-US" sz="2000">
                <a:latin typeface="Century Gothic" panose="020B0502020202020204" pitchFamily="34" charset="0"/>
              </a:rPr>
              <a:t>Number </a:t>
            </a:r>
            <a:r>
              <a:rPr lang="en-US" sz="2000" dirty="0">
                <a:latin typeface="Century Gothic" panose="020B0502020202020204" pitchFamily="34" charset="0"/>
              </a:rPr>
              <a:t>of brands and price points on market</a:t>
            </a:r>
            <a:br>
              <a:rPr lang="en-US" sz="2000" dirty="0"/>
            </a:br>
            <a:r>
              <a:rPr lang="en-US" sz="1400" b="0" i="1" dirty="0">
                <a:solidFill>
                  <a:schemeClr val="accent6"/>
                </a:solidFill>
              </a:rPr>
              <a:t>Updated from PSI/PACE/UHMG market landscaping activity from UHMG retail audit</a:t>
            </a:r>
            <a:r>
              <a:rPr lang="en-US" sz="1400" b="0" i="1">
                <a:solidFill>
                  <a:schemeClr val="accent6"/>
                </a:solidFill>
              </a:rPr>
              <a:t>, market observations</a:t>
            </a:r>
            <a:endParaRPr lang="en-US" sz="1400" b="0" i="1" dirty="0">
              <a:solidFill>
                <a:schemeClr val="accent6"/>
              </a:solidFill>
              <a:latin typeface="Calibri" panose="020F0502020204030204" pitchFamily="34" charset="0"/>
            </a:endParaRPr>
          </a:p>
        </p:txBody>
      </p:sp>
      <p:sp>
        <p:nvSpPr>
          <p:cNvPr id="102" name="Rectangle 101"/>
          <p:cNvSpPr/>
          <p:nvPr/>
        </p:nvSpPr>
        <p:spPr bwMode="auto">
          <a:xfrm>
            <a:off x="2438400" y="1227458"/>
            <a:ext cx="7315200" cy="1064231"/>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757575"/>
              </a:solidFill>
              <a:effectLst/>
              <a:uLnTx/>
              <a:uFillTx/>
              <a:latin typeface="Times" pitchFamily="27" charset="0"/>
              <a:ea typeface="+mn-ea"/>
              <a:cs typeface="+mn-cs"/>
            </a:endParaRPr>
          </a:p>
        </p:txBody>
      </p:sp>
      <p:sp>
        <p:nvSpPr>
          <p:cNvPr id="103" name="TextBox 102"/>
          <p:cNvSpPr txBox="1"/>
          <p:nvPr/>
        </p:nvSpPr>
        <p:spPr>
          <a:xfrm>
            <a:off x="2438400" y="1236336"/>
            <a:ext cx="7289800" cy="1077218"/>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
                <a:srgbClr val="EE861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Majority of brands priced in the subsidized space, representing 75%+ of commercial market share. 28 brands present on market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per UHMG TMA update)</a:t>
            </a:r>
          </a:p>
          <a:p>
            <a:pPr marL="285750" marR="0" lvl="0" indent="-285750" algn="l" defTabSz="914400" rtl="0" eaLnBrk="0" fontAlgn="base" latinLnBrk="0" hangingPunct="0">
              <a:lnSpc>
                <a:spcPct val="100000"/>
              </a:lnSpc>
              <a:spcBef>
                <a:spcPct val="0"/>
              </a:spcBef>
              <a:spcAft>
                <a:spcPct val="0"/>
              </a:spcAft>
              <a:buClr>
                <a:srgbClr val="EE861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Condom O &amp; Trust playing in the COGS recovery space with ~11% market share</a:t>
            </a:r>
          </a:p>
          <a:p>
            <a:pPr marL="285750" marR="0" lvl="0" indent="-285750" algn="l" defTabSz="914400" rtl="0" eaLnBrk="0" fontAlgn="base" latinLnBrk="0" hangingPunct="0">
              <a:lnSpc>
                <a:spcPct val="100000"/>
              </a:lnSpc>
              <a:spcBef>
                <a:spcPct val="0"/>
              </a:spcBef>
              <a:spcAft>
                <a:spcPct val="0"/>
              </a:spcAft>
              <a:buClr>
                <a:srgbClr val="EE8616"/>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Trust &amp; Lifeguard occupying similar price points.</a:t>
            </a:r>
          </a:p>
        </p:txBody>
      </p:sp>
      <p:sp>
        <p:nvSpPr>
          <p:cNvPr id="106" name="TextBox 105"/>
          <p:cNvSpPr txBox="1"/>
          <p:nvPr/>
        </p:nvSpPr>
        <p:spPr>
          <a:xfrm>
            <a:off x="1531628" y="6585622"/>
            <a:ext cx="31758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57575"/>
                </a:solidFill>
                <a:effectLst/>
                <a:uLnTx/>
                <a:uFillTx/>
                <a:latin typeface="Calibri" panose="020F0502020204030204" pitchFamily="34" charset="0"/>
                <a:ea typeface="+mn-ea"/>
                <a:cs typeface="+mn-cs"/>
              </a:rPr>
              <a:t>Source: UHMG Retail Audit (2015), PMA2020 (2015)</a:t>
            </a:r>
          </a:p>
        </p:txBody>
      </p:sp>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3572" y="6163944"/>
            <a:ext cx="1924429" cy="694056"/>
          </a:xfrm>
          <a:prstGeom prst="rect">
            <a:avLst/>
          </a:prstGeom>
        </p:spPr>
      </p:pic>
      <p:cxnSp>
        <p:nvCxnSpPr>
          <p:cNvPr id="90" name="Straight Connector 89"/>
          <p:cNvCxnSpPr/>
          <p:nvPr/>
        </p:nvCxnSpPr>
        <p:spPr bwMode="auto">
          <a:xfrm>
            <a:off x="2438400" y="4343400"/>
            <a:ext cx="8543925" cy="51234"/>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sp>
        <p:nvSpPr>
          <p:cNvPr id="91" name="TextBox 90"/>
          <p:cNvSpPr txBox="1"/>
          <p:nvPr/>
        </p:nvSpPr>
        <p:spPr>
          <a:xfrm>
            <a:off x="2005633" y="5383409"/>
            <a:ext cx="1166633" cy="523220"/>
          </a:xfrm>
          <a:prstGeom prst="rect">
            <a:avLst/>
          </a:prstGeom>
          <a:noFill/>
          <a:ln>
            <a:solidFill>
              <a:schemeClr val="accent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Male Latex (leaked free)</a:t>
            </a:r>
          </a:p>
        </p:txBody>
      </p:sp>
      <p:sp>
        <p:nvSpPr>
          <p:cNvPr id="94" name="Rectangle 93"/>
          <p:cNvSpPr/>
          <p:nvPr/>
        </p:nvSpPr>
        <p:spPr>
          <a:xfrm>
            <a:off x="1752600" y="2514600"/>
            <a:ext cx="1219200" cy="523220"/>
          </a:xfrm>
          <a:prstGeom prst="rect">
            <a:avLst/>
          </a:prstGeom>
          <a:ln>
            <a:solidFill>
              <a:schemeClr val="accent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Hot Pink (leaked free)</a:t>
            </a:r>
          </a:p>
        </p:txBody>
      </p:sp>
      <p:cxnSp>
        <p:nvCxnSpPr>
          <p:cNvPr id="95" name="Straight Connector 94"/>
          <p:cNvCxnSpPr/>
          <p:nvPr/>
        </p:nvCxnSpPr>
        <p:spPr bwMode="auto">
          <a:xfrm>
            <a:off x="2438400" y="4038600"/>
            <a:ext cx="0" cy="571500"/>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cxnSp>
        <p:nvCxnSpPr>
          <p:cNvPr id="96" name="Straight Connector 95"/>
          <p:cNvCxnSpPr/>
          <p:nvPr/>
        </p:nvCxnSpPr>
        <p:spPr bwMode="auto">
          <a:xfrm>
            <a:off x="3352800" y="4038600"/>
            <a:ext cx="0" cy="571500"/>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cxnSp>
        <p:nvCxnSpPr>
          <p:cNvPr id="98" name="Straight Connector 97"/>
          <p:cNvCxnSpPr/>
          <p:nvPr/>
        </p:nvCxnSpPr>
        <p:spPr bwMode="auto">
          <a:xfrm>
            <a:off x="4267200" y="4038600"/>
            <a:ext cx="0" cy="571500"/>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cxnSp>
        <p:nvCxnSpPr>
          <p:cNvPr id="100" name="Straight Connector 99"/>
          <p:cNvCxnSpPr/>
          <p:nvPr/>
        </p:nvCxnSpPr>
        <p:spPr bwMode="auto">
          <a:xfrm>
            <a:off x="5181600" y="4038600"/>
            <a:ext cx="0" cy="571500"/>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cxnSp>
        <p:nvCxnSpPr>
          <p:cNvPr id="104" name="Straight Connector 103"/>
          <p:cNvCxnSpPr/>
          <p:nvPr/>
        </p:nvCxnSpPr>
        <p:spPr bwMode="auto">
          <a:xfrm>
            <a:off x="6096000" y="4038600"/>
            <a:ext cx="0" cy="571500"/>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cxnSp>
        <p:nvCxnSpPr>
          <p:cNvPr id="105" name="Straight Connector 104"/>
          <p:cNvCxnSpPr/>
          <p:nvPr/>
        </p:nvCxnSpPr>
        <p:spPr bwMode="auto">
          <a:xfrm>
            <a:off x="7010400" y="4038600"/>
            <a:ext cx="0" cy="571500"/>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cxnSp>
        <p:nvCxnSpPr>
          <p:cNvPr id="107" name="Straight Connector 106"/>
          <p:cNvCxnSpPr/>
          <p:nvPr/>
        </p:nvCxnSpPr>
        <p:spPr bwMode="auto">
          <a:xfrm>
            <a:off x="7924800" y="4038600"/>
            <a:ext cx="0" cy="571500"/>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cxnSp>
        <p:nvCxnSpPr>
          <p:cNvPr id="108" name="Straight Connector 107"/>
          <p:cNvCxnSpPr/>
          <p:nvPr/>
        </p:nvCxnSpPr>
        <p:spPr bwMode="auto">
          <a:xfrm>
            <a:off x="8839200" y="4038600"/>
            <a:ext cx="0" cy="571500"/>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cxnSp>
        <p:nvCxnSpPr>
          <p:cNvPr id="109" name="Straight Connector 108"/>
          <p:cNvCxnSpPr/>
          <p:nvPr/>
        </p:nvCxnSpPr>
        <p:spPr bwMode="auto">
          <a:xfrm>
            <a:off x="10982325" y="4038600"/>
            <a:ext cx="0" cy="571500"/>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sp>
        <p:nvSpPr>
          <p:cNvPr id="110" name="Rectangle 109"/>
          <p:cNvSpPr/>
          <p:nvPr/>
        </p:nvSpPr>
        <p:spPr>
          <a:xfrm>
            <a:off x="2133600" y="4648201"/>
            <a:ext cx="609600"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5E1"/>
                </a:solidFill>
                <a:effectLst/>
                <a:uLnTx/>
                <a:uFillTx/>
                <a:latin typeface="Calibri" panose="020F0502020204030204" pitchFamily="34" charset="0"/>
                <a:ea typeface="+mn-ea"/>
                <a:cs typeface="Calibri" panose="020F0502020204030204" pitchFamily="34" charset="0"/>
              </a:rPr>
              <a:t>0</a:t>
            </a:r>
          </a:p>
        </p:txBody>
      </p:sp>
      <p:sp>
        <p:nvSpPr>
          <p:cNvPr id="111" name="Rectangle 110"/>
          <p:cNvSpPr/>
          <p:nvPr/>
        </p:nvSpPr>
        <p:spPr>
          <a:xfrm>
            <a:off x="9448800" y="4648201"/>
            <a:ext cx="609600"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5E1"/>
                </a:solidFill>
                <a:effectLst/>
                <a:uLnTx/>
                <a:uFillTx/>
                <a:latin typeface="Calibri" panose="020F0502020204030204" pitchFamily="34" charset="0"/>
                <a:ea typeface="+mn-ea"/>
                <a:cs typeface="Calibri" panose="020F0502020204030204" pitchFamily="34" charset="0"/>
              </a:rPr>
              <a:t>8,000</a:t>
            </a:r>
          </a:p>
        </p:txBody>
      </p:sp>
      <p:sp>
        <p:nvSpPr>
          <p:cNvPr id="112" name="Rectangle 111"/>
          <p:cNvSpPr/>
          <p:nvPr/>
        </p:nvSpPr>
        <p:spPr>
          <a:xfrm>
            <a:off x="8534400" y="4648201"/>
            <a:ext cx="609600"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5E1"/>
                </a:solidFill>
                <a:effectLst/>
                <a:uLnTx/>
                <a:uFillTx/>
                <a:latin typeface="Calibri" panose="020F0502020204030204" pitchFamily="34" charset="0"/>
                <a:ea typeface="+mn-ea"/>
                <a:cs typeface="Calibri" panose="020F0502020204030204" pitchFamily="34" charset="0"/>
              </a:rPr>
              <a:t>7,000</a:t>
            </a:r>
          </a:p>
        </p:txBody>
      </p:sp>
      <p:sp>
        <p:nvSpPr>
          <p:cNvPr id="113" name="Rectangle 112"/>
          <p:cNvSpPr/>
          <p:nvPr/>
        </p:nvSpPr>
        <p:spPr>
          <a:xfrm>
            <a:off x="7620000" y="4648201"/>
            <a:ext cx="609600"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5E1"/>
                </a:solidFill>
                <a:effectLst/>
                <a:uLnTx/>
                <a:uFillTx/>
                <a:latin typeface="Calibri" panose="020F0502020204030204" pitchFamily="34" charset="0"/>
                <a:ea typeface="+mn-ea"/>
                <a:cs typeface="Calibri" panose="020F0502020204030204" pitchFamily="34" charset="0"/>
              </a:rPr>
              <a:t>6,000</a:t>
            </a:r>
          </a:p>
        </p:txBody>
      </p:sp>
      <p:sp>
        <p:nvSpPr>
          <p:cNvPr id="114" name="Rectangle 113"/>
          <p:cNvSpPr/>
          <p:nvPr/>
        </p:nvSpPr>
        <p:spPr>
          <a:xfrm>
            <a:off x="6705600" y="4648201"/>
            <a:ext cx="609600"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5E1"/>
                </a:solidFill>
                <a:effectLst/>
                <a:uLnTx/>
                <a:uFillTx/>
                <a:latin typeface="Calibri" panose="020F0502020204030204" pitchFamily="34" charset="0"/>
                <a:ea typeface="+mn-ea"/>
                <a:cs typeface="Calibri" panose="020F0502020204030204" pitchFamily="34" charset="0"/>
              </a:rPr>
              <a:t>5,000</a:t>
            </a:r>
          </a:p>
        </p:txBody>
      </p:sp>
      <p:sp>
        <p:nvSpPr>
          <p:cNvPr id="115" name="Rectangle 114"/>
          <p:cNvSpPr/>
          <p:nvPr/>
        </p:nvSpPr>
        <p:spPr>
          <a:xfrm>
            <a:off x="5791200" y="4648201"/>
            <a:ext cx="609600"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5E1"/>
                </a:solidFill>
                <a:effectLst/>
                <a:uLnTx/>
                <a:uFillTx/>
                <a:latin typeface="Calibri" panose="020F0502020204030204" pitchFamily="34" charset="0"/>
                <a:ea typeface="+mn-ea"/>
                <a:cs typeface="Calibri" panose="020F0502020204030204" pitchFamily="34" charset="0"/>
              </a:rPr>
              <a:t>4,000</a:t>
            </a:r>
          </a:p>
        </p:txBody>
      </p:sp>
      <p:sp>
        <p:nvSpPr>
          <p:cNvPr id="116" name="Rectangle 115"/>
          <p:cNvSpPr/>
          <p:nvPr/>
        </p:nvSpPr>
        <p:spPr>
          <a:xfrm>
            <a:off x="4876800" y="4648201"/>
            <a:ext cx="609600"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5E1"/>
                </a:solidFill>
                <a:effectLst/>
                <a:uLnTx/>
                <a:uFillTx/>
                <a:latin typeface="Calibri" panose="020F0502020204030204" pitchFamily="34" charset="0"/>
                <a:ea typeface="+mn-ea"/>
                <a:cs typeface="Calibri" panose="020F0502020204030204" pitchFamily="34" charset="0"/>
              </a:rPr>
              <a:t>3,000</a:t>
            </a:r>
          </a:p>
        </p:txBody>
      </p:sp>
      <p:sp>
        <p:nvSpPr>
          <p:cNvPr id="117" name="Rectangle 116"/>
          <p:cNvSpPr/>
          <p:nvPr/>
        </p:nvSpPr>
        <p:spPr>
          <a:xfrm>
            <a:off x="3962400" y="4648201"/>
            <a:ext cx="609600"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5E1"/>
                </a:solidFill>
                <a:effectLst/>
                <a:uLnTx/>
                <a:uFillTx/>
                <a:latin typeface="Calibri" panose="020F0502020204030204" pitchFamily="34" charset="0"/>
                <a:ea typeface="+mn-ea"/>
                <a:cs typeface="Calibri" panose="020F0502020204030204" pitchFamily="34" charset="0"/>
              </a:rPr>
              <a:t>2,000</a:t>
            </a:r>
          </a:p>
        </p:txBody>
      </p:sp>
      <p:sp>
        <p:nvSpPr>
          <p:cNvPr id="118" name="Rectangle 117"/>
          <p:cNvSpPr/>
          <p:nvPr/>
        </p:nvSpPr>
        <p:spPr>
          <a:xfrm>
            <a:off x="3048000" y="4648201"/>
            <a:ext cx="609600"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5E1"/>
                </a:solidFill>
                <a:effectLst/>
                <a:uLnTx/>
                <a:uFillTx/>
                <a:latin typeface="Calibri" panose="020F0502020204030204" pitchFamily="34" charset="0"/>
                <a:ea typeface="+mn-ea"/>
                <a:cs typeface="Calibri" panose="020F0502020204030204" pitchFamily="34" charset="0"/>
              </a:rPr>
              <a:t>1,000</a:t>
            </a:r>
          </a:p>
        </p:txBody>
      </p:sp>
      <p:cxnSp>
        <p:nvCxnSpPr>
          <p:cNvPr id="119" name="Straight Arrow Connector 118"/>
          <p:cNvCxnSpPr>
            <a:stCxn id="98" idx="0"/>
          </p:cNvCxnSpPr>
          <p:nvPr/>
        </p:nvCxnSpPr>
        <p:spPr bwMode="auto">
          <a:xfrm flipV="1">
            <a:off x="2588950" y="4495800"/>
            <a:ext cx="230450" cy="887609"/>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cxnSp>
        <p:nvCxnSpPr>
          <p:cNvPr id="120" name="Straight Arrow Connector 119"/>
          <p:cNvCxnSpPr>
            <a:stCxn id="120" idx="2"/>
          </p:cNvCxnSpPr>
          <p:nvPr/>
        </p:nvCxnSpPr>
        <p:spPr bwMode="auto">
          <a:xfrm>
            <a:off x="2362200" y="3037820"/>
            <a:ext cx="304800" cy="1153180"/>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
        <p:nvSpPr>
          <p:cNvPr id="121" name="TextBox 120"/>
          <p:cNvSpPr txBox="1"/>
          <p:nvPr/>
        </p:nvSpPr>
        <p:spPr>
          <a:xfrm>
            <a:off x="2743200" y="3124201"/>
            <a:ext cx="893194" cy="307777"/>
          </a:xfrm>
          <a:prstGeom prst="rect">
            <a:avLst/>
          </a:prstGeom>
          <a:noFill/>
          <a:ln>
            <a:solidFill>
              <a:schemeClr val="accent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Blue Gold</a:t>
            </a:r>
          </a:p>
        </p:txBody>
      </p:sp>
      <p:sp>
        <p:nvSpPr>
          <p:cNvPr id="122" name="TextBox 121"/>
          <p:cNvSpPr txBox="1"/>
          <p:nvPr/>
        </p:nvSpPr>
        <p:spPr>
          <a:xfrm>
            <a:off x="3928250" y="5361800"/>
            <a:ext cx="548227" cy="307777"/>
          </a:xfrm>
          <a:prstGeom prst="rect">
            <a:avLst/>
          </a:prstGeom>
          <a:noFill/>
          <a:ln>
            <a:solidFill>
              <a:schemeClr val="accent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Trust</a:t>
            </a:r>
          </a:p>
        </p:txBody>
      </p:sp>
      <p:sp>
        <p:nvSpPr>
          <p:cNvPr id="123" name="TextBox 122"/>
          <p:cNvSpPr txBox="1"/>
          <p:nvPr/>
        </p:nvSpPr>
        <p:spPr>
          <a:xfrm>
            <a:off x="3429000" y="2667001"/>
            <a:ext cx="891078" cy="307777"/>
          </a:xfrm>
          <a:prstGeom prst="rect">
            <a:avLst/>
          </a:prstGeom>
          <a:noFill/>
          <a:ln>
            <a:solidFill>
              <a:schemeClr val="accent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LifeGuard</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4" name="TextBox 123"/>
          <p:cNvSpPr txBox="1"/>
          <p:nvPr/>
        </p:nvSpPr>
        <p:spPr>
          <a:xfrm>
            <a:off x="3242574" y="5791200"/>
            <a:ext cx="872226" cy="307777"/>
          </a:xfrm>
          <a:prstGeom prst="rect">
            <a:avLst/>
          </a:prstGeom>
          <a:noFill/>
          <a:ln>
            <a:solidFill>
              <a:schemeClr val="accent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Protector</a:t>
            </a:r>
          </a:p>
        </p:txBody>
      </p:sp>
      <p:sp>
        <p:nvSpPr>
          <p:cNvPr id="125" name="TextBox 124"/>
          <p:cNvSpPr txBox="1"/>
          <p:nvPr/>
        </p:nvSpPr>
        <p:spPr>
          <a:xfrm>
            <a:off x="4055396" y="3208455"/>
            <a:ext cx="960519" cy="307777"/>
          </a:xfrm>
          <a:prstGeom prst="rect">
            <a:avLst/>
          </a:prstGeom>
          <a:noFill/>
          <a:ln>
            <a:solidFill>
              <a:schemeClr val="accent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Condom O</a:t>
            </a:r>
          </a:p>
        </p:txBody>
      </p:sp>
      <p:sp>
        <p:nvSpPr>
          <p:cNvPr id="126" name="TextBox 125"/>
          <p:cNvSpPr txBox="1"/>
          <p:nvPr/>
        </p:nvSpPr>
        <p:spPr>
          <a:xfrm>
            <a:off x="7239480" y="5319975"/>
            <a:ext cx="1447320" cy="307777"/>
          </a:xfrm>
          <a:prstGeom prst="rect">
            <a:avLst/>
          </a:prstGeom>
          <a:noFill/>
          <a:ln>
            <a:solidFill>
              <a:schemeClr val="accent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Romantic Rubber</a:t>
            </a:r>
          </a:p>
        </p:txBody>
      </p:sp>
      <p:sp>
        <p:nvSpPr>
          <p:cNvPr id="127" name="TextBox 126"/>
          <p:cNvSpPr txBox="1"/>
          <p:nvPr/>
        </p:nvSpPr>
        <p:spPr>
          <a:xfrm>
            <a:off x="6973848" y="3124201"/>
            <a:ext cx="1073885" cy="307777"/>
          </a:xfrm>
          <a:prstGeom prst="rect">
            <a:avLst/>
          </a:prstGeom>
          <a:noFill/>
          <a:ln>
            <a:solidFill>
              <a:schemeClr val="accent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Rough Rider</a:t>
            </a:r>
          </a:p>
        </p:txBody>
      </p:sp>
      <p:sp>
        <p:nvSpPr>
          <p:cNvPr id="128" name="TextBox 127"/>
          <p:cNvSpPr txBox="1"/>
          <p:nvPr/>
        </p:nvSpPr>
        <p:spPr>
          <a:xfrm>
            <a:off x="8382000" y="3124201"/>
            <a:ext cx="854658" cy="307777"/>
          </a:xfrm>
          <a:prstGeom prst="rect">
            <a:avLst/>
          </a:prstGeom>
          <a:noFill/>
          <a:ln>
            <a:solidFill>
              <a:schemeClr val="accent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Lifestyles</a:t>
            </a:r>
          </a:p>
        </p:txBody>
      </p:sp>
      <p:sp>
        <p:nvSpPr>
          <p:cNvPr id="129" name="TextBox 128"/>
          <p:cNvSpPr txBox="1"/>
          <p:nvPr/>
        </p:nvSpPr>
        <p:spPr>
          <a:xfrm>
            <a:off x="10029824" y="3061739"/>
            <a:ext cx="615618" cy="307777"/>
          </a:xfrm>
          <a:prstGeom prst="rect">
            <a:avLst/>
          </a:prstGeom>
          <a:noFill/>
          <a:ln>
            <a:solidFill>
              <a:schemeClr val="accent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Durex</a:t>
            </a:r>
          </a:p>
        </p:txBody>
      </p:sp>
      <p:pic>
        <p:nvPicPr>
          <p:cNvPr id="130" name="Picture 1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4600" y="4191000"/>
            <a:ext cx="304800" cy="304800"/>
          </a:xfrm>
          <a:prstGeom prst="rect">
            <a:avLst/>
          </a:prstGeom>
        </p:spPr>
      </p:pic>
      <p:pic>
        <p:nvPicPr>
          <p:cNvPr id="131" name="Picture 1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7000" y="4191000"/>
            <a:ext cx="304800" cy="304800"/>
          </a:xfrm>
          <a:prstGeom prst="rect">
            <a:avLst/>
          </a:prstGeom>
        </p:spPr>
      </p:pic>
      <p:pic>
        <p:nvPicPr>
          <p:cNvPr id="132" name="Picture 1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9400" y="4191000"/>
            <a:ext cx="304800" cy="304800"/>
          </a:xfrm>
          <a:prstGeom prst="rect">
            <a:avLst/>
          </a:prstGeom>
        </p:spPr>
      </p:pic>
      <p:cxnSp>
        <p:nvCxnSpPr>
          <p:cNvPr id="133" name="Straight Arrow Connector 132"/>
          <p:cNvCxnSpPr>
            <a:stCxn id="131" idx="2"/>
          </p:cNvCxnSpPr>
          <p:nvPr/>
        </p:nvCxnSpPr>
        <p:spPr bwMode="auto">
          <a:xfrm flipH="1">
            <a:off x="2971801" y="3431978"/>
            <a:ext cx="217997" cy="759023"/>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pic>
        <p:nvPicPr>
          <p:cNvPr id="134" name="Picture 13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6828" y="4147640"/>
            <a:ext cx="304800" cy="304800"/>
          </a:xfrm>
          <a:prstGeom prst="rect">
            <a:avLst/>
          </a:prstGeom>
        </p:spPr>
      </p:pic>
      <p:cxnSp>
        <p:nvCxnSpPr>
          <p:cNvPr id="135" name="Straight Arrow Connector 134"/>
          <p:cNvCxnSpPr>
            <a:stCxn id="132" idx="0"/>
          </p:cNvCxnSpPr>
          <p:nvPr/>
        </p:nvCxnSpPr>
        <p:spPr bwMode="auto">
          <a:xfrm flipH="1" flipV="1">
            <a:off x="4049228" y="4452440"/>
            <a:ext cx="153136" cy="909360"/>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pic>
        <p:nvPicPr>
          <p:cNvPr id="136" name="Picture 1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8999" y="4191000"/>
            <a:ext cx="304800" cy="304800"/>
          </a:xfrm>
          <a:prstGeom prst="rect">
            <a:avLst/>
          </a:prstGeom>
        </p:spPr>
      </p:pic>
      <p:cxnSp>
        <p:nvCxnSpPr>
          <p:cNvPr id="137" name="Straight Arrow Connector 136"/>
          <p:cNvCxnSpPr>
            <a:stCxn id="133" idx="2"/>
          </p:cNvCxnSpPr>
          <p:nvPr/>
        </p:nvCxnSpPr>
        <p:spPr bwMode="auto">
          <a:xfrm flipH="1">
            <a:off x="3581399" y="2974778"/>
            <a:ext cx="293140" cy="1216222"/>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pic>
        <p:nvPicPr>
          <p:cNvPr id="138" name="Picture 1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6857" y="4201550"/>
            <a:ext cx="304800" cy="304800"/>
          </a:xfrm>
          <a:prstGeom prst="rect">
            <a:avLst/>
          </a:prstGeom>
        </p:spPr>
      </p:pic>
      <p:cxnSp>
        <p:nvCxnSpPr>
          <p:cNvPr id="139" name="Straight Arrow Connector 138"/>
          <p:cNvCxnSpPr>
            <a:stCxn id="134" idx="0"/>
          </p:cNvCxnSpPr>
          <p:nvPr/>
        </p:nvCxnSpPr>
        <p:spPr bwMode="auto">
          <a:xfrm flipH="1" flipV="1">
            <a:off x="3349257" y="4506350"/>
            <a:ext cx="329430" cy="1284850"/>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pic>
        <p:nvPicPr>
          <p:cNvPr id="140" name="Picture 13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0529" y="4157080"/>
            <a:ext cx="304800" cy="304800"/>
          </a:xfrm>
          <a:prstGeom prst="rect">
            <a:avLst/>
          </a:prstGeom>
        </p:spPr>
      </p:pic>
      <p:cxnSp>
        <p:nvCxnSpPr>
          <p:cNvPr id="141" name="Straight Arrow Connector 140"/>
          <p:cNvCxnSpPr/>
          <p:nvPr/>
        </p:nvCxnSpPr>
        <p:spPr bwMode="auto">
          <a:xfrm flipH="1">
            <a:off x="4465898" y="3529762"/>
            <a:ext cx="7937" cy="683596"/>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pic>
        <p:nvPicPr>
          <p:cNvPr id="142" name="Picture 1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8391" y="4191000"/>
            <a:ext cx="304800" cy="304800"/>
          </a:xfrm>
          <a:prstGeom prst="rect">
            <a:avLst/>
          </a:prstGeom>
        </p:spPr>
      </p:pic>
      <p:cxnSp>
        <p:nvCxnSpPr>
          <p:cNvPr id="143" name="Straight Arrow Connector 142"/>
          <p:cNvCxnSpPr>
            <a:stCxn id="136" idx="0"/>
          </p:cNvCxnSpPr>
          <p:nvPr/>
        </p:nvCxnSpPr>
        <p:spPr bwMode="auto">
          <a:xfrm flipH="1" flipV="1">
            <a:off x="7920037" y="4394634"/>
            <a:ext cx="43103" cy="925341"/>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cxnSp>
        <p:nvCxnSpPr>
          <p:cNvPr id="144" name="Straight Arrow Connector 143"/>
          <p:cNvCxnSpPr>
            <a:stCxn id="154" idx="2"/>
          </p:cNvCxnSpPr>
          <p:nvPr/>
        </p:nvCxnSpPr>
        <p:spPr bwMode="auto">
          <a:xfrm>
            <a:off x="7510791" y="3431978"/>
            <a:ext cx="0" cy="759022"/>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pic>
        <p:nvPicPr>
          <p:cNvPr id="145" name="Picture 14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6800" y="4191000"/>
            <a:ext cx="304800" cy="304800"/>
          </a:xfrm>
          <a:prstGeom prst="rect">
            <a:avLst/>
          </a:prstGeom>
        </p:spPr>
      </p:pic>
      <p:cxnSp>
        <p:nvCxnSpPr>
          <p:cNvPr id="146" name="Straight Arrow Connector 145"/>
          <p:cNvCxnSpPr/>
          <p:nvPr/>
        </p:nvCxnSpPr>
        <p:spPr bwMode="auto">
          <a:xfrm>
            <a:off x="8809330" y="3431978"/>
            <a:ext cx="29871" cy="759023"/>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pic>
        <p:nvPicPr>
          <p:cNvPr id="147" name="Picture 14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8437" y="4203250"/>
            <a:ext cx="304800" cy="304800"/>
          </a:xfrm>
          <a:prstGeom prst="rect">
            <a:avLst/>
          </a:prstGeom>
        </p:spPr>
      </p:pic>
      <p:cxnSp>
        <p:nvCxnSpPr>
          <p:cNvPr id="148" name="Straight Arrow Connector 147"/>
          <p:cNvCxnSpPr>
            <a:stCxn id="129" idx="2"/>
            <a:endCxn id="147" idx="0"/>
          </p:cNvCxnSpPr>
          <p:nvPr/>
        </p:nvCxnSpPr>
        <p:spPr bwMode="auto">
          <a:xfrm>
            <a:off x="10337633" y="3369516"/>
            <a:ext cx="173204" cy="833734"/>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
        <p:nvSpPr>
          <p:cNvPr id="149" name="Rectangle 148"/>
          <p:cNvSpPr/>
          <p:nvPr/>
        </p:nvSpPr>
        <p:spPr bwMode="auto">
          <a:xfrm>
            <a:off x="2289544" y="3886200"/>
            <a:ext cx="1608020" cy="1219200"/>
          </a:xfrm>
          <a:prstGeom prst="rect">
            <a:avLst/>
          </a:prstGeom>
          <a:no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27" charset="0"/>
              <a:ea typeface="+mn-ea"/>
              <a:cs typeface="+mn-cs"/>
            </a:endParaRPr>
          </a:p>
        </p:txBody>
      </p:sp>
      <p:cxnSp>
        <p:nvCxnSpPr>
          <p:cNvPr id="150" name="Straight Connector 149"/>
          <p:cNvCxnSpPr/>
          <p:nvPr/>
        </p:nvCxnSpPr>
        <p:spPr bwMode="auto">
          <a:xfrm>
            <a:off x="3897564" y="4495800"/>
            <a:ext cx="369637" cy="1722292"/>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151" name="TextBox 150"/>
          <p:cNvSpPr txBox="1"/>
          <p:nvPr/>
        </p:nvSpPr>
        <p:spPr>
          <a:xfrm>
            <a:off x="4267201" y="5987259"/>
            <a:ext cx="3243590" cy="461665"/>
          </a:xfrm>
          <a:prstGeom prst="rect">
            <a:avLst/>
          </a:prstGeom>
          <a:noFill/>
          <a:ln>
            <a:solidFill>
              <a:schemeClr val="accent4"/>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85+% commercial market share maintained by subsidized condoms and leaked free condoms.</a:t>
            </a:r>
          </a:p>
        </p:txBody>
      </p:sp>
      <p:pic>
        <p:nvPicPr>
          <p:cNvPr id="152" name="Picture 15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5834" y="4184560"/>
            <a:ext cx="304800" cy="304800"/>
          </a:xfrm>
          <a:prstGeom prst="rect">
            <a:avLst/>
          </a:prstGeom>
        </p:spPr>
      </p:pic>
      <p:cxnSp>
        <p:nvCxnSpPr>
          <p:cNvPr id="153" name="Straight Arrow Connector 152"/>
          <p:cNvCxnSpPr/>
          <p:nvPr/>
        </p:nvCxnSpPr>
        <p:spPr bwMode="auto">
          <a:xfrm>
            <a:off x="5418116" y="3772519"/>
            <a:ext cx="16176" cy="429031"/>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
        <p:nvSpPr>
          <p:cNvPr id="154" name="TextBox 153"/>
          <p:cNvSpPr txBox="1"/>
          <p:nvPr/>
        </p:nvSpPr>
        <p:spPr>
          <a:xfrm>
            <a:off x="5242386" y="3448347"/>
            <a:ext cx="692817" cy="307777"/>
          </a:xfrm>
          <a:prstGeom prst="rect">
            <a:avLst/>
          </a:prstGeom>
          <a:noFill/>
          <a:ln>
            <a:solidFill>
              <a:schemeClr val="accent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Moods</a:t>
            </a:r>
          </a:p>
        </p:txBody>
      </p:sp>
      <p:pic>
        <p:nvPicPr>
          <p:cNvPr id="155" name="Picture 15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3996" y="4157080"/>
            <a:ext cx="304800" cy="304800"/>
          </a:xfrm>
          <a:prstGeom prst="rect">
            <a:avLst/>
          </a:prstGeom>
        </p:spPr>
      </p:pic>
      <p:sp>
        <p:nvSpPr>
          <p:cNvPr id="65" name="TextBox 64">
            <a:extLst>
              <a:ext uri="{FF2B5EF4-FFF2-40B4-BE49-F238E27FC236}">
                <a16:creationId xmlns:a16="http://schemas.microsoft.com/office/drawing/2014/main" id="{FB8B4021-6815-464D-8964-566E567902C3}"/>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66" name="TextBox 65">
            <a:extLst>
              <a:ext uri="{FF2B5EF4-FFF2-40B4-BE49-F238E27FC236}">
                <a16:creationId xmlns:a16="http://schemas.microsoft.com/office/drawing/2014/main" id="{3823F59F-2F89-4686-95B6-908CFD4D5947}"/>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5106595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4614181" y="1485129"/>
            <a:ext cx="11663155" cy="538138"/>
          </a:xfrm>
        </p:spPr>
        <p:txBody>
          <a:bodyPr/>
          <a:lstStyle/>
          <a:p>
            <a:r>
              <a:rPr lang="en-US" dirty="0"/>
              <a:t>The relative cost of social marketed condoms is decreasing</a:t>
            </a:r>
          </a:p>
        </p:txBody>
      </p:sp>
      <p:sp>
        <p:nvSpPr>
          <p:cNvPr id="4" name="Title 3"/>
          <p:cNvSpPr>
            <a:spLocks noGrp="1"/>
          </p:cNvSpPr>
          <p:nvPr>
            <p:ph type="title"/>
          </p:nvPr>
        </p:nvSpPr>
        <p:spPr/>
        <p:txBody>
          <a:bodyPr/>
          <a:lstStyle/>
          <a:p>
            <a:r>
              <a:rPr lang="en-US" sz="3200">
                <a:latin typeface="Century Gothic" panose="020B0502020202020204" pitchFamily="34" charset="0"/>
              </a:rPr>
              <a:t>Cameroon</a:t>
            </a:r>
            <a:br>
              <a:rPr lang="en-US"/>
            </a:br>
            <a:r>
              <a:rPr lang="en-US"/>
              <a:t>Are </a:t>
            </a:r>
            <a:r>
              <a:rPr lang="en-US" dirty="0"/>
              <a:t>Social Marketed Condoms affordable?</a:t>
            </a:r>
          </a:p>
        </p:txBody>
      </p:sp>
      <p:graphicFrame>
        <p:nvGraphicFramePr>
          <p:cNvPr id="7" name="Object 6"/>
          <p:cNvGraphicFramePr>
            <a:graphicFrameLocks noChangeAspect="1"/>
          </p:cNvGraphicFramePr>
          <p:nvPr/>
        </p:nvGraphicFramePr>
        <p:xfrm>
          <a:off x="4614181" y="1941095"/>
          <a:ext cx="7313397" cy="4506932"/>
        </p:xfrm>
        <a:graphic>
          <a:graphicData uri="http://schemas.openxmlformats.org/presentationml/2006/ole">
            <mc:AlternateContent xmlns:mc="http://schemas.openxmlformats.org/markup-compatibility/2006">
              <mc:Choice xmlns:v="urn:schemas-microsoft-com:vml" Requires="v">
                <p:oleObj spid="_x0000_s3152" name="Worksheet" r:id="rId4" imgW="6718300" imgH="4140200" progId="Excel.Sheet.8">
                  <p:embed/>
                </p:oleObj>
              </mc:Choice>
              <mc:Fallback>
                <p:oleObj name="Worksheet" r:id="rId4" imgW="6718300" imgH="4140200" progId="Excel.Sheet.8">
                  <p:embed/>
                  <p:pic>
                    <p:nvPicPr>
                      <p:cNvPr id="7" name="Object 6"/>
                      <p:cNvPicPr/>
                      <p:nvPr/>
                    </p:nvPicPr>
                    <p:blipFill>
                      <a:blip r:embed="rId5"/>
                      <a:stretch>
                        <a:fillRect/>
                      </a:stretch>
                    </p:blipFill>
                    <p:spPr>
                      <a:xfrm>
                        <a:off x="4614181" y="1941095"/>
                        <a:ext cx="7313397" cy="4506932"/>
                      </a:xfrm>
                      <a:prstGeom prst="rect">
                        <a:avLst/>
                      </a:prstGeom>
                    </p:spPr>
                  </p:pic>
                </p:oleObj>
              </mc:Fallback>
            </mc:AlternateContent>
          </a:graphicData>
        </a:graphic>
      </p:graphicFrame>
      <p:sp>
        <p:nvSpPr>
          <p:cNvPr id="10" name="TextBox 9"/>
          <p:cNvSpPr txBox="1"/>
          <p:nvPr/>
        </p:nvSpPr>
        <p:spPr>
          <a:xfrm>
            <a:off x="9118263" y="2805058"/>
            <a:ext cx="1166192" cy="442035"/>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57575"/>
                </a:solidFill>
                <a:effectLst/>
                <a:uLnTx/>
                <a:uFillTx/>
                <a:latin typeface="Arial"/>
                <a:ea typeface="+mn-ea"/>
                <a:cs typeface="+mn-cs"/>
              </a:rPr>
              <a:t>Effective  price increase</a:t>
            </a:r>
          </a:p>
        </p:txBody>
      </p:sp>
      <p:sp>
        <p:nvSpPr>
          <p:cNvPr id="11" name="TextBox 10"/>
          <p:cNvSpPr txBox="1"/>
          <p:nvPr/>
        </p:nvSpPr>
        <p:spPr>
          <a:xfrm>
            <a:off x="450574" y="6573195"/>
            <a:ext cx="9872870" cy="257369"/>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57575"/>
                </a:solidFill>
                <a:effectLst/>
                <a:uLnTx/>
                <a:uFillTx/>
                <a:latin typeface="Arial"/>
                <a:ea typeface="+mn-ea"/>
                <a:cs typeface="+mn-cs"/>
              </a:rPr>
              <a:t>GNI data per WB; relative cost of CYP determined by 100 condoms @ estimated CFA USD exchange rate relative to GNI/capita</a:t>
            </a:r>
          </a:p>
        </p:txBody>
      </p:sp>
      <p:sp>
        <p:nvSpPr>
          <p:cNvPr id="12" name="Oval 11"/>
          <p:cNvSpPr/>
          <p:nvPr/>
        </p:nvSpPr>
        <p:spPr bwMode="gray">
          <a:xfrm>
            <a:off x="9356803" y="3669069"/>
            <a:ext cx="689113" cy="331304"/>
          </a:xfrm>
          <a:prstGeom prst="ellipse">
            <a:avLst/>
          </a:prstGeom>
          <a:noFill/>
          <a:ln>
            <a:headEnd/>
            <a:tailEnd/>
          </a:ln>
        </p:spPr>
        <p:style>
          <a:lnRef idx="2">
            <a:schemeClr val="accent6"/>
          </a:lnRef>
          <a:fillRef idx="1">
            <a:schemeClr val="lt1"/>
          </a:fillRef>
          <a:effectRef idx="0">
            <a:schemeClr val="accent6"/>
          </a:effectRef>
          <a:fontRef idx="minor">
            <a:schemeClr val="dk1"/>
          </a:fontRef>
        </p:style>
        <p:txBody>
          <a:bodyPr vert="horz" wrap="square" lIns="72000" tIns="72000" rIns="72000" bIns="72000" numCol="1" rtlCol="0" anchor="t"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ts val="300"/>
              </a:spcAft>
              <a:buClrTx/>
              <a:buSzTx/>
              <a:buFontTx/>
              <a:buNone/>
              <a:tabLst/>
              <a:defRPr/>
            </a:pPr>
            <a:endParaRPr kumimoji="0" lang="en-US" sz="1600" b="0" i="0" u="none" strike="noStrike" kern="0" cap="none" spc="0" normalizeH="0" baseline="0" noProof="0" dirty="0" err="1">
              <a:ln>
                <a:noFill/>
              </a:ln>
              <a:solidFill>
                <a:sysClr val="windowText" lastClr="000000"/>
              </a:solidFill>
              <a:effectLst/>
              <a:uLnTx/>
              <a:uFillTx/>
              <a:latin typeface="Arial" pitchFamily="34" charset="0"/>
              <a:ea typeface="+mn-ea"/>
              <a:cs typeface="Arial" pitchFamily="34" charset="0"/>
            </a:endParaRPr>
          </a:p>
        </p:txBody>
      </p:sp>
      <p:sp>
        <p:nvSpPr>
          <p:cNvPr id="8" name="Content Placeholder 1"/>
          <p:cNvSpPr>
            <a:spLocks noGrp="1"/>
          </p:cNvSpPr>
          <p:nvPr>
            <p:ph idx="1"/>
          </p:nvPr>
        </p:nvSpPr>
        <p:spPr>
          <a:xfrm>
            <a:off x="289957" y="1574237"/>
            <a:ext cx="4131113" cy="5065161"/>
          </a:xfrm>
        </p:spPr>
        <p:txBody>
          <a:bodyPr/>
          <a:lstStyle/>
          <a:p>
            <a:pPr>
              <a:spcBef>
                <a:spcPts val="200"/>
              </a:spcBef>
            </a:pPr>
            <a:r>
              <a:rPr lang="en-US" sz="1600" dirty="0">
                <a:solidFill>
                  <a:schemeClr val="tx2"/>
                </a:solidFill>
              </a:rPr>
              <a:t>ACMS has not adjusted consumer price since launch (did shift from 4 pack to 3 pack in 2010, and recently tightened margins to trade).</a:t>
            </a:r>
          </a:p>
          <a:p>
            <a:pPr>
              <a:spcBef>
                <a:spcPts val="200"/>
              </a:spcBef>
            </a:pPr>
            <a:r>
              <a:rPr lang="en-US" sz="1600" dirty="0">
                <a:solidFill>
                  <a:schemeClr val="tx2"/>
                </a:solidFill>
              </a:rPr>
              <a:t>Both SW and MSM report (anecdotally) condoms are affordable. </a:t>
            </a:r>
          </a:p>
          <a:p>
            <a:pPr marL="271462" lvl="1" indent="0">
              <a:spcBef>
                <a:spcPts val="200"/>
              </a:spcBef>
              <a:buNone/>
            </a:pPr>
            <a:r>
              <a:rPr lang="en-US" sz="1600" dirty="0">
                <a:solidFill>
                  <a:schemeClr val="tx2"/>
                </a:solidFill>
              </a:rPr>
              <a:t>-</a:t>
            </a:r>
            <a:r>
              <a:rPr lang="en-US" sz="1600" i="1" dirty="0">
                <a:solidFill>
                  <a:schemeClr val="tx2"/>
                </a:solidFill>
              </a:rPr>
              <a:t> ”they can easily afford buying for themselves, the condoms are everywhere’ </a:t>
            </a:r>
            <a:r>
              <a:rPr lang="en-US" sz="1600" i="1" dirty="0" err="1">
                <a:solidFill>
                  <a:schemeClr val="tx2"/>
                </a:solidFill>
              </a:rPr>
              <a:t>msm</a:t>
            </a:r>
            <a:endParaRPr lang="en-US" sz="1600" i="1" dirty="0">
              <a:solidFill>
                <a:schemeClr val="tx2"/>
              </a:solidFill>
            </a:endParaRPr>
          </a:p>
          <a:p>
            <a:pPr lvl="1">
              <a:spcBef>
                <a:spcPts val="200"/>
              </a:spcBef>
              <a:buFontTx/>
              <a:buChar char="-"/>
            </a:pPr>
            <a:r>
              <a:rPr lang="en-US" sz="1600" i="1" dirty="0">
                <a:solidFill>
                  <a:schemeClr val="tx2"/>
                </a:solidFill>
              </a:rPr>
              <a:t>“Prudence is affordable. If we don’t get free, we will go back to paying for them.”</a:t>
            </a:r>
          </a:p>
          <a:p>
            <a:pPr>
              <a:spcBef>
                <a:spcPts val="200"/>
              </a:spcBef>
              <a:buFont typeface="Arial" charset="0"/>
              <a:buChar char="•"/>
            </a:pPr>
            <a:r>
              <a:rPr lang="en-US" sz="1600" b="1" dirty="0">
                <a:solidFill>
                  <a:schemeClr val="tx2"/>
                </a:solidFill>
              </a:rPr>
              <a:t>Priority: Need for Willingness to pay study to better understand purchase behavior </a:t>
            </a:r>
            <a:r>
              <a:rPr lang="en-US" sz="1600" dirty="0">
                <a:solidFill>
                  <a:schemeClr val="tx2"/>
                </a:solidFill>
              </a:rPr>
              <a:t>in a changing market</a:t>
            </a:r>
          </a:p>
        </p:txBody>
      </p:sp>
      <p:sp>
        <p:nvSpPr>
          <p:cNvPr id="13" name="TextBox 12">
            <a:extLst>
              <a:ext uri="{FF2B5EF4-FFF2-40B4-BE49-F238E27FC236}">
                <a16:creationId xmlns:a16="http://schemas.microsoft.com/office/drawing/2014/main" id="{65AEFA74-4498-4803-8396-BA3ED9E214A7}"/>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14" name="TextBox 13">
            <a:extLst>
              <a:ext uri="{FF2B5EF4-FFF2-40B4-BE49-F238E27FC236}">
                <a16:creationId xmlns:a16="http://schemas.microsoft.com/office/drawing/2014/main" id="{D78F2B0A-67F4-4888-B08E-46A97E8A84C6}"/>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9357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207330" y="765225"/>
            <a:ext cx="7201837" cy="4660215"/>
          </a:xfrm>
        </p:spPr>
        <p:txBody>
          <a:bodyPr anchor="t"/>
          <a:lstStyle/>
          <a:p>
            <a:pPr>
              <a:lnSpc>
                <a:spcPct val="100000"/>
              </a:lnSpc>
            </a:pPr>
            <a:r>
              <a:rPr lang="en-US" sz="4000"/>
              <a:t>Outline</a:t>
            </a:r>
            <a:br>
              <a:rPr lang="en-US" sz="3200"/>
            </a:br>
            <a:br>
              <a:rPr lang="en-US" sz="1000"/>
            </a:br>
            <a:r>
              <a:rPr lang="en-US" sz="3200">
                <a:solidFill>
                  <a:srgbClr val="FFC000"/>
                </a:solidFill>
              </a:rPr>
              <a:t>Health need</a:t>
            </a:r>
            <a:br>
              <a:rPr lang="en-US" sz="3200"/>
            </a:br>
            <a:br>
              <a:rPr lang="en-US" sz="1000"/>
            </a:br>
            <a:r>
              <a:rPr lang="en-US" sz="3200"/>
              <a:t>Condom use</a:t>
            </a:r>
            <a:br>
              <a:rPr lang="en-US" sz="3200"/>
            </a:br>
            <a:r>
              <a:rPr lang="en-US" sz="3200"/>
              <a:t>	Use vs. Need</a:t>
            </a:r>
            <a:br>
              <a:rPr lang="en-US" sz="3200"/>
            </a:br>
            <a:br>
              <a:rPr lang="en-US" sz="1000"/>
            </a:br>
            <a:r>
              <a:rPr lang="en-US" sz="3200"/>
              <a:t>Factors that drive use</a:t>
            </a:r>
            <a:br>
              <a:rPr lang="en-US" sz="3200"/>
            </a:br>
            <a:r>
              <a:rPr lang="en-US" sz="3200"/>
              <a:t>	Demand</a:t>
            </a:r>
            <a:br>
              <a:rPr lang="en-US" sz="3200"/>
            </a:br>
            <a:r>
              <a:rPr lang="en-US" sz="3200"/>
              <a:t>	Supply</a:t>
            </a:r>
            <a:br>
              <a:rPr lang="en-US" sz="3200"/>
            </a:br>
            <a:r>
              <a:rPr lang="en-US" sz="3200"/>
              <a:t>	Program Stewardship</a:t>
            </a:r>
            <a:br>
              <a:rPr lang="en-US" sz="3200"/>
            </a:br>
            <a:br>
              <a:rPr lang="en-US" sz="1000"/>
            </a:br>
            <a:r>
              <a:rPr lang="en-US" sz="3200"/>
              <a:t>Activities</a:t>
            </a:r>
            <a:endParaRPr lang="en-US" sz="3200" dirty="0"/>
          </a:p>
        </p:txBody>
      </p:sp>
    </p:spTree>
    <p:extLst>
      <p:ext uri="{BB962C8B-B14F-4D97-AF65-F5344CB8AC3E}">
        <p14:creationId xmlns:p14="http://schemas.microsoft.com/office/powerpoint/2010/main" val="3753053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2D9A5-865B-45AF-97AE-188A74C95C59}"/>
              </a:ext>
            </a:extLst>
          </p:cNvPr>
          <p:cNvSpPr>
            <a:spLocks noGrp="1"/>
          </p:cNvSpPr>
          <p:nvPr>
            <p:ph type="title"/>
          </p:nvPr>
        </p:nvSpPr>
        <p:spPr>
          <a:xfrm>
            <a:off x="640390" y="-224853"/>
            <a:ext cx="10515600" cy="1325563"/>
          </a:xfrm>
        </p:spPr>
        <p:txBody>
          <a:bodyPr/>
          <a:lstStyle/>
          <a:p>
            <a:r>
              <a:rPr lang="en-ZW" sz="2800" b="1"/>
              <a:t>Zimbabwe</a:t>
            </a:r>
            <a:br>
              <a:rPr lang="en-ZW" sz="2800" b="1"/>
            </a:br>
            <a:r>
              <a:rPr lang="en-ZW" sz="2800" b="1"/>
              <a:t>Brands</a:t>
            </a:r>
            <a:r>
              <a:rPr lang="en-ZW" sz="2800" b="1" dirty="0"/>
              <a:t>, Channels and Price Points</a:t>
            </a:r>
          </a:p>
        </p:txBody>
      </p:sp>
      <p:graphicFrame>
        <p:nvGraphicFramePr>
          <p:cNvPr id="5" name="Content Placeholder 4">
            <a:extLst>
              <a:ext uri="{FF2B5EF4-FFF2-40B4-BE49-F238E27FC236}">
                <a16:creationId xmlns:a16="http://schemas.microsoft.com/office/drawing/2014/main" id="{BBAA1D66-BA9B-4B2F-813B-75FFB5AB3844}"/>
              </a:ext>
            </a:extLst>
          </p:cNvPr>
          <p:cNvGraphicFramePr>
            <a:graphicFrameLocks noGrp="1"/>
          </p:cNvGraphicFramePr>
          <p:nvPr>
            <p:ph idx="1"/>
          </p:nvPr>
        </p:nvGraphicFramePr>
        <p:xfrm>
          <a:off x="190500" y="812236"/>
          <a:ext cx="11810999" cy="5354153"/>
        </p:xfrm>
        <a:graphic>
          <a:graphicData uri="http://schemas.openxmlformats.org/drawingml/2006/table">
            <a:tbl>
              <a:tblPr firstRow="1" bandRow="1">
                <a:tableStyleId>{5C22544A-7EE6-4342-B048-85BDC9FD1C3A}</a:tableStyleId>
              </a:tblPr>
              <a:tblGrid>
                <a:gridCol w="1245902">
                  <a:extLst>
                    <a:ext uri="{9D8B030D-6E8A-4147-A177-3AD203B41FA5}">
                      <a16:colId xmlns:a16="http://schemas.microsoft.com/office/drawing/2014/main" val="4273972145"/>
                    </a:ext>
                  </a:extLst>
                </a:gridCol>
                <a:gridCol w="8564025">
                  <a:extLst>
                    <a:ext uri="{9D8B030D-6E8A-4147-A177-3AD203B41FA5}">
                      <a16:colId xmlns:a16="http://schemas.microsoft.com/office/drawing/2014/main" val="3014074649"/>
                    </a:ext>
                  </a:extLst>
                </a:gridCol>
                <a:gridCol w="896022">
                  <a:extLst>
                    <a:ext uri="{9D8B030D-6E8A-4147-A177-3AD203B41FA5}">
                      <a16:colId xmlns:a16="http://schemas.microsoft.com/office/drawing/2014/main" val="4185715528"/>
                    </a:ext>
                  </a:extLst>
                </a:gridCol>
                <a:gridCol w="1105050">
                  <a:extLst>
                    <a:ext uri="{9D8B030D-6E8A-4147-A177-3AD203B41FA5}">
                      <a16:colId xmlns:a16="http://schemas.microsoft.com/office/drawing/2014/main" val="685722661"/>
                    </a:ext>
                  </a:extLst>
                </a:gridCol>
              </a:tblGrid>
              <a:tr h="993731">
                <a:tc>
                  <a:txBody>
                    <a:bodyPr/>
                    <a:lstStyle/>
                    <a:p>
                      <a:r>
                        <a:rPr lang="en-ZW" sz="1600" dirty="0"/>
                        <a:t>Brand</a:t>
                      </a:r>
                    </a:p>
                  </a:txBody>
                  <a:tcPr/>
                </a:tc>
                <a:tc>
                  <a:txBody>
                    <a:bodyPr/>
                    <a:lstStyle/>
                    <a:p>
                      <a:r>
                        <a:rPr lang="en-ZW" sz="1600"/>
                        <a:t>Channels</a:t>
                      </a:r>
                      <a:endParaRPr lang="en-ZW" sz="1600" dirty="0"/>
                    </a:p>
                  </a:txBody>
                  <a:tcPr/>
                </a:tc>
                <a:tc>
                  <a:txBody>
                    <a:bodyPr/>
                    <a:lstStyle/>
                    <a:p>
                      <a:pPr lvl="0">
                        <a:buNone/>
                      </a:pPr>
                      <a:r>
                        <a:rPr lang="en-ZW" sz="1600" dirty="0"/>
                        <a:t>Pack Size</a:t>
                      </a:r>
                    </a:p>
                  </a:txBody>
                  <a:tcPr/>
                </a:tc>
                <a:tc>
                  <a:txBody>
                    <a:bodyPr/>
                    <a:lstStyle/>
                    <a:p>
                      <a:r>
                        <a:rPr lang="en-ZW" sz="1600" dirty="0"/>
                        <a:t>Price </a:t>
                      </a:r>
                    </a:p>
                  </a:txBody>
                  <a:tcPr/>
                </a:tc>
                <a:extLst>
                  <a:ext uri="{0D108BD9-81ED-4DB2-BD59-A6C34878D82A}">
                    <a16:rowId xmlns:a16="http://schemas.microsoft.com/office/drawing/2014/main" val="514144974"/>
                  </a:ext>
                </a:extLst>
              </a:tr>
              <a:tr h="292656">
                <a:tc>
                  <a:txBody>
                    <a:bodyPr/>
                    <a:lstStyle/>
                    <a:p>
                      <a:r>
                        <a:rPr lang="en-ZW" sz="1600"/>
                        <a:t>Panther</a:t>
                      </a:r>
                      <a:endParaRPr lang="en-ZW" sz="1600" dirty="0"/>
                    </a:p>
                  </a:txBody>
                  <a:tcPr/>
                </a:tc>
                <a:tc>
                  <a:txBody>
                    <a:bodyPr/>
                    <a:lstStyle/>
                    <a:p>
                      <a:r>
                        <a:rPr lang="en-ZW" sz="1600" dirty="0"/>
                        <a:t>Hospitals</a:t>
                      </a:r>
                      <a:r>
                        <a:rPr lang="en-ZW" sz="1600" baseline="0" dirty="0"/>
                        <a:t> and clinics, </a:t>
                      </a:r>
                      <a:r>
                        <a:rPr lang="en-ZW" sz="1600" baseline="0" dirty="0" err="1"/>
                        <a:t>NGOs,</a:t>
                      </a:r>
                      <a:r>
                        <a:rPr lang="en-ZW" sz="1600" dirty="0" err="1"/>
                        <a:t>Workplace</a:t>
                      </a:r>
                      <a:r>
                        <a:rPr lang="en-ZW" sz="1600" dirty="0"/>
                        <a:t>, Tertiary Institutions, </a:t>
                      </a:r>
                      <a:r>
                        <a:rPr lang="en-ZW" sz="1600" dirty="0" err="1"/>
                        <a:t>Liqour</a:t>
                      </a:r>
                      <a:r>
                        <a:rPr lang="en-ZW" sz="1600" dirty="0"/>
                        <a:t> (esp. Rural), Lodges, </a:t>
                      </a:r>
                    </a:p>
                  </a:txBody>
                  <a:tcPr/>
                </a:tc>
                <a:tc>
                  <a:txBody>
                    <a:bodyPr/>
                    <a:lstStyle/>
                    <a:p>
                      <a:pPr lvl="0">
                        <a:buNone/>
                      </a:pPr>
                      <a:r>
                        <a:rPr lang="en-ZW" sz="1600" dirty="0"/>
                        <a:t>1</a:t>
                      </a:r>
                    </a:p>
                  </a:txBody>
                  <a:tcPr/>
                </a:tc>
                <a:tc>
                  <a:txBody>
                    <a:bodyPr/>
                    <a:lstStyle/>
                    <a:p>
                      <a:r>
                        <a:rPr lang="en-ZW" sz="1600" dirty="0"/>
                        <a:t>$0</a:t>
                      </a:r>
                    </a:p>
                  </a:txBody>
                  <a:tcPr/>
                </a:tc>
                <a:extLst>
                  <a:ext uri="{0D108BD9-81ED-4DB2-BD59-A6C34878D82A}">
                    <a16:rowId xmlns:a16="http://schemas.microsoft.com/office/drawing/2014/main" val="2407267584"/>
                  </a:ext>
                </a:extLst>
              </a:tr>
              <a:tr h="381103">
                <a:tc>
                  <a:txBody>
                    <a:bodyPr/>
                    <a:lstStyle/>
                    <a:p>
                      <a:r>
                        <a:rPr lang="en-ZW" sz="1600" dirty="0"/>
                        <a:t>Icon Gold</a:t>
                      </a:r>
                    </a:p>
                  </a:txBody>
                  <a:tcPr/>
                </a:tc>
                <a:tc>
                  <a:txBody>
                    <a:bodyPr/>
                    <a:lstStyle/>
                    <a:p>
                      <a:r>
                        <a:rPr lang="en-ZW" sz="1600" dirty="0"/>
                        <a:t>Tertiary Institutions</a:t>
                      </a:r>
                    </a:p>
                  </a:txBody>
                  <a:tcPr/>
                </a:tc>
                <a:tc>
                  <a:txBody>
                    <a:bodyPr/>
                    <a:lstStyle/>
                    <a:p>
                      <a:pPr lvl="0">
                        <a:buNone/>
                      </a:pPr>
                      <a:r>
                        <a:rPr lang="en-ZW" sz="1600" dirty="0"/>
                        <a:t>1</a:t>
                      </a:r>
                    </a:p>
                  </a:txBody>
                  <a:tcPr/>
                </a:tc>
                <a:tc>
                  <a:txBody>
                    <a:bodyPr/>
                    <a:lstStyle/>
                    <a:p>
                      <a:r>
                        <a:rPr lang="en-ZW" sz="1600" dirty="0"/>
                        <a:t>$0</a:t>
                      </a:r>
                    </a:p>
                  </a:txBody>
                  <a:tcPr/>
                </a:tc>
                <a:extLst>
                  <a:ext uri="{0D108BD9-81ED-4DB2-BD59-A6C34878D82A}">
                    <a16:rowId xmlns:a16="http://schemas.microsoft.com/office/drawing/2014/main" val="481463922"/>
                  </a:ext>
                </a:extLst>
              </a:tr>
              <a:tr h="381103">
                <a:tc>
                  <a:txBody>
                    <a:bodyPr/>
                    <a:lstStyle/>
                    <a:p>
                      <a:r>
                        <a:rPr lang="en-ZW" sz="1600" dirty="0"/>
                        <a:t>Love</a:t>
                      </a:r>
                    </a:p>
                  </a:txBody>
                  <a:tcPr/>
                </a:tc>
                <a:tc>
                  <a:txBody>
                    <a:bodyPr/>
                    <a:lstStyle/>
                    <a:p>
                      <a:r>
                        <a:rPr lang="en-ZW" sz="1600" dirty="0"/>
                        <a:t>Tertiary Institutions</a:t>
                      </a:r>
                    </a:p>
                  </a:txBody>
                  <a:tcPr/>
                </a:tc>
                <a:tc>
                  <a:txBody>
                    <a:bodyPr/>
                    <a:lstStyle/>
                    <a:p>
                      <a:pPr lvl="0">
                        <a:buNone/>
                      </a:pPr>
                      <a:r>
                        <a:rPr lang="en-ZW" sz="1600" dirty="0"/>
                        <a:t>1</a:t>
                      </a:r>
                    </a:p>
                  </a:txBody>
                  <a:tcPr/>
                </a:tc>
                <a:tc>
                  <a:txBody>
                    <a:bodyPr/>
                    <a:lstStyle/>
                    <a:p>
                      <a:r>
                        <a:rPr lang="en-ZW" sz="1600" dirty="0"/>
                        <a:t>$0</a:t>
                      </a:r>
                    </a:p>
                  </a:txBody>
                  <a:tcPr/>
                </a:tc>
                <a:extLst>
                  <a:ext uri="{0D108BD9-81ED-4DB2-BD59-A6C34878D82A}">
                    <a16:rowId xmlns:a16="http://schemas.microsoft.com/office/drawing/2014/main" val="799553701"/>
                  </a:ext>
                </a:extLst>
              </a:tr>
              <a:tr h="595148">
                <a:tc>
                  <a:txBody>
                    <a:bodyPr/>
                    <a:lstStyle/>
                    <a:p>
                      <a:r>
                        <a:rPr lang="en-ZW" sz="1600" dirty="0"/>
                        <a:t>Protector Plus</a:t>
                      </a:r>
                    </a:p>
                  </a:txBody>
                  <a:tcPr/>
                </a:tc>
                <a:tc>
                  <a:txBody>
                    <a:bodyPr/>
                    <a:lstStyle/>
                    <a:p>
                      <a:r>
                        <a:rPr lang="en-ZW" sz="1600" dirty="0"/>
                        <a:t>Liquor, Service Stations, Pharmacy, Supermarkets, General dealers, Wholesalers, Workplace, Tertiary Institutions, Vendors</a:t>
                      </a:r>
                    </a:p>
                  </a:txBody>
                  <a:tcPr/>
                </a:tc>
                <a:tc>
                  <a:txBody>
                    <a:bodyPr/>
                    <a:lstStyle/>
                    <a:p>
                      <a:pPr lvl="0">
                        <a:buNone/>
                      </a:pPr>
                      <a:r>
                        <a:rPr lang="en-ZW" sz="1600" dirty="0"/>
                        <a:t>4</a:t>
                      </a:r>
                    </a:p>
                  </a:txBody>
                  <a:tcPr/>
                </a:tc>
                <a:tc>
                  <a:txBody>
                    <a:bodyPr/>
                    <a:lstStyle/>
                    <a:p>
                      <a:r>
                        <a:rPr lang="en-ZW" sz="1600" dirty="0"/>
                        <a:t>$0.50</a:t>
                      </a:r>
                    </a:p>
                  </a:txBody>
                  <a:tcPr/>
                </a:tc>
                <a:extLst>
                  <a:ext uri="{0D108BD9-81ED-4DB2-BD59-A6C34878D82A}">
                    <a16:rowId xmlns:a16="http://schemas.microsoft.com/office/drawing/2014/main" val="312723245"/>
                  </a:ext>
                </a:extLst>
              </a:tr>
              <a:tr h="567819">
                <a:tc>
                  <a:txBody>
                    <a:bodyPr/>
                    <a:lstStyle/>
                    <a:p>
                      <a:r>
                        <a:rPr lang="en-ZW" sz="1600" dirty="0" err="1"/>
                        <a:t>Carex</a:t>
                      </a:r>
                      <a:endParaRPr lang="en-ZW"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1600" dirty="0"/>
                        <a:t>Liquor, Service Stations, Pharmacy, Supermarkets, Wholesalers, Workplace, Tertiary Institutions, Vendors</a:t>
                      </a:r>
                    </a:p>
                  </a:txBody>
                  <a:tcPr/>
                </a:tc>
                <a:tc>
                  <a:txBody>
                    <a:bodyPr/>
                    <a:lstStyle/>
                    <a:p>
                      <a:pPr lvl="0">
                        <a:buNone/>
                      </a:pPr>
                      <a:r>
                        <a:rPr lang="en-ZW" sz="1600" dirty="0"/>
                        <a:t>3</a:t>
                      </a:r>
                    </a:p>
                  </a:txBody>
                  <a:tcPr/>
                </a:tc>
                <a:tc>
                  <a:txBody>
                    <a:bodyPr/>
                    <a:lstStyle/>
                    <a:p>
                      <a:r>
                        <a:rPr lang="en-ZW" sz="1600" dirty="0"/>
                        <a:t>$1.50 - $2</a:t>
                      </a:r>
                    </a:p>
                  </a:txBody>
                  <a:tcPr/>
                </a:tc>
                <a:extLst>
                  <a:ext uri="{0D108BD9-81ED-4DB2-BD59-A6C34878D82A}">
                    <a16:rowId xmlns:a16="http://schemas.microsoft.com/office/drawing/2014/main" val="956965645"/>
                  </a:ext>
                </a:extLst>
              </a:tr>
              <a:tr h="567819">
                <a:tc>
                  <a:txBody>
                    <a:bodyPr/>
                    <a:lstStyle/>
                    <a:p>
                      <a:r>
                        <a:rPr lang="en-ZW" sz="1600" dirty="0"/>
                        <a:t>Fantasy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1600" dirty="0"/>
                        <a:t>Liquor, Service Stations, Pharmacy, Supermarkets, Workplace, Tertiary Institutions, Vendors</a:t>
                      </a:r>
                    </a:p>
                    <a:p>
                      <a:endParaRPr lang="en-ZW" sz="1600" dirty="0"/>
                    </a:p>
                  </a:txBody>
                  <a:tcPr/>
                </a:tc>
                <a:tc>
                  <a:txBody>
                    <a:bodyPr/>
                    <a:lstStyle/>
                    <a:p>
                      <a:pPr lvl="0">
                        <a:buNone/>
                      </a:pPr>
                      <a:r>
                        <a:rPr lang="en-ZW" sz="1600" dirty="0"/>
                        <a:t>3</a:t>
                      </a:r>
                    </a:p>
                  </a:txBody>
                  <a:tcPr/>
                </a:tc>
                <a:tc>
                  <a:txBody>
                    <a:bodyPr/>
                    <a:lstStyle/>
                    <a:p>
                      <a:r>
                        <a:rPr lang="en-ZW" sz="1600" dirty="0"/>
                        <a:t>$0.50</a:t>
                      </a:r>
                    </a:p>
                  </a:txBody>
                  <a:tcPr/>
                </a:tc>
                <a:extLst>
                  <a:ext uri="{0D108BD9-81ED-4DB2-BD59-A6C34878D82A}">
                    <a16:rowId xmlns:a16="http://schemas.microsoft.com/office/drawing/2014/main" val="274884111"/>
                  </a:ext>
                </a:extLst>
              </a:tr>
              <a:tr h="328737">
                <a:tc>
                  <a:txBody>
                    <a:bodyPr/>
                    <a:lstStyle/>
                    <a:p>
                      <a:r>
                        <a:rPr lang="en-ZW" sz="1600" dirty="0"/>
                        <a:t>Durex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1600" dirty="0"/>
                        <a:t>Liquor, Service Stations, Pharmacy, Supermarkets, Vendors</a:t>
                      </a:r>
                    </a:p>
                  </a:txBody>
                  <a:tcPr/>
                </a:tc>
                <a:tc>
                  <a:txBody>
                    <a:bodyPr/>
                    <a:lstStyle/>
                    <a:p>
                      <a:pPr lvl="0">
                        <a:buNone/>
                      </a:pPr>
                      <a:r>
                        <a:rPr lang="en-ZW" sz="1600" dirty="0"/>
                        <a:t>3</a:t>
                      </a:r>
                    </a:p>
                  </a:txBody>
                  <a:tcPr/>
                </a:tc>
                <a:tc>
                  <a:txBody>
                    <a:bodyPr/>
                    <a:lstStyle/>
                    <a:p>
                      <a:r>
                        <a:rPr lang="en-ZW" sz="1600" dirty="0"/>
                        <a:t>$2 - $3.50</a:t>
                      </a:r>
                    </a:p>
                  </a:txBody>
                  <a:tcPr/>
                </a:tc>
                <a:extLst>
                  <a:ext uri="{0D108BD9-81ED-4DB2-BD59-A6C34878D82A}">
                    <a16:rowId xmlns:a16="http://schemas.microsoft.com/office/drawing/2014/main" val="2853461267"/>
                  </a:ext>
                </a:extLst>
              </a:tr>
              <a:tr h="567819">
                <a:tc>
                  <a:txBody>
                    <a:bodyPr/>
                    <a:lstStyle/>
                    <a:p>
                      <a:r>
                        <a:rPr lang="en-ZW" sz="1600" dirty="0"/>
                        <a:t>Rough Rider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1600" dirty="0"/>
                        <a:t>Liquor, Service Stations, Pharmacy, Supermarkets, Vendors</a:t>
                      </a:r>
                    </a:p>
                  </a:txBody>
                  <a:tcPr/>
                </a:tc>
                <a:tc>
                  <a:txBody>
                    <a:bodyPr/>
                    <a:lstStyle/>
                    <a:p>
                      <a:pPr lvl="0">
                        <a:buNone/>
                      </a:pPr>
                      <a:r>
                        <a:rPr lang="en-ZW" sz="1600" dirty="0"/>
                        <a:t>3</a:t>
                      </a:r>
                    </a:p>
                  </a:txBody>
                  <a:tcPr/>
                </a:tc>
                <a:tc>
                  <a:txBody>
                    <a:bodyPr/>
                    <a:lstStyle/>
                    <a:p>
                      <a:r>
                        <a:rPr lang="en-ZW" sz="1600" dirty="0"/>
                        <a:t>$2-$4</a:t>
                      </a:r>
                    </a:p>
                  </a:txBody>
                  <a:tcPr/>
                </a:tc>
                <a:extLst>
                  <a:ext uri="{0D108BD9-81ED-4DB2-BD59-A6C34878D82A}">
                    <a16:rowId xmlns:a16="http://schemas.microsoft.com/office/drawing/2014/main" val="10008"/>
                  </a:ext>
                </a:extLst>
              </a:tr>
              <a:tr h="595148">
                <a:tc>
                  <a:txBody>
                    <a:bodyPr/>
                    <a:lstStyle/>
                    <a:p>
                      <a:r>
                        <a:rPr lang="en-ZW" sz="1600" dirty="0"/>
                        <a:t>Playboy</a:t>
                      </a:r>
                    </a:p>
                  </a:txBody>
                  <a:tcPr/>
                </a:tc>
                <a:tc>
                  <a:txBody>
                    <a:bodyPr/>
                    <a:lstStyle/>
                    <a:p>
                      <a:r>
                        <a:rPr lang="en-ZW" sz="1600" dirty="0" err="1"/>
                        <a:t>Liqour</a:t>
                      </a:r>
                      <a:r>
                        <a:rPr lang="en-ZW" sz="1600" dirty="0"/>
                        <a:t>, Service Stations</a:t>
                      </a:r>
                    </a:p>
                  </a:txBody>
                  <a:tcPr/>
                </a:tc>
                <a:tc>
                  <a:txBody>
                    <a:bodyPr/>
                    <a:lstStyle/>
                    <a:p>
                      <a:pPr lvl="0">
                        <a:buNone/>
                      </a:pPr>
                      <a:r>
                        <a:rPr lang="en-ZW" sz="1600" dirty="0"/>
                        <a:t>3</a:t>
                      </a:r>
                    </a:p>
                  </a:txBody>
                  <a:tcPr/>
                </a:tc>
                <a:tc>
                  <a:txBody>
                    <a:bodyPr/>
                    <a:lstStyle/>
                    <a:p>
                      <a:r>
                        <a:rPr lang="en-ZW" sz="1600" dirty="0"/>
                        <a:t>$1.50 - $2</a:t>
                      </a:r>
                    </a:p>
                  </a:txBody>
                  <a:tcPr/>
                </a:tc>
                <a:extLst>
                  <a:ext uri="{0D108BD9-81ED-4DB2-BD59-A6C34878D82A}">
                    <a16:rowId xmlns:a16="http://schemas.microsoft.com/office/drawing/2014/main" val="3915901655"/>
                  </a:ext>
                </a:extLst>
              </a:tr>
            </a:tbl>
          </a:graphicData>
        </a:graphic>
      </p:graphicFrame>
      <p:sp>
        <p:nvSpPr>
          <p:cNvPr id="4" name="TextBox 3">
            <a:extLst>
              <a:ext uri="{FF2B5EF4-FFF2-40B4-BE49-F238E27FC236}">
                <a16:creationId xmlns:a16="http://schemas.microsoft.com/office/drawing/2014/main" id="{2073652D-2567-4A07-B50A-06E8865F8AB8}"/>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6" name="TextBox 5">
            <a:extLst>
              <a:ext uri="{FF2B5EF4-FFF2-40B4-BE49-F238E27FC236}">
                <a16:creationId xmlns:a16="http://schemas.microsoft.com/office/drawing/2014/main" id="{B85A8F25-0431-4745-897C-B55B8EE94771}"/>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2974328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2D9A5-865B-45AF-97AE-188A74C95C59}"/>
              </a:ext>
            </a:extLst>
          </p:cNvPr>
          <p:cNvSpPr>
            <a:spLocks noGrp="1"/>
          </p:cNvSpPr>
          <p:nvPr>
            <p:ph type="title"/>
          </p:nvPr>
        </p:nvSpPr>
        <p:spPr>
          <a:xfrm>
            <a:off x="652182" y="169277"/>
            <a:ext cx="10515600" cy="650450"/>
          </a:xfrm>
        </p:spPr>
        <p:txBody>
          <a:bodyPr/>
          <a:lstStyle/>
          <a:p>
            <a:r>
              <a:rPr lang="en-ZW" sz="2800" b="1"/>
              <a:t>Zimbabwe</a:t>
            </a:r>
            <a:br>
              <a:rPr lang="en-ZW" sz="2800" b="1"/>
            </a:br>
            <a:r>
              <a:rPr lang="en-ZW" sz="2800" b="1"/>
              <a:t>Brands</a:t>
            </a:r>
            <a:r>
              <a:rPr lang="en-ZW" sz="2800" b="1" dirty="0"/>
              <a:t>, Geographical</a:t>
            </a:r>
            <a:r>
              <a:rPr lang="en-ZW" sz="2800" b="1" dirty="0">
                <a:cs typeface="Calibri Light"/>
              </a:rPr>
              <a:t> Availability</a:t>
            </a:r>
            <a:endParaRPr lang="en-ZW" sz="2800" b="1" dirty="0"/>
          </a:p>
        </p:txBody>
      </p:sp>
      <p:graphicFrame>
        <p:nvGraphicFramePr>
          <p:cNvPr id="5" name="Content Placeholder 4">
            <a:extLst>
              <a:ext uri="{FF2B5EF4-FFF2-40B4-BE49-F238E27FC236}">
                <a16:creationId xmlns:a16="http://schemas.microsoft.com/office/drawing/2014/main" id="{BBAA1D66-BA9B-4B2F-813B-75FFB5AB3844}"/>
              </a:ext>
            </a:extLst>
          </p:cNvPr>
          <p:cNvGraphicFramePr>
            <a:graphicFrameLocks noGrp="1"/>
          </p:cNvGraphicFramePr>
          <p:nvPr>
            <p:ph idx="1"/>
          </p:nvPr>
        </p:nvGraphicFramePr>
        <p:xfrm>
          <a:off x="652182" y="914401"/>
          <a:ext cx="10887635" cy="5172024"/>
        </p:xfrm>
        <a:graphic>
          <a:graphicData uri="http://schemas.openxmlformats.org/drawingml/2006/table">
            <a:tbl>
              <a:tblPr firstRow="1" bandRow="1">
                <a:tableStyleId>{5C22544A-7EE6-4342-B048-85BDC9FD1C3A}</a:tableStyleId>
              </a:tblPr>
              <a:tblGrid>
                <a:gridCol w="1267047">
                  <a:extLst>
                    <a:ext uri="{9D8B030D-6E8A-4147-A177-3AD203B41FA5}">
                      <a16:colId xmlns:a16="http://schemas.microsoft.com/office/drawing/2014/main" val="4273972145"/>
                    </a:ext>
                  </a:extLst>
                </a:gridCol>
                <a:gridCol w="8023882">
                  <a:extLst>
                    <a:ext uri="{9D8B030D-6E8A-4147-A177-3AD203B41FA5}">
                      <a16:colId xmlns:a16="http://schemas.microsoft.com/office/drawing/2014/main" val="3014074649"/>
                    </a:ext>
                  </a:extLst>
                </a:gridCol>
                <a:gridCol w="1596706">
                  <a:extLst>
                    <a:ext uri="{9D8B030D-6E8A-4147-A177-3AD203B41FA5}">
                      <a16:colId xmlns:a16="http://schemas.microsoft.com/office/drawing/2014/main" val="4185715528"/>
                    </a:ext>
                  </a:extLst>
                </a:gridCol>
              </a:tblGrid>
              <a:tr h="765303">
                <a:tc>
                  <a:txBody>
                    <a:bodyPr/>
                    <a:lstStyle/>
                    <a:p>
                      <a:r>
                        <a:rPr lang="en-ZW" sz="2000" dirty="0"/>
                        <a:t>Brand</a:t>
                      </a:r>
                    </a:p>
                  </a:txBody>
                  <a:tcPr/>
                </a:tc>
                <a:tc>
                  <a:txBody>
                    <a:bodyPr/>
                    <a:lstStyle/>
                    <a:p>
                      <a:pPr>
                        <a:buNone/>
                      </a:pPr>
                      <a:r>
                        <a:rPr lang="en-ZW" sz="2000" dirty="0"/>
                        <a:t>Geographical Presence</a:t>
                      </a:r>
                    </a:p>
                  </a:txBody>
                  <a:tcPr/>
                </a:tc>
                <a:tc>
                  <a:txBody>
                    <a:bodyPr/>
                    <a:lstStyle/>
                    <a:p>
                      <a:pPr lvl="0">
                        <a:buNone/>
                      </a:pPr>
                      <a:r>
                        <a:rPr lang="en-ZW" sz="2000" dirty="0"/>
                        <a:t>Availability  Scale (1-5)</a:t>
                      </a:r>
                    </a:p>
                  </a:txBody>
                  <a:tcPr/>
                </a:tc>
                <a:extLst>
                  <a:ext uri="{0D108BD9-81ED-4DB2-BD59-A6C34878D82A}">
                    <a16:rowId xmlns:a16="http://schemas.microsoft.com/office/drawing/2014/main" val="514144974"/>
                  </a:ext>
                </a:extLst>
              </a:tr>
              <a:tr h="490063">
                <a:tc>
                  <a:txBody>
                    <a:bodyPr/>
                    <a:lstStyle/>
                    <a:p>
                      <a:r>
                        <a:rPr lang="en-ZW" sz="2000" dirty="0"/>
                        <a:t>Panther</a:t>
                      </a:r>
                    </a:p>
                  </a:txBody>
                  <a:tcPr/>
                </a:tc>
                <a:tc>
                  <a:txBody>
                    <a:bodyPr/>
                    <a:lstStyle/>
                    <a:p>
                      <a:pPr>
                        <a:buNone/>
                      </a:pPr>
                      <a:r>
                        <a:rPr lang="en-ZW" sz="2000" dirty="0"/>
                        <a:t>Nationwide (Urban, Rural, Mining, Border Towns, Growth Points)</a:t>
                      </a:r>
                    </a:p>
                  </a:txBody>
                  <a:tcPr/>
                </a:tc>
                <a:tc>
                  <a:txBody>
                    <a:bodyPr/>
                    <a:lstStyle/>
                    <a:p>
                      <a:pPr lvl="0">
                        <a:buNone/>
                      </a:pPr>
                      <a:r>
                        <a:rPr lang="en-ZW" sz="2000" dirty="0"/>
                        <a:t>5</a:t>
                      </a:r>
                    </a:p>
                  </a:txBody>
                  <a:tcPr/>
                </a:tc>
                <a:extLst>
                  <a:ext uri="{0D108BD9-81ED-4DB2-BD59-A6C34878D82A}">
                    <a16:rowId xmlns:a16="http://schemas.microsoft.com/office/drawing/2014/main" val="2407267584"/>
                  </a:ext>
                </a:extLst>
              </a:tr>
              <a:tr h="490063">
                <a:tc>
                  <a:txBody>
                    <a:bodyPr/>
                    <a:lstStyle/>
                    <a:p>
                      <a:r>
                        <a:rPr lang="en-ZW" sz="2000" dirty="0"/>
                        <a:t>Icon Gold</a:t>
                      </a:r>
                    </a:p>
                  </a:txBody>
                  <a:tcPr/>
                </a:tc>
                <a:tc>
                  <a:txBody>
                    <a:bodyPr/>
                    <a:lstStyle/>
                    <a:p>
                      <a:pPr>
                        <a:buNone/>
                      </a:pPr>
                      <a:r>
                        <a:rPr lang="en-ZW" sz="2000" dirty="0"/>
                        <a:t>Selected Urban Areas (with Tertiary Institutions)</a:t>
                      </a:r>
                    </a:p>
                  </a:txBody>
                  <a:tcPr/>
                </a:tc>
                <a:tc>
                  <a:txBody>
                    <a:bodyPr/>
                    <a:lstStyle/>
                    <a:p>
                      <a:pPr lvl="0">
                        <a:buNone/>
                      </a:pPr>
                      <a:r>
                        <a:rPr lang="en-ZW" sz="2000" dirty="0"/>
                        <a:t>1</a:t>
                      </a:r>
                    </a:p>
                  </a:txBody>
                  <a:tcPr/>
                </a:tc>
                <a:extLst>
                  <a:ext uri="{0D108BD9-81ED-4DB2-BD59-A6C34878D82A}">
                    <a16:rowId xmlns:a16="http://schemas.microsoft.com/office/drawing/2014/main" val="481463922"/>
                  </a:ext>
                </a:extLst>
              </a:tr>
              <a:tr h="490063">
                <a:tc>
                  <a:txBody>
                    <a:bodyPr/>
                    <a:lstStyle/>
                    <a:p>
                      <a:r>
                        <a:rPr lang="en-ZW" sz="2000" dirty="0"/>
                        <a:t>Love</a:t>
                      </a:r>
                    </a:p>
                  </a:txBody>
                  <a:tcPr/>
                </a:tc>
                <a:tc>
                  <a:txBody>
                    <a:bodyPr/>
                    <a:lstStyle/>
                    <a:p>
                      <a:pPr>
                        <a:buNone/>
                      </a:pPr>
                      <a:r>
                        <a:rPr lang="en-ZW" sz="2000" dirty="0"/>
                        <a:t>Selected Urban Areas (with Tertiary Institutions)</a:t>
                      </a:r>
                    </a:p>
                  </a:txBody>
                  <a:tcPr/>
                </a:tc>
                <a:tc>
                  <a:txBody>
                    <a:bodyPr/>
                    <a:lstStyle/>
                    <a:p>
                      <a:pPr lvl="0">
                        <a:buNone/>
                      </a:pPr>
                      <a:r>
                        <a:rPr lang="en-ZW" sz="2000" dirty="0"/>
                        <a:t>1</a:t>
                      </a:r>
                    </a:p>
                  </a:txBody>
                  <a:tcPr/>
                </a:tc>
                <a:extLst>
                  <a:ext uri="{0D108BD9-81ED-4DB2-BD59-A6C34878D82A}">
                    <a16:rowId xmlns:a16="http://schemas.microsoft.com/office/drawing/2014/main" val="799553701"/>
                  </a:ext>
                </a:extLst>
              </a:tr>
              <a:tr h="765303">
                <a:tc>
                  <a:txBody>
                    <a:bodyPr/>
                    <a:lstStyle/>
                    <a:p>
                      <a:r>
                        <a:rPr lang="en-ZW" sz="2000" dirty="0"/>
                        <a:t>Protector Plus</a:t>
                      </a:r>
                    </a:p>
                  </a:txBody>
                  <a:tcPr/>
                </a:tc>
                <a:tc>
                  <a:txBody>
                    <a:bodyPr/>
                    <a:lstStyle/>
                    <a:p>
                      <a:pPr>
                        <a:buNone/>
                      </a:pPr>
                      <a:r>
                        <a:rPr lang="en-ZW" sz="2000" dirty="0"/>
                        <a:t>Urban, Mining, Border Towns, Growth Points and selected rural areas</a:t>
                      </a:r>
                    </a:p>
                  </a:txBody>
                  <a:tcPr/>
                </a:tc>
                <a:tc>
                  <a:txBody>
                    <a:bodyPr/>
                    <a:lstStyle/>
                    <a:p>
                      <a:pPr lvl="0">
                        <a:buNone/>
                      </a:pPr>
                      <a:r>
                        <a:rPr lang="en-ZW" sz="2000" dirty="0"/>
                        <a:t>4</a:t>
                      </a:r>
                    </a:p>
                  </a:txBody>
                  <a:tcPr/>
                </a:tc>
                <a:extLst>
                  <a:ext uri="{0D108BD9-81ED-4DB2-BD59-A6C34878D82A}">
                    <a16:rowId xmlns:a16="http://schemas.microsoft.com/office/drawing/2014/main" val="312723245"/>
                  </a:ext>
                </a:extLst>
              </a:tr>
              <a:tr h="490063">
                <a:tc>
                  <a:txBody>
                    <a:bodyPr/>
                    <a:lstStyle/>
                    <a:p>
                      <a:r>
                        <a:rPr lang="en-ZW" sz="2000" dirty="0" err="1"/>
                        <a:t>Carex</a:t>
                      </a:r>
                      <a:endParaRPr lang="en-ZW"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2000" dirty="0"/>
                        <a:t>Urban (selected areas), Mining, Border Towns</a:t>
                      </a:r>
                    </a:p>
                  </a:txBody>
                  <a:tcPr/>
                </a:tc>
                <a:tc>
                  <a:txBody>
                    <a:bodyPr/>
                    <a:lstStyle/>
                    <a:p>
                      <a:pPr lvl="0">
                        <a:buNone/>
                      </a:pPr>
                      <a:r>
                        <a:rPr lang="en-ZW" sz="2000" dirty="0"/>
                        <a:t>3</a:t>
                      </a:r>
                    </a:p>
                  </a:txBody>
                  <a:tcPr/>
                </a:tc>
                <a:extLst>
                  <a:ext uri="{0D108BD9-81ED-4DB2-BD59-A6C34878D82A}">
                    <a16:rowId xmlns:a16="http://schemas.microsoft.com/office/drawing/2014/main" val="956965645"/>
                  </a:ext>
                </a:extLst>
              </a:tr>
              <a:tr h="490063">
                <a:tc>
                  <a:txBody>
                    <a:bodyPr/>
                    <a:lstStyle/>
                    <a:p>
                      <a:r>
                        <a:rPr lang="en-ZW" sz="2000" dirty="0"/>
                        <a:t>Fantasy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2000" dirty="0"/>
                        <a:t>Urban </a:t>
                      </a:r>
                    </a:p>
                  </a:txBody>
                  <a:tcPr/>
                </a:tc>
                <a:tc>
                  <a:txBody>
                    <a:bodyPr/>
                    <a:lstStyle/>
                    <a:p>
                      <a:pPr lvl="0">
                        <a:buNone/>
                      </a:pPr>
                      <a:r>
                        <a:rPr lang="en-ZW" sz="2000" dirty="0"/>
                        <a:t>3</a:t>
                      </a:r>
                    </a:p>
                  </a:txBody>
                  <a:tcPr/>
                </a:tc>
                <a:extLst>
                  <a:ext uri="{0D108BD9-81ED-4DB2-BD59-A6C34878D82A}">
                    <a16:rowId xmlns:a16="http://schemas.microsoft.com/office/drawing/2014/main" val="274884111"/>
                  </a:ext>
                </a:extLst>
              </a:tr>
              <a:tr h="490063">
                <a:tc>
                  <a:txBody>
                    <a:bodyPr/>
                    <a:lstStyle/>
                    <a:p>
                      <a:r>
                        <a:rPr lang="en-ZW" sz="2000" dirty="0"/>
                        <a:t>Durex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2000" dirty="0"/>
                        <a:t>Urban  (Selected areas)</a:t>
                      </a:r>
                    </a:p>
                  </a:txBody>
                  <a:tcPr/>
                </a:tc>
                <a:tc>
                  <a:txBody>
                    <a:bodyPr/>
                    <a:lstStyle/>
                    <a:p>
                      <a:pPr lvl="0">
                        <a:buNone/>
                      </a:pPr>
                      <a:r>
                        <a:rPr lang="en-ZW" sz="2000" dirty="0"/>
                        <a:t>1</a:t>
                      </a:r>
                    </a:p>
                  </a:txBody>
                  <a:tcPr/>
                </a:tc>
                <a:extLst>
                  <a:ext uri="{0D108BD9-81ED-4DB2-BD59-A6C34878D82A}">
                    <a16:rowId xmlns:a16="http://schemas.microsoft.com/office/drawing/2014/main" val="2853461267"/>
                  </a:ext>
                </a:extLst>
              </a:tr>
              <a:tr h="490063">
                <a:tc>
                  <a:txBody>
                    <a:bodyPr/>
                    <a:lstStyle/>
                    <a:p>
                      <a:r>
                        <a:rPr lang="en-ZW" sz="2000" dirty="0"/>
                        <a:t>Playboy</a:t>
                      </a:r>
                    </a:p>
                  </a:txBody>
                  <a:tcPr/>
                </a:tc>
                <a:tc>
                  <a:txBody>
                    <a:bodyPr/>
                    <a:lstStyle/>
                    <a:p>
                      <a:pPr>
                        <a:buNone/>
                      </a:pPr>
                      <a:r>
                        <a:rPr lang="en-ZW" sz="2000" dirty="0"/>
                        <a:t>Urban (Selected areas)</a:t>
                      </a:r>
                    </a:p>
                  </a:txBody>
                  <a:tcPr/>
                </a:tc>
                <a:tc>
                  <a:txBody>
                    <a:bodyPr/>
                    <a:lstStyle/>
                    <a:p>
                      <a:pPr lvl="0">
                        <a:buNone/>
                      </a:pPr>
                      <a:r>
                        <a:rPr lang="en-ZW" sz="2000" dirty="0"/>
                        <a:t>1</a:t>
                      </a:r>
                    </a:p>
                  </a:txBody>
                  <a:tcPr/>
                </a:tc>
                <a:extLst>
                  <a:ext uri="{0D108BD9-81ED-4DB2-BD59-A6C34878D82A}">
                    <a16:rowId xmlns:a16="http://schemas.microsoft.com/office/drawing/2014/main" val="3915901655"/>
                  </a:ext>
                </a:extLst>
              </a:tr>
            </a:tbl>
          </a:graphicData>
        </a:graphic>
      </p:graphicFrame>
      <p:sp>
        <p:nvSpPr>
          <p:cNvPr id="4" name="TextBox 3">
            <a:extLst>
              <a:ext uri="{FF2B5EF4-FFF2-40B4-BE49-F238E27FC236}">
                <a16:creationId xmlns:a16="http://schemas.microsoft.com/office/drawing/2014/main" id="{C7A450FB-D1A3-4994-B7BB-63C6C535807C}"/>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6" name="TextBox 5">
            <a:extLst>
              <a:ext uri="{FF2B5EF4-FFF2-40B4-BE49-F238E27FC236}">
                <a16:creationId xmlns:a16="http://schemas.microsoft.com/office/drawing/2014/main" id="{7C9E9D52-5C06-42AD-9AC4-79710AF6E7C0}"/>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27503816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1C82-3E6F-4AD4-AC63-6C7461B8C289}"/>
              </a:ext>
            </a:extLst>
          </p:cNvPr>
          <p:cNvSpPr>
            <a:spLocks noGrp="1"/>
          </p:cNvSpPr>
          <p:nvPr>
            <p:ph type="title"/>
          </p:nvPr>
        </p:nvSpPr>
        <p:spPr>
          <a:xfrm>
            <a:off x="559363" y="314958"/>
            <a:ext cx="4433352" cy="993858"/>
          </a:xfrm>
        </p:spPr>
        <p:txBody>
          <a:bodyPr/>
          <a:lstStyle/>
          <a:p>
            <a:r>
              <a:rPr lang="en-GB"/>
              <a:t>Zimbabwe</a:t>
            </a:r>
            <a:br>
              <a:rPr lang="en-GB"/>
            </a:br>
            <a:r>
              <a:rPr lang="en-GB"/>
              <a:t>Market </a:t>
            </a:r>
            <a:r>
              <a:rPr lang="en-GB" dirty="0"/>
              <a:t>Depth - Value </a:t>
            </a:r>
            <a:endParaRPr lang="en-US" dirty="0"/>
          </a:p>
        </p:txBody>
      </p:sp>
      <p:sp>
        <p:nvSpPr>
          <p:cNvPr id="10" name="Content Placeholder 9">
            <a:extLst>
              <a:ext uri="{FF2B5EF4-FFF2-40B4-BE49-F238E27FC236}">
                <a16:creationId xmlns:a16="http://schemas.microsoft.com/office/drawing/2014/main" id="{EB56C5D9-03C9-4B4B-9BDC-241C39A5AADF}"/>
              </a:ext>
            </a:extLst>
          </p:cNvPr>
          <p:cNvSpPr>
            <a:spLocks noGrp="1"/>
          </p:cNvSpPr>
          <p:nvPr>
            <p:ph sz="quarter" idx="10"/>
          </p:nvPr>
        </p:nvSpPr>
        <p:spPr>
          <a:xfrm>
            <a:off x="8184630" y="1442546"/>
            <a:ext cx="3613671" cy="4088823"/>
          </a:xfrm>
        </p:spPr>
        <p:txBody>
          <a:bodyPr/>
          <a:lstStyle/>
          <a:p>
            <a:r>
              <a:rPr lang="en-GB" sz="1600" dirty="0"/>
              <a:t>The low  and flat market value </a:t>
            </a:r>
            <a:r>
              <a:rPr lang="en-GB" sz="1600" b="1" dirty="0"/>
              <a:t>doesn’t signal a vibrant, growing, healthy market</a:t>
            </a:r>
            <a:r>
              <a:rPr lang="en-GB" sz="1600" dirty="0"/>
              <a:t>….</a:t>
            </a:r>
          </a:p>
          <a:p>
            <a:r>
              <a:rPr lang="en-GB" sz="1600" dirty="0"/>
              <a:t>And indicates modest opportunities for the commercial sector.</a:t>
            </a:r>
          </a:p>
          <a:p>
            <a:r>
              <a:rPr lang="en-GB" sz="1600" dirty="0"/>
              <a:t>Total Market Value of ~$2.5 million / year </a:t>
            </a:r>
            <a:r>
              <a:rPr lang="en-GB" sz="1600" b="1" dirty="0"/>
              <a:t>has stagnated and even declined</a:t>
            </a:r>
            <a:r>
              <a:rPr lang="en-GB" sz="1600" dirty="0"/>
              <a:t>.</a:t>
            </a:r>
          </a:p>
          <a:p>
            <a:r>
              <a:rPr lang="en-GB" sz="1600" dirty="0"/>
              <a:t>While PP price doubled in 2017 – which we would expect would grow market value </a:t>
            </a:r>
            <a:r>
              <a:rPr lang="en-GB" sz="1600" b="1" dirty="0"/>
              <a:t>- decrease in volumes didn’t add to market value</a:t>
            </a:r>
          </a:p>
          <a:p>
            <a:r>
              <a:rPr lang="en-GB" sz="1600" dirty="0"/>
              <a:t>Commercial sales have declined over last decade.</a:t>
            </a:r>
          </a:p>
        </p:txBody>
      </p:sp>
      <p:sp>
        <p:nvSpPr>
          <p:cNvPr id="6" name="Slide Number Placeholder 5">
            <a:extLst>
              <a:ext uri="{FF2B5EF4-FFF2-40B4-BE49-F238E27FC236}">
                <a16:creationId xmlns:a16="http://schemas.microsoft.com/office/drawing/2014/main" id="{BD23BDE4-AA6D-41DE-B018-EAEE9CB3FA37}"/>
              </a:ext>
            </a:extLst>
          </p:cNvPr>
          <p:cNvSpPr>
            <a:spLocks noGrp="1"/>
          </p:cNvSpPr>
          <p:nvPr>
            <p:ph type="sldNum" sz="quarter" idx="13"/>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a:extLst>
              <a:ext uri="{FF2B5EF4-FFF2-40B4-BE49-F238E27FC236}">
                <a16:creationId xmlns:a16="http://schemas.microsoft.com/office/drawing/2014/main" id="{A2A933BC-C978-7E4E-A0DF-F48AB4E90BC6}"/>
              </a:ext>
            </a:extLst>
          </p:cNvPr>
          <p:cNvPicPr>
            <a:picLocks noChangeAspect="1"/>
          </p:cNvPicPr>
          <p:nvPr/>
        </p:nvPicPr>
        <p:blipFill>
          <a:blip r:embed="rId2"/>
          <a:stretch>
            <a:fillRect/>
          </a:stretch>
        </p:blipFill>
        <p:spPr>
          <a:xfrm>
            <a:off x="209862" y="1638634"/>
            <a:ext cx="7807534" cy="4407479"/>
          </a:xfrm>
          <a:prstGeom prst="rect">
            <a:avLst/>
          </a:prstGeom>
        </p:spPr>
      </p:pic>
      <p:sp>
        <p:nvSpPr>
          <p:cNvPr id="7" name="TextBox 6">
            <a:extLst>
              <a:ext uri="{FF2B5EF4-FFF2-40B4-BE49-F238E27FC236}">
                <a16:creationId xmlns:a16="http://schemas.microsoft.com/office/drawing/2014/main" id="{B7FA76DB-8AA7-4CD8-870A-D492843AC95C}"/>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93DA99E6-F305-4BAA-AA3E-6AF53757DCF3}"/>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16895379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12A3D10-EE73-4F54-8BF0-673566C26646}"/>
              </a:ext>
            </a:extLst>
          </p:cNvPr>
          <p:cNvGraphicFramePr/>
          <p:nvPr>
            <p:extLst>
              <p:ext uri="{D42A27DB-BD31-4B8C-83A1-F6EECF244321}">
                <p14:modId xmlns:p14="http://schemas.microsoft.com/office/powerpoint/2010/main" val="4150091595"/>
              </p:ext>
            </p:extLst>
          </p:nvPr>
        </p:nvGraphicFramePr>
        <p:xfrm>
          <a:off x="665480" y="1290320"/>
          <a:ext cx="1039876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0094C0CC-995E-4E1A-B28E-2471DD2A4816}"/>
              </a:ext>
            </a:extLst>
          </p:cNvPr>
          <p:cNvSpPr txBox="1">
            <a:spLocks/>
          </p:cNvSpPr>
          <p:nvPr/>
        </p:nvSpPr>
        <p:spPr>
          <a:xfrm>
            <a:off x="838200" y="263951"/>
            <a:ext cx="8128000" cy="1026369"/>
          </a:xfrm>
          <a:prstGeom prst="rect">
            <a:avLst/>
          </a:prstGeom>
        </p:spPr>
        <p:txBody>
          <a:bodyPr>
            <a:noAutofit/>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pt-PT" altLang="en-US" sz="3600">
                <a:solidFill>
                  <a:schemeClr val="accent3"/>
                </a:solidFill>
              </a:rPr>
              <a:t>Mozambique</a:t>
            </a:r>
          </a:p>
          <a:p>
            <a:r>
              <a:rPr lang="pt-PT" altLang="en-US" sz="3600">
                <a:solidFill>
                  <a:schemeClr val="accent3"/>
                </a:solidFill>
              </a:rPr>
              <a:t>Social marketing sales in decline</a:t>
            </a:r>
            <a:endParaRPr lang="pt-PT" altLang="en-US" sz="3600" dirty="0">
              <a:solidFill>
                <a:schemeClr val="accent3"/>
              </a:solidFill>
            </a:endParaRPr>
          </a:p>
        </p:txBody>
      </p:sp>
      <p:sp>
        <p:nvSpPr>
          <p:cNvPr id="5" name="TextBox 4">
            <a:extLst>
              <a:ext uri="{FF2B5EF4-FFF2-40B4-BE49-F238E27FC236}">
                <a16:creationId xmlns:a16="http://schemas.microsoft.com/office/drawing/2014/main" id="{F904CE59-7CF8-4501-818D-77451089D188}"/>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6" name="TextBox 5">
            <a:extLst>
              <a:ext uri="{FF2B5EF4-FFF2-40B4-BE49-F238E27FC236}">
                <a16:creationId xmlns:a16="http://schemas.microsoft.com/office/drawing/2014/main" id="{3E89E75F-41DA-4D51-8939-F68B38489097}"/>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2" name="TextBox 1">
            <a:extLst>
              <a:ext uri="{FF2B5EF4-FFF2-40B4-BE49-F238E27FC236}">
                <a16:creationId xmlns:a16="http://schemas.microsoft.com/office/drawing/2014/main" id="{2B243C02-C64A-4AF3-8BC9-B0DBB0FA93CE}"/>
              </a:ext>
            </a:extLst>
          </p:cNvPr>
          <p:cNvSpPr txBox="1"/>
          <p:nvPr/>
        </p:nvSpPr>
        <p:spPr>
          <a:xfrm>
            <a:off x="8610600" y="5661074"/>
            <a:ext cx="2380593" cy="646331"/>
          </a:xfrm>
          <a:prstGeom prst="rect">
            <a:avLst/>
          </a:prstGeom>
          <a:noFill/>
        </p:spPr>
        <p:txBody>
          <a:bodyPr wrap="square" rtlCol="0">
            <a:spAutoFit/>
          </a:bodyPr>
          <a:lstStyle/>
          <a:p>
            <a:r>
              <a:rPr lang="en-US" sz="1200"/>
              <a:t>Source: MGH analysis of DKT contraceptive social marketing statistics</a:t>
            </a:r>
          </a:p>
        </p:txBody>
      </p:sp>
    </p:spTree>
    <p:extLst>
      <p:ext uri="{BB962C8B-B14F-4D97-AF65-F5344CB8AC3E}">
        <p14:creationId xmlns:p14="http://schemas.microsoft.com/office/powerpoint/2010/main" val="1489527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D8A7-0A50-124E-A0F8-B65C82626D4D}"/>
              </a:ext>
            </a:extLst>
          </p:cNvPr>
          <p:cNvSpPr>
            <a:spLocks noGrp="1"/>
          </p:cNvSpPr>
          <p:nvPr>
            <p:ph type="title"/>
          </p:nvPr>
        </p:nvSpPr>
        <p:spPr>
          <a:xfrm>
            <a:off x="649303" y="244592"/>
            <a:ext cx="10263535" cy="993858"/>
          </a:xfrm>
        </p:spPr>
        <p:txBody>
          <a:bodyPr/>
          <a:lstStyle/>
          <a:p>
            <a:r>
              <a:rPr lang="en-US" sz="2800"/>
              <a:t>Zimbabwe</a:t>
            </a:r>
            <a:br>
              <a:rPr lang="en-US" sz="2800"/>
            </a:br>
            <a:r>
              <a:rPr lang="en-US" sz="2800"/>
              <a:t>Role </a:t>
            </a:r>
            <a:r>
              <a:rPr lang="en-US" sz="2800" dirty="0"/>
              <a:t>of SM and Free have flipped in last decade</a:t>
            </a:r>
            <a:br>
              <a:rPr lang="en-US" sz="2400" b="0" i="1" dirty="0"/>
            </a:br>
            <a:r>
              <a:rPr lang="en-US" sz="1600" i="1" dirty="0"/>
              <a:t>Despite a more sustainable SM sector, the overall market is growing MORE reliant on donor subsidy – and less sustainable. </a:t>
            </a:r>
          </a:p>
        </p:txBody>
      </p:sp>
      <p:sp>
        <p:nvSpPr>
          <p:cNvPr id="6" name="Slide Number Placeholder 5">
            <a:extLst>
              <a:ext uri="{FF2B5EF4-FFF2-40B4-BE49-F238E27FC236}">
                <a16:creationId xmlns:a16="http://schemas.microsoft.com/office/drawing/2014/main" id="{305B83A1-56D0-3749-A609-62E35C02C918}"/>
              </a:ext>
            </a:extLst>
          </p:cNvPr>
          <p:cNvSpPr>
            <a:spLocks noGrp="1"/>
          </p:cNvSpPr>
          <p:nvPr>
            <p:ph type="sldNum" sz="quarter" idx="13"/>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12" name="Chart Placeholder 11">
            <a:extLst>
              <a:ext uri="{FF2B5EF4-FFF2-40B4-BE49-F238E27FC236}">
                <a16:creationId xmlns:a16="http://schemas.microsoft.com/office/drawing/2014/main" id="{A98955AD-D899-EF47-BC71-4A64177232E4}"/>
              </a:ext>
            </a:extLst>
          </p:cNvPr>
          <p:cNvPicPr>
            <a:picLocks noGrp="1" noChangeAspect="1"/>
          </p:cNvPicPr>
          <p:nvPr>
            <p:ph type="chart" sz="quarter" idx="11"/>
          </p:nvPr>
        </p:nvPicPr>
        <p:blipFill rotWithShape="1">
          <a:blip r:embed="rId2"/>
          <a:srcRect r="31434"/>
          <a:stretch/>
        </p:blipFill>
        <p:spPr>
          <a:xfrm>
            <a:off x="6920448" y="1483042"/>
            <a:ext cx="4433352" cy="4386652"/>
          </a:xfrm>
          <a:prstGeom prst="rect">
            <a:avLst/>
          </a:prstGeom>
          <a:ln>
            <a:solidFill>
              <a:schemeClr val="accent1"/>
            </a:solidFill>
          </a:ln>
        </p:spPr>
      </p:pic>
      <p:pic>
        <p:nvPicPr>
          <p:cNvPr id="13" name="Picture 12">
            <a:extLst>
              <a:ext uri="{FF2B5EF4-FFF2-40B4-BE49-F238E27FC236}">
                <a16:creationId xmlns:a16="http://schemas.microsoft.com/office/drawing/2014/main" id="{A78A4EEB-BB7A-194A-93FA-1BF52BB78CDC}"/>
              </a:ext>
            </a:extLst>
          </p:cNvPr>
          <p:cNvPicPr>
            <a:picLocks noChangeAspect="1"/>
          </p:cNvPicPr>
          <p:nvPr/>
        </p:nvPicPr>
        <p:blipFill rotWithShape="1">
          <a:blip r:embed="rId3"/>
          <a:srcRect r="29117"/>
          <a:stretch/>
        </p:blipFill>
        <p:spPr>
          <a:xfrm>
            <a:off x="626218" y="1499462"/>
            <a:ext cx="4433352" cy="4387991"/>
          </a:xfrm>
          <a:prstGeom prst="rect">
            <a:avLst/>
          </a:prstGeom>
          <a:ln>
            <a:solidFill>
              <a:schemeClr val="accent1"/>
            </a:solidFill>
          </a:ln>
        </p:spPr>
      </p:pic>
      <p:sp>
        <p:nvSpPr>
          <p:cNvPr id="14" name="Right Arrow 13">
            <a:extLst>
              <a:ext uri="{FF2B5EF4-FFF2-40B4-BE49-F238E27FC236}">
                <a16:creationId xmlns:a16="http://schemas.microsoft.com/office/drawing/2014/main" id="{397766B0-4C59-AA4A-98E2-6FCF1022DEF3}"/>
              </a:ext>
            </a:extLst>
          </p:cNvPr>
          <p:cNvSpPr/>
          <p:nvPr/>
        </p:nvSpPr>
        <p:spPr>
          <a:xfrm>
            <a:off x="5224648" y="2833141"/>
            <a:ext cx="1528997" cy="1387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D0F59F8B-621E-493E-8EC7-71816D8DCFDF}"/>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CECB09AF-902A-4B7E-895D-CF779DAF5082}"/>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28548570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F114C42-5C5A-4369-A4E4-942394BE77BE}"/>
              </a:ext>
            </a:extLst>
          </p:cNvPr>
          <p:cNvGraphicFramePr>
            <a:graphicFrameLocks noGrp="1"/>
          </p:cNvGraphicFramePr>
          <p:nvPr>
            <p:ph sz="half" idx="2"/>
          </p:nvPr>
        </p:nvGraphicFramePr>
        <p:xfrm>
          <a:off x="360954" y="1738313"/>
          <a:ext cx="5636622" cy="4205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a:extLst>
              <a:ext uri="{FF2B5EF4-FFF2-40B4-BE49-F238E27FC236}">
                <a16:creationId xmlns:a16="http://schemas.microsoft.com/office/drawing/2014/main" id="{70D9AA90-021C-4910-B07A-C75C29E0512B}"/>
              </a:ext>
            </a:extLst>
          </p:cNvPr>
          <p:cNvGraphicFramePr>
            <a:graphicFrameLocks noGrp="1"/>
          </p:cNvGraphicFramePr>
          <p:nvPr>
            <p:ph sz="quarter" idx="4"/>
          </p:nvPr>
        </p:nvGraphicFramePr>
        <p:xfrm>
          <a:off x="6172200" y="1738313"/>
          <a:ext cx="5636623" cy="420528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39337279-A2A3-4637-83F1-65CA63B18B04}"/>
              </a:ext>
            </a:extLst>
          </p:cNvPr>
          <p:cNvSpPr>
            <a:spLocks noGrp="1"/>
          </p:cNvSpPr>
          <p:nvPr>
            <p:ph type="title"/>
          </p:nvPr>
        </p:nvSpPr>
        <p:spPr/>
        <p:txBody>
          <a:bodyPr>
            <a:normAutofit fontScale="90000"/>
          </a:bodyPr>
          <a:lstStyle/>
          <a:p>
            <a:r>
              <a:rPr lang="en-US" sz="2700"/>
              <a:t>Zimbabwe</a:t>
            </a:r>
            <a:br>
              <a:rPr lang="en-US" sz="2400"/>
            </a:br>
            <a:r>
              <a:rPr lang="en-US" sz="2400"/>
              <a:t>Source </a:t>
            </a:r>
            <a:r>
              <a:rPr lang="en-US" sz="2400" dirty="0"/>
              <a:t>and Brand of Condom Last Used among Men by Province</a:t>
            </a:r>
          </a:p>
        </p:txBody>
      </p:sp>
      <p:sp>
        <p:nvSpPr>
          <p:cNvPr id="6" name="Text Placeholder 5">
            <a:extLst>
              <a:ext uri="{FF2B5EF4-FFF2-40B4-BE49-F238E27FC236}">
                <a16:creationId xmlns:a16="http://schemas.microsoft.com/office/drawing/2014/main" id="{E8C4B271-E017-4A02-9D9B-B15DCCED0E51}"/>
              </a:ext>
            </a:extLst>
          </p:cNvPr>
          <p:cNvSpPr>
            <a:spLocks noGrp="1"/>
          </p:cNvSpPr>
          <p:nvPr>
            <p:ph sz="quarter" idx="10"/>
          </p:nvPr>
        </p:nvSpPr>
        <p:spPr/>
        <p:txBody>
          <a:bodyPr/>
          <a:lstStyle/>
          <a:p>
            <a:r>
              <a:rPr lang="en-US" sz="1800" dirty="0"/>
              <a:t>Source of condom last used by province (men)</a:t>
            </a:r>
          </a:p>
        </p:txBody>
      </p:sp>
      <p:sp>
        <p:nvSpPr>
          <p:cNvPr id="11" name="Text Placeholder 10">
            <a:extLst>
              <a:ext uri="{FF2B5EF4-FFF2-40B4-BE49-F238E27FC236}">
                <a16:creationId xmlns:a16="http://schemas.microsoft.com/office/drawing/2014/main" id="{61FC93BE-0E41-44AF-BAA2-88B52BD98541}"/>
              </a:ext>
            </a:extLst>
          </p:cNvPr>
          <p:cNvSpPr>
            <a:spLocks noGrp="1"/>
          </p:cNvSpPr>
          <p:nvPr>
            <p:ph sz="quarter" idx="11"/>
          </p:nvPr>
        </p:nvSpPr>
        <p:spPr/>
        <p:txBody>
          <a:bodyPr/>
          <a:lstStyle/>
          <a:p>
            <a:r>
              <a:rPr lang="en-US" sz="1800" dirty="0"/>
              <a:t>Brand of condom last used by province (men)</a:t>
            </a:r>
          </a:p>
        </p:txBody>
      </p:sp>
      <p:sp>
        <p:nvSpPr>
          <p:cNvPr id="3" name="Slide Number Placeholder 2">
            <a:extLst>
              <a:ext uri="{FF2B5EF4-FFF2-40B4-BE49-F238E27FC236}">
                <a16:creationId xmlns:a16="http://schemas.microsoft.com/office/drawing/2014/main" id="{13AB8A7C-DBAB-4646-836F-610583104620}"/>
              </a:ext>
            </a:extLst>
          </p:cNvPr>
          <p:cNvSpPr>
            <a:spLocks noGrp="1"/>
          </p:cNvSpPr>
          <p:nvPr>
            <p:ph type="sldNum" sz="quarter" idx="13"/>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1920EAD-0564-42A2-A053-77B738858DD3}"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14DC59A0-4C8A-42BD-ADF6-1399AA04A052}"/>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12" name="TextBox 11">
            <a:extLst>
              <a:ext uri="{FF2B5EF4-FFF2-40B4-BE49-F238E27FC236}">
                <a16:creationId xmlns:a16="http://schemas.microsoft.com/office/drawing/2014/main" id="{D50669FE-47D9-4558-81BF-5286C459FE7E}"/>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2626182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CA12D7C7-B6FC-4A80-9BD2-0B76B7D03E6D}"/>
              </a:ext>
            </a:extLst>
          </p:cNvPr>
          <p:cNvGraphicFramePr>
            <a:graphicFrameLocks noGrp="1"/>
          </p:cNvGraphicFramePr>
          <p:nvPr>
            <p:ph sz="half" idx="2"/>
            <p:extLst>
              <p:ext uri="{D42A27DB-BD31-4B8C-83A1-F6EECF244321}">
                <p14:modId xmlns:p14="http://schemas.microsoft.com/office/powerpoint/2010/main" val="4154392963"/>
              </p:ext>
            </p:extLst>
          </p:nvPr>
        </p:nvGraphicFramePr>
        <p:xfrm>
          <a:off x="838200" y="2012426"/>
          <a:ext cx="5157787" cy="4205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75EB8197-1ECE-4BB0-9905-8ABC7B02BD2E}"/>
              </a:ext>
            </a:extLst>
          </p:cNvPr>
          <p:cNvGraphicFramePr>
            <a:graphicFrameLocks noGrp="1"/>
          </p:cNvGraphicFramePr>
          <p:nvPr>
            <p:ph sz="quarter" idx="4"/>
            <p:extLst>
              <p:ext uri="{D42A27DB-BD31-4B8C-83A1-F6EECF244321}">
                <p14:modId xmlns:p14="http://schemas.microsoft.com/office/powerpoint/2010/main" val="3572658917"/>
              </p:ext>
            </p:extLst>
          </p:nvPr>
        </p:nvGraphicFramePr>
        <p:xfrm>
          <a:off x="6170612" y="2012426"/>
          <a:ext cx="5183188" cy="420528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39337279-A2A3-4637-83F1-65CA63B18B04}"/>
              </a:ext>
            </a:extLst>
          </p:cNvPr>
          <p:cNvSpPr>
            <a:spLocks noGrp="1"/>
          </p:cNvSpPr>
          <p:nvPr>
            <p:ph type="title"/>
          </p:nvPr>
        </p:nvSpPr>
        <p:spPr>
          <a:xfrm>
            <a:off x="738187" y="186798"/>
            <a:ext cx="9939973" cy="1158450"/>
          </a:xfrm>
        </p:spPr>
        <p:txBody>
          <a:bodyPr>
            <a:noAutofit/>
          </a:bodyPr>
          <a:lstStyle/>
          <a:p>
            <a:r>
              <a:rPr lang="en-US" sz="2200"/>
              <a:t>Zimbabwe</a:t>
            </a:r>
            <a:br>
              <a:rPr lang="en-US" sz="2200"/>
            </a:br>
            <a:r>
              <a:rPr lang="en-US" sz="2000"/>
              <a:t>Source &amp; </a:t>
            </a:r>
            <a:r>
              <a:rPr lang="en-US" sz="2000" dirty="0"/>
              <a:t>Brand of Condom Last Used among Women by Wealth Quintile</a:t>
            </a:r>
            <a:br>
              <a:rPr lang="en-US" sz="2200" dirty="0"/>
            </a:br>
            <a:r>
              <a:rPr lang="en-US" sz="1600" b="0" i="1" dirty="0"/>
              <a:t>Higher quintiles of users are less likely to get condoms from the public sector, but still are using PP in large numbers.</a:t>
            </a:r>
          </a:p>
        </p:txBody>
      </p:sp>
      <p:sp>
        <p:nvSpPr>
          <p:cNvPr id="12" name="Text Placeholder 11">
            <a:extLst>
              <a:ext uri="{FF2B5EF4-FFF2-40B4-BE49-F238E27FC236}">
                <a16:creationId xmlns:a16="http://schemas.microsoft.com/office/drawing/2014/main" id="{DAF9C0A4-36F4-4474-85A2-4591A396BD59}"/>
              </a:ext>
            </a:extLst>
          </p:cNvPr>
          <p:cNvSpPr>
            <a:spLocks noGrp="1"/>
          </p:cNvSpPr>
          <p:nvPr>
            <p:ph sz="quarter" idx="10"/>
          </p:nvPr>
        </p:nvSpPr>
        <p:spPr>
          <a:xfrm>
            <a:off x="838200" y="1188513"/>
            <a:ext cx="5157788" cy="823914"/>
          </a:xfrm>
        </p:spPr>
        <p:txBody>
          <a:bodyPr/>
          <a:lstStyle/>
          <a:p>
            <a:r>
              <a:rPr lang="en-US" sz="1800" dirty="0"/>
              <a:t>Source of condom last used by quintile (women)</a:t>
            </a:r>
          </a:p>
        </p:txBody>
      </p:sp>
      <p:sp>
        <p:nvSpPr>
          <p:cNvPr id="13" name="Text Placeholder 12">
            <a:extLst>
              <a:ext uri="{FF2B5EF4-FFF2-40B4-BE49-F238E27FC236}">
                <a16:creationId xmlns:a16="http://schemas.microsoft.com/office/drawing/2014/main" id="{7682D4AA-9AE2-45ED-AAEC-011A895113B5}"/>
              </a:ext>
            </a:extLst>
          </p:cNvPr>
          <p:cNvSpPr>
            <a:spLocks noGrp="1"/>
          </p:cNvSpPr>
          <p:nvPr>
            <p:ph sz="quarter" idx="11"/>
          </p:nvPr>
        </p:nvSpPr>
        <p:spPr>
          <a:xfrm>
            <a:off x="6170613" y="1188513"/>
            <a:ext cx="5180010" cy="823914"/>
          </a:xfrm>
        </p:spPr>
        <p:txBody>
          <a:bodyPr/>
          <a:lstStyle/>
          <a:p>
            <a:r>
              <a:rPr lang="en-US" sz="1800" dirty="0"/>
              <a:t>Brand of condom last used by quintile (women)</a:t>
            </a:r>
          </a:p>
        </p:txBody>
      </p:sp>
      <p:sp>
        <p:nvSpPr>
          <p:cNvPr id="3" name="Slide Number Placeholder 2">
            <a:extLst>
              <a:ext uri="{FF2B5EF4-FFF2-40B4-BE49-F238E27FC236}">
                <a16:creationId xmlns:a16="http://schemas.microsoft.com/office/drawing/2014/main" id="{13AB8A7C-DBAB-4646-836F-610583104620}"/>
              </a:ext>
            </a:extLst>
          </p:cNvPr>
          <p:cNvSpPr>
            <a:spLocks noGrp="1"/>
          </p:cNvSpPr>
          <p:nvPr>
            <p:ph type="sldNum" sz="quarter" idx="13"/>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1920EAD-0564-42A2-A053-77B738858DD3}"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E3279AAA-8A8F-4A57-9D15-AF481034826C}"/>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7759DCBC-6A22-41E0-B7E9-953588CD4ACC}"/>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20027343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467" y="0"/>
            <a:ext cx="10515600" cy="833453"/>
          </a:xfrm>
          <a:noFill/>
        </p:spPr>
        <p:txBody>
          <a:bodyPr/>
          <a:lstStyle/>
          <a:p>
            <a:r>
              <a:rPr lang="en-US" sz="2800"/>
              <a:t>Zimbabwe</a:t>
            </a:r>
            <a:br>
              <a:rPr lang="en-US" sz="2800"/>
            </a:br>
            <a:r>
              <a:rPr lang="en-US" sz="2800"/>
              <a:t>Private company profile</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5651235"/>
              </p:ext>
            </p:extLst>
          </p:nvPr>
        </p:nvGraphicFramePr>
        <p:xfrm>
          <a:off x="0" y="833453"/>
          <a:ext cx="12082072" cy="6297212"/>
        </p:xfrm>
        <a:graphic>
          <a:graphicData uri="http://schemas.openxmlformats.org/drawingml/2006/table">
            <a:tbl>
              <a:tblPr firstRow="1" bandRow="1">
                <a:tableStyleId>{5C22544A-7EE6-4342-B048-85BDC9FD1C3A}</a:tableStyleId>
              </a:tblPr>
              <a:tblGrid>
                <a:gridCol w="1344844">
                  <a:extLst>
                    <a:ext uri="{9D8B030D-6E8A-4147-A177-3AD203B41FA5}">
                      <a16:colId xmlns:a16="http://schemas.microsoft.com/office/drawing/2014/main" val="20000"/>
                    </a:ext>
                  </a:extLst>
                </a:gridCol>
                <a:gridCol w="2118454">
                  <a:extLst>
                    <a:ext uri="{9D8B030D-6E8A-4147-A177-3AD203B41FA5}">
                      <a16:colId xmlns:a16="http://schemas.microsoft.com/office/drawing/2014/main" val="20001"/>
                    </a:ext>
                  </a:extLst>
                </a:gridCol>
                <a:gridCol w="1188401">
                  <a:extLst>
                    <a:ext uri="{9D8B030D-6E8A-4147-A177-3AD203B41FA5}">
                      <a16:colId xmlns:a16="http://schemas.microsoft.com/office/drawing/2014/main" val="20002"/>
                    </a:ext>
                  </a:extLst>
                </a:gridCol>
                <a:gridCol w="1670650">
                  <a:extLst>
                    <a:ext uri="{9D8B030D-6E8A-4147-A177-3AD203B41FA5}">
                      <a16:colId xmlns:a16="http://schemas.microsoft.com/office/drawing/2014/main" val="20003"/>
                    </a:ext>
                  </a:extLst>
                </a:gridCol>
                <a:gridCol w="1119507">
                  <a:extLst>
                    <a:ext uri="{9D8B030D-6E8A-4147-A177-3AD203B41FA5}">
                      <a16:colId xmlns:a16="http://schemas.microsoft.com/office/drawing/2014/main" val="20004"/>
                    </a:ext>
                  </a:extLst>
                </a:gridCol>
                <a:gridCol w="2807380">
                  <a:extLst>
                    <a:ext uri="{9D8B030D-6E8A-4147-A177-3AD203B41FA5}">
                      <a16:colId xmlns:a16="http://schemas.microsoft.com/office/drawing/2014/main" val="20005"/>
                    </a:ext>
                  </a:extLst>
                </a:gridCol>
                <a:gridCol w="1832836">
                  <a:extLst>
                    <a:ext uri="{9D8B030D-6E8A-4147-A177-3AD203B41FA5}">
                      <a16:colId xmlns:a16="http://schemas.microsoft.com/office/drawing/2014/main" val="20006"/>
                    </a:ext>
                  </a:extLst>
                </a:gridCol>
              </a:tblGrid>
              <a:tr h="627932">
                <a:tc>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Brands</a:t>
                      </a:r>
                    </a:p>
                    <a:p>
                      <a:endParaRPr lang="en-US" sz="1200" dirty="0"/>
                    </a:p>
                  </a:txBody>
                  <a:tcPr/>
                </a:tc>
                <a:tc>
                  <a:txBody>
                    <a:bodyPr/>
                    <a:lstStyle/>
                    <a:p>
                      <a:r>
                        <a:rPr lang="en-US" sz="1200" dirty="0"/>
                        <a:t>General Coordination</a:t>
                      </a:r>
                    </a:p>
                  </a:txBody>
                  <a:tcPr/>
                </a:tc>
                <a:tc>
                  <a:txBody>
                    <a:bodyPr/>
                    <a:lstStyle/>
                    <a:p>
                      <a:r>
                        <a:rPr lang="en-US" sz="1200" dirty="0"/>
                        <a:t>Distribution</a:t>
                      </a:r>
                    </a:p>
                  </a:txBody>
                  <a:tcPr/>
                </a:tc>
                <a:tc>
                  <a:txBody>
                    <a:bodyPr/>
                    <a:lstStyle/>
                    <a:p>
                      <a:r>
                        <a:rPr lang="en-US" sz="1200" dirty="0"/>
                        <a:t>Policy</a:t>
                      </a:r>
                    </a:p>
                  </a:txBody>
                  <a:tcPr/>
                </a:tc>
                <a:tc>
                  <a:txBody>
                    <a:bodyPr/>
                    <a:lstStyle/>
                    <a:p>
                      <a:r>
                        <a:rPr lang="en-US" sz="1200" dirty="0"/>
                        <a:t>Demand Creation</a:t>
                      </a:r>
                    </a:p>
                  </a:txBody>
                  <a:tcPr/>
                </a:tc>
                <a:tc>
                  <a:txBody>
                    <a:bodyPr/>
                    <a:lstStyle/>
                    <a:p>
                      <a:r>
                        <a:rPr lang="en-US" sz="1200" dirty="0"/>
                        <a:t>Consumers</a:t>
                      </a:r>
                    </a:p>
                  </a:txBody>
                  <a:tcPr/>
                </a:tc>
                <a:extLst>
                  <a:ext uri="{0D108BD9-81ED-4DB2-BD59-A6C34878D82A}">
                    <a16:rowId xmlns:a16="http://schemas.microsoft.com/office/drawing/2014/main" val="10000"/>
                  </a:ext>
                </a:extLst>
              </a:tr>
              <a:tr h="2744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Issues</a:t>
                      </a:r>
                      <a:endParaRPr lang="en-US" sz="1200" b="0" dirty="0"/>
                    </a:p>
                    <a:p>
                      <a:endParaRPr lang="en-US" sz="1200" baseline="0" dirty="0"/>
                    </a:p>
                    <a:p>
                      <a:r>
                        <a:rPr lang="en-US" sz="1200" baseline="0" dirty="0"/>
                        <a:t> </a:t>
                      </a:r>
                      <a:endParaRPr lang="en-US" sz="1600" b="1" dirty="0"/>
                    </a:p>
                  </a:txBody>
                  <a:tcPr/>
                </a:tc>
                <a:tc>
                  <a:txBody>
                    <a:bodyPr/>
                    <a:lstStyle/>
                    <a:p>
                      <a:r>
                        <a:rPr lang="en-US" sz="1050" dirty="0"/>
                        <a:t>Elecare are the importers of the Carex and Fantacy brands of condom.</a:t>
                      </a:r>
                    </a:p>
                    <a:p>
                      <a:r>
                        <a:rPr lang="en-US" sz="1050" dirty="0"/>
                        <a:t>The</a:t>
                      </a:r>
                      <a:r>
                        <a:rPr lang="en-US" sz="1050" baseline="0" dirty="0"/>
                        <a:t> brands are scented and come in different variants.</a:t>
                      </a:r>
                    </a:p>
                    <a:p>
                      <a:endParaRPr lang="en-US" sz="1200" dirty="0"/>
                    </a:p>
                  </a:txBody>
                  <a:tcPr/>
                </a:tc>
                <a:tc>
                  <a:txBody>
                    <a:bodyPr/>
                    <a:lstStyle/>
                    <a:p>
                      <a:r>
                        <a:rPr lang="en-US" sz="1200" dirty="0"/>
                        <a:t>No genuine coordination in the market until recently. </a:t>
                      </a:r>
                    </a:p>
                    <a:p>
                      <a:r>
                        <a:rPr lang="en-US" sz="1200" dirty="0"/>
                        <a:t>Now part of the </a:t>
                      </a:r>
                      <a:r>
                        <a:rPr lang="en-US" sz="1200" dirty="0" err="1"/>
                        <a:t>TWG</a:t>
                      </a:r>
                      <a:r>
                        <a:rPr lang="en-US" sz="1200" dirty="0"/>
                        <a:t> and TSG which meets annually.</a:t>
                      </a:r>
                    </a:p>
                    <a:p>
                      <a:r>
                        <a:rPr lang="en-US" sz="1200" dirty="0"/>
                        <a:t>The government is now recognizing us. .</a:t>
                      </a:r>
                    </a:p>
                  </a:txBody>
                  <a:tcPr/>
                </a:tc>
                <a:tc>
                  <a:txBody>
                    <a:bodyPr/>
                    <a:lstStyle/>
                    <a:p>
                      <a:r>
                        <a:rPr lang="en-US" sz="1200" dirty="0"/>
                        <a:t>Carex and Fantasy are distributed through</a:t>
                      </a:r>
                      <a:r>
                        <a:rPr lang="en-US" sz="1200" baseline="0" dirty="0"/>
                        <a:t> the retail sector, Pharmacies, Wholesalers, Forecourt, and bars </a:t>
                      </a:r>
                    </a:p>
                    <a:p>
                      <a:r>
                        <a:rPr lang="en-US" sz="1200" baseline="0" dirty="0"/>
                        <a:t>Recently their condoms are now being distributed in colleges and university.</a:t>
                      </a:r>
                    </a:p>
                    <a:p>
                      <a:endParaRPr lang="en-US" sz="1200" dirty="0"/>
                    </a:p>
                  </a:txBody>
                  <a:tcPr/>
                </a:tc>
                <a:tc>
                  <a:txBody>
                    <a:bodyPr/>
                    <a:lstStyle/>
                    <a:p>
                      <a:r>
                        <a:rPr lang="en-US" sz="1200" dirty="0"/>
                        <a:t>The regulatory issues have made a number of players closing</a:t>
                      </a:r>
                      <a:r>
                        <a:rPr lang="en-US" sz="1200" baseline="0" dirty="0"/>
                        <a:t> shop. The duty and tax are prohibiting, Durex is the ONLY one that has survived.</a:t>
                      </a:r>
                    </a:p>
                    <a:p>
                      <a:r>
                        <a:rPr lang="en-US" sz="1200" baseline="0" dirty="0"/>
                        <a:t> </a:t>
                      </a:r>
                      <a:endParaRPr lang="en-US" sz="1200" dirty="0"/>
                    </a:p>
                  </a:txBody>
                  <a:tcPr/>
                </a:tc>
                <a:tc>
                  <a:txBody>
                    <a:bodyPr/>
                    <a:lstStyle/>
                    <a:p>
                      <a:r>
                        <a:rPr lang="en-US" sz="1200" dirty="0"/>
                        <a:t>Advertise on</a:t>
                      </a:r>
                      <a:r>
                        <a:rPr lang="en-US" sz="1200" baseline="0" dirty="0"/>
                        <a:t> face books , our cars are branded, instore adverts.</a:t>
                      </a:r>
                    </a:p>
                    <a:p>
                      <a:r>
                        <a:rPr lang="en-US" sz="1200" baseline="0" dirty="0"/>
                        <a:t>Working with students in terms of building entrepreneurship[ students are selling our products at the campus. They are now very popular “Carex Champions.</a:t>
                      </a:r>
                    </a:p>
                    <a:p>
                      <a:r>
                        <a:rPr lang="en-US" sz="1200" baseline="0" dirty="0"/>
                        <a:t>On the Fantasy we have rebranded the packaging because we realized people were not confident in buying condoms. So the new packaging is more attractive and you cant notice they are condoms.  </a:t>
                      </a:r>
                    </a:p>
                    <a:p>
                      <a:r>
                        <a:rPr lang="en-US" sz="1200" baseline="0" dirty="0"/>
                        <a:t>We Moved from promoting condoms as prevention but NOW as for and pleasurable. </a:t>
                      </a:r>
                      <a:endParaRPr lang="en-US" sz="1200" dirty="0"/>
                    </a:p>
                  </a:txBody>
                  <a:tcPr/>
                </a:tc>
                <a:tc>
                  <a:txBody>
                    <a:bodyPr/>
                    <a:lstStyle/>
                    <a:p>
                      <a:r>
                        <a:rPr lang="en-US" sz="1200" dirty="0"/>
                        <a:t>Reaching</a:t>
                      </a:r>
                      <a:r>
                        <a:rPr lang="en-US" sz="1200" baseline="0" dirty="0"/>
                        <a:t> out to students. Our brands appeal to them . We also have a captured community, the Middle income and above.. </a:t>
                      </a:r>
                      <a:endParaRPr lang="en-US" sz="1200" dirty="0"/>
                    </a:p>
                  </a:txBody>
                  <a:tcPr/>
                </a:tc>
                <a:extLst>
                  <a:ext uri="{0D108BD9-81ED-4DB2-BD59-A6C34878D82A}">
                    <a16:rowId xmlns:a16="http://schemas.microsoft.com/office/drawing/2014/main" val="10001"/>
                  </a:ext>
                </a:extLst>
              </a:tr>
              <a:tr h="1644782">
                <a:tc>
                  <a:txBody>
                    <a:bodyPr/>
                    <a:lstStyle/>
                    <a:p>
                      <a:r>
                        <a:rPr lang="en-US" sz="1200" dirty="0"/>
                        <a:t>Challenges</a:t>
                      </a:r>
                    </a:p>
                  </a:txBody>
                  <a:tcPr/>
                </a:tc>
                <a:tc>
                  <a:txBody>
                    <a:bodyPr/>
                    <a:lstStyle/>
                    <a:p>
                      <a:r>
                        <a:rPr lang="en-US" sz="1200" dirty="0"/>
                        <a:t>We</a:t>
                      </a:r>
                      <a:r>
                        <a:rPr lang="en-US" sz="1200" baseline="0" dirty="0"/>
                        <a:t> are private company so stocks are lost during Testing by MCAZ. From each batch they take about 1400 for testing – that’s a lot of money lost. MCAZ  sometimes takes months before we receive certification.</a:t>
                      </a:r>
                    </a:p>
                    <a:p>
                      <a:endParaRPr lang="en-US" sz="1200" dirty="0"/>
                    </a:p>
                  </a:txBody>
                  <a:tcPr/>
                </a:tc>
                <a:tc>
                  <a:txBody>
                    <a:bodyPr/>
                    <a:lstStyle/>
                    <a:p>
                      <a:r>
                        <a:rPr lang="en-US" sz="1200" dirty="0"/>
                        <a:t>PSI must not think we are in competition with them. The TMA not yet fully working though efforts</a:t>
                      </a:r>
                      <a:r>
                        <a:rPr lang="en-US" sz="1200" baseline="0" dirty="0"/>
                        <a:t> are in place, we are committed to the cause.</a:t>
                      </a:r>
                      <a:endParaRPr lang="en-US" sz="1200" dirty="0"/>
                    </a:p>
                  </a:txBody>
                  <a:tcPr/>
                </a:tc>
                <a:tc>
                  <a:txBody>
                    <a:bodyPr/>
                    <a:lstStyle/>
                    <a:p>
                      <a:r>
                        <a:rPr lang="en-US" sz="1200" dirty="0"/>
                        <a:t>We use own </a:t>
                      </a:r>
                      <a:r>
                        <a:rPr lang="en-US" sz="1200"/>
                        <a:t>transport fuel</a:t>
                      </a:r>
                      <a:r>
                        <a:rPr lang="en-US" sz="1200" baseline="0"/>
                        <a:t> </a:t>
                      </a:r>
                      <a:r>
                        <a:rPr lang="en-US" sz="1200" baseline="0" dirty="0"/>
                        <a:t>challenges, costs associated </a:t>
                      </a:r>
                      <a:r>
                        <a:rPr lang="en-US" sz="1200" baseline="0"/>
                        <a:t>with it </a:t>
                      </a:r>
                      <a:endParaRPr lang="en-US" sz="1200" baseline="0" dirty="0"/>
                    </a:p>
                    <a:p>
                      <a:r>
                        <a:rPr lang="en-US" sz="1200" baseline="0" dirty="0"/>
                        <a:t>Forex is a major problem, we have been queueing at </a:t>
                      </a:r>
                      <a:r>
                        <a:rPr lang="en-US" sz="1200" baseline="0" dirty="0" err="1"/>
                        <a:t>RBZ</a:t>
                      </a:r>
                      <a:r>
                        <a:rPr lang="en-US" sz="1200" baseline="0" dirty="0"/>
                        <a:t> but condoms not given priority. So now we have a tanker in Durban waiting for the past 2 months. The challenges are many, at the border ZIMRA wants cash</a:t>
                      </a:r>
                      <a:endParaRPr lang="en-US" sz="1200" dirty="0"/>
                    </a:p>
                  </a:txBody>
                  <a:tcPr/>
                </a:tc>
                <a:tc>
                  <a:txBody>
                    <a:bodyPr/>
                    <a:lstStyle/>
                    <a:p>
                      <a:r>
                        <a:rPr lang="en-US" sz="1200" dirty="0"/>
                        <a:t>Our products are not exempted</a:t>
                      </a:r>
                      <a:r>
                        <a:rPr lang="en-US" sz="1200" baseline="0" dirty="0"/>
                        <a:t> from duty and tax, </a:t>
                      </a:r>
                      <a:endParaRPr lang="en-US" sz="1200" dirty="0"/>
                    </a:p>
                  </a:txBody>
                  <a:tcPr/>
                </a:tc>
                <a:tc>
                  <a:txBody>
                    <a:bodyPr/>
                    <a:lstStyle/>
                    <a:p>
                      <a:r>
                        <a:rPr lang="en-US" sz="1200" dirty="0"/>
                        <a:t>Marketing  is an issue, we are limited in what  we can do.no finances to do all the activities we want.</a:t>
                      </a:r>
                    </a:p>
                  </a:txBody>
                  <a:tcPr/>
                </a:tc>
                <a:tc>
                  <a:txBody>
                    <a:bodyPr/>
                    <a:lstStyle/>
                    <a:p>
                      <a:r>
                        <a:rPr lang="en-US" sz="1200" dirty="0"/>
                        <a:t>The price of the condom sometimes its high to the consumer, we have no choice since we want to make a bit of profit after covering expenses.</a:t>
                      </a:r>
                    </a:p>
                  </a:txBody>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D1DCC576-1E9D-4D27-9722-B890F3EFB62D}"/>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6" name="TextBox 5">
            <a:extLst>
              <a:ext uri="{FF2B5EF4-FFF2-40B4-BE49-F238E27FC236}">
                <a16:creationId xmlns:a16="http://schemas.microsoft.com/office/drawing/2014/main" id="{1B398371-143A-4022-8131-CC3C8E880EB7}"/>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17044114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CEE7A9-5038-4C51-83FC-D6F615E699D9}"/>
              </a:ext>
            </a:extLst>
          </p:cNvPr>
          <p:cNvSpPr/>
          <p:nvPr/>
        </p:nvSpPr>
        <p:spPr>
          <a:xfrm>
            <a:off x="128016" y="86148"/>
            <a:ext cx="8705088" cy="1031051"/>
          </a:xfrm>
          <a:prstGeom prst="rect">
            <a:avLst/>
          </a:prstGeom>
        </p:spPr>
        <p:txBody>
          <a:bodyPr wrap="square">
            <a:spAutoFit/>
          </a:bodyPr>
          <a:lstStyle/>
          <a:p>
            <a:pPr algn="just" defTabSz="685800">
              <a:spcAft>
                <a:spcPts val="600"/>
              </a:spcAft>
              <a:buClr>
                <a:srgbClr val="C00000"/>
              </a:buClr>
              <a:defRPr/>
            </a:pPr>
            <a:r>
              <a:rPr lang="pt-PT" sz="3200" b="1">
                <a:solidFill>
                  <a:schemeClr val="accent3"/>
                </a:solidFill>
                <a:latin typeface="Century Gothic" panose="020B0502020202020204" pitchFamily="34" charset="0"/>
              </a:rPr>
              <a:t>Mozambique</a:t>
            </a:r>
          </a:p>
          <a:p>
            <a:pPr algn="just" defTabSz="685800">
              <a:spcAft>
                <a:spcPts val="600"/>
              </a:spcAft>
              <a:buClr>
                <a:srgbClr val="C00000"/>
              </a:buClr>
              <a:defRPr/>
            </a:pPr>
            <a:r>
              <a:rPr lang="pt-PT" sz="2400">
                <a:solidFill>
                  <a:schemeClr val="accent3"/>
                </a:solidFill>
              </a:rPr>
              <a:t>Public sector snapshot of availability</a:t>
            </a:r>
            <a:endParaRPr lang="pt-PT" sz="2800">
              <a:solidFill>
                <a:schemeClr val="accent3"/>
              </a:solidFill>
            </a:endParaRPr>
          </a:p>
        </p:txBody>
      </p:sp>
      <p:sp>
        <p:nvSpPr>
          <p:cNvPr id="6" name="Rectangle 5">
            <a:extLst>
              <a:ext uri="{FF2B5EF4-FFF2-40B4-BE49-F238E27FC236}">
                <a16:creationId xmlns:a16="http://schemas.microsoft.com/office/drawing/2014/main" id="{603749C8-0450-48FE-B105-DD67F06CB9BD}"/>
              </a:ext>
            </a:extLst>
          </p:cNvPr>
          <p:cNvSpPr/>
          <p:nvPr/>
        </p:nvSpPr>
        <p:spPr>
          <a:xfrm>
            <a:off x="2218944" y="1097281"/>
            <a:ext cx="3090672"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CE5F2F-B0CC-425F-BBAD-47068251BE68}"/>
              </a:ext>
            </a:extLst>
          </p:cNvPr>
          <p:cNvPicPr>
            <a:picLocks noChangeAspect="1"/>
          </p:cNvPicPr>
          <p:nvPr/>
        </p:nvPicPr>
        <p:blipFill>
          <a:blip r:embed="rId3"/>
          <a:stretch>
            <a:fillRect/>
          </a:stretch>
        </p:blipFill>
        <p:spPr>
          <a:xfrm>
            <a:off x="374535" y="1225540"/>
            <a:ext cx="7905865" cy="4712805"/>
          </a:xfrm>
          <a:prstGeom prst="rect">
            <a:avLst/>
          </a:prstGeom>
        </p:spPr>
      </p:pic>
      <p:sp>
        <p:nvSpPr>
          <p:cNvPr id="20" name="TextBox 19">
            <a:extLst>
              <a:ext uri="{FF2B5EF4-FFF2-40B4-BE49-F238E27FC236}">
                <a16:creationId xmlns:a16="http://schemas.microsoft.com/office/drawing/2014/main" id="{CB309706-646F-43C8-A49E-914D59E067A8}"/>
              </a:ext>
            </a:extLst>
          </p:cNvPr>
          <p:cNvSpPr txBox="1"/>
          <p:nvPr/>
        </p:nvSpPr>
        <p:spPr>
          <a:xfrm>
            <a:off x="8380708" y="1344963"/>
            <a:ext cx="3695917" cy="2308324"/>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pt-BR" sz="1600">
                <a:solidFill>
                  <a:srgbClr val="002F6C"/>
                </a:solidFill>
              </a:rPr>
              <a:t>Condom availability maintained at average of 72% of outlets in the sample during the period.</a:t>
            </a:r>
          </a:p>
          <a:p>
            <a:pPr>
              <a:buClr>
                <a:srgbClr val="C00000"/>
              </a:buClr>
            </a:pPr>
            <a:endParaRPr lang="pt-BR" sz="1600">
              <a:solidFill>
                <a:srgbClr val="002F6C"/>
              </a:solidFill>
            </a:endParaRPr>
          </a:p>
          <a:p>
            <a:pPr marL="285750" indent="-285750">
              <a:buClr>
                <a:srgbClr val="C00000"/>
              </a:buClr>
              <a:buFont typeface="Wingdings" panose="05000000000000000000" pitchFamily="2" charset="2"/>
              <a:buChar char="ü"/>
            </a:pPr>
            <a:r>
              <a:rPr lang="pt-BR" sz="1600">
                <a:solidFill>
                  <a:srgbClr val="002F6C"/>
                </a:solidFill>
              </a:rPr>
              <a:t>Improvement in December after support from UNFPA in distribution from provincials level to district level.</a:t>
            </a:r>
          </a:p>
          <a:p>
            <a:pPr>
              <a:buClr>
                <a:srgbClr val="C00000"/>
              </a:buClr>
            </a:pPr>
            <a:endParaRPr lang="pt-BR" sz="1600">
              <a:solidFill>
                <a:srgbClr val="002F6C"/>
              </a:solidFill>
            </a:endParaRPr>
          </a:p>
        </p:txBody>
      </p:sp>
      <p:sp>
        <p:nvSpPr>
          <p:cNvPr id="9" name="TextBox 8">
            <a:extLst>
              <a:ext uri="{FF2B5EF4-FFF2-40B4-BE49-F238E27FC236}">
                <a16:creationId xmlns:a16="http://schemas.microsoft.com/office/drawing/2014/main" id="{46FB0FB0-DC7F-457F-A92D-C73DDA79E4F1}"/>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11" name="TextBox 10">
            <a:extLst>
              <a:ext uri="{FF2B5EF4-FFF2-40B4-BE49-F238E27FC236}">
                <a16:creationId xmlns:a16="http://schemas.microsoft.com/office/drawing/2014/main" id="{1F28C153-D6A0-4147-A677-590DBC2EB3C8}"/>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2" name="TextBox 1">
            <a:extLst>
              <a:ext uri="{FF2B5EF4-FFF2-40B4-BE49-F238E27FC236}">
                <a16:creationId xmlns:a16="http://schemas.microsoft.com/office/drawing/2014/main" id="{CCA9F7B8-C443-4E15-99F1-BD4035C226AB}"/>
              </a:ext>
            </a:extLst>
          </p:cNvPr>
          <p:cNvSpPr txBox="1"/>
          <p:nvPr/>
        </p:nvSpPr>
        <p:spPr>
          <a:xfrm>
            <a:off x="9127183" y="4922682"/>
            <a:ext cx="2413175" cy="938719"/>
          </a:xfrm>
          <a:prstGeom prst="rect">
            <a:avLst/>
          </a:prstGeom>
          <a:noFill/>
        </p:spPr>
        <p:txBody>
          <a:bodyPr wrap="square" rtlCol="0">
            <a:spAutoFit/>
          </a:bodyPr>
          <a:lstStyle/>
          <a:p>
            <a:r>
              <a:rPr lang="en-US" sz="1100"/>
              <a:t>Source:</a:t>
            </a:r>
          </a:p>
          <a:p>
            <a:r>
              <a:rPr lang="en-US" sz="1100"/>
              <a:t>Adapted by MGH from MoH presentation provided to Commodity Technical Working Groupin May 2019</a:t>
            </a:r>
          </a:p>
        </p:txBody>
      </p:sp>
    </p:spTree>
    <p:extLst>
      <p:ext uri="{BB962C8B-B14F-4D97-AF65-F5344CB8AC3E}">
        <p14:creationId xmlns:p14="http://schemas.microsoft.com/office/powerpoint/2010/main" val="5725389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264423" y="1102300"/>
            <a:ext cx="6697851" cy="799609"/>
          </a:xfrm>
        </p:spPr>
        <p:txBody>
          <a:bodyPr>
            <a:normAutofit fontScale="85000" lnSpcReduction="20000"/>
          </a:bodyPr>
          <a:lstStyle/>
          <a:p>
            <a:r>
              <a:rPr lang="en-US" sz="1900" dirty="0"/>
              <a:t>Uganda unique in public sector </a:t>
            </a:r>
            <a:r>
              <a:rPr lang="en-US" sz="1900"/>
              <a:t>distribution complemented </a:t>
            </a:r>
            <a:r>
              <a:rPr lang="en-US" sz="1900" dirty="0"/>
              <a:t>by the Alternative Distribution Mechanism (ADM) run through UHMG </a:t>
            </a:r>
            <a:r>
              <a:rPr lang="mr-IN" sz="1900" dirty="0"/>
              <a:t>–</a:t>
            </a:r>
            <a:r>
              <a:rPr lang="en-US" sz="1900" dirty="0"/>
              <a:t> an opportunity to target free condoms through two distinct channels</a:t>
            </a:r>
          </a:p>
          <a:p>
            <a:endParaRPr lang="en-US" dirty="0"/>
          </a:p>
        </p:txBody>
      </p:sp>
      <p:sp>
        <p:nvSpPr>
          <p:cNvPr id="4" name="Title 3"/>
          <p:cNvSpPr>
            <a:spLocks noGrp="1"/>
          </p:cNvSpPr>
          <p:nvPr>
            <p:ph type="title"/>
          </p:nvPr>
        </p:nvSpPr>
        <p:spPr/>
        <p:txBody>
          <a:bodyPr/>
          <a:lstStyle/>
          <a:p>
            <a:r>
              <a:rPr lang="en-US"/>
              <a:t>Uganda</a:t>
            </a:r>
            <a:br>
              <a:rPr lang="en-US"/>
            </a:br>
            <a:r>
              <a:rPr lang="en-US"/>
              <a:t>Public </a:t>
            </a:r>
            <a:r>
              <a:rPr lang="en-US" dirty="0"/>
              <a:t>Sector Free Distribution</a:t>
            </a:r>
          </a:p>
        </p:txBody>
      </p:sp>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7087029" y="1"/>
            <a:ext cx="5104971" cy="6858000"/>
          </a:xfrm>
          <a:prstGeom prst="rect">
            <a:avLst/>
          </a:prstGeom>
          <a:ln>
            <a:solidFill>
              <a:schemeClr val="accent1"/>
            </a:solidFill>
          </a:ln>
        </p:spPr>
      </p:pic>
      <p:sp>
        <p:nvSpPr>
          <p:cNvPr id="6" name="Content Placeholder 5"/>
          <p:cNvSpPr txBox="1">
            <a:spLocks noGrp="1"/>
          </p:cNvSpPr>
          <p:nvPr>
            <p:ph idx="1"/>
          </p:nvPr>
        </p:nvSpPr>
        <p:spPr>
          <a:xfrm>
            <a:off x="264423" y="1901910"/>
            <a:ext cx="6557962" cy="4802203"/>
          </a:xfrm>
          <a:prstGeom prst="rect">
            <a:avLst/>
          </a:prstGeom>
          <a:noFill/>
        </p:spPr>
        <p:txBody>
          <a:bodyPr wrap="square" lIns="36000" tIns="36000" rIns="36000" bIns="36000" rtlCol="0">
            <a:spAutoFit/>
          </a:bodyPr>
          <a:lstStyle/>
          <a:p>
            <a:pPr marL="171450" indent="-171450">
              <a:buFont typeface="Arial" charset="0"/>
              <a:buChar char="•"/>
            </a:pPr>
            <a:r>
              <a:rPr lang="en-US" sz="1600" dirty="0">
                <a:solidFill>
                  <a:schemeClr val="tx2"/>
                </a:solidFill>
              </a:rPr>
              <a:t>20% free condoms run through NMS to public health facilities &amp; on to </a:t>
            </a:r>
            <a:r>
              <a:rPr lang="en-US" sz="1600" dirty="0" err="1">
                <a:solidFill>
                  <a:schemeClr val="tx2"/>
                </a:solidFill>
              </a:rPr>
              <a:t>MoH</a:t>
            </a:r>
            <a:r>
              <a:rPr lang="en-US" sz="1600" dirty="0">
                <a:solidFill>
                  <a:schemeClr val="tx2"/>
                </a:solidFill>
              </a:rPr>
              <a:t> supported community outreach (VHT)</a:t>
            </a:r>
          </a:p>
          <a:p>
            <a:pPr marL="171450" indent="-171450">
              <a:buFont typeface="Arial" charset="0"/>
              <a:buChar char="•"/>
            </a:pPr>
            <a:r>
              <a:rPr lang="en-US" sz="1600" dirty="0">
                <a:solidFill>
                  <a:schemeClr val="tx2"/>
                </a:solidFill>
              </a:rPr>
              <a:t>80% free distributed through the Alternative Distribution Mechanism supported by UHMG.</a:t>
            </a:r>
          </a:p>
          <a:p>
            <a:pPr marL="171450" indent="-171450">
              <a:buFont typeface="Arial" charset="0"/>
              <a:buChar char="•"/>
            </a:pPr>
            <a:r>
              <a:rPr lang="en-US" sz="1600" dirty="0">
                <a:solidFill>
                  <a:schemeClr val="tx2"/>
                </a:solidFill>
              </a:rPr>
              <a:t>Key findings:</a:t>
            </a:r>
          </a:p>
          <a:p>
            <a:pPr marL="458787" lvl="1" indent="-285750">
              <a:spcBef>
                <a:spcPts val="200"/>
              </a:spcBef>
              <a:buFont typeface="Courier New" charset="0"/>
              <a:buChar char="o"/>
            </a:pPr>
            <a:r>
              <a:rPr lang="en-US" sz="1400" dirty="0">
                <a:solidFill>
                  <a:schemeClr val="tx2"/>
                </a:solidFill>
              </a:rPr>
              <a:t>Quantification supporting procurement driven by total need, and projected at unrealistic growth in use.</a:t>
            </a:r>
          </a:p>
          <a:p>
            <a:pPr marL="458787" lvl="1" indent="-285750">
              <a:spcBef>
                <a:spcPts val="200"/>
              </a:spcBef>
              <a:buFont typeface="Courier New" charset="0"/>
              <a:buChar char="o"/>
            </a:pPr>
            <a:r>
              <a:rPr lang="en-US" sz="1400" dirty="0">
                <a:solidFill>
                  <a:schemeClr val="tx2"/>
                </a:solidFill>
              </a:rPr>
              <a:t>Little to no coordination of ADM free at national level to district &amp; community. Over 160 NGOS pick &amp; distribute where they see fit; no report back to who, where, how distributed.</a:t>
            </a:r>
          </a:p>
          <a:p>
            <a:pPr marL="458787" lvl="1" indent="-285750">
              <a:spcBef>
                <a:spcPts val="200"/>
              </a:spcBef>
              <a:buFont typeface="Courier New" charset="0"/>
              <a:buChar char="o"/>
            </a:pPr>
            <a:r>
              <a:rPr lang="en-US" sz="1400" dirty="0">
                <a:solidFill>
                  <a:schemeClr val="tx2"/>
                </a:solidFill>
              </a:rPr>
              <a:t>Push based system ensures that public facilities plagued by over/under </a:t>
            </a:r>
            <a:r>
              <a:rPr lang="en-US" sz="1400" dirty="0" err="1">
                <a:solidFill>
                  <a:schemeClr val="tx2"/>
                </a:solidFill>
              </a:rPr>
              <a:t>stockage</a:t>
            </a:r>
            <a:r>
              <a:rPr lang="en-US" sz="1400" dirty="0">
                <a:solidFill>
                  <a:schemeClr val="tx2"/>
                </a:solidFill>
              </a:rPr>
              <a:t>, dispensers often stocked out. Little to no report back to National Medical Stores on inventory levels. </a:t>
            </a:r>
          </a:p>
          <a:p>
            <a:pPr marL="458787" lvl="1" indent="-285750">
              <a:spcBef>
                <a:spcPts val="200"/>
              </a:spcBef>
              <a:buFont typeface="Courier New" charset="0"/>
              <a:buChar char="o"/>
            </a:pPr>
            <a:r>
              <a:rPr lang="en-US" sz="1400" dirty="0">
                <a:solidFill>
                  <a:schemeClr val="tx2"/>
                </a:solidFill>
              </a:rPr>
              <a:t>Poor quantification, coordination, planning, &amp; monitoring at district level through both channels</a:t>
            </a:r>
          </a:p>
          <a:p>
            <a:pPr marL="458787" lvl="1" indent="-285750">
              <a:spcBef>
                <a:spcPts val="200"/>
              </a:spcBef>
              <a:buFont typeface="Courier New" charset="0"/>
              <a:buChar char="o"/>
            </a:pPr>
            <a:r>
              <a:rPr lang="en-US" sz="1400" dirty="0">
                <a:solidFill>
                  <a:schemeClr val="tx2"/>
                </a:solidFill>
              </a:rPr>
              <a:t>Little to no segmentation driven by need /ability to pay </a:t>
            </a:r>
            <a:r>
              <a:rPr lang="mr-IN" sz="1400" dirty="0">
                <a:solidFill>
                  <a:schemeClr val="tx2"/>
                </a:solidFill>
              </a:rPr>
              <a:t>–</a:t>
            </a:r>
            <a:r>
              <a:rPr lang="en-US" sz="1400" dirty="0">
                <a:solidFill>
                  <a:schemeClr val="tx2"/>
                </a:solidFill>
              </a:rPr>
              <a:t> a shotgun approach to distribution leading to ad hoc supply, SM brands next to free, etc.</a:t>
            </a:r>
          </a:p>
          <a:p>
            <a:pPr marL="0" indent="0">
              <a:spcBef>
                <a:spcPts val="200"/>
              </a:spcBef>
              <a:buNone/>
            </a:pPr>
            <a:r>
              <a:rPr lang="en-US" i="1" dirty="0">
                <a:solidFill>
                  <a:schemeClr val="tx2"/>
                </a:solidFill>
              </a:rPr>
              <a:t>Uganda Cares maintains 340 dispensers at various line ministries for </a:t>
            </a:r>
            <a:r>
              <a:rPr lang="en-US" i="1" dirty="0" err="1">
                <a:solidFill>
                  <a:schemeClr val="tx2"/>
                </a:solidFill>
              </a:rPr>
              <a:t>MoH</a:t>
            </a:r>
            <a:r>
              <a:rPr lang="en-US" i="1" dirty="0">
                <a:solidFill>
                  <a:schemeClr val="tx2"/>
                </a:solidFill>
              </a:rPr>
              <a:t> staff (salaried employees that presumably can afford condoms, maintains 200 other outlets &amp; supports ad hoc distribution to public Health Centers - in addition to distribution at HIV C&amp;T, C&amp;T</a:t>
            </a:r>
          </a:p>
        </p:txBody>
      </p:sp>
    </p:spTree>
    <p:extLst>
      <p:ext uri="{BB962C8B-B14F-4D97-AF65-F5344CB8AC3E}">
        <p14:creationId xmlns:p14="http://schemas.microsoft.com/office/powerpoint/2010/main" val="144382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C503-4EC1-4095-BBC1-14DA5DB13097}"/>
              </a:ext>
            </a:extLst>
          </p:cNvPr>
          <p:cNvSpPr>
            <a:spLocks noGrp="1"/>
          </p:cNvSpPr>
          <p:nvPr>
            <p:ph type="title"/>
          </p:nvPr>
        </p:nvSpPr>
        <p:spPr>
          <a:xfrm>
            <a:off x="569843" y="316053"/>
            <a:ext cx="10515600" cy="650450"/>
          </a:xfrm>
        </p:spPr>
        <p:txBody>
          <a:bodyPr/>
          <a:lstStyle/>
          <a:p>
            <a:r>
              <a:rPr lang="en-GB">
                <a:solidFill>
                  <a:schemeClr val="accent1">
                    <a:lumMod val="75000"/>
                  </a:schemeClr>
                </a:solidFill>
              </a:rPr>
              <a:t>HIV – Key questions &amp; data sources</a:t>
            </a:r>
            <a:endParaRPr lang="en-GB" dirty="0">
              <a:solidFill>
                <a:schemeClr val="accent1">
                  <a:lumMod val="75000"/>
                </a:schemeClr>
              </a:solidFill>
            </a:endParaRPr>
          </a:p>
        </p:txBody>
      </p:sp>
      <p:sp>
        <p:nvSpPr>
          <p:cNvPr id="5" name="Slide Number Placeholder 4">
            <a:extLst>
              <a:ext uri="{FF2B5EF4-FFF2-40B4-BE49-F238E27FC236}">
                <a16:creationId xmlns:a16="http://schemas.microsoft.com/office/drawing/2014/main" id="{E480E2AE-39F2-46B9-B080-7A29A0A3CD83}"/>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8E46FC7E-B77E-4D80-979B-27D6AB7DC9CD}"/>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Health Need</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0D608585-ED65-428B-95A3-A2BCFDF60EF4}"/>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Data &amp; Sources</a:t>
            </a:r>
            <a:endParaRPr lang="en-US" sz="1600" b="1" dirty="0">
              <a:solidFill>
                <a:schemeClr val="bg1"/>
              </a:solidFill>
              <a:latin typeface="+mj-lt"/>
            </a:endParaRPr>
          </a:p>
        </p:txBody>
      </p:sp>
      <p:graphicFrame>
        <p:nvGraphicFramePr>
          <p:cNvPr id="4" name="Table 5">
            <a:extLst>
              <a:ext uri="{FF2B5EF4-FFF2-40B4-BE49-F238E27FC236}">
                <a16:creationId xmlns:a16="http://schemas.microsoft.com/office/drawing/2014/main" id="{95123757-CAA0-46AD-98B7-A939CE759443}"/>
              </a:ext>
            </a:extLst>
          </p:cNvPr>
          <p:cNvGraphicFramePr>
            <a:graphicFrameLocks noGrp="1"/>
          </p:cNvGraphicFramePr>
          <p:nvPr>
            <p:extLst>
              <p:ext uri="{D42A27DB-BD31-4B8C-83A1-F6EECF244321}">
                <p14:modId xmlns:p14="http://schemas.microsoft.com/office/powerpoint/2010/main" val="4076660532"/>
              </p:ext>
            </p:extLst>
          </p:nvPr>
        </p:nvGraphicFramePr>
        <p:xfrm>
          <a:off x="660399" y="1176983"/>
          <a:ext cx="10728961" cy="4302760"/>
        </p:xfrm>
        <a:graphic>
          <a:graphicData uri="http://schemas.openxmlformats.org/drawingml/2006/table">
            <a:tbl>
              <a:tblPr firstRow="1" bandRow="1">
                <a:tableStyleId>{5C22544A-7EE6-4342-B048-85BDC9FD1C3A}</a:tableStyleId>
              </a:tblPr>
              <a:tblGrid>
                <a:gridCol w="5435601">
                  <a:extLst>
                    <a:ext uri="{9D8B030D-6E8A-4147-A177-3AD203B41FA5}">
                      <a16:colId xmlns:a16="http://schemas.microsoft.com/office/drawing/2014/main" val="1457163708"/>
                    </a:ext>
                  </a:extLst>
                </a:gridCol>
                <a:gridCol w="5293360">
                  <a:extLst>
                    <a:ext uri="{9D8B030D-6E8A-4147-A177-3AD203B41FA5}">
                      <a16:colId xmlns:a16="http://schemas.microsoft.com/office/drawing/2014/main" val="1618602683"/>
                    </a:ext>
                  </a:extLst>
                </a:gridCol>
              </a:tblGrid>
              <a:tr h="370840">
                <a:tc>
                  <a:txBody>
                    <a:bodyPr/>
                    <a:lstStyle/>
                    <a:p>
                      <a:r>
                        <a:rPr lang="en-US"/>
                        <a:t>Questions</a:t>
                      </a:r>
                    </a:p>
                  </a:txBody>
                  <a:tcPr/>
                </a:tc>
                <a:tc>
                  <a:txBody>
                    <a:bodyPr/>
                    <a:lstStyle/>
                    <a:p>
                      <a:r>
                        <a:rPr lang="en-US"/>
                        <a:t>Data sources</a:t>
                      </a:r>
                    </a:p>
                  </a:txBody>
                  <a:tcPr/>
                </a:tc>
                <a:extLst>
                  <a:ext uri="{0D108BD9-81ED-4DB2-BD59-A6C34878D82A}">
                    <a16:rowId xmlns:a16="http://schemas.microsoft.com/office/drawing/2014/main" val="2557665745"/>
                  </a:ext>
                </a:extLst>
              </a:tr>
              <a:tr h="370840">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2"/>
                          </a:solidFill>
                          <a:effectLst/>
                          <a:latin typeface="+mn-lt"/>
                          <a:ea typeface="+mn-ea"/>
                          <a:cs typeface="+mn-cs"/>
                        </a:rPr>
                        <a:t>Who is most at risk of HIV infection?</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a:solidFill>
                          <a:schemeClr val="tx2"/>
                        </a:solidFill>
                        <a:effectLst/>
                        <a:latin typeface="+mn-lt"/>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2"/>
                          </a:solidFill>
                          <a:effectLst/>
                          <a:latin typeface="+mn-lt"/>
                          <a:ea typeface="+mn-ea"/>
                          <a:cs typeface="+mn-cs"/>
                        </a:rPr>
                        <a:t>Where is HIV incidence and prevalence highest?</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a:solidFill>
                            <a:schemeClr val="tx2"/>
                          </a:solidFill>
                          <a:effectLst/>
                          <a:latin typeface="+mn-lt"/>
                          <a:ea typeface="+mn-ea"/>
                          <a:cs typeface="+mn-cs"/>
                        </a:rPr>
                        <a:t> </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2"/>
                          </a:solidFill>
                          <a:effectLst/>
                          <a:latin typeface="+mn-lt"/>
                          <a:ea typeface="+mn-ea"/>
                          <a:cs typeface="+mn-cs"/>
                        </a:rPr>
                        <a:t>Are there particular geographic areas or groups or behaviors that contribute the highest number of new infections?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a:solidFill>
                          <a:schemeClr val="tx2"/>
                        </a:solidFill>
                        <a:effectLst/>
                        <a:latin typeface="+mn-lt"/>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2"/>
                          </a:solidFill>
                          <a:effectLst/>
                          <a:latin typeface="+mn-lt"/>
                          <a:ea typeface="+mn-ea"/>
                          <a:cs typeface="+mn-cs"/>
                        </a:rPr>
                        <a:t>How has this changed over the last 5-10 years?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a:solidFill>
                          <a:schemeClr val="tx2"/>
                        </a:solidFill>
                        <a:effectLst/>
                        <a:latin typeface="+mn-lt"/>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2"/>
                          </a:solidFill>
                          <a:effectLst/>
                          <a:latin typeface="+mn-lt"/>
                          <a:ea typeface="+mn-ea"/>
                          <a:cs typeface="+mn-cs"/>
                        </a:rPr>
                        <a:t>Are there groups that are achieving high levels of viral load suppression?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800">
                        <a:solidFill>
                          <a:schemeClr val="tx1">
                            <a:lumMod val="65000"/>
                            <a:lumOff val="35000"/>
                          </a:schemeClr>
                        </a:solidFill>
                      </a:endParaRPr>
                    </a:p>
                    <a:p>
                      <a:endParaRPr lang="en-US"/>
                    </a:p>
                  </a:txBody>
                  <a:tcPr/>
                </a:tc>
                <a:tc>
                  <a:txBody>
                    <a:bodyPr/>
                    <a:lstStyle/>
                    <a:p>
                      <a:pPr marL="285750" lvl="0" indent="-285750">
                        <a:buFont typeface="Arial" panose="020B0604020202020204" pitchFamily="34" charset="0"/>
                        <a:buChar char="•"/>
                      </a:pPr>
                      <a:r>
                        <a:rPr lang="en-US" sz="1800" kern="1200">
                          <a:solidFill>
                            <a:schemeClr val="tx2"/>
                          </a:solidFill>
                          <a:effectLst/>
                          <a:latin typeface="+mn-lt"/>
                          <a:ea typeface="+mn-ea"/>
                          <a:cs typeface="+mn-cs"/>
                        </a:rPr>
                        <a:t>MOH reports</a:t>
                      </a:r>
                    </a:p>
                    <a:p>
                      <a:pPr marL="285750" lvl="0" indent="-285750">
                        <a:buFont typeface="Arial" panose="020B0604020202020204" pitchFamily="34" charset="0"/>
                        <a:buChar char="•"/>
                      </a:pPr>
                      <a:r>
                        <a:rPr lang="en-US" sz="1800" kern="1200">
                          <a:solidFill>
                            <a:schemeClr val="tx2"/>
                          </a:solidFill>
                          <a:effectLst/>
                          <a:latin typeface="+mn-lt"/>
                          <a:ea typeface="+mn-ea"/>
                          <a:cs typeface="+mn-cs"/>
                        </a:rPr>
                        <a:t>DHS </a:t>
                      </a:r>
                      <a:r>
                        <a:rPr lang="en-US" sz="1400" u="sng" kern="1200">
                          <a:solidFill>
                            <a:schemeClr val="accent1">
                              <a:lumMod val="50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https://www.statcompiler.com/</a:t>
                      </a:r>
                      <a:endParaRPr lang="en-US" sz="1400" kern="1200">
                        <a:solidFill>
                          <a:schemeClr val="accent1">
                            <a:lumMod val="50000"/>
                          </a:schemeClr>
                        </a:solidFill>
                        <a:effectLst/>
                        <a:latin typeface="+mn-lt"/>
                        <a:ea typeface="+mn-ea"/>
                        <a:cs typeface="+mn-cs"/>
                      </a:endParaRPr>
                    </a:p>
                    <a:p>
                      <a:pPr marL="285750" lvl="0" indent="-285750">
                        <a:buFont typeface="Arial" panose="020B0604020202020204" pitchFamily="34" charset="0"/>
                        <a:buChar char="•"/>
                      </a:pPr>
                      <a:r>
                        <a:rPr lang="en-US" sz="1800" kern="1200">
                          <a:solidFill>
                            <a:schemeClr val="tx2"/>
                          </a:solidFill>
                          <a:effectLst/>
                          <a:latin typeface="+mn-lt"/>
                          <a:ea typeface="+mn-ea"/>
                          <a:cs typeface="+mn-cs"/>
                        </a:rPr>
                        <a:t>Modes of Transmission Studies</a:t>
                      </a:r>
                    </a:p>
                    <a:p>
                      <a:pPr marL="285750" lvl="0" indent="-285750">
                        <a:buFont typeface="Arial" panose="020B0604020202020204" pitchFamily="34" charset="0"/>
                        <a:buChar char="•"/>
                      </a:pPr>
                      <a:r>
                        <a:rPr lang="en-US" sz="1800" kern="1200">
                          <a:solidFill>
                            <a:schemeClr val="tx2"/>
                          </a:solidFill>
                          <a:effectLst/>
                          <a:latin typeface="+mn-lt"/>
                          <a:ea typeface="+mn-ea"/>
                          <a:cs typeface="+mn-cs"/>
                        </a:rPr>
                        <a:t>Population-based HIV Impact Assessment (PHIA) </a:t>
                      </a:r>
                      <a:r>
                        <a:rPr lang="en-US" sz="1400" u="sng" kern="1200">
                          <a:solidFill>
                            <a:schemeClr val="accent1">
                              <a:lumMod val="50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https://phia-data.icap.columbia.edu/</a:t>
                      </a:r>
                      <a:endParaRPr lang="en-US" sz="1400" kern="1200">
                        <a:solidFill>
                          <a:schemeClr val="accent1">
                            <a:lumMod val="50000"/>
                          </a:schemeClr>
                        </a:solidFill>
                        <a:effectLst/>
                        <a:latin typeface="+mn-lt"/>
                        <a:ea typeface="+mn-ea"/>
                        <a:cs typeface="+mn-cs"/>
                      </a:endParaRPr>
                    </a:p>
                    <a:p>
                      <a:pPr marL="285750" lvl="0" indent="-285750">
                        <a:buFont typeface="Arial" panose="020B0604020202020204" pitchFamily="34" charset="0"/>
                        <a:buChar char="•"/>
                      </a:pPr>
                      <a:r>
                        <a:rPr lang="en-US" sz="1800" kern="1200">
                          <a:solidFill>
                            <a:schemeClr val="tx2"/>
                          </a:solidFill>
                          <a:effectLst/>
                          <a:latin typeface="+mn-lt"/>
                          <a:ea typeface="+mn-ea"/>
                          <a:cs typeface="+mn-cs"/>
                        </a:rPr>
                        <a:t>Other targeted studies</a:t>
                      </a:r>
                    </a:p>
                    <a:p>
                      <a:pPr marL="285750" lvl="0" indent="-285750">
                        <a:buFont typeface="Arial" panose="020B0604020202020204" pitchFamily="34" charset="0"/>
                        <a:buChar char="•"/>
                      </a:pPr>
                      <a:r>
                        <a:rPr lang="en-US" sz="1800" kern="1200">
                          <a:solidFill>
                            <a:schemeClr val="tx2"/>
                          </a:solidFill>
                          <a:effectLst/>
                          <a:latin typeface="+mn-lt"/>
                          <a:ea typeface="+mn-ea"/>
                          <a:cs typeface="+mn-cs"/>
                        </a:rPr>
                        <a:t>National plans for HIV</a:t>
                      </a:r>
                    </a:p>
                    <a:p>
                      <a:pPr marL="285750" lvl="0" indent="-285750">
                        <a:buFont typeface="Arial" panose="020B0604020202020204" pitchFamily="34" charset="0"/>
                        <a:buChar char="•"/>
                      </a:pPr>
                      <a:r>
                        <a:rPr lang="en-US" sz="1800" kern="1200">
                          <a:solidFill>
                            <a:schemeClr val="tx2"/>
                          </a:solidFill>
                          <a:effectLst/>
                          <a:latin typeface="+mn-lt"/>
                          <a:ea typeface="+mn-ea"/>
                          <a:cs typeface="+mn-cs"/>
                        </a:rPr>
                        <a:t>UNAIDS </a:t>
                      </a:r>
                      <a:r>
                        <a:rPr lang="en-US" sz="1400" u="sng" kern="1200">
                          <a:solidFill>
                            <a:schemeClr val="accent1">
                              <a:lumMod val="50000"/>
                            </a:schemeClr>
                          </a:solidFill>
                          <a:effectLst/>
                          <a:latin typeface="+mn-lt"/>
                          <a:ea typeface="+mn-ea"/>
                          <a:cs typeface="+mn-cs"/>
                          <a:hlinkClick r:id="rId4">
                            <a:extLst>
                              <a:ext uri="{A12FA001-AC4F-418D-AE19-62706E023703}">
                                <ahyp:hlinkClr xmlns:ahyp="http://schemas.microsoft.com/office/drawing/2018/hyperlinkcolor" val="tx"/>
                              </a:ext>
                            </a:extLst>
                          </a:hlinkClick>
                        </a:rPr>
                        <a:t>https://www.unaids.org/en/topic/data</a:t>
                      </a:r>
                      <a:r>
                        <a:rPr lang="en-US" sz="1400" u="none" kern="1200">
                          <a:solidFill>
                            <a:schemeClr val="accent1">
                              <a:lumMod val="50000"/>
                            </a:schemeClr>
                          </a:solidFill>
                          <a:effectLst/>
                          <a:latin typeface="+mn-lt"/>
                          <a:ea typeface="+mn-ea"/>
                          <a:cs typeface="+mn-cs"/>
                        </a:rPr>
                        <a:t>, </a:t>
                      </a:r>
                      <a:r>
                        <a:rPr lang="en-US" sz="1400" u="sng" kern="1200">
                          <a:solidFill>
                            <a:schemeClr val="accent1">
                              <a:lumMod val="50000"/>
                            </a:schemeClr>
                          </a:solidFill>
                          <a:effectLst/>
                          <a:latin typeface="+mn-lt"/>
                          <a:ea typeface="+mn-ea"/>
                          <a:cs typeface="+mn-cs"/>
                          <a:hlinkClick r:id="rId5">
                            <a:extLst>
                              <a:ext uri="{A12FA001-AC4F-418D-AE19-62706E023703}">
                                <ahyp:hlinkClr xmlns:ahyp="http://schemas.microsoft.com/office/drawing/2018/hyperlinkcolor" val="tx"/>
                              </a:ext>
                            </a:extLst>
                          </a:hlinkClick>
                        </a:rPr>
                        <a:t>http://aidsinfo.unaids.org/</a:t>
                      </a:r>
                      <a:endParaRPr lang="en-US" sz="1400" kern="1200">
                        <a:solidFill>
                          <a:schemeClr val="accent1">
                            <a:lumMod val="50000"/>
                          </a:schemeClr>
                        </a:solidFill>
                        <a:effectLst/>
                        <a:latin typeface="+mn-lt"/>
                        <a:ea typeface="+mn-ea"/>
                        <a:cs typeface="+mn-cs"/>
                      </a:endParaRPr>
                    </a:p>
                    <a:p>
                      <a:pPr marL="285750" lvl="0" indent="-285750">
                        <a:buFont typeface="Arial" panose="020B0604020202020204" pitchFamily="34" charset="0"/>
                        <a:buChar char="•"/>
                      </a:pPr>
                      <a:r>
                        <a:rPr lang="en-US" sz="1800" kern="1200">
                          <a:solidFill>
                            <a:schemeClr val="tx2"/>
                          </a:solidFill>
                          <a:effectLst/>
                          <a:latin typeface="+mn-lt"/>
                          <a:ea typeface="+mn-ea"/>
                          <a:cs typeface="+mn-cs"/>
                        </a:rPr>
                        <a:t>USAID COP</a:t>
                      </a:r>
                    </a:p>
                    <a:p>
                      <a:pPr marL="285750" indent="-285750">
                        <a:buFont typeface="Arial" panose="020B0604020202020204" pitchFamily="34" charset="0"/>
                        <a:buChar char="•"/>
                      </a:pPr>
                      <a:r>
                        <a:rPr lang="en-US" sz="1800" kern="1200">
                          <a:solidFill>
                            <a:schemeClr val="tx2"/>
                          </a:solidFill>
                          <a:effectLst/>
                          <a:latin typeface="+mn-lt"/>
                          <a:ea typeface="+mn-ea"/>
                          <a:cs typeface="+mn-cs"/>
                        </a:rPr>
                        <a:t>Key informant interviews with government and market actors provide qualitative data that gives context to the quantitative data.</a:t>
                      </a:r>
                      <a:endParaRPr lang="en-US">
                        <a:solidFill>
                          <a:schemeClr val="tx2"/>
                        </a:solidFill>
                      </a:endParaRPr>
                    </a:p>
                  </a:txBody>
                  <a:tcPr/>
                </a:tc>
                <a:extLst>
                  <a:ext uri="{0D108BD9-81ED-4DB2-BD59-A6C34878D82A}">
                    <a16:rowId xmlns:a16="http://schemas.microsoft.com/office/drawing/2014/main" val="1830887044"/>
                  </a:ext>
                </a:extLst>
              </a:tr>
            </a:tbl>
          </a:graphicData>
        </a:graphic>
      </p:graphicFrame>
    </p:spTree>
    <p:extLst>
      <p:ext uri="{BB962C8B-B14F-4D97-AF65-F5344CB8AC3E}">
        <p14:creationId xmlns:p14="http://schemas.microsoft.com/office/powerpoint/2010/main" val="33090597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sz="2000" i="1" dirty="0"/>
              <a:t>Condom market is 93% reliant on external donor funding</a:t>
            </a:r>
          </a:p>
        </p:txBody>
      </p:sp>
      <p:sp>
        <p:nvSpPr>
          <p:cNvPr id="4" name="Title 3"/>
          <p:cNvSpPr>
            <a:spLocks noGrp="1"/>
          </p:cNvSpPr>
          <p:nvPr>
            <p:ph type="title"/>
          </p:nvPr>
        </p:nvSpPr>
        <p:spPr/>
        <p:txBody>
          <a:bodyPr/>
          <a:lstStyle/>
          <a:p>
            <a:r>
              <a:rPr lang="en-US" sz="3200">
                <a:latin typeface="Century Gothic" panose="020B0502020202020204" pitchFamily="34" charset="0"/>
              </a:rPr>
              <a:t>Uganda</a:t>
            </a:r>
            <a:br>
              <a:rPr lang="en-US"/>
            </a:br>
            <a:r>
              <a:rPr lang="en-US"/>
              <a:t>A </a:t>
            </a:r>
            <a:r>
              <a:rPr lang="en-US" dirty="0"/>
              <a:t>highly donor dependent condom market</a:t>
            </a:r>
          </a:p>
        </p:txBody>
      </p:sp>
      <p:graphicFrame>
        <p:nvGraphicFramePr>
          <p:cNvPr id="11" name="Table 10"/>
          <p:cNvGraphicFramePr>
            <a:graphicFrameLocks noGrp="1"/>
          </p:cNvGraphicFramePr>
          <p:nvPr/>
        </p:nvGraphicFramePr>
        <p:xfrm>
          <a:off x="529389" y="1774985"/>
          <a:ext cx="10635915" cy="3095605"/>
        </p:xfrm>
        <a:graphic>
          <a:graphicData uri="http://schemas.openxmlformats.org/drawingml/2006/table">
            <a:tbl>
              <a:tblPr/>
              <a:tblGrid>
                <a:gridCol w="5228921">
                  <a:extLst>
                    <a:ext uri="{9D8B030D-6E8A-4147-A177-3AD203B41FA5}">
                      <a16:colId xmlns:a16="http://schemas.microsoft.com/office/drawing/2014/main" val="20000"/>
                    </a:ext>
                  </a:extLst>
                </a:gridCol>
                <a:gridCol w="1796934">
                  <a:extLst>
                    <a:ext uri="{9D8B030D-6E8A-4147-A177-3AD203B41FA5}">
                      <a16:colId xmlns:a16="http://schemas.microsoft.com/office/drawing/2014/main" val="20001"/>
                    </a:ext>
                  </a:extLst>
                </a:gridCol>
                <a:gridCol w="1942633">
                  <a:extLst>
                    <a:ext uri="{9D8B030D-6E8A-4147-A177-3AD203B41FA5}">
                      <a16:colId xmlns:a16="http://schemas.microsoft.com/office/drawing/2014/main" val="20002"/>
                    </a:ext>
                  </a:extLst>
                </a:gridCol>
                <a:gridCol w="1667427">
                  <a:extLst>
                    <a:ext uri="{9D8B030D-6E8A-4147-A177-3AD203B41FA5}">
                      <a16:colId xmlns:a16="http://schemas.microsoft.com/office/drawing/2014/main" val="20003"/>
                    </a:ext>
                  </a:extLst>
                </a:gridCol>
              </a:tblGrid>
              <a:tr h="368935">
                <a:tc gridSpan="4">
                  <a:txBody>
                    <a:bodyPr/>
                    <a:lstStyle/>
                    <a:p>
                      <a:pPr algn="ctr" fontAlgn="b"/>
                      <a:r>
                        <a:rPr lang="en-US" sz="2000" b="1" i="0" u="none" strike="noStrike" dirty="0">
                          <a:solidFill>
                            <a:srgbClr val="FFFFFF"/>
                          </a:solidFill>
                          <a:effectLst/>
                          <a:latin typeface="Arial" charset="0"/>
                        </a:rPr>
                        <a:t>Market Reliance on Subsidy - 2016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31869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1440">
                <a:tc>
                  <a:txBody>
                    <a:bodyPr/>
                    <a:lstStyle/>
                    <a:p>
                      <a:pPr algn="l" fontAlgn="b"/>
                      <a:r>
                        <a:rPr lang="sk-SK" sz="1800" b="0" i="0" u="none" strike="noStrike" dirty="0">
                          <a:solidFill>
                            <a:srgbClr val="FFFFFF"/>
                          </a:solidFill>
                          <a:effectLst/>
                          <a:latin typeface="Arial" charset="0"/>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A6A6A6"/>
                    </a:solidFill>
                  </a:tcPr>
                </a:tc>
                <a:tc>
                  <a:txBody>
                    <a:bodyPr/>
                    <a:lstStyle/>
                    <a:p>
                      <a:pPr algn="ctr" fontAlgn="b"/>
                      <a:r>
                        <a:rPr lang="en-US" sz="1800" b="0" i="0" u="none" strike="noStrike" dirty="0">
                          <a:solidFill>
                            <a:srgbClr val="FFFFFF"/>
                          </a:solidFill>
                          <a:effectLst/>
                          <a:latin typeface="Arial" charset="0"/>
                        </a:rPr>
                        <a:t>Volumes distributed</a:t>
                      </a:r>
                    </a:p>
                  </a:txBody>
                  <a:tcPr marL="0" marR="0" marT="0" marB="0" anchor="b">
                    <a:lnL>
                      <a:noFill/>
                    </a:lnL>
                    <a:lnR>
                      <a:noFill/>
                    </a:lnR>
                    <a:lnT>
                      <a:noFill/>
                    </a:lnT>
                    <a:lnB>
                      <a:noFill/>
                    </a:lnB>
                    <a:lnTlToBr w="12700" cmpd="sng">
                      <a:noFill/>
                      <a:prstDash val="solid"/>
                    </a:lnTlToBr>
                    <a:lnBlToTr w="12700" cmpd="sng">
                      <a:noFill/>
                      <a:prstDash val="solid"/>
                    </a:lnBlToTr>
                    <a:solidFill>
                      <a:srgbClr val="A6A6A6"/>
                    </a:solidFill>
                  </a:tcPr>
                </a:tc>
                <a:tc>
                  <a:txBody>
                    <a:bodyPr/>
                    <a:lstStyle/>
                    <a:p>
                      <a:pPr algn="ctr" fontAlgn="b"/>
                      <a:r>
                        <a:rPr lang="en-US" sz="1800" b="0" i="0" u="none" strike="noStrike" dirty="0">
                          <a:solidFill>
                            <a:srgbClr val="FFFFFF"/>
                          </a:solidFill>
                          <a:effectLst/>
                          <a:latin typeface="Arial" charset="0"/>
                        </a:rPr>
                        <a:t>% subsidy supporting condoms</a:t>
                      </a:r>
                    </a:p>
                  </a:txBody>
                  <a:tcPr marL="0" marR="0" marT="0" marB="0" anchor="b">
                    <a:lnL>
                      <a:noFill/>
                    </a:lnL>
                    <a:lnR>
                      <a:noFill/>
                    </a:lnR>
                    <a:lnT>
                      <a:noFill/>
                    </a:lnT>
                    <a:lnB>
                      <a:noFill/>
                    </a:lnB>
                    <a:lnTlToBr w="12700" cmpd="sng">
                      <a:noFill/>
                      <a:prstDash val="solid"/>
                    </a:lnTlToBr>
                    <a:lnBlToTr w="12700" cmpd="sng">
                      <a:noFill/>
                      <a:prstDash val="solid"/>
                    </a:lnBlToTr>
                    <a:solidFill>
                      <a:srgbClr val="A6A6A6"/>
                    </a:solidFill>
                  </a:tcPr>
                </a:tc>
                <a:tc>
                  <a:txBody>
                    <a:bodyPr/>
                    <a:lstStyle/>
                    <a:p>
                      <a:pPr algn="ctr" fontAlgn="b"/>
                      <a:r>
                        <a:rPr lang="en-US" sz="1800" b="0" i="0" u="none" strike="noStrike" dirty="0">
                          <a:solidFill>
                            <a:srgbClr val="FFFFFF"/>
                          </a:solidFill>
                          <a:effectLst/>
                          <a:latin typeface="Arial" charset="0"/>
                        </a:rPr>
                        <a:t>Value</a:t>
                      </a: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001"/>
                  </a:ext>
                </a:extLst>
              </a:tr>
              <a:tr h="368935">
                <a:tc>
                  <a:txBody>
                    <a:bodyPr/>
                    <a:lstStyle/>
                    <a:p>
                      <a:pPr algn="l" fontAlgn="b"/>
                      <a:r>
                        <a:rPr lang="en-US" sz="1800" b="0" i="0" u="none" strike="noStrike" dirty="0">
                          <a:effectLst/>
                          <a:latin typeface="Arial" charset="0"/>
                        </a:rPr>
                        <a:t>Free Distribution</a:t>
                      </a: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1800" b="0" i="0" u="none" strike="noStrike" dirty="0">
                          <a:effectLst/>
                          <a:latin typeface="Arial" charset="0"/>
                        </a:rPr>
                        <a:t> 146,000,000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mr-IN" sz="1800" b="0" i="0" u="none" strike="noStrike" dirty="0">
                          <a:effectLst/>
                          <a:latin typeface="Arial" charset="0"/>
                        </a:rPr>
                        <a:t>100%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800" b="0" i="0" u="none" strike="noStrike">
                          <a:effectLst/>
                          <a:latin typeface="Arial" charset="0"/>
                        </a:rPr>
                        <a:t> $5,256,000 </a:t>
                      </a: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8935">
                <a:tc>
                  <a:txBody>
                    <a:bodyPr/>
                    <a:lstStyle/>
                    <a:p>
                      <a:pPr algn="l" fontAlgn="b"/>
                      <a:r>
                        <a:rPr lang="en-US" sz="1800" b="0" i="0" u="none" strike="noStrike" dirty="0">
                          <a:effectLst/>
                          <a:latin typeface="Arial" charset="0"/>
                        </a:rPr>
                        <a:t>Protector (UHMG)</a:t>
                      </a: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is-IS" sz="1800" b="0" i="0" u="none" strike="noStrike" dirty="0">
                          <a:effectLst/>
                          <a:latin typeface="Arial" charset="0"/>
                        </a:rPr>
                        <a:t> 6,363,600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mr-IN" sz="1800" b="0" i="0" u="none" strike="noStrike" dirty="0">
                          <a:effectLst/>
                          <a:latin typeface="Arial" charset="0"/>
                        </a:rPr>
                        <a:t>71%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800" b="0" i="0" u="none" strike="noStrike">
                          <a:effectLst/>
                          <a:latin typeface="Arial" charset="0"/>
                        </a:rPr>
                        <a:t> $212,120 </a:t>
                      </a: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8935">
                <a:tc>
                  <a:txBody>
                    <a:bodyPr/>
                    <a:lstStyle/>
                    <a:p>
                      <a:pPr algn="l" fontAlgn="b"/>
                      <a:r>
                        <a:rPr lang="en-US" sz="1800" b="0" i="0" u="none" strike="noStrike" dirty="0">
                          <a:effectLst/>
                          <a:latin typeface="Arial" charset="0"/>
                        </a:rPr>
                        <a:t>Lifeguard (MSU/MSI)</a:t>
                      </a: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is-IS" sz="1800" b="0" i="0" u="none" strike="noStrike" dirty="0">
                          <a:effectLst/>
                          <a:latin typeface="Arial" charset="0"/>
                        </a:rPr>
                        <a:t> 13,356,050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mr-IN" sz="1800" b="0" i="0" u="none" strike="noStrike" dirty="0">
                          <a:effectLst/>
                          <a:latin typeface="Arial" charset="0"/>
                        </a:rPr>
                        <a:t>46%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800" b="0" i="0" u="none" strike="noStrike">
                          <a:effectLst/>
                          <a:latin typeface="Arial" charset="0"/>
                        </a:rPr>
                        <a:t> $300,511 </a:t>
                      </a: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7970">
                <a:tc>
                  <a:txBody>
                    <a:bodyPr/>
                    <a:lstStyle/>
                    <a:p>
                      <a:pPr algn="l" fontAlgn="b"/>
                      <a:r>
                        <a:rPr lang="en-US" sz="1800" b="0" i="0" u="none" strike="noStrike">
                          <a:effectLst/>
                          <a:latin typeface="Arial" charset="0"/>
                        </a:rPr>
                        <a:t>Commercial + tier 2 SM brands</a:t>
                      </a: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fi-FI" sz="1800" b="0" i="0" u="none" strike="noStrike" dirty="0">
                          <a:effectLst/>
                          <a:latin typeface="Arial" charset="0"/>
                        </a:rPr>
                        <a:t> 3,595,972 </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mr-IN" sz="1800" b="0" i="0" u="none" strike="noStrike" dirty="0">
                          <a:effectLst/>
                          <a:latin typeface="Arial" charset="0"/>
                        </a:rPr>
                        <a:t>0%</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k-SK" sz="1800" b="0" i="0" u="none" strike="noStrike" dirty="0">
                          <a:effectLst/>
                          <a:latin typeface="Arial"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8935">
                <a:tc>
                  <a:txBody>
                    <a:bodyPr/>
                    <a:lstStyle/>
                    <a:p>
                      <a:pPr algn="l" fontAlgn="b"/>
                      <a:r>
                        <a:rPr lang="sk-SK" sz="1800" b="0" i="0" u="none" strike="noStrike" dirty="0">
                          <a:effectLst/>
                          <a:latin typeface="Arial" charset="0"/>
                        </a:rPr>
                        <a:t> </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s-IS" sz="1800" b="0" i="0" u="none" strike="noStrike" dirty="0">
                          <a:effectLst/>
                          <a:latin typeface="Arial" charset="0"/>
                        </a:rPr>
                        <a:t> 169,315,622 </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mr-IN" sz="1800" b="0" i="0" u="none" strike="noStrike" dirty="0">
                          <a:effectLst/>
                          <a:latin typeface="Arial" charset="0"/>
                        </a:rPr>
                        <a:t>92%</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1" i="0" u="none" strike="noStrike" dirty="0">
                          <a:effectLst/>
                          <a:latin typeface="Arial" charset="0"/>
                        </a:rPr>
                        <a:t> $5,768,631 </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2" name="Content Placeholder 11"/>
          <p:cNvSpPr>
            <a:spLocks noGrp="1"/>
          </p:cNvSpPr>
          <p:nvPr>
            <p:ph idx="1"/>
          </p:nvPr>
        </p:nvSpPr>
        <p:spPr>
          <a:xfrm>
            <a:off x="144379" y="5005137"/>
            <a:ext cx="11783199" cy="1601202"/>
          </a:xfrm>
        </p:spPr>
        <p:txBody>
          <a:bodyPr/>
          <a:lstStyle/>
          <a:p>
            <a:r>
              <a:rPr lang="en-US" sz="1600" dirty="0">
                <a:solidFill>
                  <a:schemeClr val="tx1">
                    <a:lumMod val="75000"/>
                  </a:schemeClr>
                </a:solidFill>
              </a:rPr>
              <a:t>Compare to Nigeria at 52% reliant on subsidy, and Cameroon at 38%.</a:t>
            </a:r>
          </a:p>
          <a:p>
            <a:r>
              <a:rPr lang="en-US" sz="1600" dirty="0">
                <a:solidFill>
                  <a:schemeClr val="tx1">
                    <a:lumMod val="75000"/>
                  </a:schemeClr>
                </a:solidFill>
              </a:rPr>
              <a:t>Countries that do rely on free to drive use (</a:t>
            </a:r>
            <a:r>
              <a:rPr lang="en-US" sz="1600" i="1" dirty="0">
                <a:solidFill>
                  <a:schemeClr val="tx1">
                    <a:lumMod val="75000"/>
                  </a:schemeClr>
                </a:solidFill>
              </a:rPr>
              <a:t>i.e.</a:t>
            </a:r>
            <a:r>
              <a:rPr lang="en-US" sz="1600" dirty="0">
                <a:solidFill>
                  <a:schemeClr val="tx1">
                    <a:lumMod val="75000"/>
                  </a:schemeClr>
                </a:solidFill>
              </a:rPr>
              <a:t> South Africa) generally allocate state budget for commodities.</a:t>
            </a:r>
          </a:p>
          <a:p>
            <a:r>
              <a:rPr lang="en-US" sz="1600" dirty="0">
                <a:solidFill>
                  <a:schemeClr val="tx1">
                    <a:lumMod val="75000"/>
                  </a:schemeClr>
                </a:solidFill>
              </a:rPr>
              <a:t>Low cost recovery of Protector SM Brand contributing to dependency on subsidy. Protector also benefits from ~$1.6 m annually in marketing, distribution, programmatic &amp; admin support.</a:t>
            </a:r>
          </a:p>
          <a:p>
            <a:r>
              <a:rPr lang="en-US" sz="1600" dirty="0">
                <a:solidFill>
                  <a:schemeClr val="tx1">
                    <a:lumMod val="75000"/>
                  </a:schemeClr>
                </a:solidFill>
              </a:rPr>
              <a:t>As relative contribution of SM has declined since 2010, so has the commercial value of the total market</a:t>
            </a:r>
          </a:p>
          <a:p>
            <a:pPr marL="0" indent="0">
              <a:buNone/>
            </a:pPr>
            <a:r>
              <a:rPr lang="en-US" sz="1600" dirty="0">
                <a:solidFill>
                  <a:schemeClr val="tx1">
                    <a:lumMod val="75000"/>
                  </a:schemeClr>
                </a:solidFill>
              </a:rPr>
              <a:t>Ref </a:t>
            </a:r>
            <a:r>
              <a:rPr lang="mr-IN" sz="1600" dirty="0">
                <a:solidFill>
                  <a:schemeClr val="tx1">
                    <a:lumMod val="75000"/>
                  </a:schemeClr>
                </a:solidFill>
              </a:rPr>
              <a:t>–</a:t>
            </a:r>
            <a:r>
              <a:rPr lang="en-US" sz="1600" dirty="0">
                <a:solidFill>
                  <a:schemeClr val="tx1">
                    <a:lumMod val="75000"/>
                  </a:schemeClr>
                </a:solidFill>
              </a:rPr>
              <a:t> programmatic data</a:t>
            </a:r>
            <a:endParaRPr lang="en-US" sz="1400" dirty="0">
              <a:solidFill>
                <a:schemeClr val="tx1">
                  <a:lumMod val="75000"/>
                </a:schemeClr>
              </a:solidFill>
            </a:endParaRPr>
          </a:p>
          <a:p>
            <a:endParaRPr lang="en-US" sz="1600" dirty="0">
              <a:solidFill>
                <a:schemeClr val="tx1">
                  <a:lumMod val="75000"/>
                </a:schemeClr>
              </a:solidFill>
            </a:endParaRPr>
          </a:p>
        </p:txBody>
      </p:sp>
      <p:sp>
        <p:nvSpPr>
          <p:cNvPr id="6" name="TextBox 5">
            <a:extLst>
              <a:ext uri="{FF2B5EF4-FFF2-40B4-BE49-F238E27FC236}">
                <a16:creationId xmlns:a16="http://schemas.microsoft.com/office/drawing/2014/main" id="{F6F43B84-97FB-4FE7-A6C8-081DE09AD04E}"/>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Supply</a:t>
            </a:r>
            <a:endParaRPr lang="en-US" sz="1600" b="1" dirty="0">
              <a:solidFill>
                <a:schemeClr val="bg1"/>
              </a:solidFill>
              <a:latin typeface="+mj-lt"/>
            </a:endParaRPr>
          </a:p>
        </p:txBody>
      </p:sp>
      <p:sp>
        <p:nvSpPr>
          <p:cNvPr id="7" name="TextBox 6">
            <a:extLst>
              <a:ext uri="{FF2B5EF4-FFF2-40B4-BE49-F238E27FC236}">
                <a16:creationId xmlns:a16="http://schemas.microsoft.com/office/drawing/2014/main" id="{F9323D06-823B-4BD6-9A6D-0340EE1D8DE3}"/>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254A0CDD-9035-4F73-8FF5-CF10EE1FDBDF}"/>
              </a:ext>
            </a:extLst>
          </p:cNvPr>
          <p:cNvSpPr txBox="1"/>
          <p:nvPr/>
        </p:nvSpPr>
        <p:spPr>
          <a:xfrm>
            <a:off x="10626534" y="6518485"/>
            <a:ext cx="1077539" cy="261610"/>
          </a:xfrm>
          <a:prstGeom prst="rect">
            <a:avLst/>
          </a:prstGeom>
          <a:noFill/>
        </p:spPr>
        <p:txBody>
          <a:bodyPr wrap="none" rtlCol="0">
            <a:spAutoFit/>
          </a:bodyPr>
          <a:lstStyle/>
          <a:p>
            <a:r>
              <a:rPr lang="en-US" sz="1100" b="1">
                <a:latin typeface="Arial" panose="020B0604020202020204" pitchFamily="34" charset="0"/>
                <a:cs typeface="Arial" panose="020B0604020202020204" pitchFamily="34" charset="0"/>
              </a:rPr>
              <a:t>Source: MGH</a:t>
            </a:r>
          </a:p>
        </p:txBody>
      </p:sp>
    </p:spTree>
    <p:extLst>
      <p:ext uri="{BB962C8B-B14F-4D97-AF65-F5344CB8AC3E}">
        <p14:creationId xmlns:p14="http://schemas.microsoft.com/office/powerpoint/2010/main" val="20285483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207330" y="765225"/>
            <a:ext cx="7201837" cy="4660215"/>
          </a:xfrm>
        </p:spPr>
        <p:txBody>
          <a:bodyPr anchor="t"/>
          <a:lstStyle/>
          <a:p>
            <a:pPr>
              <a:lnSpc>
                <a:spcPct val="100000"/>
              </a:lnSpc>
            </a:pPr>
            <a:r>
              <a:rPr lang="en-US" sz="4000"/>
              <a:t>Outline</a:t>
            </a:r>
            <a:br>
              <a:rPr lang="en-US" sz="3200"/>
            </a:br>
            <a:br>
              <a:rPr lang="en-US" sz="1000"/>
            </a:br>
            <a:r>
              <a:rPr lang="en-US" sz="3200"/>
              <a:t>Health need</a:t>
            </a:r>
            <a:br>
              <a:rPr lang="en-US" sz="3200"/>
            </a:br>
            <a:br>
              <a:rPr lang="en-US" sz="1000"/>
            </a:br>
            <a:r>
              <a:rPr lang="en-US" sz="3200"/>
              <a:t>Condom use</a:t>
            </a:r>
            <a:br>
              <a:rPr lang="en-US" sz="3200"/>
            </a:br>
            <a:r>
              <a:rPr lang="en-US" sz="3200"/>
              <a:t>	Use vs. Need</a:t>
            </a:r>
            <a:br>
              <a:rPr lang="en-US" sz="3200"/>
            </a:br>
            <a:br>
              <a:rPr lang="en-US" sz="1000"/>
            </a:br>
            <a:r>
              <a:rPr lang="en-US" sz="3200">
                <a:solidFill>
                  <a:srgbClr val="FFC000"/>
                </a:solidFill>
              </a:rPr>
              <a:t>Factors that drive use</a:t>
            </a:r>
            <a:br>
              <a:rPr lang="en-US" sz="3200"/>
            </a:br>
            <a:r>
              <a:rPr lang="en-US" sz="3200"/>
              <a:t>	Demand</a:t>
            </a:r>
            <a:br>
              <a:rPr lang="en-US" sz="3200"/>
            </a:br>
            <a:r>
              <a:rPr lang="en-US" sz="3200"/>
              <a:t>	Supply</a:t>
            </a:r>
            <a:br>
              <a:rPr lang="en-US" sz="3200"/>
            </a:br>
            <a:r>
              <a:rPr lang="en-US" sz="3200"/>
              <a:t>	</a:t>
            </a:r>
            <a:r>
              <a:rPr lang="en-US" sz="3200">
                <a:solidFill>
                  <a:srgbClr val="FFC000"/>
                </a:solidFill>
              </a:rPr>
              <a:t>Program Stewardship</a:t>
            </a:r>
            <a:br>
              <a:rPr lang="en-US" sz="3200"/>
            </a:br>
            <a:br>
              <a:rPr lang="en-US" sz="1000"/>
            </a:br>
            <a:r>
              <a:rPr lang="en-US" sz="3200"/>
              <a:t>Activities</a:t>
            </a:r>
            <a:endParaRPr lang="en-US" sz="3200" dirty="0"/>
          </a:p>
        </p:txBody>
      </p:sp>
    </p:spTree>
    <p:extLst>
      <p:ext uri="{BB962C8B-B14F-4D97-AF65-F5344CB8AC3E}">
        <p14:creationId xmlns:p14="http://schemas.microsoft.com/office/powerpoint/2010/main" val="1830621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C503-4EC1-4095-BBC1-14DA5DB13097}"/>
              </a:ext>
            </a:extLst>
          </p:cNvPr>
          <p:cNvSpPr>
            <a:spLocks noGrp="1"/>
          </p:cNvSpPr>
          <p:nvPr>
            <p:ph type="title"/>
          </p:nvPr>
        </p:nvSpPr>
        <p:spPr>
          <a:xfrm>
            <a:off x="569843" y="316053"/>
            <a:ext cx="10515600" cy="650450"/>
          </a:xfrm>
        </p:spPr>
        <p:txBody>
          <a:bodyPr/>
          <a:lstStyle/>
          <a:p>
            <a:r>
              <a:rPr lang="en-GB">
                <a:solidFill>
                  <a:schemeClr val="accent1">
                    <a:lumMod val="75000"/>
                  </a:schemeClr>
                </a:solidFill>
              </a:rPr>
              <a:t>Stewardship – What to ask and where to find it</a:t>
            </a:r>
            <a:endParaRPr lang="en-GB" dirty="0">
              <a:solidFill>
                <a:schemeClr val="accent1">
                  <a:lumMod val="75000"/>
                </a:schemeClr>
              </a:solidFill>
            </a:endParaRPr>
          </a:p>
        </p:txBody>
      </p:sp>
      <p:sp>
        <p:nvSpPr>
          <p:cNvPr id="5" name="Slide Number Placeholder 4">
            <a:extLst>
              <a:ext uri="{FF2B5EF4-FFF2-40B4-BE49-F238E27FC236}">
                <a16:creationId xmlns:a16="http://schemas.microsoft.com/office/drawing/2014/main" id="{E480E2AE-39F2-46B9-B080-7A29A0A3CD83}"/>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8E46FC7E-B77E-4D80-979B-27D6AB7DC9CD}"/>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Stewardship</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0D608585-ED65-428B-95A3-A2BCFDF60EF4}"/>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Data &amp; Sources</a:t>
            </a:r>
            <a:endParaRPr lang="en-US" sz="1600" b="1" dirty="0">
              <a:solidFill>
                <a:schemeClr val="bg1"/>
              </a:solidFill>
              <a:latin typeface="+mj-lt"/>
            </a:endParaRPr>
          </a:p>
        </p:txBody>
      </p:sp>
      <p:graphicFrame>
        <p:nvGraphicFramePr>
          <p:cNvPr id="8" name="Table 5">
            <a:extLst>
              <a:ext uri="{FF2B5EF4-FFF2-40B4-BE49-F238E27FC236}">
                <a16:creationId xmlns:a16="http://schemas.microsoft.com/office/drawing/2014/main" id="{73D6D9B9-060E-4F32-8C47-B5A1D340F681}"/>
              </a:ext>
            </a:extLst>
          </p:cNvPr>
          <p:cNvGraphicFramePr>
            <a:graphicFrameLocks noGrp="1"/>
          </p:cNvGraphicFramePr>
          <p:nvPr>
            <p:extLst>
              <p:ext uri="{D42A27DB-BD31-4B8C-83A1-F6EECF244321}">
                <p14:modId xmlns:p14="http://schemas.microsoft.com/office/powerpoint/2010/main" val="1854054215"/>
              </p:ext>
            </p:extLst>
          </p:nvPr>
        </p:nvGraphicFramePr>
        <p:xfrm>
          <a:off x="660399" y="1034743"/>
          <a:ext cx="10728961" cy="5090160"/>
        </p:xfrm>
        <a:graphic>
          <a:graphicData uri="http://schemas.openxmlformats.org/drawingml/2006/table">
            <a:tbl>
              <a:tblPr firstRow="1" bandRow="1">
                <a:tableStyleId>{5C22544A-7EE6-4342-B048-85BDC9FD1C3A}</a:tableStyleId>
              </a:tblPr>
              <a:tblGrid>
                <a:gridCol w="5435601">
                  <a:extLst>
                    <a:ext uri="{9D8B030D-6E8A-4147-A177-3AD203B41FA5}">
                      <a16:colId xmlns:a16="http://schemas.microsoft.com/office/drawing/2014/main" val="1457163708"/>
                    </a:ext>
                  </a:extLst>
                </a:gridCol>
                <a:gridCol w="5293360">
                  <a:extLst>
                    <a:ext uri="{9D8B030D-6E8A-4147-A177-3AD203B41FA5}">
                      <a16:colId xmlns:a16="http://schemas.microsoft.com/office/drawing/2014/main" val="1618602683"/>
                    </a:ext>
                  </a:extLst>
                </a:gridCol>
              </a:tblGrid>
              <a:tr h="353981">
                <a:tc>
                  <a:txBody>
                    <a:bodyPr/>
                    <a:lstStyle/>
                    <a:p>
                      <a:r>
                        <a:rPr lang="en-US"/>
                        <a:t>Questions</a:t>
                      </a:r>
                    </a:p>
                  </a:txBody>
                  <a:tcPr/>
                </a:tc>
                <a:tc>
                  <a:txBody>
                    <a:bodyPr/>
                    <a:lstStyle/>
                    <a:p>
                      <a:r>
                        <a:rPr lang="en-US"/>
                        <a:t>Data sources</a:t>
                      </a:r>
                    </a:p>
                  </a:txBody>
                  <a:tcPr/>
                </a:tc>
                <a:extLst>
                  <a:ext uri="{0D108BD9-81ED-4DB2-BD59-A6C34878D82A}">
                    <a16:rowId xmlns:a16="http://schemas.microsoft.com/office/drawing/2014/main" val="2557665745"/>
                  </a:ext>
                </a:extLst>
              </a:tr>
              <a:tr h="4625996">
                <a:tc>
                  <a:txBody>
                    <a:bodyPr/>
                    <a:lstStyle/>
                    <a:p>
                      <a:pPr marL="285750" lvl="0" indent="-285750">
                        <a:buFont typeface="Arial" panose="020B0604020202020204" pitchFamily="34" charset="0"/>
                        <a:buChar char="•"/>
                      </a:pPr>
                      <a:r>
                        <a:rPr lang="en-GB" sz="1600" kern="1200">
                          <a:solidFill>
                            <a:schemeClr val="dk1"/>
                          </a:solidFill>
                          <a:effectLst/>
                          <a:latin typeface="+mn-lt"/>
                          <a:ea typeface="+mn-ea"/>
                          <a:cs typeface="+mn-cs"/>
                        </a:rPr>
                        <a:t>Is there a national condom strategy that includes prioritized activities based on available evidence? Is the condom strategy used? Is there a budget for it?</a:t>
                      </a:r>
                      <a:endParaRPr lang="en-US" sz="1600" kern="120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a:solidFill>
                            <a:schemeClr val="dk1"/>
                          </a:solidFill>
                          <a:effectLst/>
                          <a:latin typeface="+mn-lt"/>
                          <a:ea typeface="+mn-ea"/>
                          <a:cs typeface="+mn-cs"/>
                        </a:rPr>
                        <a:t>Are there effective coordination mechanisms to align market actors with common objectives, and actively manage to those objectives?</a:t>
                      </a:r>
                    </a:p>
                    <a:p>
                      <a:pPr marL="285750" lvl="0" indent="-285750">
                        <a:buFont typeface="Arial" panose="020B0604020202020204" pitchFamily="34" charset="0"/>
                        <a:buChar char="•"/>
                      </a:pPr>
                      <a:r>
                        <a:rPr lang="en-US" sz="1600" kern="1200">
                          <a:solidFill>
                            <a:schemeClr val="dk1"/>
                          </a:solidFill>
                          <a:effectLst/>
                          <a:latin typeface="+mn-lt"/>
                          <a:ea typeface="+mn-ea"/>
                          <a:cs typeface="+mn-cs"/>
                        </a:rPr>
                        <a:t>Are specific government agencies and individuals responsible for condom programming? Do they have sufficient resources and capacity?</a:t>
                      </a:r>
                    </a:p>
                    <a:p>
                      <a:pPr marL="285750" lvl="0" indent="-285750">
                        <a:buFont typeface="Arial" panose="020B0604020202020204" pitchFamily="34" charset="0"/>
                        <a:buChar char="•"/>
                      </a:pPr>
                      <a:r>
                        <a:rPr lang="en-GB" sz="1600" kern="1200">
                          <a:solidFill>
                            <a:schemeClr val="dk1"/>
                          </a:solidFill>
                          <a:effectLst/>
                          <a:latin typeface="+mn-lt"/>
                          <a:ea typeface="+mn-ea"/>
                          <a:cs typeface="+mn-cs"/>
                        </a:rPr>
                        <a:t>Is there a favorable regulatory environment for condom programming? Are condoms on the essential drugs list? </a:t>
                      </a:r>
                      <a:r>
                        <a:rPr lang="en-US" sz="1600" kern="1200">
                          <a:solidFill>
                            <a:schemeClr val="dk1"/>
                          </a:solidFill>
                          <a:effectLst/>
                          <a:latin typeface="+mn-lt"/>
                          <a:ea typeface="+mn-ea"/>
                          <a:cs typeface="+mn-cs"/>
                        </a:rPr>
                        <a:t>What are the quality c</a:t>
                      </a:r>
                      <a:r>
                        <a:rPr lang="en-GB" sz="1600" kern="1200">
                          <a:solidFill>
                            <a:schemeClr val="dk1"/>
                          </a:solidFill>
                          <a:effectLst/>
                          <a:latin typeface="+mn-lt"/>
                          <a:ea typeface="+mn-ea"/>
                          <a:cs typeface="+mn-cs"/>
                        </a:rPr>
                        <a:t>ontrol systems? What taxes &amp; tariffs are relevant to condoms? Do stakeholders know how to navigate the system?</a:t>
                      </a:r>
                      <a:endParaRPr lang="en-US" sz="1600" kern="120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a:solidFill>
                            <a:schemeClr val="dk1"/>
                          </a:solidFill>
                          <a:effectLst/>
                          <a:latin typeface="+mn-lt"/>
                          <a:ea typeface="+mn-ea"/>
                          <a:cs typeface="+mn-cs"/>
                        </a:rPr>
                        <a:t>Are there restrictions on advertising or interventions in specific settings or distribution to specific populations ? </a:t>
                      </a:r>
                      <a:endParaRPr lang="en-US" sz="1600" kern="120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a:solidFill>
                            <a:schemeClr val="dk1"/>
                          </a:solidFill>
                          <a:effectLst/>
                          <a:latin typeface="+mn-lt"/>
                          <a:ea typeface="+mn-ea"/>
                          <a:cs typeface="+mn-cs"/>
                        </a:rPr>
                        <a:t>Is there a strong program analytics program that regularly collects, analyzes, and disseminates data to all stakeholders to enable continuous improvement?</a:t>
                      </a:r>
                    </a:p>
                  </a:txBody>
                  <a:tcPr/>
                </a:tc>
                <a:tc>
                  <a:txBody>
                    <a:bodyPr/>
                    <a:lstStyle/>
                    <a:p>
                      <a:pPr marL="285750" indent="-285750" algn="l">
                        <a:buFont typeface="Arial" panose="020B0604020202020204" pitchFamily="34" charset="0"/>
                        <a:buChar char="•"/>
                      </a:pPr>
                      <a:r>
                        <a:rPr lang="en-GB" sz="1600" kern="1200">
                          <a:solidFill>
                            <a:schemeClr val="dk1"/>
                          </a:solidFill>
                          <a:effectLst/>
                          <a:latin typeface="+mn-lt"/>
                          <a:ea typeface="+mn-ea"/>
                          <a:cs typeface="+mn-cs"/>
                        </a:rPr>
                        <a:t>KII will be the most useful approach here.</a:t>
                      </a:r>
                      <a:endParaRPr lang="en-US" sz="1600" kern="1200">
                        <a:solidFill>
                          <a:schemeClr val="dk1"/>
                        </a:solidFill>
                        <a:effectLst/>
                        <a:latin typeface="+mn-lt"/>
                        <a:ea typeface="+mn-ea"/>
                        <a:cs typeface="+mn-cs"/>
                      </a:endParaRPr>
                    </a:p>
                    <a:p>
                      <a:pPr marL="285750" indent="-285750" algn="l">
                        <a:buFont typeface="Arial" panose="020B0604020202020204" pitchFamily="34" charset="0"/>
                        <a:buChar char="•"/>
                      </a:pPr>
                      <a:endParaRPr lang="en-US" sz="1600" kern="1200">
                        <a:solidFill>
                          <a:schemeClr val="dk1"/>
                        </a:solidFill>
                        <a:effectLst/>
                        <a:latin typeface="+mn-lt"/>
                        <a:ea typeface="+mn-ea"/>
                        <a:cs typeface="+mn-cs"/>
                      </a:endParaRPr>
                    </a:p>
                    <a:p>
                      <a:pPr marL="285750" indent="-285750" algn="l">
                        <a:buFont typeface="Arial" panose="020B0604020202020204" pitchFamily="34" charset="0"/>
                        <a:buChar char="•"/>
                      </a:pPr>
                      <a:r>
                        <a:rPr lang="en-GB" sz="1600" kern="1200">
                          <a:solidFill>
                            <a:schemeClr val="dk1"/>
                          </a:solidFill>
                          <a:effectLst/>
                          <a:latin typeface="+mn-lt"/>
                          <a:ea typeface="+mn-ea"/>
                          <a:cs typeface="+mn-cs"/>
                        </a:rPr>
                        <a:t>For KII with government, it will be helpful to review key documents in advance (e.g. national plans, reports, TOR for coordination bodies, relevant policies).</a:t>
                      </a:r>
                      <a:endParaRPr lang="en-US" sz="1600" kern="1200">
                        <a:solidFill>
                          <a:schemeClr val="tx2"/>
                        </a:solidFill>
                        <a:effectLst/>
                        <a:latin typeface="+mn-lt"/>
                        <a:ea typeface="+mn-ea"/>
                        <a:cs typeface="+mn-cs"/>
                      </a:endParaRPr>
                    </a:p>
                  </a:txBody>
                  <a:tcPr/>
                </a:tc>
                <a:extLst>
                  <a:ext uri="{0D108BD9-81ED-4DB2-BD59-A6C34878D82A}">
                    <a16:rowId xmlns:a16="http://schemas.microsoft.com/office/drawing/2014/main" val="1830887044"/>
                  </a:ext>
                </a:extLst>
              </a:tr>
            </a:tbl>
          </a:graphicData>
        </a:graphic>
      </p:graphicFrame>
    </p:spTree>
    <p:extLst>
      <p:ext uri="{BB962C8B-B14F-4D97-AF65-F5344CB8AC3E}">
        <p14:creationId xmlns:p14="http://schemas.microsoft.com/office/powerpoint/2010/main" val="41582763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634050" y="2325756"/>
            <a:ext cx="7201837" cy="2897455"/>
          </a:xfrm>
        </p:spPr>
        <p:txBody>
          <a:bodyPr anchor="t"/>
          <a:lstStyle/>
          <a:p>
            <a:r>
              <a:rPr lang="en-US"/>
              <a:t>Stewardship</a:t>
            </a:r>
            <a:br>
              <a:rPr lang="en-US"/>
            </a:br>
            <a:r>
              <a:rPr lang="en-US" sz="4000"/>
              <a:t>Example slides</a:t>
            </a:r>
            <a:endParaRPr lang="en-US" sz="4000" dirty="0"/>
          </a:p>
        </p:txBody>
      </p:sp>
    </p:spTree>
    <p:extLst>
      <p:ext uri="{BB962C8B-B14F-4D97-AF65-F5344CB8AC3E}">
        <p14:creationId xmlns:p14="http://schemas.microsoft.com/office/powerpoint/2010/main" val="40834968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C18487-F9A4-4440-AED9-0C4971AB8D39}"/>
              </a:ext>
            </a:extLst>
          </p:cNvPr>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DFD3AFAE-99B3-6849-B14F-072FBF2DC663}"/>
              </a:ext>
            </a:extLst>
          </p:cNvPr>
          <p:cNvSpPr/>
          <p:nvPr/>
        </p:nvSpPr>
        <p:spPr>
          <a:xfrm>
            <a:off x="5974813" y="3244334"/>
            <a:ext cx="242374"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1E593BD2-748B-45CB-BA88-4F143B254F00}"/>
              </a:ext>
            </a:extLst>
          </p:cNvPr>
          <p:cNvSpPr txBox="1">
            <a:spLocks/>
          </p:cNvSpPr>
          <p:nvPr/>
        </p:nvSpPr>
        <p:spPr>
          <a:xfrm>
            <a:off x="569843" y="1091719"/>
            <a:ext cx="10515600" cy="4171950"/>
          </a:xfrm>
          <a:prstGeom prst="rect">
            <a:avLst/>
          </a:prstGeom>
        </p:spPr>
        <p:txBody>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Barlow Regular" panose="00000500000000000000" pitchFamily="2" charset="0"/>
              <a:buChar char="–"/>
              <a:defRPr sz="2000" kern="1200">
                <a:solidFill>
                  <a:schemeClr val="tx2">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2">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000"/>
              <a:t>Out-of-date condom strategy results in lack of prioritization and alignment of stakeholders/donors around common approaches and goals</a:t>
            </a:r>
          </a:p>
          <a:p>
            <a:pPr lvl="0"/>
            <a:r>
              <a:rPr lang="en-US" sz="2000"/>
              <a:t>Technical working groups are not providing the value-added coordination necessary to invigorate condom programming across a wide range of entities and organizations supporting and implementing a variety of program components.</a:t>
            </a:r>
          </a:p>
          <a:p>
            <a:pPr lvl="0"/>
            <a:r>
              <a:rPr lang="en-US" sz="2000"/>
              <a:t>The lack of a functional monitoring and evaluation plan results in absence of data (program analytics) to inform condom programming.  Gaps include: timely data on changes in condom use (national data is five years old; recent subnational data is not available); factors influencing condom use such as motivation, perceived availability, and social support not measured; no data on accessibility of condoms for priority groups.</a:t>
            </a:r>
          </a:p>
          <a:p>
            <a:pPr lvl="0"/>
            <a:r>
              <a:rPr lang="en-US" sz="2000">
                <a:solidFill>
                  <a:schemeClr val="bg1">
                    <a:lumMod val="50000"/>
                  </a:schemeClr>
                </a:solidFill>
              </a:rPr>
              <a:t>Regulations and policies hinder commercial actors from reaching potential (e.g., h</a:t>
            </a:r>
            <a:r>
              <a:rPr lang="en-US" sz="2000">
                <a:solidFill>
                  <a:schemeClr val="bg1">
                    <a:lumMod val="50000"/>
                  </a:schemeClr>
                </a:solidFill>
                <a:ea typeface="Calibri" charset="0"/>
                <a:cs typeface="Calibri" panose="020F0502020204030204" pitchFamily="34" charset="0"/>
              </a:rPr>
              <a:t>igh testing fees and tariffs on imported condoms)</a:t>
            </a:r>
            <a:endParaRPr lang="en-US" sz="2000"/>
          </a:p>
          <a:p>
            <a:pPr lvl="0"/>
            <a:r>
              <a:rPr lang="en-US" sz="2000"/>
              <a:t>Lack of a coordinated approach to resource mobilization (beyond condom procurement, which has been effective) results in missed opportunities to include condom programming in funding requests.</a:t>
            </a:r>
          </a:p>
        </p:txBody>
      </p:sp>
      <p:sp>
        <p:nvSpPr>
          <p:cNvPr id="9" name="Title 1">
            <a:extLst>
              <a:ext uri="{FF2B5EF4-FFF2-40B4-BE49-F238E27FC236}">
                <a16:creationId xmlns:a16="http://schemas.microsoft.com/office/drawing/2014/main" id="{282CDA39-682D-4CA2-A0AF-CD89C15D2629}"/>
              </a:ext>
            </a:extLst>
          </p:cNvPr>
          <p:cNvSpPr txBox="1">
            <a:spLocks/>
          </p:cNvSpPr>
          <p:nvPr/>
        </p:nvSpPr>
        <p:spPr>
          <a:xfrm>
            <a:off x="569843" y="352844"/>
            <a:ext cx="10515600" cy="65045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GB">
                <a:solidFill>
                  <a:schemeClr val="accent1">
                    <a:lumMod val="75000"/>
                  </a:schemeClr>
                </a:solidFill>
              </a:rPr>
              <a:t>Stewardship – High level insights – Examples</a:t>
            </a:r>
            <a:endParaRPr lang="en-GB" dirty="0">
              <a:solidFill>
                <a:schemeClr val="accent1">
                  <a:lumMod val="75000"/>
                </a:schemeClr>
              </a:solidFill>
            </a:endParaRPr>
          </a:p>
        </p:txBody>
      </p:sp>
      <p:sp>
        <p:nvSpPr>
          <p:cNvPr id="6" name="TextBox 5">
            <a:extLst>
              <a:ext uri="{FF2B5EF4-FFF2-40B4-BE49-F238E27FC236}">
                <a16:creationId xmlns:a16="http://schemas.microsoft.com/office/drawing/2014/main" id="{5676EE17-B164-4B7A-88F2-B79C63B4F467}"/>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Stewardship</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BBE357C2-130B-4AC8-AB4F-7E2DE4BFD768}"/>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Insights</a:t>
            </a:r>
            <a:endParaRPr lang="en-US" sz="1600" b="1" dirty="0">
              <a:solidFill>
                <a:schemeClr val="bg1"/>
              </a:solidFill>
              <a:latin typeface="+mj-lt"/>
            </a:endParaRPr>
          </a:p>
        </p:txBody>
      </p:sp>
    </p:spTree>
    <p:extLst>
      <p:ext uri="{BB962C8B-B14F-4D97-AF65-F5344CB8AC3E}">
        <p14:creationId xmlns:p14="http://schemas.microsoft.com/office/powerpoint/2010/main" val="3847174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a:t>Uganda</a:t>
            </a:r>
            <a:br>
              <a:rPr lang="en-US"/>
            </a:br>
            <a:r>
              <a:rPr lang="en-US"/>
              <a:t>Status of stewardship functions in support of the total market</a:t>
            </a:r>
            <a:endParaRPr lang="en-US" dirty="0"/>
          </a:p>
        </p:txBody>
      </p:sp>
      <p:sp>
        <p:nvSpPr>
          <p:cNvPr id="6" name="TextBox 5"/>
          <p:cNvSpPr txBox="1"/>
          <p:nvPr/>
        </p:nvSpPr>
        <p:spPr>
          <a:xfrm>
            <a:off x="4249352" y="1170810"/>
            <a:ext cx="3187768" cy="3073525"/>
          </a:xfrm>
          <a:prstGeom prst="rect">
            <a:avLst/>
          </a:prstGeom>
          <a:noFill/>
        </p:spPr>
        <p:txBody>
          <a:bodyPr wrap="square" lIns="36000" tIns="36000" rIns="36000" bIns="3600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757575"/>
                </a:solidFill>
                <a:effectLst/>
                <a:uLnTx/>
                <a:uFillTx/>
                <a:latin typeface="Arial"/>
                <a:ea typeface="+mn-ea"/>
                <a:cs typeface="+mn-cs"/>
              </a:rPr>
              <a:t>Quality Assurance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757575"/>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57575"/>
                </a:solidFill>
                <a:effectLst/>
                <a:uLnTx/>
                <a:uFillTx/>
                <a:latin typeface="Arial"/>
                <a:ea typeface="+mn-ea"/>
                <a:cs typeface="+mn-cs"/>
              </a:rPr>
              <a:t>NDA is a bottleneck to condom supply as they cannot test fast enough </a:t>
            </a:r>
            <a:r>
              <a:rPr kumimoji="0" lang="mr-IN" sz="1400" b="0" i="0" u="none" strike="noStrike" kern="1200" cap="none" spc="0" normalizeH="0" baseline="0" noProof="0" dirty="0">
                <a:ln>
                  <a:noFill/>
                </a:ln>
                <a:solidFill>
                  <a:srgbClr val="757575"/>
                </a:solidFill>
                <a:effectLst/>
                <a:uLnTx/>
                <a:uFillTx/>
                <a:latin typeface="Arial"/>
                <a:ea typeface="+mn-ea"/>
                <a:cs typeface="+mn-cs"/>
              </a:rPr>
              <a:t>–</a:t>
            </a:r>
            <a:r>
              <a:rPr kumimoji="0" lang="en-US" sz="1400" b="0" i="0" u="none" strike="noStrike" kern="1200" cap="none" spc="0" normalizeH="0" baseline="0" noProof="0" dirty="0">
                <a:ln>
                  <a:noFill/>
                </a:ln>
                <a:solidFill>
                  <a:srgbClr val="757575"/>
                </a:solidFill>
                <a:effectLst/>
                <a:uLnTx/>
                <a:uFillTx/>
                <a:latin typeface="Arial"/>
                <a:ea typeface="+mn-ea"/>
                <a:cs typeface="+mn-cs"/>
              </a:rPr>
              <a:t> resource constrained.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57575"/>
                </a:solidFill>
                <a:effectLst/>
                <a:uLnTx/>
                <a:uFillTx/>
                <a:latin typeface="Arial"/>
                <a:ea typeface="+mn-ea"/>
                <a:cs typeface="+mn-cs"/>
              </a:rPr>
              <a:t>While WHO approved quality testing, sampling strategies + testing constraints results in condoms stuck in warehouses, often for months, while testing takes place.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57575"/>
                </a:solidFill>
                <a:effectLst/>
                <a:uLnTx/>
                <a:uFillTx/>
                <a:latin typeface="Arial"/>
                <a:ea typeface="+mn-ea"/>
                <a:cs typeface="+mn-cs"/>
              </a:rPr>
              <a:t>Impacts public sector, social marketing, commercial.</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300" b="0" i="0" u="none" strike="noStrike" kern="1200" cap="none" spc="0" normalizeH="0" baseline="0" noProof="0" dirty="0">
              <a:ln>
                <a:noFill/>
              </a:ln>
              <a:solidFill>
                <a:srgbClr val="757575"/>
              </a:solidFill>
              <a:effectLst/>
              <a:uLnTx/>
              <a:uFillTx/>
              <a:latin typeface="Arial"/>
              <a:ea typeface="+mn-ea"/>
              <a:cs typeface="+mn-cs"/>
            </a:endParaRPr>
          </a:p>
        </p:txBody>
      </p:sp>
      <p:sp>
        <p:nvSpPr>
          <p:cNvPr id="7" name="TextBox 6"/>
          <p:cNvSpPr txBox="1"/>
          <p:nvPr/>
        </p:nvSpPr>
        <p:spPr>
          <a:xfrm>
            <a:off x="408873" y="1170810"/>
            <a:ext cx="2999581" cy="3288968"/>
          </a:xfrm>
          <a:prstGeom prst="rect">
            <a:avLst/>
          </a:prstGeom>
          <a:noFill/>
        </p:spPr>
        <p:txBody>
          <a:bodyPr wrap="square" lIns="36000" tIns="36000" rIns="36000" bIns="3600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757575"/>
                </a:solidFill>
                <a:effectLst/>
                <a:uLnTx/>
                <a:uFillTx/>
                <a:latin typeface="Arial"/>
                <a:ea typeface="+mn-ea"/>
                <a:cs typeface="+mn-cs"/>
              </a:rPr>
              <a:t>Market Stewardship</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757575"/>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57575"/>
                </a:solidFill>
                <a:effectLst/>
                <a:uLnTx/>
                <a:uFillTx/>
                <a:latin typeface="Arial"/>
                <a:ea typeface="+mn-ea"/>
                <a:cs typeface="+mn-cs"/>
              </a:rPr>
              <a:t>Planning &amp; Coordination: Structures such as the CCU/CCC exist, including newly formed ’TMA Steering committee,’ Condom focal point bring big potential.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57575"/>
                </a:solidFill>
                <a:effectLst/>
                <a:uLnTx/>
                <a:uFillTx/>
                <a:latin typeface="Arial"/>
                <a:ea typeface="+mn-ea"/>
                <a:cs typeface="+mn-cs"/>
              </a:rPr>
              <a:t>But poorly funded, moderately supported, and underutilized – from national to district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57575"/>
                </a:solidFill>
                <a:effectLst/>
                <a:uLnTx/>
                <a:uFillTx/>
                <a:latin typeface="Arial"/>
                <a:ea typeface="+mn-ea"/>
                <a:cs typeface="+mn-cs"/>
              </a:rPr>
              <a:t>Strategies &amp; assessments not translating to resourced work plans lead by focal points.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300" b="0" i="0" u="none" strike="noStrike" kern="1200" cap="none" spc="0" normalizeH="0" baseline="0" noProof="0" dirty="0">
              <a:ln>
                <a:noFill/>
              </a:ln>
              <a:solidFill>
                <a:srgbClr val="757575"/>
              </a:solidFill>
              <a:effectLst/>
              <a:uLnTx/>
              <a:uFillTx/>
              <a:latin typeface="Arial"/>
              <a:ea typeface="+mn-ea"/>
              <a:cs typeface="+mn-cs"/>
            </a:endParaRPr>
          </a:p>
        </p:txBody>
      </p:sp>
      <p:sp>
        <p:nvSpPr>
          <p:cNvPr id="8" name="TextBox 7"/>
          <p:cNvSpPr txBox="1"/>
          <p:nvPr/>
        </p:nvSpPr>
        <p:spPr>
          <a:xfrm>
            <a:off x="8198248" y="1170810"/>
            <a:ext cx="3107292" cy="3088913"/>
          </a:xfrm>
          <a:prstGeom prst="rect">
            <a:avLst/>
          </a:prstGeom>
          <a:noFill/>
        </p:spPr>
        <p:txBody>
          <a:bodyPr wrap="square" lIns="36000" tIns="36000" rIns="36000" bIns="3600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757575"/>
                </a:solidFill>
                <a:effectLst/>
                <a:uLnTx/>
                <a:uFillTx/>
                <a:latin typeface="Arial"/>
                <a:ea typeface="+mn-ea"/>
                <a:cs typeface="+mn-cs"/>
              </a:rPr>
              <a:t>Commodity Forecasting</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757575"/>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57575"/>
                </a:solidFill>
                <a:effectLst/>
                <a:uLnTx/>
                <a:uFillTx/>
                <a:latin typeface="Arial"/>
                <a:ea typeface="+mn-ea"/>
                <a:cs typeface="+mn-cs"/>
              </a:rPr>
              <a:t>Demand-driven </a:t>
            </a:r>
            <a:r>
              <a:rPr kumimoji="0" lang="en-US" sz="1400" b="0" i="0" u="none" strike="noStrike" kern="1200" cap="none" spc="0" normalizeH="0" baseline="0" noProof="0" dirty="0">
                <a:ln>
                  <a:noFill/>
                </a:ln>
                <a:solidFill>
                  <a:srgbClr val="757575"/>
                </a:solidFill>
                <a:effectLst/>
                <a:uLnTx/>
                <a:uFillTx/>
                <a:latin typeface="Arial"/>
                <a:ea typeface="+mn-ea"/>
                <a:cs typeface="+mn-cs"/>
              </a:rPr>
              <a:t>forecasts needed. Quantification supporting procurement is thoughtful process, but factors in overly aggressive assumptions in growing use (to 100% by 2019).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57575"/>
                </a:solidFill>
                <a:effectLst/>
                <a:uLnTx/>
                <a:uFillTx/>
                <a:latin typeface="Arial"/>
                <a:ea typeface="+mn-ea"/>
                <a:cs typeface="+mn-cs"/>
              </a:rPr>
              <a:t>Over budgeting for procurement at times results in condoms in warehouses; latest rec to shift condom funds to ARV to fill gap.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57575"/>
                </a:solidFill>
                <a:effectLst/>
                <a:uLnTx/>
                <a:uFillTx/>
                <a:latin typeface="Arial"/>
                <a:ea typeface="+mn-ea"/>
                <a:cs typeface="+mn-cs"/>
              </a:rPr>
              <a:t>Opportunity to improve input from TMA perspective.</a:t>
            </a:r>
          </a:p>
        </p:txBody>
      </p:sp>
      <p:sp>
        <p:nvSpPr>
          <p:cNvPr id="10" name="TextBox 9"/>
          <p:cNvSpPr txBox="1"/>
          <p:nvPr/>
        </p:nvSpPr>
        <p:spPr>
          <a:xfrm>
            <a:off x="408873" y="4415215"/>
            <a:ext cx="2999581" cy="1134532"/>
          </a:xfrm>
          <a:prstGeom prst="rect">
            <a:avLst/>
          </a:prstGeom>
          <a:noFill/>
        </p:spPr>
        <p:txBody>
          <a:bodyPr wrap="square" lIns="36000" tIns="36000" rIns="36000" bIns="3600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757575"/>
                </a:solidFill>
                <a:effectLst/>
                <a:uLnTx/>
                <a:uFillTx/>
                <a:latin typeface="Arial"/>
                <a:ea typeface="+mn-ea"/>
                <a:cs typeface="+mn-cs"/>
              </a:rPr>
              <a:t>Financing</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757575"/>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57575"/>
                </a:solidFill>
                <a:effectLst/>
                <a:uLnTx/>
                <a:uFillTx/>
                <a:latin typeface="Arial"/>
                <a:ea typeface="+mn-ea"/>
                <a:cs typeface="+mn-cs"/>
              </a:rPr>
              <a:t>Excess subsidy supporting free distribution, poorly targeted</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300" b="0" i="0" u="none" strike="noStrike" kern="1200" cap="none" spc="0" normalizeH="0" baseline="0" noProof="0" dirty="0">
              <a:ln>
                <a:noFill/>
              </a:ln>
              <a:solidFill>
                <a:srgbClr val="757575"/>
              </a:solidFill>
              <a:effectLst/>
              <a:uLnTx/>
              <a:uFillTx/>
              <a:latin typeface="Arial"/>
              <a:ea typeface="+mn-ea"/>
              <a:cs typeface="+mn-cs"/>
            </a:endParaRPr>
          </a:p>
        </p:txBody>
      </p:sp>
      <p:sp>
        <p:nvSpPr>
          <p:cNvPr id="11" name="TextBox 10"/>
          <p:cNvSpPr txBox="1"/>
          <p:nvPr/>
        </p:nvSpPr>
        <p:spPr>
          <a:xfrm>
            <a:off x="4249352" y="4415215"/>
            <a:ext cx="3187768" cy="1996307"/>
          </a:xfrm>
          <a:prstGeom prst="rect">
            <a:avLst/>
          </a:prstGeom>
          <a:noFill/>
        </p:spPr>
        <p:txBody>
          <a:bodyPr wrap="square" lIns="36000" tIns="36000" rIns="36000" bIns="3600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757575"/>
                </a:solidFill>
                <a:effectLst/>
                <a:uLnTx/>
                <a:uFillTx/>
                <a:latin typeface="Arial"/>
                <a:ea typeface="+mn-ea"/>
                <a:cs typeface="+mn-cs"/>
              </a:rPr>
              <a:t>Information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757575"/>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57575"/>
                </a:solidFill>
                <a:effectLst/>
                <a:uLnTx/>
                <a:uFillTx/>
                <a:latin typeface="Arial"/>
                <a:ea typeface="+mn-ea"/>
                <a:cs typeface="+mn-cs"/>
              </a:rPr>
              <a:t>Lack of behavioral </a:t>
            </a:r>
            <a:r>
              <a:rPr kumimoji="0" lang="en-US" sz="1400" b="0" i="0" u="none" strike="noStrike" kern="1200" cap="none" spc="0" normalizeH="0" baseline="0" noProof="0">
                <a:ln>
                  <a:noFill/>
                </a:ln>
                <a:solidFill>
                  <a:srgbClr val="757575"/>
                </a:solidFill>
                <a:effectLst/>
                <a:uLnTx/>
                <a:uFillTx/>
                <a:latin typeface="Arial"/>
                <a:ea typeface="+mn-ea"/>
                <a:cs typeface="+mn-cs"/>
              </a:rPr>
              <a:t>data is </a:t>
            </a:r>
            <a:r>
              <a:rPr kumimoji="0" lang="en-US" sz="1400" b="0" i="0" u="none" strike="noStrike" kern="1200" cap="none" spc="0" normalizeH="0" baseline="0" noProof="0" dirty="0">
                <a:ln>
                  <a:noFill/>
                </a:ln>
                <a:solidFill>
                  <a:srgbClr val="757575"/>
                </a:solidFill>
                <a:effectLst/>
                <a:uLnTx/>
                <a:uFillTx/>
                <a:latin typeface="Arial"/>
                <a:ea typeface="+mn-ea"/>
                <a:cs typeface="+mn-cs"/>
              </a:rPr>
              <a:t>inhibiting informed decision </a:t>
            </a:r>
            <a:r>
              <a:rPr kumimoji="0" lang="en-US" sz="1400" b="0" i="0" u="none" strike="noStrike" kern="1200" cap="none" spc="0" normalizeH="0" baseline="0" noProof="0">
                <a:ln>
                  <a:noFill/>
                </a:ln>
                <a:solidFill>
                  <a:srgbClr val="757575"/>
                </a:solidFill>
                <a:effectLst/>
                <a:uLnTx/>
                <a:uFillTx/>
                <a:latin typeface="Arial"/>
                <a:ea typeface="+mn-ea"/>
                <a:cs typeface="+mn-cs"/>
              </a:rPr>
              <a:t>making with KP </a:t>
            </a:r>
            <a:r>
              <a:rPr kumimoji="0" lang="en-US" sz="1400" b="0" i="0" u="none" strike="noStrike" kern="1200" cap="none" spc="0" normalizeH="0" baseline="0" noProof="0" dirty="0">
                <a:ln>
                  <a:noFill/>
                </a:ln>
                <a:solidFill>
                  <a:srgbClr val="757575"/>
                </a:solidFill>
                <a:effectLst/>
                <a:uLnTx/>
                <a:uFillTx/>
                <a:latin typeface="Arial"/>
                <a:ea typeface="+mn-ea"/>
                <a:cs typeface="+mn-cs"/>
              </a:rPr>
              <a:t>&amp; high risk sex in GP.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57575"/>
                </a:solidFill>
                <a:effectLst/>
                <a:uLnTx/>
                <a:uFillTx/>
                <a:latin typeface="Arial"/>
                <a:ea typeface="+mn-ea"/>
                <a:cs typeface="+mn-cs"/>
              </a:rPr>
              <a:t>Market data promising (UHMG TMA data) but room to improve sharing, analysis to inform decisions.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300" b="0" i="0" u="none" strike="noStrike" kern="1200" cap="none" spc="0" normalizeH="0" baseline="0" noProof="0" dirty="0">
              <a:ln>
                <a:noFill/>
              </a:ln>
              <a:solidFill>
                <a:srgbClr val="757575"/>
              </a:solidFill>
              <a:effectLst/>
              <a:uLnTx/>
              <a:uFillTx/>
              <a:latin typeface="Arial"/>
              <a:ea typeface="+mn-ea"/>
              <a:cs typeface="+mn-cs"/>
            </a:endParaRPr>
          </a:p>
        </p:txBody>
      </p:sp>
      <p:sp>
        <p:nvSpPr>
          <p:cNvPr id="13" name="TextBox 12"/>
          <p:cNvSpPr txBox="1"/>
          <p:nvPr/>
        </p:nvSpPr>
        <p:spPr>
          <a:xfrm>
            <a:off x="8198248" y="4415215"/>
            <a:ext cx="2999581" cy="1565419"/>
          </a:xfrm>
          <a:prstGeom prst="rect">
            <a:avLst/>
          </a:prstGeom>
          <a:noFill/>
        </p:spPr>
        <p:txBody>
          <a:bodyPr wrap="square" lIns="36000" tIns="36000" rIns="36000" bIns="3600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757575"/>
                </a:solidFill>
                <a:effectLst/>
                <a:uLnTx/>
                <a:uFillTx/>
                <a:latin typeface="Arial"/>
                <a:ea typeface="+mn-ea"/>
                <a:cs typeface="+mn-cs"/>
              </a:rPr>
              <a:t>Informal Rules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757575"/>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57575"/>
                </a:solidFill>
                <a:effectLst/>
                <a:uLnTx/>
                <a:uFillTx/>
                <a:latin typeface="Arial"/>
                <a:ea typeface="+mn-ea"/>
                <a:cs typeface="+mn-cs"/>
              </a:rPr>
              <a:t>Stigma surrounding condom use, sex, and HIV appear to inhibit condoms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57575"/>
                </a:solidFill>
                <a:effectLst/>
                <a:uLnTx/>
                <a:uFillTx/>
                <a:latin typeface="Arial"/>
                <a:ea typeface="+mn-ea"/>
                <a:cs typeface="+mn-cs"/>
              </a:rPr>
              <a:t>Need to unpack stigma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300" b="0" i="0" u="none" strike="noStrike" kern="1200" cap="none" spc="0" normalizeH="0" baseline="0" noProof="0" dirty="0">
              <a:ln>
                <a:noFill/>
              </a:ln>
              <a:solidFill>
                <a:srgbClr val="757575"/>
              </a:solidFill>
              <a:effectLst/>
              <a:uLnTx/>
              <a:uFillTx/>
              <a:latin typeface="Arial"/>
              <a:ea typeface="+mn-ea"/>
              <a:cs typeface="+mn-cs"/>
            </a:endParaRPr>
          </a:p>
        </p:txBody>
      </p:sp>
      <p:sp>
        <p:nvSpPr>
          <p:cNvPr id="12" name="TextBox 11">
            <a:extLst>
              <a:ext uri="{FF2B5EF4-FFF2-40B4-BE49-F238E27FC236}">
                <a16:creationId xmlns:a16="http://schemas.microsoft.com/office/drawing/2014/main" id="{72876286-C9E4-4FEE-8BDD-017678C61718}"/>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Stewardship</a:t>
            </a:r>
            <a:endParaRPr lang="en-US" sz="1600" b="1" dirty="0">
              <a:solidFill>
                <a:schemeClr val="bg1"/>
              </a:solidFill>
              <a:latin typeface="+mj-lt"/>
            </a:endParaRPr>
          </a:p>
        </p:txBody>
      </p:sp>
      <p:sp>
        <p:nvSpPr>
          <p:cNvPr id="14" name="TextBox 13">
            <a:extLst>
              <a:ext uri="{FF2B5EF4-FFF2-40B4-BE49-F238E27FC236}">
                <a16:creationId xmlns:a16="http://schemas.microsoft.com/office/drawing/2014/main" id="{0F9FD8B9-C68B-417A-8C4C-09A5976540B9}"/>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20275844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545" y="16474"/>
            <a:ext cx="11663155" cy="994725"/>
          </a:xfrm>
        </p:spPr>
        <p:txBody>
          <a:bodyPr/>
          <a:lstStyle/>
          <a:p>
            <a:r>
              <a:rPr lang="en-US"/>
              <a:t>Uganda</a:t>
            </a:r>
            <a:br>
              <a:rPr lang="en-US"/>
            </a:br>
            <a:r>
              <a:rPr lang="en-US"/>
              <a:t>Capability </a:t>
            </a:r>
            <a:r>
              <a:rPr lang="en-US" dirty="0"/>
              <a:t>Assessment of </a:t>
            </a:r>
            <a:r>
              <a:rPr lang="en-US" dirty="0" err="1"/>
              <a:t>GoU</a:t>
            </a:r>
            <a:r>
              <a:rPr lang="en-US" dirty="0"/>
              <a:t> in Stewarding a TMA</a:t>
            </a:r>
          </a:p>
        </p:txBody>
      </p:sp>
      <p:grpSp>
        <p:nvGrpSpPr>
          <p:cNvPr id="2" name="Group 1"/>
          <p:cNvGrpSpPr/>
          <p:nvPr/>
        </p:nvGrpSpPr>
        <p:grpSpPr>
          <a:xfrm>
            <a:off x="212545" y="2139342"/>
            <a:ext cx="11252958" cy="4001377"/>
            <a:chOff x="405322" y="1526533"/>
            <a:chExt cx="11252958" cy="5300750"/>
          </a:xfrm>
        </p:grpSpPr>
        <p:grpSp>
          <p:nvGrpSpPr>
            <p:cNvPr id="3" name="Group 3"/>
            <p:cNvGrpSpPr>
              <a:grpSpLocks/>
            </p:cNvGrpSpPr>
            <p:nvPr/>
          </p:nvGrpSpPr>
          <p:grpSpPr bwMode="auto">
            <a:xfrm>
              <a:off x="569769" y="1733440"/>
              <a:ext cx="10981449" cy="4901336"/>
              <a:chOff x="1139" y="1555"/>
              <a:chExt cx="3949" cy="2674"/>
            </a:xfrm>
          </p:grpSpPr>
          <p:sp>
            <p:nvSpPr>
              <p:cNvPr id="5" name="AutoShape 4"/>
              <p:cNvSpPr>
                <a:spLocks noChangeArrowheads="1"/>
              </p:cNvSpPr>
              <p:nvPr/>
            </p:nvSpPr>
            <p:spPr bwMode="auto">
              <a:xfrm rot="16200000" flipH="1">
                <a:off x="1571" y="1137"/>
                <a:ext cx="410" cy="1246"/>
              </a:xfrm>
              <a:prstGeom prst="homePlate">
                <a:avLst>
                  <a:gd name="adj" fmla="val 41986"/>
                </a:avLst>
              </a:prstGeom>
              <a:solidFill>
                <a:schemeClr val="accent1"/>
              </a:solidFill>
              <a:ln w="6350">
                <a:noFill/>
                <a:miter lim="800000"/>
                <a:headEnd/>
                <a:tailEnd/>
              </a:ln>
              <a:effectLst/>
            </p:spPr>
            <p:txBody>
              <a:bodyPr vert="eaVert" wrap="none" lIns="45720" rIns="45720"/>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Understand the Market</a:t>
                </a:r>
              </a:p>
              <a:p>
                <a:pPr marL="0" marR="0" lvl="0" indent="0" algn="ctr" defTabSz="914400" rtl="0" eaLnBrk="0" fontAlgn="auto" latinLnBrk="0" hangingPunct="0">
                  <a:lnSpc>
                    <a:spcPct val="100000"/>
                  </a:lnSpc>
                  <a:spcBef>
                    <a:spcPct val="0"/>
                  </a:spcBef>
                  <a:spcAft>
                    <a:spcPts val="0"/>
                  </a:spcAft>
                  <a:buClrTx/>
                  <a:buSzTx/>
                  <a:buFontTx/>
                  <a:buNone/>
                  <a:tabLst/>
                  <a:defRPr/>
                </a:pPr>
                <a:endParaRPr kumimoji="0" lang="en-GB" sz="1400" b="0" i="1" u="none" strike="noStrike" kern="1200" cap="none" spc="0" normalizeH="0" baseline="0" noProof="0" dirty="0">
                  <a:ln>
                    <a:noFill/>
                  </a:ln>
                  <a:solidFill>
                    <a:srgbClr val="FFFFFF"/>
                  </a:solidFill>
                  <a:effectLst/>
                  <a:uLnTx/>
                  <a:uFillTx/>
                  <a:latin typeface="Arial"/>
                  <a:ea typeface="+mn-ea"/>
                  <a:cs typeface="+mn-cs"/>
                </a:endParaRPr>
              </a:p>
            </p:txBody>
          </p:sp>
          <p:sp>
            <p:nvSpPr>
              <p:cNvPr id="6" name="Freeform 5"/>
              <p:cNvSpPr>
                <a:spLocks/>
              </p:cNvSpPr>
              <p:nvPr/>
            </p:nvSpPr>
            <p:spPr bwMode="auto">
              <a:xfrm>
                <a:off x="1139" y="1878"/>
                <a:ext cx="1253" cy="2331"/>
              </a:xfrm>
              <a:custGeom>
                <a:avLst/>
                <a:gdLst/>
                <a:ahLst/>
                <a:cxnLst>
                  <a:cxn ang="0">
                    <a:pos x="4" y="0"/>
                  </a:cxn>
                  <a:cxn ang="0">
                    <a:pos x="797" y="127"/>
                  </a:cxn>
                  <a:cxn ang="0">
                    <a:pos x="1589" y="0"/>
                  </a:cxn>
                  <a:cxn ang="0">
                    <a:pos x="1589" y="1900"/>
                  </a:cxn>
                  <a:cxn ang="0">
                    <a:pos x="0" y="1900"/>
                  </a:cxn>
                  <a:cxn ang="0">
                    <a:pos x="24" y="1900"/>
                  </a:cxn>
                  <a:cxn ang="0">
                    <a:pos x="8" y="1900"/>
                  </a:cxn>
                  <a:cxn ang="0">
                    <a:pos x="4" y="1900"/>
                  </a:cxn>
                  <a:cxn ang="0">
                    <a:pos x="4" y="0"/>
                  </a:cxn>
                </a:cxnLst>
                <a:rect l="0" t="0" r="r" b="b"/>
                <a:pathLst>
                  <a:path w="1590" h="1901">
                    <a:moveTo>
                      <a:pt x="4" y="0"/>
                    </a:moveTo>
                    <a:lnTo>
                      <a:pt x="797" y="127"/>
                    </a:lnTo>
                    <a:lnTo>
                      <a:pt x="1589" y="0"/>
                    </a:lnTo>
                    <a:lnTo>
                      <a:pt x="1589" y="1900"/>
                    </a:lnTo>
                    <a:lnTo>
                      <a:pt x="0" y="1900"/>
                    </a:lnTo>
                    <a:lnTo>
                      <a:pt x="24" y="1900"/>
                    </a:lnTo>
                    <a:lnTo>
                      <a:pt x="8" y="1900"/>
                    </a:lnTo>
                    <a:lnTo>
                      <a:pt x="4" y="1900"/>
                    </a:lnTo>
                    <a:lnTo>
                      <a:pt x="4" y="0"/>
                    </a:lnTo>
                  </a:path>
                </a:pathLst>
              </a:custGeom>
              <a:solidFill>
                <a:schemeClr val="accent5">
                  <a:lumMod val="20000"/>
                  <a:lumOff val="80000"/>
                </a:schemeClr>
              </a:solidFill>
              <a:ln w="6350" cap="rnd" cmpd="sng">
                <a:solidFill>
                  <a:srgbClr val="E4E7E7"/>
                </a:solidFill>
                <a:prstDash val="solid"/>
                <a:round/>
                <a:headEnd type="none" w="med" len="med"/>
                <a:tailEnd type="none" w="med" len="med"/>
              </a:ln>
              <a:effectLst/>
            </p:spPr>
            <p:txBody>
              <a:bodyPr lIns="45720" rIns="4572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57575"/>
                  </a:solidFill>
                  <a:effectLst/>
                  <a:uLnTx/>
                  <a:uFillTx/>
                  <a:latin typeface="Arial"/>
                  <a:ea typeface="+mn-ea"/>
                  <a:cs typeface="+mn-cs"/>
                </a:endParaRPr>
              </a:p>
            </p:txBody>
          </p:sp>
          <p:sp>
            <p:nvSpPr>
              <p:cNvPr id="7" name="AutoShape 6"/>
              <p:cNvSpPr>
                <a:spLocks noChangeArrowheads="1"/>
              </p:cNvSpPr>
              <p:nvPr/>
            </p:nvSpPr>
            <p:spPr bwMode="auto">
              <a:xfrm rot="16200000" flipH="1">
                <a:off x="3026" y="1022"/>
                <a:ext cx="410" cy="1476"/>
              </a:xfrm>
              <a:prstGeom prst="homePlate">
                <a:avLst>
                  <a:gd name="adj" fmla="val 41986"/>
                </a:avLst>
              </a:prstGeom>
              <a:solidFill>
                <a:schemeClr val="accent3"/>
              </a:solidFill>
              <a:ln w="6350">
                <a:noFill/>
                <a:miter lim="800000"/>
                <a:headEnd/>
                <a:tailEnd/>
              </a:ln>
              <a:effectLst/>
            </p:spPr>
            <p:txBody>
              <a:bodyPr vert="eaVert" wrap="none" lIns="45720" rIns="4572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Policy &amp; Dialogue</a:t>
                </a:r>
              </a:p>
            </p:txBody>
          </p:sp>
          <p:sp>
            <p:nvSpPr>
              <p:cNvPr id="8" name="Freeform 7"/>
              <p:cNvSpPr>
                <a:spLocks/>
              </p:cNvSpPr>
              <p:nvPr/>
            </p:nvSpPr>
            <p:spPr bwMode="auto">
              <a:xfrm>
                <a:off x="2489" y="1903"/>
                <a:ext cx="1480" cy="2326"/>
              </a:xfrm>
              <a:custGeom>
                <a:avLst/>
                <a:gdLst/>
                <a:ahLst/>
                <a:cxnLst>
                  <a:cxn ang="0">
                    <a:pos x="4" y="0"/>
                  </a:cxn>
                  <a:cxn ang="0">
                    <a:pos x="797" y="127"/>
                  </a:cxn>
                  <a:cxn ang="0">
                    <a:pos x="1589" y="0"/>
                  </a:cxn>
                  <a:cxn ang="0">
                    <a:pos x="1589" y="1900"/>
                  </a:cxn>
                  <a:cxn ang="0">
                    <a:pos x="0" y="1900"/>
                  </a:cxn>
                  <a:cxn ang="0">
                    <a:pos x="24" y="1900"/>
                  </a:cxn>
                  <a:cxn ang="0">
                    <a:pos x="8" y="1900"/>
                  </a:cxn>
                  <a:cxn ang="0">
                    <a:pos x="4" y="1900"/>
                  </a:cxn>
                  <a:cxn ang="0">
                    <a:pos x="4" y="0"/>
                  </a:cxn>
                </a:cxnLst>
                <a:rect l="0" t="0" r="r" b="b"/>
                <a:pathLst>
                  <a:path w="1590" h="1901">
                    <a:moveTo>
                      <a:pt x="4" y="0"/>
                    </a:moveTo>
                    <a:lnTo>
                      <a:pt x="797" y="127"/>
                    </a:lnTo>
                    <a:lnTo>
                      <a:pt x="1589" y="0"/>
                    </a:lnTo>
                    <a:lnTo>
                      <a:pt x="1589" y="1900"/>
                    </a:lnTo>
                    <a:lnTo>
                      <a:pt x="0" y="1900"/>
                    </a:lnTo>
                    <a:lnTo>
                      <a:pt x="24" y="1900"/>
                    </a:lnTo>
                    <a:lnTo>
                      <a:pt x="8" y="1900"/>
                    </a:lnTo>
                    <a:lnTo>
                      <a:pt x="4" y="1900"/>
                    </a:lnTo>
                    <a:lnTo>
                      <a:pt x="4" y="0"/>
                    </a:lnTo>
                  </a:path>
                </a:pathLst>
              </a:custGeom>
              <a:solidFill>
                <a:schemeClr val="accent5">
                  <a:lumMod val="20000"/>
                  <a:lumOff val="80000"/>
                </a:schemeClr>
              </a:solidFill>
              <a:ln w="6350" cap="rnd" cmpd="sng">
                <a:solidFill>
                  <a:srgbClr val="E4E7E7"/>
                </a:solidFill>
                <a:prstDash val="solid"/>
                <a:round/>
                <a:headEnd type="none" w="med" len="med"/>
                <a:tailEnd type="none" w="med" len="med"/>
              </a:ln>
              <a:effectLst/>
            </p:spPr>
            <p:txBody>
              <a:bodyPr lIns="45720" rIns="4572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57575"/>
                  </a:solidFill>
                  <a:effectLst/>
                  <a:uLnTx/>
                  <a:uFillTx/>
                  <a:latin typeface="Arial"/>
                  <a:ea typeface="+mn-ea"/>
                  <a:cs typeface="+mn-cs"/>
                </a:endParaRPr>
              </a:p>
            </p:txBody>
          </p:sp>
          <p:sp>
            <p:nvSpPr>
              <p:cNvPr id="9" name="AutoShape 8"/>
              <p:cNvSpPr>
                <a:spLocks noChangeArrowheads="1"/>
              </p:cNvSpPr>
              <p:nvPr/>
            </p:nvSpPr>
            <p:spPr bwMode="auto">
              <a:xfrm rot="16200000" flipH="1">
                <a:off x="4370" y="1221"/>
                <a:ext cx="379" cy="1047"/>
              </a:xfrm>
              <a:prstGeom prst="homePlate">
                <a:avLst>
                  <a:gd name="adj" fmla="val 39806"/>
                </a:avLst>
              </a:prstGeom>
              <a:solidFill>
                <a:schemeClr val="accent4"/>
              </a:solidFill>
              <a:ln w="6350">
                <a:noFill/>
                <a:miter lim="800000"/>
                <a:headEnd/>
                <a:tailEnd/>
              </a:ln>
              <a:effectLst/>
            </p:spPr>
            <p:txBody>
              <a:bodyPr vert="eaVert" wrap="none" lIns="45720" rIns="4572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Regulatory support</a:t>
                </a:r>
              </a:p>
              <a:p>
                <a:pPr marL="0" marR="0" lvl="0" indent="0" algn="ctr" defTabSz="914400" rtl="0" eaLnBrk="0" fontAlgn="auto" latinLnBrk="0" hangingPunct="0">
                  <a:lnSpc>
                    <a:spcPct val="100000"/>
                  </a:lnSpc>
                  <a:spcBef>
                    <a:spcPct val="0"/>
                  </a:spcBef>
                  <a:spcAft>
                    <a:spcPts val="0"/>
                  </a:spcAft>
                  <a:buClrTx/>
                  <a:buSzTx/>
                  <a:buFontTx/>
                  <a:buNone/>
                  <a:tabLst/>
                  <a:defRPr/>
                </a:pPr>
                <a:endParaRPr kumimoji="0" lang="en-GB" sz="1400" b="0" i="1" u="none" strike="noStrike" kern="1200" cap="none" spc="0" normalizeH="0" baseline="0" noProof="0" dirty="0">
                  <a:ln>
                    <a:noFill/>
                  </a:ln>
                  <a:solidFill>
                    <a:srgbClr val="FFFFFF"/>
                  </a:solidFill>
                  <a:effectLst/>
                  <a:uLnTx/>
                  <a:uFillTx/>
                  <a:latin typeface="Arial"/>
                  <a:ea typeface="+mn-ea"/>
                  <a:cs typeface="+mn-cs"/>
                </a:endParaRPr>
              </a:p>
            </p:txBody>
          </p:sp>
          <p:sp>
            <p:nvSpPr>
              <p:cNvPr id="10" name="Freeform 9"/>
              <p:cNvSpPr>
                <a:spLocks/>
              </p:cNvSpPr>
              <p:nvPr/>
            </p:nvSpPr>
            <p:spPr bwMode="auto">
              <a:xfrm>
                <a:off x="4040" y="1903"/>
                <a:ext cx="1048" cy="2326"/>
              </a:xfrm>
              <a:custGeom>
                <a:avLst/>
                <a:gdLst/>
                <a:ahLst/>
                <a:cxnLst>
                  <a:cxn ang="0">
                    <a:pos x="4" y="0"/>
                  </a:cxn>
                  <a:cxn ang="0">
                    <a:pos x="797" y="127"/>
                  </a:cxn>
                  <a:cxn ang="0">
                    <a:pos x="1589" y="0"/>
                  </a:cxn>
                  <a:cxn ang="0">
                    <a:pos x="1589" y="1900"/>
                  </a:cxn>
                  <a:cxn ang="0">
                    <a:pos x="0" y="1900"/>
                  </a:cxn>
                  <a:cxn ang="0">
                    <a:pos x="24" y="1900"/>
                  </a:cxn>
                  <a:cxn ang="0">
                    <a:pos x="8" y="1900"/>
                  </a:cxn>
                  <a:cxn ang="0">
                    <a:pos x="4" y="1900"/>
                  </a:cxn>
                  <a:cxn ang="0">
                    <a:pos x="4" y="0"/>
                  </a:cxn>
                </a:cxnLst>
                <a:rect l="0" t="0" r="r" b="b"/>
                <a:pathLst>
                  <a:path w="1590" h="1901">
                    <a:moveTo>
                      <a:pt x="4" y="0"/>
                    </a:moveTo>
                    <a:lnTo>
                      <a:pt x="797" y="127"/>
                    </a:lnTo>
                    <a:lnTo>
                      <a:pt x="1589" y="0"/>
                    </a:lnTo>
                    <a:lnTo>
                      <a:pt x="1589" y="1900"/>
                    </a:lnTo>
                    <a:lnTo>
                      <a:pt x="0" y="1900"/>
                    </a:lnTo>
                    <a:lnTo>
                      <a:pt x="24" y="1900"/>
                    </a:lnTo>
                    <a:lnTo>
                      <a:pt x="8" y="1900"/>
                    </a:lnTo>
                    <a:lnTo>
                      <a:pt x="4" y="1900"/>
                    </a:lnTo>
                    <a:lnTo>
                      <a:pt x="4" y="0"/>
                    </a:lnTo>
                  </a:path>
                </a:pathLst>
              </a:custGeom>
              <a:solidFill>
                <a:schemeClr val="accent5">
                  <a:lumMod val="20000"/>
                  <a:lumOff val="80000"/>
                </a:schemeClr>
              </a:solidFill>
              <a:ln w="6350" cap="rnd" cmpd="sng">
                <a:solidFill>
                  <a:srgbClr val="E4E7E7"/>
                </a:solidFill>
                <a:prstDash val="solid"/>
                <a:round/>
                <a:headEnd type="none" w="med" len="med"/>
                <a:tailEnd type="none" w="med" len="med"/>
              </a:ln>
              <a:effectLst/>
            </p:spPr>
            <p:txBody>
              <a:bodyPr lIns="45720" rIns="4572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57575"/>
                  </a:solidFill>
                  <a:effectLst/>
                  <a:uLnTx/>
                  <a:uFillTx/>
                  <a:latin typeface="Arial"/>
                  <a:ea typeface="+mn-ea"/>
                  <a:cs typeface="+mn-cs"/>
                </a:endParaRPr>
              </a:p>
            </p:txBody>
          </p:sp>
          <p:sp>
            <p:nvSpPr>
              <p:cNvPr id="11" name="Rectangle 11"/>
              <p:cNvSpPr>
                <a:spLocks noChangeArrowheads="1"/>
              </p:cNvSpPr>
              <p:nvPr/>
            </p:nvSpPr>
            <p:spPr bwMode="auto">
              <a:xfrm>
                <a:off x="2518" y="2042"/>
                <a:ext cx="1251" cy="1558"/>
              </a:xfrm>
              <a:prstGeom prst="rect">
                <a:avLst/>
              </a:prstGeom>
              <a:noFill/>
              <a:ln w="6350">
                <a:noFill/>
                <a:miter lim="800000"/>
                <a:headEnd/>
                <a:tailEnd/>
              </a:ln>
              <a:effectLst/>
            </p:spPr>
            <p:txBody>
              <a:bodyPr wrap="none" lIns="45720" rIns="45720"/>
              <a:lstStyle/>
              <a:p>
                <a:pPr marL="171450" marR="0" lvl="0" indent="-171450" algn="l" defTabSz="914400" rtl="0" eaLnBrk="0" fontAlgn="auto" latinLnBrk="0" hangingPunct="0">
                  <a:lnSpc>
                    <a:spcPct val="100000"/>
                  </a:lnSpc>
                  <a:spcBef>
                    <a:spcPts val="100"/>
                  </a:spcBef>
                  <a:spcAft>
                    <a:spcPts val="1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757575"/>
                  </a:solidFill>
                  <a:effectLst/>
                  <a:uLnTx/>
                  <a:uFillTx/>
                  <a:latin typeface="Arial"/>
                  <a:ea typeface="+mn-ea"/>
                  <a:cs typeface="+mn-cs"/>
                </a:endParaRPr>
              </a:p>
            </p:txBody>
          </p:sp>
        </p:grpSp>
        <p:sp>
          <p:nvSpPr>
            <p:cNvPr id="12" name="TextBox 11"/>
            <p:cNvSpPr txBox="1"/>
            <p:nvPr/>
          </p:nvSpPr>
          <p:spPr>
            <a:xfrm>
              <a:off x="4337777" y="2619137"/>
              <a:ext cx="3464900" cy="314642"/>
            </a:xfrm>
            <a:prstGeom prst="rect">
              <a:avLst/>
            </a:prstGeom>
            <a:noFill/>
          </p:spPr>
          <p:txBody>
            <a:bodyPr wrap="square" lIns="36000" tIns="36000" rIns="36000" bIns="36000"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8636919" y="3659035"/>
              <a:ext cx="3021361" cy="1910672"/>
            </a:xfrm>
            <a:prstGeom prst="rect">
              <a:avLst/>
            </a:prstGeom>
            <a:noFill/>
          </p:spPr>
          <p:txBody>
            <a:bodyPr wrap="square" lIns="36000" tIns="36000" rIns="36000" bIns="36000"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3745"/>
                  </a:solidFill>
                  <a:effectLst/>
                  <a:uLnTx/>
                  <a:uFillTx/>
                  <a:latin typeface="Arial"/>
                  <a:ea typeface="+mn-ea"/>
                  <a:cs typeface="+mn-cs"/>
                </a:rPr>
                <a:t>Currently no </a:t>
              </a:r>
              <a:r>
                <a:rPr kumimoji="0" lang="en-US" sz="1200" b="0" i="0" u="none" strike="noStrike" kern="1200" cap="none" spc="0" normalizeH="0" baseline="0" noProof="0" dirty="0" err="1">
                  <a:ln>
                    <a:noFill/>
                  </a:ln>
                  <a:solidFill>
                    <a:srgbClr val="003745"/>
                  </a:solidFill>
                  <a:effectLst/>
                  <a:uLnTx/>
                  <a:uFillTx/>
                  <a:latin typeface="Arial"/>
                  <a:ea typeface="+mn-ea"/>
                  <a:cs typeface="+mn-cs"/>
                </a:rPr>
                <a:t>GoU</a:t>
              </a:r>
              <a:r>
                <a:rPr kumimoji="0" lang="en-US" sz="1200" b="0" i="0" u="none" strike="noStrike" kern="1200" cap="none" spc="0" normalizeH="0" baseline="0" noProof="0" dirty="0">
                  <a:ln>
                    <a:noFill/>
                  </a:ln>
                  <a:solidFill>
                    <a:srgbClr val="003745"/>
                  </a:solidFill>
                  <a:effectLst/>
                  <a:uLnTx/>
                  <a:uFillTx/>
                  <a:latin typeface="Arial"/>
                  <a:ea typeface="+mn-ea"/>
                  <a:cs typeface="+mn-cs"/>
                </a:rPr>
                <a:t> funds are allocated to support procurement of free. Given the reliance of externally driven donor funding in support of free condoms in supporting use, that puts supply at extremely high risk.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14" name="Oval 13"/>
            <p:cNvSpPr/>
            <p:nvPr/>
          </p:nvSpPr>
          <p:spPr bwMode="gray">
            <a:xfrm>
              <a:off x="405322" y="1526533"/>
              <a:ext cx="342900" cy="335369"/>
            </a:xfrm>
            <a:prstGeom prst="ellipse">
              <a:avLst/>
            </a:prstGeom>
            <a:solidFill>
              <a:srgbClr val="778888">
                <a:lumMod val="20000"/>
                <a:lumOff val="80000"/>
              </a:srgbClr>
            </a:solidFill>
            <a:ln w="6350">
              <a:solidFill>
                <a:srgbClr val="778888">
                  <a:lumMod val="20000"/>
                  <a:lumOff val="80000"/>
                </a:srgbClr>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ts val="3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1</a:t>
              </a:r>
            </a:p>
          </p:txBody>
        </p:sp>
        <p:sp>
          <p:nvSpPr>
            <p:cNvPr id="15" name="Oval 14"/>
            <p:cNvSpPr/>
            <p:nvPr/>
          </p:nvSpPr>
          <p:spPr bwMode="gray">
            <a:xfrm>
              <a:off x="4105530" y="1568249"/>
              <a:ext cx="342900" cy="335369"/>
            </a:xfrm>
            <a:prstGeom prst="ellipse">
              <a:avLst/>
            </a:prstGeom>
            <a:solidFill>
              <a:srgbClr val="778888">
                <a:lumMod val="20000"/>
                <a:lumOff val="80000"/>
              </a:srgbClr>
            </a:solidFill>
            <a:ln w="6350">
              <a:solidFill>
                <a:srgbClr val="778888">
                  <a:lumMod val="20000"/>
                  <a:lumOff val="80000"/>
                </a:srgbClr>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ts val="3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2</a:t>
              </a:r>
            </a:p>
          </p:txBody>
        </p:sp>
        <p:sp>
          <p:nvSpPr>
            <p:cNvPr id="16" name="Oval 15"/>
            <p:cNvSpPr/>
            <p:nvPr/>
          </p:nvSpPr>
          <p:spPr bwMode="gray">
            <a:xfrm>
              <a:off x="8440444" y="1604470"/>
              <a:ext cx="342900" cy="335369"/>
            </a:xfrm>
            <a:prstGeom prst="ellipse">
              <a:avLst/>
            </a:prstGeom>
            <a:solidFill>
              <a:srgbClr val="778888">
                <a:lumMod val="20000"/>
                <a:lumOff val="80000"/>
              </a:srgbClr>
            </a:solidFill>
            <a:ln w="6350">
              <a:solidFill>
                <a:srgbClr val="778888">
                  <a:lumMod val="20000"/>
                  <a:lumOff val="80000"/>
                </a:srgbClr>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ts val="3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3</a:t>
              </a:r>
            </a:p>
          </p:txBody>
        </p:sp>
        <p:sp>
          <p:nvSpPr>
            <p:cNvPr id="17" name="TextBox 16"/>
            <p:cNvSpPr txBox="1"/>
            <p:nvPr/>
          </p:nvSpPr>
          <p:spPr>
            <a:xfrm>
              <a:off x="669454" y="3408044"/>
              <a:ext cx="3384680" cy="3419239"/>
            </a:xfrm>
            <a:prstGeom prst="rect">
              <a:avLst/>
            </a:prstGeom>
            <a:noFill/>
          </p:spPr>
          <p:txBody>
            <a:bodyPr wrap="square" lIns="36000" tIns="36000" rIns="36000" bIns="36000"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3745"/>
                  </a:solidFill>
                  <a:effectLst/>
                  <a:uLnTx/>
                  <a:uFillTx/>
                  <a:latin typeface="Arial"/>
                  <a:ea typeface="+mn-ea"/>
                  <a:cs typeface="+mn-cs"/>
                </a:rPr>
                <a:t>Under leadership of UHMG and w/early support of PSI/PACE </a:t>
              </a:r>
              <a:r>
                <a:rPr kumimoji="0" lang="mr-IN" sz="1200" b="0" i="0" u="none" strike="noStrike" kern="1200" cap="none" spc="0" normalizeH="0" baseline="0" noProof="0" dirty="0">
                  <a:ln>
                    <a:noFill/>
                  </a:ln>
                  <a:solidFill>
                    <a:srgbClr val="003745"/>
                  </a:solidFill>
                  <a:effectLst/>
                  <a:uLnTx/>
                  <a:uFillTx/>
                  <a:latin typeface="Arial"/>
                  <a:ea typeface="+mn-ea"/>
                  <a:cs typeface="+mn-cs"/>
                </a:rPr>
                <a:t>–</a:t>
              </a:r>
              <a:r>
                <a:rPr kumimoji="0" lang="en-US" sz="1200" b="0" i="0" u="none" strike="noStrike" kern="1200" cap="none" spc="0" normalizeH="0" baseline="0" noProof="0" dirty="0">
                  <a:ln>
                    <a:noFill/>
                  </a:ln>
                  <a:solidFill>
                    <a:srgbClr val="003745"/>
                  </a:solidFill>
                  <a:effectLst/>
                  <a:uLnTx/>
                  <a:uFillTx/>
                  <a:latin typeface="Arial"/>
                  <a:ea typeface="+mn-ea"/>
                  <a:cs typeface="+mn-cs"/>
                </a:rPr>
                <a:t> as well as other studies -  the data/evidence exists to develop comprehensive TMA strategy for Uganda.</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3745"/>
                  </a:solidFill>
                  <a:effectLst/>
                  <a:uLnTx/>
                  <a:uFillTx/>
                  <a:latin typeface="Arial"/>
                  <a:ea typeface="+mn-ea"/>
                  <a:cs typeface="+mn-cs"/>
                </a:rPr>
                <a:t>However, that data is not informing a coherent TMA strategy. </a:t>
              </a:r>
              <a:r>
                <a:rPr kumimoji="0" lang="en-US" sz="1200" b="0" i="0" u="none" strike="noStrike" kern="1200" cap="none" spc="0" normalizeH="0" baseline="0" noProof="0" dirty="0">
                  <a:ln>
                    <a:noFill/>
                  </a:ln>
                  <a:solidFill>
                    <a:srgbClr val="003745"/>
                  </a:solidFill>
                  <a:effectLst/>
                  <a:uLnTx/>
                  <a:uFillTx/>
                  <a:latin typeface="Arial"/>
                  <a:ea typeface="+mn-ea"/>
                  <a:cs typeface="+mn-cs"/>
                </a:rPr>
                <a:t>Capacity to UHMG can support </a:t>
              </a:r>
              <a:r>
                <a:rPr kumimoji="0" lang="en-US" sz="1200" b="0" i="0" u="none" strike="noStrike" kern="1200" cap="none" spc="0" normalizeH="0" baseline="0" noProof="0" dirty="0" err="1">
                  <a:ln>
                    <a:noFill/>
                  </a:ln>
                  <a:solidFill>
                    <a:srgbClr val="003745"/>
                  </a:solidFill>
                  <a:effectLst/>
                  <a:uLnTx/>
                  <a:uFillTx/>
                  <a:latin typeface="Arial"/>
                  <a:ea typeface="+mn-ea"/>
                  <a:cs typeface="+mn-cs"/>
                </a:rPr>
                <a:t>GoU</a:t>
              </a:r>
              <a:r>
                <a:rPr kumimoji="0" lang="en-US" sz="1200" b="0" i="0" u="none" strike="noStrike" kern="1200" cap="none" spc="0" normalizeH="0" baseline="0" noProof="0" dirty="0">
                  <a:ln>
                    <a:noFill/>
                  </a:ln>
                  <a:solidFill>
                    <a:srgbClr val="003745"/>
                  </a:solidFill>
                  <a:effectLst/>
                  <a:uLnTx/>
                  <a:uFillTx/>
                  <a:latin typeface="Arial"/>
                  <a:ea typeface="+mn-ea"/>
                  <a:cs typeface="+mn-cs"/>
                </a:rPr>
                <a:t> to adopt comprehensive TMA strategies that drive decisions </a:t>
              </a:r>
              <a:r>
                <a:rPr kumimoji="0" lang="mr-IN" sz="1200" b="0" i="0" u="none" strike="noStrike" kern="1200" cap="none" spc="0" normalizeH="0" baseline="0" noProof="0" dirty="0">
                  <a:ln>
                    <a:noFill/>
                  </a:ln>
                  <a:solidFill>
                    <a:srgbClr val="003745"/>
                  </a:solidFill>
                  <a:effectLst/>
                  <a:uLnTx/>
                  <a:uFillTx/>
                  <a:latin typeface="Arial"/>
                  <a:ea typeface="+mn-ea"/>
                  <a:cs typeface="+mn-cs"/>
                </a:rPr>
                <a:t>–</a:t>
              </a:r>
              <a:r>
                <a:rPr kumimoji="0" lang="en-US" sz="1200" b="0" i="0" u="none" strike="noStrike" kern="1200" cap="none" spc="0" normalizeH="0" baseline="0" noProof="0" dirty="0">
                  <a:ln>
                    <a:noFill/>
                  </a:ln>
                  <a:solidFill>
                    <a:srgbClr val="003745"/>
                  </a:solidFill>
                  <a:effectLst/>
                  <a:uLnTx/>
                  <a:uFillTx/>
                  <a:latin typeface="Arial"/>
                  <a:ea typeface="+mn-ea"/>
                  <a:cs typeface="+mn-cs"/>
                </a:rPr>
                <a:t> including right sizing free and supporting more sustainable SM sector</a:t>
              </a:r>
              <a:r>
                <a:rPr kumimoji="0" lang="mr-IN" sz="1200" b="0" i="0" u="none" strike="noStrike" kern="1200" cap="none" spc="0" normalizeH="0" baseline="0" noProof="0" dirty="0">
                  <a:ln>
                    <a:noFill/>
                  </a:ln>
                  <a:solidFill>
                    <a:srgbClr val="003745"/>
                  </a:solidFill>
                  <a:effectLst/>
                  <a:uLnTx/>
                  <a:uFillTx/>
                  <a:latin typeface="Arial"/>
                  <a:ea typeface="+mn-ea"/>
                  <a:cs typeface="+mn-cs"/>
                </a:rPr>
                <a:t>–</a:t>
              </a:r>
              <a:r>
                <a:rPr kumimoji="0" lang="en-US" sz="1200" b="0" i="0" u="none" strike="noStrike" kern="1200" cap="none" spc="0" normalizeH="0" baseline="0" noProof="0" dirty="0">
                  <a:ln>
                    <a:noFill/>
                  </a:ln>
                  <a:solidFill>
                    <a:srgbClr val="003745"/>
                  </a:solidFill>
                  <a:effectLst/>
                  <a:uLnTx/>
                  <a:uFillTx/>
                  <a:latin typeface="Arial"/>
                  <a:ea typeface="+mn-ea"/>
                  <a:cs typeface="+mn-cs"/>
                </a:rPr>
                <a:t> in future.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3745"/>
                </a:solidFill>
                <a:effectLst/>
                <a:uLnTx/>
                <a:uFillTx/>
                <a:latin typeface="Arial"/>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charset="0"/>
                <a:buChar char="•"/>
                <a:tabLst/>
                <a:defRPr/>
              </a:pPr>
              <a:endParaRPr kumimoji="0" lang="en-US" sz="1600" b="0" i="0" u="none" strike="noStrike" kern="1200" cap="none" spc="0" normalizeH="0" baseline="0" noProof="0" dirty="0">
                <a:ln>
                  <a:noFill/>
                </a:ln>
                <a:solidFill>
                  <a:srgbClr val="003745"/>
                </a:solidFill>
                <a:effectLst/>
                <a:uLnTx/>
                <a:uFillTx/>
                <a:latin typeface="Arial"/>
                <a:ea typeface="+mn-ea"/>
                <a:cs typeface="+mn-cs"/>
              </a:endParaRPr>
            </a:p>
          </p:txBody>
        </p:sp>
      </p:grpSp>
      <p:sp>
        <p:nvSpPr>
          <p:cNvPr id="18" name="Text Placeholder 2"/>
          <p:cNvSpPr>
            <a:spLocks noGrp="1"/>
          </p:cNvSpPr>
          <p:nvPr>
            <p:ph type="body" idx="13"/>
          </p:nvPr>
        </p:nvSpPr>
        <p:spPr>
          <a:xfrm>
            <a:off x="300854" y="1030898"/>
            <a:ext cx="11663155" cy="778697"/>
          </a:xfrm>
        </p:spPr>
        <p:txBody>
          <a:bodyPr>
            <a:noAutofit/>
          </a:bodyPr>
          <a:lstStyle/>
          <a:p>
            <a:r>
              <a:rPr lang="en-US" sz="1500" i="1" dirty="0"/>
              <a:t>The right structures and bodies are in place to support </a:t>
            </a:r>
            <a:r>
              <a:rPr lang="en-US" sz="1500" i="1" dirty="0" err="1"/>
              <a:t>GoU</a:t>
            </a:r>
            <a:r>
              <a:rPr lang="en-US" sz="1500" i="1" dirty="0"/>
              <a:t> stewardship of a TMA. The Condom Coordinating Committee (</a:t>
            </a:r>
            <a:r>
              <a:rPr lang="en-US" sz="1500" i="1"/>
              <a:t>CCC) has </a:t>
            </a:r>
            <a:r>
              <a:rPr lang="en-US" sz="1500" i="1" dirty="0"/>
              <a:t>diverse set of market actors (with exception of commercial sector) regularly contributing and meeting</a:t>
            </a:r>
            <a:r>
              <a:rPr lang="en-US" sz="1500" i="1"/>
              <a:t>, led </a:t>
            </a:r>
            <a:r>
              <a:rPr lang="en-US" sz="1500" i="1" dirty="0"/>
              <a:t>by focal point. </a:t>
            </a:r>
          </a:p>
          <a:p>
            <a:r>
              <a:rPr lang="en-US" sz="1400" b="0" dirty="0">
                <a:solidFill>
                  <a:schemeClr val="accent1"/>
                </a:solidFill>
              </a:rPr>
              <a:t>The stewardship role involves collecting and analyzing data to better understand the entire market; engaging sectors and actors to coordinate efforts; monitoring and regulating the quality of commodities; and monitoring progress along TMA indicators toward a sustainable, healthy market. The framework below was leveraged in the rapid assessment of the readiness of the </a:t>
            </a:r>
            <a:r>
              <a:rPr lang="en-US" sz="1400" b="0" dirty="0" err="1">
                <a:solidFill>
                  <a:schemeClr val="accent1"/>
                </a:solidFill>
              </a:rPr>
              <a:t>GoU</a:t>
            </a:r>
            <a:r>
              <a:rPr lang="en-US" sz="1400" b="0" dirty="0">
                <a:solidFill>
                  <a:schemeClr val="accent1"/>
                </a:solidFill>
              </a:rPr>
              <a:t> and partners to steward markets*.</a:t>
            </a:r>
          </a:p>
        </p:txBody>
      </p:sp>
      <p:sp>
        <p:nvSpPr>
          <p:cNvPr id="20" name="TextBox 19"/>
          <p:cNvSpPr txBox="1"/>
          <p:nvPr/>
        </p:nvSpPr>
        <p:spPr>
          <a:xfrm>
            <a:off x="4172807" y="3765319"/>
            <a:ext cx="4073899" cy="2273306"/>
          </a:xfrm>
          <a:prstGeom prst="rect">
            <a:avLst/>
          </a:prstGeom>
          <a:noFill/>
        </p:spPr>
        <p:txBody>
          <a:bodyPr wrap="square" lIns="36000" tIns="36000" rIns="36000" bIns="3600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100" b="0" i="0" u="none" strike="noStrike" kern="1200" cap="none" spc="0" normalizeH="0" baseline="0" noProof="0" dirty="0">
                <a:ln>
                  <a:noFill/>
                </a:ln>
                <a:solidFill>
                  <a:srgbClr val="003745"/>
                </a:solidFill>
                <a:effectLst/>
                <a:uLnTx/>
                <a:uFillTx/>
                <a:latin typeface="Arial"/>
                <a:ea typeface="+mn-ea"/>
                <a:cs typeface="+mn-cs"/>
              </a:rPr>
              <a:t>At national level, the CCC condom focal point is currently facing funding constraints </a:t>
            </a:r>
            <a:r>
              <a:rPr kumimoji="0" lang="mr-IN" sz="1100" b="0" i="0" u="none" strike="noStrike" kern="1200" cap="none" spc="0" normalizeH="0" baseline="0" noProof="0" dirty="0">
                <a:ln>
                  <a:noFill/>
                </a:ln>
                <a:solidFill>
                  <a:srgbClr val="003745"/>
                </a:solidFill>
                <a:effectLst/>
                <a:uLnTx/>
                <a:uFillTx/>
                <a:latin typeface="Arial"/>
                <a:ea typeface="+mn-ea"/>
                <a:cs typeface="+mn-cs"/>
              </a:rPr>
              <a:t>–</a:t>
            </a:r>
            <a:r>
              <a:rPr kumimoji="0" lang="en-US" sz="1100" b="0" i="0" u="none" strike="noStrike" kern="1200" cap="none" spc="0" normalizeH="0" baseline="0" noProof="0" dirty="0">
                <a:ln>
                  <a:noFill/>
                </a:ln>
                <a:solidFill>
                  <a:srgbClr val="003745"/>
                </a:solidFill>
                <a:effectLst/>
                <a:uLnTx/>
                <a:uFillTx/>
                <a:latin typeface="Arial"/>
                <a:ea typeface="+mn-ea"/>
                <a:cs typeface="+mn-cs"/>
              </a:rPr>
              <a:t> was paid for by CDC, but uncertain moving forward. At district level, condom focal points have multiple other duties preventing them from providing much oversight to condom programming.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100" b="0" i="0" u="none" strike="noStrike" kern="1200" cap="none" spc="0" normalizeH="0" baseline="0" noProof="0" dirty="0">
                <a:ln>
                  <a:noFill/>
                </a:ln>
                <a:solidFill>
                  <a:srgbClr val="003745"/>
                </a:solidFill>
                <a:effectLst/>
                <a:uLnTx/>
                <a:uFillTx/>
                <a:latin typeface="Arial"/>
                <a:ea typeface="+mn-ea"/>
                <a:cs typeface="+mn-cs"/>
              </a:rPr>
              <a:t>While TMA as concept understood and is adopted in new strategy, pushed for by focal point, lack of understanding to translate to activities.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100" b="0" i="0" u="none" strike="noStrike" kern="1200" cap="none" spc="0" normalizeH="0" baseline="0" noProof="0" dirty="0">
                <a:ln>
                  <a:noFill/>
                </a:ln>
                <a:solidFill>
                  <a:srgbClr val="003745"/>
                </a:solidFill>
                <a:effectLst/>
                <a:uLnTx/>
                <a:uFillTx/>
                <a:latin typeface="Arial"/>
                <a:ea typeface="+mn-ea"/>
                <a:cs typeface="+mn-cs"/>
              </a:rPr>
              <a:t>Advocacy requires to ensure TMA is understood and embraced up-stream </a:t>
            </a:r>
            <a:r>
              <a:rPr kumimoji="0" lang="mr-IN" sz="1100" b="0" i="0" u="none" strike="noStrike" kern="1200" cap="none" spc="0" normalizeH="0" baseline="0" noProof="0" dirty="0">
                <a:ln>
                  <a:noFill/>
                </a:ln>
                <a:solidFill>
                  <a:srgbClr val="003745"/>
                </a:solidFill>
                <a:effectLst/>
                <a:uLnTx/>
                <a:uFillTx/>
                <a:latin typeface="Arial"/>
                <a:ea typeface="+mn-ea"/>
                <a:cs typeface="+mn-cs"/>
              </a:rPr>
              <a:t>–</a:t>
            </a:r>
            <a:r>
              <a:rPr kumimoji="0" lang="en-US" sz="1100" b="0" i="0" u="none" strike="noStrike" kern="1200" cap="none" spc="0" normalizeH="0" baseline="0" noProof="0" dirty="0">
                <a:ln>
                  <a:noFill/>
                </a:ln>
                <a:solidFill>
                  <a:srgbClr val="003745"/>
                </a:solidFill>
                <a:effectLst/>
                <a:uLnTx/>
                <a:uFillTx/>
                <a:latin typeface="Arial"/>
                <a:ea typeface="+mn-ea"/>
                <a:cs typeface="+mn-cs"/>
              </a:rPr>
              <a:t> with </a:t>
            </a:r>
            <a:r>
              <a:rPr kumimoji="0" lang="en-US" sz="1100" b="0" i="0" u="none" strike="noStrike" kern="1200" cap="none" spc="0" normalizeH="0" baseline="0" noProof="0" dirty="0" err="1">
                <a:ln>
                  <a:noFill/>
                </a:ln>
                <a:solidFill>
                  <a:srgbClr val="003745"/>
                </a:solidFill>
                <a:effectLst/>
                <a:uLnTx/>
                <a:uFillTx/>
                <a:latin typeface="Arial"/>
                <a:ea typeface="+mn-ea"/>
                <a:cs typeface="+mn-cs"/>
              </a:rPr>
              <a:t>MoH</a:t>
            </a:r>
            <a:r>
              <a:rPr kumimoji="0" lang="en-US" sz="1100" b="0" i="0" u="none" strike="noStrike" kern="1200" cap="none" spc="0" normalizeH="0" baseline="0" noProof="0" dirty="0">
                <a:ln>
                  <a:noFill/>
                </a:ln>
                <a:solidFill>
                  <a:srgbClr val="003745"/>
                </a:solidFill>
                <a:effectLst/>
                <a:uLnTx/>
                <a:uFillTx/>
                <a:latin typeface="Arial"/>
                <a:ea typeface="+mn-ea"/>
                <a:cs typeface="+mn-cs"/>
              </a:rPr>
              <a:t> and parliament. Advocacy should be supporting a specific ask </a:t>
            </a:r>
            <a:r>
              <a:rPr kumimoji="0" lang="mr-IN" sz="1100" b="0" i="0" u="none" strike="noStrike" kern="1200" cap="none" spc="0" normalizeH="0" baseline="0" noProof="0" dirty="0">
                <a:ln>
                  <a:noFill/>
                </a:ln>
                <a:solidFill>
                  <a:srgbClr val="003745"/>
                </a:solidFill>
                <a:effectLst/>
                <a:uLnTx/>
                <a:uFillTx/>
                <a:latin typeface="Arial"/>
                <a:ea typeface="+mn-ea"/>
                <a:cs typeface="+mn-cs"/>
              </a:rPr>
              <a:t>–</a:t>
            </a:r>
            <a:r>
              <a:rPr kumimoji="0" lang="en-US" sz="1100" b="0" i="0" u="none" strike="noStrike" kern="1200" cap="none" spc="0" normalizeH="0" baseline="0" noProof="0" dirty="0">
                <a:ln>
                  <a:noFill/>
                </a:ln>
                <a:solidFill>
                  <a:srgbClr val="003745"/>
                </a:solidFill>
                <a:effectLst/>
                <a:uLnTx/>
                <a:uFillTx/>
                <a:latin typeface="Arial"/>
                <a:ea typeface="+mn-ea"/>
                <a:cs typeface="+mn-cs"/>
              </a:rPr>
              <a:t> 1) clarify the role of free and how to best use free for pops that need it, 2) allocating </a:t>
            </a:r>
            <a:r>
              <a:rPr kumimoji="0" lang="en-US" sz="1100" b="0" i="0" u="none" strike="noStrike" kern="1200" cap="none" spc="0" normalizeH="0" baseline="0" noProof="0" dirty="0" err="1">
                <a:ln>
                  <a:noFill/>
                </a:ln>
                <a:solidFill>
                  <a:srgbClr val="003745"/>
                </a:solidFill>
                <a:effectLst/>
                <a:uLnTx/>
                <a:uFillTx/>
                <a:latin typeface="Arial"/>
                <a:ea typeface="+mn-ea"/>
                <a:cs typeface="+mn-cs"/>
              </a:rPr>
              <a:t>GoU</a:t>
            </a:r>
            <a:r>
              <a:rPr kumimoji="0" lang="en-US" sz="1100" b="0" i="0" u="none" strike="noStrike" kern="1200" cap="none" spc="0" normalizeH="0" baseline="0" noProof="0" dirty="0">
                <a:ln>
                  <a:noFill/>
                </a:ln>
                <a:solidFill>
                  <a:srgbClr val="003745"/>
                </a:solidFill>
                <a:effectLst/>
                <a:uLnTx/>
                <a:uFillTx/>
                <a:latin typeface="Arial"/>
                <a:ea typeface="+mn-ea"/>
                <a:cs typeface="+mn-cs"/>
              </a:rPr>
              <a:t> funding for condoms.  </a:t>
            </a:r>
          </a:p>
        </p:txBody>
      </p:sp>
      <p:sp>
        <p:nvSpPr>
          <p:cNvPr id="21" name="Rectangle 20"/>
          <p:cNvSpPr/>
          <p:nvPr/>
        </p:nvSpPr>
        <p:spPr>
          <a:xfrm>
            <a:off x="413143" y="6384703"/>
            <a:ext cx="1016437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Arial"/>
                <a:ea typeface="+mn-ea"/>
                <a:cs typeface="+mn-cs"/>
              </a:rPr>
              <a:t>* Adapted from the </a:t>
            </a:r>
            <a:r>
              <a:rPr kumimoji="0" lang="en-US" sz="1100" b="0" i="0" u="none" strike="noStrike" kern="1200" cap="none" spc="0" normalizeH="0" baseline="0" noProof="0" dirty="0" err="1">
                <a:ln>
                  <a:noFill/>
                </a:ln>
                <a:solidFill>
                  <a:schemeClr val="bg1"/>
                </a:solidFill>
                <a:effectLst/>
                <a:uLnTx/>
                <a:uFillTx/>
                <a:latin typeface="Arial"/>
                <a:ea typeface="+mn-ea"/>
                <a:cs typeface="+mn-cs"/>
              </a:rPr>
              <a:t>Abt</a:t>
            </a:r>
            <a:r>
              <a:rPr kumimoji="0" lang="en-US" sz="1100" b="0" i="0" u="none" strike="noStrike" kern="1200" cap="none" spc="0" normalizeH="0" baseline="0" noProof="0" dirty="0">
                <a:ln>
                  <a:noFill/>
                </a:ln>
                <a:solidFill>
                  <a:schemeClr val="bg1"/>
                </a:solidFill>
                <a:effectLst/>
                <a:uLnTx/>
                <a:uFillTx/>
                <a:latin typeface="Arial"/>
                <a:ea typeface="+mn-ea"/>
                <a:cs typeface="+mn-cs"/>
              </a:rPr>
              <a:t> Associates: Total Market Approach Stewardship Capacity Assessment Report. http://</a:t>
            </a:r>
            <a:r>
              <a:rPr kumimoji="0" lang="en-US" sz="1100" b="0" i="0" u="none" strike="noStrike" kern="1200" cap="none" spc="0" normalizeH="0" baseline="0" noProof="0" dirty="0" err="1">
                <a:ln>
                  <a:noFill/>
                </a:ln>
                <a:solidFill>
                  <a:schemeClr val="bg1"/>
                </a:solidFill>
                <a:effectLst/>
                <a:uLnTx/>
                <a:uFillTx/>
                <a:latin typeface="Arial"/>
                <a:ea typeface="+mn-ea"/>
                <a:cs typeface="+mn-cs"/>
              </a:rPr>
              <a:t>www.rhsupplies.org</a:t>
            </a:r>
            <a:r>
              <a:rPr kumimoji="0" lang="en-US" sz="1100" b="0" i="0" u="none" strike="noStrike" kern="1200" cap="none" spc="0" normalizeH="0" baseline="0" noProof="0" dirty="0">
                <a:ln>
                  <a:noFill/>
                </a:ln>
                <a:solidFill>
                  <a:schemeClr val="bg1"/>
                </a:solidFill>
                <a:effectLst/>
                <a:uLnTx/>
                <a:uFillTx/>
                <a:latin typeface="Arial"/>
                <a:ea typeface="+mn-ea"/>
                <a:cs typeface="+mn-cs"/>
              </a:rPr>
              <a:t>/uploads/</a:t>
            </a:r>
            <a:r>
              <a:rPr kumimoji="0" lang="en-US" sz="1100" b="0" i="0" u="none" strike="noStrike" kern="1200" cap="none" spc="0" normalizeH="0" baseline="0" noProof="0" dirty="0" err="1">
                <a:ln>
                  <a:noFill/>
                </a:ln>
                <a:solidFill>
                  <a:schemeClr val="bg1"/>
                </a:solidFill>
                <a:effectLst/>
                <a:uLnTx/>
                <a:uFillTx/>
                <a:latin typeface="Arial"/>
                <a:ea typeface="+mn-ea"/>
                <a:cs typeface="+mn-cs"/>
              </a:rPr>
              <a:t>tx_rhscpublications</a:t>
            </a:r>
            <a:r>
              <a:rPr kumimoji="0" lang="en-US" sz="1100" b="0" i="0" u="none" strike="noStrike" kern="1200" cap="none" spc="0" normalizeH="0" baseline="0" noProof="0" dirty="0">
                <a:ln>
                  <a:noFill/>
                </a:ln>
                <a:solidFill>
                  <a:schemeClr val="bg1"/>
                </a:solidFill>
                <a:effectLst/>
                <a:uLnTx/>
                <a:uFillTx/>
                <a:latin typeface="Arial"/>
                <a:ea typeface="+mn-ea"/>
                <a:cs typeface="+mn-cs"/>
              </a:rPr>
              <a:t>/Total_Market_Approach_Stewardship_Capacity_Assessment_Report_-_07_31_15.....pdf</a:t>
            </a:r>
          </a:p>
        </p:txBody>
      </p:sp>
      <p:sp>
        <p:nvSpPr>
          <p:cNvPr id="22" name="TextBox 21"/>
          <p:cNvSpPr txBox="1"/>
          <p:nvPr/>
        </p:nvSpPr>
        <p:spPr>
          <a:xfrm>
            <a:off x="513251" y="2937738"/>
            <a:ext cx="3464900" cy="44203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1" u="none" strike="noStrike" kern="1200" cap="none" spc="0" normalizeH="0" baseline="0" noProof="0" dirty="0">
                <a:ln>
                  <a:noFill/>
                </a:ln>
                <a:solidFill>
                  <a:srgbClr val="4F81BD">
                    <a:lumMod val="75000"/>
                  </a:srgbClr>
                </a:solidFill>
                <a:effectLst/>
                <a:uLnTx/>
                <a:uFillTx/>
                <a:latin typeface="Arial"/>
                <a:ea typeface="+mn-ea"/>
                <a:cs typeface="+mn-cs"/>
              </a:rPr>
              <a:t>Activities include Data Collection, Analysis, Management, Dissemination &amp; Application</a:t>
            </a:r>
          </a:p>
        </p:txBody>
      </p:sp>
      <p:sp>
        <p:nvSpPr>
          <p:cNvPr id="23" name="TextBox 22"/>
          <p:cNvSpPr txBox="1"/>
          <p:nvPr/>
        </p:nvSpPr>
        <p:spPr>
          <a:xfrm>
            <a:off x="4256232" y="2937737"/>
            <a:ext cx="3990474" cy="811367"/>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1" u="none" strike="noStrike" kern="1200" cap="none" spc="0" normalizeH="0" baseline="0" noProof="0" dirty="0">
                <a:ln>
                  <a:noFill/>
                </a:ln>
                <a:solidFill>
                  <a:srgbClr val="4F81BD">
                    <a:lumMod val="75000"/>
                  </a:srgbClr>
                </a:solidFill>
                <a:effectLst/>
                <a:uLnTx/>
                <a:uFillTx/>
                <a:latin typeface="Arial"/>
                <a:ea typeface="+mn-ea"/>
                <a:cs typeface="+mn-cs"/>
              </a:rPr>
              <a:t>Factors supporting this element include mandate &amp; governance to support a TMA, sufficient funding resources to support TMA governance (CCC); recognized need for TMA, M&amp;E, and HR</a:t>
            </a:r>
          </a:p>
        </p:txBody>
      </p:sp>
      <p:sp>
        <p:nvSpPr>
          <p:cNvPr id="24" name="TextBox 23"/>
          <p:cNvSpPr txBox="1"/>
          <p:nvPr/>
        </p:nvSpPr>
        <p:spPr>
          <a:xfrm>
            <a:off x="8444143" y="2933511"/>
            <a:ext cx="2925421" cy="626701"/>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1" u="none" strike="noStrike" kern="1200" cap="none" spc="0" normalizeH="0" baseline="0" noProof="0" dirty="0">
                <a:ln>
                  <a:noFill/>
                </a:ln>
                <a:solidFill>
                  <a:srgbClr val="4F81BD">
                    <a:lumMod val="75000"/>
                  </a:srgbClr>
                </a:solidFill>
                <a:effectLst/>
                <a:uLnTx/>
                <a:uFillTx/>
                <a:latin typeface="Arial"/>
                <a:ea typeface="+mn-ea"/>
                <a:cs typeface="+mn-cs"/>
              </a:rPr>
              <a:t>Factors here look at regulatory support for condom TMA, legal framework to support, and funding sources. </a:t>
            </a:r>
          </a:p>
        </p:txBody>
      </p:sp>
      <p:sp>
        <p:nvSpPr>
          <p:cNvPr id="25" name="TextBox 24">
            <a:extLst>
              <a:ext uri="{FF2B5EF4-FFF2-40B4-BE49-F238E27FC236}">
                <a16:creationId xmlns:a16="http://schemas.microsoft.com/office/drawing/2014/main" id="{61CBDF95-C34C-4B09-98D2-6E6EF1F183D2}"/>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Stewardship</a:t>
            </a:r>
            <a:endParaRPr lang="en-US" sz="1600" b="1" dirty="0">
              <a:solidFill>
                <a:schemeClr val="bg1"/>
              </a:solidFill>
              <a:latin typeface="+mj-lt"/>
            </a:endParaRPr>
          </a:p>
        </p:txBody>
      </p:sp>
      <p:sp>
        <p:nvSpPr>
          <p:cNvPr id="26" name="TextBox 25">
            <a:extLst>
              <a:ext uri="{FF2B5EF4-FFF2-40B4-BE49-F238E27FC236}">
                <a16:creationId xmlns:a16="http://schemas.microsoft.com/office/drawing/2014/main" id="{828D299A-1BC6-49B0-A7E7-C105B38D81D6}"/>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15532747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90805574"/>
              </p:ext>
            </p:extLst>
          </p:nvPr>
        </p:nvGraphicFramePr>
        <p:xfrm>
          <a:off x="98325" y="917972"/>
          <a:ext cx="12093675" cy="5831531"/>
        </p:xfrm>
        <a:graphic>
          <a:graphicData uri="http://schemas.openxmlformats.org/drawingml/2006/table">
            <a:tbl>
              <a:tblPr firstRow="1" firstCol="1" bandRow="1">
                <a:tableStyleId>{8A107856-5554-42FB-B03E-39F5DBC370BA}</a:tableStyleId>
              </a:tblPr>
              <a:tblGrid>
                <a:gridCol w="991355">
                  <a:extLst>
                    <a:ext uri="{9D8B030D-6E8A-4147-A177-3AD203B41FA5}">
                      <a16:colId xmlns:a16="http://schemas.microsoft.com/office/drawing/2014/main" val="20000"/>
                    </a:ext>
                  </a:extLst>
                </a:gridCol>
                <a:gridCol w="2220464">
                  <a:extLst>
                    <a:ext uri="{9D8B030D-6E8A-4147-A177-3AD203B41FA5}">
                      <a16:colId xmlns:a16="http://schemas.microsoft.com/office/drawing/2014/main" val="20001"/>
                    </a:ext>
                  </a:extLst>
                </a:gridCol>
                <a:gridCol w="2220464">
                  <a:extLst>
                    <a:ext uri="{9D8B030D-6E8A-4147-A177-3AD203B41FA5}">
                      <a16:colId xmlns:a16="http://schemas.microsoft.com/office/drawing/2014/main" val="20002"/>
                    </a:ext>
                  </a:extLst>
                </a:gridCol>
                <a:gridCol w="2220464">
                  <a:extLst>
                    <a:ext uri="{9D8B030D-6E8A-4147-A177-3AD203B41FA5}">
                      <a16:colId xmlns:a16="http://schemas.microsoft.com/office/drawing/2014/main" val="20003"/>
                    </a:ext>
                  </a:extLst>
                </a:gridCol>
                <a:gridCol w="2220464">
                  <a:extLst>
                    <a:ext uri="{9D8B030D-6E8A-4147-A177-3AD203B41FA5}">
                      <a16:colId xmlns:a16="http://schemas.microsoft.com/office/drawing/2014/main" val="20004"/>
                    </a:ext>
                  </a:extLst>
                </a:gridCol>
                <a:gridCol w="2220464">
                  <a:extLst>
                    <a:ext uri="{9D8B030D-6E8A-4147-A177-3AD203B41FA5}">
                      <a16:colId xmlns:a16="http://schemas.microsoft.com/office/drawing/2014/main" val="20005"/>
                    </a:ext>
                  </a:extLst>
                </a:gridCol>
              </a:tblGrid>
              <a:tr h="325305">
                <a:tc>
                  <a:txBody>
                    <a:bodyPr/>
                    <a:lstStyle/>
                    <a:p>
                      <a:pPr marL="0" marR="0">
                        <a:lnSpc>
                          <a:spcPct val="107000"/>
                        </a:lnSpc>
                        <a:spcBef>
                          <a:spcPts val="0"/>
                        </a:spcBef>
                        <a:spcAft>
                          <a:spcPts val="0"/>
                        </a:spcAft>
                      </a:pPr>
                      <a:r>
                        <a:rPr lang="en-ZW"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0" marR="0">
                        <a:lnSpc>
                          <a:spcPct val="107000"/>
                        </a:lnSpc>
                        <a:spcBef>
                          <a:spcPts val="0"/>
                        </a:spcBef>
                        <a:spcAft>
                          <a:spcPts val="0"/>
                        </a:spcAft>
                      </a:pPr>
                      <a:r>
                        <a:rPr lang="en-ZW" sz="1200" dirty="0">
                          <a:effectLst/>
                        </a:rPr>
                        <a:t>Policy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0" marR="0">
                        <a:lnSpc>
                          <a:spcPct val="107000"/>
                        </a:lnSpc>
                        <a:spcBef>
                          <a:spcPts val="0"/>
                        </a:spcBef>
                        <a:spcAft>
                          <a:spcPts val="0"/>
                        </a:spcAft>
                      </a:pPr>
                      <a:r>
                        <a:rPr lang="en-ZW" sz="1200" dirty="0">
                          <a:effectLst/>
                        </a:rPr>
                        <a:t>General Coordination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0" marR="0">
                        <a:lnSpc>
                          <a:spcPct val="107000"/>
                        </a:lnSpc>
                        <a:spcBef>
                          <a:spcPts val="0"/>
                        </a:spcBef>
                        <a:spcAft>
                          <a:spcPts val="0"/>
                        </a:spcAft>
                      </a:pPr>
                      <a:r>
                        <a:rPr lang="en-ZW" sz="1200" dirty="0">
                          <a:effectLst/>
                        </a:rPr>
                        <a:t>Funding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0" marR="0">
                        <a:lnSpc>
                          <a:spcPct val="107000"/>
                        </a:lnSpc>
                        <a:spcBef>
                          <a:spcPts val="0"/>
                        </a:spcBef>
                        <a:spcAft>
                          <a:spcPts val="0"/>
                        </a:spcAft>
                      </a:pPr>
                      <a:r>
                        <a:rPr lang="en-ZW" sz="1200" dirty="0">
                          <a:effectLst/>
                        </a:rPr>
                        <a:t>Evaluation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0" marR="0">
                        <a:lnSpc>
                          <a:spcPct val="107000"/>
                        </a:lnSpc>
                        <a:spcBef>
                          <a:spcPts val="0"/>
                        </a:spcBef>
                        <a:spcAft>
                          <a:spcPts val="0"/>
                        </a:spcAft>
                      </a:pPr>
                      <a:r>
                        <a:rPr lang="en-ZW" sz="1200" dirty="0">
                          <a:effectLst/>
                        </a:rPr>
                        <a:t>Strategy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extLst>
                  <a:ext uri="{0D108BD9-81ED-4DB2-BD59-A6C34878D82A}">
                    <a16:rowId xmlns:a16="http://schemas.microsoft.com/office/drawing/2014/main" val="10000"/>
                  </a:ext>
                </a:extLst>
              </a:tr>
              <a:tr h="1680003">
                <a:tc>
                  <a:txBody>
                    <a:bodyPr/>
                    <a:lstStyle/>
                    <a:p>
                      <a:pPr marL="0" marR="0">
                        <a:lnSpc>
                          <a:spcPct val="107000"/>
                        </a:lnSpc>
                        <a:spcBef>
                          <a:spcPts val="0"/>
                        </a:spcBef>
                        <a:spcAft>
                          <a:spcPts val="0"/>
                        </a:spcAft>
                      </a:pPr>
                      <a:r>
                        <a:rPr lang="en-ZW" sz="1200">
                          <a:effectLst/>
                        </a:rPr>
                        <a:t>Issues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171450" marR="0" indent="-171450">
                        <a:lnSpc>
                          <a:spcPct val="107000"/>
                        </a:lnSpc>
                        <a:spcBef>
                          <a:spcPts val="0"/>
                        </a:spcBef>
                        <a:spcAft>
                          <a:spcPts val="0"/>
                        </a:spcAft>
                        <a:buFont typeface="Arial" panose="020B0604020202020204" pitchFamily="34" charset="0"/>
                        <a:buChar char="•"/>
                      </a:pPr>
                      <a:r>
                        <a:rPr lang="en-ZW" sz="1200">
                          <a:effectLst/>
                        </a:rPr>
                        <a:t>Policy </a:t>
                      </a:r>
                      <a:r>
                        <a:rPr lang="en-ZW" sz="1200" dirty="0">
                          <a:effectLst/>
                        </a:rPr>
                        <a:t>on treatment of condoms as an essential drug</a:t>
                      </a:r>
                      <a:endParaRPr lang="en-US" sz="1200" dirty="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Inter-ministerial </a:t>
                      </a:r>
                      <a:r>
                        <a:rPr lang="en-ZW" sz="1200" dirty="0">
                          <a:effectLst/>
                        </a:rPr>
                        <a:t>coordination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171450" marR="0" indent="-171450">
                        <a:lnSpc>
                          <a:spcPct val="107000"/>
                        </a:lnSpc>
                        <a:spcBef>
                          <a:spcPts val="0"/>
                        </a:spcBef>
                        <a:spcAft>
                          <a:spcPts val="0"/>
                        </a:spcAft>
                        <a:buFont typeface="Arial" panose="020B0604020202020204" pitchFamily="34" charset="0"/>
                        <a:buChar char="•"/>
                      </a:pPr>
                      <a:r>
                        <a:rPr lang="en-ZW" sz="1200">
                          <a:effectLst/>
                        </a:rPr>
                        <a:t>Technical Support Group </a:t>
                      </a:r>
                      <a:r>
                        <a:rPr lang="en-ZW" sz="1200" dirty="0" err="1">
                          <a:effectLst/>
                        </a:rPr>
                        <a:t>UNFPA</a:t>
                      </a:r>
                      <a:r>
                        <a:rPr lang="en-ZW" sz="1200" dirty="0">
                          <a:effectLst/>
                        </a:rPr>
                        <a:t> – UN technical partner</a:t>
                      </a:r>
                      <a:endParaRPr lang="en-US" sz="1200" dirty="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TSG </a:t>
                      </a:r>
                      <a:r>
                        <a:rPr lang="en-ZW" sz="1200" dirty="0">
                          <a:effectLst/>
                        </a:rPr>
                        <a:t>– include social sector, private sector and public sector, NGOs in comprehensive condom programming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171450" marR="0" indent="-171450">
                        <a:lnSpc>
                          <a:spcPct val="107000"/>
                        </a:lnSpc>
                        <a:spcBef>
                          <a:spcPts val="0"/>
                        </a:spcBef>
                        <a:spcAft>
                          <a:spcPts val="0"/>
                        </a:spcAft>
                        <a:buFont typeface="Arial" panose="020B0604020202020204" pitchFamily="34" charset="0"/>
                        <a:buChar char="•"/>
                      </a:pPr>
                      <a:r>
                        <a:rPr lang="en-ZW" sz="1200" dirty="0">
                          <a:effectLst/>
                        </a:rPr>
                        <a:t>Sources of funding donor dependent</a:t>
                      </a:r>
                    </a:p>
                    <a:p>
                      <a:pPr marL="171450" marR="0" indent="-171450">
                        <a:lnSpc>
                          <a:spcPct val="107000"/>
                        </a:lnSpc>
                        <a:spcBef>
                          <a:spcPts val="0"/>
                        </a:spcBef>
                        <a:spcAft>
                          <a:spcPts val="0"/>
                        </a:spcAft>
                        <a:buFont typeface="Arial" panose="020B0604020202020204" pitchFamily="34" charset="0"/>
                        <a:buChar char="•"/>
                      </a:pPr>
                      <a:r>
                        <a:rPr lang="en-ZW" sz="1200">
                          <a:effectLst/>
                        </a:rPr>
                        <a:t>We </a:t>
                      </a:r>
                      <a:r>
                        <a:rPr lang="en-ZW" sz="1200" dirty="0">
                          <a:effectLst/>
                        </a:rPr>
                        <a:t>want as government to move towards</a:t>
                      </a:r>
                      <a:r>
                        <a:rPr lang="en-ZW" sz="1200" baseline="0" dirty="0">
                          <a:effectLst/>
                        </a:rPr>
                        <a:t> sustainability and not rely on Donor.</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171450" marR="0" indent="-171450">
                        <a:lnSpc>
                          <a:spcPct val="107000"/>
                        </a:lnSpc>
                        <a:spcBef>
                          <a:spcPts val="0"/>
                        </a:spcBef>
                        <a:spcAft>
                          <a:spcPts val="0"/>
                        </a:spcAft>
                        <a:buFont typeface="Arial" panose="020B0604020202020204" pitchFamily="34" charset="0"/>
                        <a:buChar char="•"/>
                      </a:pPr>
                      <a:r>
                        <a:rPr lang="en-ZW" sz="1200">
                          <a:effectLst/>
                        </a:rPr>
                        <a:t>Condom programmes required to be monitored and evaluated</a:t>
                      </a:r>
                      <a:endParaRPr lang="en-US" sz="120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Dependence on ZDHS for monitoring statistics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171450" marR="0" indent="-171450">
                        <a:lnSpc>
                          <a:spcPct val="107000"/>
                        </a:lnSpc>
                        <a:spcBef>
                          <a:spcPts val="0"/>
                        </a:spcBef>
                        <a:spcAft>
                          <a:spcPts val="0"/>
                        </a:spcAft>
                        <a:buFont typeface="Arial" panose="020B0604020202020204" pitchFamily="34" charset="0"/>
                        <a:buChar char="•"/>
                      </a:pPr>
                      <a:r>
                        <a:rPr lang="en-ZW" sz="1200">
                          <a:effectLst/>
                        </a:rPr>
                        <a:t>A costed strategy and operational plan in place (2016-2020)</a:t>
                      </a:r>
                      <a:endParaRPr lang="en-US" sz="120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The strategy embraces TMA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extLst>
                  <a:ext uri="{0D108BD9-81ED-4DB2-BD59-A6C34878D82A}">
                    <a16:rowId xmlns:a16="http://schemas.microsoft.com/office/drawing/2014/main" val="10001"/>
                  </a:ext>
                </a:extLst>
              </a:tr>
              <a:tr h="3826223">
                <a:tc>
                  <a:txBody>
                    <a:bodyPr/>
                    <a:lstStyle/>
                    <a:p>
                      <a:pPr marL="0" marR="0">
                        <a:lnSpc>
                          <a:spcPct val="107000"/>
                        </a:lnSpc>
                        <a:spcBef>
                          <a:spcPts val="0"/>
                        </a:spcBef>
                        <a:spcAft>
                          <a:spcPts val="0"/>
                        </a:spcAft>
                      </a:pPr>
                      <a:r>
                        <a:rPr lang="en-ZW" sz="1200">
                          <a:effectLst/>
                        </a:rPr>
                        <a:t>Challenges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171450" marR="0" indent="-171450">
                        <a:lnSpc>
                          <a:spcPct val="107000"/>
                        </a:lnSpc>
                        <a:spcBef>
                          <a:spcPts val="0"/>
                        </a:spcBef>
                        <a:spcAft>
                          <a:spcPts val="0"/>
                        </a:spcAft>
                        <a:buFont typeface="Arial" panose="020B0604020202020204" pitchFamily="34" charset="0"/>
                        <a:buChar char="•"/>
                      </a:pPr>
                      <a:r>
                        <a:rPr lang="en-ZW" sz="1200">
                          <a:effectLst/>
                        </a:rPr>
                        <a:t>Private </a:t>
                      </a:r>
                      <a:r>
                        <a:rPr lang="en-ZW" sz="1200" dirty="0">
                          <a:effectLst/>
                        </a:rPr>
                        <a:t>sector condoms not treated as essential drugs</a:t>
                      </a:r>
                      <a:endParaRPr lang="en-US" sz="1200" dirty="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Attract </a:t>
                      </a:r>
                      <a:r>
                        <a:rPr lang="en-ZW" sz="1200" dirty="0">
                          <a:effectLst/>
                        </a:rPr>
                        <a:t>duty of 5% and VAT of 15% (cost of condoms is passed on to consumers, making the product unaffordable)</a:t>
                      </a:r>
                      <a:endParaRPr lang="en-US" sz="1200" dirty="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Lack </a:t>
                      </a:r>
                      <a:r>
                        <a:rPr lang="en-ZW" sz="1200" dirty="0">
                          <a:effectLst/>
                        </a:rPr>
                        <a:t>of inter-ministerial coordination on condom policies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171450" marR="0" indent="-171450">
                        <a:lnSpc>
                          <a:spcPct val="107000"/>
                        </a:lnSpc>
                        <a:spcBef>
                          <a:spcPts val="0"/>
                        </a:spcBef>
                        <a:spcAft>
                          <a:spcPts val="0"/>
                        </a:spcAft>
                        <a:buFont typeface="Arial" panose="020B0604020202020204" pitchFamily="34" charset="0"/>
                        <a:buChar char="•"/>
                      </a:pPr>
                      <a:r>
                        <a:rPr lang="en-ZW" sz="1200">
                          <a:effectLst/>
                        </a:rPr>
                        <a:t>Lack </a:t>
                      </a:r>
                      <a:r>
                        <a:rPr lang="en-ZW" sz="1200" dirty="0">
                          <a:effectLst/>
                        </a:rPr>
                        <a:t>of adequate understanding of the TMA concept by members of the TSG</a:t>
                      </a:r>
                      <a:endParaRPr lang="en-US" sz="1200" dirty="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No </a:t>
                      </a:r>
                      <a:r>
                        <a:rPr lang="en-ZW" sz="1200" dirty="0">
                          <a:effectLst/>
                        </a:rPr>
                        <a:t>adequate human resources for Government to effectively perform its stewardship role</a:t>
                      </a:r>
                      <a:endParaRPr lang="en-US" sz="1200" dirty="0">
                        <a:effectLst/>
                      </a:endParaRPr>
                    </a:p>
                    <a:p>
                      <a:pPr marL="0" marR="0">
                        <a:lnSpc>
                          <a:spcPct val="107000"/>
                        </a:lnSpc>
                        <a:spcBef>
                          <a:spcPts val="0"/>
                        </a:spcBef>
                        <a:spcAft>
                          <a:spcPts val="0"/>
                        </a:spcAft>
                      </a:pPr>
                      <a:r>
                        <a:rPr lang="en-ZW" sz="1200">
                          <a:effectLst/>
                        </a:rPr>
                        <a:t>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171450" marR="0" indent="-171450">
                        <a:lnSpc>
                          <a:spcPct val="107000"/>
                        </a:lnSpc>
                        <a:spcBef>
                          <a:spcPts val="0"/>
                        </a:spcBef>
                        <a:spcAft>
                          <a:spcPts val="0"/>
                        </a:spcAft>
                        <a:buFont typeface="Arial" panose="020B0604020202020204" pitchFamily="34" charset="0"/>
                        <a:buChar char="•"/>
                      </a:pPr>
                      <a:r>
                        <a:rPr lang="en-ZW" sz="1200">
                          <a:effectLst/>
                        </a:rPr>
                        <a:t>Dwindling resources to support a comprehensive programme</a:t>
                      </a:r>
                      <a:endParaRPr lang="en-US" sz="120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No government funding towards condoms</a:t>
                      </a:r>
                      <a:endParaRPr lang="en-US" sz="120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Sustainability of programme very important since donor funding is dwindling</a:t>
                      </a:r>
                      <a:endParaRPr lang="en-US" sz="120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Limited condom brands for the public sector</a:t>
                      </a:r>
                      <a:endParaRPr lang="en-US" sz="120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Funding gaps for demand generation, leading to product wastage as a result of low uptake</a:t>
                      </a:r>
                      <a:endParaRPr lang="en-US" sz="120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Lack of funding for M&amp;E, research and marketing</a:t>
                      </a:r>
                      <a:endParaRPr lang="en-US" sz="120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Downsizing of operations by PSI leading to commodities not reaching very far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171450" marR="0" indent="-171450">
                        <a:lnSpc>
                          <a:spcPct val="107000"/>
                        </a:lnSpc>
                        <a:spcBef>
                          <a:spcPts val="0"/>
                        </a:spcBef>
                        <a:spcAft>
                          <a:spcPts val="0"/>
                        </a:spcAft>
                        <a:buFont typeface="Arial" panose="020B0604020202020204" pitchFamily="34" charset="0"/>
                        <a:buChar char="•"/>
                      </a:pPr>
                      <a:r>
                        <a:rPr lang="en-ZW" sz="1200">
                          <a:effectLst/>
                        </a:rPr>
                        <a:t>Lack </a:t>
                      </a:r>
                      <a:r>
                        <a:rPr lang="en-ZW" sz="1200" dirty="0">
                          <a:effectLst/>
                        </a:rPr>
                        <a:t>of more focused researches to generate monitoring indictors, last focused review was last carried out in 2012</a:t>
                      </a:r>
                      <a:endParaRPr lang="en-US" sz="1200" dirty="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Lack </a:t>
                      </a:r>
                      <a:r>
                        <a:rPr lang="en-ZW" sz="1200" dirty="0">
                          <a:effectLst/>
                        </a:rPr>
                        <a:t>of complementary researches to better understand programmatic problems</a:t>
                      </a:r>
                    </a:p>
                    <a:p>
                      <a:pPr marL="171450" marR="0" indent="-171450">
                        <a:lnSpc>
                          <a:spcPct val="107000"/>
                        </a:lnSpc>
                        <a:spcBef>
                          <a:spcPts val="0"/>
                        </a:spcBef>
                        <a:spcAft>
                          <a:spcPts val="0"/>
                        </a:spcAft>
                        <a:buFont typeface="Arial" panose="020B0604020202020204" pitchFamily="34" charset="0"/>
                        <a:buChar char="•"/>
                      </a:pPr>
                      <a:r>
                        <a:rPr lang="en-ZW" sz="1200">
                          <a:effectLst/>
                        </a:rPr>
                        <a:t>Country </a:t>
                      </a:r>
                      <a:r>
                        <a:rPr lang="en-ZW" sz="1200" dirty="0">
                          <a:effectLst/>
                        </a:rPr>
                        <a:t>does</a:t>
                      </a:r>
                      <a:r>
                        <a:rPr lang="en-ZW" sz="1200" baseline="0" dirty="0">
                          <a:effectLst/>
                        </a:rPr>
                        <a:t> not Understand what is happening with regards to targeting.</a:t>
                      </a:r>
                    </a:p>
                    <a:p>
                      <a:pPr marL="171450" marR="0" indent="-171450">
                        <a:lnSpc>
                          <a:spcPct val="107000"/>
                        </a:lnSpc>
                        <a:spcBef>
                          <a:spcPts val="0"/>
                        </a:spcBef>
                        <a:spcAft>
                          <a:spcPts val="0"/>
                        </a:spcAft>
                        <a:buFont typeface="Arial" panose="020B0604020202020204" pitchFamily="34" charset="0"/>
                        <a:buChar char="•"/>
                      </a:pPr>
                      <a:r>
                        <a:rPr lang="en-ZW" sz="1200" baseline="0">
                          <a:effectLst/>
                        </a:rPr>
                        <a:t>The </a:t>
                      </a:r>
                      <a:r>
                        <a:rPr lang="en-ZW" sz="1200" baseline="0" dirty="0">
                          <a:effectLst/>
                        </a:rPr>
                        <a:t>commercial sector is better at least they seem to understand their market.</a:t>
                      </a:r>
                    </a:p>
                    <a:p>
                      <a:pPr marL="285750" marR="0" indent="-285750">
                        <a:lnSpc>
                          <a:spcPct val="107000"/>
                        </a:lnSpc>
                        <a:spcBef>
                          <a:spcPts val="0"/>
                        </a:spcBef>
                        <a:spcAft>
                          <a:spcPts val="0"/>
                        </a:spcAft>
                        <a:buFontTx/>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171450" marR="0" indent="-171450">
                        <a:lnSpc>
                          <a:spcPct val="107000"/>
                        </a:lnSpc>
                        <a:spcBef>
                          <a:spcPts val="0"/>
                        </a:spcBef>
                        <a:spcAft>
                          <a:spcPts val="0"/>
                        </a:spcAft>
                        <a:buFont typeface="Arial" panose="020B0604020202020204" pitchFamily="34" charset="0"/>
                        <a:buChar char="•"/>
                      </a:pPr>
                      <a:r>
                        <a:rPr lang="en-ZW" sz="1200">
                          <a:effectLst/>
                        </a:rPr>
                        <a:t>No </a:t>
                      </a:r>
                      <a:r>
                        <a:rPr lang="en-ZW" sz="1200" dirty="0">
                          <a:effectLst/>
                        </a:rPr>
                        <a:t>targeting for public and social condoms</a:t>
                      </a:r>
                      <a:endParaRPr lang="en-US" sz="1200" dirty="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Lack </a:t>
                      </a:r>
                      <a:r>
                        <a:rPr lang="en-ZW" sz="1200" dirty="0">
                          <a:effectLst/>
                        </a:rPr>
                        <a:t>of data that speaks to the market</a:t>
                      </a:r>
                      <a:endParaRPr lang="en-US" sz="1200" dirty="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No </a:t>
                      </a:r>
                      <a:r>
                        <a:rPr lang="en-ZW" sz="1200" dirty="0">
                          <a:effectLst/>
                        </a:rPr>
                        <a:t>data to target products to appropriate consumers</a:t>
                      </a:r>
                      <a:endParaRPr lang="en-US" sz="1200" dirty="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Poor </a:t>
                      </a:r>
                      <a:r>
                        <a:rPr lang="en-ZW" sz="1200" dirty="0">
                          <a:effectLst/>
                        </a:rPr>
                        <a:t>private sector participation in strategic formulation</a:t>
                      </a:r>
                      <a:endParaRPr lang="en-US" sz="1200" dirty="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Strategy </a:t>
                      </a:r>
                      <a:r>
                        <a:rPr lang="en-ZW" sz="1200" dirty="0">
                          <a:effectLst/>
                        </a:rPr>
                        <a:t>is not </a:t>
                      </a:r>
                      <a:r>
                        <a:rPr lang="en-ZW" sz="1200">
                          <a:effectLst/>
                        </a:rPr>
                        <a:t>adequately funded</a:t>
                      </a:r>
                      <a:endParaRPr lang="en-US" sz="1200" dirty="0">
                        <a:effectLst/>
                      </a:endParaRPr>
                    </a:p>
                    <a:p>
                      <a:pPr marL="171450" marR="0" indent="-171450">
                        <a:lnSpc>
                          <a:spcPct val="107000"/>
                        </a:lnSpc>
                        <a:spcBef>
                          <a:spcPts val="0"/>
                        </a:spcBef>
                        <a:spcAft>
                          <a:spcPts val="0"/>
                        </a:spcAft>
                        <a:buFont typeface="Arial" panose="020B0604020202020204" pitchFamily="34" charset="0"/>
                        <a:buChar char="•"/>
                      </a:pPr>
                      <a:r>
                        <a:rPr lang="en-ZW" sz="1200">
                          <a:effectLst/>
                        </a:rPr>
                        <a:t>Low </a:t>
                      </a:r>
                      <a:r>
                        <a:rPr lang="en-ZW" sz="1200" dirty="0">
                          <a:effectLst/>
                        </a:rPr>
                        <a:t>information outreach in rural areas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extLst>
                  <a:ext uri="{0D108BD9-81ED-4DB2-BD59-A6C34878D82A}">
                    <a16:rowId xmlns:a16="http://schemas.microsoft.com/office/drawing/2014/main" val="10002"/>
                  </a:ext>
                </a:extLst>
              </a:tr>
            </a:tbl>
          </a:graphicData>
        </a:graphic>
      </p:graphicFrame>
      <p:sp>
        <p:nvSpPr>
          <p:cNvPr id="4" name="Title 2">
            <a:extLst>
              <a:ext uri="{FF2B5EF4-FFF2-40B4-BE49-F238E27FC236}">
                <a16:creationId xmlns:a16="http://schemas.microsoft.com/office/drawing/2014/main" id="{C6FF701D-CC7B-48F8-86DE-F8A69F8DD622}"/>
              </a:ext>
            </a:extLst>
          </p:cNvPr>
          <p:cNvSpPr txBox="1">
            <a:spLocks/>
          </p:cNvSpPr>
          <p:nvPr/>
        </p:nvSpPr>
        <p:spPr>
          <a:xfrm>
            <a:off x="838200" y="263951"/>
            <a:ext cx="10515600" cy="559010"/>
          </a:xfrm>
          <a:prstGeom prst="rect">
            <a:avLst/>
          </a:prstGeom>
        </p:spPr>
        <p:txBody>
          <a:bodyPr/>
          <a:lstStyle>
            <a:lvl1pPr algn="l" defTabSz="914377"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altLang="en-US">
                <a:solidFill>
                  <a:schemeClr val="accent2"/>
                </a:solidFill>
              </a:rPr>
              <a:t>Zimbabwe – MOH Stewardship Status</a:t>
            </a:r>
            <a:endParaRPr lang="en-US" dirty="0">
              <a:solidFill>
                <a:schemeClr val="accent2"/>
              </a:solidFill>
            </a:endParaRPr>
          </a:p>
        </p:txBody>
      </p:sp>
      <p:sp>
        <p:nvSpPr>
          <p:cNvPr id="5" name="TextBox 4">
            <a:extLst>
              <a:ext uri="{FF2B5EF4-FFF2-40B4-BE49-F238E27FC236}">
                <a16:creationId xmlns:a16="http://schemas.microsoft.com/office/drawing/2014/main" id="{914CC99D-1799-4952-B67B-C497348BB1F2}"/>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Stewardship</a:t>
            </a:r>
            <a:endParaRPr lang="en-US" sz="1600" b="1" dirty="0">
              <a:solidFill>
                <a:schemeClr val="bg1"/>
              </a:solidFill>
              <a:latin typeface="+mj-lt"/>
            </a:endParaRPr>
          </a:p>
        </p:txBody>
      </p:sp>
      <p:sp>
        <p:nvSpPr>
          <p:cNvPr id="6" name="TextBox 5">
            <a:extLst>
              <a:ext uri="{FF2B5EF4-FFF2-40B4-BE49-F238E27FC236}">
                <a16:creationId xmlns:a16="http://schemas.microsoft.com/office/drawing/2014/main" id="{98879C8E-7213-4690-AAC8-FF8A5D9F7DFA}"/>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28087187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376A2C-CA11-1442-800F-4D9371DD1794}"/>
              </a:ext>
            </a:extLst>
          </p:cNvPr>
          <p:cNvSpPr>
            <a:spLocks noGrp="1"/>
          </p:cNvSpPr>
          <p:nvPr>
            <p:ph type="title"/>
          </p:nvPr>
        </p:nvSpPr>
        <p:spPr/>
        <p:txBody>
          <a:bodyPr/>
          <a:lstStyle/>
          <a:p>
            <a:r>
              <a:rPr lang="en-US" dirty="0"/>
              <a:t>Regulatory Barriers – 5 country comparison</a:t>
            </a:r>
          </a:p>
        </p:txBody>
      </p:sp>
      <p:sp>
        <p:nvSpPr>
          <p:cNvPr id="5" name="Slide Number Placeholder 4">
            <a:extLst>
              <a:ext uri="{FF2B5EF4-FFF2-40B4-BE49-F238E27FC236}">
                <a16:creationId xmlns:a16="http://schemas.microsoft.com/office/drawing/2014/main" id="{A57DB9CB-8DF2-0441-B420-B9AA98371615}"/>
              </a:ext>
            </a:extLst>
          </p:cNvPr>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6" name="Content Placeholder 7">
            <a:extLst>
              <a:ext uri="{FF2B5EF4-FFF2-40B4-BE49-F238E27FC236}">
                <a16:creationId xmlns:a16="http://schemas.microsoft.com/office/drawing/2014/main" id="{30CF3A99-F823-0141-AA43-23D9C19FC98C}"/>
              </a:ext>
            </a:extLst>
          </p:cNvPr>
          <p:cNvGraphicFramePr>
            <a:graphicFrameLocks noGrp="1"/>
          </p:cNvGraphicFramePr>
          <p:nvPr>
            <p:ph idx="1"/>
            <p:extLst>
              <p:ext uri="{D42A27DB-BD31-4B8C-83A1-F6EECF244321}">
                <p14:modId xmlns:p14="http://schemas.microsoft.com/office/powerpoint/2010/main" val="1564583614"/>
              </p:ext>
            </p:extLst>
          </p:nvPr>
        </p:nvGraphicFramePr>
        <p:xfrm>
          <a:off x="838200" y="1068388"/>
          <a:ext cx="9900919" cy="4998717"/>
        </p:xfrm>
        <a:graphic>
          <a:graphicData uri="http://schemas.openxmlformats.org/drawingml/2006/table">
            <a:tbl>
              <a:tblPr/>
              <a:tblGrid>
                <a:gridCol w="1363794">
                  <a:extLst>
                    <a:ext uri="{9D8B030D-6E8A-4147-A177-3AD203B41FA5}">
                      <a16:colId xmlns:a16="http://schemas.microsoft.com/office/drawing/2014/main" val="3528164140"/>
                    </a:ext>
                  </a:extLst>
                </a:gridCol>
                <a:gridCol w="1707425">
                  <a:extLst>
                    <a:ext uri="{9D8B030D-6E8A-4147-A177-3AD203B41FA5}">
                      <a16:colId xmlns:a16="http://schemas.microsoft.com/office/drawing/2014/main" val="1854226623"/>
                    </a:ext>
                  </a:extLst>
                </a:gridCol>
                <a:gridCol w="1707425">
                  <a:extLst>
                    <a:ext uri="{9D8B030D-6E8A-4147-A177-3AD203B41FA5}">
                      <a16:colId xmlns:a16="http://schemas.microsoft.com/office/drawing/2014/main" val="1471522298"/>
                    </a:ext>
                  </a:extLst>
                </a:gridCol>
                <a:gridCol w="1707425">
                  <a:extLst>
                    <a:ext uri="{9D8B030D-6E8A-4147-A177-3AD203B41FA5}">
                      <a16:colId xmlns:a16="http://schemas.microsoft.com/office/drawing/2014/main" val="3821391632"/>
                    </a:ext>
                  </a:extLst>
                </a:gridCol>
                <a:gridCol w="1707425">
                  <a:extLst>
                    <a:ext uri="{9D8B030D-6E8A-4147-A177-3AD203B41FA5}">
                      <a16:colId xmlns:a16="http://schemas.microsoft.com/office/drawing/2014/main" val="3737476888"/>
                    </a:ext>
                  </a:extLst>
                </a:gridCol>
                <a:gridCol w="1707425">
                  <a:extLst>
                    <a:ext uri="{9D8B030D-6E8A-4147-A177-3AD203B41FA5}">
                      <a16:colId xmlns:a16="http://schemas.microsoft.com/office/drawing/2014/main" val="1089799843"/>
                    </a:ext>
                  </a:extLst>
                </a:gridCol>
              </a:tblGrid>
              <a:tr h="429431">
                <a:tc>
                  <a:txBody>
                    <a:bodyPr/>
                    <a:lstStyle/>
                    <a:p>
                      <a:pPr algn="l" fontAlgn="ctr"/>
                      <a:endParaRPr lang="en-US" sz="1200" b="0" i="0" u="none" strike="noStrike" dirty="0">
                        <a:solidFill>
                          <a:srgbClr val="000000"/>
                        </a:solidFill>
                        <a:effectLst/>
                        <a:latin typeface="Arial" panose="020B0604020202020204" pitchFamily="34" charset="0"/>
                      </a:endParaRPr>
                    </a:p>
                  </a:txBody>
                  <a:tcPr marL="7128" marR="7128" marT="7128" marB="0" anchor="ctr">
                    <a:lnL>
                      <a:noFill/>
                    </a:lnL>
                    <a:lnR>
                      <a:noFill/>
                    </a:lnR>
                    <a:lnT>
                      <a:noFill/>
                    </a:lnT>
                    <a:lnB>
                      <a:noFill/>
                    </a:lnB>
                  </a:tcPr>
                </a:tc>
                <a:tc>
                  <a:txBody>
                    <a:bodyPr/>
                    <a:lstStyle/>
                    <a:p>
                      <a:pPr algn="l" fontAlgn="b"/>
                      <a:r>
                        <a:rPr lang="en-US" sz="1200" b="1" i="0" u="none" strike="noStrike" dirty="0">
                          <a:solidFill>
                            <a:srgbClr val="FFFFFF"/>
                          </a:solidFill>
                          <a:effectLst/>
                          <a:latin typeface="Arial" panose="020B0604020202020204" pitchFamily="34" charset="0"/>
                        </a:rPr>
                        <a:t>Registration</a:t>
                      </a:r>
                    </a:p>
                  </a:txBody>
                  <a:tcPr marL="7128" marR="7128" marT="712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A3838"/>
                    </a:solidFill>
                  </a:tcPr>
                </a:tc>
                <a:tc>
                  <a:txBody>
                    <a:bodyPr/>
                    <a:lstStyle/>
                    <a:p>
                      <a:pPr algn="l" fontAlgn="b"/>
                      <a:r>
                        <a:rPr lang="en-US" sz="1200" b="1" i="0" u="none" strike="noStrike">
                          <a:solidFill>
                            <a:srgbClr val="FFFFFF"/>
                          </a:solidFill>
                          <a:effectLst/>
                          <a:latin typeface="Arial" panose="020B0604020202020204" pitchFamily="34" charset="0"/>
                        </a:rPr>
                        <a:t>Import permit</a:t>
                      </a:r>
                    </a:p>
                  </a:txBody>
                  <a:tcPr marL="7128" marR="7128" marT="7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A3838"/>
                    </a:solidFill>
                  </a:tcPr>
                </a:tc>
                <a:tc>
                  <a:txBody>
                    <a:bodyPr/>
                    <a:lstStyle/>
                    <a:p>
                      <a:pPr algn="l" fontAlgn="b"/>
                      <a:r>
                        <a:rPr lang="en-US" sz="1200" b="1" i="0" u="none" strike="noStrike">
                          <a:solidFill>
                            <a:srgbClr val="FFFFFF"/>
                          </a:solidFill>
                          <a:effectLst/>
                          <a:latin typeface="Arial" panose="020B0604020202020204" pitchFamily="34" charset="0"/>
                        </a:rPr>
                        <a:t>Clearance</a:t>
                      </a:r>
                    </a:p>
                  </a:txBody>
                  <a:tcPr marL="7128" marR="7128" marT="7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A3838"/>
                    </a:solidFill>
                  </a:tcPr>
                </a:tc>
                <a:tc>
                  <a:txBody>
                    <a:bodyPr/>
                    <a:lstStyle/>
                    <a:p>
                      <a:pPr algn="l" fontAlgn="b"/>
                      <a:r>
                        <a:rPr lang="en-US" sz="1200" b="1" i="0" u="none" strike="noStrike">
                          <a:solidFill>
                            <a:srgbClr val="FFFFFF"/>
                          </a:solidFill>
                          <a:effectLst/>
                          <a:latin typeface="Arial" panose="020B0604020202020204" pitchFamily="34" charset="0"/>
                        </a:rPr>
                        <a:t>Taxation</a:t>
                      </a:r>
                    </a:p>
                  </a:txBody>
                  <a:tcPr marL="7128" marR="7128" marT="7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A3838"/>
                    </a:solidFill>
                  </a:tcPr>
                </a:tc>
                <a:tc>
                  <a:txBody>
                    <a:bodyPr/>
                    <a:lstStyle/>
                    <a:p>
                      <a:pPr algn="l" fontAlgn="b"/>
                      <a:r>
                        <a:rPr lang="en-US" sz="1200" b="1" i="0" u="none" strike="noStrike">
                          <a:solidFill>
                            <a:srgbClr val="FFFFFF"/>
                          </a:solidFill>
                          <a:effectLst/>
                          <a:latin typeface="Arial" panose="020B0604020202020204" pitchFamily="34" charset="0"/>
                        </a:rPr>
                        <a:t>Total cost of $50,000 shipment</a:t>
                      </a:r>
                    </a:p>
                  </a:txBody>
                  <a:tcPr marL="7128" marR="7128" marT="712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A3838"/>
                    </a:solidFill>
                  </a:tcPr>
                </a:tc>
                <a:extLst>
                  <a:ext uri="{0D108BD9-81ED-4DB2-BD59-A6C34878D82A}">
                    <a16:rowId xmlns:a16="http://schemas.microsoft.com/office/drawing/2014/main" val="751467553"/>
                  </a:ext>
                </a:extLst>
              </a:tr>
              <a:tr h="708240">
                <a:tc>
                  <a:txBody>
                    <a:bodyPr/>
                    <a:lstStyle/>
                    <a:p>
                      <a:pPr algn="l" fontAlgn="ctr"/>
                      <a:r>
                        <a:rPr lang="en-US" sz="1200" b="0" i="0" u="none" strike="noStrike">
                          <a:solidFill>
                            <a:srgbClr val="000000"/>
                          </a:solidFill>
                          <a:effectLst/>
                          <a:latin typeface="Arial" panose="020B0604020202020204" pitchFamily="34" charset="0"/>
                        </a:rPr>
                        <a:t>Kenya </a:t>
                      </a:r>
                    </a:p>
                  </a:txBody>
                  <a:tcPr marL="7128" marR="7128" marT="7128" marB="0">
                    <a:lnL>
                      <a:noFill/>
                    </a:lnL>
                    <a:lnR>
                      <a:noFill/>
                    </a:lnR>
                    <a:lnT>
                      <a:noFill/>
                    </a:lnT>
                    <a:lnB w="6350" cap="flat" cmpd="sng" algn="ctr">
                      <a:solidFill>
                        <a:srgbClr val="000000"/>
                      </a:solidFill>
                      <a:prstDash val="solid"/>
                      <a:round/>
                      <a:headEnd type="none" w="med" len="med"/>
                      <a:tailEnd type="none" w="med" len="med"/>
                    </a:lnB>
                  </a:tcPr>
                </a:tc>
                <a:tc rowSpan="4">
                  <a:txBody>
                    <a:bodyPr/>
                    <a:lstStyle/>
                    <a:p>
                      <a:pPr algn="l" fontAlgn="ctr"/>
                      <a:r>
                        <a:rPr lang="en-US" sz="1200" b="0" i="0" u="none" strike="noStrike" dirty="0">
                          <a:solidFill>
                            <a:srgbClr val="000000"/>
                          </a:solidFill>
                          <a:effectLst/>
                          <a:latin typeface="Arial" panose="020B0604020202020204" pitchFamily="34" charset="0"/>
                        </a:rPr>
                        <a:t>Long but somewhat similar process in cost and time</a:t>
                      </a:r>
                    </a:p>
                  </a:txBody>
                  <a:tcPr marL="7128" marR="7128" marT="712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rtl="0" fontAlgn="ctr"/>
                      <a:r>
                        <a:rPr lang="en-US" sz="1200" b="0" i="0" u="none" strike="noStrike" dirty="0" err="1">
                          <a:solidFill>
                            <a:srgbClr val="000000"/>
                          </a:solidFill>
                          <a:effectLst/>
                          <a:latin typeface="Arial" panose="020B0604020202020204" pitchFamily="34" charset="0"/>
                        </a:rPr>
                        <a:t>PVoC</a:t>
                      </a:r>
                      <a:r>
                        <a:rPr lang="en-US" sz="1200" b="0" i="0" u="none" strike="noStrike" dirty="0">
                          <a:solidFill>
                            <a:srgbClr val="000000"/>
                          </a:solidFill>
                          <a:effectLst/>
                          <a:latin typeface="Arial" panose="020B0604020202020204" pitchFamily="34" charset="0"/>
                        </a:rPr>
                        <a:t> expedites process</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ctr"/>
                      <a:r>
                        <a:rPr lang="en-US" sz="1200" b="0" i="0" u="none" strike="noStrike">
                          <a:solidFill>
                            <a:srgbClr val="000000"/>
                          </a:solidFill>
                          <a:effectLst/>
                          <a:latin typeface="Arial" panose="020B0604020202020204" pitchFamily="34" charset="0"/>
                        </a:rPr>
                        <a:t>Requirement to ship by rail creates delays, clogged ports.</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rtl="0" fontAlgn="ctr"/>
                      <a:r>
                        <a:rPr lang="en-US" sz="1200" b="0" i="0" u="none" strike="noStrike">
                          <a:solidFill>
                            <a:srgbClr val="000000"/>
                          </a:solidFill>
                          <a:effectLst/>
                          <a:latin typeface="Arial" panose="020B0604020202020204" pitchFamily="34" charset="0"/>
                        </a:rPr>
                        <a:t>16% VAT, 1.5% RDL, IMS, 2% duties</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l" rtl="0" fontAlgn="ctr"/>
                      <a:r>
                        <a:rPr lang="en-US" sz="1200" b="0" i="0" u="none" strike="noStrike">
                          <a:solidFill>
                            <a:srgbClr val="000000"/>
                          </a:solidFill>
                          <a:effectLst/>
                          <a:latin typeface="Arial" panose="020B0604020202020204" pitchFamily="34" charset="0"/>
                        </a:rPr>
                        <a:t>$62,411 </a:t>
                      </a:r>
                      <a:br>
                        <a:rPr lang="en-US" sz="1200" b="0" i="0" u="none" strike="noStrike">
                          <a:solidFill>
                            <a:srgbClr val="000000"/>
                          </a:solidFill>
                          <a:effectLst/>
                          <a:latin typeface="Arial" panose="020B0604020202020204" pitchFamily="34" charset="0"/>
                        </a:rPr>
                      </a:br>
                      <a:r>
                        <a:rPr lang="en-US" sz="1200" b="0" i="0" u="none" strike="noStrike">
                          <a:solidFill>
                            <a:srgbClr val="000000"/>
                          </a:solidFill>
                          <a:effectLst/>
                          <a:latin typeface="Arial" panose="020B0604020202020204" pitchFamily="34" charset="0"/>
                        </a:rPr>
                        <a:t>25% cumulative regulatory costs</a:t>
                      </a:r>
                    </a:p>
                  </a:txBody>
                  <a:tcPr marL="7128" marR="7128" marT="712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extLst>
                  <a:ext uri="{0D108BD9-81ED-4DB2-BD59-A6C34878D82A}">
                    <a16:rowId xmlns:a16="http://schemas.microsoft.com/office/drawing/2014/main" val="929522609"/>
                  </a:ext>
                </a:extLst>
              </a:tr>
              <a:tr h="708240">
                <a:tc>
                  <a:txBody>
                    <a:bodyPr/>
                    <a:lstStyle/>
                    <a:p>
                      <a:pPr algn="l" fontAlgn="ctr"/>
                      <a:r>
                        <a:rPr lang="en-US" sz="1200" b="0" i="0" u="none" strike="noStrike" dirty="0">
                          <a:solidFill>
                            <a:srgbClr val="000000"/>
                          </a:solidFill>
                          <a:effectLst/>
                          <a:latin typeface="Arial" panose="020B0604020202020204" pitchFamily="34" charset="0"/>
                        </a:rPr>
                        <a:t>Zambia </a:t>
                      </a:r>
                    </a:p>
                  </a:txBody>
                  <a:tcPr marL="7128" marR="7128" marT="712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rtl="0" fontAlgn="ctr"/>
                      <a:r>
                        <a:rPr lang="en-US" sz="1200" b="0" i="0" u="none" strike="noStrike" dirty="0">
                          <a:solidFill>
                            <a:srgbClr val="000000"/>
                          </a:solidFill>
                          <a:effectLst/>
                          <a:latin typeface="Arial" panose="020B0604020202020204" pitchFamily="34" charset="0"/>
                        </a:rPr>
                        <a:t>Pre-shipment in country testing sometimes required</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l" rtl="0" fontAlgn="ctr"/>
                      <a:r>
                        <a:rPr lang="en-US" sz="1200" b="0" i="0" u="none" strike="noStrike" dirty="0">
                          <a:solidFill>
                            <a:srgbClr val="000000"/>
                          </a:solidFill>
                          <a:effectLst/>
                          <a:latin typeface="Arial" panose="020B0604020202020204" pitchFamily="34" charset="0"/>
                        </a:rPr>
                        <a:t> </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ctr"/>
                      <a:r>
                        <a:rPr lang="en-US" sz="1200" b="0" i="0" u="none" strike="noStrike">
                          <a:solidFill>
                            <a:srgbClr val="000000"/>
                          </a:solidFill>
                          <a:effectLst/>
                          <a:latin typeface="Arial" panose="020B0604020202020204" pitchFamily="34" charset="0"/>
                        </a:rPr>
                        <a:t>No VAT, duties</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ctr"/>
                      <a:r>
                        <a:rPr lang="en-US" sz="1200" b="0" i="0" u="none" strike="noStrike">
                          <a:solidFill>
                            <a:srgbClr val="000000"/>
                          </a:solidFill>
                          <a:effectLst/>
                          <a:latin typeface="Arial" panose="020B0604020202020204" pitchFamily="34" charset="0"/>
                        </a:rPr>
                        <a:t>$50,107 </a:t>
                      </a:r>
                      <a:br>
                        <a:rPr lang="en-US" sz="1200" b="0" i="0" u="none" strike="noStrike">
                          <a:solidFill>
                            <a:srgbClr val="000000"/>
                          </a:solidFill>
                          <a:effectLst/>
                          <a:latin typeface="Arial" panose="020B0604020202020204" pitchFamily="34" charset="0"/>
                        </a:rPr>
                      </a:br>
                      <a:r>
                        <a:rPr lang="en-US" sz="1200" b="0" i="0" u="none" strike="noStrike">
                          <a:solidFill>
                            <a:srgbClr val="000000"/>
                          </a:solidFill>
                          <a:effectLst/>
                          <a:latin typeface="Arial" panose="020B0604020202020204" pitchFamily="34" charset="0"/>
                        </a:rPr>
                        <a:t>0% cumulative regulatory costs</a:t>
                      </a:r>
                    </a:p>
                  </a:txBody>
                  <a:tcPr marL="7128" marR="7128" marT="712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249793198"/>
                  </a:ext>
                </a:extLst>
              </a:tr>
              <a:tr h="708240">
                <a:tc>
                  <a:txBody>
                    <a:bodyPr/>
                    <a:lstStyle/>
                    <a:p>
                      <a:pPr algn="l" fontAlgn="ctr"/>
                      <a:r>
                        <a:rPr lang="en-US" sz="1200" b="0" i="0" u="none" strike="noStrike">
                          <a:solidFill>
                            <a:srgbClr val="000000"/>
                          </a:solidFill>
                          <a:effectLst/>
                          <a:latin typeface="Arial" panose="020B0604020202020204" pitchFamily="34" charset="0"/>
                        </a:rPr>
                        <a:t>Nigeria </a:t>
                      </a:r>
                    </a:p>
                  </a:txBody>
                  <a:tcPr marL="7128" marR="7128" marT="712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rtl="0" fontAlgn="ctr"/>
                      <a:r>
                        <a:rPr lang="en-US" sz="1200" b="0" i="0" u="none" strike="noStrike">
                          <a:solidFill>
                            <a:srgbClr val="000000"/>
                          </a:solidFill>
                          <a:effectLst/>
                          <a:latin typeface="Arial" panose="020B0604020202020204" pitchFamily="34" charset="0"/>
                        </a:rPr>
                        <a:t>Fairly smooth process</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ctr"/>
                      <a:r>
                        <a:rPr lang="en-US" sz="1200" b="0" i="0" u="none" strike="noStrike" dirty="0">
                          <a:solidFill>
                            <a:srgbClr val="000000"/>
                          </a:solidFill>
                          <a:effectLst/>
                          <a:latin typeface="Arial" panose="020B0604020202020204" pitchFamily="34" charset="0"/>
                        </a:rPr>
                        <a:t>Manageable regulatory process BUT port delays onerous</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l" rtl="0" fontAlgn="ctr"/>
                      <a:r>
                        <a:rPr lang="en-US" sz="1200" b="0" i="0" u="none" strike="noStrike">
                          <a:solidFill>
                            <a:srgbClr val="000000"/>
                          </a:solidFill>
                          <a:effectLst/>
                          <a:latin typeface="Arial" panose="020B0604020202020204" pitchFamily="34" charset="0"/>
                        </a:rPr>
                        <a:t>Low (5% VAT)</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rtl="0" fontAlgn="ctr"/>
                      <a:r>
                        <a:rPr lang="en-US" sz="1200" b="0" i="0" u="none" strike="noStrike">
                          <a:solidFill>
                            <a:srgbClr val="000000"/>
                          </a:solidFill>
                          <a:effectLst/>
                          <a:latin typeface="Arial" panose="020B0604020202020204" pitchFamily="34" charset="0"/>
                        </a:rPr>
                        <a:t>$57,250</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5% cumulative regulatory costs</a:t>
                      </a:r>
                    </a:p>
                  </a:txBody>
                  <a:tcPr marL="7128" marR="7128" marT="712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277"/>
                    </a:solidFill>
                  </a:tcPr>
                </a:tc>
                <a:extLst>
                  <a:ext uri="{0D108BD9-81ED-4DB2-BD59-A6C34878D82A}">
                    <a16:rowId xmlns:a16="http://schemas.microsoft.com/office/drawing/2014/main" val="1161682935"/>
                  </a:ext>
                </a:extLst>
              </a:tr>
              <a:tr h="708240">
                <a:tc>
                  <a:txBody>
                    <a:bodyPr/>
                    <a:lstStyle/>
                    <a:p>
                      <a:pPr algn="l" fontAlgn="ctr"/>
                      <a:r>
                        <a:rPr lang="en-US" sz="1200" b="0" i="0" u="none" strike="noStrike">
                          <a:solidFill>
                            <a:srgbClr val="000000"/>
                          </a:solidFill>
                          <a:effectLst/>
                          <a:latin typeface="Arial" panose="020B0604020202020204" pitchFamily="34" charset="0"/>
                        </a:rPr>
                        <a:t>Zimbabwe </a:t>
                      </a:r>
                    </a:p>
                  </a:txBody>
                  <a:tcPr marL="7128" marR="7128" marT="712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rtl="0" fontAlgn="ctr"/>
                      <a:r>
                        <a:rPr lang="en-US" sz="1200" b="0" i="0" u="none" strike="noStrike">
                          <a:solidFill>
                            <a:srgbClr val="000000"/>
                          </a:solidFill>
                          <a:effectLst/>
                          <a:latin typeface="Arial" panose="020B0604020202020204" pitchFamily="34" charset="0"/>
                        </a:rPr>
                        <a:t>No reported challenges</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ctr"/>
                      <a:r>
                        <a:rPr lang="en-US" sz="1200" b="0" i="0" u="none" strike="noStrike" dirty="0">
                          <a:solidFill>
                            <a:srgbClr val="000000"/>
                          </a:solidFill>
                          <a:effectLst/>
                          <a:latin typeface="Arial" panose="020B0604020202020204" pitchFamily="34" charset="0"/>
                        </a:rPr>
                        <a:t>High post shipment testing cost</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l" rtl="0" fontAlgn="ctr"/>
                      <a:r>
                        <a:rPr lang="en-US" sz="1200" b="0" i="0" u="none" strike="noStrike" dirty="0">
                          <a:solidFill>
                            <a:srgbClr val="000000"/>
                          </a:solidFill>
                          <a:effectLst/>
                          <a:latin typeface="Arial" panose="020B0604020202020204" pitchFamily="34" charset="0"/>
                        </a:rPr>
                        <a:t>15% VAT &amp; duty waiver/ exemption for NGOs</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l" rtl="0" fontAlgn="ctr"/>
                      <a:r>
                        <a:rPr lang="en-US" sz="1200" b="0" i="0" u="none" strike="noStrike">
                          <a:solidFill>
                            <a:srgbClr val="000000"/>
                          </a:solidFill>
                          <a:effectLst/>
                          <a:latin typeface="Arial" panose="020B0604020202020204" pitchFamily="34" charset="0"/>
                        </a:rPr>
                        <a:t>$60,525</a:t>
                      </a:r>
                      <a:br>
                        <a:rPr lang="en-US" sz="1200" b="0" i="0" u="none" strike="noStrike">
                          <a:solidFill>
                            <a:srgbClr val="000000"/>
                          </a:solidFill>
                          <a:effectLst/>
                          <a:latin typeface="Arial" panose="020B0604020202020204" pitchFamily="34" charset="0"/>
                        </a:rPr>
                      </a:br>
                      <a:r>
                        <a:rPr lang="en-US" sz="1200" b="0" i="0" u="none" strike="noStrike">
                          <a:solidFill>
                            <a:srgbClr val="000000"/>
                          </a:solidFill>
                          <a:effectLst/>
                          <a:latin typeface="Arial" panose="020B0604020202020204" pitchFamily="34" charset="0"/>
                        </a:rPr>
                        <a:t>21% cumulative regulatory costs</a:t>
                      </a:r>
                    </a:p>
                  </a:txBody>
                  <a:tcPr marL="7128" marR="7128" marT="712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extLst>
                  <a:ext uri="{0D108BD9-81ED-4DB2-BD59-A6C34878D82A}">
                    <a16:rowId xmlns:a16="http://schemas.microsoft.com/office/drawing/2014/main" val="4035923441"/>
                  </a:ext>
                </a:extLst>
              </a:tr>
              <a:tr h="708240">
                <a:tc>
                  <a:txBody>
                    <a:bodyPr/>
                    <a:lstStyle/>
                    <a:p>
                      <a:pPr algn="l" fontAlgn="ctr"/>
                      <a:r>
                        <a:rPr lang="en-US" sz="1200" b="0" i="0" u="none" strike="noStrike">
                          <a:solidFill>
                            <a:srgbClr val="000000"/>
                          </a:solidFill>
                          <a:effectLst/>
                          <a:latin typeface="Arial" panose="020B0604020202020204" pitchFamily="34" charset="0"/>
                        </a:rPr>
                        <a:t>South Africa </a:t>
                      </a:r>
                    </a:p>
                  </a:txBody>
                  <a:tcPr marL="7128" marR="7128" marT="712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1200" b="0" i="0" u="none" strike="noStrike">
                          <a:solidFill>
                            <a:srgbClr val="000000"/>
                          </a:solidFill>
                          <a:effectLst/>
                          <a:latin typeface="Arial" panose="020B0604020202020204" pitchFamily="34" charset="0"/>
                        </a:rPr>
                        <a:t>No requirements to register</a:t>
                      </a:r>
                    </a:p>
                  </a:txBody>
                  <a:tcPr marL="7128" marR="7128" marT="712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rtl="0" fontAlgn="ctr"/>
                      <a:r>
                        <a:rPr lang="en-US" sz="1200" b="0" i="0" u="none" strike="noStrike">
                          <a:solidFill>
                            <a:srgbClr val="000000"/>
                          </a:solidFill>
                          <a:effectLst/>
                          <a:latin typeface="Arial" panose="020B0604020202020204" pitchFamily="34" charset="0"/>
                        </a:rPr>
                        <a:t>One time registration to import.</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rtl="0" fontAlgn="ctr"/>
                      <a:r>
                        <a:rPr lang="en-US" sz="1200" b="0" i="0" u="none" strike="noStrike" dirty="0">
                          <a:solidFill>
                            <a:srgbClr val="000000"/>
                          </a:solidFill>
                          <a:effectLst/>
                          <a:latin typeface="Arial" panose="020B0604020202020204" pitchFamily="34" charset="0"/>
                        </a:rPr>
                        <a:t>3 days plus occasional inspections (~10%  shipments)</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rtl="0" fontAlgn="ctr"/>
                      <a:r>
                        <a:rPr lang="en-US" sz="1200" b="0" i="0" u="none" strike="noStrike" dirty="0">
                          <a:solidFill>
                            <a:srgbClr val="000000"/>
                          </a:solidFill>
                          <a:effectLst/>
                          <a:latin typeface="Arial" panose="020B0604020202020204" pitchFamily="34" charset="0"/>
                        </a:rPr>
                        <a:t>15% VAT</a:t>
                      </a:r>
                    </a:p>
                  </a:txBody>
                  <a:tcPr marL="7128" marR="7128" marT="7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59D9D"/>
                    </a:solidFill>
                  </a:tcPr>
                </a:tc>
                <a:tc>
                  <a:txBody>
                    <a:bodyPr/>
                    <a:lstStyle/>
                    <a:p>
                      <a:pPr algn="l" rtl="0" fontAlgn="ctr"/>
                      <a:r>
                        <a:rPr lang="en-US" sz="1200" b="0" i="0" u="none" strike="noStrike">
                          <a:solidFill>
                            <a:srgbClr val="000000"/>
                          </a:solidFill>
                          <a:effectLst/>
                          <a:latin typeface="Arial" panose="020B0604020202020204" pitchFamily="34" charset="0"/>
                        </a:rPr>
                        <a:t>$57,500</a:t>
                      </a:r>
                      <a:br>
                        <a:rPr lang="en-US" sz="1200" b="0" i="0" u="none" strike="noStrike">
                          <a:solidFill>
                            <a:srgbClr val="000000"/>
                          </a:solidFill>
                          <a:effectLst/>
                          <a:latin typeface="Arial" panose="020B0604020202020204" pitchFamily="34" charset="0"/>
                        </a:rPr>
                      </a:br>
                      <a:r>
                        <a:rPr lang="en-US" sz="1200" b="0" i="0" u="none" strike="noStrike">
                          <a:solidFill>
                            <a:srgbClr val="000000"/>
                          </a:solidFill>
                          <a:effectLst/>
                          <a:latin typeface="Arial" panose="020B0604020202020204" pitchFamily="34" charset="0"/>
                        </a:rPr>
                        <a:t>15% cumulative regulatory costs</a:t>
                      </a:r>
                    </a:p>
                  </a:txBody>
                  <a:tcPr marL="7128" marR="7128" marT="712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59D9D"/>
                    </a:solidFill>
                  </a:tcPr>
                </a:tc>
                <a:extLst>
                  <a:ext uri="{0D108BD9-81ED-4DB2-BD59-A6C34878D82A}">
                    <a16:rowId xmlns:a16="http://schemas.microsoft.com/office/drawing/2014/main" val="1189809895"/>
                  </a:ext>
                </a:extLst>
              </a:tr>
              <a:tr h="198379">
                <a:tc>
                  <a:txBody>
                    <a:bodyPr/>
                    <a:lstStyle/>
                    <a:p>
                      <a:pPr algn="r" fontAlgn="ctr"/>
                      <a:endParaRPr lang="en-US" sz="1200" b="0" i="0" u="none" strike="noStrike">
                        <a:solidFill>
                          <a:srgbClr val="000000"/>
                        </a:solidFill>
                        <a:effectLst/>
                        <a:latin typeface="Arial" panose="020B0604020202020204" pitchFamily="34" charset="0"/>
                      </a:endParaRPr>
                    </a:p>
                  </a:txBody>
                  <a:tcPr marL="7128" marR="7128" marT="7128" marB="0" anchor="ctr">
                    <a:lnL>
                      <a:noFill/>
                    </a:lnL>
                    <a:lnR>
                      <a:noFill/>
                    </a:lnR>
                    <a:lnT>
                      <a:noFill/>
                    </a:lnT>
                    <a:lnB>
                      <a:noFill/>
                    </a:lnB>
                  </a:tcPr>
                </a:tc>
                <a:tc>
                  <a:txBody>
                    <a:bodyPr/>
                    <a:lstStyle/>
                    <a:p>
                      <a:pPr algn="ctr" fontAlgn="b"/>
                      <a:endParaRPr lang="en-US" sz="1200" b="0" i="0" u="none" strike="noStrike">
                        <a:solidFill>
                          <a:srgbClr val="000000"/>
                        </a:solidFill>
                        <a:effectLst/>
                        <a:latin typeface="Arial" panose="020B0604020202020204" pitchFamily="34" charset="0"/>
                      </a:endParaRPr>
                    </a:p>
                  </a:txBody>
                  <a:tcPr marL="7128" marR="7128" marT="7128" marB="0" anchor="b">
                    <a:lnL>
                      <a:noFill/>
                    </a:lnL>
                    <a:lnR>
                      <a:noFill/>
                    </a:lnR>
                    <a:lnT>
                      <a:noFill/>
                    </a:lnT>
                    <a:lnB>
                      <a:noFill/>
                    </a:lnB>
                  </a:tcPr>
                </a:tc>
                <a:tc>
                  <a:txBody>
                    <a:bodyPr/>
                    <a:lstStyle/>
                    <a:p>
                      <a:pPr algn="ctr" fontAlgn="b"/>
                      <a:endParaRPr lang="en-US" sz="1200" b="0" i="0" u="none" strike="noStrike">
                        <a:solidFill>
                          <a:srgbClr val="000000"/>
                        </a:solidFill>
                        <a:effectLst/>
                        <a:latin typeface="Arial" panose="020B0604020202020204" pitchFamily="34" charset="0"/>
                      </a:endParaRPr>
                    </a:p>
                  </a:txBody>
                  <a:tcPr marL="7128" marR="7128" marT="71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Arial" panose="020B0604020202020204" pitchFamily="34" charset="0"/>
                      </a:endParaRPr>
                    </a:p>
                  </a:txBody>
                  <a:tcPr marL="7128" marR="7128" marT="71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panose="020B0604020202020204" pitchFamily="34" charset="0"/>
                      </a:endParaRPr>
                    </a:p>
                  </a:txBody>
                  <a:tcPr marL="7128" marR="7128" marT="71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US" sz="1200" b="0" i="0" u="none" strike="noStrike" dirty="0">
                        <a:solidFill>
                          <a:srgbClr val="000000"/>
                        </a:solidFill>
                        <a:effectLst/>
                        <a:latin typeface="Arial" panose="020B0604020202020204" pitchFamily="34" charset="0"/>
                      </a:endParaRPr>
                    </a:p>
                  </a:txBody>
                  <a:tcPr marL="7128" marR="7128" marT="7128" marB="0" anchor="ctr">
                    <a:lnL>
                      <a:noFill/>
                    </a:lnL>
                    <a:lnR>
                      <a:noFill/>
                    </a:lnR>
                    <a:lnT>
                      <a:noFill/>
                    </a:lnT>
                    <a:lnB>
                      <a:noFill/>
                    </a:lnB>
                  </a:tcPr>
                </a:tc>
                <a:extLst>
                  <a:ext uri="{0D108BD9-81ED-4DB2-BD59-A6C34878D82A}">
                    <a16:rowId xmlns:a16="http://schemas.microsoft.com/office/drawing/2014/main" val="2878155748"/>
                  </a:ext>
                </a:extLst>
              </a:tr>
              <a:tr h="631328">
                <a:tc>
                  <a:txBody>
                    <a:bodyPr/>
                    <a:lstStyle/>
                    <a:p>
                      <a:pPr algn="r" fontAlgn="ctr"/>
                      <a:endParaRPr lang="en-US" sz="1200" b="0" i="0" u="none" strike="noStrike">
                        <a:solidFill>
                          <a:srgbClr val="000000"/>
                        </a:solidFill>
                        <a:effectLst/>
                        <a:latin typeface="Arial" panose="020B0604020202020204" pitchFamily="34" charset="0"/>
                      </a:endParaRPr>
                    </a:p>
                  </a:txBody>
                  <a:tcPr marL="7128" marR="7128" marT="7128" marB="0" anchor="ctr">
                    <a:lnL>
                      <a:noFill/>
                    </a:lnL>
                    <a:lnR>
                      <a:noFill/>
                    </a:lnR>
                    <a:lnT>
                      <a:noFill/>
                    </a:lnT>
                    <a:lnB>
                      <a:noFill/>
                    </a:lnB>
                  </a:tcPr>
                </a:tc>
                <a:tc>
                  <a:txBody>
                    <a:bodyPr/>
                    <a:lstStyle/>
                    <a:p>
                      <a:pPr algn="ctr" fontAlgn="b"/>
                      <a:endParaRPr lang="en-US" sz="1200" b="0" i="0" u="none" strike="noStrike">
                        <a:solidFill>
                          <a:srgbClr val="000000"/>
                        </a:solidFill>
                        <a:effectLst/>
                        <a:latin typeface="Arial" panose="020B0604020202020204" pitchFamily="34" charset="0"/>
                      </a:endParaRPr>
                    </a:p>
                  </a:txBody>
                  <a:tcPr marL="7128" marR="7128" marT="712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200" b="0" i="0" u="none" strike="noStrike">
                          <a:solidFill>
                            <a:srgbClr val="000000"/>
                          </a:solidFill>
                          <a:effectLst/>
                          <a:latin typeface="Arial" panose="020B0604020202020204" pitchFamily="34" charset="0"/>
                        </a:rPr>
                        <a:t>Low cost</a:t>
                      </a:r>
                      <a:br>
                        <a:rPr lang="en-US" sz="1200" b="0" i="0" u="none" strike="noStrike">
                          <a:solidFill>
                            <a:srgbClr val="000000"/>
                          </a:solidFill>
                          <a:effectLst/>
                          <a:latin typeface="Arial" panose="020B0604020202020204" pitchFamily="34" charset="0"/>
                        </a:rPr>
                      </a:br>
                      <a:r>
                        <a:rPr lang="en-US" sz="1200" b="0" i="0" u="none" strike="noStrike">
                          <a:solidFill>
                            <a:srgbClr val="000000"/>
                          </a:solidFill>
                          <a:effectLst/>
                          <a:latin typeface="Arial" panose="020B0604020202020204" pitchFamily="34" charset="0"/>
                        </a:rPr>
                        <a:t>Efficient process</a:t>
                      </a:r>
                      <a:br>
                        <a:rPr lang="en-US" sz="1200" b="0" i="0" u="none" strike="noStrike">
                          <a:solidFill>
                            <a:srgbClr val="000000"/>
                          </a:solidFill>
                          <a:effectLst/>
                          <a:latin typeface="Arial" panose="020B0604020202020204" pitchFamily="34" charset="0"/>
                        </a:rPr>
                      </a:br>
                      <a:r>
                        <a:rPr lang="en-US" sz="1200" b="0" i="0" u="none" strike="noStrike">
                          <a:solidFill>
                            <a:srgbClr val="000000"/>
                          </a:solidFill>
                          <a:effectLst/>
                          <a:latin typeface="Arial" panose="020B0604020202020204" pitchFamily="34" charset="0"/>
                        </a:rPr>
                        <a:t>High predictability</a:t>
                      </a:r>
                    </a:p>
                  </a:txBody>
                  <a:tcPr marL="7128" marR="7128" marT="7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200" b="0" i="0" u="none" strike="noStrike">
                          <a:solidFill>
                            <a:srgbClr val="000000"/>
                          </a:solidFill>
                          <a:effectLst/>
                          <a:latin typeface="Arial" panose="020B0604020202020204" pitchFamily="34" charset="0"/>
                        </a:rPr>
                        <a:t>Medium cost</a:t>
                      </a:r>
                      <a:br>
                        <a:rPr lang="en-US" sz="1200" b="0" i="0" u="none" strike="noStrike">
                          <a:solidFill>
                            <a:srgbClr val="000000"/>
                          </a:solidFill>
                          <a:effectLst/>
                          <a:latin typeface="Arial" panose="020B0604020202020204" pitchFamily="34" charset="0"/>
                        </a:rPr>
                      </a:br>
                      <a:r>
                        <a:rPr lang="en-US" sz="1200" b="0" i="0" u="none" strike="noStrike">
                          <a:solidFill>
                            <a:srgbClr val="000000"/>
                          </a:solidFill>
                          <a:effectLst/>
                          <a:latin typeface="Arial" panose="020B0604020202020204" pitchFamily="34" charset="0"/>
                        </a:rPr>
                        <a:t>Mostly efficient process</a:t>
                      </a:r>
                      <a:br>
                        <a:rPr lang="en-US" sz="1200" b="0" i="0" u="none" strike="noStrike">
                          <a:solidFill>
                            <a:srgbClr val="000000"/>
                          </a:solidFill>
                          <a:effectLst/>
                          <a:latin typeface="Arial" panose="020B0604020202020204" pitchFamily="34" charset="0"/>
                        </a:rPr>
                      </a:br>
                      <a:r>
                        <a:rPr lang="en-US" sz="1200" b="0" i="0" u="none" strike="noStrike">
                          <a:solidFill>
                            <a:srgbClr val="000000"/>
                          </a:solidFill>
                          <a:effectLst/>
                          <a:latin typeface="Arial" panose="020B0604020202020204" pitchFamily="34" charset="0"/>
                        </a:rPr>
                        <a:t>Somewhat predictable</a:t>
                      </a:r>
                    </a:p>
                  </a:txBody>
                  <a:tcPr marL="7128" marR="7128" marT="7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200" b="0" i="0" u="none" strike="noStrike" dirty="0">
                          <a:solidFill>
                            <a:srgbClr val="000000"/>
                          </a:solidFill>
                          <a:effectLst/>
                          <a:latin typeface="Arial" panose="020B0604020202020204" pitchFamily="34" charset="0"/>
                        </a:rPr>
                        <a:t>High cost</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Long times</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Low predictability</a:t>
                      </a:r>
                    </a:p>
                  </a:txBody>
                  <a:tcPr marL="7128" marR="7128" marT="7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ctr" fontAlgn="b"/>
                      <a:endParaRPr lang="en-US" sz="1200" b="0" i="0" u="none" strike="noStrike" dirty="0">
                        <a:solidFill>
                          <a:srgbClr val="000000"/>
                        </a:solidFill>
                        <a:effectLst/>
                        <a:latin typeface="Arial" panose="020B0604020202020204" pitchFamily="34" charset="0"/>
                      </a:endParaRPr>
                    </a:p>
                  </a:txBody>
                  <a:tcPr marL="7128" marR="7128" marT="712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7239987"/>
                  </a:ext>
                </a:extLst>
              </a:tr>
              <a:tr h="198379">
                <a:tc>
                  <a:txBody>
                    <a:bodyPr/>
                    <a:lstStyle/>
                    <a:p>
                      <a:pPr algn="r" fontAlgn="ctr"/>
                      <a:endParaRPr lang="en-US" sz="1200" b="0" i="0" u="none" strike="noStrike">
                        <a:solidFill>
                          <a:srgbClr val="000000"/>
                        </a:solidFill>
                        <a:effectLst/>
                        <a:latin typeface="Arial" panose="020B0604020202020204" pitchFamily="34" charset="0"/>
                      </a:endParaRPr>
                    </a:p>
                  </a:txBody>
                  <a:tcPr marL="7128" marR="7128" marT="7128" marB="0" anchor="ctr">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7128" marR="7128" marT="712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200" b="1" i="0" u="none" strike="noStrike">
                          <a:solidFill>
                            <a:srgbClr val="000000"/>
                          </a:solidFill>
                          <a:effectLst/>
                          <a:latin typeface="Arial" panose="020B0604020202020204" pitchFamily="34" charset="0"/>
                        </a:rPr>
                        <a:t>POSITVE</a:t>
                      </a:r>
                    </a:p>
                  </a:txBody>
                  <a:tcPr marL="7128" marR="7128" marT="7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200" b="1" i="0" u="none" strike="noStrike">
                          <a:solidFill>
                            <a:srgbClr val="000000"/>
                          </a:solidFill>
                          <a:effectLst/>
                          <a:latin typeface="Arial" panose="020B0604020202020204" pitchFamily="34" charset="0"/>
                        </a:rPr>
                        <a:t>MODERATE</a:t>
                      </a:r>
                    </a:p>
                  </a:txBody>
                  <a:tcPr marL="7128" marR="7128" marT="7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200" b="1" i="0" u="none" strike="noStrike">
                          <a:solidFill>
                            <a:srgbClr val="000000"/>
                          </a:solidFill>
                          <a:effectLst/>
                          <a:latin typeface="Arial" panose="020B0604020202020204" pitchFamily="34" charset="0"/>
                        </a:rPr>
                        <a:t>NEGATIVE</a:t>
                      </a:r>
                    </a:p>
                  </a:txBody>
                  <a:tcPr marL="7128" marR="7128" marT="7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l" rtl="0" fontAlgn="ctr"/>
                      <a:endParaRPr lang="en-US" sz="1200" b="0" i="0" u="none" strike="noStrike" dirty="0">
                        <a:solidFill>
                          <a:srgbClr val="000000"/>
                        </a:solidFill>
                        <a:effectLst/>
                        <a:latin typeface="Arial" panose="020B0604020202020204" pitchFamily="34" charset="0"/>
                      </a:endParaRPr>
                    </a:p>
                  </a:txBody>
                  <a:tcPr marL="7128" marR="7128" marT="712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33916247"/>
                  </a:ext>
                </a:extLst>
              </a:tr>
            </a:tbl>
          </a:graphicData>
        </a:graphic>
      </p:graphicFrame>
      <p:sp>
        <p:nvSpPr>
          <p:cNvPr id="7" name="TextBox 6">
            <a:extLst>
              <a:ext uri="{FF2B5EF4-FFF2-40B4-BE49-F238E27FC236}">
                <a16:creationId xmlns:a16="http://schemas.microsoft.com/office/drawing/2014/main" id="{6AABF71D-6FD0-44BF-BA06-15F1A3FF10C3}"/>
              </a:ext>
            </a:extLst>
          </p:cNvPr>
          <p:cNvSpPr txBox="1"/>
          <p:nvPr/>
        </p:nvSpPr>
        <p:spPr>
          <a:xfrm>
            <a:off x="10661142" y="5805495"/>
            <a:ext cx="1385316" cy="261610"/>
          </a:xfrm>
          <a:prstGeom prst="rect">
            <a:avLst/>
          </a:prstGeom>
          <a:noFill/>
        </p:spPr>
        <p:txBody>
          <a:bodyPr wrap="none" rtlCol="0">
            <a:spAutoFit/>
          </a:bodyPr>
          <a:lstStyle/>
          <a:p>
            <a:r>
              <a:rPr lang="en-US" sz="1100" b="1">
                <a:latin typeface="Arial" panose="020B0604020202020204" pitchFamily="34" charset="0"/>
                <a:cs typeface="Arial" panose="020B0604020202020204" pitchFamily="34" charset="0"/>
              </a:rPr>
              <a:t>Source: AIDSFree</a:t>
            </a:r>
          </a:p>
        </p:txBody>
      </p:sp>
      <p:sp>
        <p:nvSpPr>
          <p:cNvPr id="8" name="TextBox 7">
            <a:extLst>
              <a:ext uri="{FF2B5EF4-FFF2-40B4-BE49-F238E27FC236}">
                <a16:creationId xmlns:a16="http://schemas.microsoft.com/office/drawing/2014/main" id="{FAB31E84-5EC5-4FF4-AF46-8C86466CF499}"/>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Stewardship</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9B631D57-A1AB-47E0-9C64-28B8AEF4ED6B}"/>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17108415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207330" y="765225"/>
            <a:ext cx="7201837" cy="4660215"/>
          </a:xfrm>
        </p:spPr>
        <p:txBody>
          <a:bodyPr anchor="t"/>
          <a:lstStyle/>
          <a:p>
            <a:pPr>
              <a:lnSpc>
                <a:spcPct val="100000"/>
              </a:lnSpc>
            </a:pPr>
            <a:r>
              <a:rPr lang="en-US" sz="4000"/>
              <a:t>Outline</a:t>
            </a:r>
            <a:br>
              <a:rPr lang="en-US" sz="3200"/>
            </a:br>
            <a:br>
              <a:rPr lang="en-US" sz="1000"/>
            </a:br>
            <a:r>
              <a:rPr lang="en-US" sz="3200"/>
              <a:t>Health need</a:t>
            </a:r>
            <a:br>
              <a:rPr lang="en-US" sz="3200"/>
            </a:br>
            <a:br>
              <a:rPr lang="en-US" sz="1000"/>
            </a:br>
            <a:r>
              <a:rPr lang="en-US" sz="3200"/>
              <a:t>Condom use</a:t>
            </a:r>
            <a:br>
              <a:rPr lang="en-US" sz="3200"/>
            </a:br>
            <a:r>
              <a:rPr lang="en-US" sz="3200"/>
              <a:t>	Use vs. Need</a:t>
            </a:r>
            <a:br>
              <a:rPr lang="en-US" sz="3200"/>
            </a:br>
            <a:br>
              <a:rPr lang="en-US" sz="1000"/>
            </a:br>
            <a:r>
              <a:rPr lang="en-US" sz="3200"/>
              <a:t>Factors that drive use</a:t>
            </a:r>
            <a:br>
              <a:rPr lang="en-US" sz="3200"/>
            </a:br>
            <a:r>
              <a:rPr lang="en-US" sz="3200"/>
              <a:t>	Demand</a:t>
            </a:r>
            <a:br>
              <a:rPr lang="en-US" sz="3200"/>
            </a:br>
            <a:r>
              <a:rPr lang="en-US" sz="3200"/>
              <a:t>	Supply</a:t>
            </a:r>
            <a:br>
              <a:rPr lang="en-US" sz="3200"/>
            </a:br>
            <a:r>
              <a:rPr lang="en-US" sz="3200"/>
              <a:t>	Program Stewardship</a:t>
            </a:r>
            <a:br>
              <a:rPr lang="en-US" sz="3200"/>
            </a:br>
            <a:br>
              <a:rPr lang="en-US" sz="1000"/>
            </a:br>
            <a:r>
              <a:rPr lang="en-US" sz="3200">
                <a:solidFill>
                  <a:srgbClr val="FFC000"/>
                </a:solidFill>
              </a:rPr>
              <a:t>Activities</a:t>
            </a:r>
            <a:endParaRPr lang="en-US" sz="3200" dirty="0">
              <a:solidFill>
                <a:srgbClr val="FFC000"/>
              </a:solidFill>
            </a:endParaRPr>
          </a:p>
        </p:txBody>
      </p:sp>
    </p:spTree>
    <p:extLst>
      <p:ext uri="{BB962C8B-B14F-4D97-AF65-F5344CB8AC3E}">
        <p14:creationId xmlns:p14="http://schemas.microsoft.com/office/powerpoint/2010/main" val="126934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C503-4EC1-4095-BBC1-14DA5DB13097}"/>
              </a:ext>
            </a:extLst>
          </p:cNvPr>
          <p:cNvSpPr>
            <a:spLocks noGrp="1"/>
          </p:cNvSpPr>
          <p:nvPr>
            <p:ph type="title"/>
          </p:nvPr>
        </p:nvSpPr>
        <p:spPr>
          <a:xfrm>
            <a:off x="569843" y="316053"/>
            <a:ext cx="10515600" cy="650450"/>
          </a:xfrm>
        </p:spPr>
        <p:txBody>
          <a:bodyPr/>
          <a:lstStyle/>
          <a:p>
            <a:r>
              <a:rPr lang="en-GB">
                <a:solidFill>
                  <a:schemeClr val="accent1">
                    <a:lumMod val="75000"/>
                  </a:schemeClr>
                </a:solidFill>
              </a:rPr>
              <a:t>Other STIs – Key questions &amp; data sources</a:t>
            </a:r>
            <a:endParaRPr lang="en-GB" dirty="0">
              <a:solidFill>
                <a:schemeClr val="accent1">
                  <a:lumMod val="75000"/>
                </a:schemeClr>
              </a:solidFill>
            </a:endParaRPr>
          </a:p>
        </p:txBody>
      </p:sp>
      <p:sp>
        <p:nvSpPr>
          <p:cNvPr id="5" name="Slide Number Placeholder 4">
            <a:extLst>
              <a:ext uri="{FF2B5EF4-FFF2-40B4-BE49-F238E27FC236}">
                <a16:creationId xmlns:a16="http://schemas.microsoft.com/office/drawing/2014/main" id="{E480E2AE-39F2-46B9-B080-7A29A0A3CD83}"/>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8E46FC7E-B77E-4D80-979B-27D6AB7DC9CD}"/>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Health Need</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0D608585-ED65-428B-95A3-A2BCFDF60EF4}"/>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Data &amp; Sources</a:t>
            </a:r>
            <a:endParaRPr lang="en-US" sz="1600" b="1" dirty="0">
              <a:solidFill>
                <a:schemeClr val="bg1"/>
              </a:solidFill>
              <a:latin typeface="+mj-lt"/>
            </a:endParaRPr>
          </a:p>
        </p:txBody>
      </p:sp>
      <p:graphicFrame>
        <p:nvGraphicFramePr>
          <p:cNvPr id="4" name="Table 5">
            <a:extLst>
              <a:ext uri="{FF2B5EF4-FFF2-40B4-BE49-F238E27FC236}">
                <a16:creationId xmlns:a16="http://schemas.microsoft.com/office/drawing/2014/main" id="{95123757-CAA0-46AD-98B7-A939CE759443}"/>
              </a:ext>
            </a:extLst>
          </p:cNvPr>
          <p:cNvGraphicFramePr>
            <a:graphicFrameLocks noGrp="1"/>
          </p:cNvGraphicFramePr>
          <p:nvPr>
            <p:extLst>
              <p:ext uri="{D42A27DB-BD31-4B8C-83A1-F6EECF244321}">
                <p14:modId xmlns:p14="http://schemas.microsoft.com/office/powerpoint/2010/main" val="4099121189"/>
              </p:ext>
            </p:extLst>
          </p:nvPr>
        </p:nvGraphicFramePr>
        <p:xfrm>
          <a:off x="660399" y="1176983"/>
          <a:ext cx="10728961" cy="3479800"/>
        </p:xfrm>
        <a:graphic>
          <a:graphicData uri="http://schemas.openxmlformats.org/drawingml/2006/table">
            <a:tbl>
              <a:tblPr firstRow="1" bandRow="1">
                <a:tableStyleId>{5C22544A-7EE6-4342-B048-85BDC9FD1C3A}</a:tableStyleId>
              </a:tblPr>
              <a:tblGrid>
                <a:gridCol w="5435601">
                  <a:extLst>
                    <a:ext uri="{9D8B030D-6E8A-4147-A177-3AD203B41FA5}">
                      <a16:colId xmlns:a16="http://schemas.microsoft.com/office/drawing/2014/main" val="1457163708"/>
                    </a:ext>
                  </a:extLst>
                </a:gridCol>
                <a:gridCol w="5293360">
                  <a:extLst>
                    <a:ext uri="{9D8B030D-6E8A-4147-A177-3AD203B41FA5}">
                      <a16:colId xmlns:a16="http://schemas.microsoft.com/office/drawing/2014/main" val="1618602683"/>
                    </a:ext>
                  </a:extLst>
                </a:gridCol>
              </a:tblGrid>
              <a:tr h="370840">
                <a:tc>
                  <a:txBody>
                    <a:bodyPr/>
                    <a:lstStyle/>
                    <a:p>
                      <a:r>
                        <a:rPr lang="en-US"/>
                        <a:t>Questions</a:t>
                      </a:r>
                    </a:p>
                  </a:txBody>
                  <a:tcPr/>
                </a:tc>
                <a:tc>
                  <a:txBody>
                    <a:bodyPr/>
                    <a:lstStyle/>
                    <a:p>
                      <a:r>
                        <a:rPr lang="en-US"/>
                        <a:t>Data sources</a:t>
                      </a:r>
                    </a:p>
                  </a:txBody>
                  <a:tcPr/>
                </a:tc>
                <a:extLst>
                  <a:ext uri="{0D108BD9-81ED-4DB2-BD59-A6C34878D82A}">
                    <a16:rowId xmlns:a16="http://schemas.microsoft.com/office/drawing/2014/main" val="2557665745"/>
                  </a:ext>
                </a:extLst>
              </a:tr>
              <a:tr h="370840">
                <a:tc>
                  <a:txBody>
                    <a:bodyPr/>
                    <a:lstStyle/>
                    <a:p>
                      <a:pPr marL="285750" indent="-285750">
                        <a:buFont typeface="Arial" panose="020B0604020202020204" pitchFamily="34" charset="0"/>
                        <a:buChar char="•"/>
                      </a:pPr>
                      <a:r>
                        <a:rPr lang="en-US" sz="1800" kern="1200">
                          <a:solidFill>
                            <a:schemeClr val="tx2"/>
                          </a:solidFill>
                          <a:effectLst/>
                          <a:latin typeface="+mn-lt"/>
                          <a:ea typeface="+mn-ea"/>
                          <a:cs typeface="+mn-cs"/>
                        </a:rPr>
                        <a:t>Who is most at risk for STIs?</a:t>
                      </a:r>
                    </a:p>
                    <a:p>
                      <a:pPr marL="0" indent="0">
                        <a:buFont typeface="Arial" panose="020B0604020202020204" pitchFamily="34" charset="0"/>
                        <a:buNone/>
                      </a:pPr>
                      <a:endParaRPr lang="en-US" sz="1800" kern="1200">
                        <a:solidFill>
                          <a:schemeClr val="tx2"/>
                        </a:solidFill>
                        <a:effectLst/>
                        <a:latin typeface="+mn-lt"/>
                        <a:ea typeface="+mn-ea"/>
                        <a:cs typeface="+mn-cs"/>
                      </a:endParaRPr>
                    </a:p>
                    <a:p>
                      <a:pPr marL="285750" indent="-285750">
                        <a:buFont typeface="Arial" panose="020B0604020202020204" pitchFamily="34" charset="0"/>
                        <a:buChar char="•"/>
                      </a:pPr>
                      <a:r>
                        <a:rPr lang="en-US" sz="1800" kern="1200">
                          <a:solidFill>
                            <a:schemeClr val="tx2"/>
                          </a:solidFill>
                          <a:effectLst/>
                          <a:latin typeface="+mn-lt"/>
                          <a:ea typeface="+mn-ea"/>
                          <a:cs typeface="+mn-cs"/>
                        </a:rPr>
                        <a:t>Where is the incidence of other STIs highest?</a:t>
                      </a:r>
                    </a:p>
                    <a:p>
                      <a:pPr marL="0" indent="0">
                        <a:buFont typeface="Arial" panose="020B0604020202020204" pitchFamily="34" charset="0"/>
                        <a:buNone/>
                      </a:pPr>
                      <a:endParaRPr lang="en-US" sz="1800" kern="1200">
                        <a:solidFill>
                          <a:schemeClr val="tx2"/>
                        </a:solidFill>
                        <a:effectLst/>
                        <a:latin typeface="+mn-lt"/>
                        <a:ea typeface="+mn-ea"/>
                        <a:cs typeface="+mn-cs"/>
                      </a:endParaRPr>
                    </a:p>
                    <a:p>
                      <a:pPr marL="285750" indent="-285750">
                        <a:buFont typeface="Arial" panose="020B0604020202020204" pitchFamily="34" charset="0"/>
                        <a:buChar char="•"/>
                      </a:pPr>
                      <a:r>
                        <a:rPr lang="en-US" sz="1800" kern="1200">
                          <a:solidFill>
                            <a:schemeClr val="tx2"/>
                          </a:solidFill>
                          <a:effectLst/>
                          <a:latin typeface="+mn-lt"/>
                          <a:ea typeface="+mn-ea"/>
                          <a:cs typeface="+mn-cs"/>
                        </a:rPr>
                        <a:t>Are there particular geographic areas or groups or behaviors that contribute the highest number of new infections?</a:t>
                      </a:r>
                    </a:p>
                    <a:p>
                      <a:pPr marL="0" indent="0">
                        <a:buFont typeface="Arial" panose="020B0604020202020204" pitchFamily="34" charset="0"/>
                        <a:buNone/>
                      </a:pPr>
                      <a:endParaRPr lang="en-US" sz="1800" kern="1200">
                        <a:solidFill>
                          <a:schemeClr val="tx2"/>
                        </a:solidFill>
                        <a:effectLst/>
                        <a:latin typeface="+mn-lt"/>
                        <a:ea typeface="+mn-ea"/>
                        <a:cs typeface="+mn-cs"/>
                      </a:endParaRPr>
                    </a:p>
                    <a:p>
                      <a:pPr marL="285750" indent="-285750">
                        <a:buFont typeface="Arial" panose="020B0604020202020204" pitchFamily="34" charset="0"/>
                        <a:buChar char="•"/>
                      </a:pPr>
                      <a:r>
                        <a:rPr lang="en-US" sz="1800" kern="1200">
                          <a:solidFill>
                            <a:schemeClr val="tx2"/>
                          </a:solidFill>
                          <a:effectLst/>
                          <a:latin typeface="+mn-lt"/>
                          <a:ea typeface="+mn-ea"/>
                          <a:cs typeface="+mn-cs"/>
                        </a:rPr>
                        <a:t>How has this changed over the last 5-10 years?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800">
                        <a:solidFill>
                          <a:schemeClr val="tx1">
                            <a:lumMod val="65000"/>
                            <a:lumOff val="35000"/>
                          </a:schemeClr>
                        </a:solidFill>
                      </a:endParaRPr>
                    </a:p>
                    <a:p>
                      <a:endParaRPr lang="en-US"/>
                    </a:p>
                  </a:txBody>
                  <a:tcPr/>
                </a:tc>
                <a:tc>
                  <a:txBody>
                    <a:bodyPr/>
                    <a:lstStyle/>
                    <a:p>
                      <a:pPr marL="285750" lvl="0" indent="-285750">
                        <a:buFont typeface="Arial" panose="020B0604020202020204" pitchFamily="34" charset="0"/>
                        <a:buChar char="•"/>
                      </a:pPr>
                      <a:r>
                        <a:rPr lang="en-US" sz="1800" kern="1200">
                          <a:solidFill>
                            <a:schemeClr val="tx2"/>
                          </a:solidFill>
                          <a:effectLst/>
                          <a:latin typeface="+mn-lt"/>
                          <a:ea typeface="+mn-ea"/>
                          <a:cs typeface="+mn-cs"/>
                        </a:rPr>
                        <a:t>MOH reports</a:t>
                      </a:r>
                    </a:p>
                    <a:p>
                      <a:pPr marL="285750" lvl="0" indent="-285750">
                        <a:buFont typeface="Arial" panose="020B0604020202020204" pitchFamily="34" charset="0"/>
                        <a:buChar char="•"/>
                      </a:pPr>
                      <a:r>
                        <a:rPr lang="en-US" sz="1800" kern="1200">
                          <a:solidFill>
                            <a:schemeClr val="tx2"/>
                          </a:solidFill>
                          <a:effectLst/>
                          <a:latin typeface="+mn-lt"/>
                          <a:ea typeface="+mn-ea"/>
                          <a:cs typeface="+mn-cs"/>
                        </a:rPr>
                        <a:t>DHS </a:t>
                      </a:r>
                      <a:r>
                        <a:rPr lang="en-US" sz="1400" u="sng" kern="1200">
                          <a:solidFill>
                            <a:schemeClr val="accent1">
                              <a:lumMod val="50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https://www.statcompiler.com/</a:t>
                      </a:r>
                      <a:endParaRPr lang="en-US" sz="1400" kern="1200">
                        <a:solidFill>
                          <a:schemeClr val="accent1">
                            <a:lumMod val="50000"/>
                          </a:schemeClr>
                        </a:solidFill>
                        <a:effectLst/>
                        <a:latin typeface="+mn-lt"/>
                        <a:ea typeface="+mn-ea"/>
                        <a:cs typeface="+mn-cs"/>
                      </a:endParaRPr>
                    </a:p>
                    <a:p>
                      <a:pPr marL="285750" lvl="0" indent="-285750">
                        <a:buFont typeface="Arial" panose="020B0604020202020204" pitchFamily="34" charset="0"/>
                        <a:buChar char="•"/>
                      </a:pPr>
                      <a:r>
                        <a:rPr lang="en-US" sz="1800" kern="1200">
                          <a:solidFill>
                            <a:schemeClr val="tx2"/>
                          </a:solidFill>
                          <a:effectLst/>
                          <a:latin typeface="+mn-lt"/>
                          <a:ea typeface="+mn-ea"/>
                          <a:cs typeface="+mn-cs"/>
                        </a:rPr>
                        <a:t>Other targeted studies</a:t>
                      </a:r>
                    </a:p>
                    <a:p>
                      <a:pPr marL="285750" lvl="0" indent="-285750">
                        <a:buFont typeface="Arial" panose="020B0604020202020204" pitchFamily="34" charset="0"/>
                        <a:buChar char="•"/>
                      </a:pPr>
                      <a:r>
                        <a:rPr lang="en-US" sz="1800" kern="1200">
                          <a:solidFill>
                            <a:schemeClr val="tx2"/>
                          </a:solidFill>
                          <a:effectLst/>
                          <a:latin typeface="+mn-lt"/>
                          <a:ea typeface="+mn-ea"/>
                          <a:cs typeface="+mn-cs"/>
                        </a:rPr>
                        <a:t>National plans for STI prevention and management</a:t>
                      </a:r>
                    </a:p>
                    <a:p>
                      <a:pPr marL="285750" indent="-285750">
                        <a:buFont typeface="Arial" panose="020B0604020202020204" pitchFamily="34" charset="0"/>
                        <a:buChar char="•"/>
                      </a:pPr>
                      <a:r>
                        <a:rPr lang="en-US" sz="1800" kern="1200">
                          <a:solidFill>
                            <a:schemeClr val="tx2"/>
                          </a:solidFill>
                          <a:effectLst/>
                          <a:latin typeface="+mn-lt"/>
                          <a:ea typeface="+mn-ea"/>
                          <a:cs typeface="+mn-cs"/>
                        </a:rPr>
                        <a:t>Key informant interviews with government and market actors provide qualitative data that gives context to the quantitative data.</a:t>
                      </a:r>
                      <a:endParaRPr lang="en-US">
                        <a:solidFill>
                          <a:schemeClr val="tx2"/>
                        </a:solidFill>
                      </a:endParaRPr>
                    </a:p>
                  </a:txBody>
                  <a:tcPr/>
                </a:tc>
                <a:extLst>
                  <a:ext uri="{0D108BD9-81ED-4DB2-BD59-A6C34878D82A}">
                    <a16:rowId xmlns:a16="http://schemas.microsoft.com/office/drawing/2014/main" val="1830887044"/>
                  </a:ext>
                </a:extLst>
              </a:tr>
            </a:tbl>
          </a:graphicData>
        </a:graphic>
      </p:graphicFrame>
    </p:spTree>
    <p:extLst>
      <p:ext uri="{BB962C8B-B14F-4D97-AF65-F5344CB8AC3E}">
        <p14:creationId xmlns:p14="http://schemas.microsoft.com/office/powerpoint/2010/main" val="6944347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C503-4EC1-4095-BBC1-14DA5DB13097}"/>
              </a:ext>
            </a:extLst>
          </p:cNvPr>
          <p:cNvSpPr>
            <a:spLocks noGrp="1"/>
          </p:cNvSpPr>
          <p:nvPr>
            <p:ph type="title"/>
          </p:nvPr>
        </p:nvSpPr>
        <p:spPr>
          <a:xfrm>
            <a:off x="569843" y="316053"/>
            <a:ext cx="10515600" cy="650450"/>
          </a:xfrm>
        </p:spPr>
        <p:txBody>
          <a:bodyPr/>
          <a:lstStyle/>
          <a:p>
            <a:r>
              <a:rPr lang="en-GB">
                <a:solidFill>
                  <a:schemeClr val="accent1">
                    <a:lumMod val="75000"/>
                  </a:schemeClr>
                </a:solidFill>
              </a:rPr>
              <a:t>Activities – What to ask and where to find it</a:t>
            </a:r>
            <a:endParaRPr lang="en-GB" dirty="0">
              <a:solidFill>
                <a:schemeClr val="accent1">
                  <a:lumMod val="75000"/>
                </a:schemeClr>
              </a:solidFill>
            </a:endParaRPr>
          </a:p>
        </p:txBody>
      </p:sp>
      <p:sp>
        <p:nvSpPr>
          <p:cNvPr id="5" name="Slide Number Placeholder 4">
            <a:extLst>
              <a:ext uri="{FF2B5EF4-FFF2-40B4-BE49-F238E27FC236}">
                <a16:creationId xmlns:a16="http://schemas.microsoft.com/office/drawing/2014/main" id="{E480E2AE-39F2-46B9-B080-7A29A0A3CD83}"/>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8E46FC7E-B77E-4D80-979B-27D6AB7DC9CD}"/>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Activities</a:t>
            </a:r>
            <a:endParaRPr lang="en-US" sz="1600" b="1" dirty="0">
              <a:solidFill>
                <a:schemeClr val="bg1"/>
              </a:solidFill>
              <a:latin typeface="+mj-lt"/>
            </a:endParaRPr>
          </a:p>
        </p:txBody>
      </p:sp>
      <p:sp>
        <p:nvSpPr>
          <p:cNvPr id="9" name="TextBox 8">
            <a:extLst>
              <a:ext uri="{FF2B5EF4-FFF2-40B4-BE49-F238E27FC236}">
                <a16:creationId xmlns:a16="http://schemas.microsoft.com/office/drawing/2014/main" id="{0D608585-ED65-428B-95A3-A2BCFDF60EF4}"/>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Data &amp; Sources</a:t>
            </a:r>
            <a:endParaRPr lang="en-US" sz="1600" b="1" dirty="0">
              <a:solidFill>
                <a:schemeClr val="bg1"/>
              </a:solidFill>
              <a:latin typeface="+mj-lt"/>
            </a:endParaRPr>
          </a:p>
        </p:txBody>
      </p:sp>
      <p:graphicFrame>
        <p:nvGraphicFramePr>
          <p:cNvPr id="8" name="Table 5">
            <a:extLst>
              <a:ext uri="{FF2B5EF4-FFF2-40B4-BE49-F238E27FC236}">
                <a16:creationId xmlns:a16="http://schemas.microsoft.com/office/drawing/2014/main" id="{EC9293A7-CB82-4C08-A823-2CFC0605A7C2}"/>
              </a:ext>
            </a:extLst>
          </p:cNvPr>
          <p:cNvGraphicFramePr>
            <a:graphicFrameLocks noGrp="1"/>
          </p:cNvGraphicFramePr>
          <p:nvPr>
            <p:extLst>
              <p:ext uri="{D42A27DB-BD31-4B8C-83A1-F6EECF244321}">
                <p14:modId xmlns:p14="http://schemas.microsoft.com/office/powerpoint/2010/main" val="371418547"/>
              </p:ext>
            </p:extLst>
          </p:nvPr>
        </p:nvGraphicFramePr>
        <p:xfrm>
          <a:off x="660399" y="1146503"/>
          <a:ext cx="10728961" cy="4991756"/>
        </p:xfrm>
        <a:graphic>
          <a:graphicData uri="http://schemas.openxmlformats.org/drawingml/2006/table">
            <a:tbl>
              <a:tblPr firstRow="1" bandRow="1">
                <a:tableStyleId>{5C22544A-7EE6-4342-B048-85BDC9FD1C3A}</a:tableStyleId>
              </a:tblPr>
              <a:tblGrid>
                <a:gridCol w="5435601">
                  <a:extLst>
                    <a:ext uri="{9D8B030D-6E8A-4147-A177-3AD203B41FA5}">
                      <a16:colId xmlns:a16="http://schemas.microsoft.com/office/drawing/2014/main" val="1457163708"/>
                    </a:ext>
                  </a:extLst>
                </a:gridCol>
                <a:gridCol w="5293360">
                  <a:extLst>
                    <a:ext uri="{9D8B030D-6E8A-4147-A177-3AD203B41FA5}">
                      <a16:colId xmlns:a16="http://schemas.microsoft.com/office/drawing/2014/main" val="1618602683"/>
                    </a:ext>
                  </a:extLst>
                </a:gridCol>
              </a:tblGrid>
              <a:tr h="353981">
                <a:tc>
                  <a:txBody>
                    <a:bodyPr/>
                    <a:lstStyle/>
                    <a:p>
                      <a:r>
                        <a:rPr lang="en-US"/>
                        <a:t>Questions</a:t>
                      </a:r>
                    </a:p>
                  </a:txBody>
                  <a:tcPr/>
                </a:tc>
                <a:tc>
                  <a:txBody>
                    <a:bodyPr/>
                    <a:lstStyle/>
                    <a:p>
                      <a:r>
                        <a:rPr lang="en-US"/>
                        <a:t>Data sources</a:t>
                      </a:r>
                    </a:p>
                  </a:txBody>
                  <a:tcPr/>
                </a:tc>
                <a:extLst>
                  <a:ext uri="{0D108BD9-81ED-4DB2-BD59-A6C34878D82A}">
                    <a16:rowId xmlns:a16="http://schemas.microsoft.com/office/drawing/2014/main" val="2557665745"/>
                  </a:ext>
                </a:extLst>
              </a:tr>
              <a:tr h="4625996">
                <a:tc>
                  <a:txBody>
                    <a:bodyPr/>
                    <a:lstStyle/>
                    <a:p>
                      <a:pPr lvl="0"/>
                      <a:r>
                        <a:rPr lang="en-GB" sz="1400" i="1" kern="1200">
                          <a:solidFill>
                            <a:schemeClr val="dk1"/>
                          </a:solidFill>
                          <a:effectLst/>
                          <a:latin typeface="+mn-lt"/>
                          <a:ea typeface="+mn-ea"/>
                          <a:cs typeface="+mn-cs"/>
                        </a:rPr>
                        <a:t>Interventions</a:t>
                      </a:r>
                    </a:p>
                    <a:p>
                      <a:pPr marL="285750" lvl="0" indent="-285750">
                        <a:buFont typeface="Arial" panose="020B0604020202020204" pitchFamily="34" charset="0"/>
                        <a:buChar char="•"/>
                      </a:pPr>
                      <a:r>
                        <a:rPr lang="en-GB" sz="1400" kern="1200">
                          <a:solidFill>
                            <a:schemeClr val="dk1"/>
                          </a:solidFill>
                          <a:effectLst/>
                          <a:latin typeface="+mn-lt"/>
                          <a:ea typeface="+mn-ea"/>
                          <a:cs typeface="+mn-cs"/>
                        </a:rPr>
                        <a:t>Which priority populations are currently being reached by interventions and in which geographic areas? What percent of the priority population is being reached and with what intensity (how often)?</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GB" sz="1400" kern="1200">
                          <a:solidFill>
                            <a:schemeClr val="dk1"/>
                          </a:solidFill>
                          <a:effectLst/>
                          <a:latin typeface="+mn-lt"/>
                          <a:ea typeface="+mn-ea"/>
                          <a:cs typeface="+mn-cs"/>
                        </a:rPr>
                        <a:t>What is the nature of the interventions?</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GB" sz="1400" kern="1200">
                          <a:solidFill>
                            <a:schemeClr val="dk1"/>
                          </a:solidFill>
                          <a:effectLst/>
                          <a:latin typeface="+mn-lt"/>
                          <a:ea typeface="+mn-ea"/>
                          <a:cs typeface="+mn-cs"/>
                        </a:rPr>
                        <a:t>What is the funding level and time period for these interventions? </a:t>
                      </a: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a:solidFill>
                            <a:schemeClr val="dk1"/>
                          </a:solidFill>
                          <a:effectLst/>
                          <a:latin typeface="+mn-lt"/>
                          <a:ea typeface="+mn-ea"/>
                          <a:cs typeface="+mn-cs"/>
                        </a:rPr>
                        <a:t>Have interventions resulted in increased condom use?  Have they been evaluated?</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Where are the gaps and challenges?</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Where are the opportunities to expand reach, coverage, or population?</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Are condoms integrated into FP and HIV treatment/other prevention activities?</a:t>
                      </a:r>
                    </a:p>
                    <a:p>
                      <a:r>
                        <a:rPr lang="en-US" sz="1400" kern="1200">
                          <a:solidFill>
                            <a:schemeClr val="dk1"/>
                          </a:solidFill>
                          <a:effectLst/>
                          <a:latin typeface="+mn-lt"/>
                          <a:ea typeface="+mn-ea"/>
                          <a:cs typeface="+mn-cs"/>
                        </a:rPr>
                        <a:t> </a:t>
                      </a:r>
                    </a:p>
                    <a:p>
                      <a:r>
                        <a:rPr lang="en-US" sz="1400" i="1" kern="1200">
                          <a:solidFill>
                            <a:schemeClr val="dk1"/>
                          </a:solidFill>
                          <a:effectLst/>
                          <a:latin typeface="+mn-lt"/>
                          <a:ea typeface="+mn-ea"/>
                          <a:cs typeface="+mn-cs"/>
                        </a:rPr>
                        <a:t>Donor funding</a:t>
                      </a:r>
                      <a:endParaRPr lang="en-US" sz="1400" kern="1200">
                        <a:solidFill>
                          <a:schemeClr val="dk1"/>
                        </a:solidFill>
                        <a:effectLst/>
                        <a:latin typeface="+mn-lt"/>
                        <a:ea typeface="+mn-ea"/>
                        <a:cs typeface="+mn-cs"/>
                      </a:endParaRPr>
                    </a:p>
                    <a:p>
                      <a:pPr marL="285750" indent="-285750">
                        <a:buFont typeface="Arial" panose="020B0604020202020204" pitchFamily="34" charset="0"/>
                        <a:buChar char="•"/>
                      </a:pPr>
                      <a:r>
                        <a:rPr lang="en-US" sz="1400" kern="1200">
                          <a:solidFill>
                            <a:schemeClr val="dk1"/>
                          </a:solidFill>
                          <a:effectLst/>
                          <a:latin typeface="+mn-lt"/>
                          <a:ea typeface="+mn-ea"/>
                          <a:cs typeface="+mn-cs"/>
                        </a:rPr>
                        <a:t>Which donors are supporting condom programming? For how long? Are they supporting demand creation or only condom purchase? What are their future plans? </a:t>
                      </a:r>
                    </a:p>
                  </a:txBody>
                  <a:tcPr/>
                </a:tc>
                <a:tc>
                  <a:txBody>
                    <a:bodyPr/>
                    <a:lstStyle/>
                    <a:p>
                      <a:pPr marL="0" marR="0">
                        <a:spcBef>
                          <a:spcPts val="0"/>
                        </a:spcBef>
                        <a:spcAft>
                          <a:spcPts val="0"/>
                        </a:spcAft>
                      </a:pPr>
                      <a:r>
                        <a:rPr lang="en-GB" sz="1400" i="1">
                          <a:effectLst/>
                          <a:latin typeface="+mn-lt"/>
                          <a:ea typeface="Times New Roman" panose="02020603050405020304" pitchFamily="18" charset="0"/>
                          <a:cs typeface="Calibri" panose="020F0502020204030204" pitchFamily="34" charset="0"/>
                        </a:rPr>
                        <a:t>Interventions</a:t>
                      </a:r>
                      <a:endParaRPr lang="en-US" sz="140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sz="1400">
                          <a:effectLst/>
                          <a:latin typeface="+mn-lt"/>
                          <a:ea typeface="Times New Roman" panose="02020603050405020304" pitchFamily="18" charset="0"/>
                          <a:cs typeface="Calibri" panose="020F0502020204030204" pitchFamily="34" charset="0"/>
                        </a:rPr>
                        <a:t>KII</a:t>
                      </a:r>
                      <a:endParaRPr lang="en-US" sz="140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a:effectLst/>
                          <a:latin typeface="+mn-lt"/>
                          <a:ea typeface="Times New Roman" panose="02020603050405020304" pitchFamily="18" charset="0"/>
                          <a:cs typeface="Calibri" panose="020F0502020204030204" pitchFamily="34" charset="0"/>
                        </a:rPr>
                        <a:t>Project reports and independent evaluations</a:t>
                      </a:r>
                      <a:endParaRPr lang="en-US" sz="140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a:effectLst/>
                          <a:latin typeface="+mn-lt"/>
                          <a:ea typeface="Times New Roman" panose="02020603050405020304" pitchFamily="18" charset="0"/>
                          <a:cs typeface="Calibri" panose="020F0502020204030204" pitchFamily="34" charset="0"/>
                        </a:rPr>
                        <a:t>Donor plans such as the COP (which can be particularly helpful to understand reach of KP)</a:t>
                      </a:r>
                      <a:endParaRPr lang="en-US" sz="140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a:effectLst/>
                          <a:latin typeface="+mn-lt"/>
                          <a:ea typeface="Times New Roman" panose="02020603050405020304" pitchFamily="18" charset="0"/>
                          <a:cs typeface="Calibri" panose="020F0502020204030204" pitchFamily="34" charset="0"/>
                        </a:rPr>
                        <a:t>NAC and MOH annual reports</a:t>
                      </a:r>
                      <a:endParaRPr lang="en-US" sz="1400">
                        <a:effectLst/>
                        <a:latin typeface="+mn-lt"/>
                        <a:ea typeface="Calibri" panose="020F0502020204030204" pitchFamily="34" charset="0"/>
                        <a:cs typeface="Times New Roman" panose="02020603050405020304" pitchFamily="18" charset="0"/>
                      </a:endParaRPr>
                    </a:p>
                    <a:p>
                      <a:pPr marL="19685" marR="0">
                        <a:spcBef>
                          <a:spcPts val="0"/>
                        </a:spcBef>
                        <a:spcAft>
                          <a:spcPts val="0"/>
                        </a:spcAft>
                      </a:pPr>
                      <a:r>
                        <a:rPr lang="en-US" sz="1400">
                          <a:effectLst/>
                          <a:latin typeface="+mn-lt"/>
                          <a:ea typeface="Times New Roman" panose="02020603050405020304" pitchFamily="18" charset="0"/>
                          <a:cs typeface="Calibri" panose="020F0502020204030204" pitchFamily="34" charset="0"/>
                        </a:rPr>
                        <a:t>  </a:t>
                      </a:r>
                      <a:endParaRPr lang="en-US" sz="140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400" i="1">
                          <a:effectLst/>
                          <a:latin typeface="+mn-lt"/>
                          <a:ea typeface="Times New Roman" panose="02020603050405020304" pitchFamily="18" charset="0"/>
                          <a:cs typeface="Calibri" panose="020F0502020204030204" pitchFamily="34" charset="0"/>
                        </a:rPr>
                        <a:t>Donor funding</a:t>
                      </a:r>
                      <a:endParaRPr lang="en-US" sz="140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a:effectLst/>
                          <a:latin typeface="+mn-lt"/>
                          <a:ea typeface="Times New Roman" panose="02020603050405020304" pitchFamily="18" charset="0"/>
                          <a:cs typeface="Calibri" panose="020F0502020204030204" pitchFamily="34" charset="0"/>
                        </a:rPr>
                        <a:t>KII</a:t>
                      </a:r>
                      <a:endParaRPr lang="en-US" sz="140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a:effectLst/>
                          <a:latin typeface="+mn-lt"/>
                          <a:ea typeface="Times New Roman" panose="02020603050405020304" pitchFamily="18" charset="0"/>
                          <a:cs typeface="Calibri" panose="020F0502020204030204" pitchFamily="34" charset="0"/>
                        </a:rPr>
                        <a:t>Donor reports</a:t>
                      </a:r>
                      <a:endParaRPr lang="en-US" sz="140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a:effectLst/>
                          <a:latin typeface="+mn-lt"/>
                          <a:ea typeface="Times New Roman" panose="02020603050405020304" pitchFamily="18" charset="0"/>
                          <a:cs typeface="Calibri" panose="020F0502020204030204" pitchFamily="34" charset="0"/>
                        </a:rPr>
                        <a:t>RHSC commodity exchange site (</a:t>
                      </a:r>
                      <a:r>
                        <a:rPr lang="en-US" sz="1400" u="sng">
                          <a:solidFill>
                            <a:srgbClr val="0563C1"/>
                          </a:solidFill>
                          <a:effectLst/>
                          <a:latin typeface="+mn-lt"/>
                          <a:ea typeface="Calibri" panose="020F0502020204030204" pitchFamily="34" charset="0"/>
                          <a:cs typeface="Times New Roman" panose="02020603050405020304" pitchFamily="18" charset="0"/>
                          <a:hlinkClick r:id="rId2"/>
                        </a:rPr>
                        <a:t>https://www.unfpaprocurement</a:t>
                      </a:r>
                      <a:r>
                        <a:rPr lang="en-US"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.org/rhi-home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0887044"/>
                  </a:ext>
                </a:extLst>
              </a:tr>
            </a:tbl>
          </a:graphicData>
        </a:graphic>
      </p:graphicFrame>
    </p:spTree>
    <p:extLst>
      <p:ext uri="{BB962C8B-B14F-4D97-AF65-F5344CB8AC3E}">
        <p14:creationId xmlns:p14="http://schemas.microsoft.com/office/powerpoint/2010/main" val="30003143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634050" y="2325756"/>
            <a:ext cx="7201837" cy="2897455"/>
          </a:xfrm>
        </p:spPr>
        <p:txBody>
          <a:bodyPr anchor="t"/>
          <a:lstStyle/>
          <a:p>
            <a:r>
              <a:rPr lang="en-US"/>
              <a:t>Activities</a:t>
            </a:r>
            <a:br>
              <a:rPr lang="en-US"/>
            </a:br>
            <a:r>
              <a:rPr lang="en-US" sz="4000"/>
              <a:t>Example slides</a:t>
            </a:r>
            <a:endParaRPr lang="en-US" sz="4000" dirty="0"/>
          </a:p>
        </p:txBody>
      </p:sp>
    </p:spTree>
    <p:extLst>
      <p:ext uri="{BB962C8B-B14F-4D97-AF65-F5344CB8AC3E}">
        <p14:creationId xmlns:p14="http://schemas.microsoft.com/office/powerpoint/2010/main" val="30023848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E423E8-2E98-4E45-AAA2-F0F11FC53CF7}"/>
              </a:ext>
            </a:extLst>
          </p:cNvPr>
          <p:cNvSpPr>
            <a:spLocks noGrp="1"/>
          </p:cNvSpPr>
          <p:nvPr>
            <p:ph idx="1"/>
          </p:nvPr>
        </p:nvSpPr>
        <p:spPr/>
        <p:txBody>
          <a:bodyPr/>
          <a:lstStyle/>
          <a:p>
            <a:endParaRPr lang="en-US" dirty="0"/>
          </a:p>
          <a:p>
            <a:r>
              <a:rPr lang="en-US" dirty="0"/>
              <a:t> </a:t>
            </a:r>
          </a:p>
        </p:txBody>
      </p:sp>
      <p:sp>
        <p:nvSpPr>
          <p:cNvPr id="3" name="Title 2">
            <a:extLst>
              <a:ext uri="{FF2B5EF4-FFF2-40B4-BE49-F238E27FC236}">
                <a16:creationId xmlns:a16="http://schemas.microsoft.com/office/drawing/2014/main" id="{F91EA286-6C17-9747-ADB8-E478BAACCF61}"/>
              </a:ext>
            </a:extLst>
          </p:cNvPr>
          <p:cNvSpPr>
            <a:spLocks noGrp="1"/>
          </p:cNvSpPr>
          <p:nvPr>
            <p:ph type="title"/>
          </p:nvPr>
        </p:nvSpPr>
        <p:spPr>
          <a:xfrm>
            <a:off x="267955" y="136525"/>
            <a:ext cx="10515600" cy="706653"/>
          </a:xfrm>
        </p:spPr>
        <p:txBody>
          <a:bodyPr/>
          <a:lstStyle/>
          <a:p>
            <a:r>
              <a:rPr lang="en-US"/>
              <a:t>Zimbabwe</a:t>
            </a:r>
            <a:br>
              <a:rPr lang="en-US"/>
            </a:br>
            <a:r>
              <a:rPr lang="en-US" sz="2400"/>
              <a:t>Demand Creation Activites</a:t>
            </a:r>
            <a:endParaRPr lang="en-US" sz="2400" dirty="0"/>
          </a:p>
        </p:txBody>
      </p:sp>
      <p:sp>
        <p:nvSpPr>
          <p:cNvPr id="5" name="Slide Number Placeholder 4">
            <a:extLst>
              <a:ext uri="{FF2B5EF4-FFF2-40B4-BE49-F238E27FC236}">
                <a16:creationId xmlns:a16="http://schemas.microsoft.com/office/drawing/2014/main" id="{4B9D2A69-DBD4-0A44-8FC2-995065320BB7}"/>
              </a:ext>
            </a:extLst>
          </p:cNvPr>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FFF2F95-D369-4C5D-AE33-0AFFFAE9ECAA}"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6" name="Content Placeholder 4">
            <a:extLst>
              <a:ext uri="{FF2B5EF4-FFF2-40B4-BE49-F238E27FC236}">
                <a16:creationId xmlns:a16="http://schemas.microsoft.com/office/drawing/2014/main" id="{20CC13DD-3D21-A441-A5FE-175C0A04A701}"/>
              </a:ext>
            </a:extLst>
          </p:cNvPr>
          <p:cNvGraphicFramePr>
            <a:graphicFrameLocks/>
          </p:cNvGraphicFramePr>
          <p:nvPr>
            <p:extLst>
              <p:ext uri="{D42A27DB-BD31-4B8C-83A1-F6EECF244321}">
                <p14:modId xmlns:p14="http://schemas.microsoft.com/office/powerpoint/2010/main" val="1391627260"/>
              </p:ext>
            </p:extLst>
          </p:nvPr>
        </p:nvGraphicFramePr>
        <p:xfrm>
          <a:off x="91440" y="947095"/>
          <a:ext cx="11783029" cy="5189795"/>
        </p:xfrm>
        <a:graphic>
          <a:graphicData uri="http://schemas.openxmlformats.org/drawingml/2006/table">
            <a:tbl>
              <a:tblPr firstRow="1" firstCol="1" bandRow="1">
                <a:tableStyleId>{5C22544A-7EE6-4342-B048-85BDC9FD1C3A}</a:tableStyleId>
              </a:tblPr>
              <a:tblGrid>
                <a:gridCol w="1166369">
                  <a:extLst>
                    <a:ext uri="{9D8B030D-6E8A-4147-A177-3AD203B41FA5}">
                      <a16:colId xmlns:a16="http://schemas.microsoft.com/office/drawing/2014/main" val="20000"/>
                    </a:ext>
                  </a:extLst>
                </a:gridCol>
                <a:gridCol w="2123332">
                  <a:extLst>
                    <a:ext uri="{9D8B030D-6E8A-4147-A177-3AD203B41FA5}">
                      <a16:colId xmlns:a16="http://schemas.microsoft.com/office/drawing/2014/main" val="20001"/>
                    </a:ext>
                  </a:extLst>
                </a:gridCol>
                <a:gridCol w="2123332">
                  <a:extLst>
                    <a:ext uri="{9D8B030D-6E8A-4147-A177-3AD203B41FA5}">
                      <a16:colId xmlns:a16="http://schemas.microsoft.com/office/drawing/2014/main" val="20002"/>
                    </a:ext>
                  </a:extLst>
                </a:gridCol>
                <a:gridCol w="2123332">
                  <a:extLst>
                    <a:ext uri="{9D8B030D-6E8A-4147-A177-3AD203B41FA5}">
                      <a16:colId xmlns:a16="http://schemas.microsoft.com/office/drawing/2014/main" val="2596461718"/>
                    </a:ext>
                  </a:extLst>
                </a:gridCol>
                <a:gridCol w="2123332">
                  <a:extLst>
                    <a:ext uri="{9D8B030D-6E8A-4147-A177-3AD203B41FA5}">
                      <a16:colId xmlns:a16="http://schemas.microsoft.com/office/drawing/2014/main" val="20003"/>
                    </a:ext>
                  </a:extLst>
                </a:gridCol>
                <a:gridCol w="2123332">
                  <a:extLst>
                    <a:ext uri="{9D8B030D-6E8A-4147-A177-3AD203B41FA5}">
                      <a16:colId xmlns:a16="http://schemas.microsoft.com/office/drawing/2014/main" val="20004"/>
                    </a:ext>
                  </a:extLst>
                </a:gridCol>
              </a:tblGrid>
              <a:tr h="421668">
                <a:tc>
                  <a:txBody>
                    <a:bodyPr/>
                    <a:lstStyle/>
                    <a:p>
                      <a:endParaRPr lang="en-US" sz="1200" dirty="0"/>
                    </a:p>
                  </a:txBody>
                  <a:tcPr/>
                </a:tc>
                <a:tc>
                  <a:txBody>
                    <a:bodyPr/>
                    <a:lstStyle/>
                    <a:p>
                      <a:pPr algn="l"/>
                      <a:r>
                        <a:rPr lang="en-US" sz="1600" dirty="0"/>
                        <a:t>UNFPA</a:t>
                      </a:r>
                    </a:p>
                  </a:txBody>
                  <a:tcPr/>
                </a:tc>
                <a:tc>
                  <a:txBody>
                    <a:bodyPr/>
                    <a:lstStyle/>
                    <a:p>
                      <a:pPr algn="l"/>
                      <a:r>
                        <a:rPr lang="en-US" sz="1600" dirty="0"/>
                        <a:t>PS Z</a:t>
                      </a:r>
                    </a:p>
                  </a:txBody>
                  <a:tcPr/>
                </a:tc>
                <a:tc>
                  <a:txBody>
                    <a:bodyPr/>
                    <a:lstStyle/>
                    <a:p>
                      <a:pPr algn="l"/>
                      <a:r>
                        <a:rPr lang="en-US" sz="1600" dirty="0"/>
                        <a:t>AHF</a:t>
                      </a:r>
                    </a:p>
                  </a:txBody>
                  <a:tcPr/>
                </a:tc>
                <a:tc>
                  <a:txBody>
                    <a:bodyPr/>
                    <a:lstStyle/>
                    <a:p>
                      <a:pPr algn="l"/>
                      <a:r>
                        <a:rPr lang="en-US" sz="1600" dirty="0"/>
                        <a:t>PSI</a:t>
                      </a:r>
                    </a:p>
                  </a:txBody>
                  <a:tcPr/>
                </a:tc>
                <a:tc>
                  <a:txBody>
                    <a:bodyPr/>
                    <a:lstStyle/>
                    <a:p>
                      <a:pPr algn="l"/>
                      <a:r>
                        <a:rPr lang="en-US" sz="1600" dirty="0"/>
                        <a:t>Pvt Sector (</a:t>
                      </a:r>
                      <a:r>
                        <a:rPr lang="en-US" sz="1600" dirty="0" err="1"/>
                        <a:t>Elecare</a:t>
                      </a:r>
                      <a:r>
                        <a:rPr lang="en-US" sz="1600" dirty="0"/>
                        <a:t>)</a:t>
                      </a:r>
                    </a:p>
                  </a:txBody>
                  <a:tcPr/>
                </a:tc>
                <a:extLst>
                  <a:ext uri="{0D108BD9-81ED-4DB2-BD59-A6C34878D82A}">
                    <a16:rowId xmlns:a16="http://schemas.microsoft.com/office/drawing/2014/main" val="10000"/>
                  </a:ext>
                </a:extLst>
              </a:tr>
              <a:tr h="1008927">
                <a:tc>
                  <a:txBody>
                    <a:bodyPr/>
                    <a:lstStyle/>
                    <a:p>
                      <a:r>
                        <a:rPr lang="en-US" sz="1200" dirty="0"/>
                        <a:t>Target Population</a:t>
                      </a:r>
                    </a:p>
                  </a:txBody>
                  <a:tcPr/>
                </a:tc>
                <a:tc>
                  <a:txBody>
                    <a:bodyPr/>
                    <a:lstStyle/>
                    <a:p>
                      <a:pPr marL="114300" indent="-114300">
                        <a:buFont typeface="Arial" panose="020B0604020202020204" pitchFamily="34" charset="0"/>
                        <a:buChar char="•"/>
                        <a:tabLst/>
                      </a:pPr>
                      <a:r>
                        <a:rPr lang="en-US" sz="1200" b="0" i="0" u="none" strike="noStrike" dirty="0">
                          <a:solidFill>
                            <a:srgbClr val="FF0000"/>
                          </a:solidFill>
                          <a:effectLst/>
                          <a:latin typeface="Arial" panose="020B0604020202020204" pitchFamily="34" charset="0"/>
                        </a:rPr>
                        <a:t>Young people</a:t>
                      </a:r>
                    </a:p>
                    <a:p>
                      <a:pPr marL="114300" indent="-114300">
                        <a:buFont typeface="Arial" panose="020B0604020202020204" pitchFamily="34" charset="0"/>
                        <a:buChar char="•"/>
                        <a:tabLst/>
                      </a:pPr>
                      <a:r>
                        <a:rPr lang="en-US" sz="1200" b="0" i="0" u="none" strike="noStrike" dirty="0">
                          <a:solidFill>
                            <a:srgbClr val="FF0000"/>
                          </a:solidFill>
                          <a:effectLst/>
                          <a:latin typeface="Arial" panose="020B0604020202020204" pitchFamily="34" charset="0"/>
                        </a:rPr>
                        <a:t>Key Populations</a:t>
                      </a:r>
                    </a:p>
                    <a:p>
                      <a:pPr marL="114300" indent="-114300">
                        <a:buFont typeface="Arial" panose="020B0604020202020204" pitchFamily="34" charset="0"/>
                        <a:buChar char="•"/>
                        <a:tabLst/>
                      </a:pPr>
                      <a:r>
                        <a:rPr lang="en-US" sz="1200" b="0" i="0" u="none" strike="noStrike" dirty="0">
                          <a:solidFill>
                            <a:srgbClr val="FF0000"/>
                          </a:solidFill>
                          <a:effectLst/>
                          <a:latin typeface="Arial" panose="020B0604020202020204" pitchFamily="34" charset="0"/>
                        </a:rPr>
                        <a:t>General population</a:t>
                      </a:r>
                    </a:p>
                    <a:p>
                      <a:pPr marL="114300" indent="-114300">
                        <a:buFont typeface="Arial" panose="020B0604020202020204" pitchFamily="34" charset="0"/>
                        <a:buChar char="•"/>
                        <a:tabLst/>
                      </a:pPr>
                      <a:r>
                        <a:rPr lang="en-US" sz="1200" b="0" i="0" u="none" strike="noStrike" dirty="0">
                          <a:solidFill>
                            <a:srgbClr val="FF0000"/>
                          </a:solidFill>
                          <a:effectLst/>
                          <a:latin typeface="Arial" panose="020B0604020202020204" pitchFamily="34" charset="0"/>
                        </a:rPr>
                        <a:t>Discordant couples </a:t>
                      </a:r>
                    </a:p>
                  </a:txBody>
                  <a:tcPr/>
                </a:tc>
                <a:tc>
                  <a:txBody>
                    <a:bodyPr/>
                    <a:lstStyle/>
                    <a:p>
                      <a:pPr marL="171450" indent="-171450">
                        <a:buFont typeface="Arial" panose="020B0604020202020204" pitchFamily="34" charset="0"/>
                        <a:buChar char="•"/>
                      </a:pPr>
                      <a:r>
                        <a:rPr lang="en-US" sz="1200" b="0" dirty="0">
                          <a:solidFill>
                            <a:schemeClr val="tx1">
                              <a:lumMod val="50000"/>
                            </a:schemeClr>
                          </a:solidFill>
                        </a:rPr>
                        <a:t>Adolescents</a:t>
                      </a:r>
                    </a:p>
                    <a:p>
                      <a:pPr marL="171450" indent="-171450">
                        <a:buFont typeface="Arial" panose="020B0604020202020204" pitchFamily="34" charset="0"/>
                        <a:buChar char="•"/>
                      </a:pPr>
                      <a:r>
                        <a:rPr lang="en-US" sz="1200" b="0" dirty="0">
                          <a:solidFill>
                            <a:schemeClr val="tx1">
                              <a:lumMod val="50000"/>
                            </a:schemeClr>
                          </a:solidFill>
                        </a:rPr>
                        <a:t>Men and women of reproductive age </a:t>
                      </a:r>
                    </a:p>
                  </a:txBody>
                  <a:tcPr/>
                </a:tc>
                <a:tc>
                  <a:txBody>
                    <a:bodyPr/>
                    <a:lstStyle/>
                    <a:p>
                      <a:pPr marL="171450" indent="-171450">
                        <a:buFont typeface="Arial" panose="020B0604020202020204" pitchFamily="34" charset="0"/>
                        <a:buChar char="•"/>
                      </a:pPr>
                      <a:r>
                        <a:rPr lang="en-US" sz="1200" b="0" dirty="0">
                          <a:solidFill>
                            <a:schemeClr val="tx1">
                              <a:lumMod val="50000"/>
                            </a:schemeClr>
                          </a:solidFill>
                        </a:rPr>
                        <a:t>Male and female students in tertiary institutions </a:t>
                      </a:r>
                    </a:p>
                  </a:txBody>
                  <a:tcPr/>
                </a:tc>
                <a:tc>
                  <a:txBody>
                    <a:bodyPr/>
                    <a:lstStyle/>
                    <a:p>
                      <a:pPr marL="171450" indent="-171450">
                        <a:buFont typeface="Arial" panose="020B0604020202020204" pitchFamily="34" charset="0"/>
                        <a:buChar char="•"/>
                      </a:pPr>
                      <a:r>
                        <a:rPr lang="en-US" sz="1200" dirty="0">
                          <a:solidFill>
                            <a:schemeClr val="tx1">
                              <a:lumMod val="50000"/>
                            </a:schemeClr>
                          </a:solidFill>
                        </a:rPr>
                        <a:t>Young People 18-24</a:t>
                      </a:r>
                    </a:p>
                    <a:p>
                      <a:pPr marL="171450" indent="-171450">
                        <a:buFont typeface="Arial" panose="020B0604020202020204" pitchFamily="34" charset="0"/>
                        <a:buChar char="•"/>
                      </a:pPr>
                      <a:r>
                        <a:rPr lang="en-US" sz="1200" dirty="0">
                          <a:solidFill>
                            <a:schemeClr val="tx1">
                              <a:lumMod val="50000"/>
                            </a:schemeClr>
                          </a:solidFill>
                        </a:rPr>
                        <a:t>High risk men</a:t>
                      </a:r>
                    </a:p>
                    <a:p>
                      <a:pPr marL="171450" indent="-171450">
                        <a:buFont typeface="Arial" panose="020B0604020202020204" pitchFamily="34" charset="0"/>
                        <a:buChar char="•"/>
                      </a:pPr>
                      <a:r>
                        <a:rPr lang="en-US" sz="1200" dirty="0">
                          <a:solidFill>
                            <a:schemeClr val="tx1">
                              <a:lumMod val="50000"/>
                            </a:schemeClr>
                          </a:solidFill>
                        </a:rPr>
                        <a:t>Key populations</a:t>
                      </a:r>
                    </a:p>
                  </a:txBody>
                  <a:tcPr/>
                </a:tc>
                <a:tc>
                  <a:txBody>
                    <a:bodyPr/>
                    <a:lstStyle/>
                    <a:p>
                      <a:pPr marL="171450" indent="-171450">
                        <a:buFont typeface="Arial" panose="020B0604020202020204" pitchFamily="34" charset="0"/>
                        <a:buChar char="•"/>
                      </a:pPr>
                      <a:r>
                        <a:rPr lang="en-US" sz="1200" dirty="0">
                          <a:solidFill>
                            <a:schemeClr val="tx1">
                              <a:lumMod val="50000"/>
                            </a:schemeClr>
                          </a:solidFill>
                        </a:rPr>
                        <a:t>Young people </a:t>
                      </a:r>
                    </a:p>
                    <a:p>
                      <a:pPr marL="171450" indent="-171450">
                        <a:buFont typeface="Arial" panose="020B0604020202020204" pitchFamily="34" charset="0"/>
                        <a:buChar char="•"/>
                      </a:pPr>
                      <a:r>
                        <a:rPr lang="en-US" sz="1200" dirty="0">
                          <a:solidFill>
                            <a:schemeClr val="tx1">
                              <a:lumMod val="50000"/>
                            </a:schemeClr>
                          </a:solidFill>
                        </a:rPr>
                        <a:t>General population who can afford </a:t>
                      </a:r>
                    </a:p>
                    <a:p>
                      <a:pPr marL="171450" indent="-171450">
                        <a:buFont typeface="Arial" panose="020B0604020202020204" pitchFamily="34" charset="0"/>
                        <a:buChar char="•"/>
                      </a:pPr>
                      <a:endParaRPr lang="en-US" sz="1200" dirty="0">
                        <a:solidFill>
                          <a:schemeClr val="tx1">
                            <a:lumMod val="50000"/>
                          </a:schemeClr>
                        </a:solidFill>
                      </a:endParaRPr>
                    </a:p>
                  </a:txBody>
                  <a:tcPr/>
                </a:tc>
                <a:extLst>
                  <a:ext uri="{0D108BD9-81ED-4DB2-BD59-A6C34878D82A}">
                    <a16:rowId xmlns:a16="http://schemas.microsoft.com/office/drawing/2014/main" val="10001"/>
                  </a:ext>
                </a:extLst>
              </a:tr>
              <a:tr h="1310640">
                <a:tc>
                  <a:txBody>
                    <a:bodyPr/>
                    <a:lstStyle/>
                    <a:p>
                      <a:r>
                        <a:rPr lang="en-US" sz="1200" dirty="0"/>
                        <a:t>Communication objectives</a:t>
                      </a:r>
                    </a:p>
                  </a:txBody>
                  <a:tcPr/>
                </a:tc>
                <a:tc>
                  <a:txBody>
                    <a:bodyPr/>
                    <a:lstStyle/>
                    <a:p>
                      <a:pPr marL="114300" indent="-114300" algn="l" rtl="0" fontAlgn="t">
                        <a:buFont typeface="Arial" panose="020B0604020202020204" pitchFamily="34" charset="0"/>
                        <a:buChar char="•"/>
                        <a:tabLst/>
                      </a:pPr>
                      <a:r>
                        <a:rPr lang="en-US" sz="1200" u="none" strike="noStrike" dirty="0">
                          <a:effectLst/>
                        </a:rPr>
                        <a:t>To increase uptake of condom use among the target groups to reduce HIV infections and for FP</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50000"/>
                            </a:schemeClr>
                          </a:solidFill>
                          <a:effectLst/>
                          <a:latin typeface="+mn-lt"/>
                          <a:ea typeface="+mn-ea"/>
                          <a:cs typeface="+mn-cs"/>
                        </a:rPr>
                        <a:t>To increase access to family planning methods, including dual protection (male and female condoms)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50000"/>
                            </a:schemeClr>
                          </a:solidFill>
                          <a:effectLst/>
                          <a:latin typeface="+mn-lt"/>
                          <a:ea typeface="+mn-ea"/>
                          <a:cs typeface="+mn-cs"/>
                        </a:rPr>
                        <a:t>To increase availability of access to different condoms brands to young people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50000"/>
                            </a:schemeClr>
                          </a:solidFill>
                          <a:effectLst/>
                          <a:latin typeface="+mn-lt"/>
                          <a:ea typeface="+mn-ea"/>
                          <a:cs typeface="+mn-cs"/>
                        </a:rPr>
                        <a:t>To increase access to male condoms for students tertiary institutions </a:t>
                      </a:r>
                    </a:p>
                  </a:txBody>
                  <a:tcPr/>
                </a:tc>
                <a:tc>
                  <a:txBody>
                    <a:bodyPr/>
                    <a:lstStyle/>
                    <a:p>
                      <a:pPr marL="171450" indent="-171450">
                        <a:buFont typeface="Arial" panose="020B0604020202020204" pitchFamily="34" charset="0"/>
                        <a:buChar char="•"/>
                      </a:pPr>
                      <a:r>
                        <a:rPr lang="en-US" sz="1200" dirty="0">
                          <a:solidFill>
                            <a:schemeClr val="tx1">
                              <a:lumMod val="50000"/>
                            </a:schemeClr>
                          </a:solidFill>
                        </a:rPr>
                        <a:t>To increase uptake of condoms across target groups</a:t>
                      </a:r>
                    </a:p>
                    <a:p>
                      <a:pPr marL="171450" indent="-171450">
                        <a:buFont typeface="Arial" panose="020B0604020202020204" pitchFamily="34" charset="0"/>
                        <a:buChar char="•"/>
                      </a:pPr>
                      <a:r>
                        <a:rPr lang="en-US" sz="1200" dirty="0">
                          <a:solidFill>
                            <a:schemeClr val="tx1">
                              <a:lumMod val="50000"/>
                            </a:schemeClr>
                          </a:solidFill>
                        </a:rPr>
                        <a:t>To increase self efficacy to use condoms</a:t>
                      </a:r>
                    </a:p>
                  </a:txBody>
                  <a:tcPr/>
                </a:tc>
                <a:tc>
                  <a:txBody>
                    <a:bodyPr/>
                    <a:lstStyle/>
                    <a:p>
                      <a:pPr marL="171450" indent="-171450">
                        <a:buFont typeface="Arial" panose="020B0604020202020204" pitchFamily="34" charset="0"/>
                        <a:buChar char="•"/>
                      </a:pPr>
                      <a:r>
                        <a:rPr lang="en-US" sz="1200" dirty="0">
                          <a:solidFill>
                            <a:schemeClr val="tx1">
                              <a:lumMod val="50000"/>
                            </a:schemeClr>
                          </a:solidFill>
                        </a:rPr>
                        <a:t>To increase access to private sector condom brands for different condom markets </a:t>
                      </a:r>
                    </a:p>
                  </a:txBody>
                  <a:tcPr/>
                </a:tc>
                <a:extLst>
                  <a:ext uri="{0D108BD9-81ED-4DB2-BD59-A6C34878D82A}">
                    <a16:rowId xmlns:a16="http://schemas.microsoft.com/office/drawing/2014/main" val="10002"/>
                  </a:ext>
                </a:extLst>
              </a:tr>
              <a:tr h="1930400">
                <a:tc>
                  <a:txBody>
                    <a:bodyPr/>
                    <a:lstStyle/>
                    <a:p>
                      <a:r>
                        <a:rPr lang="en-US" sz="1200" dirty="0"/>
                        <a:t>Geographic coverage &amp; channels</a:t>
                      </a:r>
                    </a:p>
                  </a:txBody>
                  <a:tcPr/>
                </a:tc>
                <a:tc>
                  <a:txBody>
                    <a:bodyPr/>
                    <a:lstStyle/>
                    <a:p>
                      <a:r>
                        <a:rPr lang="en-US" sz="1200" dirty="0">
                          <a:solidFill>
                            <a:schemeClr val="tx1">
                              <a:lumMod val="50000"/>
                            </a:schemeClr>
                          </a:solidFill>
                        </a:rPr>
                        <a:t>Focus on 20 districts </a:t>
                      </a:r>
                    </a:p>
                    <a:p>
                      <a:endParaRPr lang="en-US" sz="1200" dirty="0">
                        <a:solidFill>
                          <a:schemeClr val="tx1">
                            <a:lumMod val="50000"/>
                          </a:schemeClr>
                        </a:solidFill>
                      </a:endParaRPr>
                    </a:p>
                    <a:p>
                      <a:r>
                        <a:rPr lang="en-US" sz="1200" dirty="0">
                          <a:solidFill>
                            <a:schemeClr val="tx1">
                              <a:lumMod val="50000"/>
                            </a:schemeClr>
                          </a:solidFill>
                        </a:rPr>
                        <a:t>IPC through </a:t>
                      </a:r>
                      <a:r>
                        <a:rPr lang="en-US" sz="1200" dirty="0" err="1">
                          <a:solidFill>
                            <a:schemeClr val="tx1">
                              <a:lumMod val="50000"/>
                            </a:schemeClr>
                          </a:solidFill>
                        </a:rPr>
                        <a:t>Behaviour</a:t>
                      </a:r>
                      <a:r>
                        <a:rPr lang="en-US" sz="1200" dirty="0">
                          <a:solidFill>
                            <a:schemeClr val="tx1">
                              <a:lumMod val="50000"/>
                            </a:schemeClr>
                          </a:solidFill>
                        </a:rPr>
                        <a:t> Change facilitators</a:t>
                      </a:r>
                    </a:p>
                    <a:p>
                      <a:endParaRPr lang="en-US" sz="1200" dirty="0">
                        <a:solidFill>
                          <a:schemeClr val="tx1">
                            <a:lumMod val="50000"/>
                          </a:schemeClr>
                        </a:solidFill>
                      </a:endParaRPr>
                    </a:p>
                    <a:p>
                      <a:r>
                        <a:rPr lang="en-US" sz="1200" dirty="0" err="1">
                          <a:solidFill>
                            <a:schemeClr val="tx1">
                              <a:lumMod val="50000"/>
                            </a:schemeClr>
                          </a:solidFill>
                        </a:rPr>
                        <a:t>Condomize</a:t>
                      </a:r>
                      <a:r>
                        <a:rPr lang="en-US" sz="1200" dirty="0">
                          <a:solidFill>
                            <a:schemeClr val="tx1">
                              <a:lumMod val="50000"/>
                            </a:schemeClr>
                          </a:solidFill>
                        </a:rPr>
                        <a:t> campaigns </a:t>
                      </a:r>
                    </a:p>
                    <a:p>
                      <a:r>
                        <a:rPr lang="en-US" sz="1200" dirty="0">
                          <a:solidFill>
                            <a:schemeClr val="tx1">
                              <a:lumMod val="50000"/>
                            </a:schemeClr>
                          </a:solidFill>
                        </a:rPr>
                        <a:t>Promotional materials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50000"/>
                            </a:schemeClr>
                          </a:solidFill>
                          <a:effectLst/>
                          <a:latin typeface="+mn-lt"/>
                          <a:ea typeface="+mn-ea"/>
                          <a:cs typeface="+mn-cs"/>
                        </a:rPr>
                        <a:t>Road shows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50000"/>
                            </a:schemeClr>
                          </a:solidFill>
                          <a:effectLst/>
                          <a:latin typeface="+mn-lt"/>
                          <a:ea typeface="+mn-ea"/>
                          <a:cs typeface="+mn-cs"/>
                        </a:rPr>
                        <a:t>Mobile outreach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50000"/>
                            </a:schemeClr>
                          </a:solidFill>
                          <a:effectLst/>
                          <a:latin typeface="+mn-lt"/>
                          <a:ea typeface="+mn-ea"/>
                          <a:cs typeface="+mn-cs"/>
                        </a:rPr>
                        <a:t>IEC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50000"/>
                            </a:schemeClr>
                          </a:solidFill>
                          <a:effectLst/>
                          <a:latin typeface="+mn-lt"/>
                          <a:ea typeface="+mn-ea"/>
                          <a:cs typeface="+mn-cs"/>
                        </a:rPr>
                        <a:t>Static sites (</a:t>
                      </a:r>
                      <a:r>
                        <a:rPr lang="en-US" sz="1200" kern="1200" dirty="0" err="1">
                          <a:solidFill>
                            <a:schemeClr val="tx1">
                              <a:lumMod val="50000"/>
                            </a:schemeClr>
                          </a:solidFill>
                          <a:effectLst/>
                          <a:latin typeface="+mn-lt"/>
                          <a:ea typeface="+mn-ea"/>
                          <a:cs typeface="+mn-cs"/>
                        </a:rPr>
                        <a:t>centres</a:t>
                      </a:r>
                      <a:r>
                        <a:rPr lang="en-US" sz="1200" kern="1200" dirty="0">
                          <a:solidFill>
                            <a:schemeClr val="tx1">
                              <a:lumMod val="50000"/>
                            </a:schemeClr>
                          </a:solidFill>
                          <a:effectLst/>
                          <a:latin typeface="+mn-lt"/>
                          <a:ea typeface="+mn-ea"/>
                          <a:cs typeface="+mn-cs"/>
                        </a:rPr>
                        <a:t> of excellence)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50000"/>
                            </a:schemeClr>
                          </a:solidFill>
                          <a:effectLst/>
                          <a:latin typeface="+mn-lt"/>
                          <a:ea typeface="+mn-ea"/>
                          <a:cs typeface="+mn-cs"/>
                        </a:rPr>
                        <a:t>Outreach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50000"/>
                            </a:schemeClr>
                          </a:solidFill>
                          <a:effectLst/>
                          <a:latin typeface="+mn-lt"/>
                          <a:ea typeface="+mn-ea"/>
                          <a:cs typeface="+mn-cs"/>
                        </a:rPr>
                        <a:t>International Condom Day (14 Feb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50000"/>
                            </a:schemeClr>
                          </a:solidFill>
                          <a:effectLst/>
                          <a:latin typeface="+mn-lt"/>
                          <a:ea typeface="+mn-ea"/>
                          <a:cs typeface="+mn-cs"/>
                        </a:rPr>
                        <a:t>Sports galas at tertiary  institutions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lumMod val="50000"/>
                          </a:schemeClr>
                        </a:solidFill>
                        <a:effectLst/>
                        <a:latin typeface="+mn-lt"/>
                        <a:ea typeface="+mn-ea"/>
                        <a:cs typeface="+mn-cs"/>
                      </a:endParaRPr>
                    </a:p>
                  </a:txBody>
                  <a:tcPr/>
                </a:tc>
                <a:tc>
                  <a:txBody>
                    <a:bodyPr/>
                    <a:lstStyle/>
                    <a:p>
                      <a:pPr marL="171450" indent="-171450">
                        <a:buFont typeface="Arial" panose="020B0604020202020204" pitchFamily="34" charset="0"/>
                        <a:buChar char="•"/>
                      </a:pPr>
                      <a:r>
                        <a:rPr lang="en-US" sz="1200" dirty="0">
                          <a:solidFill>
                            <a:schemeClr val="tx1">
                              <a:lumMod val="50000"/>
                            </a:schemeClr>
                          </a:solidFill>
                        </a:rPr>
                        <a:t>Mass media (radio jingles</a:t>
                      </a:r>
                      <a:r>
                        <a:rPr lang="en-US" sz="1200">
                          <a:solidFill>
                            <a:schemeClr val="tx1">
                              <a:lumMod val="50000"/>
                            </a:schemeClr>
                          </a:solidFill>
                        </a:rPr>
                        <a:t>; &amp; newspapers) </a:t>
                      </a:r>
                      <a:endParaRPr lang="en-US" sz="1200" dirty="0">
                        <a:solidFill>
                          <a:schemeClr val="tx1">
                            <a:lumMod val="50000"/>
                          </a:schemeClr>
                        </a:solidFill>
                      </a:endParaRPr>
                    </a:p>
                    <a:p>
                      <a:pPr marL="171450" indent="-171450">
                        <a:buFont typeface="Arial" panose="020B0604020202020204" pitchFamily="34" charset="0"/>
                        <a:buChar char="•"/>
                      </a:pPr>
                      <a:r>
                        <a:rPr lang="en-US" sz="1200" dirty="0">
                          <a:solidFill>
                            <a:schemeClr val="tx1">
                              <a:lumMod val="50000"/>
                            </a:schemeClr>
                          </a:solidFill>
                        </a:rPr>
                        <a:t>Condom/pleasure nights</a:t>
                      </a:r>
                    </a:p>
                    <a:p>
                      <a:pPr marL="171450" indent="-171450">
                        <a:buFont typeface="Arial" panose="020B0604020202020204" pitchFamily="34" charset="0"/>
                        <a:buChar char="•"/>
                      </a:pPr>
                      <a:r>
                        <a:rPr lang="en-US" sz="1200" dirty="0">
                          <a:solidFill>
                            <a:schemeClr val="tx1">
                              <a:lumMod val="50000"/>
                            </a:schemeClr>
                          </a:solidFill>
                        </a:rPr>
                        <a:t>Mid-media (Tertiary bashes, Sports tournaments in DREAMS districts) </a:t>
                      </a:r>
                    </a:p>
                    <a:p>
                      <a:pPr marL="171450" indent="-171450">
                        <a:buFont typeface="Arial" panose="020B0604020202020204" pitchFamily="34" charset="0"/>
                        <a:buChar char="•"/>
                      </a:pPr>
                      <a:r>
                        <a:rPr lang="en-US" sz="1200" dirty="0">
                          <a:solidFill>
                            <a:schemeClr val="tx1">
                              <a:lumMod val="50000"/>
                            </a:schemeClr>
                          </a:solidFill>
                        </a:rPr>
                        <a:t>Integration with New Start and VMMC  </a:t>
                      </a:r>
                    </a:p>
                  </a:txBody>
                  <a:tcPr/>
                </a:tc>
                <a:tc>
                  <a:txBody>
                    <a:bodyPr/>
                    <a:lstStyle/>
                    <a:p>
                      <a:pPr marL="171450" indent="-171450">
                        <a:buFont typeface="Arial" panose="020B0604020202020204" pitchFamily="34" charset="0"/>
                        <a:buChar char="•"/>
                      </a:pPr>
                      <a:r>
                        <a:rPr lang="en-US" sz="1200" dirty="0">
                          <a:solidFill>
                            <a:schemeClr val="tx1">
                              <a:lumMod val="50000"/>
                            </a:schemeClr>
                          </a:solidFill>
                        </a:rPr>
                        <a:t>Product promotions in bars  and supermarkets</a:t>
                      </a:r>
                    </a:p>
                    <a:p>
                      <a:pPr marL="171450" indent="-171450">
                        <a:buFont typeface="Arial" panose="020B0604020202020204" pitchFamily="34" charset="0"/>
                        <a:buChar char="•"/>
                      </a:pPr>
                      <a:r>
                        <a:rPr lang="en-US" sz="1200" dirty="0">
                          <a:solidFill>
                            <a:schemeClr val="tx1">
                              <a:lumMod val="50000"/>
                            </a:schemeClr>
                          </a:solidFill>
                        </a:rPr>
                        <a:t>Social media</a:t>
                      </a:r>
                    </a:p>
                    <a:p>
                      <a:pPr marL="171450" indent="-171450">
                        <a:buFont typeface="Arial" panose="020B0604020202020204" pitchFamily="34" charset="0"/>
                        <a:buChar char="•"/>
                      </a:pPr>
                      <a:r>
                        <a:rPr lang="en-US" sz="1200" dirty="0">
                          <a:solidFill>
                            <a:schemeClr val="tx1">
                              <a:lumMod val="50000"/>
                            </a:schemeClr>
                          </a:solidFill>
                        </a:rPr>
                        <a:t>Tertiary college music shows</a:t>
                      </a:r>
                    </a:p>
                    <a:p>
                      <a:pPr marL="171450" indent="-171450">
                        <a:buFont typeface="Arial" panose="020B0604020202020204" pitchFamily="34" charset="0"/>
                        <a:buChar char="•"/>
                      </a:pPr>
                      <a:r>
                        <a:rPr lang="en-US" sz="1200" dirty="0">
                          <a:solidFill>
                            <a:schemeClr val="tx1">
                              <a:lumMod val="50000"/>
                            </a:schemeClr>
                          </a:solidFill>
                        </a:rPr>
                        <a:t>Exhibitions at national events, e.g. World AIDS Day </a:t>
                      </a:r>
                    </a:p>
                    <a:p>
                      <a:pPr marL="171450" indent="-171450">
                        <a:buFont typeface="Arial" panose="020B0604020202020204" pitchFamily="34" charset="0"/>
                        <a:buChar char="•"/>
                      </a:pPr>
                      <a:endParaRPr lang="en-US" sz="1200" dirty="0">
                        <a:solidFill>
                          <a:schemeClr val="tx1">
                            <a:lumMod val="50000"/>
                          </a:schemeClr>
                        </a:solidFill>
                      </a:endParaRPr>
                    </a:p>
                  </a:txBody>
                  <a:tcPr/>
                </a:tc>
                <a:extLst>
                  <a:ext uri="{0D108BD9-81ED-4DB2-BD59-A6C34878D82A}">
                    <a16:rowId xmlns:a16="http://schemas.microsoft.com/office/drawing/2014/main" val="10003"/>
                  </a:ext>
                </a:extLst>
              </a:tr>
              <a:tr h="250610">
                <a:tc>
                  <a:txBody>
                    <a:bodyPr/>
                    <a:lstStyle/>
                    <a:p>
                      <a:r>
                        <a:rPr lang="en-US" sz="1200"/>
                        <a:t>Funding</a:t>
                      </a:r>
                      <a:endParaRPr lang="en-US" sz="1200" dirty="0"/>
                    </a:p>
                  </a:txBody>
                  <a:tcPr/>
                </a:tc>
                <a:tc>
                  <a:txBody>
                    <a:bodyPr/>
                    <a:lstStyle/>
                    <a:p>
                      <a:endParaRPr lang="en-US" sz="1200" dirty="0">
                        <a:solidFill>
                          <a:schemeClr val="tx1">
                            <a:lumMod val="50000"/>
                          </a:schemeClr>
                        </a:solidFill>
                      </a:endParaRPr>
                    </a:p>
                  </a:txBody>
                  <a:tcPr/>
                </a:tc>
                <a:tc>
                  <a:txBody>
                    <a:bodyPr/>
                    <a:lstStyle/>
                    <a:p>
                      <a:endParaRPr lang="en-US" sz="1200" dirty="0">
                        <a:solidFill>
                          <a:schemeClr val="tx1">
                            <a:lumMod val="50000"/>
                          </a:schemeClr>
                        </a:solidFill>
                      </a:endParaRPr>
                    </a:p>
                  </a:txBody>
                  <a:tcPr/>
                </a:tc>
                <a:tc>
                  <a:txBody>
                    <a:bodyPr/>
                    <a:lstStyle/>
                    <a:p>
                      <a:endParaRPr lang="en-US" sz="1200" dirty="0">
                        <a:solidFill>
                          <a:schemeClr val="tx1">
                            <a:lumMod val="50000"/>
                          </a:schemeClr>
                        </a:solidFill>
                      </a:endParaRPr>
                    </a:p>
                  </a:txBody>
                  <a:tcPr/>
                </a:tc>
                <a:tc>
                  <a:txBody>
                    <a:bodyPr/>
                    <a:lstStyle/>
                    <a:p>
                      <a:pPr marL="171450" indent="-171450">
                        <a:buFont typeface="Arial" panose="020B0604020202020204" pitchFamily="34" charset="0"/>
                        <a:buChar char="•"/>
                      </a:pPr>
                      <a:r>
                        <a:rPr lang="en-US" sz="1200" dirty="0">
                          <a:solidFill>
                            <a:schemeClr val="tx1">
                              <a:lumMod val="50000"/>
                            </a:schemeClr>
                          </a:solidFill>
                        </a:rPr>
                        <a:t>US$500, 000.00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endParaRPr>
                    </a:p>
                  </a:txBody>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47B6EDAD-E83B-4001-AA3E-3686CEA14B37}"/>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Activities</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A925C708-2AEB-4DC0-A2B8-A0CB38E16CC3}"/>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28793753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65021129"/>
              </p:ext>
            </p:extLst>
          </p:nvPr>
        </p:nvGraphicFramePr>
        <p:xfrm>
          <a:off x="760387" y="1221163"/>
          <a:ext cx="10604090" cy="4415674"/>
        </p:xfrm>
        <a:graphic>
          <a:graphicData uri="http://schemas.openxmlformats.org/drawingml/2006/table">
            <a:tbl>
              <a:tblPr firstRow="1" bandRow="1">
                <a:tableStyleId>{5C22544A-7EE6-4342-B048-85BDC9FD1C3A}</a:tableStyleId>
              </a:tblPr>
              <a:tblGrid>
                <a:gridCol w="3171689">
                  <a:extLst>
                    <a:ext uri="{9D8B030D-6E8A-4147-A177-3AD203B41FA5}">
                      <a16:colId xmlns:a16="http://schemas.microsoft.com/office/drawing/2014/main" val="20001"/>
                    </a:ext>
                  </a:extLst>
                </a:gridCol>
                <a:gridCol w="3634281">
                  <a:extLst>
                    <a:ext uri="{9D8B030D-6E8A-4147-A177-3AD203B41FA5}">
                      <a16:colId xmlns:a16="http://schemas.microsoft.com/office/drawing/2014/main" val="20002"/>
                    </a:ext>
                  </a:extLst>
                </a:gridCol>
                <a:gridCol w="3798120">
                  <a:extLst>
                    <a:ext uri="{9D8B030D-6E8A-4147-A177-3AD203B41FA5}">
                      <a16:colId xmlns:a16="http://schemas.microsoft.com/office/drawing/2014/main" val="20003"/>
                    </a:ext>
                  </a:extLst>
                </a:gridCol>
              </a:tblGrid>
              <a:tr h="2438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u="none" strike="noStrike" dirty="0">
                          <a:effectLst/>
                          <a:latin typeface="+mn-lt"/>
                        </a:rPr>
                        <a:t>Key Objectives &amp; description</a:t>
                      </a:r>
                      <a:endParaRPr lang="en-US" sz="1400" b="1" i="0" u="none" strike="noStrike" dirty="0">
                        <a:solidFill>
                          <a:srgbClr val="FFFFFF"/>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mn-lt"/>
                        </a:rPr>
                        <a:t>Funding Timelines &amp; levels</a:t>
                      </a:r>
                      <a:endParaRPr lang="en-US" sz="1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mn-lt"/>
                        </a:rPr>
                        <a:t>Issues of concern</a:t>
                      </a:r>
                      <a:endParaRPr lang="en-US" sz="1400" dirty="0">
                        <a:latin typeface="+mn-lt"/>
                      </a:endParaRPr>
                    </a:p>
                  </a:txBody>
                  <a:tcPr/>
                </a:tc>
                <a:extLst>
                  <a:ext uri="{0D108BD9-81ED-4DB2-BD59-A6C34878D82A}">
                    <a16:rowId xmlns:a16="http://schemas.microsoft.com/office/drawing/2014/main" val="10000"/>
                  </a:ext>
                </a:extLst>
              </a:tr>
              <a:tr h="4110874">
                <a:tc>
                  <a:txBody>
                    <a:bodyPr/>
                    <a:lstStyle/>
                    <a:p>
                      <a:pPr marL="0" indent="0" algn="l" fontAlgn="ctr">
                        <a:buNone/>
                      </a:pPr>
                      <a:r>
                        <a:rPr lang="en-US" sz="1400" b="0" i="0" u="none" strike="noStrike">
                          <a:solidFill>
                            <a:srgbClr val="000000"/>
                          </a:solidFill>
                          <a:effectLst/>
                          <a:latin typeface="+mn-lt"/>
                        </a:rPr>
                        <a:t>1. Have </a:t>
                      </a:r>
                      <a:r>
                        <a:rPr lang="en-US" sz="1400" b="0" i="0" u="none" strike="noStrike" dirty="0">
                          <a:solidFill>
                            <a:srgbClr val="000000"/>
                          </a:solidFill>
                          <a:effectLst/>
                          <a:latin typeface="+mn-lt"/>
                        </a:rPr>
                        <a:t>an MOU with Ministry of health to set up Centres of excellence to improve the quality of health and oi clinics at referral hospitals like </a:t>
                      </a:r>
                      <a:r>
                        <a:rPr lang="en-US" sz="1400" b="0" i="0" u="none" strike="noStrike" dirty="0" err="1">
                          <a:solidFill>
                            <a:srgbClr val="000000"/>
                          </a:solidFill>
                          <a:effectLst/>
                          <a:latin typeface="+mn-lt"/>
                        </a:rPr>
                        <a:t>Parirenyatwa</a:t>
                      </a:r>
                      <a:r>
                        <a:rPr lang="en-US" sz="1400" b="0" i="0" u="none" strike="noStrike" dirty="0">
                          <a:solidFill>
                            <a:srgbClr val="000000"/>
                          </a:solidFill>
                          <a:effectLst/>
                          <a:latin typeface="+mn-lt"/>
                        </a:rPr>
                        <a:t> , </a:t>
                      </a:r>
                      <a:r>
                        <a:rPr lang="en-US" sz="1400" b="0" i="0" u="none" strike="noStrike" dirty="0" err="1">
                          <a:solidFill>
                            <a:srgbClr val="000000"/>
                          </a:solidFill>
                          <a:effectLst/>
                          <a:latin typeface="+mn-lt"/>
                        </a:rPr>
                        <a:t>Mpilo</a:t>
                      </a:r>
                      <a:r>
                        <a:rPr lang="en-US" sz="1400" b="0" i="0" u="none" strike="noStrike" dirty="0">
                          <a:solidFill>
                            <a:srgbClr val="000000"/>
                          </a:solidFill>
                          <a:effectLst/>
                          <a:latin typeface="+mn-lt"/>
                        </a:rPr>
                        <a:t> Hospital and Mutare.  </a:t>
                      </a:r>
                    </a:p>
                    <a:p>
                      <a:pPr marL="0" indent="0" algn="l" fontAlgn="ctr">
                        <a:buNone/>
                      </a:pPr>
                      <a:r>
                        <a:rPr lang="en-US" sz="1400" b="0" i="0" u="none" strike="noStrike">
                          <a:solidFill>
                            <a:srgbClr val="000000"/>
                          </a:solidFill>
                          <a:effectLst/>
                          <a:latin typeface="+mn-lt"/>
                        </a:rPr>
                        <a:t>2. HIV </a:t>
                      </a:r>
                      <a:r>
                        <a:rPr lang="en-US" sz="1400" b="0" i="0" u="none" strike="noStrike" dirty="0">
                          <a:solidFill>
                            <a:srgbClr val="000000"/>
                          </a:solidFill>
                          <a:effectLst/>
                          <a:latin typeface="+mn-lt"/>
                        </a:rPr>
                        <a:t>prevention and treatment and care and support.  </a:t>
                      </a:r>
                    </a:p>
                    <a:p>
                      <a:pPr algn="l" fontAlgn="ctr"/>
                      <a:r>
                        <a:rPr lang="en-US" sz="1400" b="0" i="0" u="none" strike="noStrike">
                          <a:solidFill>
                            <a:srgbClr val="000000"/>
                          </a:solidFill>
                          <a:effectLst/>
                          <a:latin typeface="+mn-lt"/>
                        </a:rPr>
                        <a:t>3. Have </a:t>
                      </a:r>
                      <a:r>
                        <a:rPr lang="en-US" sz="1400" b="0" i="0" u="none" strike="noStrike" dirty="0">
                          <a:solidFill>
                            <a:srgbClr val="000000"/>
                          </a:solidFill>
                          <a:effectLst/>
                          <a:latin typeface="+mn-lt"/>
                        </a:rPr>
                        <a:t>an obligation to support Ministry of health in prevention , treatment and care support.  </a:t>
                      </a:r>
                    </a:p>
                    <a:p>
                      <a:pPr algn="l" fontAlgn="ctr"/>
                      <a:r>
                        <a:rPr lang="en-US" sz="1400" b="0" i="0" u="none" strike="noStrike">
                          <a:solidFill>
                            <a:srgbClr val="000000"/>
                          </a:solidFill>
                          <a:effectLst/>
                          <a:latin typeface="+mn-lt"/>
                        </a:rPr>
                        <a:t>4. On </a:t>
                      </a:r>
                      <a:r>
                        <a:rPr lang="en-US" sz="1400" b="0" i="0" u="none" strike="noStrike" dirty="0">
                          <a:solidFill>
                            <a:srgbClr val="000000"/>
                          </a:solidFill>
                          <a:effectLst/>
                          <a:latin typeface="+mn-lt"/>
                        </a:rPr>
                        <a:t>prevention AHF provides public sector condoms. </a:t>
                      </a:r>
                    </a:p>
                    <a:p>
                      <a:pPr algn="l" fontAlgn="ctr"/>
                      <a:r>
                        <a:rPr lang="en-US" sz="1400" b="0" i="0" u="none" strike="noStrike">
                          <a:solidFill>
                            <a:srgbClr val="000000"/>
                          </a:solidFill>
                          <a:effectLst/>
                          <a:latin typeface="+mn-lt"/>
                        </a:rPr>
                        <a:t>5.</a:t>
                      </a:r>
                      <a:r>
                        <a:rPr lang="en-US" sz="1400" b="0" i="0" u="none" strike="noStrike" baseline="0">
                          <a:solidFill>
                            <a:srgbClr val="000000"/>
                          </a:solidFill>
                          <a:effectLst/>
                          <a:latin typeface="+mn-lt"/>
                        </a:rPr>
                        <a:t> B</a:t>
                      </a:r>
                      <a:r>
                        <a:rPr lang="en-US" sz="1400" b="0" i="0" u="none" strike="noStrike">
                          <a:solidFill>
                            <a:srgbClr val="000000"/>
                          </a:solidFill>
                          <a:effectLst/>
                          <a:latin typeface="+mn-lt"/>
                        </a:rPr>
                        <a:t>y </a:t>
                      </a:r>
                      <a:r>
                        <a:rPr lang="en-US" sz="1400" b="0" i="0" u="none" strike="noStrike" dirty="0">
                          <a:solidFill>
                            <a:srgbClr val="000000"/>
                          </a:solidFill>
                          <a:effectLst/>
                          <a:latin typeface="+mn-lt"/>
                        </a:rPr>
                        <a:t>augmenting the supply in the public sector.</a:t>
                      </a:r>
                    </a:p>
                  </a:txBody>
                  <a:tcPr/>
                </a:tc>
                <a:tc>
                  <a:txBody>
                    <a:bodyPr/>
                    <a:lstStyle/>
                    <a:p>
                      <a:pPr algn="l" fontAlgn="ctr"/>
                      <a:r>
                        <a:rPr lang="en-US" sz="1400" b="0" i="0" u="none" strike="noStrike">
                          <a:solidFill>
                            <a:srgbClr val="000000"/>
                          </a:solidFill>
                          <a:effectLst/>
                          <a:latin typeface="+mn-lt"/>
                        </a:rPr>
                        <a:t>1.</a:t>
                      </a:r>
                      <a:r>
                        <a:rPr lang="en-US" sz="1400" b="0" i="0" u="none" strike="noStrike" baseline="0">
                          <a:solidFill>
                            <a:srgbClr val="000000"/>
                          </a:solidFill>
                          <a:effectLst/>
                          <a:latin typeface="+mn-lt"/>
                        </a:rPr>
                        <a:t> </a:t>
                      </a:r>
                      <a:r>
                        <a:rPr lang="en-US" sz="1400" b="0" i="0" u="none" strike="noStrike">
                          <a:solidFill>
                            <a:srgbClr val="000000"/>
                          </a:solidFill>
                          <a:effectLst/>
                          <a:latin typeface="+mn-lt"/>
                        </a:rPr>
                        <a:t>FUNDING </a:t>
                      </a:r>
                      <a:r>
                        <a:rPr lang="en-US" sz="1400" b="0" i="0" u="none" strike="noStrike" dirty="0">
                          <a:solidFill>
                            <a:srgbClr val="000000"/>
                          </a:solidFill>
                          <a:effectLst/>
                          <a:latin typeface="+mn-lt"/>
                        </a:rPr>
                        <a:t>and PROCUREMENT done at </a:t>
                      </a:r>
                      <a:r>
                        <a:rPr lang="en-US" sz="1400" b="0" i="0" u="none" strike="noStrike">
                          <a:solidFill>
                            <a:srgbClr val="000000"/>
                          </a:solidFill>
                          <a:effectLst/>
                          <a:latin typeface="+mn-lt"/>
                        </a:rPr>
                        <a:t>Global level , </a:t>
                      </a:r>
                    </a:p>
                    <a:p>
                      <a:pPr algn="l" fontAlgn="ctr"/>
                      <a:r>
                        <a:rPr lang="en-US" sz="1400" b="0" i="0" u="none" strike="noStrike">
                          <a:solidFill>
                            <a:srgbClr val="000000"/>
                          </a:solidFill>
                          <a:effectLst/>
                          <a:latin typeface="+mn-lt"/>
                        </a:rPr>
                        <a:t>AHF provides orders. </a:t>
                      </a:r>
                    </a:p>
                    <a:p>
                      <a:pPr algn="l" fontAlgn="ctr"/>
                      <a:r>
                        <a:rPr lang="en-US" sz="1400" b="0" i="0" u="none" strike="noStrike">
                          <a:solidFill>
                            <a:srgbClr val="000000"/>
                          </a:solidFill>
                          <a:effectLst/>
                          <a:latin typeface="+mn-lt"/>
                        </a:rPr>
                        <a:t>For 2019 20 million condoms.</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2.Have </a:t>
                      </a:r>
                      <a:r>
                        <a:rPr lang="en-US" sz="1400" b="0" i="0" u="none" strike="noStrike" dirty="0">
                          <a:solidFill>
                            <a:srgbClr val="000000"/>
                          </a:solidFill>
                          <a:effectLst/>
                          <a:latin typeface="+mn-lt"/>
                        </a:rPr>
                        <a:t>activities on brand creation not only focused on their brands but condoms in general through the radio.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3. commemoration </a:t>
                      </a:r>
                      <a:r>
                        <a:rPr lang="en-US" sz="1400" b="0" i="0" u="none" strike="noStrike" dirty="0">
                          <a:solidFill>
                            <a:srgbClr val="000000"/>
                          </a:solidFill>
                          <a:effectLst/>
                          <a:latin typeface="+mn-lt"/>
                        </a:rPr>
                        <a:t>of the international Condom day by promoting all condoms.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4. during </a:t>
                      </a:r>
                      <a:r>
                        <a:rPr lang="en-US" sz="1400" b="0" i="0" u="none" strike="noStrike" dirty="0">
                          <a:solidFill>
                            <a:srgbClr val="000000"/>
                          </a:solidFill>
                          <a:effectLst/>
                          <a:latin typeface="+mn-lt"/>
                        </a:rPr>
                        <a:t>the </a:t>
                      </a:r>
                      <a:r>
                        <a:rPr lang="en-US" sz="1400" b="1" i="0" u="none" strike="noStrike" dirty="0" err="1">
                          <a:solidFill>
                            <a:srgbClr val="000000"/>
                          </a:solidFill>
                          <a:effectLst/>
                          <a:latin typeface="+mn-lt"/>
                        </a:rPr>
                        <a:t>Condomise</a:t>
                      </a:r>
                      <a:r>
                        <a:rPr lang="en-US" sz="1400" b="0" i="0" u="none" strike="noStrike" dirty="0">
                          <a:solidFill>
                            <a:srgbClr val="000000"/>
                          </a:solidFill>
                          <a:effectLst/>
                          <a:latin typeface="+mn-lt"/>
                        </a:rPr>
                        <a:t> promotion we noticed that young people need the new trendy condoms.</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5. Two brands LOVE and ICON GOLD. No duty no VAT .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6.Quality Assurance is however a must.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mn-lt"/>
                      </a:endParaRPr>
                    </a:p>
                    <a:p>
                      <a:pPr algn="l" fontAlgn="ctr"/>
                      <a:endParaRPr lang="en-US" sz="1400" b="0" i="0" u="none" strike="noStrike" dirty="0">
                        <a:solidFill>
                          <a:srgbClr val="000000"/>
                        </a:solidFill>
                        <a:effectLst/>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1. Condoms are not reaching the hard to reach areas.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2. Lack of knowledge by facilities on quantifying their condom needs.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Areas Of priority</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1.Distributed in Tertiary institutions, which are risk areas.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2. distribution is prioritized and focused .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3. Outreach programs ( no capacity for wide coverage)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4. Tertiary institutions request as per need. 5. Condoms are placed at different points at the </a:t>
                      </a:r>
                      <a:r>
                        <a:rPr lang="en-US" sz="1400" b="0" i="0" u="none" strike="noStrike">
                          <a:solidFill>
                            <a:srgbClr val="000000"/>
                          </a:solidFill>
                          <a:effectLst/>
                          <a:latin typeface="+mn-lt"/>
                        </a:rPr>
                        <a:t>campus.</a:t>
                      </a:r>
                      <a:endParaRPr lang="en-US" sz="1400" b="0" i="0" u="none" strike="noStrike" dirty="0">
                        <a:solidFill>
                          <a:srgbClr val="000000"/>
                        </a:solidFill>
                        <a:effectLst/>
                        <a:latin typeface="+mn-lt"/>
                      </a:endParaRPr>
                    </a:p>
                  </a:txBody>
                  <a:tcPr/>
                </a:tc>
                <a:extLst>
                  <a:ext uri="{0D108BD9-81ED-4DB2-BD59-A6C34878D82A}">
                    <a16:rowId xmlns:a16="http://schemas.microsoft.com/office/drawing/2014/main" val="10001"/>
                  </a:ext>
                </a:extLst>
              </a:tr>
            </a:tbl>
          </a:graphicData>
        </a:graphic>
      </p:graphicFrame>
      <p:sp>
        <p:nvSpPr>
          <p:cNvPr id="5" name="Title 2">
            <a:extLst>
              <a:ext uri="{FF2B5EF4-FFF2-40B4-BE49-F238E27FC236}">
                <a16:creationId xmlns:a16="http://schemas.microsoft.com/office/drawing/2014/main" id="{5B329CD1-2EEB-403B-BA59-D0585D56821E}"/>
              </a:ext>
            </a:extLst>
          </p:cNvPr>
          <p:cNvSpPr>
            <a:spLocks noGrp="1"/>
          </p:cNvSpPr>
          <p:nvPr>
            <p:ph type="title"/>
          </p:nvPr>
        </p:nvSpPr>
        <p:spPr>
          <a:xfrm>
            <a:off x="267955" y="136525"/>
            <a:ext cx="10515600" cy="706653"/>
          </a:xfrm>
        </p:spPr>
        <p:txBody>
          <a:bodyPr/>
          <a:lstStyle/>
          <a:p>
            <a:r>
              <a:rPr lang="en-US"/>
              <a:t>Zimbabwe – Summary of Activities</a:t>
            </a:r>
            <a:br>
              <a:rPr lang="en-US"/>
            </a:br>
            <a:r>
              <a:rPr lang="en-US" sz="2400"/>
              <a:t>AHF</a:t>
            </a:r>
            <a:endParaRPr lang="en-US" sz="2400" dirty="0"/>
          </a:p>
        </p:txBody>
      </p:sp>
      <p:sp>
        <p:nvSpPr>
          <p:cNvPr id="6" name="TextBox 5">
            <a:extLst>
              <a:ext uri="{FF2B5EF4-FFF2-40B4-BE49-F238E27FC236}">
                <a16:creationId xmlns:a16="http://schemas.microsoft.com/office/drawing/2014/main" id="{60CDB3BF-B07F-4122-93C8-D7F553F76D52}"/>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Activities</a:t>
            </a:r>
            <a:endParaRPr lang="en-US" sz="1600" b="1" dirty="0">
              <a:solidFill>
                <a:schemeClr val="bg1"/>
              </a:solidFill>
              <a:latin typeface="+mj-lt"/>
            </a:endParaRPr>
          </a:p>
        </p:txBody>
      </p:sp>
      <p:sp>
        <p:nvSpPr>
          <p:cNvPr id="7" name="TextBox 6">
            <a:extLst>
              <a:ext uri="{FF2B5EF4-FFF2-40B4-BE49-F238E27FC236}">
                <a16:creationId xmlns:a16="http://schemas.microsoft.com/office/drawing/2014/main" id="{FA7389A2-A0E4-423D-8A22-EF953E6D4462}"/>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22091849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24628476"/>
              </p:ext>
            </p:extLst>
          </p:nvPr>
        </p:nvGraphicFramePr>
        <p:xfrm>
          <a:off x="923543" y="1130032"/>
          <a:ext cx="10604090" cy="4597935"/>
        </p:xfrm>
        <a:graphic>
          <a:graphicData uri="http://schemas.openxmlformats.org/drawingml/2006/table">
            <a:tbl>
              <a:tblPr firstRow="1" bandRow="1">
                <a:tableStyleId>{5C22544A-7EE6-4342-B048-85BDC9FD1C3A}</a:tableStyleId>
              </a:tblPr>
              <a:tblGrid>
                <a:gridCol w="3171689">
                  <a:extLst>
                    <a:ext uri="{9D8B030D-6E8A-4147-A177-3AD203B41FA5}">
                      <a16:colId xmlns:a16="http://schemas.microsoft.com/office/drawing/2014/main" val="20001"/>
                    </a:ext>
                  </a:extLst>
                </a:gridCol>
                <a:gridCol w="3634281">
                  <a:extLst>
                    <a:ext uri="{9D8B030D-6E8A-4147-A177-3AD203B41FA5}">
                      <a16:colId xmlns:a16="http://schemas.microsoft.com/office/drawing/2014/main" val="20002"/>
                    </a:ext>
                  </a:extLst>
                </a:gridCol>
                <a:gridCol w="3798120">
                  <a:extLst>
                    <a:ext uri="{9D8B030D-6E8A-4147-A177-3AD203B41FA5}">
                      <a16:colId xmlns:a16="http://schemas.microsoft.com/office/drawing/2014/main" val="20003"/>
                    </a:ext>
                  </a:extLst>
                </a:gridCol>
              </a:tblGrid>
              <a:tr h="384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mn-lt"/>
                        </a:rPr>
                        <a:t>Key Objectives &amp; description</a:t>
                      </a:r>
                      <a:endParaRPr lang="en-US" sz="1200" b="1" i="0" u="none" strike="noStrike" dirty="0">
                        <a:solidFill>
                          <a:srgbClr val="FFFFFF"/>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mn-lt"/>
                        </a:rPr>
                        <a:t>Funding Timelines &amp; levels</a:t>
                      </a:r>
                      <a:endParaRPr lang="en-US" sz="12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mn-lt"/>
                        </a:rPr>
                        <a:t>Issues of concern</a:t>
                      </a:r>
                      <a:endParaRPr lang="en-US" sz="1200" dirty="0">
                        <a:latin typeface="+mn-lt"/>
                      </a:endParaRPr>
                    </a:p>
                  </a:txBody>
                  <a:tcPr/>
                </a:tc>
                <a:extLst>
                  <a:ext uri="{0D108BD9-81ED-4DB2-BD59-A6C34878D82A}">
                    <a16:rowId xmlns:a16="http://schemas.microsoft.com/office/drawing/2014/main" val="10000"/>
                  </a:ext>
                </a:extLst>
              </a:tr>
              <a:tr h="4213842">
                <a:tc>
                  <a:txBody>
                    <a:bodyPr/>
                    <a:lstStyle/>
                    <a:p>
                      <a:pPr marL="285750" indent="-285750" algn="l" fontAlgn="t">
                        <a:buFont typeface="Arial" panose="020B0604020202020204" pitchFamily="34" charset="0"/>
                        <a:buChar char="•"/>
                      </a:pPr>
                      <a:r>
                        <a:rPr lang="en-US" sz="1200" b="0" i="0" u="none" strike="noStrike" dirty="0">
                          <a:solidFill>
                            <a:srgbClr val="000000"/>
                          </a:solidFill>
                          <a:effectLst/>
                          <a:latin typeface="+mn-lt"/>
                        </a:rPr>
                        <a:t>Part of the Global Health supply Chain Funded by USG but condoms funded by </a:t>
                      </a:r>
                      <a:r>
                        <a:rPr lang="en-US" sz="1200" b="0" i="0" u="none" strike="noStrike" dirty="0" err="1">
                          <a:solidFill>
                            <a:srgbClr val="000000"/>
                          </a:solidFill>
                          <a:effectLst/>
                          <a:latin typeface="+mn-lt"/>
                        </a:rPr>
                        <a:t>PEPFAR</a:t>
                      </a:r>
                      <a:r>
                        <a:rPr lang="en-US" sz="1200" b="0" i="0" u="none" strike="noStrike" dirty="0">
                          <a:solidFill>
                            <a:srgbClr val="000000"/>
                          </a:solidFill>
                          <a:effectLst/>
                          <a:latin typeface="+mn-lt"/>
                        </a:rPr>
                        <a:t> specifically for HIV prevention. . </a:t>
                      </a:r>
                    </a:p>
                    <a:p>
                      <a:pPr marL="285750" indent="-285750" algn="l" fontAlgn="t">
                        <a:buFont typeface="Arial" panose="020B0604020202020204" pitchFamily="34" charset="0"/>
                        <a:buChar char="•"/>
                      </a:pPr>
                      <a:r>
                        <a:rPr lang="en-US" sz="1200" b="0" i="0" u="none" strike="noStrike" dirty="0">
                          <a:solidFill>
                            <a:srgbClr val="000000"/>
                          </a:solidFill>
                          <a:effectLst/>
                          <a:latin typeface="+mn-lt"/>
                        </a:rPr>
                        <a:t>There is  a fund specifically for condoms (Condom Fund ) that sits in Washington.  </a:t>
                      </a:r>
                    </a:p>
                    <a:p>
                      <a:pPr marL="285750" indent="-285750" algn="l" fontAlgn="t">
                        <a:buFont typeface="Arial" panose="020B0604020202020204" pitchFamily="34" charset="0"/>
                        <a:buChar char="•"/>
                      </a:pPr>
                      <a:r>
                        <a:rPr lang="en-US" sz="1200" b="0" i="0" u="none" strike="noStrike" dirty="0">
                          <a:solidFill>
                            <a:srgbClr val="000000"/>
                          </a:solidFill>
                          <a:effectLst/>
                          <a:latin typeface="+mn-lt"/>
                        </a:rPr>
                        <a:t>Each year they propose a quantity and budget based on historical consumption or uptake.  orders  the USA. </a:t>
                      </a:r>
                    </a:p>
                    <a:p>
                      <a:pPr marL="285750" indent="-285750" algn="l" fontAlgn="t">
                        <a:buFont typeface="Arial" panose="020B0604020202020204" pitchFamily="34" charset="0"/>
                        <a:buChar char="•"/>
                      </a:pPr>
                      <a:r>
                        <a:rPr lang="en-US" sz="1200" b="0" i="0" u="none" strike="noStrike" dirty="0">
                          <a:solidFill>
                            <a:srgbClr val="000000"/>
                          </a:solidFill>
                          <a:effectLst/>
                          <a:latin typeface="+mn-lt"/>
                        </a:rPr>
                        <a:t> Procure and distribute Public sector condoms both Male condom and Females condoms -FC2</a:t>
                      </a:r>
                    </a:p>
                    <a:p>
                      <a:pPr marL="285750" indent="-285750" algn="l" fontAlgn="t">
                        <a:buFont typeface="Arial" panose="020B0604020202020204" pitchFamily="34" charset="0"/>
                        <a:buChar char="•"/>
                      </a:pPr>
                      <a:r>
                        <a:rPr lang="en-US" sz="1200" b="0" i="0" u="none" strike="noStrike" dirty="0">
                          <a:solidFill>
                            <a:srgbClr val="000000"/>
                          </a:solidFill>
                          <a:effectLst/>
                          <a:latin typeface="+mn-lt"/>
                        </a:rPr>
                        <a:t>Also procure for </a:t>
                      </a:r>
                      <a:r>
                        <a:rPr lang="en-US" sz="1200" b="0" i="0" u="none" strike="noStrike">
                          <a:solidFill>
                            <a:srgbClr val="000000"/>
                          </a:solidFill>
                          <a:effectLst/>
                          <a:latin typeface="+mn-lt"/>
                        </a:rPr>
                        <a:t>PSI Protector </a:t>
                      </a:r>
                      <a:r>
                        <a:rPr lang="en-US" sz="1200" b="0" i="0" u="none" strike="noStrike" dirty="0">
                          <a:solidFill>
                            <a:srgbClr val="000000"/>
                          </a:solidFill>
                          <a:effectLst/>
                          <a:latin typeface="+mn-lt"/>
                        </a:rPr>
                        <a:t>Plus</a:t>
                      </a:r>
                    </a:p>
                  </a:txBody>
                  <a:tcPr/>
                </a:tc>
                <a:tc>
                  <a:txBody>
                    <a:bodyPr/>
                    <a:lstStyle/>
                    <a:p>
                      <a:pPr algn="l" fontAlgn="t"/>
                      <a:r>
                        <a:rPr lang="en-US" sz="1200" b="0" i="0" u="none" strike="noStrike" dirty="0">
                          <a:solidFill>
                            <a:srgbClr val="000000"/>
                          </a:solidFill>
                          <a:effectLst/>
                          <a:latin typeface="+mn-lt"/>
                        </a:rPr>
                        <a:t>1. Prepares a budget that covers procurement, shipping , testing by FHI360, project for next year's quantities using historical data.  </a:t>
                      </a:r>
                    </a:p>
                    <a:p>
                      <a:pPr algn="l" fontAlgn="t"/>
                      <a:r>
                        <a:rPr lang="en-US" sz="1200" b="0" i="0" u="none" strike="noStrike" dirty="0">
                          <a:solidFill>
                            <a:srgbClr val="000000"/>
                          </a:solidFill>
                          <a:effectLst/>
                          <a:latin typeface="+mn-lt"/>
                        </a:rPr>
                        <a:t>2. Quantities procured yearly roughly 100million.</a:t>
                      </a:r>
                    </a:p>
                    <a:p>
                      <a:pPr algn="l" fontAlgn="t"/>
                      <a:r>
                        <a:rPr lang="en-US" sz="1200" b="0" i="0" u="none" strike="noStrike" dirty="0">
                          <a:solidFill>
                            <a:srgbClr val="000000"/>
                          </a:solidFill>
                          <a:effectLst/>
                          <a:latin typeface="+mn-lt"/>
                        </a:rPr>
                        <a:t>3. USAID work with these projections , forecasting is done by Ministry of health, NATPHARM and ZNFPC with technical assistance from CHEMONICS projects.  </a:t>
                      </a:r>
                    </a:p>
                    <a:p>
                      <a:pPr algn="l" fontAlgn="t"/>
                      <a:r>
                        <a:rPr lang="en-US" sz="1200" b="0" i="0" u="none" strike="noStrike" dirty="0">
                          <a:solidFill>
                            <a:srgbClr val="000000"/>
                          </a:solidFill>
                          <a:effectLst/>
                          <a:latin typeface="+mn-lt"/>
                        </a:rPr>
                        <a:t>4. the quantification team meets twice a year February and August to set out assumptions for quantification. </a:t>
                      </a:r>
                    </a:p>
                    <a:p>
                      <a:pPr algn="l" fontAlgn="t"/>
                      <a:r>
                        <a:rPr lang="en-US" sz="1200" b="0" i="0" u="none" strike="noStrike" dirty="0">
                          <a:solidFill>
                            <a:srgbClr val="000000"/>
                          </a:solidFill>
                          <a:effectLst/>
                          <a:latin typeface="+mn-lt"/>
                        </a:rPr>
                        <a:t>5. These organisations include Ministry, ZNFPC, NATPHARM and interested donors.   Assumptions are on data inputs to come up with demand and supply projections.  over purchasing done to cater for variances. Cost estimates are also done....  </a:t>
                      </a:r>
                    </a:p>
                    <a:p>
                      <a:pPr algn="l" fontAlgn="t"/>
                      <a:r>
                        <a:rPr lang="en-US" sz="1200" b="0" i="0" u="none" strike="noStrike" dirty="0">
                          <a:solidFill>
                            <a:srgbClr val="000000"/>
                          </a:solidFill>
                          <a:effectLst/>
                          <a:latin typeface="+mn-lt"/>
                        </a:rPr>
                        <a:t>6. USAID pays for all landed costs  </a:t>
                      </a:r>
                    </a:p>
                    <a:p>
                      <a:pPr algn="l" fontAlgn="t"/>
                      <a:r>
                        <a:rPr lang="en-US" sz="1200" b="0" i="0" u="none" strike="noStrike" dirty="0">
                          <a:solidFill>
                            <a:srgbClr val="000000"/>
                          </a:solidFill>
                          <a:effectLst/>
                          <a:latin typeface="+mn-lt"/>
                        </a:rPr>
                        <a:t>7. USAID also funds through CHEMONICS distribution of condoms through provision of vehicles to NATPHARM , repairing and maintenance including drivers. They have 24 trucks</a:t>
                      </a:r>
                      <a:r>
                        <a:rPr lang="en-US" sz="1200" b="0" i="0" u="none" strike="noStrike" baseline="0" dirty="0">
                          <a:solidFill>
                            <a:srgbClr val="000000"/>
                          </a:solidFill>
                          <a:effectLst/>
                          <a:latin typeface="+mn-lt"/>
                        </a:rPr>
                        <a:t> </a:t>
                      </a:r>
                      <a:r>
                        <a:rPr lang="en-US" sz="1200" b="0" i="0" u="none" strike="noStrike" baseline="0">
                          <a:solidFill>
                            <a:srgbClr val="000000"/>
                          </a:solidFill>
                          <a:effectLst/>
                          <a:latin typeface="+mn-lt"/>
                        </a:rPr>
                        <a:t>at NATPHARM</a:t>
                      </a:r>
                      <a:endParaRPr lang="en-US" sz="1200" b="0" i="0" u="none" strike="noStrike" dirty="0">
                        <a:solidFill>
                          <a:srgbClr val="000000"/>
                        </a:solidFill>
                        <a:effectLst/>
                        <a:latin typeface="+mn-lt"/>
                      </a:endParaRPr>
                    </a:p>
                  </a:txBody>
                  <a:tcPr/>
                </a:tc>
                <a:tc>
                  <a:txBody>
                    <a:bodyPr/>
                    <a:lstStyle/>
                    <a:p>
                      <a:pPr algn="l" fontAlgn="b"/>
                      <a:r>
                        <a:rPr lang="en-US" sz="1200" b="0" i="0" u="none" strike="noStrike" dirty="0">
                          <a:solidFill>
                            <a:srgbClr val="000000"/>
                          </a:solidFill>
                          <a:effectLst/>
                          <a:latin typeface="+mn-lt"/>
                        </a:rPr>
                        <a:t>1. FUNDING - NO PROBLEM NO GAPS  </a:t>
                      </a:r>
                    </a:p>
                    <a:p>
                      <a:pPr algn="l" fontAlgn="b"/>
                      <a:r>
                        <a:rPr lang="en-US" sz="1200" b="0" i="0" u="none" strike="noStrike" dirty="0">
                          <a:solidFill>
                            <a:srgbClr val="000000"/>
                          </a:solidFill>
                          <a:effectLst/>
                          <a:latin typeface="+mn-lt"/>
                        </a:rPr>
                        <a:t>2. PROCUREMENT: a few minors challenges that of the three pre-qualified manufacturers ONLY one is left because the other two had quality changes on the Panther.  This has created a supply risk. </a:t>
                      </a:r>
                    </a:p>
                    <a:p>
                      <a:pPr algn="l" fontAlgn="b"/>
                      <a:r>
                        <a:rPr lang="en-US" sz="1200" b="0" i="0" u="none" strike="noStrike" dirty="0">
                          <a:solidFill>
                            <a:srgbClr val="000000"/>
                          </a:solidFill>
                          <a:effectLst/>
                          <a:latin typeface="+mn-lt"/>
                        </a:rPr>
                        <a:t>3.  NOW  one left is not registered for the Panther  with MCAZ.  </a:t>
                      </a:r>
                    </a:p>
                    <a:p>
                      <a:pPr algn="l" fontAlgn="b"/>
                      <a:r>
                        <a:rPr lang="en-US" sz="1200" b="0" i="0" u="none" strike="noStrike" dirty="0">
                          <a:solidFill>
                            <a:srgbClr val="000000"/>
                          </a:solidFill>
                          <a:effectLst/>
                          <a:latin typeface="+mn-lt"/>
                        </a:rPr>
                        <a:t>4. Shipping No issues   </a:t>
                      </a:r>
                    </a:p>
                    <a:p>
                      <a:pPr algn="l" fontAlgn="b"/>
                      <a:r>
                        <a:rPr lang="en-US" sz="1200" b="0" i="0" u="none" strike="noStrike" dirty="0">
                          <a:solidFill>
                            <a:srgbClr val="000000"/>
                          </a:solidFill>
                          <a:effectLst/>
                          <a:latin typeface="+mn-lt"/>
                        </a:rPr>
                        <a:t>5. Storage: space issue- volumes of condoms escalating yearly - male condom occupy the bulk of space. The storage problem is at central level and facility as well.  </a:t>
                      </a:r>
                    </a:p>
                    <a:p>
                      <a:pPr algn="l" fontAlgn="b"/>
                      <a:r>
                        <a:rPr lang="en-US" sz="1200" b="0" i="0" u="none" strike="noStrike" dirty="0">
                          <a:solidFill>
                            <a:srgbClr val="000000"/>
                          </a:solidFill>
                          <a:effectLst/>
                          <a:latin typeface="+mn-lt"/>
                        </a:rPr>
                        <a:t>6. some facilities not covered by the new system..</a:t>
                      </a:r>
                    </a:p>
                    <a:p>
                      <a:pPr algn="l" fontAlgn="b"/>
                      <a:r>
                        <a:rPr lang="en-US" sz="1200" b="0" i="0" u="none" strike="noStrike" dirty="0">
                          <a:solidFill>
                            <a:srgbClr val="000000"/>
                          </a:solidFill>
                          <a:effectLst/>
                          <a:latin typeface="+mn-lt"/>
                        </a:rPr>
                        <a:t>7. There is need to expand the coverage and fill in gaps left by Social marketing. </a:t>
                      </a:r>
                    </a:p>
                    <a:p>
                      <a:pPr algn="l" fontAlgn="b"/>
                      <a:r>
                        <a:rPr lang="en-US" sz="1200" b="0" i="0" u="none" strike="noStrike" dirty="0">
                          <a:solidFill>
                            <a:srgbClr val="000000"/>
                          </a:solidFill>
                          <a:effectLst/>
                          <a:latin typeface="+mn-lt"/>
                        </a:rPr>
                        <a:t>8. Distribution not reaching beyond health facilities.  </a:t>
                      </a:r>
                    </a:p>
                    <a:p>
                      <a:pPr algn="l" fontAlgn="b"/>
                      <a:r>
                        <a:rPr lang="en-US" sz="1200" b="0" i="0" u="none" strike="noStrike" dirty="0">
                          <a:solidFill>
                            <a:srgbClr val="000000"/>
                          </a:solidFill>
                          <a:effectLst/>
                          <a:latin typeface="+mn-lt"/>
                        </a:rPr>
                        <a:t>9. How do we keep social marketing condom viable?</a:t>
                      </a:r>
                    </a:p>
                    <a:p>
                      <a:pPr marL="342900" indent="-342900">
                        <a:buAutoNum type="arabicPeriod"/>
                      </a:pPr>
                      <a:endParaRPr lang="en-US" sz="1200" dirty="0">
                        <a:latin typeface="+mn-lt"/>
                      </a:endParaRPr>
                    </a:p>
                  </a:txBody>
                  <a:tcPr/>
                </a:tc>
                <a:extLst>
                  <a:ext uri="{0D108BD9-81ED-4DB2-BD59-A6C34878D82A}">
                    <a16:rowId xmlns:a16="http://schemas.microsoft.com/office/drawing/2014/main" val="10001"/>
                  </a:ext>
                </a:extLst>
              </a:tr>
            </a:tbl>
          </a:graphicData>
        </a:graphic>
      </p:graphicFrame>
      <p:sp>
        <p:nvSpPr>
          <p:cNvPr id="5" name="Title 2">
            <a:extLst>
              <a:ext uri="{FF2B5EF4-FFF2-40B4-BE49-F238E27FC236}">
                <a16:creationId xmlns:a16="http://schemas.microsoft.com/office/drawing/2014/main" id="{DE16C0B6-2831-458B-87B8-F1755AB231BE}"/>
              </a:ext>
            </a:extLst>
          </p:cNvPr>
          <p:cNvSpPr>
            <a:spLocks noGrp="1"/>
          </p:cNvSpPr>
          <p:nvPr>
            <p:ph type="title"/>
          </p:nvPr>
        </p:nvSpPr>
        <p:spPr>
          <a:xfrm>
            <a:off x="267955" y="136525"/>
            <a:ext cx="10515600" cy="706653"/>
          </a:xfrm>
        </p:spPr>
        <p:txBody>
          <a:bodyPr/>
          <a:lstStyle/>
          <a:p>
            <a:r>
              <a:rPr lang="en-US"/>
              <a:t>Zimbabwe – Summary of Activities</a:t>
            </a:r>
            <a:br>
              <a:rPr lang="en-US"/>
            </a:br>
            <a:r>
              <a:rPr lang="en-US" sz="2400"/>
              <a:t>Chemonics</a:t>
            </a:r>
            <a:endParaRPr lang="en-US" sz="2400" dirty="0"/>
          </a:p>
        </p:txBody>
      </p:sp>
      <p:sp>
        <p:nvSpPr>
          <p:cNvPr id="6" name="TextBox 5">
            <a:extLst>
              <a:ext uri="{FF2B5EF4-FFF2-40B4-BE49-F238E27FC236}">
                <a16:creationId xmlns:a16="http://schemas.microsoft.com/office/drawing/2014/main" id="{DA085670-51D3-4F93-8A3E-62188A5EBA74}"/>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Activities</a:t>
            </a:r>
            <a:endParaRPr lang="en-US" sz="1600" b="1" dirty="0">
              <a:solidFill>
                <a:schemeClr val="bg1"/>
              </a:solidFill>
              <a:latin typeface="+mj-lt"/>
            </a:endParaRPr>
          </a:p>
        </p:txBody>
      </p:sp>
      <p:sp>
        <p:nvSpPr>
          <p:cNvPr id="7" name="TextBox 6">
            <a:extLst>
              <a:ext uri="{FF2B5EF4-FFF2-40B4-BE49-F238E27FC236}">
                <a16:creationId xmlns:a16="http://schemas.microsoft.com/office/drawing/2014/main" id="{AF9BD130-658C-4202-A1D3-981D926EC229}"/>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36300955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07874942"/>
              </p:ext>
            </p:extLst>
          </p:nvPr>
        </p:nvGraphicFramePr>
        <p:xfrm>
          <a:off x="530466" y="1347680"/>
          <a:ext cx="11131068" cy="4420503"/>
        </p:xfrm>
        <a:graphic>
          <a:graphicData uri="http://schemas.openxmlformats.org/drawingml/2006/table">
            <a:tbl>
              <a:tblPr firstRow="1" bandRow="1">
                <a:tableStyleId>{D113A9D2-9D6B-4929-AA2D-F23B5EE8CBE7}</a:tableStyleId>
              </a:tblPr>
              <a:tblGrid>
                <a:gridCol w="3100797">
                  <a:extLst>
                    <a:ext uri="{9D8B030D-6E8A-4147-A177-3AD203B41FA5}">
                      <a16:colId xmlns:a16="http://schemas.microsoft.com/office/drawing/2014/main" val="20001"/>
                    </a:ext>
                  </a:extLst>
                </a:gridCol>
                <a:gridCol w="3533121">
                  <a:extLst>
                    <a:ext uri="{9D8B030D-6E8A-4147-A177-3AD203B41FA5}">
                      <a16:colId xmlns:a16="http://schemas.microsoft.com/office/drawing/2014/main" val="20002"/>
                    </a:ext>
                  </a:extLst>
                </a:gridCol>
                <a:gridCol w="4497150">
                  <a:extLst>
                    <a:ext uri="{9D8B030D-6E8A-4147-A177-3AD203B41FA5}">
                      <a16:colId xmlns:a16="http://schemas.microsoft.com/office/drawing/2014/main" val="20003"/>
                    </a:ext>
                  </a:extLst>
                </a:gridCol>
              </a:tblGrid>
              <a:tr h="48858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u="none" strike="noStrike" dirty="0">
                          <a:effectLst/>
                        </a:rPr>
                        <a:t>Key Objectives &amp; description</a:t>
                      </a:r>
                      <a:endParaRPr lang="en-US" sz="1400" b="1" i="0" u="none" strike="noStrike" dirty="0">
                        <a:solidFill>
                          <a:srgbClr val="FFFFFF"/>
                        </a:solidFill>
                        <a:effectLst/>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rPr>
                        <a:t>Funding Timelines &amp; levels</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rPr>
                        <a:t>Issues of concern</a:t>
                      </a:r>
                      <a:endParaRPr lang="en-US" sz="1200" dirty="0"/>
                    </a:p>
                  </a:txBody>
                  <a:tcPr/>
                </a:tc>
                <a:extLst>
                  <a:ext uri="{0D108BD9-81ED-4DB2-BD59-A6C34878D82A}">
                    <a16:rowId xmlns:a16="http://schemas.microsoft.com/office/drawing/2014/main" val="10000"/>
                  </a:ext>
                </a:extLst>
              </a:tr>
              <a:tr h="3854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-Supporting Condom Programming,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u="none" strike="noStrike" dirty="0">
                          <a:effectLst/>
                        </a:rPr>
                        <a:t>procure 99% of the Public sector condoms through CHEMONICS,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u="none" strike="noStrike" dirty="0">
                          <a:effectLst/>
                        </a:rPr>
                        <a:t> provides technical support to Ministry,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u="none" strike="noStrike" dirty="0">
                          <a:effectLst/>
                        </a:rPr>
                        <a:t>supporting ministry of Health to rebrand public sector condoms,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u="none" strike="noStrike" dirty="0">
                          <a:effectLst/>
                        </a:rPr>
                        <a:t>PSI to coordinate the research on the samples provided,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u="none" strike="noStrike" dirty="0">
                          <a:effectLst/>
                        </a:rPr>
                        <a:t> Procure Social  marketing condoms for PSI(orders are provided by PSI)</a:t>
                      </a:r>
                      <a:endParaRPr lang="en-US" sz="14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u="none" strike="noStrike" dirty="0">
                          <a:effectLst/>
                        </a:rPr>
                        <a:t>Funding has gone down, countries encouraged to be self sufficient on condoms procurement and demand creation. Social marketing in the market to be self sustaining from current distribution, demand creation and marketing--from sales. BUT NOT HR.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u="none" strike="noStrike" dirty="0">
                          <a:effectLst/>
                        </a:rPr>
                        <a:t>USAID contribution straddles across the continuum of care.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u="none" strike="noStrike" dirty="0">
                          <a:effectLst/>
                        </a:rPr>
                        <a:t>USAID believe in TMA and are committed to fund as long as there are consensus among players</a:t>
                      </a:r>
                    </a:p>
                    <a:p>
                      <a:endParaRPr lang="en-US" sz="14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u="none" strike="noStrike" dirty="0">
                          <a:effectLst/>
                        </a:rPr>
                        <a:t>Country cannot be donor dependent,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u="none" strike="noStrike" dirty="0">
                          <a:effectLst/>
                        </a:rPr>
                        <a:t>Government to meet the Abuja declaration,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u="none" strike="noStrike" dirty="0">
                          <a:effectLst/>
                        </a:rPr>
                        <a:t>Government not showing commitment to the burden of HIV through prevention,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u="none" strike="noStrike" dirty="0">
                          <a:effectLst/>
                        </a:rPr>
                        <a:t>Donors doing their part government should do theirs by removing Duty, Vat and Testing costs on Condoms.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u="none" strike="noStrike" dirty="0">
                          <a:effectLst/>
                        </a:rPr>
                        <a:t>Government to recognize condoms as essential drugs for all condoms (NOT JUST Public and SM Condoms)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u="none" strike="noStrike" dirty="0">
                          <a:effectLst/>
                        </a:rPr>
                        <a:t>The current 2019 budget does not mention condoms..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u="none" strike="noStrike" dirty="0">
                          <a:effectLst/>
                        </a:rPr>
                        <a:t>Policy inconsistence among ministries - need to have alignment of policies. - speak with one voice EXAMPLE  both Ministries of Education and Ministry of Health on supplying condoms to adolescents in schools</a:t>
                      </a:r>
                    </a:p>
                    <a:p>
                      <a:endParaRPr lang="en-US" sz="1400" dirty="0"/>
                    </a:p>
                  </a:txBody>
                  <a:tcPr/>
                </a:tc>
                <a:extLst>
                  <a:ext uri="{0D108BD9-81ED-4DB2-BD59-A6C34878D82A}">
                    <a16:rowId xmlns:a16="http://schemas.microsoft.com/office/drawing/2014/main" val="10001"/>
                  </a:ext>
                </a:extLst>
              </a:tr>
            </a:tbl>
          </a:graphicData>
        </a:graphic>
      </p:graphicFrame>
      <p:sp>
        <p:nvSpPr>
          <p:cNvPr id="6" name="Title 2">
            <a:extLst>
              <a:ext uri="{FF2B5EF4-FFF2-40B4-BE49-F238E27FC236}">
                <a16:creationId xmlns:a16="http://schemas.microsoft.com/office/drawing/2014/main" id="{F136165E-57C3-463E-858F-17C87A85F62D}"/>
              </a:ext>
            </a:extLst>
          </p:cNvPr>
          <p:cNvSpPr>
            <a:spLocks noGrp="1"/>
          </p:cNvSpPr>
          <p:nvPr>
            <p:ph type="title"/>
          </p:nvPr>
        </p:nvSpPr>
        <p:spPr>
          <a:xfrm>
            <a:off x="267955" y="136525"/>
            <a:ext cx="10515600" cy="706653"/>
          </a:xfrm>
        </p:spPr>
        <p:txBody>
          <a:bodyPr/>
          <a:lstStyle/>
          <a:p>
            <a:r>
              <a:rPr lang="en-US"/>
              <a:t>Zimbabwe – Summary of Activities</a:t>
            </a:r>
            <a:br>
              <a:rPr lang="en-US"/>
            </a:br>
            <a:r>
              <a:rPr lang="en-US" sz="2400"/>
              <a:t>USAID</a:t>
            </a:r>
            <a:endParaRPr lang="en-US" sz="2400" dirty="0"/>
          </a:p>
        </p:txBody>
      </p:sp>
      <p:sp>
        <p:nvSpPr>
          <p:cNvPr id="7" name="TextBox 6">
            <a:extLst>
              <a:ext uri="{FF2B5EF4-FFF2-40B4-BE49-F238E27FC236}">
                <a16:creationId xmlns:a16="http://schemas.microsoft.com/office/drawing/2014/main" id="{5533B8E3-B2C1-481B-A3D0-9422EEF104B6}"/>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Activities</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6D49AA88-D335-4698-AE96-B58B3E9AF135}"/>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6341075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43295091"/>
              </p:ext>
            </p:extLst>
          </p:nvPr>
        </p:nvGraphicFramePr>
        <p:xfrm>
          <a:off x="429335" y="1137204"/>
          <a:ext cx="11333330" cy="5613219"/>
        </p:xfrm>
        <a:graphic>
          <a:graphicData uri="http://schemas.openxmlformats.org/drawingml/2006/table">
            <a:tbl>
              <a:tblPr firstRow="1" firstCol="1" bandRow="1">
                <a:tableStyleId>{F5AB1C69-6EDB-4FF4-983F-18BD219EF322}</a:tableStyleId>
              </a:tblPr>
              <a:tblGrid>
                <a:gridCol w="1254612">
                  <a:extLst>
                    <a:ext uri="{9D8B030D-6E8A-4147-A177-3AD203B41FA5}">
                      <a16:colId xmlns:a16="http://schemas.microsoft.com/office/drawing/2014/main" val="20000"/>
                    </a:ext>
                  </a:extLst>
                </a:gridCol>
                <a:gridCol w="2250170">
                  <a:extLst>
                    <a:ext uri="{9D8B030D-6E8A-4147-A177-3AD203B41FA5}">
                      <a16:colId xmlns:a16="http://schemas.microsoft.com/office/drawing/2014/main" val="20001"/>
                    </a:ext>
                  </a:extLst>
                </a:gridCol>
                <a:gridCol w="3295216">
                  <a:extLst>
                    <a:ext uri="{9D8B030D-6E8A-4147-A177-3AD203B41FA5}">
                      <a16:colId xmlns:a16="http://schemas.microsoft.com/office/drawing/2014/main" val="20002"/>
                    </a:ext>
                  </a:extLst>
                </a:gridCol>
                <a:gridCol w="2266666">
                  <a:extLst>
                    <a:ext uri="{9D8B030D-6E8A-4147-A177-3AD203B41FA5}">
                      <a16:colId xmlns:a16="http://schemas.microsoft.com/office/drawing/2014/main" val="20003"/>
                    </a:ext>
                  </a:extLst>
                </a:gridCol>
                <a:gridCol w="2266666">
                  <a:extLst>
                    <a:ext uri="{9D8B030D-6E8A-4147-A177-3AD203B41FA5}">
                      <a16:colId xmlns:a16="http://schemas.microsoft.com/office/drawing/2014/main" val="20004"/>
                    </a:ext>
                  </a:extLst>
                </a:gridCol>
              </a:tblGrid>
              <a:tr h="378448">
                <a:tc>
                  <a:txBody>
                    <a:bodyPr/>
                    <a:lstStyle/>
                    <a:p>
                      <a:endParaRPr lang="en-US" sz="1200"/>
                    </a:p>
                  </a:txBody>
                  <a:tcPr/>
                </a:tc>
                <a:tc>
                  <a:txBody>
                    <a:bodyPr/>
                    <a:lstStyle/>
                    <a:p>
                      <a:pPr algn="ctr"/>
                      <a:r>
                        <a:rPr lang="en-US" sz="1600"/>
                        <a:t>USAID/USG</a:t>
                      </a:r>
                    </a:p>
                  </a:txBody>
                  <a:tcPr/>
                </a:tc>
                <a:tc>
                  <a:txBody>
                    <a:bodyPr/>
                    <a:lstStyle/>
                    <a:p>
                      <a:pPr algn="ctr"/>
                      <a:r>
                        <a:rPr lang="en-US" sz="1600"/>
                        <a:t>DFID</a:t>
                      </a:r>
                    </a:p>
                  </a:txBody>
                  <a:tcPr/>
                </a:tc>
                <a:tc>
                  <a:txBody>
                    <a:bodyPr/>
                    <a:lstStyle/>
                    <a:p>
                      <a:pPr algn="ctr"/>
                      <a:r>
                        <a:rPr lang="en-US" sz="1600"/>
                        <a:t>UNFPA</a:t>
                      </a:r>
                    </a:p>
                  </a:txBody>
                  <a:tcPr/>
                </a:tc>
                <a:tc>
                  <a:txBody>
                    <a:bodyPr/>
                    <a:lstStyle/>
                    <a:p>
                      <a:pPr algn="ctr"/>
                      <a:r>
                        <a:rPr lang="en-US" sz="1600"/>
                        <a:t>Global Fund</a:t>
                      </a:r>
                    </a:p>
                  </a:txBody>
                  <a:tcPr/>
                </a:tc>
                <a:extLst>
                  <a:ext uri="{0D108BD9-81ED-4DB2-BD59-A6C34878D82A}">
                    <a16:rowId xmlns:a16="http://schemas.microsoft.com/office/drawing/2014/main" val="10000"/>
                  </a:ext>
                </a:extLst>
              </a:tr>
              <a:tr h="1310939">
                <a:tc>
                  <a:txBody>
                    <a:bodyPr/>
                    <a:lstStyle/>
                    <a:p>
                      <a:r>
                        <a:rPr lang="en-US" sz="1200"/>
                        <a:t>Key</a:t>
                      </a:r>
                      <a:r>
                        <a:rPr lang="en-US" sz="1200" baseline="0"/>
                        <a:t> Objectives &amp; description</a:t>
                      </a:r>
                      <a:endParaRPr lang="en-US" sz="1200"/>
                    </a:p>
                  </a:txBody>
                  <a:tcPr/>
                </a:tc>
                <a:tc>
                  <a:txBody>
                    <a:bodyPr/>
                    <a:lstStyle/>
                    <a:p>
                      <a:r>
                        <a:rPr lang="en-US" sz="1200" dirty="0">
                          <a:solidFill>
                            <a:schemeClr val="tx1">
                              <a:lumMod val="50000"/>
                            </a:schemeClr>
                          </a:solidFill>
                        </a:rPr>
                        <a:t>Supporting</a:t>
                      </a:r>
                      <a:r>
                        <a:rPr lang="en-US" sz="1200" baseline="0" dirty="0">
                          <a:solidFill>
                            <a:schemeClr val="tx1">
                              <a:lumMod val="50000"/>
                            </a:schemeClr>
                          </a:solidFill>
                        </a:rPr>
                        <a:t> Cascade of Prevention to Treatment. Primary prevention partners </a:t>
                      </a:r>
                      <a:r>
                        <a:rPr lang="en-US" sz="1200" baseline="0">
                          <a:solidFill>
                            <a:schemeClr val="tx1">
                              <a:lumMod val="50000"/>
                            </a:schemeClr>
                          </a:solidFill>
                        </a:rPr>
                        <a:t>include Heartland </a:t>
                      </a:r>
                      <a:r>
                        <a:rPr lang="en-US" sz="1200" baseline="0" dirty="0">
                          <a:solidFill>
                            <a:schemeClr val="tx1">
                              <a:lumMod val="50000"/>
                            </a:schemeClr>
                          </a:solidFill>
                        </a:rPr>
                        <a:t>Alliance and SFH, targeting KP. </a:t>
                      </a:r>
                      <a:endParaRPr lang="en-US" sz="1200" dirty="0">
                        <a:solidFill>
                          <a:schemeClr val="tx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rPr>
                        <a:t>Enhancing Nigeria’s Response to HIV and AIDS (ENR) was a six year Integrated HIV Prevention and Institutional Strengthening Program, funded by the DFID. SFH</a:t>
                      </a:r>
                      <a:r>
                        <a:rPr lang="en-US" sz="1200" b="0" baseline="0" dirty="0">
                          <a:solidFill>
                            <a:schemeClr val="tx1">
                              <a:lumMod val="50000"/>
                            </a:schemeClr>
                          </a:solidFill>
                        </a:rPr>
                        <a:t> played a leading role on the project.</a:t>
                      </a:r>
                      <a:endParaRPr lang="en-US" sz="1200" b="0" dirty="0">
                        <a:solidFill>
                          <a:schemeClr val="tx1">
                            <a:lumMod val="50000"/>
                          </a:schemeClr>
                        </a:solidFill>
                      </a:endParaRPr>
                    </a:p>
                  </a:txBody>
                  <a:tcPr/>
                </a:tc>
                <a:tc>
                  <a:txBody>
                    <a:bodyPr/>
                    <a:lstStyle/>
                    <a:p>
                      <a:r>
                        <a:rPr lang="en-US" sz="1200">
                          <a:solidFill>
                            <a:schemeClr val="tx1">
                              <a:lumMod val="50000"/>
                            </a:schemeClr>
                          </a:solidFill>
                        </a:rPr>
                        <a:t>Technical Support and Provision of Key FP &amp; HIV prevention Commodities</a:t>
                      </a:r>
                      <a:r>
                        <a:rPr lang="en-US" sz="1200" baseline="0">
                          <a:solidFill>
                            <a:schemeClr val="tx1">
                              <a:lumMod val="50000"/>
                            </a:schemeClr>
                          </a:solidFill>
                        </a:rPr>
                        <a:t>, distributed through Federal and State supply chain to public facilities. </a:t>
                      </a:r>
                      <a:r>
                        <a:rPr lang="en-US" sz="1200">
                          <a:solidFill>
                            <a:schemeClr val="tx1">
                              <a:lumMod val="50000"/>
                            </a:schemeClr>
                          </a:solidFill>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1200" dirty="0">
                          <a:solidFill>
                            <a:schemeClr val="tx1">
                              <a:lumMod val="50000"/>
                            </a:schemeClr>
                          </a:solidFill>
                        </a:rPr>
                        <a:t>GF HIV NFM (2015 – 2017) to SFH.</a:t>
                      </a:r>
                      <a:r>
                        <a:rPr lang="is-IS" sz="1200" baseline="0" dirty="0">
                          <a:solidFill>
                            <a:schemeClr val="tx1">
                              <a:lumMod val="50000"/>
                            </a:schemeClr>
                          </a:solidFill>
                        </a:rPr>
                        <a:t> </a:t>
                      </a:r>
                      <a:r>
                        <a:rPr lang="en-US" sz="1200" dirty="0">
                          <a:solidFill>
                            <a:schemeClr val="tx1">
                              <a:lumMod val="50000"/>
                            </a:schemeClr>
                          </a:solidFill>
                        </a:rPr>
                        <a:t>HIV prevention among key pops in</a:t>
                      </a:r>
                      <a:r>
                        <a:rPr lang="en-US" sz="1200" baseline="0" dirty="0">
                          <a:solidFill>
                            <a:schemeClr val="tx1">
                              <a:lumMod val="50000"/>
                            </a:schemeClr>
                          </a:solidFill>
                        </a:rPr>
                        <a:t> 11 key states</a:t>
                      </a:r>
                      <a:r>
                        <a:rPr lang="en-US" sz="1200" dirty="0">
                          <a:solidFill>
                            <a:schemeClr val="tx1">
                              <a:lumMod val="50000"/>
                            </a:schemeClr>
                          </a:solidFill>
                        </a:rPr>
                        <a:t>. Component</a:t>
                      </a:r>
                      <a:r>
                        <a:rPr lang="en-US" sz="1200" baseline="0" dirty="0">
                          <a:solidFill>
                            <a:schemeClr val="tx1">
                              <a:lumMod val="50000"/>
                            </a:schemeClr>
                          </a:solidFill>
                        </a:rPr>
                        <a:t> includes provision of condoms targeting KP through SFH to CBOs.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err="1">
                          <a:solidFill>
                            <a:schemeClr val="tx1">
                              <a:lumMod val="50000"/>
                            </a:schemeClr>
                          </a:solidFill>
                        </a:rPr>
                        <a:t>Assoc</a:t>
                      </a:r>
                      <a:r>
                        <a:rPr lang="en-US" sz="1200" baseline="0" dirty="0">
                          <a:solidFill>
                            <a:schemeClr val="tx1">
                              <a:lumMod val="50000"/>
                            </a:schemeClr>
                          </a:solidFill>
                        </a:rPr>
                        <a:t> for RH, NACA also prevention recipients.</a:t>
                      </a:r>
                    </a:p>
                    <a:p>
                      <a:endParaRPr lang="en-US" sz="1200" dirty="0">
                        <a:solidFill>
                          <a:schemeClr val="tx1">
                            <a:lumMod val="50000"/>
                          </a:schemeClr>
                        </a:solidFill>
                      </a:endParaRPr>
                    </a:p>
                  </a:txBody>
                  <a:tcPr/>
                </a:tc>
                <a:extLst>
                  <a:ext uri="{0D108BD9-81ED-4DB2-BD59-A6C34878D82A}">
                    <a16:rowId xmlns:a16="http://schemas.microsoft.com/office/drawing/2014/main" val="10001"/>
                  </a:ext>
                </a:extLst>
              </a:tr>
              <a:tr h="1485731">
                <a:tc>
                  <a:txBody>
                    <a:bodyPr/>
                    <a:lstStyle/>
                    <a:p>
                      <a:r>
                        <a:rPr lang="en-US" sz="1200"/>
                        <a:t>Funding Timelines &amp; levels</a:t>
                      </a:r>
                    </a:p>
                  </a:txBody>
                  <a:tcPr/>
                </a:tc>
                <a:tc>
                  <a:txBody>
                    <a:bodyPr/>
                    <a:lstStyle/>
                    <a:p>
                      <a:r>
                        <a:rPr lang="en-US" sz="1200" dirty="0">
                          <a:solidFill>
                            <a:schemeClr val="tx1">
                              <a:lumMod val="50000"/>
                            </a:schemeClr>
                          </a:solidFill>
                        </a:rPr>
                        <a:t>SFH: 5 year $45.6m award through May 2017, HA</a:t>
                      </a:r>
                      <a:r>
                        <a:rPr lang="en-US" sz="1200" baseline="0" dirty="0">
                          <a:solidFill>
                            <a:schemeClr val="tx1">
                              <a:lumMod val="50000"/>
                            </a:schemeClr>
                          </a:solidFill>
                        </a:rPr>
                        <a:t> operating at similar levels.</a:t>
                      </a:r>
                      <a:endParaRPr lang="en-US" sz="12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50000"/>
                            </a:schemeClr>
                          </a:solidFill>
                          <a:effectLst/>
                          <a:latin typeface="+mn-lt"/>
                          <a:ea typeface="+mn-ea"/>
                          <a:cs typeface="+mn-cs"/>
                        </a:rPr>
                        <a:t>While the project</a:t>
                      </a:r>
                      <a:r>
                        <a:rPr lang="en-US" sz="1200" b="0" kern="1200" baseline="0" dirty="0">
                          <a:solidFill>
                            <a:schemeClr val="tx1">
                              <a:lumMod val="50000"/>
                            </a:schemeClr>
                          </a:solidFill>
                          <a:effectLst/>
                          <a:latin typeface="+mn-lt"/>
                          <a:ea typeface="+mn-ea"/>
                          <a:cs typeface="+mn-cs"/>
                        </a:rPr>
                        <a:t> ended 2014, SFH received a 2 year, no cost extension through the end of 2016. Total investment in the project was 118m GBP, of which SFH (and support for condom social marketing) was 60% of that.</a:t>
                      </a:r>
                      <a:endParaRPr lang="en-US" sz="1200" b="0" kern="1200" dirty="0">
                        <a:solidFill>
                          <a:schemeClr val="tx1">
                            <a:lumMod val="50000"/>
                          </a:schemeClr>
                        </a:solidFill>
                        <a:effectLst/>
                        <a:latin typeface="+mn-lt"/>
                        <a:ea typeface="+mn-ea"/>
                        <a:cs typeface="+mn-cs"/>
                      </a:endParaRPr>
                    </a:p>
                  </a:txBody>
                  <a:tcPr/>
                </a:tc>
                <a:tc>
                  <a:txBody>
                    <a:bodyPr/>
                    <a:lstStyle/>
                    <a:p>
                      <a:r>
                        <a:rPr lang="en-US" sz="1200" dirty="0">
                          <a:solidFill>
                            <a:srgbClr val="FF0000"/>
                          </a:solidFill>
                        </a:rPr>
                        <a:t>Awaiting</a:t>
                      </a:r>
                      <a:r>
                        <a:rPr lang="en-US" sz="1200" baseline="0" dirty="0">
                          <a:solidFill>
                            <a:srgbClr val="FF0000"/>
                          </a:solidFill>
                        </a:rPr>
                        <a:t> data to </a:t>
                      </a:r>
                      <a:r>
                        <a:rPr lang="en-US" sz="1200" dirty="0">
                          <a:solidFill>
                            <a:srgbClr val="FF0000"/>
                          </a:solidFill>
                        </a:rPr>
                        <a:t>determine</a:t>
                      </a:r>
                      <a:r>
                        <a:rPr lang="en-US" sz="1200" baseline="0" dirty="0">
                          <a:solidFill>
                            <a:srgbClr val="FF0000"/>
                          </a:solidFill>
                        </a:rPr>
                        <a:t> funding support for 2017 and beyond.</a:t>
                      </a:r>
                      <a:endParaRPr lang="en-US" sz="1200" dirty="0">
                        <a:solidFill>
                          <a:srgbClr val="FF0000"/>
                        </a:solidFill>
                      </a:endParaRPr>
                    </a:p>
                  </a:txBody>
                  <a:tcPr/>
                </a:tc>
                <a:tc>
                  <a:txBody>
                    <a:bodyPr/>
                    <a:lstStyle/>
                    <a:p>
                      <a:r>
                        <a:rPr lang="en-US" sz="1200" dirty="0">
                          <a:solidFill>
                            <a:schemeClr val="tx1">
                              <a:lumMod val="50000"/>
                            </a:schemeClr>
                          </a:solidFill>
                        </a:rPr>
                        <a:t>NFA 2015 through 2017.</a:t>
                      </a:r>
                    </a:p>
                  </a:txBody>
                  <a:tcPr/>
                </a:tc>
                <a:extLst>
                  <a:ext uri="{0D108BD9-81ED-4DB2-BD59-A6C34878D82A}">
                    <a16:rowId xmlns:a16="http://schemas.microsoft.com/office/drawing/2014/main" val="10002"/>
                  </a:ext>
                </a:extLst>
              </a:tr>
              <a:tr h="1310939">
                <a:tc>
                  <a:txBody>
                    <a:bodyPr/>
                    <a:lstStyle/>
                    <a:p>
                      <a:r>
                        <a:rPr lang="en-US" sz="1200"/>
                        <a:t>Commodity Commitments</a:t>
                      </a:r>
                    </a:p>
                  </a:txBody>
                  <a:tcPr/>
                </a:tc>
                <a:tc>
                  <a:txBody>
                    <a:bodyPr/>
                    <a:lstStyle/>
                    <a:p>
                      <a:r>
                        <a:rPr lang="en-US" sz="1200" baseline="0" dirty="0">
                          <a:solidFill>
                            <a:schemeClr val="tx1">
                              <a:lumMod val="50000"/>
                            </a:schemeClr>
                          </a:solidFill>
                        </a:rPr>
                        <a:t>USG procured 90 m condoms targeting specific key populations, with aim to distribute through implementing partners. </a:t>
                      </a:r>
                      <a:endParaRPr lang="en-US" sz="1200" dirty="0">
                        <a:solidFill>
                          <a:schemeClr val="tx1">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lumMod val="50000"/>
                            </a:schemeClr>
                          </a:solidFill>
                          <a:effectLst/>
                          <a:latin typeface="+mn-lt"/>
                          <a:ea typeface="+mn-ea"/>
                          <a:cs typeface="+mn-cs"/>
                        </a:rPr>
                        <a:t>An additional order of 200m condoms, paid from Program</a:t>
                      </a:r>
                      <a:r>
                        <a:rPr lang="en-US" sz="1200" kern="1200" baseline="0">
                          <a:solidFill>
                            <a:schemeClr val="tx1">
                              <a:lumMod val="50000"/>
                            </a:schemeClr>
                          </a:solidFill>
                          <a:effectLst/>
                          <a:latin typeface="+mn-lt"/>
                          <a:ea typeface="+mn-ea"/>
                          <a:cs typeface="+mn-cs"/>
                        </a:rPr>
                        <a:t> income, will continue to support sustainable SM efforts. Thereafter SFH is expected to transition to sustainable, cost recoverable condom by end of 2018. SFH currently SM ~140m condoms/year.</a:t>
                      </a:r>
                      <a:endParaRPr lang="en-US" sz="1200" kern="1200">
                        <a:solidFill>
                          <a:schemeClr val="tx1">
                            <a:lumMod val="50000"/>
                          </a:schemeClr>
                        </a:solidFill>
                        <a:effectLst/>
                        <a:latin typeface="+mn-lt"/>
                        <a:ea typeface="+mn-ea"/>
                        <a:cs typeface="+mn-cs"/>
                      </a:endParaRPr>
                    </a:p>
                  </a:txBody>
                  <a:tcPr/>
                </a:tc>
                <a:tc>
                  <a:txBody>
                    <a:bodyPr/>
                    <a:lstStyle/>
                    <a:p>
                      <a:r>
                        <a:rPr lang="en-US" sz="1200">
                          <a:solidFill>
                            <a:schemeClr val="tx1">
                              <a:lumMod val="50000"/>
                            </a:schemeClr>
                          </a:solidFill>
                        </a:rPr>
                        <a:t>Imported</a:t>
                      </a:r>
                      <a:r>
                        <a:rPr lang="en-US" sz="1200" baseline="0">
                          <a:solidFill>
                            <a:schemeClr val="tx1">
                              <a:lumMod val="50000"/>
                            </a:schemeClr>
                          </a:solidFill>
                        </a:rPr>
                        <a:t> 46.5 m condoms in 2013, 115.6 m in 2014; no procurement in 15/16. </a:t>
                      </a:r>
                    </a:p>
                    <a:p>
                      <a:endParaRPr lang="en-US" sz="1200" baseline="0">
                        <a:solidFill>
                          <a:schemeClr val="tx1">
                            <a:lumMod val="50000"/>
                          </a:schemeClr>
                        </a:solidFill>
                      </a:endParaRPr>
                    </a:p>
                    <a:p>
                      <a:r>
                        <a:rPr lang="en-US" sz="1200" baseline="0">
                          <a:solidFill>
                            <a:schemeClr val="tx1">
                              <a:lumMod val="50000"/>
                            </a:schemeClr>
                          </a:solidFill>
                        </a:rPr>
                        <a:t>UNFPA procured 150m condoms made available through WB loan, distributed through NACA and SACA. </a:t>
                      </a:r>
                      <a:endParaRPr lang="en-US" sz="1200">
                        <a:solidFill>
                          <a:schemeClr val="tx1">
                            <a:lumMod val="50000"/>
                          </a:schemeClr>
                        </a:solidFill>
                      </a:endParaRPr>
                    </a:p>
                  </a:txBody>
                  <a:tcPr/>
                </a:tc>
                <a:tc>
                  <a:txBody>
                    <a:bodyPr/>
                    <a:lstStyle/>
                    <a:p>
                      <a:endParaRPr lang="is-IS" sz="1200">
                        <a:solidFill>
                          <a:schemeClr val="tx1">
                            <a:lumMod val="50000"/>
                          </a:schemeClr>
                        </a:solidFill>
                      </a:endParaRPr>
                    </a:p>
                  </a:txBody>
                  <a:tcPr/>
                </a:tc>
                <a:extLst>
                  <a:ext uri="{0D108BD9-81ED-4DB2-BD59-A6C34878D82A}">
                    <a16:rowId xmlns:a16="http://schemas.microsoft.com/office/drawing/2014/main" val="10003"/>
                  </a:ext>
                </a:extLst>
              </a:tr>
              <a:tr h="385980">
                <a:tc>
                  <a:txBody>
                    <a:bodyPr/>
                    <a:lstStyle/>
                    <a:p>
                      <a:r>
                        <a:rPr lang="en-US" sz="1200" dirty="0"/>
                        <a:t>Priority Pops</a:t>
                      </a:r>
                    </a:p>
                  </a:txBody>
                  <a:tcPr/>
                </a:tc>
                <a:tc>
                  <a:txBody>
                    <a:bodyPr/>
                    <a:lstStyle/>
                    <a:p>
                      <a:r>
                        <a:rPr lang="en-US" sz="1200">
                          <a:solidFill>
                            <a:schemeClr val="tx1">
                              <a:lumMod val="50000"/>
                            </a:schemeClr>
                          </a:solidFill>
                        </a:rPr>
                        <a:t>Key Pops </a:t>
                      </a:r>
                      <a:r>
                        <a:rPr lang="mr-IN" sz="1200">
                          <a:solidFill>
                            <a:schemeClr val="tx1">
                              <a:lumMod val="50000"/>
                            </a:schemeClr>
                          </a:solidFill>
                        </a:rPr>
                        <a:t>–</a:t>
                      </a:r>
                      <a:r>
                        <a:rPr lang="en-US" sz="1200">
                          <a:solidFill>
                            <a:schemeClr val="tx1">
                              <a:lumMod val="50000"/>
                            </a:schemeClr>
                          </a:solidFill>
                        </a:rPr>
                        <a:t> SW, MSM,</a:t>
                      </a:r>
                      <a:r>
                        <a:rPr lang="en-US" sz="1200" baseline="0">
                          <a:solidFill>
                            <a:schemeClr val="tx1">
                              <a:lumMod val="50000"/>
                            </a:schemeClr>
                          </a:solidFill>
                        </a:rPr>
                        <a:t> PWID, some work w/male clients.</a:t>
                      </a:r>
                      <a:endParaRPr lang="en-US" sz="1200">
                        <a:solidFill>
                          <a:schemeClr val="tx1">
                            <a:lumMod val="50000"/>
                          </a:schemeClr>
                        </a:solidFill>
                      </a:endParaRPr>
                    </a:p>
                  </a:txBody>
                  <a:tcPr/>
                </a:tc>
                <a:tc>
                  <a:txBody>
                    <a:bodyPr/>
                    <a:lstStyle/>
                    <a:p>
                      <a:r>
                        <a:rPr lang="en-US" sz="1200" dirty="0">
                          <a:solidFill>
                            <a:schemeClr val="tx1">
                              <a:lumMod val="50000"/>
                            </a:schemeClr>
                          </a:solidFill>
                        </a:rPr>
                        <a:t>General Po</a:t>
                      </a:r>
                      <a:r>
                        <a:rPr lang="en-US" sz="1200" baseline="0" dirty="0">
                          <a:solidFill>
                            <a:schemeClr val="tx1">
                              <a:lumMod val="50000"/>
                            </a:schemeClr>
                          </a:solidFill>
                        </a:rPr>
                        <a:t>p in underserved areas, rural focus, </a:t>
                      </a:r>
                      <a:r>
                        <a:rPr lang="en-US" sz="1200" dirty="0">
                          <a:solidFill>
                            <a:schemeClr val="tx1">
                              <a:lumMod val="50000"/>
                            </a:schemeClr>
                          </a:solidFill>
                        </a:rPr>
                        <a:t>Key Pops.</a:t>
                      </a:r>
                    </a:p>
                  </a:txBody>
                  <a:tcPr/>
                </a:tc>
                <a:tc>
                  <a:txBody>
                    <a:bodyPr/>
                    <a:lstStyle/>
                    <a:p>
                      <a:r>
                        <a:rPr lang="en-US" sz="1200">
                          <a:solidFill>
                            <a:schemeClr val="tx1">
                              <a:lumMod val="50000"/>
                            </a:schemeClr>
                          </a:solidFill>
                        </a:rPr>
                        <a:t>WRA, General pop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lumMod val="50000"/>
                            </a:schemeClr>
                          </a:solidFill>
                        </a:rPr>
                        <a:t>SW, MSM, male clients</a:t>
                      </a:r>
                      <a:endParaRPr lang="en-US" sz="1200" dirty="0">
                        <a:solidFill>
                          <a:schemeClr val="tx1">
                            <a:lumMod val="50000"/>
                          </a:schemeClr>
                        </a:solidFill>
                      </a:endParaRPr>
                    </a:p>
                  </a:txBody>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a:ln>
            <a:noFill/>
          </a:ln>
        </p:spPr>
        <p:txBody>
          <a:bodyPr/>
          <a:lstStyle/>
          <a:p>
            <a:r>
              <a:rPr lang="en-US" sz="3600">
                <a:latin typeface="Century Gothic" panose="020B0502020202020204" pitchFamily="34" charset="0"/>
              </a:rPr>
              <a:t>Nigeria</a:t>
            </a:r>
            <a:br>
              <a:rPr lang="en-US" sz="2000">
                <a:latin typeface="Century Gothic" panose="020B0502020202020204" pitchFamily="34" charset="0"/>
              </a:rPr>
            </a:br>
            <a:r>
              <a:rPr lang="en-US" sz="2000">
                <a:latin typeface="Century Gothic" panose="020B0502020202020204" pitchFamily="34" charset="0"/>
              </a:rPr>
              <a:t>The </a:t>
            </a:r>
            <a:r>
              <a:rPr lang="en-US" sz="2000" dirty="0">
                <a:latin typeface="Century Gothic" panose="020B0502020202020204" pitchFamily="34" charset="0"/>
              </a:rPr>
              <a:t>Donor Landscape Supporting Condom Interventions</a:t>
            </a: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B084B78E-8F18-42F2-96C6-9E7A903AC029}"/>
              </a:ext>
            </a:extLst>
          </p:cNvPr>
          <p:cNvSpPr txBox="1"/>
          <p:nvPr/>
        </p:nvSpPr>
        <p:spPr>
          <a:xfrm>
            <a:off x="9978887" y="0"/>
            <a:ext cx="2213113" cy="338554"/>
          </a:xfrm>
          <a:prstGeom prst="rect">
            <a:avLst/>
          </a:prstGeom>
          <a:solidFill>
            <a:schemeClr val="accent1">
              <a:lumMod val="75000"/>
            </a:schemeClr>
          </a:solidFill>
        </p:spPr>
        <p:txBody>
          <a:bodyPr wrap="square" rtlCol="0">
            <a:spAutoFit/>
          </a:bodyPr>
          <a:lstStyle/>
          <a:p>
            <a:r>
              <a:rPr lang="en-US" sz="1600" b="1">
                <a:solidFill>
                  <a:schemeClr val="bg1"/>
                </a:solidFill>
                <a:latin typeface="+mj-lt"/>
              </a:rPr>
              <a:t>Activities</a:t>
            </a:r>
            <a:endParaRPr lang="en-US" sz="1600" b="1" dirty="0">
              <a:solidFill>
                <a:schemeClr val="bg1"/>
              </a:solidFill>
              <a:latin typeface="+mj-lt"/>
            </a:endParaRPr>
          </a:p>
        </p:txBody>
      </p:sp>
      <p:sp>
        <p:nvSpPr>
          <p:cNvPr id="10" name="TextBox 9">
            <a:extLst>
              <a:ext uri="{FF2B5EF4-FFF2-40B4-BE49-F238E27FC236}">
                <a16:creationId xmlns:a16="http://schemas.microsoft.com/office/drawing/2014/main" id="{5D83B876-55A7-4A4E-B84D-D2A08A1A8164}"/>
              </a:ext>
            </a:extLst>
          </p:cNvPr>
          <p:cNvSpPr txBox="1"/>
          <p:nvPr/>
        </p:nvSpPr>
        <p:spPr>
          <a:xfrm>
            <a:off x="9978887" y="339515"/>
            <a:ext cx="2213113" cy="338554"/>
          </a:xfrm>
          <a:prstGeom prst="rect">
            <a:avLst/>
          </a:prstGeom>
          <a:solidFill>
            <a:schemeClr val="accent1">
              <a:lumMod val="60000"/>
              <a:lumOff val="40000"/>
            </a:schemeClr>
          </a:solidFill>
        </p:spPr>
        <p:txBody>
          <a:bodyPr wrap="square" rtlCol="0">
            <a:spAutoFit/>
          </a:bodyPr>
          <a:lstStyle/>
          <a:p>
            <a:r>
              <a:rPr lang="en-US" sz="1600" b="1">
                <a:solidFill>
                  <a:schemeClr val="bg1"/>
                </a:solidFill>
                <a:latin typeface="+mj-lt"/>
              </a:rPr>
              <a:t>Example Slides</a:t>
            </a:r>
            <a:endParaRPr lang="en-US" sz="1600" b="1" dirty="0">
              <a:solidFill>
                <a:schemeClr val="bg1"/>
              </a:solidFill>
              <a:latin typeface="+mj-lt"/>
            </a:endParaRPr>
          </a:p>
        </p:txBody>
      </p:sp>
    </p:spTree>
    <p:extLst>
      <p:ext uri="{BB962C8B-B14F-4D97-AF65-F5344CB8AC3E}">
        <p14:creationId xmlns:p14="http://schemas.microsoft.com/office/powerpoint/2010/main" val="16384448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9487D-9548-455B-A149-2B317A1EC4CE}"/>
              </a:ext>
            </a:extLst>
          </p:cNvPr>
          <p:cNvSpPr>
            <a:spLocks noGrp="1"/>
          </p:cNvSpPr>
          <p:nvPr>
            <p:ph type="title"/>
          </p:nvPr>
        </p:nvSpPr>
        <p:spPr>
          <a:xfrm>
            <a:off x="1634050" y="2325756"/>
            <a:ext cx="7201837" cy="2897455"/>
          </a:xfrm>
        </p:spPr>
        <p:txBody>
          <a:bodyPr anchor="t"/>
          <a:lstStyle/>
          <a:p>
            <a:r>
              <a:rPr lang="en-US"/>
              <a:t>Examples of</a:t>
            </a:r>
            <a:br>
              <a:rPr lang="en-US"/>
            </a:br>
            <a:r>
              <a:rPr lang="en-US"/>
              <a:t>Summary Findings</a:t>
            </a:r>
            <a:endParaRPr lang="en-US" sz="4000" dirty="0"/>
          </a:p>
        </p:txBody>
      </p:sp>
    </p:spTree>
    <p:extLst>
      <p:ext uri="{BB962C8B-B14F-4D97-AF65-F5344CB8AC3E}">
        <p14:creationId xmlns:p14="http://schemas.microsoft.com/office/powerpoint/2010/main" val="9883238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DA85CA-69E5-4848-838D-19DDB5DB504F}"/>
              </a:ext>
            </a:extLst>
          </p:cNvPr>
          <p:cNvSpPr>
            <a:spLocks noGrp="1"/>
          </p:cNvSpPr>
          <p:nvPr>
            <p:ph type="title"/>
          </p:nvPr>
        </p:nvSpPr>
        <p:spPr/>
        <p:txBody>
          <a:bodyPr/>
          <a:lstStyle/>
          <a:p>
            <a:r>
              <a:rPr lang="en-US"/>
              <a:t>Program Self-Assessment Tool (PSAT) Summary</a:t>
            </a:r>
          </a:p>
        </p:txBody>
      </p:sp>
      <p:sp>
        <p:nvSpPr>
          <p:cNvPr id="4" name="Slide Number Placeholder 3">
            <a:extLst>
              <a:ext uri="{FF2B5EF4-FFF2-40B4-BE49-F238E27FC236}">
                <a16:creationId xmlns:a16="http://schemas.microsoft.com/office/drawing/2014/main" id="{826CC559-7019-4D90-BAF1-09286A7C0599}"/>
              </a:ext>
            </a:extLst>
          </p:cNvPr>
          <p:cNvSpPr>
            <a:spLocks noGrp="1"/>
          </p:cNvSpPr>
          <p:nvPr>
            <p:ph type="sldNum" sz="quarter" idx="11"/>
          </p:nvPr>
        </p:nvSpPr>
        <p:spPr/>
        <p:txBody>
          <a:bodyPr/>
          <a:lstStyle/>
          <a:p>
            <a:fld id="{CFFF2F95-D369-4C5D-AE33-0AFFFAE9ECAA}" type="slidenum">
              <a:rPr lang="en-US" smtClean="0"/>
              <a:pPr/>
              <a:t>98</a:t>
            </a:fld>
            <a:endParaRPr lang="en-US" dirty="0"/>
          </a:p>
        </p:txBody>
      </p:sp>
      <p:pic>
        <p:nvPicPr>
          <p:cNvPr id="7" name="Picture 6">
            <a:extLst>
              <a:ext uri="{FF2B5EF4-FFF2-40B4-BE49-F238E27FC236}">
                <a16:creationId xmlns:a16="http://schemas.microsoft.com/office/drawing/2014/main" id="{DA42A4B1-8ED4-4197-B790-1E91E136254F}"/>
              </a:ext>
            </a:extLst>
          </p:cNvPr>
          <p:cNvPicPr>
            <a:picLocks noChangeAspect="1"/>
          </p:cNvPicPr>
          <p:nvPr/>
        </p:nvPicPr>
        <p:blipFill>
          <a:blip r:embed="rId2"/>
          <a:stretch>
            <a:fillRect/>
          </a:stretch>
        </p:blipFill>
        <p:spPr>
          <a:xfrm>
            <a:off x="1341120" y="1174543"/>
            <a:ext cx="9509760" cy="3659600"/>
          </a:xfrm>
          <a:prstGeom prst="rect">
            <a:avLst/>
          </a:prstGeom>
        </p:spPr>
      </p:pic>
      <p:sp>
        <p:nvSpPr>
          <p:cNvPr id="8" name="TextBox 7">
            <a:extLst>
              <a:ext uri="{FF2B5EF4-FFF2-40B4-BE49-F238E27FC236}">
                <a16:creationId xmlns:a16="http://schemas.microsoft.com/office/drawing/2014/main" id="{94A4D6B2-E77C-4D0C-B5BD-EA192CD715B3}"/>
              </a:ext>
            </a:extLst>
          </p:cNvPr>
          <p:cNvSpPr txBox="1"/>
          <p:nvPr/>
        </p:nvSpPr>
        <p:spPr>
          <a:xfrm>
            <a:off x="1046480" y="5235332"/>
            <a:ext cx="10099039" cy="523220"/>
          </a:xfrm>
          <a:prstGeom prst="rect">
            <a:avLst/>
          </a:prstGeom>
          <a:noFill/>
        </p:spPr>
        <p:txBody>
          <a:bodyPr wrap="square" rtlCol="0">
            <a:spAutoFit/>
          </a:bodyPr>
          <a:lstStyle/>
          <a:p>
            <a:pPr algn="ctr"/>
            <a:r>
              <a:rPr lang="en-US" sz="1400"/>
              <a:t>This is the Summary Page of the PSAT, which was developed to assist countries in identifying strengths and weaknesses in their condom programs. It also provides a useful resource for summarizing many findings from the Situation Analysis.</a:t>
            </a:r>
          </a:p>
        </p:txBody>
      </p:sp>
    </p:spTree>
    <p:extLst>
      <p:ext uri="{BB962C8B-B14F-4D97-AF65-F5344CB8AC3E}">
        <p14:creationId xmlns:p14="http://schemas.microsoft.com/office/powerpoint/2010/main" val="8313887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180" y="-67198"/>
            <a:ext cx="10670192" cy="613725"/>
          </a:xfrm>
        </p:spPr>
        <p:txBody>
          <a:bodyPr/>
          <a:lstStyle/>
          <a:p>
            <a:r>
              <a:rPr lang="en-US"/>
              <a:t>Total Market Constraints </a:t>
            </a:r>
            <a:r>
              <a:rPr lang="en-US" sz="1800"/>
              <a:t>– summarized using PSI’s Production-to-Use Assessment Tool  </a:t>
            </a:r>
            <a:endParaRPr lang="en-US" sz="1800" dirty="0">
              <a:solidFill>
                <a:srgbClr val="FF0000"/>
              </a:solidFill>
            </a:endParaRPr>
          </a:p>
        </p:txBody>
      </p:sp>
      <p:graphicFrame>
        <p:nvGraphicFramePr>
          <p:cNvPr id="5" name="Table 4"/>
          <p:cNvGraphicFramePr>
            <a:graphicFrameLocks noGrp="1"/>
          </p:cNvGraphicFramePr>
          <p:nvPr/>
        </p:nvGraphicFramePr>
        <p:xfrm>
          <a:off x="113880" y="590619"/>
          <a:ext cx="11760618" cy="6171154"/>
        </p:xfrm>
        <a:graphic>
          <a:graphicData uri="http://schemas.openxmlformats.org/drawingml/2006/table">
            <a:tbl>
              <a:tblPr firstRow="1" bandRow="1">
                <a:tableStyleId>{5C22544A-7EE6-4342-B048-85BDC9FD1C3A}</a:tableStyleId>
              </a:tblPr>
              <a:tblGrid>
                <a:gridCol w="293584">
                  <a:extLst>
                    <a:ext uri="{9D8B030D-6E8A-4147-A177-3AD203B41FA5}">
                      <a16:colId xmlns:a16="http://schemas.microsoft.com/office/drawing/2014/main" val="20000"/>
                    </a:ext>
                  </a:extLst>
                </a:gridCol>
                <a:gridCol w="900635">
                  <a:extLst>
                    <a:ext uri="{9D8B030D-6E8A-4147-A177-3AD203B41FA5}">
                      <a16:colId xmlns:a16="http://schemas.microsoft.com/office/drawing/2014/main" val="20001"/>
                    </a:ext>
                  </a:extLst>
                </a:gridCol>
                <a:gridCol w="3365547">
                  <a:extLst>
                    <a:ext uri="{9D8B030D-6E8A-4147-A177-3AD203B41FA5}">
                      <a16:colId xmlns:a16="http://schemas.microsoft.com/office/drawing/2014/main" val="20002"/>
                    </a:ext>
                  </a:extLst>
                </a:gridCol>
                <a:gridCol w="1254699">
                  <a:extLst>
                    <a:ext uri="{9D8B030D-6E8A-4147-A177-3AD203B41FA5}">
                      <a16:colId xmlns:a16="http://schemas.microsoft.com/office/drawing/2014/main" val="20003"/>
                    </a:ext>
                  </a:extLst>
                </a:gridCol>
                <a:gridCol w="1196354">
                  <a:extLst>
                    <a:ext uri="{9D8B030D-6E8A-4147-A177-3AD203B41FA5}">
                      <a16:colId xmlns:a16="http://schemas.microsoft.com/office/drawing/2014/main" val="20004"/>
                    </a:ext>
                  </a:extLst>
                </a:gridCol>
                <a:gridCol w="810099">
                  <a:extLst>
                    <a:ext uri="{9D8B030D-6E8A-4147-A177-3AD203B41FA5}">
                      <a16:colId xmlns:a16="http://schemas.microsoft.com/office/drawing/2014/main" val="20005"/>
                    </a:ext>
                  </a:extLst>
                </a:gridCol>
                <a:gridCol w="3939700">
                  <a:extLst>
                    <a:ext uri="{9D8B030D-6E8A-4147-A177-3AD203B41FA5}">
                      <a16:colId xmlns:a16="http://schemas.microsoft.com/office/drawing/2014/main" val="20006"/>
                    </a:ext>
                  </a:extLst>
                </a:gridCol>
              </a:tblGrid>
              <a:tr h="345338">
                <a:tc>
                  <a:txBody>
                    <a:bodyPr/>
                    <a:lstStyle/>
                    <a:p>
                      <a:endParaRPr lang="en-US" sz="800" b="1" dirty="0">
                        <a:solidFill>
                          <a:schemeClr val="bg1"/>
                        </a:solidFill>
                        <a:latin typeface="Calibri" panose="020F0502020204030204" pitchFamily="34" charset="0"/>
                        <a:ea typeface="Montserrat" charset="0"/>
                        <a:cs typeface="Montserrat" charset="0"/>
                      </a:endParaRPr>
                    </a:p>
                  </a:txBody>
                  <a:tcPr marL="75942" marR="75942" marT="37971" marB="37971" anchor="ctr">
                    <a:solidFill>
                      <a:schemeClr val="bg1"/>
                    </a:solidFill>
                  </a:tcPr>
                </a:tc>
                <a:tc>
                  <a:txBody>
                    <a:bodyPr/>
                    <a:lstStyle/>
                    <a:p>
                      <a:endParaRPr lang="en-US" sz="800" b="1" dirty="0">
                        <a:solidFill>
                          <a:schemeClr val="bg1"/>
                        </a:solidFill>
                        <a:latin typeface="Calibri" panose="020F0502020204030204" pitchFamily="34" charset="0"/>
                        <a:ea typeface="Montserrat" charset="0"/>
                        <a:cs typeface="Montserrat" charset="0"/>
                      </a:endParaRPr>
                    </a:p>
                  </a:txBody>
                  <a:tcPr marL="75942" marR="75942" marT="37971" marB="37971" anchor="ctr">
                    <a:solidFill>
                      <a:schemeClr val="bg1"/>
                    </a:solidFill>
                  </a:tcPr>
                </a:tc>
                <a:tc>
                  <a:txBody>
                    <a:bodyPr/>
                    <a:lstStyle/>
                    <a:p>
                      <a:pPr algn="ctr"/>
                      <a:r>
                        <a:rPr lang="en-GB" sz="800" b="1" dirty="0">
                          <a:latin typeface="Calibri" panose="020F0502020204030204" pitchFamily="34" charset="0"/>
                          <a:ea typeface="Montserrat" charset="0"/>
                          <a:cs typeface="Montserrat" charset="0"/>
                        </a:rPr>
                        <a:t>IMPORTERS</a:t>
                      </a:r>
                    </a:p>
                  </a:txBody>
                  <a:tcPr marL="75942" marR="75942" marT="37971" marB="37971" anchor="ctr">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Calibri" panose="020F0502020204030204" pitchFamily="34" charset="0"/>
                          <a:ea typeface="Montserrat" charset="0"/>
                          <a:cs typeface="Montserrat" charset="0"/>
                        </a:rPr>
                        <a:t>DISTRIBUTORS/</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Calibri" panose="020F0502020204030204" pitchFamily="34" charset="0"/>
                          <a:ea typeface="Montserrat" charset="0"/>
                          <a:cs typeface="Montserrat" charset="0"/>
                        </a:rPr>
                        <a:t>WHOLESALERS</a:t>
                      </a:r>
                      <a:endParaRPr lang="en-US" sz="800" b="1" dirty="0">
                        <a:latin typeface="Calibri" panose="020F0502020204030204" pitchFamily="34" charset="0"/>
                        <a:ea typeface="Montserrat" charset="0"/>
                        <a:cs typeface="Montserrat" charset="0"/>
                      </a:endParaRPr>
                    </a:p>
                  </a:txBody>
                  <a:tcPr marL="75942" marR="75942" marT="37971" marB="37971" anchor="ctr">
                    <a:lnB w="12700" cap="flat" cmpd="sng" algn="ctr">
                      <a:solidFill>
                        <a:schemeClr val="tx1"/>
                      </a:solidFill>
                      <a:prstDash val="solid"/>
                      <a:round/>
                      <a:headEnd type="none" w="med" len="med"/>
                      <a:tailEnd type="none" w="med" len="med"/>
                    </a:lnB>
                    <a:solidFill>
                      <a:schemeClr val="accent1"/>
                    </a:solidFill>
                  </a:tcPr>
                </a:tc>
                <a:tc gridSpan="2">
                  <a:txBody>
                    <a:bodyPr/>
                    <a:lstStyle/>
                    <a:p>
                      <a:pPr algn="ctr"/>
                      <a:r>
                        <a:rPr lang="en-GB" sz="800" b="1" dirty="0">
                          <a:latin typeface="Calibri" panose="020F0502020204030204" pitchFamily="34" charset="0"/>
                          <a:ea typeface="Montserrat" charset="0"/>
                          <a:cs typeface="Montserrat" charset="0"/>
                        </a:rPr>
                        <a:t>Retailers</a:t>
                      </a:r>
                      <a:endParaRPr lang="en-US" sz="800" b="1" dirty="0">
                        <a:latin typeface="Calibri" panose="020F0502020204030204" pitchFamily="34" charset="0"/>
                        <a:ea typeface="Montserrat" charset="0"/>
                        <a:cs typeface="Montserrat" charset="0"/>
                      </a:endParaRPr>
                    </a:p>
                  </a:txBody>
                  <a:tcPr marL="75942" marR="75942" marT="37971" marB="37971" anchor="ctr">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a:txBody>
                    <a:bodyPr/>
                    <a:lstStyle/>
                    <a:p>
                      <a:pPr algn="ctr"/>
                      <a:r>
                        <a:rPr lang="en-GB" sz="800" b="1" dirty="0">
                          <a:latin typeface="Calibri" panose="020F0502020204030204" pitchFamily="34" charset="0"/>
                          <a:ea typeface="Montserrat" charset="0"/>
                          <a:cs typeface="Montserrat" charset="0"/>
                        </a:rPr>
                        <a:t>CONSUMERS</a:t>
                      </a:r>
                      <a:endParaRPr lang="en-US" sz="800" b="1" dirty="0">
                        <a:latin typeface="Calibri" panose="020F0502020204030204" pitchFamily="34" charset="0"/>
                        <a:ea typeface="Montserrat" charset="0"/>
                        <a:cs typeface="Montserrat" charset="0"/>
                      </a:endParaRPr>
                    </a:p>
                  </a:txBody>
                  <a:tcPr marL="75942" marR="75942" marT="37971" marB="37971"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28058">
                <a:tc rowSpan="4">
                  <a:txBody>
                    <a:bodyPr/>
                    <a:lstStyle/>
                    <a:p>
                      <a:pPr algn="ctr"/>
                      <a:r>
                        <a:rPr lang="en-GB" sz="800" b="1" dirty="0">
                          <a:solidFill>
                            <a:schemeClr val="bg1"/>
                          </a:solidFill>
                          <a:latin typeface="Calibri" panose="020F0502020204030204" pitchFamily="34" charset="0"/>
                          <a:ea typeface="Montserrat" charset="0"/>
                          <a:cs typeface="Montserrat" charset="0"/>
                        </a:rPr>
                        <a:t> Distribution somewhat inefficient.</a:t>
                      </a:r>
                      <a:r>
                        <a:rPr lang="en-GB" sz="800" b="1" baseline="0" dirty="0">
                          <a:solidFill>
                            <a:schemeClr val="bg1"/>
                          </a:solidFill>
                          <a:latin typeface="Calibri" panose="020F0502020204030204" pitchFamily="34" charset="0"/>
                          <a:ea typeface="Montserrat" charset="0"/>
                          <a:cs typeface="Montserrat" charset="0"/>
                        </a:rPr>
                        <a:t> </a:t>
                      </a:r>
                      <a:r>
                        <a:rPr lang="en-GB" sz="800" b="1" dirty="0">
                          <a:solidFill>
                            <a:schemeClr val="bg1"/>
                          </a:solidFill>
                          <a:latin typeface="Calibri" panose="020F0502020204030204" pitchFamily="34" charset="0"/>
                          <a:ea typeface="Montserrat" charset="0"/>
                          <a:cs typeface="Montserrat" charset="0"/>
                        </a:rPr>
                        <a:t>CORE SUPPLY</a:t>
                      </a:r>
                      <a:r>
                        <a:rPr lang="en-GB" sz="800" b="1" baseline="0" dirty="0">
                          <a:solidFill>
                            <a:schemeClr val="bg1"/>
                          </a:solidFill>
                          <a:latin typeface="Calibri" panose="020F0502020204030204" pitchFamily="34" charset="0"/>
                          <a:ea typeface="Montserrat" charset="0"/>
                          <a:cs typeface="Montserrat" charset="0"/>
                        </a:rPr>
                        <a:t> &amp; DEMAND FUNCTION</a:t>
                      </a:r>
                      <a:endParaRPr lang="en-US" sz="800" b="1" dirty="0">
                        <a:solidFill>
                          <a:schemeClr val="bg1"/>
                        </a:solidFill>
                        <a:latin typeface="Calibri" panose="020F0502020204030204" pitchFamily="34" charset="0"/>
                        <a:ea typeface="Montserrat" charset="0"/>
                        <a:cs typeface="Montserrat" charset="0"/>
                      </a:endParaRPr>
                    </a:p>
                  </a:txBody>
                  <a:tcPr marL="75942" marR="75942" marT="37971" marB="37971" vert="vert270" anchor="ctr">
                    <a:solidFill>
                      <a:schemeClr val="accent1">
                        <a:lumMod val="75000"/>
                      </a:schemeClr>
                    </a:solidFill>
                  </a:tcPr>
                </a:tc>
                <a:tc>
                  <a:txBody>
                    <a:bodyPr/>
                    <a:lstStyle/>
                    <a:p>
                      <a:pPr algn="ctr"/>
                      <a:r>
                        <a:rPr lang="en-GB" sz="800" b="1" dirty="0">
                          <a:solidFill>
                            <a:schemeClr val="bg1"/>
                          </a:solidFill>
                          <a:latin typeface="Calibri" panose="020F0502020204030204" pitchFamily="34" charset="0"/>
                          <a:ea typeface="Montserrat" charset="0"/>
                          <a:cs typeface="Montserrat" charset="0"/>
                        </a:rPr>
                        <a:t>PRODUCT</a:t>
                      </a:r>
                      <a:endParaRPr lang="en-US" sz="800" b="1" dirty="0">
                        <a:solidFill>
                          <a:schemeClr val="bg1"/>
                        </a:solidFill>
                        <a:latin typeface="Calibri" panose="020F0502020204030204" pitchFamily="34" charset="0"/>
                        <a:ea typeface="Montserrat" charset="0"/>
                        <a:cs typeface="Montserrat" charset="0"/>
                      </a:endParaRPr>
                    </a:p>
                  </a:txBody>
                  <a:tcPr marL="75942" marR="75942" marT="37971" marB="37971" anchor="ctr">
                    <a:lnR w="12700" cap="flat" cmpd="sng" algn="ctr">
                      <a:solidFill>
                        <a:schemeClr val="tx1"/>
                      </a:solidFill>
                      <a:prstDash val="solid"/>
                      <a:round/>
                      <a:headEnd type="none" w="med" len="med"/>
                      <a:tailEnd type="none" w="med" len="med"/>
                    </a:ln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kern="1200" baseline="0" dirty="0">
                        <a:solidFill>
                          <a:srgbClr val="FF0000"/>
                        </a:solidFill>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900" dirty="0">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endParaRPr lang="en-US" sz="900" dirty="0">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kern="1200" baseline="0" dirty="0">
                        <a:solidFill>
                          <a:srgbClr val="FF0000"/>
                        </a:solidFill>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41550">
                <a:tc vMerge="1">
                  <a:txBody>
                    <a:bodyPr/>
                    <a:lstStyle/>
                    <a:p>
                      <a:endParaRPr lang="en-US" sz="1200" dirty="0">
                        <a:solidFill>
                          <a:schemeClr val="bg1"/>
                        </a:solidFill>
                      </a:endParaRPr>
                    </a:p>
                  </a:txBody>
                  <a:tcPr anchor="ctr">
                    <a:solidFill>
                      <a:schemeClr val="accent1"/>
                    </a:solidFill>
                  </a:tcPr>
                </a:tc>
                <a:tc>
                  <a:txBody>
                    <a:bodyPr/>
                    <a:lstStyle/>
                    <a:p>
                      <a:pPr algn="ctr"/>
                      <a:r>
                        <a:rPr lang="en-GB" sz="800" b="1" dirty="0">
                          <a:solidFill>
                            <a:schemeClr val="bg1"/>
                          </a:solidFill>
                          <a:latin typeface="Calibri" panose="020F0502020204030204" pitchFamily="34" charset="0"/>
                          <a:ea typeface="Montserrat" charset="0"/>
                          <a:cs typeface="Montserrat" charset="0"/>
                        </a:rPr>
                        <a:t>PRICE</a:t>
                      </a:r>
                      <a:endParaRPr lang="en-US" sz="800" b="1" dirty="0">
                        <a:solidFill>
                          <a:schemeClr val="bg1"/>
                        </a:solidFill>
                        <a:latin typeface="Calibri" panose="020F0502020204030204" pitchFamily="34" charset="0"/>
                        <a:ea typeface="Montserrat" charset="0"/>
                        <a:cs typeface="Montserrat" charset="0"/>
                      </a:endParaRPr>
                    </a:p>
                  </a:txBody>
                  <a:tcPr marL="75942" marR="75942" marT="37971" marB="37971" anchor="ctr">
                    <a:lnR w="12700" cap="flat" cmpd="sng" algn="ctr">
                      <a:solidFill>
                        <a:schemeClr val="tx1"/>
                      </a:solidFill>
                      <a:prstDash val="solid"/>
                      <a:round/>
                      <a:headEnd type="none" w="med" len="med"/>
                      <a:tailEnd type="none" w="med" len="med"/>
                    </a:ln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baseline="0" dirty="0">
                          <a:solidFill>
                            <a:schemeClr val="tx1"/>
                          </a:solidFill>
                          <a:latin typeface="Calibri" charset="0"/>
                          <a:ea typeface="Calibri" charset="0"/>
                          <a:cs typeface="Calibri" charset="0"/>
                        </a:rPr>
                        <a:t>A barrier cited by one commercial importer is fluctuating price of condoms due to 1) volatile currency fluctuations and 2) manufacturer raw material fluctuations. </a:t>
                      </a: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r>
                        <a:rPr lang="en-US" sz="900" b="0" kern="1200" baseline="0" dirty="0">
                          <a:solidFill>
                            <a:srgbClr val="FF0000"/>
                          </a:solidFill>
                          <a:latin typeface="Calibri" charset="0"/>
                          <a:ea typeface="Calibri" charset="0"/>
                          <a:cs typeface="Calibri" charset="0"/>
                        </a:rPr>
                        <a:t>Excessive profit taking through trade is a problem, but is exasperated by poorly priced SM brands. For example, the total mark-up of Trust through trade is 359%. Lifeguard and Trust, which is sold at a price twice as high to distributors, is moved through distribution twice as efficiently </a:t>
                      </a:r>
                      <a:r>
                        <a:rPr lang="mr-IN" sz="900" b="0" kern="1200" baseline="0" dirty="0">
                          <a:solidFill>
                            <a:srgbClr val="FF0000"/>
                          </a:solidFill>
                          <a:latin typeface="Calibri" charset="0"/>
                          <a:ea typeface="Calibri" charset="0"/>
                          <a:cs typeface="Calibri" charset="0"/>
                        </a:rPr>
                        <a:t>–</a:t>
                      </a:r>
                      <a:r>
                        <a:rPr lang="en-US" sz="900" b="0" kern="1200" baseline="0" dirty="0">
                          <a:solidFill>
                            <a:srgbClr val="FF0000"/>
                          </a:solidFill>
                          <a:latin typeface="Calibri" charset="0"/>
                          <a:ea typeface="Calibri" charset="0"/>
                          <a:cs typeface="Calibri" charset="0"/>
                        </a:rPr>
                        <a:t> meaning MSI and PACE is able to recoup twice as much program to reinvest in programs. </a:t>
                      </a: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sz="1000" b="0" kern="1200" baseline="0" dirty="0">
                        <a:solidFill>
                          <a:srgbClr val="FF0000"/>
                        </a:solidFill>
                        <a:latin typeface="Calibri" panose="020F0502020204030204" pitchFamily="34" charset="0"/>
                        <a:ea typeface="Montserrat" charset="0"/>
                        <a:cs typeface="Montserrat"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31006">
                <a:tc vMerge="1">
                  <a:txBody>
                    <a:bodyPr/>
                    <a:lstStyle/>
                    <a:p>
                      <a:endParaRPr lang="en-US" sz="1200" dirty="0">
                        <a:solidFill>
                          <a:schemeClr val="bg1"/>
                        </a:solidFill>
                      </a:endParaRPr>
                    </a:p>
                  </a:txBody>
                  <a:tcPr anchor="ctr">
                    <a:solidFill>
                      <a:schemeClr val="accent1"/>
                    </a:solidFill>
                  </a:tcPr>
                </a:tc>
                <a:tc>
                  <a:txBody>
                    <a:bodyPr/>
                    <a:lstStyle/>
                    <a:p>
                      <a:pPr algn="ctr"/>
                      <a:r>
                        <a:rPr lang="en-GB" sz="800" b="1" dirty="0">
                          <a:solidFill>
                            <a:schemeClr val="bg1"/>
                          </a:solidFill>
                          <a:latin typeface="Calibri" panose="020F0502020204030204" pitchFamily="34" charset="0"/>
                          <a:ea typeface="Montserrat" charset="0"/>
                          <a:cs typeface="Montserrat" charset="0"/>
                        </a:rPr>
                        <a:t>PLACE</a:t>
                      </a:r>
                      <a:endParaRPr lang="en-US" sz="800" b="1" dirty="0">
                        <a:solidFill>
                          <a:schemeClr val="bg1"/>
                        </a:solidFill>
                        <a:latin typeface="Calibri" panose="020F0502020204030204" pitchFamily="34" charset="0"/>
                        <a:ea typeface="Montserrat" charset="0"/>
                        <a:cs typeface="Montserrat" charset="0"/>
                      </a:endParaRPr>
                    </a:p>
                  </a:txBody>
                  <a:tcPr marL="75942" marR="75942" marT="37971" marB="37971" anchor="ctr">
                    <a:lnR w="12700" cap="flat" cmpd="sng" algn="ctr">
                      <a:solidFill>
                        <a:schemeClr val="tx1"/>
                      </a:solidFill>
                      <a:prstDash val="solid"/>
                      <a:round/>
                      <a:headEnd type="none" w="med" len="med"/>
                      <a:tailEnd type="none" w="med" len="med"/>
                    </a:ln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kern="1200" dirty="0">
                        <a:solidFill>
                          <a:srgbClr val="FF0000"/>
                        </a:solidFill>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900" b="0" kern="1200" baseline="0" dirty="0">
                        <a:solidFill>
                          <a:srgbClr val="FF0000"/>
                        </a:solidFill>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r>
                        <a:rPr lang="en-US" sz="900" dirty="0">
                          <a:solidFill>
                            <a:schemeClr val="tx1"/>
                          </a:solidFill>
                        </a:rPr>
                        <a:t>Social</a:t>
                      </a:r>
                      <a:r>
                        <a:rPr lang="en-US" sz="900" baseline="0" dirty="0">
                          <a:solidFill>
                            <a:schemeClr val="tx1"/>
                          </a:solidFill>
                        </a:rPr>
                        <a:t> marketing brands are widely available at retail, although stock outs of SM brands and fluctuating availability appears to be a challenge. </a:t>
                      </a:r>
                      <a:r>
                        <a:rPr lang="en-US" sz="900" dirty="0">
                          <a:solidFill>
                            <a:srgbClr val="FF0000"/>
                          </a:solidFill>
                        </a:rPr>
                        <a:t>Free distribution is highly sporadic </a:t>
                      </a:r>
                      <a:r>
                        <a:rPr lang="mr-IN" sz="900" dirty="0">
                          <a:solidFill>
                            <a:srgbClr val="FF0000"/>
                          </a:solidFill>
                        </a:rPr>
                        <a:t>–</a:t>
                      </a:r>
                      <a:r>
                        <a:rPr lang="en-US" sz="900" dirty="0">
                          <a:solidFill>
                            <a:srgbClr val="FF0000"/>
                          </a:solidFill>
                        </a:rPr>
                        <a:t> with free being ‘everywhere’ at times, and ‘nowhere’ at others - driven by shot gun approach to distribution, challenges in supply chain, dispenser supply maintenance.</a:t>
                      </a: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61667">
                <a:tc vMerge="1">
                  <a:txBody>
                    <a:bodyPr/>
                    <a:lstStyle/>
                    <a:p>
                      <a:endParaRPr lang="en-US" sz="1200" dirty="0">
                        <a:solidFill>
                          <a:schemeClr val="bg1"/>
                        </a:solidFill>
                      </a:endParaRPr>
                    </a:p>
                  </a:txBody>
                  <a:tcPr anchor="ctr">
                    <a:solidFill>
                      <a:schemeClr val="accent1"/>
                    </a:solidFill>
                  </a:tcPr>
                </a:tc>
                <a:tc>
                  <a:txBody>
                    <a:bodyPr/>
                    <a:lstStyle/>
                    <a:p>
                      <a:pPr algn="ctr"/>
                      <a:r>
                        <a:rPr lang="en-GB" sz="800" b="1" dirty="0">
                          <a:solidFill>
                            <a:schemeClr val="bg1"/>
                          </a:solidFill>
                          <a:latin typeface="Calibri" panose="020F0502020204030204" pitchFamily="34" charset="0"/>
                          <a:ea typeface="Montserrat" charset="0"/>
                          <a:cs typeface="Montserrat" charset="0"/>
                        </a:rPr>
                        <a:t>PROMOTION</a:t>
                      </a:r>
                      <a:endParaRPr lang="en-US" sz="800" b="1" dirty="0">
                        <a:solidFill>
                          <a:schemeClr val="bg1"/>
                        </a:solidFill>
                        <a:latin typeface="Calibri" panose="020F0502020204030204" pitchFamily="34" charset="0"/>
                        <a:ea typeface="Montserrat" charset="0"/>
                        <a:cs typeface="Montserrat" charset="0"/>
                      </a:endParaRPr>
                    </a:p>
                  </a:txBody>
                  <a:tcPr marL="75942" marR="75942" marT="37971" marB="37971" anchor="ctr">
                    <a:lnR w="12700" cap="flat" cmpd="sng" algn="ctr">
                      <a:solidFill>
                        <a:schemeClr val="tx1"/>
                      </a:solidFill>
                      <a:prstDash val="solid"/>
                      <a:round/>
                      <a:headEnd type="none" w="med" len="med"/>
                      <a:tailEnd type="none" w="med" len="med"/>
                    </a:ln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kern="1200" dirty="0">
                        <a:solidFill>
                          <a:srgbClr val="FF0000"/>
                        </a:solidFill>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endParaRPr lang="en-US" sz="900" dirty="0">
                        <a:solidFill>
                          <a:srgbClr val="FF0000"/>
                        </a:solidFill>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114300" indent="0" algn="l" fontAlgn="ctr">
                        <a:tabLst/>
                      </a:pPr>
                      <a:r>
                        <a:rPr lang="en-US" sz="900" b="0" i="0" u="none" strike="noStrike" dirty="0">
                          <a:solidFill>
                            <a:srgbClr val="FF0000"/>
                          </a:solidFill>
                          <a:effectLst/>
                          <a:latin typeface="Calibri" charset="0"/>
                          <a:ea typeface="Calibri" charset="0"/>
                          <a:cs typeface="Calibri" charset="0"/>
                        </a:rPr>
                        <a:t>While</a:t>
                      </a:r>
                      <a:r>
                        <a:rPr lang="en-US" sz="900" b="0" i="0" u="none" strike="noStrike" baseline="0" dirty="0">
                          <a:solidFill>
                            <a:srgbClr val="FF0000"/>
                          </a:solidFill>
                          <a:effectLst/>
                          <a:latin typeface="Calibri" charset="0"/>
                          <a:ea typeface="Calibri" charset="0"/>
                          <a:cs typeface="Calibri" charset="0"/>
                        </a:rPr>
                        <a:t> CHC harmonizes communications, evidence gaps prevent understanding factors contributing to use (or barriers to use) across populations and behavior. Without up to date prioritized factors of use communications and interventions are running blind. Programmers fill the gap with anecdotes and past experience. </a:t>
                      </a:r>
                      <a:endParaRPr lang="en-US" sz="900" b="0" i="0" u="none" strike="noStrike" dirty="0">
                        <a:solidFill>
                          <a:srgbClr val="FF0000"/>
                        </a:solidFill>
                        <a:effectLst/>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114300" indent="0" algn="l" fontAlgn="ctr">
                        <a:tabLst/>
                      </a:pPr>
                      <a:endParaRPr lang="en-US" sz="1000" b="0" i="0" u="none" strike="noStrike" dirty="0">
                        <a:solidFill>
                          <a:srgbClr val="FF0000"/>
                        </a:solidFill>
                        <a:effectLst/>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825192">
                <a:tc rowSpan="5">
                  <a:txBody>
                    <a:bodyPr/>
                    <a:lstStyle/>
                    <a:p>
                      <a:pPr algn="ctr"/>
                      <a:r>
                        <a:rPr lang="en-GB" sz="800" b="1" dirty="0">
                          <a:solidFill>
                            <a:schemeClr val="bg1"/>
                          </a:solidFill>
                          <a:latin typeface="Calibri" panose="020F0502020204030204" pitchFamily="34" charset="0"/>
                          <a:ea typeface="Montserrat" charset="0"/>
                          <a:cs typeface="Montserrat" charset="0"/>
                        </a:rPr>
                        <a:t>SUPPORT</a:t>
                      </a:r>
                      <a:endParaRPr lang="en-US" sz="800" b="1" dirty="0">
                        <a:solidFill>
                          <a:schemeClr val="bg1"/>
                        </a:solidFill>
                        <a:latin typeface="Calibri" panose="020F0502020204030204" pitchFamily="34" charset="0"/>
                        <a:ea typeface="Montserrat" charset="0"/>
                        <a:cs typeface="Montserrat" charset="0"/>
                      </a:endParaRPr>
                    </a:p>
                  </a:txBody>
                  <a:tcPr marL="75942" marR="75942" marT="37971" marB="37971" vert="vert270" anchor="c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latin typeface="Calibri" panose="020F0502020204030204" pitchFamily="34" charset="0"/>
                          <a:ea typeface="Montserrat" charset="0"/>
                          <a:cs typeface="Montserrat" charset="0"/>
                        </a:rPr>
                        <a:t>INFORMATION / COORDINATION </a:t>
                      </a:r>
                      <a:endParaRPr lang="en-US" sz="800" b="1" dirty="0">
                        <a:solidFill>
                          <a:schemeClr val="bg1"/>
                        </a:solidFill>
                        <a:latin typeface="Calibri" panose="020F0502020204030204" pitchFamily="34" charset="0"/>
                        <a:ea typeface="Montserrat" charset="0"/>
                        <a:cs typeface="Montserrat" charset="0"/>
                      </a:endParaRPr>
                    </a:p>
                  </a:txBody>
                  <a:tcPr marL="75942" marR="75942" marT="37971" marB="37971" anchor="ctr">
                    <a:lnR w="12700" cap="flat" cmpd="sng" algn="ctr">
                      <a:solidFill>
                        <a:schemeClr val="tx1"/>
                      </a:solidFill>
                      <a:prstDash val="solid"/>
                      <a:round/>
                      <a:headEnd type="none" w="med" len="med"/>
                      <a:tailEnd type="none" w="med" len="med"/>
                    </a:lnR>
                    <a:solidFill>
                      <a:schemeClr val="accent1"/>
                    </a:solidFill>
                  </a:tcPr>
                </a:tc>
                <a:tc gridSpan="5">
                  <a:txBody>
                    <a:bodyPr/>
                    <a:lstStyle/>
                    <a:p>
                      <a:pPr marL="171450" indent="-171450">
                        <a:buFont typeface="Wingdings" charset="2"/>
                        <a:buChar char="q"/>
                      </a:pPr>
                      <a:r>
                        <a:rPr lang="en-US" sz="900" dirty="0"/>
                        <a:t>Lack of </a:t>
                      </a:r>
                      <a:r>
                        <a:rPr lang="en-US" sz="900" dirty="0">
                          <a:solidFill>
                            <a:srgbClr val="FF0000"/>
                          </a:solidFill>
                        </a:rPr>
                        <a:t>behavioral data </a:t>
                      </a:r>
                      <a:r>
                        <a:rPr lang="en-US" sz="900" dirty="0"/>
                        <a:t>and factors of use inhibiting informed decision making </a:t>
                      </a:r>
                      <a:r>
                        <a:rPr lang="mr-IN" sz="900" dirty="0"/>
                        <a:t>–</a:t>
                      </a:r>
                      <a:r>
                        <a:rPr lang="en-US" sz="900" dirty="0"/>
                        <a:t> with KP, &amp; high risk sex in GP.</a:t>
                      </a:r>
                    </a:p>
                    <a:p>
                      <a:pPr marL="171450" indent="-171450">
                        <a:buFont typeface="Wingdings" charset="2"/>
                        <a:buChar char="q"/>
                      </a:pPr>
                      <a:r>
                        <a:rPr lang="en-US" sz="900" dirty="0"/>
                        <a:t>Market data promising (UHMG TMA data) but room to improve sharing, analysis to inform decisions.</a:t>
                      </a:r>
                    </a:p>
                    <a:p>
                      <a:pPr marL="171450" indent="-171450">
                        <a:buFont typeface="Wingdings" charset="2"/>
                        <a:buChar char="q"/>
                      </a:pPr>
                      <a:r>
                        <a:rPr lang="en-US" sz="900" dirty="0">
                          <a:solidFill>
                            <a:srgbClr val="FF0000"/>
                          </a:solidFill>
                        </a:rPr>
                        <a:t>Data</a:t>
                      </a:r>
                      <a:r>
                        <a:rPr lang="en-US" sz="900" baseline="0" dirty="0">
                          <a:solidFill>
                            <a:srgbClr val="FF0000"/>
                          </a:solidFill>
                        </a:rPr>
                        <a:t> that does exist in not widely shared, disseminated, jointly analyzed. </a:t>
                      </a:r>
                      <a:endParaRPr lang="en-US" sz="900" dirty="0">
                        <a:solidFill>
                          <a:srgbClr val="FF0000"/>
                        </a:solidFill>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sz="1000" dirty="0">
                        <a:solidFill>
                          <a:srgbClr val="FF0000"/>
                        </a:solidFill>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sz="1000" dirty="0">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819062">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latin typeface="Calibri" panose="020F0502020204030204" pitchFamily="34" charset="0"/>
                          <a:ea typeface="Montserrat" charset="0"/>
                          <a:cs typeface="Montserrat" charset="0"/>
                        </a:rPr>
                        <a:t>PROCUREMENT</a:t>
                      </a:r>
                      <a:endParaRPr lang="en-US" sz="800" b="1" dirty="0">
                        <a:solidFill>
                          <a:schemeClr val="bg1"/>
                        </a:solidFill>
                        <a:latin typeface="Calibri" panose="020F0502020204030204" pitchFamily="34" charset="0"/>
                        <a:ea typeface="Montserrat" charset="0"/>
                        <a:cs typeface="Montserrat" charset="0"/>
                      </a:endParaRPr>
                    </a:p>
                  </a:txBody>
                  <a:tcPr marL="75942" marR="75942" marT="37971" marB="37971" anchor="ctr">
                    <a:lnR w="12700" cap="flat" cmpd="sng" algn="ctr">
                      <a:solidFill>
                        <a:schemeClr val="tx1"/>
                      </a:solidFill>
                      <a:prstDash val="solid"/>
                      <a:round/>
                      <a:headEnd type="none" w="med" len="med"/>
                      <a:tailEnd type="none" w="med" len="med"/>
                    </a:lnR>
                    <a:solidFill>
                      <a:schemeClr val="accent1"/>
                    </a:solidFill>
                  </a:tcPr>
                </a:tc>
                <a:tc gridSpan="5">
                  <a:txBody>
                    <a:bodyPr/>
                    <a:lstStyle/>
                    <a:p>
                      <a:pPr marL="171450" indent="-171450">
                        <a:buFont typeface="Wingdings" charset="2"/>
                        <a:buChar char="q"/>
                      </a:pPr>
                      <a:r>
                        <a:rPr lang="en-US" sz="900" dirty="0">
                          <a:solidFill>
                            <a:srgbClr val="FF0000"/>
                          </a:solidFill>
                        </a:rPr>
                        <a:t>Demand driven forecasts needed. Quantification supporting procurement is thoughtful process, but is supply driven,</a:t>
                      </a:r>
                      <a:r>
                        <a:rPr lang="en-US" sz="900" baseline="0" dirty="0">
                          <a:solidFill>
                            <a:srgbClr val="FF0000"/>
                          </a:solidFill>
                        </a:rPr>
                        <a:t> and</a:t>
                      </a:r>
                      <a:r>
                        <a:rPr lang="en-US" sz="900" dirty="0">
                          <a:solidFill>
                            <a:srgbClr val="FF0000"/>
                          </a:solidFill>
                        </a:rPr>
                        <a:t> factors in overly aggressive assumptions in growing use (to 100% by 2019). </a:t>
                      </a:r>
                    </a:p>
                    <a:p>
                      <a:pPr marL="171450" indent="-171450">
                        <a:buFont typeface="Wingdings" charset="2"/>
                        <a:buChar char="q"/>
                      </a:pPr>
                      <a:r>
                        <a:rPr lang="en-US" sz="900" dirty="0">
                          <a:solidFill>
                            <a:srgbClr val="FF0000"/>
                          </a:solidFill>
                        </a:rPr>
                        <a:t>Over budgeting for procurement at times results in condoms in warehouses; latest rec to shift condom funds to ARV to fill gap.</a:t>
                      </a:r>
                    </a:p>
                    <a:p>
                      <a:pPr marL="171450" indent="-171450">
                        <a:buFont typeface="Wingdings" charset="2"/>
                        <a:buChar char="q"/>
                      </a:pPr>
                      <a:r>
                        <a:rPr lang="en-US" sz="900" dirty="0">
                          <a:solidFill>
                            <a:srgbClr val="FF0000"/>
                          </a:solidFill>
                        </a:rPr>
                        <a:t>Opportunity to improve input from TMA perspective.</a:t>
                      </a: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93741">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Calibri" panose="020F0502020204030204" pitchFamily="34" charset="0"/>
                          <a:ea typeface="Montserrat" charset="0"/>
                          <a:cs typeface="Montserrat" charset="0"/>
                        </a:rPr>
                        <a:t>QUALITY</a:t>
                      </a:r>
                      <a:r>
                        <a:rPr lang="en-US" sz="800" b="1" baseline="0" dirty="0">
                          <a:solidFill>
                            <a:schemeClr val="bg1"/>
                          </a:solidFill>
                          <a:latin typeface="Calibri" panose="020F0502020204030204" pitchFamily="34" charset="0"/>
                          <a:ea typeface="Montserrat" charset="0"/>
                          <a:cs typeface="Montserrat" charset="0"/>
                        </a:rPr>
                        <a:t> ASSSURANCE</a:t>
                      </a:r>
                      <a:endParaRPr lang="en-US" sz="800" b="1" dirty="0">
                        <a:solidFill>
                          <a:schemeClr val="bg1"/>
                        </a:solidFill>
                        <a:latin typeface="Calibri" panose="020F0502020204030204" pitchFamily="34" charset="0"/>
                        <a:ea typeface="Montserrat" charset="0"/>
                        <a:cs typeface="Montserrat" charset="0"/>
                      </a:endParaRPr>
                    </a:p>
                  </a:txBody>
                  <a:tcPr marL="75942" marR="75942" marT="37971" marB="37971" anchor="ctr">
                    <a:lnR w="12700" cap="flat" cmpd="sng" algn="ctr">
                      <a:solidFill>
                        <a:schemeClr val="tx1"/>
                      </a:solidFill>
                      <a:prstDash val="solid"/>
                      <a:round/>
                      <a:headEnd type="none" w="med" len="med"/>
                      <a:tailEnd type="none" w="med" len="med"/>
                    </a:lnR>
                    <a:solidFill>
                      <a:schemeClr val="accent1"/>
                    </a:solidFill>
                  </a:tcPr>
                </a:tc>
                <a:tc gridSpan="2">
                  <a:txBody>
                    <a:bodyPr/>
                    <a:lstStyle/>
                    <a:p>
                      <a:pPr marL="171450" indent="-171450">
                        <a:buFont typeface="Wingdings" charset="2"/>
                        <a:buChar char="q"/>
                      </a:pPr>
                      <a:r>
                        <a:rPr lang="en-US" sz="900" dirty="0">
                          <a:solidFill>
                            <a:srgbClr val="FF0000"/>
                          </a:solidFill>
                        </a:rPr>
                        <a:t>NDA is a bottleneck to condom supply. </a:t>
                      </a:r>
                    </a:p>
                    <a:p>
                      <a:pPr marL="171450" indent="-171450">
                        <a:buFont typeface="Wingdings" charset="2"/>
                        <a:buChar char="q"/>
                      </a:pPr>
                      <a:r>
                        <a:rPr lang="en-US" sz="900" dirty="0">
                          <a:solidFill>
                            <a:srgbClr val="FF0000"/>
                          </a:solidFill>
                        </a:rPr>
                        <a:t>While WHO approved quality testing, sampling strategies + testing constraints results in condoms stuck in warehouses, often for months, while testing takes place. </a:t>
                      </a:r>
                    </a:p>
                    <a:p>
                      <a:pPr marL="171450" indent="-171450">
                        <a:buFont typeface="Wingdings" charset="2"/>
                        <a:buChar char="q"/>
                      </a:pPr>
                      <a:r>
                        <a:rPr lang="en-US" sz="900" dirty="0">
                          <a:solidFill>
                            <a:srgbClr val="FF0000"/>
                          </a:solidFill>
                        </a:rPr>
                        <a:t>Impacts public sector, social marketing, commercial.</a:t>
                      </a: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sz="900" dirty="0">
                        <a:solidFill>
                          <a:srgbClr val="FF0000"/>
                        </a:solidFill>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endParaRPr lang="en-US" dirty="0"/>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endParaRPr lang="en-US" sz="900" b="0" kern="1200" baseline="0" dirty="0">
                        <a:solidFill>
                          <a:srgbClr val="FF0000"/>
                        </a:solidFill>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345338">
                <a:tc vMerge="1">
                  <a:txBody>
                    <a:bodyPr/>
                    <a:lstStyle/>
                    <a:p>
                      <a:endParaRPr lang="en-US" sz="1200" dirty="0">
                        <a:solidFill>
                          <a:schemeClr val="bg1"/>
                        </a:solidFill>
                      </a:endParaRPr>
                    </a:p>
                  </a:txBody>
                  <a:tcPr anchor="ctr">
                    <a:solidFill>
                      <a:schemeClr val="accent1"/>
                    </a:solidFill>
                  </a:tcPr>
                </a:tc>
                <a:tc>
                  <a:txBody>
                    <a:bodyPr/>
                    <a:lstStyle/>
                    <a:p>
                      <a:pPr algn="ctr"/>
                      <a:r>
                        <a:rPr lang="en-US" sz="800" b="1" dirty="0">
                          <a:solidFill>
                            <a:schemeClr val="bg1"/>
                          </a:solidFill>
                          <a:latin typeface="Calibri" panose="020F0502020204030204" pitchFamily="34" charset="0"/>
                          <a:ea typeface="Montserrat" charset="0"/>
                          <a:cs typeface="Montserrat" charset="0"/>
                        </a:rPr>
                        <a:t>Financing Functions</a:t>
                      </a:r>
                    </a:p>
                  </a:txBody>
                  <a:tcPr marL="75942" marR="75942" marT="37971" marB="37971" anchor="ctr">
                    <a:lnR w="12700" cap="flat" cmpd="sng" algn="ctr">
                      <a:solidFill>
                        <a:schemeClr val="tx1"/>
                      </a:solidFill>
                      <a:prstDash val="solid"/>
                      <a:round/>
                      <a:headEnd type="none" w="med" len="med"/>
                      <a:tailEnd type="none" w="med" len="med"/>
                    </a:lnR>
                    <a:solidFill>
                      <a:schemeClr val="accent1"/>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FF0000"/>
                          </a:solidFill>
                        </a:rPr>
                        <a:t>Excess subsidy supporting free (at procurement) distribution, which is poorly targeted</a:t>
                      </a:r>
                      <a:r>
                        <a:rPr lang="en-US" sz="900" b="0" baseline="0" dirty="0">
                          <a:solidFill>
                            <a:srgbClr val="FF0000"/>
                          </a:solidFill>
                          <a:latin typeface="Calibri" charset="0"/>
                          <a:ea typeface="Calibri" charset="0"/>
                          <a:cs typeface="Calibri" charset="0"/>
                        </a:rPr>
                        <a:t> . SM (Protector) brands delivering too much subsidy through value chain from excess margins)</a:t>
                      </a:r>
                      <a:endParaRPr lang="en-US" sz="900" dirty="0"/>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sz="1000" dirty="0">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sz="900" dirty="0">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endParaRPr lang="en-US" sz="900" dirty="0">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179722">
                <a:tc vMerge="1">
                  <a:txBody>
                    <a:bodyPr/>
                    <a:lstStyle/>
                    <a:p>
                      <a:endParaRPr lang="en-US" sz="1200" dirty="0">
                        <a:solidFill>
                          <a:schemeClr val="bg1"/>
                        </a:solidFill>
                      </a:endParaRPr>
                    </a:p>
                  </a:txBody>
                  <a:tcPr anchor="ctr">
                    <a:solidFill>
                      <a:schemeClr val="accent1"/>
                    </a:solidFill>
                  </a:tcPr>
                </a:tc>
                <a:tc>
                  <a:txBody>
                    <a:bodyPr/>
                    <a:lstStyle/>
                    <a:p>
                      <a:pPr algn="ctr"/>
                      <a:r>
                        <a:rPr lang="en-GB" sz="800" b="1" dirty="0">
                          <a:solidFill>
                            <a:schemeClr val="bg1"/>
                          </a:solidFill>
                          <a:latin typeface="Calibri" panose="020F0502020204030204" pitchFamily="34" charset="0"/>
                          <a:ea typeface="Montserrat" charset="0"/>
                          <a:cs typeface="Montserrat" charset="0"/>
                        </a:rPr>
                        <a:t>CAPACITY</a:t>
                      </a:r>
                      <a:endParaRPr lang="en-US" sz="800" b="1" dirty="0">
                        <a:solidFill>
                          <a:schemeClr val="bg1"/>
                        </a:solidFill>
                        <a:latin typeface="Calibri" panose="020F0502020204030204" pitchFamily="34" charset="0"/>
                        <a:ea typeface="Montserrat" charset="0"/>
                        <a:cs typeface="Montserrat" charset="0"/>
                      </a:endParaRPr>
                    </a:p>
                  </a:txBody>
                  <a:tcPr marL="75942" marR="75942" marT="37971" marB="37971" anchor="ctr">
                    <a:lnR w="12700" cap="flat" cmpd="sng" algn="ctr">
                      <a:solidFill>
                        <a:schemeClr val="tx1"/>
                      </a:solidFill>
                      <a:prstDash val="solid"/>
                      <a:round/>
                      <a:headEnd type="none" w="med" len="med"/>
                      <a:tailEnd type="none" w="med" len="med"/>
                    </a:lnR>
                    <a:solidFill>
                      <a:schemeClr val="accent1"/>
                    </a:solidFill>
                  </a:tcPr>
                </a:tc>
                <a:tc gridSpan="5">
                  <a:txBody>
                    <a:bodyPr/>
                    <a:lstStyle/>
                    <a:p>
                      <a:r>
                        <a:rPr lang="en-US" sz="900" b="0" dirty="0">
                          <a:solidFill>
                            <a:srgbClr val="FF0000"/>
                          </a:solidFill>
                          <a:latin typeface="Calibri" charset="0"/>
                          <a:ea typeface="Calibri" charset="0"/>
                          <a:cs typeface="Calibri" charset="0"/>
                        </a:rPr>
                        <a:t>While TMA widely understand, CCC/</a:t>
                      </a:r>
                      <a:r>
                        <a:rPr lang="en-US" sz="900" b="0" dirty="0" err="1">
                          <a:solidFill>
                            <a:srgbClr val="FF0000"/>
                          </a:solidFill>
                          <a:latin typeface="Calibri" charset="0"/>
                          <a:ea typeface="Calibri" charset="0"/>
                          <a:cs typeface="Calibri" charset="0"/>
                        </a:rPr>
                        <a:t>MoH</a:t>
                      </a:r>
                      <a:r>
                        <a:rPr lang="en-US" sz="900" b="0" dirty="0">
                          <a:solidFill>
                            <a:srgbClr val="FF0000"/>
                          </a:solidFill>
                          <a:latin typeface="Calibri" charset="0"/>
                          <a:ea typeface="Calibri" charset="0"/>
                          <a:cs typeface="Calibri" charset="0"/>
                        </a:rPr>
                        <a:t>, implementing partners</a:t>
                      </a:r>
                      <a:r>
                        <a:rPr lang="en-US" sz="900" b="0" baseline="0" dirty="0">
                          <a:solidFill>
                            <a:srgbClr val="FF0000"/>
                          </a:solidFill>
                          <a:latin typeface="Calibri" charset="0"/>
                          <a:ea typeface="Calibri" charset="0"/>
                          <a:cs typeface="Calibri" charset="0"/>
                        </a:rPr>
                        <a:t> require sustained support to transition TMA from concept to reality, developing holistic vision of healthy market (appropriate role of free, SM, and commercial) and specific activities to get there. </a:t>
                      </a:r>
                      <a:endParaRPr lang="en-US" sz="900" b="0" dirty="0">
                        <a:solidFill>
                          <a:srgbClr val="FF0000"/>
                        </a:solidFill>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sz="1000" dirty="0">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sz="1000" dirty="0">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sz="1000" dirty="0">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121560">
                <a:tc rowSpan="2">
                  <a:txBody>
                    <a:bodyPr/>
                    <a:lstStyle/>
                    <a:p>
                      <a:pPr algn="ctr"/>
                      <a:r>
                        <a:rPr lang="en-US" sz="800" b="1" dirty="0">
                          <a:solidFill>
                            <a:schemeClr val="bg1"/>
                          </a:solidFill>
                          <a:latin typeface="Calibri" panose="020F0502020204030204" pitchFamily="34" charset="0"/>
                          <a:ea typeface="Montserrat" charset="0"/>
                          <a:cs typeface="Montserrat" charset="0"/>
                        </a:rPr>
                        <a:t>RULES</a:t>
                      </a:r>
                    </a:p>
                  </a:txBody>
                  <a:tcPr marL="75942" marR="75942" marT="37971" marB="37971" vert="vert270" anchor="ctr">
                    <a:solidFill>
                      <a:schemeClr val="accent1">
                        <a:lumMod val="75000"/>
                      </a:schemeClr>
                    </a:solidFill>
                  </a:tcPr>
                </a:tc>
                <a:tc>
                  <a:txBody>
                    <a:bodyPr/>
                    <a:lstStyle/>
                    <a:p>
                      <a:pPr algn="ctr"/>
                      <a:r>
                        <a:rPr lang="en-US" sz="800" b="1" dirty="0">
                          <a:solidFill>
                            <a:schemeClr val="bg1"/>
                          </a:solidFill>
                          <a:latin typeface="Calibri" panose="020F0502020204030204" pitchFamily="34" charset="0"/>
                          <a:ea typeface="Montserrat" charset="0"/>
                          <a:cs typeface="Montserrat" charset="0"/>
                        </a:rPr>
                        <a:t>POLICY AND REGULATIONS</a:t>
                      </a:r>
                    </a:p>
                  </a:txBody>
                  <a:tcPr marL="75942" marR="75942" marT="37971" marB="37971" anchor="ctr">
                    <a:lnR w="12700" cap="flat" cmpd="sng" algn="ctr">
                      <a:solidFill>
                        <a:schemeClr val="tx1"/>
                      </a:solidFill>
                      <a:prstDash val="solid"/>
                      <a:round/>
                      <a:headEnd type="none" w="med" len="med"/>
                      <a:tailEnd type="none" w="med" len="med"/>
                    </a:ln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baseline="0" dirty="0">
                          <a:solidFill>
                            <a:srgbClr val="FF0000"/>
                          </a:solidFill>
                          <a:latin typeface="Calibri" charset="0"/>
                          <a:ea typeface="Calibri" charset="0"/>
                          <a:cs typeface="Calibri" charset="0"/>
                        </a:rPr>
                        <a:t>Unwritten policy of ’free’ condoms as a right </a:t>
                      </a:r>
                      <a:r>
                        <a:rPr lang="mr-IN" sz="900" b="0" kern="1200" baseline="0" dirty="0">
                          <a:solidFill>
                            <a:srgbClr val="FF0000"/>
                          </a:solidFill>
                          <a:latin typeface="Calibri" charset="0"/>
                          <a:ea typeface="Calibri" charset="0"/>
                          <a:cs typeface="Calibri" charset="0"/>
                        </a:rPr>
                        <a:t>–</a:t>
                      </a:r>
                      <a:r>
                        <a:rPr lang="en-US" sz="900" b="0" kern="1200" baseline="0" dirty="0">
                          <a:solidFill>
                            <a:srgbClr val="FF0000"/>
                          </a:solidFill>
                          <a:latin typeface="Calibri" charset="0"/>
                          <a:ea typeface="Calibri" charset="0"/>
                          <a:cs typeface="Calibri" charset="0"/>
                        </a:rPr>
                        <a:t> but not funding allocated to support procurement. </a:t>
                      </a: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900" dirty="0">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endParaRPr lang="en-US" sz="900" dirty="0">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endParaRPr lang="en-US" sz="900" dirty="0">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167113">
                <a:tc vMerge="1">
                  <a:txBody>
                    <a:bodyPr/>
                    <a:lstStyle/>
                    <a:p>
                      <a:pPr algn="ctr"/>
                      <a:endParaRPr lang="en-US" sz="800" b="1" dirty="0">
                        <a:solidFill>
                          <a:schemeClr val="bg1"/>
                        </a:solidFill>
                        <a:latin typeface="Calibri" panose="020F0502020204030204" pitchFamily="34" charset="0"/>
                        <a:ea typeface="Montserrat" charset="0"/>
                        <a:cs typeface="Montserrat" charset="0"/>
                      </a:endParaRPr>
                    </a:p>
                  </a:txBody>
                  <a:tcPr marL="75942" marR="75942" marT="37971" marB="37971" vert="vert270" anchor="ctr">
                    <a:solidFill>
                      <a:schemeClr val="accent1"/>
                    </a:solidFill>
                  </a:tcPr>
                </a:tc>
                <a:tc>
                  <a:txBody>
                    <a:bodyPr/>
                    <a:lstStyle/>
                    <a:p>
                      <a:pPr algn="ctr"/>
                      <a:r>
                        <a:rPr lang="en-US" sz="800" b="1" dirty="0">
                          <a:solidFill>
                            <a:schemeClr val="bg1"/>
                          </a:solidFill>
                          <a:latin typeface="Calibri" panose="020F0502020204030204" pitchFamily="34" charset="0"/>
                          <a:ea typeface="Montserrat" charset="0"/>
                          <a:cs typeface="Montserrat" charset="0"/>
                        </a:rPr>
                        <a:t>Informal Rules and norms</a:t>
                      </a:r>
                    </a:p>
                  </a:txBody>
                  <a:tcPr marL="75942" marR="75942" marT="37971" marB="37971" anchor="ctr">
                    <a:lnR w="12700" cap="flat" cmpd="sng" algn="ctr">
                      <a:solidFill>
                        <a:schemeClr val="tx1"/>
                      </a:solidFill>
                      <a:prstDash val="solid"/>
                      <a:round/>
                      <a:headEnd type="none" w="med" len="med"/>
                      <a:tailEnd type="none" w="med" len="med"/>
                    </a:ln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kern="1200" baseline="0" dirty="0">
                        <a:solidFill>
                          <a:srgbClr val="FF0000"/>
                        </a:solidFill>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900" dirty="0">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endParaRPr lang="en-US" sz="900" dirty="0">
                        <a:solidFill>
                          <a:srgbClr val="FF0000"/>
                        </a:solidFill>
                        <a:latin typeface="Calibri" charset="0"/>
                        <a:ea typeface="Calibri" charset="0"/>
                        <a:cs typeface="Calibri" charset="0"/>
                      </a:endParaRP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marL="171450" indent="-171450">
                        <a:buFont typeface="Wingdings" charset="2"/>
                        <a:buChar char="q"/>
                      </a:pPr>
                      <a:r>
                        <a:rPr lang="en-US" sz="900" dirty="0">
                          <a:solidFill>
                            <a:srgbClr val="FF0000"/>
                          </a:solidFill>
                        </a:rPr>
                        <a:t>Stigma surrounding condom use, sex, and HIV appear to inhibit condoms use.</a:t>
                      </a:r>
                    </a:p>
                    <a:p>
                      <a:pPr marL="171450" indent="-171450">
                        <a:buFont typeface="Wingdings" charset="2"/>
                        <a:buChar char="q"/>
                      </a:pPr>
                      <a:r>
                        <a:rPr lang="en-US" sz="900" dirty="0">
                          <a:solidFill>
                            <a:srgbClr val="FF0000"/>
                          </a:solidFill>
                        </a:rPr>
                        <a:t>Need to unpack stigma </a:t>
                      </a:r>
                    </a:p>
                  </a:txBody>
                  <a:tcPr marL="75942" marR="75942" marT="37971" marB="37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60018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3SHjmdDEUSIAWbJc4qGB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pBWvd8nkUWd83gmjpc2MA"/>
</p:tagLst>
</file>

<file path=ppt/theme/theme1.xml><?xml version="1.0" encoding="utf-8"?>
<a:theme xmlns:a="http://schemas.openxmlformats.org/drawingml/2006/main" name="PSI deck theme - system">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4">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I deck theme - system" id="{CFD4045C-EA14-4CCF-AFD7-E0489C532C57}" vid="{C1F7F70E-02C2-4E5B-AA2D-E6E9D27A0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ccenture Management Consulting Strategy Template 3">
  <a:themeElements>
    <a:clrScheme name="PSI Custom">
      <a:dk1>
        <a:srgbClr val="757575"/>
      </a:dk1>
      <a:lt1>
        <a:srgbClr val="FFFFFF"/>
      </a:lt1>
      <a:dk2>
        <a:srgbClr val="003745"/>
      </a:dk2>
      <a:lt2>
        <a:srgbClr val="EEECE1"/>
      </a:lt2>
      <a:accent1>
        <a:srgbClr val="4F81BD"/>
      </a:accent1>
      <a:accent2>
        <a:srgbClr val="ACACAC"/>
      </a:accent2>
      <a:accent3>
        <a:srgbClr val="49920D"/>
      </a:accent3>
      <a:accent4>
        <a:srgbClr val="8064A2"/>
      </a:accent4>
      <a:accent5>
        <a:srgbClr val="A04FC4"/>
      </a:accent5>
      <a:accent6>
        <a:srgbClr val="EE8616"/>
      </a:accent6>
      <a:hlink>
        <a:srgbClr val="0000FF"/>
      </a:hlink>
      <a:folHlink>
        <a:srgbClr val="80008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778888">
            <a:lumMod val="20000"/>
            <a:lumOff val="80000"/>
          </a:srgbClr>
        </a:solidFill>
        <a:ln w="6350">
          <a:solidFill>
            <a:srgbClr val="778888">
              <a:lumMod val="20000"/>
              <a:lumOff val="80000"/>
            </a:srgbClr>
          </a:solidFill>
          <a:miter lim="800000"/>
          <a:headEnd/>
          <a:tailEnd/>
        </a:ln>
        <a:effectLst/>
      </a:spPr>
      <a:bodyPr vert="horz" wrap="square" lIns="72000" tIns="72000" rIns="72000" bIns="72000" numCol="1" rtlCol="0" anchor="t" anchorCtr="0" compatLnSpc="1">
        <a:prstTxWarp prst="textNoShape">
          <a:avLst/>
        </a:prstTxWarp>
        <a:noAutofit/>
      </a:bodyPr>
      <a:lstStyle>
        <a:defPPr marL="0" marR="0" indent="0" algn="l" defTabSz="914400" rtl="0" eaLnBrk="1" fontAlgn="base" latinLnBrk="0" hangingPunct="1">
          <a:lnSpc>
            <a:spcPct val="100000"/>
          </a:lnSpc>
          <a:spcBef>
            <a:spcPts val="0"/>
          </a:spcBef>
          <a:spcAft>
            <a:spcPts val="300"/>
          </a:spcAft>
          <a:buClrTx/>
          <a:buSzTx/>
          <a:buFontTx/>
          <a:buNone/>
          <a:tabLst/>
          <a:defRPr kumimoji="0" sz="16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lgn="l">
          <a:defRPr sz="1200"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0B027ED5492E489E18E2375296B630" ma:contentTypeVersion="12" ma:contentTypeDescription="Create a new document." ma:contentTypeScope="" ma:versionID="1822a9d585bd3345b39ff865a432286e">
  <xsd:schema xmlns:xsd="http://www.w3.org/2001/XMLSchema" xmlns:xs="http://www.w3.org/2001/XMLSchema" xmlns:p="http://schemas.microsoft.com/office/2006/metadata/properties" xmlns:ns2="1e4904ce-df3c-409d-8c73-59cbcf852a41" xmlns:ns3="2ddeef39-65d3-4660-94f2-f063f949c57e" targetNamespace="http://schemas.microsoft.com/office/2006/metadata/properties" ma:root="true" ma:fieldsID="52b32afa3afc9f3eede8457628c08010" ns2:_="" ns3:_="">
    <xsd:import namespace="1e4904ce-df3c-409d-8c73-59cbcf852a41"/>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904ce-df3c-409d-8c73-59cbcf852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B16CB4-E2C4-4251-AE6C-85EC12246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4904ce-df3c-409d-8c73-59cbcf852a41"/>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508039-8069-4CA9-BDCF-732AEA72C738}">
  <ds:schemaRefs>
    <ds:schemaRef ds:uri="http://schemas.microsoft.com/sharepoint/v3/contenttype/forms"/>
  </ds:schemaRefs>
</ds:datastoreItem>
</file>

<file path=customXml/itemProps3.xml><?xml version="1.0" encoding="utf-8"?>
<ds:datastoreItem xmlns:ds="http://schemas.openxmlformats.org/officeDocument/2006/customXml" ds:itemID="{D4F7E198-827D-4AFD-92B3-8DC7761650B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20495</TotalTime>
  <Words>13370</Words>
  <Application>Microsoft Office PowerPoint</Application>
  <PresentationFormat>Widescreen</PresentationFormat>
  <Paragraphs>1519</Paragraphs>
  <Slides>99</Slides>
  <Notes>44</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2</vt:i4>
      </vt:variant>
      <vt:variant>
        <vt:lpstr>Slide Titles</vt:lpstr>
      </vt:variant>
      <vt:variant>
        <vt:i4>99</vt:i4>
      </vt:variant>
    </vt:vector>
  </HeadingPairs>
  <TitlesOfParts>
    <vt:vector size="115" baseType="lpstr">
      <vt:lpstr>Arial</vt:lpstr>
      <vt:lpstr>Barlow Regular</vt:lpstr>
      <vt:lpstr>Calibri</vt:lpstr>
      <vt:lpstr>Calibri Light</vt:lpstr>
      <vt:lpstr>Century Gothic</vt:lpstr>
      <vt:lpstr>Courier New</vt:lpstr>
      <vt:lpstr>Symbol</vt:lpstr>
      <vt:lpstr>Tahoma</vt:lpstr>
      <vt:lpstr>Times</vt:lpstr>
      <vt:lpstr>Wingdings</vt:lpstr>
      <vt:lpstr>PSI deck theme - system</vt:lpstr>
      <vt:lpstr>1_Office Theme</vt:lpstr>
      <vt:lpstr>Accenture Management Consulting Strategy Template 3</vt:lpstr>
      <vt:lpstr>Office Theme</vt:lpstr>
      <vt:lpstr>think-cell Slide</vt:lpstr>
      <vt:lpstr>Worksheet</vt:lpstr>
      <vt:lpstr>Annex C (Situation Analysis): SA Resource Deck</vt:lpstr>
      <vt:lpstr>Condom Situation Analysis – Country Name</vt:lpstr>
      <vt:lpstr>PowerPoint Presentation</vt:lpstr>
      <vt:lpstr>Structuring the Situation Analysis Deck</vt:lpstr>
      <vt:lpstr>PowerPoint Presentation</vt:lpstr>
      <vt:lpstr>Outline  Health need  Condom use  Use vs. Need  Factors that drive use  Demand  Supply  Program Stewardship  Activities</vt:lpstr>
      <vt:lpstr>Outline  Health need  Condom use  Use vs. Need  Factors that drive use  Demand  Supply  Program Stewardship  Activities</vt:lpstr>
      <vt:lpstr>HIV – Key questions &amp; data sources</vt:lpstr>
      <vt:lpstr>Other STIs – Key questions &amp; data sources</vt:lpstr>
      <vt:lpstr>FP – Key questions &amp; data sources</vt:lpstr>
      <vt:lpstr>Health Need: Example slides</vt:lpstr>
      <vt:lpstr>PowerPoint Presentation</vt:lpstr>
      <vt:lpstr>Lesotho: HIV Incidence</vt:lpstr>
      <vt:lpstr>PowerPoint Presentation</vt:lpstr>
      <vt:lpstr>PowerPoint Presentation</vt:lpstr>
      <vt:lpstr>PowerPoint Presentation</vt:lpstr>
      <vt:lpstr>Incidence by priority pop – regional view</vt:lpstr>
      <vt:lpstr>PowerPoint Presentation</vt:lpstr>
      <vt:lpstr>PowerPoint Presentation</vt:lpstr>
      <vt:lpstr>Malawi – Distribution of STIs</vt:lpstr>
      <vt:lpstr>PowerPoint Presentation</vt:lpstr>
      <vt:lpstr>Outline  Health need  Condom use  Use vs. Need  Factors that drive use  Demand  Supply  Program Stewardship  Activities</vt:lpstr>
      <vt:lpstr>Condom Use – Key questions &amp; data sources</vt:lpstr>
      <vt:lpstr>Condom use: Example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sexually active individuals reporting higher-risk sex and % reporting condom use at last higher-risk sex by rural/urban</vt:lpstr>
      <vt:lpstr>Better educated report moderately higher use</vt:lpstr>
      <vt:lpstr>Nigeria Trends in Condom Use: Who is the market failing?</vt:lpstr>
      <vt:lpstr>Outline  Health need  Condom use  Use vs. Need  Factors that drive use  Demand  Supply  Program Stewardship  Activities</vt:lpstr>
      <vt:lpstr>PowerPoint Presentation</vt:lpstr>
      <vt:lpstr>Use vs. Need Analysis: Example slides</vt:lpstr>
      <vt:lpstr>Uganda Current Condom Use Against Total Need</vt:lpstr>
      <vt:lpstr>Zimbabwe - Needs, Supply, &amp; Use not in balance</vt:lpstr>
      <vt:lpstr>Zimbabwe Need is driven by HIV-affected couples – who are they?</vt:lpstr>
      <vt:lpstr>But it is not a SUPPLY problem:   Distribution exceeds condoms used by ~24m /year</vt:lpstr>
      <vt:lpstr>Mozambique Universe of need, supply, consumption</vt:lpstr>
      <vt:lpstr>Outline  Health need  Condom use  Use vs. Need  Factors that drive use  Demand  Supply  Program Stewardship  Activities</vt:lpstr>
      <vt:lpstr>Demand – What to ask and where to find it</vt:lpstr>
      <vt:lpstr>Demand Example slides</vt:lpstr>
      <vt:lpstr>PowerPoint Presentation</vt:lpstr>
      <vt:lpstr>Zimbabwe Barriers to condom use  - based on key informant interviews</vt:lpstr>
      <vt:lpstr>Zimbabwe Barriers/Motivators for Condom use – Immersion Study</vt:lpstr>
      <vt:lpstr>Zimbabwe  Condom Purchasing Behavior</vt:lpstr>
      <vt:lpstr>Zimbabwe Key Findings from Protector Plus Brand study</vt:lpstr>
      <vt:lpstr>Women are less likely to know a source for condoms  Women are about ½ as likely to know of a source of condoms than men, and that is declining </vt:lpstr>
      <vt:lpstr>Mozambique Comprehensive knowledge on prevention</vt:lpstr>
      <vt:lpstr>Mozambique Knowledge of HIV prevention methods</vt:lpstr>
      <vt:lpstr>PowerPoint Presentation</vt:lpstr>
      <vt:lpstr>PowerPoint Presentation</vt:lpstr>
      <vt:lpstr>Uganda Affordability of Condoms</vt:lpstr>
      <vt:lpstr>Willingness to pay in the context of the region</vt:lpstr>
      <vt:lpstr>Outline  Health need  Condom use  Use vs. Need  Factors that drive use  Demand  Supply  Program Stewardship  Activities</vt:lpstr>
      <vt:lpstr>Supply – What to ask and where to find it</vt:lpstr>
      <vt:lpstr>Supply Example slides</vt:lpstr>
      <vt:lpstr>PowerPoint Presentation</vt:lpstr>
      <vt:lpstr>PowerPoint Presentation</vt:lpstr>
      <vt:lpstr>PowerPoint Presentation</vt:lpstr>
      <vt:lpstr>Nigeria Snapshot of Condom Market</vt:lpstr>
      <vt:lpstr>Zimbabwe Market Depth – Sector Contribution </vt:lpstr>
      <vt:lpstr>Cameroon Depth of the Condom market– Total volume / size of the market</vt:lpstr>
      <vt:lpstr>Uganda Number of brands and price points on market Updated from PSI/PACE/UHMG market landscaping activity from UHMG retail audit, market observations</vt:lpstr>
      <vt:lpstr>Cameroon Are Social Marketed Condoms affordable?</vt:lpstr>
      <vt:lpstr>Zimbabwe Brands, Channels and Price Points</vt:lpstr>
      <vt:lpstr>Zimbabwe Brands, Geographical Availability</vt:lpstr>
      <vt:lpstr>Zimbabwe Market Depth - Value </vt:lpstr>
      <vt:lpstr>PowerPoint Presentation</vt:lpstr>
      <vt:lpstr>Zimbabwe Role of SM and Free have flipped in last decade Despite a more sustainable SM sector, the overall market is growing MORE reliant on donor subsidy – and less sustainable. </vt:lpstr>
      <vt:lpstr>Zimbabwe Source and Brand of Condom Last Used among Men by Province</vt:lpstr>
      <vt:lpstr>Zimbabwe Source &amp; Brand of Condom Last Used among Women by Wealth Quintile Higher quintiles of users are less likely to get condoms from the public sector, but still are using PP in large numbers.</vt:lpstr>
      <vt:lpstr>Zimbabwe Private company profile</vt:lpstr>
      <vt:lpstr>PowerPoint Presentation</vt:lpstr>
      <vt:lpstr>Uganda Public Sector Free Distribution</vt:lpstr>
      <vt:lpstr>Uganda A highly donor dependent condom market</vt:lpstr>
      <vt:lpstr>Outline  Health need  Condom use  Use vs. Need  Factors that drive use  Demand  Supply  Program Stewardship  Activities</vt:lpstr>
      <vt:lpstr>Stewardship – What to ask and where to find it</vt:lpstr>
      <vt:lpstr>Stewardship Example slides</vt:lpstr>
      <vt:lpstr>PowerPoint Presentation</vt:lpstr>
      <vt:lpstr>Uganda Status of stewardship functions in support of the total market</vt:lpstr>
      <vt:lpstr>Uganda Capability Assessment of GoU in Stewarding a TMA</vt:lpstr>
      <vt:lpstr>PowerPoint Presentation</vt:lpstr>
      <vt:lpstr>Regulatory Barriers – 5 country comparison</vt:lpstr>
      <vt:lpstr>Outline  Health need  Condom use  Use vs. Need  Factors that drive use  Demand  Supply  Program Stewardship  Activities</vt:lpstr>
      <vt:lpstr>Activities – What to ask and where to find it</vt:lpstr>
      <vt:lpstr>Activities Example slides</vt:lpstr>
      <vt:lpstr>Zimbabwe Demand Creation Activites</vt:lpstr>
      <vt:lpstr>Zimbabwe – Summary of Activities AHF</vt:lpstr>
      <vt:lpstr>Zimbabwe – Summary of Activities Chemonics</vt:lpstr>
      <vt:lpstr>Zimbabwe – Summary of Activities USAID</vt:lpstr>
      <vt:lpstr>Nigeria The Donor Landscape Supporting Condom Interventions</vt:lpstr>
      <vt:lpstr>Examples of Summary Findings</vt:lpstr>
      <vt:lpstr>Program Self-Assessment Tool (PSAT) Summary</vt:lpstr>
      <vt:lpstr>Total Market Constraints – summarized using PSI’s Production-to-Use Assessment Tool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Smith</dc:creator>
  <cp:lastModifiedBy>KOBEL, Wiebke</cp:lastModifiedBy>
  <cp:revision>258</cp:revision>
  <dcterms:created xsi:type="dcterms:W3CDTF">2019-08-06T15:00:01Z</dcterms:created>
  <dcterms:modified xsi:type="dcterms:W3CDTF">2020-07-17T07:09:02Z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0x010100070B027ED5492E489E18E2375296B630</vt:lpwstr>
  </property>
</Properties>
</file>