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69" r:id="rId2"/>
    <p:sldMasterId id="2147483671" r:id="rId3"/>
  </p:sldMasterIdLst>
  <p:notesMasterIdLst>
    <p:notesMasterId r:id="rId18"/>
  </p:notesMasterIdLst>
  <p:sldIdLst>
    <p:sldId id="285" r:id="rId4"/>
    <p:sldId id="269" r:id="rId5"/>
    <p:sldId id="267" r:id="rId6"/>
    <p:sldId id="279" r:id="rId7"/>
    <p:sldId id="271" r:id="rId8"/>
    <p:sldId id="280" r:id="rId9"/>
    <p:sldId id="281" r:id="rId10"/>
    <p:sldId id="273" r:id="rId11"/>
    <p:sldId id="274" r:id="rId12"/>
    <p:sldId id="275" r:id="rId13"/>
    <p:sldId id="283" r:id="rId14"/>
    <p:sldId id="282" r:id="rId15"/>
    <p:sldId id="284" r:id="rId16"/>
    <p:sldId id="26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D3F0"/>
    <a:srgbClr val="6CC04A"/>
    <a:srgbClr val="00A8E1"/>
    <a:srgbClr val="003A5D"/>
    <a:srgbClr val="005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autoAdjust="0"/>
    <p:restoredTop sz="70791" autoAdjust="0"/>
  </p:normalViewPr>
  <p:slideViewPr>
    <p:cSldViewPr>
      <p:cViewPr varScale="1">
        <p:scale>
          <a:sx n="77" d="100"/>
          <a:sy n="77" d="100"/>
        </p:scale>
        <p:origin x="984" y="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5B028D-2DF9-4020-A07E-96801E9AE5DE}" type="datetimeFigureOut">
              <a:rPr lang="en-US" smtClean="0"/>
              <a:pPr/>
              <a:t>4/16/2015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4CE50-53E8-4658-99F0-FC8516AD8D41}" type="slidenum">
              <a:rPr lang="en-US" smtClean="0"/>
              <a:pPr/>
              <a:t>‹#›</a:t>
            </a:fld>
            <a:endParaRPr lang="en-US"/>
          </a:p>
        </p:txBody>
      </p:sp>
    </p:spTree>
    <p:extLst>
      <p:ext uri="{BB962C8B-B14F-4D97-AF65-F5344CB8AC3E}">
        <p14:creationId xmlns:p14="http://schemas.microsoft.com/office/powerpoint/2010/main" val="3079296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smtClean="0"/>
              <a:t>Two studies</a:t>
            </a:r>
            <a:r>
              <a:rPr lang="en-US" altLang="en-US" baseline="0" dirty="0" smtClean="0"/>
              <a:t> presented:</a:t>
            </a:r>
          </a:p>
          <a:p>
            <a:pPr marL="228600" indent="-228600" eaLnBrk="1" hangingPunct="1">
              <a:spcBef>
                <a:spcPct val="0"/>
              </a:spcBef>
              <a:buAutoNum type="arabicPeriod"/>
            </a:pPr>
            <a:r>
              <a:rPr lang="en-US" altLang="en-US" baseline="0" dirty="0" smtClean="0"/>
              <a:t>Qualitative – </a:t>
            </a:r>
          </a:p>
          <a:p>
            <a:pPr marL="685800" lvl="1" indent="-228600" eaLnBrk="1" hangingPunct="1">
              <a:spcBef>
                <a:spcPct val="0"/>
              </a:spcBef>
              <a:buAutoNum type="arabicPeriod"/>
            </a:pPr>
            <a:r>
              <a:rPr lang="en-US" altLang="en-US" baseline="0" dirty="0" smtClean="0"/>
              <a:t>Phase 1: narrative interviews of men at MC sites prior to surgery about ‘how they got there today’</a:t>
            </a:r>
          </a:p>
          <a:p>
            <a:pPr marL="685800" lvl="1" indent="-228600" eaLnBrk="1" hangingPunct="1">
              <a:spcBef>
                <a:spcPct val="0"/>
              </a:spcBef>
              <a:buAutoNum type="arabicPeriod"/>
            </a:pPr>
            <a:r>
              <a:rPr lang="en-US" altLang="en-US" baseline="0" dirty="0" smtClean="0"/>
              <a:t>Phase 2: semi-structured interviews of uncircumcised men at households as part of PC cohort study of risk compensation</a:t>
            </a:r>
          </a:p>
          <a:p>
            <a:pPr marL="457200" lvl="1" indent="0" eaLnBrk="1" hangingPunct="1">
              <a:spcBef>
                <a:spcPct val="0"/>
              </a:spcBef>
              <a:buNone/>
            </a:pPr>
            <a:endParaRPr lang="en-US" altLang="en-US" baseline="0" dirty="0" smtClean="0"/>
          </a:p>
          <a:p>
            <a:pPr marL="228600" lvl="0" indent="-228600" eaLnBrk="1" hangingPunct="1">
              <a:spcBef>
                <a:spcPct val="0"/>
              </a:spcBef>
              <a:buAutoNum type="arabicPeriod"/>
            </a:pPr>
            <a:r>
              <a:rPr lang="en-US" altLang="en-US" baseline="0" dirty="0" smtClean="0"/>
              <a:t>Quantitative</a:t>
            </a:r>
          </a:p>
          <a:p>
            <a:pPr marL="685800" lvl="1" indent="-228600" eaLnBrk="1" hangingPunct="1">
              <a:spcBef>
                <a:spcPct val="0"/>
              </a:spcBef>
              <a:buAutoNum type="arabicPeriod"/>
            </a:pPr>
            <a:r>
              <a:rPr lang="en-US" altLang="en-US" baseline="0" dirty="0" smtClean="0"/>
              <a:t>Part of PC collaboration with FHI and PSI/SFH on Safety and Acceptability Study of </a:t>
            </a:r>
            <a:r>
              <a:rPr lang="en-US" altLang="en-US" baseline="0" dirty="0" err="1" smtClean="0"/>
              <a:t>PrePex</a:t>
            </a:r>
            <a:r>
              <a:rPr lang="en-US" altLang="en-US" baseline="0" dirty="0" smtClean="0"/>
              <a:t> MC Device in Zambia</a:t>
            </a:r>
          </a:p>
          <a:p>
            <a:pPr marL="457200" lvl="1" indent="0" eaLnBrk="1" hangingPunct="1">
              <a:spcBef>
                <a:spcPct val="0"/>
              </a:spcBef>
              <a:buNone/>
            </a:pPr>
            <a:r>
              <a:rPr lang="en-US" altLang="en-US" baseline="0" dirty="0" smtClean="0"/>
              <a:t>2.  Sub-study: Behavioral interviews conducted at: Baseline, Day 7, Day 42</a:t>
            </a:r>
          </a:p>
          <a:p>
            <a:pPr marL="457200" lvl="1" indent="0" eaLnBrk="1" hangingPunct="1">
              <a:spcBef>
                <a:spcPct val="0"/>
              </a:spcBef>
              <a:buNone/>
            </a:pPr>
            <a:r>
              <a:rPr lang="en-US" altLang="en-US" baseline="0" dirty="0" smtClean="0"/>
              <a:t>	a. baseline characteristics of men prior to recruitment into </a:t>
            </a:r>
            <a:r>
              <a:rPr lang="en-US" altLang="en-US" baseline="0" dirty="0" err="1" smtClean="0"/>
              <a:t>PrePex</a:t>
            </a:r>
            <a:endParaRPr lang="en-US" altLang="en-US" baseline="0" dirty="0" smtClean="0"/>
          </a:p>
          <a:p>
            <a:pPr marL="457200" lvl="1" indent="0" eaLnBrk="1" hangingPunct="1">
              <a:spcBef>
                <a:spcPct val="0"/>
              </a:spcBef>
              <a:buNone/>
            </a:pPr>
            <a:r>
              <a:rPr lang="en-US" altLang="en-US" baseline="0" dirty="0" smtClean="0"/>
              <a:t>	b. sexual behavior during wound healing period (D7, D42)</a:t>
            </a:r>
          </a:p>
          <a:p>
            <a:pPr marL="457200" lvl="1" indent="0" eaLnBrk="1" hangingPunct="1">
              <a:spcBef>
                <a:spcPct val="0"/>
              </a:spcBef>
              <a:buNone/>
            </a:pPr>
            <a:r>
              <a:rPr lang="en-US" altLang="en-US" baseline="0" dirty="0" smtClean="0"/>
              <a:t>3. Analysis presented today – characteristics of men deciding on </a:t>
            </a:r>
            <a:r>
              <a:rPr lang="en-US" altLang="en-US" baseline="0" dirty="0" err="1" smtClean="0"/>
              <a:t>PrePex</a:t>
            </a:r>
            <a:r>
              <a:rPr lang="en-US" altLang="en-US" baseline="0" dirty="0" smtClean="0"/>
              <a:t> device versus opting for surgery</a:t>
            </a:r>
          </a:p>
          <a:p>
            <a:pPr marL="457200" lvl="1" indent="0" eaLnBrk="1" hangingPunct="1">
              <a:spcBef>
                <a:spcPct val="0"/>
              </a:spcBef>
              <a:buNone/>
            </a:pPr>
            <a:endParaRPr lang="en-US" altLang="en-US" baseline="0" dirty="0" smtClean="0"/>
          </a:p>
          <a:p>
            <a:pPr marL="457200" lvl="1" indent="0" eaLnBrk="1" hangingPunct="1">
              <a:spcBef>
                <a:spcPct val="0"/>
              </a:spcBef>
              <a:buNone/>
            </a:pPr>
            <a:endParaRPr lang="en-US" altLang="en-US" baseline="0" dirty="0" smtClean="0"/>
          </a:p>
          <a:p>
            <a:pPr marL="457200" lvl="1" indent="0" eaLnBrk="1" hangingPunct="1">
              <a:spcBef>
                <a:spcPct val="0"/>
              </a:spcBef>
              <a:buNone/>
            </a:pP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337F57FB-F8BF-473F-ACDB-5D755DBF2256}" type="slidenum">
              <a:rPr lang="en-US" altLang="en-US" smtClean="0">
                <a:latin typeface="Franklin Gothic Medium" charset="0"/>
              </a:rPr>
              <a:pPr eaLnBrk="1" hangingPunct="1">
                <a:spcBef>
                  <a:spcPct val="0"/>
                </a:spcBef>
              </a:pPr>
              <a:t>2</a:t>
            </a:fld>
            <a:endParaRPr lang="en-US" altLang="en-US" smtClean="0">
              <a:latin typeface="Franklin Gothic Medium" charset="0"/>
            </a:endParaRPr>
          </a:p>
        </p:txBody>
      </p:sp>
    </p:spTree>
    <p:extLst>
      <p:ext uri="{BB962C8B-B14F-4D97-AF65-F5344CB8AC3E}">
        <p14:creationId xmlns:p14="http://schemas.microsoft.com/office/powerpoint/2010/main" val="4272572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lvl="0" indent="-228600" eaLnBrk="1" hangingPunct="1">
              <a:spcBef>
                <a:spcPct val="0"/>
              </a:spcBef>
              <a:buAutoNum type="arabicPeriod"/>
            </a:pPr>
            <a:r>
              <a:rPr lang="en-US" altLang="en-US" baseline="0" dirty="0" smtClean="0"/>
              <a:t>Part of PC collaboration with FHI and PSI/SFH on Safety and Acceptability Study of </a:t>
            </a:r>
            <a:r>
              <a:rPr lang="en-US" altLang="en-US" baseline="0" dirty="0" err="1" smtClean="0"/>
              <a:t>PrePex</a:t>
            </a:r>
            <a:r>
              <a:rPr lang="en-US" altLang="en-US" baseline="0" dirty="0" smtClean="0"/>
              <a:t> MC Device in Zambia</a:t>
            </a:r>
          </a:p>
          <a:p>
            <a:pPr marL="0" lvl="0" indent="0" eaLnBrk="1" hangingPunct="1">
              <a:spcBef>
                <a:spcPct val="0"/>
              </a:spcBef>
              <a:buNone/>
            </a:pPr>
            <a:r>
              <a:rPr lang="en-US" altLang="en-US" baseline="0" dirty="0" smtClean="0"/>
              <a:t>2.  Sub-study: Behavioral interviews conducted at: Baseline, Day 7, Day 42</a:t>
            </a:r>
          </a:p>
          <a:p>
            <a:pPr marL="0" lvl="0" indent="0" eaLnBrk="1" hangingPunct="1">
              <a:spcBef>
                <a:spcPct val="0"/>
              </a:spcBef>
              <a:buNone/>
            </a:pPr>
            <a:r>
              <a:rPr lang="en-US" altLang="en-US" baseline="0" dirty="0" smtClean="0"/>
              <a:t>	a. baseline characteristics of men prior to recruitment into </a:t>
            </a:r>
            <a:r>
              <a:rPr lang="en-US" altLang="en-US" baseline="0" dirty="0" err="1" smtClean="0"/>
              <a:t>PrePex</a:t>
            </a:r>
            <a:endParaRPr lang="en-US" altLang="en-US" baseline="0" dirty="0" smtClean="0"/>
          </a:p>
          <a:p>
            <a:pPr marL="0" lvl="0" indent="0" eaLnBrk="1" hangingPunct="1">
              <a:spcBef>
                <a:spcPct val="0"/>
              </a:spcBef>
              <a:buNone/>
            </a:pPr>
            <a:r>
              <a:rPr lang="en-US" altLang="en-US" baseline="0" dirty="0" smtClean="0"/>
              <a:t>	b. sexual behavior during wound healing period (D7, D42)</a:t>
            </a:r>
          </a:p>
          <a:p>
            <a:pPr marL="0" lvl="0" indent="0" eaLnBrk="1" hangingPunct="1">
              <a:spcBef>
                <a:spcPct val="0"/>
              </a:spcBef>
              <a:buNone/>
            </a:pPr>
            <a:r>
              <a:rPr lang="en-US" altLang="en-US" baseline="0" dirty="0" smtClean="0"/>
              <a:t>3. </a:t>
            </a:r>
            <a:r>
              <a:rPr lang="en-US" altLang="en-US" u="sng" baseline="0" dirty="0" smtClean="0"/>
              <a:t>Analysis presented today </a:t>
            </a:r>
            <a:r>
              <a:rPr lang="en-US" altLang="en-US" baseline="0" dirty="0" smtClean="0"/>
              <a:t>– characteristics of men deciding on </a:t>
            </a:r>
            <a:r>
              <a:rPr lang="en-US" altLang="en-US" baseline="0" dirty="0" err="1" smtClean="0"/>
              <a:t>PrePex</a:t>
            </a:r>
            <a:r>
              <a:rPr lang="en-US" altLang="en-US" baseline="0" dirty="0" smtClean="0"/>
              <a:t> device versus opting for surgery</a:t>
            </a:r>
          </a:p>
          <a:p>
            <a:pPr eaLnBrk="1" hangingPunct="1">
              <a:spcBef>
                <a:spcPct val="0"/>
              </a:spcBef>
            </a:pP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337F57FB-F8BF-473F-ACDB-5D755DBF2256}" type="slidenum">
              <a:rPr lang="en-US" altLang="en-US" smtClean="0">
                <a:latin typeface="Franklin Gothic Medium" charset="0"/>
              </a:rPr>
              <a:pPr eaLnBrk="1" hangingPunct="1">
                <a:spcBef>
                  <a:spcPct val="0"/>
                </a:spcBef>
              </a:pPr>
              <a:t>11</a:t>
            </a:fld>
            <a:endParaRPr lang="en-US" altLang="en-US" smtClean="0">
              <a:latin typeface="Franklin Gothic Medium" charset="0"/>
            </a:endParaRPr>
          </a:p>
        </p:txBody>
      </p:sp>
    </p:spTree>
    <p:extLst>
      <p:ext uri="{BB962C8B-B14F-4D97-AF65-F5344CB8AC3E}">
        <p14:creationId xmlns:p14="http://schemas.microsoft.com/office/powerpoint/2010/main" val="260578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Read slide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337F57FB-F8BF-473F-ACDB-5D755DBF2256}" type="slidenum">
              <a:rPr lang="en-US" altLang="en-US" smtClean="0">
                <a:latin typeface="Franklin Gothic Medium" charset="0"/>
              </a:rPr>
              <a:pPr eaLnBrk="1" hangingPunct="1">
                <a:spcBef>
                  <a:spcPct val="0"/>
                </a:spcBef>
              </a:pPr>
              <a:t>12</a:t>
            </a:fld>
            <a:endParaRPr lang="en-US" altLang="en-US" smtClean="0">
              <a:latin typeface="Franklin Gothic Medium" charset="0"/>
            </a:endParaRPr>
          </a:p>
        </p:txBody>
      </p:sp>
    </p:spTree>
    <p:extLst>
      <p:ext uri="{BB962C8B-B14F-4D97-AF65-F5344CB8AC3E}">
        <p14:creationId xmlns:p14="http://schemas.microsoft.com/office/powerpoint/2010/main" val="37505848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Read slide</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337F57FB-F8BF-473F-ACDB-5D755DBF2256}" type="slidenum">
              <a:rPr lang="en-US" altLang="en-US" smtClean="0">
                <a:latin typeface="Franklin Gothic Medium" charset="0"/>
              </a:rPr>
              <a:pPr eaLnBrk="1" hangingPunct="1">
                <a:spcBef>
                  <a:spcPct val="0"/>
                </a:spcBef>
              </a:pPr>
              <a:t>13</a:t>
            </a:fld>
            <a:endParaRPr lang="en-US" altLang="en-US" smtClean="0">
              <a:latin typeface="Franklin Gothic Medium" charset="0"/>
            </a:endParaRPr>
          </a:p>
        </p:txBody>
      </p:sp>
    </p:spTree>
    <p:extLst>
      <p:ext uri="{BB962C8B-B14F-4D97-AF65-F5344CB8AC3E}">
        <p14:creationId xmlns:p14="http://schemas.microsoft.com/office/powerpoint/2010/main" val="26107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Study 1: The study asked men to describe how they learned about MC and the process they went through to get to the clinic that day.</a:t>
            </a:r>
          </a:p>
          <a:p>
            <a:pPr eaLnBrk="1" hangingPunct="1">
              <a:spcBef>
                <a:spcPct val="0"/>
              </a:spcBef>
            </a:pPr>
            <a:endParaRPr lang="en-US" altLang="en-US" dirty="0" smtClean="0"/>
          </a:p>
          <a:p>
            <a:pPr eaLnBrk="1" hangingPunct="1">
              <a:spcBef>
                <a:spcPct val="0"/>
              </a:spcBef>
            </a:pPr>
            <a:r>
              <a:rPr lang="en-US" altLang="en-US" dirty="0" smtClean="0"/>
              <a:t>The first study sought to understand the VMMC seeking behaviors generally by interviewing men waiting to receive surgical circumcision.  The study asked men to describe how they learned about MC and the process they went through to get to the clinic that day.</a:t>
            </a:r>
          </a:p>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41FDDAB6-6285-471E-BB89-F38451AB66FE}" type="slidenum">
              <a:rPr lang="en-US" altLang="en-US" smtClean="0">
                <a:latin typeface="Franklin Gothic Medium" charset="0"/>
              </a:rPr>
              <a:pPr eaLnBrk="1" hangingPunct="1">
                <a:spcBef>
                  <a:spcPct val="0"/>
                </a:spcBef>
              </a:pPr>
              <a:t>3</a:t>
            </a:fld>
            <a:endParaRPr lang="en-US" altLang="en-US" smtClean="0">
              <a:latin typeface="Franklin Gothic Medium" charset="0"/>
            </a:endParaRPr>
          </a:p>
        </p:txBody>
      </p:sp>
    </p:spTree>
    <p:extLst>
      <p:ext uri="{BB962C8B-B14F-4D97-AF65-F5344CB8AC3E}">
        <p14:creationId xmlns:p14="http://schemas.microsoft.com/office/powerpoint/2010/main" val="4093763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1. Structured the interview on stages of change behavioral theory</a:t>
            </a:r>
          </a:p>
          <a:p>
            <a:pPr eaLnBrk="1" hangingPunct="1">
              <a:spcBef>
                <a:spcPct val="0"/>
              </a:spcBef>
            </a:pPr>
            <a:r>
              <a:rPr lang="en-US" altLang="en-US" dirty="0" smtClean="0"/>
              <a:t>2. Map the process of change that the men went through before deciding to become circumcised and finally acting on that decision.  </a:t>
            </a:r>
          </a:p>
          <a:p>
            <a:pPr eaLnBrk="1" hangingPunct="1">
              <a:spcBef>
                <a:spcPct val="0"/>
              </a:spcBef>
            </a:pPr>
            <a:r>
              <a:rPr lang="en-US" altLang="en-US" dirty="0" smtClean="0"/>
              <a:t>3. Awareness</a:t>
            </a:r>
            <a:r>
              <a:rPr lang="en-US" altLang="en-US" baseline="0" dirty="0" smtClean="0"/>
              <a:t> &amp; receptivity </a:t>
            </a:r>
          </a:p>
          <a:p>
            <a:pPr eaLnBrk="1" hangingPunct="1">
              <a:spcBef>
                <a:spcPct val="0"/>
              </a:spcBef>
            </a:pPr>
            <a:r>
              <a:rPr lang="en-US" altLang="en-US" baseline="0" dirty="0" smtClean="0"/>
              <a:t>	a. driven particularly by social networks and experiences of men circumcised</a:t>
            </a:r>
          </a:p>
          <a:p>
            <a:pPr eaLnBrk="1" hangingPunct="1">
              <a:spcBef>
                <a:spcPct val="0"/>
              </a:spcBef>
            </a:pPr>
            <a:r>
              <a:rPr lang="en-US" altLang="en-US" baseline="0" dirty="0" smtClean="0"/>
              <a:t>	b. also driven by partner interest</a:t>
            </a:r>
          </a:p>
          <a:p>
            <a:pPr eaLnBrk="1" hangingPunct="1">
              <a:spcBef>
                <a:spcPct val="0"/>
              </a:spcBef>
            </a:pPr>
            <a:r>
              <a:rPr lang="en-US" altLang="en-US" baseline="0" dirty="0" smtClean="0"/>
              <a:t>4. At the decision transition to “this is right for me”</a:t>
            </a:r>
          </a:p>
          <a:p>
            <a:pPr eaLnBrk="1" hangingPunct="1">
              <a:spcBef>
                <a:spcPct val="0"/>
              </a:spcBef>
            </a:pPr>
            <a:r>
              <a:rPr lang="en-US" altLang="en-US" baseline="0" dirty="0" smtClean="0"/>
              <a:t>	a. social norms played a significant role</a:t>
            </a:r>
          </a:p>
          <a:p>
            <a:pPr eaLnBrk="1" hangingPunct="1">
              <a:spcBef>
                <a:spcPct val="0"/>
              </a:spcBef>
            </a:pPr>
            <a:r>
              <a:rPr lang="en-US" altLang="en-US" baseline="0" dirty="0" smtClean="0"/>
              <a:t>	b. HIV prevention less and issue as were achieving secondary benefits (be like others, being clean, appealing to partner)</a:t>
            </a:r>
          </a:p>
          <a:p>
            <a:pPr eaLnBrk="1" hangingPunct="1">
              <a:spcBef>
                <a:spcPct val="0"/>
              </a:spcBef>
            </a:pPr>
            <a:r>
              <a:rPr lang="en-US" altLang="en-US" baseline="0" dirty="0" smtClean="0"/>
              <a:t>	c. Overcoming barriers was the last stage (long time to transition to action)</a:t>
            </a:r>
          </a:p>
          <a:p>
            <a:pPr eaLnBrk="1" hangingPunct="1">
              <a:spcBef>
                <a:spcPct val="0"/>
              </a:spcBef>
            </a:pPr>
            <a:r>
              <a:rPr lang="en-US" altLang="en-US" baseline="0" dirty="0" smtClean="0"/>
              <a:t>		a. fear of pain and uncertainty about process / time</a:t>
            </a:r>
          </a:p>
          <a:p>
            <a:pPr eaLnBrk="1" hangingPunct="1">
              <a:spcBef>
                <a:spcPct val="0"/>
              </a:spcBef>
            </a:pPr>
            <a:r>
              <a:rPr lang="en-US" altLang="en-US" baseline="0" dirty="0" smtClean="0"/>
              <a:t>		b. hit supply side barriers</a:t>
            </a:r>
            <a:endParaRPr lang="en-US" altLang="en-US" dirty="0" smtClean="0"/>
          </a:p>
          <a:p>
            <a:pPr eaLnBrk="1" hangingPunct="1">
              <a:spcBef>
                <a:spcPct val="0"/>
              </a:spcBef>
            </a:pPr>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23D4F6B5-2B9E-498C-AAAD-14A226D315A3}" type="slidenum">
              <a:rPr lang="en-US" altLang="en-US" smtClean="0">
                <a:latin typeface="Franklin Gothic Medium" charset="0"/>
              </a:rPr>
              <a:pPr eaLnBrk="1" hangingPunct="1">
                <a:spcBef>
                  <a:spcPct val="0"/>
                </a:spcBef>
              </a:pPr>
              <a:t>4</a:t>
            </a:fld>
            <a:endParaRPr lang="en-US" altLang="en-US" smtClean="0">
              <a:latin typeface="Franklin Gothic Medium" charset="0"/>
            </a:endParaRPr>
          </a:p>
        </p:txBody>
      </p:sp>
    </p:spTree>
    <p:extLst>
      <p:ext uri="{BB962C8B-B14F-4D97-AF65-F5344CB8AC3E}">
        <p14:creationId xmlns:p14="http://schemas.microsoft.com/office/powerpoint/2010/main" val="4285696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1. One of the more revealing findings was that so many of the 40 men had difficulty in obtaining the procedure, despite the fact they were committed to becoming circumcised.</a:t>
            </a:r>
          </a:p>
          <a:p>
            <a:pPr eaLnBrk="1" hangingPunct="1">
              <a:spcBef>
                <a:spcPct val="0"/>
              </a:spcBef>
            </a:pPr>
            <a:r>
              <a:rPr lang="en-US" altLang="en-US" dirty="0" smtClean="0"/>
              <a:t>2. 17 men (43%) reported it was their second, third and, in one case, fourth attempt to get the surgery.  </a:t>
            </a:r>
          </a:p>
          <a:p>
            <a:pPr eaLnBrk="1" hangingPunct="1">
              <a:spcBef>
                <a:spcPct val="0"/>
              </a:spcBef>
            </a:pPr>
            <a:r>
              <a:rPr lang="en-US" altLang="en-US" dirty="0" smtClean="0"/>
              <a:t>	a. Failed attempts</a:t>
            </a:r>
            <a:r>
              <a:rPr lang="en-US" altLang="en-US" baseline="0" dirty="0" smtClean="0"/>
              <a:t> r</a:t>
            </a:r>
            <a:r>
              <a:rPr lang="en-US" altLang="en-US" dirty="0" smtClean="0"/>
              <a:t>elated to scheduling, over-crowding, and clinic conditions, suggesting a need to improve service access and efficiencies.</a:t>
            </a:r>
          </a:p>
          <a:p>
            <a:pPr eaLnBrk="1" hangingPunct="1">
              <a:spcBef>
                <a:spcPct val="0"/>
              </a:spcBef>
            </a:pPr>
            <a:r>
              <a:rPr lang="en-US" altLang="en-US" dirty="0" smtClean="0"/>
              <a:t>	b. men reported multiple service failures</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6B57A1E6-F7D7-4CE6-88C2-0B8E96EDB460}" type="slidenum">
              <a:rPr lang="en-US" altLang="en-US" smtClean="0">
                <a:latin typeface="Franklin Gothic Medium" charset="0"/>
              </a:rPr>
              <a:pPr eaLnBrk="1" hangingPunct="1">
                <a:spcBef>
                  <a:spcPct val="0"/>
                </a:spcBef>
              </a:pPr>
              <a:t>5</a:t>
            </a:fld>
            <a:endParaRPr lang="en-US" altLang="en-US" smtClean="0">
              <a:latin typeface="Franklin Gothic Medium" charset="0"/>
            </a:endParaRPr>
          </a:p>
        </p:txBody>
      </p:sp>
    </p:spTree>
    <p:extLst>
      <p:ext uri="{BB962C8B-B14F-4D97-AF65-F5344CB8AC3E}">
        <p14:creationId xmlns:p14="http://schemas.microsoft.com/office/powerpoint/2010/main" val="1965052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Demand creation </a:t>
            </a:r>
          </a:p>
          <a:p>
            <a:pPr eaLnBrk="1" hangingPunct="1">
              <a:spcBef>
                <a:spcPct val="0"/>
              </a:spcBef>
            </a:pPr>
            <a:r>
              <a:rPr lang="en-US" altLang="en-US" dirty="0" smtClean="0"/>
              <a:t>	1. interventions</a:t>
            </a:r>
            <a:r>
              <a:rPr lang="en-US" altLang="en-US" baseline="0" dirty="0" smtClean="0"/>
              <a:t> can address different stages of decision making with key messages that appeal to men at that stage</a:t>
            </a:r>
          </a:p>
          <a:p>
            <a:pPr eaLnBrk="1" hangingPunct="1">
              <a:spcBef>
                <a:spcPct val="0"/>
              </a:spcBef>
            </a:pPr>
            <a:r>
              <a:rPr lang="en-US" altLang="en-US" baseline="0" dirty="0" smtClean="0"/>
              <a:t>	2. social networks and seeing MC men &amp; their partners as “ambassadors of program” </a:t>
            </a:r>
          </a:p>
          <a:p>
            <a:pPr eaLnBrk="1" hangingPunct="1">
              <a:spcBef>
                <a:spcPct val="0"/>
              </a:spcBef>
            </a:pPr>
            <a:r>
              <a:rPr lang="en-US" altLang="en-US" baseline="0" dirty="0" smtClean="0"/>
              <a:t>	3. Men know about HIV/STI prevention </a:t>
            </a:r>
            <a:r>
              <a:rPr lang="en-US" altLang="en-US" baseline="0" dirty="0" err="1" smtClean="0"/>
              <a:t>msg</a:t>
            </a:r>
            <a:r>
              <a:rPr lang="en-US" altLang="en-US" baseline="0" dirty="0" smtClean="0"/>
              <a:t>, don’t need convincing, value to appeal to secondary benefits</a:t>
            </a:r>
          </a:p>
          <a:p>
            <a:pPr eaLnBrk="1" hangingPunct="1">
              <a:spcBef>
                <a:spcPct val="0"/>
              </a:spcBef>
            </a:pPr>
            <a:r>
              <a:rPr lang="en-US" altLang="en-US" baseline="0" dirty="0" smtClean="0"/>
              <a:t>	4. Programs tend to choose simplistic rather than informative messaging – men want concrete answers about…</a:t>
            </a:r>
          </a:p>
          <a:p>
            <a:pPr eaLnBrk="1" hangingPunct="1">
              <a:spcBef>
                <a:spcPct val="0"/>
              </a:spcBef>
            </a:pPr>
            <a:r>
              <a:rPr lang="en-US" altLang="en-US" baseline="0" dirty="0" smtClean="0"/>
              <a:t>		- process (what happens when the go to the clinic) so they can fit into their schedule</a:t>
            </a:r>
          </a:p>
          <a:p>
            <a:pPr eaLnBrk="1" hangingPunct="1">
              <a:spcBef>
                <a:spcPct val="0"/>
              </a:spcBef>
            </a:pPr>
            <a:r>
              <a:rPr lang="en-US" altLang="en-US" baseline="0" dirty="0" smtClean="0"/>
              <a:t>		- procedure (what will happen to me, how long will it take)</a:t>
            </a:r>
          </a:p>
          <a:p>
            <a:pPr eaLnBrk="1" hangingPunct="1">
              <a:spcBef>
                <a:spcPct val="0"/>
              </a:spcBef>
            </a:pPr>
            <a:r>
              <a:rPr lang="en-US" altLang="en-US" baseline="0" dirty="0" smtClean="0"/>
              <a:t>		- pain (explanations about how painful and how to manage pain)</a:t>
            </a:r>
          </a:p>
          <a:p>
            <a:pPr eaLnBrk="1" hangingPunct="1">
              <a:spcBef>
                <a:spcPct val="0"/>
              </a:spcBef>
            </a:pPr>
            <a:r>
              <a:rPr lang="en-US" altLang="en-US" baseline="0" dirty="0" smtClean="0"/>
              <a:t>	5. Supply side barriers have unmeasured impact on demand and uptake</a:t>
            </a:r>
            <a:endParaRPr lang="en-US" altLang="en-US" dirty="0"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337F57FB-F8BF-473F-ACDB-5D755DBF2256}" type="slidenum">
              <a:rPr lang="en-US" altLang="en-US" smtClean="0">
                <a:latin typeface="Franklin Gothic Medium" charset="0"/>
              </a:rPr>
              <a:pPr eaLnBrk="1" hangingPunct="1">
                <a:spcBef>
                  <a:spcPct val="0"/>
                </a:spcBef>
              </a:pPr>
              <a:t>6</a:t>
            </a:fld>
            <a:endParaRPr lang="en-US" altLang="en-US" smtClean="0">
              <a:latin typeface="Franklin Gothic Medium" charset="0"/>
            </a:endParaRPr>
          </a:p>
        </p:txBody>
      </p:sp>
    </p:spTree>
    <p:extLst>
      <p:ext uri="{BB962C8B-B14F-4D97-AF65-F5344CB8AC3E}">
        <p14:creationId xmlns:p14="http://schemas.microsoft.com/office/powerpoint/2010/main" val="3546432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 second study focused on the potential impact on VMMC uptake if the </a:t>
            </a:r>
            <a:r>
              <a:rPr lang="en-US" altLang="en-US" dirty="0" err="1" smtClean="0"/>
              <a:t>PrePex</a:t>
            </a:r>
            <a:r>
              <a:rPr lang="en-US" altLang="en-US" dirty="0" smtClean="0"/>
              <a:t> device were available in Zambia</a:t>
            </a:r>
          </a:p>
          <a:p>
            <a:pPr eaLnBrk="1" hangingPunct="1">
              <a:spcBef>
                <a:spcPct val="0"/>
              </a:spcBef>
            </a:pPr>
            <a:r>
              <a:rPr lang="en-US" altLang="en-US" dirty="0" smtClean="0"/>
              <a:t>	1.</a:t>
            </a:r>
            <a:r>
              <a:rPr lang="en-US" altLang="en-US" baseline="0" dirty="0" smtClean="0"/>
              <a:t> Talked with </a:t>
            </a:r>
            <a:r>
              <a:rPr lang="en-US" altLang="en-US" baseline="0" dirty="0" err="1" smtClean="0"/>
              <a:t>uncirumcised</a:t>
            </a:r>
            <a:r>
              <a:rPr lang="en-US" altLang="en-US" baseline="0" dirty="0" smtClean="0"/>
              <a:t> men at various stages of decision making about MC</a:t>
            </a:r>
          </a:p>
          <a:p>
            <a:pPr eaLnBrk="1" hangingPunct="1">
              <a:spcBef>
                <a:spcPct val="0"/>
              </a:spcBef>
            </a:pPr>
            <a:r>
              <a:rPr lang="en-US" altLang="en-US" baseline="0" dirty="0" smtClean="0"/>
              <a:t>	2. goal to address whether </a:t>
            </a:r>
            <a:r>
              <a:rPr lang="en-US" altLang="en-US" baseline="0" dirty="0" err="1" smtClean="0"/>
              <a:t>PrePex</a:t>
            </a:r>
            <a:r>
              <a:rPr lang="en-US" altLang="en-US" baseline="0" dirty="0" smtClean="0"/>
              <a:t> would have any dramatic impact on barriers to MC</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The interview had three parts:  </a:t>
            </a:r>
          </a:p>
          <a:p>
            <a:pPr marL="228600" indent="-228600" eaLnBrk="1" hangingPunct="1">
              <a:spcBef>
                <a:spcPct val="0"/>
              </a:spcBef>
              <a:buAutoNum type="arabicPeriod"/>
            </a:pPr>
            <a:r>
              <a:rPr lang="en-US" altLang="en-US" dirty="0" smtClean="0"/>
              <a:t>Part 1: Semi-structured</a:t>
            </a:r>
            <a:r>
              <a:rPr lang="en-US" altLang="en-US" baseline="0" dirty="0" smtClean="0"/>
              <a:t> </a:t>
            </a:r>
            <a:r>
              <a:rPr lang="en-US" altLang="en-US" dirty="0" smtClean="0"/>
              <a:t>interview focused on men’s current attitudes and recent actions related to surgical MC.</a:t>
            </a:r>
          </a:p>
          <a:p>
            <a:pPr marL="685800" lvl="1" indent="-228600" eaLnBrk="1" hangingPunct="1">
              <a:spcBef>
                <a:spcPct val="0"/>
              </a:spcBef>
              <a:buFont typeface="Arial" panose="020B0604020202020204" pitchFamily="34" charset="0"/>
              <a:buChar char="•"/>
            </a:pPr>
            <a:r>
              <a:rPr lang="en-US" altLang="en-US" dirty="0" smtClean="0"/>
              <a:t>Interviewed one-on-one</a:t>
            </a:r>
            <a:r>
              <a:rPr lang="en-US" altLang="en-US" baseline="0" dirty="0" smtClean="0"/>
              <a:t> at their household</a:t>
            </a:r>
            <a:endParaRPr lang="en-US" altLang="en-US" dirty="0" smtClean="0"/>
          </a:p>
          <a:p>
            <a:pPr marL="228600" indent="-228600" eaLnBrk="1" hangingPunct="1">
              <a:spcBef>
                <a:spcPct val="0"/>
              </a:spcBef>
              <a:buAutoNum type="arabicPeriod" startAt="2"/>
            </a:pPr>
            <a:r>
              <a:rPr lang="en-US" altLang="en-US" dirty="0" smtClean="0"/>
              <a:t>Part 2: Short </a:t>
            </a:r>
            <a:r>
              <a:rPr lang="en-US" altLang="en-US" dirty="0" err="1" smtClean="0"/>
              <a:t>PrePex</a:t>
            </a:r>
            <a:r>
              <a:rPr lang="en-US" altLang="en-US" dirty="0" smtClean="0"/>
              <a:t> educational session facilitated by the 7 minute </a:t>
            </a:r>
            <a:r>
              <a:rPr lang="en-US" altLang="en-US" dirty="0" err="1" smtClean="0"/>
              <a:t>PrePex</a:t>
            </a:r>
            <a:r>
              <a:rPr lang="en-US" altLang="en-US" baseline="0" dirty="0" smtClean="0"/>
              <a:t> marketing </a:t>
            </a:r>
            <a:r>
              <a:rPr lang="en-US" altLang="en-US" dirty="0" smtClean="0"/>
              <a:t>video –</a:t>
            </a:r>
          </a:p>
          <a:p>
            <a:pPr marL="685800" lvl="1" indent="-228600" eaLnBrk="1" hangingPunct="1">
              <a:spcBef>
                <a:spcPct val="0"/>
              </a:spcBef>
              <a:buFont typeface="Arial" panose="020B0604020202020204" pitchFamily="34" charset="0"/>
              <a:buChar char="•"/>
            </a:pPr>
            <a:r>
              <a:rPr lang="en-US" altLang="en-US" dirty="0" smtClean="0"/>
              <a:t>shown o</a:t>
            </a:r>
            <a:r>
              <a:rPr lang="en-US" altLang="en-US" baseline="0" dirty="0" smtClean="0"/>
              <a:t>n tablet computers to each participant individually</a:t>
            </a:r>
            <a:r>
              <a:rPr lang="en-US" altLang="en-US" dirty="0" smtClean="0"/>
              <a:t>.</a:t>
            </a:r>
          </a:p>
          <a:p>
            <a:pPr marL="685800" lvl="1" indent="-228600" eaLnBrk="1" hangingPunct="1">
              <a:spcBef>
                <a:spcPct val="0"/>
              </a:spcBef>
              <a:buFont typeface="Arial" panose="020B0604020202020204" pitchFamily="34" charset="0"/>
              <a:buChar char="•"/>
            </a:pPr>
            <a:r>
              <a:rPr lang="en-US" altLang="en-US" dirty="0" smtClean="0"/>
              <a:t>Followed by a discussion of the characteristics of </a:t>
            </a:r>
            <a:r>
              <a:rPr lang="en-US" altLang="en-US" dirty="0" err="1" smtClean="0"/>
              <a:t>PrePex</a:t>
            </a:r>
            <a:endParaRPr lang="en-US" altLang="en-US" dirty="0" smtClean="0"/>
          </a:p>
          <a:p>
            <a:pPr marL="228600" indent="-228600" eaLnBrk="1" hangingPunct="1">
              <a:spcBef>
                <a:spcPct val="0"/>
              </a:spcBef>
              <a:buAutoNum type="arabicPeriod" startAt="3"/>
            </a:pPr>
            <a:r>
              <a:rPr lang="en-US" altLang="en-US" dirty="0" smtClean="0"/>
              <a:t>Par</a:t>
            </a:r>
            <a:r>
              <a:rPr lang="en-US" altLang="en-US" baseline="0" dirty="0" smtClean="0"/>
              <a:t>t 3: </a:t>
            </a:r>
            <a:r>
              <a:rPr lang="en-US" altLang="en-US" dirty="0" smtClean="0"/>
              <a:t>Semi-structured</a:t>
            </a:r>
            <a:r>
              <a:rPr lang="en-US" altLang="en-US" baseline="0" dirty="0" smtClean="0"/>
              <a:t> </a:t>
            </a:r>
            <a:r>
              <a:rPr lang="en-US" altLang="en-US" dirty="0" smtClean="0"/>
              <a:t>interviewing</a:t>
            </a:r>
            <a:r>
              <a:rPr lang="en-US" altLang="en-US" baseline="0" dirty="0" smtClean="0"/>
              <a:t> asking</a:t>
            </a:r>
            <a:r>
              <a:rPr lang="en-US" altLang="en-US" dirty="0" smtClean="0"/>
              <a:t> men questions about what they thought of </a:t>
            </a:r>
            <a:r>
              <a:rPr lang="en-US" altLang="en-US" dirty="0" err="1" smtClean="0"/>
              <a:t>PrePex</a:t>
            </a:r>
            <a:r>
              <a:rPr lang="en-US" altLang="en-US" dirty="0" smtClean="0"/>
              <a:t> </a:t>
            </a:r>
          </a:p>
          <a:p>
            <a:pPr marL="685800" lvl="1" indent="-228600" eaLnBrk="1" hangingPunct="1">
              <a:spcBef>
                <a:spcPct val="0"/>
              </a:spcBef>
              <a:buFont typeface="Arial" panose="020B0604020202020204" pitchFamily="34" charset="0"/>
              <a:buChar char="•"/>
            </a:pPr>
            <a:r>
              <a:rPr lang="en-US" altLang="en-US" dirty="0" smtClean="0"/>
              <a:t>Assessment</a:t>
            </a:r>
            <a:r>
              <a:rPr lang="en-US" altLang="en-US" baseline="0" dirty="0" smtClean="0"/>
              <a:t> as an option for VMMC</a:t>
            </a:r>
          </a:p>
          <a:p>
            <a:pPr marL="685800" lvl="1" indent="-228600" eaLnBrk="1" hangingPunct="1">
              <a:spcBef>
                <a:spcPct val="0"/>
              </a:spcBef>
              <a:buFont typeface="Arial" panose="020B0604020202020204" pitchFamily="34" charset="0"/>
              <a:buChar char="•"/>
            </a:pPr>
            <a:r>
              <a:rPr lang="en-US" altLang="en-US" baseline="0" dirty="0" smtClean="0"/>
              <a:t>How does it address their barriers to uptake</a:t>
            </a:r>
            <a:endParaRPr lang="en-US" altLang="en-US" dirty="0" smtClean="0"/>
          </a:p>
          <a:p>
            <a:pPr marL="628650" lvl="1" indent="-171450" eaLnBrk="1" hangingPunct="1">
              <a:spcBef>
                <a:spcPct val="0"/>
              </a:spcBef>
              <a:buFont typeface="Arial" panose="020B0604020202020204" pitchFamily="34" charset="0"/>
              <a:buChar char="•"/>
            </a:pPr>
            <a:r>
              <a:rPr lang="en-US" altLang="en-US" dirty="0" smtClean="0"/>
              <a:t>All but 7 of the men said they were interested in </a:t>
            </a:r>
            <a:r>
              <a:rPr lang="en-US" altLang="en-US" dirty="0" err="1" smtClean="0"/>
              <a:t>PrePex</a:t>
            </a:r>
            <a:r>
              <a:rPr lang="en-US" altLang="en-US" dirty="0" smtClean="0"/>
              <a:t> and that they wanted to learn more.  </a:t>
            </a:r>
          </a:p>
          <a:p>
            <a:pPr eaLnBrk="1" hangingPunct="1">
              <a:spcBef>
                <a:spcPct val="0"/>
              </a:spcBef>
            </a:pPr>
            <a:endParaRPr lang="en-US" altLang="en-US" dirty="0" smtClean="0"/>
          </a:p>
          <a:p>
            <a:pPr eaLnBrk="1" hangingPunct="1">
              <a:spcBef>
                <a:spcPct val="0"/>
              </a:spcBef>
            </a:pPr>
            <a:endParaRPr lang="en-US"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41FDDAB6-6285-471E-BB89-F38451AB66FE}" type="slidenum">
              <a:rPr lang="en-US" altLang="en-US" smtClean="0">
                <a:latin typeface="Franklin Gothic Medium" charset="0"/>
              </a:rPr>
              <a:pPr eaLnBrk="1" hangingPunct="1">
                <a:spcBef>
                  <a:spcPct val="0"/>
                </a:spcBef>
              </a:pPr>
              <a:t>7</a:t>
            </a:fld>
            <a:endParaRPr lang="en-US" altLang="en-US" smtClean="0">
              <a:latin typeface="Franklin Gothic Medium" charset="0"/>
            </a:endParaRPr>
          </a:p>
        </p:txBody>
      </p:sp>
    </p:spTree>
    <p:extLst>
      <p:ext uri="{BB962C8B-B14F-4D97-AF65-F5344CB8AC3E}">
        <p14:creationId xmlns:p14="http://schemas.microsoft.com/office/powerpoint/2010/main" val="3996398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tried to assess the device’s potential impact on uptake in two ways: </a:t>
            </a:r>
          </a:p>
          <a:p>
            <a:pPr eaLnBrk="1" hangingPunct="1">
              <a:spcBef>
                <a:spcPct val="0"/>
              </a:spcBef>
            </a:pPr>
            <a:r>
              <a:rPr lang="en-US" altLang="en-US" dirty="0" smtClean="0"/>
              <a:t>	1.</a:t>
            </a:r>
            <a:r>
              <a:rPr lang="en-US" altLang="en-US" baseline="0" dirty="0" smtClean="0"/>
              <a:t> Assess Pool of men who it might </a:t>
            </a:r>
            <a:r>
              <a:rPr lang="en-US" altLang="en-US" baseline="0" dirty="0" err="1" smtClean="0"/>
              <a:t>influce</a:t>
            </a:r>
            <a:endParaRPr lang="en-US" altLang="en-US" baseline="0" dirty="0" smtClean="0"/>
          </a:p>
          <a:p>
            <a:pPr eaLnBrk="1" hangingPunct="1">
              <a:spcBef>
                <a:spcPct val="0"/>
              </a:spcBef>
            </a:pPr>
            <a:r>
              <a:rPr lang="en-US" altLang="en-US" baseline="0" dirty="0" smtClean="0"/>
              <a:t>	2. Assess how it might affect existing barriers to uptake</a:t>
            </a:r>
          </a:p>
          <a:p>
            <a:pPr eaLnBrk="1" hangingPunct="1">
              <a:spcBef>
                <a:spcPct val="0"/>
              </a:spcBef>
            </a:pPr>
            <a:endParaRPr lang="en-US" altLang="en-US" baseline="0" dirty="0" smtClean="0"/>
          </a:p>
          <a:p>
            <a:pPr eaLnBrk="1" hangingPunct="1">
              <a:spcBef>
                <a:spcPct val="0"/>
              </a:spcBef>
            </a:pPr>
            <a:r>
              <a:rPr lang="en-US" altLang="en-US" baseline="0" dirty="0" smtClean="0"/>
              <a:t>Assessing Pool of men</a:t>
            </a:r>
            <a:endParaRPr lang="en-US" altLang="en-US" dirty="0" smtClean="0"/>
          </a:p>
          <a:p>
            <a:pPr eaLnBrk="1" hangingPunct="1">
              <a:spcBef>
                <a:spcPct val="0"/>
              </a:spcBef>
            </a:pPr>
            <a:r>
              <a:rPr lang="en-US" altLang="en-US" dirty="0" smtClean="0"/>
              <a:t>	1.</a:t>
            </a:r>
            <a:r>
              <a:rPr lang="en-US" altLang="en-US" baseline="0" dirty="0" smtClean="0"/>
              <a:t> </a:t>
            </a:r>
            <a:r>
              <a:rPr lang="en-US" altLang="en-US" dirty="0" smtClean="0"/>
              <a:t>First we coded responses to questions about men’s current MC readiness along a readiness spectrum.  </a:t>
            </a:r>
          </a:p>
          <a:p>
            <a:pPr eaLnBrk="1" hangingPunct="1">
              <a:spcBef>
                <a:spcPct val="0"/>
              </a:spcBef>
            </a:pPr>
            <a:r>
              <a:rPr lang="en-US" altLang="en-US" sz="1800" dirty="0" smtClean="0"/>
              <a:t>	2. </a:t>
            </a:r>
            <a:r>
              <a:rPr lang="en-US" altLang="en-US" dirty="0" smtClean="0"/>
              <a:t>We found that a few men were categorically uninterested in being circumcised, regardless of the procedure.</a:t>
            </a:r>
          </a:p>
          <a:p>
            <a:pPr marL="1543050" lvl="3" indent="-171450" eaLnBrk="1" hangingPunct="1">
              <a:spcBef>
                <a:spcPct val="0"/>
              </a:spcBef>
              <a:buFont typeface="Arial" panose="020B0604020202020204" pitchFamily="34" charset="0"/>
              <a:buChar char="•"/>
            </a:pPr>
            <a:r>
              <a:rPr lang="en-US" altLang="en-US" dirty="0" smtClean="0"/>
              <a:t>  For these individuals on can assume that the option of </a:t>
            </a:r>
            <a:r>
              <a:rPr lang="en-US" altLang="en-US" dirty="0" err="1" smtClean="0"/>
              <a:t>PrePex</a:t>
            </a:r>
            <a:r>
              <a:rPr lang="en-US" altLang="en-US" dirty="0" smtClean="0"/>
              <a:t> would make little difference.   </a:t>
            </a:r>
          </a:p>
          <a:p>
            <a:pPr eaLnBrk="1" hangingPunct="1">
              <a:spcBef>
                <a:spcPct val="0"/>
              </a:spcBef>
            </a:pPr>
            <a:r>
              <a:rPr lang="en-US" altLang="en-US" sz="1800" dirty="0" smtClean="0"/>
              <a:t>	3.</a:t>
            </a:r>
            <a:r>
              <a:rPr lang="en-US" altLang="en-US" sz="1800" baseline="0" dirty="0" smtClean="0"/>
              <a:t> </a:t>
            </a:r>
            <a:r>
              <a:rPr lang="en-US" altLang="en-US" dirty="0" smtClean="0"/>
              <a:t>Some of the men expressed little interest in MC now but didn’t discount the possibility of becoming circumcised in the future. </a:t>
            </a:r>
          </a:p>
          <a:p>
            <a:pPr marL="1543050" lvl="3" indent="-171450" eaLnBrk="1" hangingPunct="1">
              <a:spcBef>
                <a:spcPct val="0"/>
              </a:spcBef>
              <a:buFont typeface="Arial" panose="020B0604020202020204" pitchFamily="34" charset="0"/>
              <a:buChar char="•"/>
            </a:pPr>
            <a:r>
              <a:rPr lang="en-US" altLang="en-US" dirty="0" smtClean="0"/>
              <a:t> For these individuals, one could assume that a new device like </a:t>
            </a:r>
            <a:r>
              <a:rPr lang="en-US" altLang="en-US" dirty="0" err="1" smtClean="0"/>
              <a:t>PrePex</a:t>
            </a:r>
            <a:r>
              <a:rPr lang="en-US" altLang="en-US" dirty="0" smtClean="0"/>
              <a:t> might have some impact.</a:t>
            </a:r>
          </a:p>
          <a:p>
            <a:pPr eaLnBrk="1" hangingPunct="1">
              <a:spcBef>
                <a:spcPct val="0"/>
              </a:spcBef>
            </a:pPr>
            <a:r>
              <a:rPr lang="en-US" altLang="en-US" sz="1800" dirty="0" smtClean="0"/>
              <a:t>	4.</a:t>
            </a:r>
            <a:r>
              <a:rPr lang="en-US" altLang="en-US" sz="1800" baseline="0" dirty="0" smtClean="0"/>
              <a:t> </a:t>
            </a:r>
            <a:r>
              <a:rPr lang="en-US" altLang="en-US" dirty="0" smtClean="0"/>
              <a:t>Several men were contemplating MC but remained uncertain and fearful.  </a:t>
            </a:r>
            <a:r>
              <a:rPr lang="en-US" altLang="en-US" dirty="0" err="1" smtClean="0"/>
              <a:t>PrePex</a:t>
            </a:r>
            <a:r>
              <a:rPr lang="en-US" altLang="en-US" dirty="0" smtClean="0"/>
              <a:t> may have quite a lot of impact in this group.</a:t>
            </a:r>
          </a:p>
          <a:p>
            <a:pPr eaLnBrk="1" hangingPunct="1">
              <a:spcBef>
                <a:spcPct val="0"/>
              </a:spcBef>
            </a:pPr>
            <a:r>
              <a:rPr lang="en-US" altLang="en-US" sz="1800" dirty="0" smtClean="0"/>
              <a:t>	5.</a:t>
            </a:r>
            <a:r>
              <a:rPr lang="en-US" altLang="en-US" sz="1800" baseline="0" dirty="0" smtClean="0"/>
              <a:t> </a:t>
            </a:r>
            <a:r>
              <a:rPr lang="en-US" altLang="en-US" dirty="0" smtClean="0"/>
              <a:t>The majority of the men had already taken some action – for example, seeking information – but they had not yet taken steps to get the surgery. </a:t>
            </a:r>
          </a:p>
          <a:p>
            <a:pPr marL="1543050" lvl="3" indent="-171450" eaLnBrk="1" hangingPunct="1">
              <a:spcBef>
                <a:spcPct val="0"/>
              </a:spcBef>
              <a:buFont typeface="Arial" panose="020B0604020202020204" pitchFamily="34" charset="0"/>
              <a:buChar char="•"/>
            </a:pPr>
            <a:r>
              <a:rPr lang="en-US" altLang="en-US" dirty="0" smtClean="0"/>
              <a:t>An option for becoming circumcised with </a:t>
            </a:r>
            <a:r>
              <a:rPr lang="en-US" altLang="en-US" dirty="0" err="1" smtClean="0"/>
              <a:t>PrePex</a:t>
            </a:r>
            <a:r>
              <a:rPr lang="en-US" altLang="en-US" dirty="0" smtClean="0"/>
              <a:t> could have the greatest potential in this population of men who are ready.</a:t>
            </a:r>
          </a:p>
          <a:p>
            <a:pPr eaLnBrk="1" hangingPunct="1">
              <a:spcBef>
                <a:spcPct val="0"/>
              </a:spcBef>
            </a:pPr>
            <a:r>
              <a:rPr lang="en-US" altLang="en-US" sz="1800" dirty="0" smtClean="0"/>
              <a:t>	6. </a:t>
            </a:r>
            <a:r>
              <a:rPr lang="en-US" altLang="en-US" dirty="0" smtClean="0"/>
              <a:t>Finally, a few men had tried already to receive surgical MC but were turned away for various reasons.  </a:t>
            </a:r>
          </a:p>
          <a:p>
            <a:pPr marL="1543050" lvl="3" indent="-171450" eaLnBrk="1" hangingPunct="1">
              <a:spcBef>
                <a:spcPct val="0"/>
              </a:spcBef>
              <a:buFont typeface="Arial" panose="020B0604020202020204" pitchFamily="34" charset="0"/>
              <a:buChar char="•"/>
            </a:pPr>
            <a:r>
              <a:rPr lang="en-US" altLang="en-US" dirty="0" smtClean="0"/>
              <a:t>These men are quite motivated already and will likely become circumcised with our without another option.  In this group, </a:t>
            </a:r>
            <a:r>
              <a:rPr lang="en-US" altLang="en-US" dirty="0" err="1" smtClean="0"/>
              <a:t>PrePex</a:t>
            </a:r>
            <a:r>
              <a:rPr lang="en-US" altLang="en-US" dirty="0" smtClean="0"/>
              <a:t> would likely have little added value.</a:t>
            </a:r>
          </a:p>
          <a:p>
            <a:pPr eaLnBrk="1" hangingPunct="1">
              <a:spcBef>
                <a:spcPct val="0"/>
              </a:spcBef>
            </a:pPr>
            <a:endParaRPr lang="en-US" altLang="en-US" dirty="0" smtClean="0"/>
          </a:p>
          <a:p>
            <a:pPr eaLnBrk="1" hangingPunct="1">
              <a:spcBef>
                <a:spcPct val="0"/>
              </a:spcBef>
            </a:pPr>
            <a:r>
              <a:rPr lang="en-US" altLang="en-US" dirty="0" smtClean="0"/>
              <a:t>Conclusion: given that</a:t>
            </a:r>
            <a:r>
              <a:rPr lang="en-US" altLang="en-US" baseline="0" dirty="0" smtClean="0"/>
              <a:t> a large percentage (78%) are contemplating have already decided on MC, the </a:t>
            </a:r>
            <a:r>
              <a:rPr lang="en-US" altLang="en-US" baseline="0" dirty="0" err="1" smtClean="0"/>
              <a:t>PrePex</a:t>
            </a:r>
            <a:r>
              <a:rPr lang="en-US" altLang="en-US" baseline="0" dirty="0" smtClean="0"/>
              <a:t> device could have a large potential impact on transitioning men quicker to get circumcised.</a:t>
            </a:r>
            <a:endParaRPr lang="en-US" altLang="en-US" dirty="0" smtClean="0"/>
          </a:p>
          <a:p>
            <a:pPr eaLnBrk="1" hangingPunct="1">
              <a:spcBef>
                <a:spcPct val="0"/>
              </a:spcBef>
            </a:pPr>
            <a:endParaRPr lang="en-US" altLang="en-US" dirty="0" smtClean="0"/>
          </a:p>
          <a:p>
            <a:pPr eaLnBrk="1" hangingPunct="1">
              <a:spcBef>
                <a:spcPct val="0"/>
              </a:spcBef>
            </a:pPr>
            <a:endParaRPr lang="en-US" altLang="en-US" dirty="0"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0F60CB62-7C49-4E81-AEE6-E482C691F267}" type="slidenum">
              <a:rPr lang="en-US" altLang="en-US" smtClean="0">
                <a:latin typeface="Franklin Gothic Medium" charset="0"/>
              </a:rPr>
              <a:pPr eaLnBrk="1" hangingPunct="1">
                <a:spcBef>
                  <a:spcPct val="0"/>
                </a:spcBef>
              </a:pPr>
              <a:t>8</a:t>
            </a:fld>
            <a:endParaRPr lang="en-US" altLang="en-US" smtClean="0">
              <a:latin typeface="Franklin Gothic Medium" charset="0"/>
            </a:endParaRPr>
          </a:p>
        </p:txBody>
      </p:sp>
    </p:spTree>
    <p:extLst>
      <p:ext uri="{BB962C8B-B14F-4D97-AF65-F5344CB8AC3E}">
        <p14:creationId xmlns:p14="http://schemas.microsoft.com/office/powerpoint/2010/main" val="2376963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 tried to assess the device’s potential impact on uptake in two ways: </a:t>
            </a:r>
          </a:p>
          <a:p>
            <a:pPr eaLnBrk="1" hangingPunct="1">
              <a:spcBef>
                <a:spcPct val="0"/>
              </a:spcBef>
            </a:pPr>
            <a:r>
              <a:rPr lang="en-US" altLang="en-US" dirty="0" smtClean="0"/>
              <a:t>	1.</a:t>
            </a:r>
            <a:r>
              <a:rPr lang="en-US" altLang="en-US" baseline="0" dirty="0" smtClean="0"/>
              <a:t> Assess Pool of men who it might </a:t>
            </a:r>
            <a:r>
              <a:rPr lang="en-US" altLang="en-US" baseline="0" dirty="0" err="1" smtClean="0"/>
              <a:t>influce</a:t>
            </a:r>
            <a:endParaRPr lang="en-US" altLang="en-US" baseline="0" dirty="0" smtClean="0"/>
          </a:p>
          <a:p>
            <a:pPr eaLnBrk="1" hangingPunct="1">
              <a:spcBef>
                <a:spcPct val="0"/>
              </a:spcBef>
            </a:pPr>
            <a:r>
              <a:rPr lang="en-US" altLang="en-US" baseline="0" dirty="0" smtClean="0"/>
              <a:t>	2. Assess how it might affect existing barriers to uptake</a:t>
            </a:r>
          </a:p>
          <a:p>
            <a:pPr eaLnBrk="1" hangingPunct="1">
              <a:spcBef>
                <a:spcPct val="0"/>
              </a:spcBef>
            </a:pPr>
            <a:endParaRPr lang="en-US" altLang="en-US" dirty="0" smtClean="0"/>
          </a:p>
          <a:p>
            <a:pPr eaLnBrk="1" hangingPunct="1">
              <a:spcBef>
                <a:spcPct val="0"/>
              </a:spcBef>
            </a:pPr>
            <a:r>
              <a:rPr lang="en-US" altLang="en-US" dirty="0" smtClean="0"/>
              <a:t>Assessing how </a:t>
            </a:r>
            <a:r>
              <a:rPr lang="en-US" altLang="en-US" dirty="0" err="1" smtClean="0"/>
              <a:t>Prepex</a:t>
            </a:r>
            <a:r>
              <a:rPr lang="en-US" altLang="en-US" baseline="0" dirty="0" smtClean="0"/>
              <a:t> might affect existing barriers</a:t>
            </a:r>
          </a:p>
          <a:p>
            <a:pPr eaLnBrk="1" hangingPunct="1">
              <a:spcBef>
                <a:spcPct val="0"/>
              </a:spcBef>
            </a:pPr>
            <a:r>
              <a:rPr lang="en-US" altLang="en-US" baseline="0" dirty="0" smtClean="0"/>
              <a:t>	1. ex</a:t>
            </a:r>
            <a:r>
              <a:rPr lang="en-US" altLang="en-US" dirty="0" smtClean="0"/>
              <a:t>amining the alignment between stated MC barriers to surgical MC and </a:t>
            </a:r>
            <a:r>
              <a:rPr lang="en-US" altLang="en-US" u="sng" dirty="0" smtClean="0"/>
              <a:t>perceived</a:t>
            </a:r>
            <a:r>
              <a:rPr lang="en-US" altLang="en-US" dirty="0" smtClean="0"/>
              <a:t> </a:t>
            </a:r>
            <a:r>
              <a:rPr lang="en-US" altLang="en-US" dirty="0" err="1" smtClean="0"/>
              <a:t>PrePex</a:t>
            </a:r>
            <a:r>
              <a:rPr lang="en-US" altLang="en-US" dirty="0" smtClean="0"/>
              <a:t> advantages.  </a:t>
            </a:r>
          </a:p>
          <a:p>
            <a:pPr eaLnBrk="1" hangingPunct="1">
              <a:spcBef>
                <a:spcPct val="0"/>
              </a:spcBef>
            </a:pPr>
            <a:r>
              <a:rPr lang="en-US" altLang="en-US" dirty="0" smtClean="0"/>
              <a:t>	2. This analysis proved less revealing.</a:t>
            </a:r>
          </a:p>
          <a:p>
            <a:pPr marL="1543050" lvl="3" indent="-171450" eaLnBrk="1" hangingPunct="1">
              <a:spcBef>
                <a:spcPct val="0"/>
              </a:spcBef>
              <a:buFont typeface="Arial" panose="020B0604020202020204" pitchFamily="34" charset="0"/>
              <a:buChar char="•"/>
            </a:pPr>
            <a:r>
              <a:rPr lang="en-US" altLang="en-US" dirty="0" smtClean="0"/>
              <a:t>While 81 men cited lack of time as a barrier to surgical MC, only 12 of these men cited less time to complete the procedure as an advantage of </a:t>
            </a:r>
            <a:r>
              <a:rPr lang="en-US" altLang="en-US" dirty="0" err="1" smtClean="0"/>
              <a:t>PrePex</a:t>
            </a:r>
            <a:endParaRPr lang="en-US" altLang="en-US" dirty="0" smtClean="0"/>
          </a:p>
          <a:p>
            <a:pPr marL="1543050" lvl="3" indent="-171450" eaLnBrk="1" hangingPunct="1">
              <a:spcBef>
                <a:spcPct val="0"/>
              </a:spcBef>
              <a:buFont typeface="Arial" panose="020B0604020202020204" pitchFamily="34" charset="0"/>
              <a:buChar char="•"/>
            </a:pPr>
            <a:r>
              <a:rPr lang="en-US" altLang="en-US" dirty="0" smtClean="0"/>
              <a:t>May</a:t>
            </a:r>
            <a:r>
              <a:rPr lang="en-US" altLang="en-US" baseline="0" dirty="0" smtClean="0"/>
              <a:t> imply the barrier is getting to the clinic	</a:t>
            </a:r>
          </a:p>
          <a:p>
            <a:pPr marL="1143000" lvl="2" indent="-228600" eaLnBrk="1" hangingPunct="1">
              <a:spcBef>
                <a:spcPct val="0"/>
              </a:spcBef>
              <a:buFont typeface="Arial" panose="020B0604020202020204" pitchFamily="34" charset="0"/>
              <a:buAutoNum type="arabicPeriod" startAt="3"/>
            </a:pPr>
            <a:r>
              <a:rPr lang="en-US" altLang="en-US" baseline="0" dirty="0" smtClean="0"/>
              <a:t>A</a:t>
            </a:r>
            <a:r>
              <a:rPr lang="en-US" altLang="en-US" dirty="0" smtClean="0"/>
              <a:t>s relates to fears of the surgery,  we found more direct alignment.  </a:t>
            </a:r>
          </a:p>
          <a:p>
            <a:pPr marL="1600200" lvl="3" indent="-228600" eaLnBrk="1" hangingPunct="1">
              <a:spcBef>
                <a:spcPct val="0"/>
              </a:spcBef>
              <a:buFont typeface="Arial" panose="020B0604020202020204" pitchFamily="34" charset="0"/>
              <a:buChar char="•"/>
            </a:pPr>
            <a:r>
              <a:rPr lang="en-US" altLang="en-US" dirty="0" smtClean="0"/>
              <a:t>But, surprisingly, relatively few men indicated such fears as the main barrier to MC.  </a:t>
            </a:r>
          </a:p>
          <a:p>
            <a:pPr eaLnBrk="1" hangingPunct="1">
              <a:spcBef>
                <a:spcPct val="0"/>
              </a:spcBef>
            </a:pPr>
            <a:endParaRPr lang="en-US" altLang="en-US" dirty="0" smtClean="0"/>
          </a:p>
          <a:p>
            <a:pPr eaLnBrk="1" hangingPunct="1">
              <a:spcBef>
                <a:spcPct val="0"/>
              </a:spcBef>
            </a:pPr>
            <a:r>
              <a:rPr lang="en-US" altLang="en-US" dirty="0" smtClean="0"/>
              <a:t>The remainder of men (31%)</a:t>
            </a:r>
            <a:r>
              <a:rPr lang="en-US" altLang="en-US" baseline="0" dirty="0" smtClean="0"/>
              <a:t> were contemplating, but not ready or lacked complete information</a:t>
            </a:r>
          </a:p>
          <a:p>
            <a:pPr marL="628650" lvl="1" indent="-171450" eaLnBrk="1" hangingPunct="1">
              <a:spcBef>
                <a:spcPct val="0"/>
              </a:spcBef>
              <a:buFont typeface="Arial" panose="020B0604020202020204" pitchFamily="34" charset="0"/>
              <a:buChar char="•"/>
            </a:pPr>
            <a:r>
              <a:rPr lang="en-US" altLang="en-US" baseline="0" dirty="0" smtClean="0"/>
              <a:t>only 1 man indicated he did not want MC at all</a:t>
            </a:r>
            <a:endParaRPr lang="en-US" altLang="en-US" dirty="0" smtClean="0"/>
          </a:p>
          <a:p>
            <a:pPr eaLnBrk="1" hangingPunct="1">
              <a:spcBef>
                <a:spcPct val="0"/>
              </a:spcBef>
            </a:pPr>
            <a:r>
              <a:rPr lang="en-US" altLang="en-US" dirty="0" smtClean="0"/>
              <a:t>Regardless of the barriers cited, the majority of men saw reduced pain and a safer procedure as the main advantages of </a:t>
            </a:r>
            <a:r>
              <a:rPr lang="en-US" altLang="en-US" dirty="0" err="1" smtClean="0"/>
              <a:t>PrePex</a:t>
            </a:r>
            <a:r>
              <a:rPr lang="en-US" altLang="en-US" dirty="0" smtClean="0"/>
              <a:t>.</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9120E39B-DF4A-42BB-9471-161F44F971F3}" type="slidenum">
              <a:rPr lang="en-US" altLang="en-US" smtClean="0">
                <a:latin typeface="Franklin Gothic Medium" charset="0"/>
              </a:rPr>
              <a:pPr eaLnBrk="1" hangingPunct="1">
                <a:spcBef>
                  <a:spcPct val="0"/>
                </a:spcBef>
              </a:pPr>
              <a:t>9</a:t>
            </a:fld>
            <a:endParaRPr lang="en-US" altLang="en-US" smtClean="0">
              <a:latin typeface="Franklin Gothic Medium" charset="0"/>
            </a:endParaRPr>
          </a:p>
        </p:txBody>
      </p:sp>
    </p:spTree>
    <p:extLst>
      <p:ext uri="{BB962C8B-B14F-4D97-AF65-F5344CB8AC3E}">
        <p14:creationId xmlns:p14="http://schemas.microsoft.com/office/powerpoint/2010/main" val="1241810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Read conclusions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FFCFB9FC-0061-4EDB-B723-3EC625172B1C}" type="slidenum">
              <a:rPr lang="en-US" altLang="en-US" smtClean="0">
                <a:latin typeface="Franklin Gothic Medium" charset="0"/>
              </a:rPr>
              <a:pPr eaLnBrk="1" hangingPunct="1">
                <a:spcBef>
                  <a:spcPct val="0"/>
                </a:spcBef>
              </a:pPr>
              <a:t>10</a:t>
            </a:fld>
            <a:endParaRPr lang="en-US" altLang="en-US" smtClean="0">
              <a:latin typeface="Franklin Gothic Medium" charset="0"/>
            </a:endParaRPr>
          </a:p>
        </p:txBody>
      </p:sp>
    </p:spTree>
    <p:extLst>
      <p:ext uri="{BB962C8B-B14F-4D97-AF65-F5344CB8AC3E}">
        <p14:creationId xmlns:p14="http://schemas.microsoft.com/office/powerpoint/2010/main" val="1072669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28800"/>
            <a:ext cx="7391400" cy="1470025"/>
          </a:xfrm>
        </p:spPr>
        <p:txBody>
          <a:bodyPr/>
          <a:lstStyle>
            <a:lvl1pPr>
              <a:defRPr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3581400"/>
            <a:ext cx="64008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userDrawn="1"/>
        </p:nvCxnSpPr>
        <p:spPr>
          <a:xfrm>
            <a:off x="457200" y="13716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480" y="304800"/>
            <a:ext cx="2560320" cy="964312"/>
          </a:xfrm>
          <a:prstGeom prst="rect">
            <a:avLst/>
          </a:prstGeom>
        </p:spPr>
      </p:pic>
    </p:spTree>
    <p:extLst>
      <p:ext uri="{BB962C8B-B14F-4D97-AF65-F5344CB8AC3E}">
        <p14:creationId xmlns:p14="http://schemas.microsoft.com/office/powerpoint/2010/main" val="427468486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rmission required">
    <p:spTree>
      <p:nvGrpSpPr>
        <p:cNvPr id="1" name=""/>
        <p:cNvGrpSpPr/>
        <p:nvPr/>
      </p:nvGrpSpPr>
      <p:grpSpPr>
        <a:xfrm>
          <a:off x="0" y="0"/>
          <a:ext cx="0" cy="0"/>
          <a:chOff x="0" y="0"/>
          <a:chExt cx="0" cy="0"/>
        </a:xfrm>
      </p:grpSpPr>
      <p:sp>
        <p:nvSpPr>
          <p:cNvPr id="2" name="TextBox 1"/>
          <p:cNvSpPr txBox="1"/>
          <p:nvPr userDrawn="1"/>
        </p:nvSpPr>
        <p:spPr>
          <a:xfrm>
            <a:off x="1066800" y="2133600"/>
            <a:ext cx="7239000" cy="3539430"/>
          </a:xfrm>
          <a:prstGeom prst="rect">
            <a:avLst/>
          </a:prstGeom>
          <a:noFill/>
        </p:spPr>
        <p:txBody>
          <a:bodyPr wrap="square" rtlCol="0">
            <a:spAutoFit/>
          </a:bodyPr>
          <a:lstStyle/>
          <a:p>
            <a:r>
              <a:rPr lang="en-US" sz="1600" b="0" dirty="0" smtClean="0">
                <a:solidFill>
                  <a:schemeClr val="tx1"/>
                </a:solidFill>
                <a:latin typeface="Franklin Gothic Book" panose="020B0503020102020204" pitchFamily="34" charset="0"/>
              </a:rPr>
              <a:t>© 2014 The Population Council. All rights reserved. </a:t>
            </a:r>
          </a:p>
          <a:p>
            <a:r>
              <a:rPr lang="en-US" sz="1600" dirty="0" smtClean="0">
                <a:latin typeface="Franklin Gothic Book" panose="020B0503020102020204" pitchFamily="34" charset="0"/>
              </a:rPr>
              <a:t> </a:t>
            </a:r>
          </a:p>
          <a:p>
            <a:endParaRPr lang="en-US" sz="1600" dirty="0" smtClean="0">
              <a:latin typeface="Franklin Gothic Book" panose="020B0503020102020204" pitchFamily="34" charset="0"/>
            </a:endParaRPr>
          </a:p>
          <a:p>
            <a:r>
              <a:rPr lang="en-US" sz="1600" b="1" dirty="0" smtClean="0">
                <a:latin typeface="Franklin Gothic Book" panose="020B0503020102020204" pitchFamily="34" charset="0"/>
              </a:rPr>
              <a:t>With the exception of fair dealing for the purposes of research or private study, this content may not be reproduced, stored, or transmitted in any form or by any means without the prior permission in writing from the Population Council.</a:t>
            </a:r>
          </a:p>
          <a:p>
            <a:endParaRPr lang="en-US" sz="1600" b="1" dirty="0" smtClean="0">
              <a:latin typeface="Franklin Gothic Book" panose="020B0503020102020204" pitchFamily="34" charset="0"/>
            </a:endParaRPr>
          </a:p>
          <a:p>
            <a:r>
              <a:rPr lang="en-US" sz="1600" b="1" dirty="0" smtClean="0">
                <a:latin typeface="Franklin Gothic Book" panose="020B0503020102020204" pitchFamily="34" charset="0"/>
              </a:rPr>
              <a:t>Contact: publications@popcouncil.org</a:t>
            </a:r>
          </a:p>
          <a:p>
            <a:r>
              <a:rPr lang="en-US" sz="1600" dirty="0" smtClean="0">
                <a:latin typeface="Franklin Gothic Book" panose="020B0503020102020204" pitchFamily="34" charset="0"/>
              </a:rPr>
              <a:t> </a:t>
            </a:r>
          </a:p>
          <a:p>
            <a:r>
              <a:rPr lang="en-US" sz="1600" dirty="0" smtClean="0">
                <a:latin typeface="Franklin Gothic Book" panose="020B0503020102020204" pitchFamily="34" charset="0"/>
              </a:rPr>
              <a:t> </a:t>
            </a:r>
          </a:p>
          <a:p>
            <a:endParaRPr lang="en-US" sz="1600" dirty="0" smtClean="0">
              <a:latin typeface="Franklin Gothic Book" panose="020B0503020102020204" pitchFamily="34" charset="0"/>
            </a:endParaRPr>
          </a:p>
          <a:p>
            <a:r>
              <a:rPr lang="en-US" sz="1600" dirty="0" smtClean="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99093049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t for citation or circulation">
    <p:spTree>
      <p:nvGrpSpPr>
        <p:cNvPr id="1" name=""/>
        <p:cNvGrpSpPr/>
        <p:nvPr/>
      </p:nvGrpSpPr>
      <p:grpSpPr>
        <a:xfrm>
          <a:off x="0" y="0"/>
          <a:ext cx="0" cy="0"/>
          <a:chOff x="0" y="0"/>
          <a:chExt cx="0" cy="0"/>
        </a:xfrm>
      </p:grpSpPr>
      <p:sp>
        <p:nvSpPr>
          <p:cNvPr id="2" name="TextBox 1"/>
          <p:cNvSpPr txBox="1"/>
          <p:nvPr userDrawn="1"/>
        </p:nvSpPr>
        <p:spPr>
          <a:xfrm>
            <a:off x="1143000" y="2362200"/>
            <a:ext cx="6705600" cy="2677656"/>
          </a:xfrm>
          <a:prstGeom prst="rect">
            <a:avLst/>
          </a:prstGeom>
          <a:noFill/>
        </p:spPr>
        <p:txBody>
          <a:bodyPr wrap="square" rtlCol="0">
            <a:spAutoFit/>
          </a:bodyPr>
          <a:lstStyle/>
          <a:p>
            <a:r>
              <a:rPr lang="en-US" sz="1600" dirty="0" smtClean="0">
                <a:latin typeface="Franklin Gothic Book" panose="020B0503020102020204" pitchFamily="34" charset="0"/>
              </a:rPr>
              <a:t>© 2014 The Population Council. All rights reserved. </a:t>
            </a:r>
          </a:p>
          <a:p>
            <a:r>
              <a:rPr lang="en-US" sz="1600" dirty="0" smtClean="0">
                <a:latin typeface="Franklin Gothic Book" panose="020B0503020102020204" pitchFamily="34" charset="0"/>
              </a:rPr>
              <a:t> </a:t>
            </a:r>
          </a:p>
          <a:p>
            <a:endParaRPr lang="en-US" sz="1600" dirty="0" smtClean="0">
              <a:latin typeface="Franklin Gothic Book" panose="020B0503020102020204" pitchFamily="34" charset="0"/>
            </a:endParaRPr>
          </a:p>
          <a:p>
            <a:r>
              <a:rPr lang="en-US" sz="2400" b="1" dirty="0" smtClean="0">
                <a:latin typeface="Franklin Gothic Book" panose="020B0503020102020204" pitchFamily="34" charset="0"/>
              </a:rPr>
              <a:t>NOT FOR CITATION OR CIRCULATION. </a:t>
            </a:r>
          </a:p>
          <a:p>
            <a:r>
              <a:rPr lang="en-US" sz="1600" b="1" dirty="0" smtClean="0">
                <a:solidFill>
                  <a:schemeClr val="bg1">
                    <a:lumMod val="50000"/>
                  </a:schemeClr>
                </a:solidFill>
                <a:latin typeface="Franklin Gothic Book" panose="020B0503020102020204" pitchFamily="34" charset="0"/>
              </a:rPr>
              <a:t/>
            </a:r>
            <a:br>
              <a:rPr lang="en-US" sz="1600" b="1" dirty="0" smtClean="0">
                <a:solidFill>
                  <a:schemeClr val="bg1">
                    <a:lumMod val="50000"/>
                  </a:schemeClr>
                </a:solidFill>
                <a:latin typeface="Franklin Gothic Book" panose="020B0503020102020204" pitchFamily="34" charset="0"/>
              </a:rPr>
            </a:br>
            <a:r>
              <a:rPr lang="en-US" sz="1600" b="1" dirty="0" smtClean="0">
                <a:solidFill>
                  <a:schemeClr val="bg1">
                    <a:lumMod val="50000"/>
                  </a:schemeClr>
                </a:solidFill>
                <a:latin typeface="Franklin Gothic Book" panose="020B0503020102020204" pitchFamily="34" charset="0"/>
              </a:rPr>
              <a:t>The content of these slides are provided for the purposes of research or private study only. This content may not be reproduced, stored, or transmitted in any form or by any means.</a:t>
            </a:r>
          </a:p>
          <a:p>
            <a:endParaRPr lang="en-US" sz="1600" b="1" dirty="0" smtClean="0">
              <a:solidFill>
                <a:schemeClr val="bg1">
                  <a:lumMod val="50000"/>
                </a:schemeClr>
              </a:solidFill>
              <a:latin typeface="Franklin Gothic Book" panose="020B0503020102020204" pitchFamily="34" charset="0"/>
            </a:endParaRP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140904893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wi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057400"/>
            <a:ext cx="8229600" cy="3886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a:off x="457200" y="838200"/>
            <a:ext cx="8229600" cy="0"/>
          </a:xfrm>
          <a:prstGeom prst="line">
            <a:avLst/>
          </a:prstGeom>
          <a:ln w="12700">
            <a:solidFill>
              <a:srgbClr val="9AD3F0"/>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140" y="228600"/>
            <a:ext cx="1417320" cy="533816"/>
          </a:xfrm>
          <a:prstGeom prst="rect">
            <a:avLst/>
          </a:prstGeom>
        </p:spPr>
      </p:pic>
    </p:spTree>
    <p:extLst>
      <p:ext uri="{BB962C8B-B14F-4D97-AF65-F5344CB8AC3E}">
        <p14:creationId xmlns:p14="http://schemas.microsoft.com/office/powerpoint/2010/main" val="33341199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20181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00295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Tree>
    <p:extLst>
      <p:ext uri="{BB962C8B-B14F-4D97-AF65-F5344CB8AC3E}">
        <p14:creationId xmlns:p14="http://schemas.microsoft.com/office/powerpoint/2010/main" val="115610514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Picture Placeholder 2"/>
          <p:cNvSpPr>
            <a:spLocks noGrp="1"/>
          </p:cNvSpPr>
          <p:nvPr>
            <p:ph type="pic" idx="1"/>
          </p:nvPr>
        </p:nvSpPr>
        <p:spPr>
          <a:xfrm>
            <a:off x="457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Picture Placeholder 2"/>
          <p:cNvSpPr>
            <a:spLocks noGrp="1"/>
          </p:cNvSpPr>
          <p:nvPr>
            <p:ph type="pic" idx="10"/>
          </p:nvPr>
        </p:nvSpPr>
        <p:spPr>
          <a:xfrm>
            <a:off x="4648200" y="1676400"/>
            <a:ext cx="4038600" cy="2819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1792288" y="4800600"/>
            <a:ext cx="5486400" cy="804862"/>
          </a:xfrm>
        </p:spPr>
        <p:txBody>
          <a:bodyPr>
            <a:normAutofit/>
          </a:bodyPr>
          <a:lstStyle>
            <a:lvl1pPr marL="0" indent="0" algn="ctr">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9288751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95740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out the Counci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8162" b="8162"/>
          <a:stretch>
            <a:fillRect/>
          </a:stretch>
        </p:blipFill>
        <p:spPr bwMode="auto">
          <a:xfrm>
            <a:off x="457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8302" b="8302"/>
          <a:stretch>
            <a:fillRect/>
          </a:stretch>
        </p:blipFill>
        <p:spPr bwMode="auto">
          <a:xfrm>
            <a:off x="4648200" y="1447800"/>
            <a:ext cx="4038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txBox="1">
            <a:spLocks/>
          </p:cNvSpPr>
          <p:nvPr userDrawn="1"/>
        </p:nvSpPr>
        <p:spPr>
          <a:xfrm>
            <a:off x="1792288" y="4648200"/>
            <a:ext cx="5486400" cy="80486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200" b="1" dirty="0" smtClean="0">
                <a:solidFill>
                  <a:schemeClr val="tx2">
                    <a:lumMod val="75000"/>
                  </a:schemeClr>
                </a:solidFill>
                <a:latin typeface="Franklin Gothic Book" panose="020B0503020102020204" pitchFamily="34" charset="0"/>
              </a:rPr>
              <a:t>The Population Council conducts research and delivers solutions that improve lives around the world. Big ideas supported by evidence: It’s our model for global change.</a:t>
            </a:r>
          </a:p>
          <a:p>
            <a:pPr marL="0" indent="0">
              <a:buNone/>
            </a:pPr>
            <a:endParaRPr lang="en-US" sz="2200" dirty="0">
              <a:latin typeface="Franklin Gothic Book" panose="020B0503020102020204" pitchFamily="34" charset="0"/>
            </a:endParaRPr>
          </a:p>
        </p:txBody>
      </p:sp>
      <p:sp>
        <p:nvSpPr>
          <p:cNvPr id="6" name="TextBox 5"/>
          <p:cNvSpPr txBox="1"/>
          <p:nvPr userDrawn="1"/>
        </p:nvSpPr>
        <p:spPr>
          <a:xfrm>
            <a:off x="685800" y="533400"/>
            <a:ext cx="6022674" cy="769441"/>
          </a:xfrm>
          <a:prstGeom prst="rect">
            <a:avLst/>
          </a:prstGeom>
          <a:noFill/>
        </p:spPr>
        <p:txBody>
          <a:bodyPr wrap="none" rtlCol="0">
            <a:spAutoFit/>
          </a:bodyPr>
          <a:lstStyle/>
          <a:p>
            <a:r>
              <a:rPr lang="en-US" sz="4400" b="1" dirty="0" smtClean="0">
                <a:solidFill>
                  <a:srgbClr val="005581"/>
                </a:solidFill>
                <a:latin typeface="Franklin Gothic Book" panose="020B0503020102020204" pitchFamily="34" charset="0"/>
              </a:rPr>
              <a:t>Ideas</a:t>
            </a:r>
            <a:r>
              <a:rPr lang="en-US" sz="4400" b="1" dirty="0" smtClean="0">
                <a:solidFill>
                  <a:srgbClr val="005581"/>
                </a:solidFill>
                <a:latin typeface="Adobe Garamond Pro" pitchFamily="18" charset="0"/>
              </a:rPr>
              <a:t>.</a:t>
            </a:r>
            <a:r>
              <a:rPr lang="en-US" sz="4400" b="1" dirty="0" smtClean="0">
                <a:solidFill>
                  <a:srgbClr val="005581"/>
                </a:solidFill>
                <a:latin typeface="Franklin Gothic Book" panose="020B0503020102020204" pitchFamily="34" charset="0"/>
              </a:rPr>
              <a:t> Evidence</a:t>
            </a:r>
            <a:r>
              <a:rPr lang="en-US" sz="4400" b="1" dirty="0" smtClean="0">
                <a:solidFill>
                  <a:srgbClr val="005581"/>
                </a:solidFill>
                <a:latin typeface="Adobe Garamond Pro" pitchFamily="18" charset="0"/>
              </a:rPr>
              <a:t>.</a:t>
            </a:r>
            <a:r>
              <a:rPr lang="en-US" sz="4400" b="1" dirty="0" smtClean="0">
                <a:solidFill>
                  <a:srgbClr val="005581"/>
                </a:solidFill>
                <a:latin typeface="Franklin Gothic Book" panose="020B0503020102020204" pitchFamily="34" charset="0"/>
              </a:rPr>
              <a:t> Impact</a:t>
            </a:r>
            <a:r>
              <a:rPr lang="en-US" sz="4400" b="1" dirty="0" smtClean="0">
                <a:solidFill>
                  <a:srgbClr val="005581"/>
                </a:solidFill>
                <a:latin typeface="Adobe Garamond Pro" pitchFamily="18" charset="0"/>
              </a:rPr>
              <a:t>.</a:t>
            </a:r>
            <a:endParaRPr lang="en-US" sz="4400" b="1" dirty="0">
              <a:solidFill>
                <a:srgbClr val="005581"/>
              </a:solidFill>
              <a:latin typeface="Franklin Gothic Book" panose="020B0503020102020204" pitchFamily="34" charset="0"/>
            </a:endParaRPr>
          </a:p>
        </p:txBody>
      </p:sp>
    </p:spTree>
    <p:extLst>
      <p:ext uri="{BB962C8B-B14F-4D97-AF65-F5344CB8AC3E}">
        <p14:creationId xmlns:p14="http://schemas.microsoft.com/office/powerpoint/2010/main" val="354539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1112520" y="3124200"/>
            <a:ext cx="7467600" cy="838200"/>
          </a:xfrm>
          <a:prstGeom prst="rect">
            <a:avLst/>
          </a:prstGeom>
        </p:spPr>
        <p:txBody>
          <a:bodyPr/>
          <a:lstStyle>
            <a:lvl1pPr marL="0" indent="0">
              <a:buNone/>
              <a:defRPr sz="1600" b="0" u="none" baseline="0">
                <a:latin typeface="Franklin Gothic Book" panose="020B0503020102020204" pitchFamily="34" charset="0"/>
              </a:defRPr>
            </a:lvl1pPr>
            <a:lvl2pPr marL="457200" indent="0">
              <a:buNone/>
              <a:defRPr sz="1800">
                <a:latin typeface="Franklin Gothic Book" panose="020B0503020102020204" pitchFamily="34" charset="0"/>
              </a:defRPr>
            </a:lvl2pPr>
            <a:lvl3pPr marL="914400" indent="0">
              <a:buNone/>
              <a:defRPr/>
            </a:lvl3pPr>
            <a:lvl4pPr marL="1371600" indent="0">
              <a:buNone/>
              <a:defRPr/>
            </a:lvl4pPr>
            <a:lvl5pPr marL="1828800" indent="0">
              <a:buNone/>
              <a:defRPr/>
            </a:lvl5pPr>
          </a:lstStyle>
          <a:p>
            <a:r>
              <a:rPr lang="en-US" dirty="0" smtClean="0"/>
              <a:t>Insert authors. Year. “Insert presentation title," PowerPoint slides. New York: Population Council.</a:t>
            </a:r>
          </a:p>
          <a:p>
            <a:r>
              <a:rPr lang="en-US" dirty="0" smtClean="0"/>
              <a:t> </a:t>
            </a:r>
          </a:p>
          <a:p>
            <a:endParaRPr lang="en-US" dirty="0" smtClean="0"/>
          </a:p>
        </p:txBody>
      </p:sp>
      <p:sp>
        <p:nvSpPr>
          <p:cNvPr id="10" name="TextBox 9"/>
          <p:cNvSpPr txBox="1"/>
          <p:nvPr userDrawn="1"/>
        </p:nvSpPr>
        <p:spPr>
          <a:xfrm>
            <a:off x="1112520" y="1828800"/>
            <a:ext cx="7543800" cy="1077218"/>
          </a:xfrm>
          <a:prstGeom prst="rect">
            <a:avLst/>
          </a:prstGeom>
          <a:noFill/>
        </p:spPr>
        <p:txBody>
          <a:bodyPr wrap="square" rtlCol="0">
            <a:spAutoFit/>
          </a:bodyPr>
          <a:lstStyle/>
          <a:p>
            <a:r>
              <a:rPr lang="en-US" sz="1600" dirty="0" smtClean="0">
                <a:latin typeface="Franklin Gothic Book" panose="020B0503020102020204" pitchFamily="34" charset="0"/>
              </a:rPr>
              <a:t>© 2014 The Population Council. All rights reserved. </a:t>
            </a:r>
          </a:p>
          <a:p>
            <a:r>
              <a:rPr lang="en-US" sz="1600" dirty="0" smtClean="0">
                <a:latin typeface="Franklin Gothic Book" panose="020B0503020102020204" pitchFamily="34" charset="0"/>
              </a:rPr>
              <a:t> </a:t>
            </a:r>
          </a:p>
          <a:p>
            <a:r>
              <a:rPr lang="en-US" sz="1600" b="1" dirty="0" smtClean="0">
                <a:latin typeface="Franklin Gothic Book" panose="020B0503020102020204" pitchFamily="34" charset="0"/>
              </a:rPr>
              <a:t>Use of these materials is permitted only for noncommercial purposes. </a:t>
            </a:r>
            <a:br>
              <a:rPr lang="en-US" sz="1600" b="1" dirty="0" smtClean="0">
                <a:latin typeface="Franklin Gothic Book" panose="020B0503020102020204" pitchFamily="34" charset="0"/>
              </a:rPr>
            </a:br>
            <a:r>
              <a:rPr lang="en-US" sz="1600" b="1" dirty="0" smtClean="0">
                <a:latin typeface="Franklin Gothic Book" panose="020B0503020102020204" pitchFamily="34" charset="0"/>
              </a:rPr>
              <a:t>The following  full source citation must be included:</a:t>
            </a:r>
          </a:p>
        </p:txBody>
      </p:sp>
      <p:sp>
        <p:nvSpPr>
          <p:cNvPr id="11" name="TextBox 10"/>
          <p:cNvSpPr txBox="1"/>
          <p:nvPr userDrawn="1"/>
        </p:nvSpPr>
        <p:spPr>
          <a:xfrm>
            <a:off x="1112520" y="5257800"/>
            <a:ext cx="7642601"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latin typeface="Franklin Gothic Book" panose="020B0503020102020204" pitchFamily="34" charset="0"/>
              </a:rPr>
              <a:t>This presentation may contain materials owned by others. User is responsible for obtaining permissions for use from third parties as needed.</a:t>
            </a:r>
          </a:p>
          <a:p>
            <a:endParaRPr lang="en-US" sz="1600" dirty="0">
              <a:latin typeface="Franklin Gothic Book" panose="020B0503020102020204" pitchFamily="34" charset="0"/>
            </a:endParaRPr>
          </a:p>
        </p:txBody>
      </p:sp>
    </p:spTree>
    <p:extLst>
      <p:ext uri="{BB962C8B-B14F-4D97-AF65-F5344CB8AC3E}">
        <p14:creationId xmlns:p14="http://schemas.microsoft.com/office/powerpoint/2010/main" val="34195109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A5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8229600" cy="434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7459290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Lst>
  <p:timing>
    <p:tnLst>
      <p:par>
        <p:cTn id="1" dur="indefinite" restart="never" nodeType="tmRoot"/>
      </p:par>
    </p:tnLst>
  </p:timing>
  <p:txStyles>
    <p:titleStyle>
      <a:lvl1pPr algn="l" defTabSz="914400" rtl="0" eaLnBrk="1" latinLnBrk="0" hangingPunct="1">
        <a:spcBef>
          <a:spcPct val="0"/>
        </a:spcBef>
        <a:buNone/>
        <a:defRPr sz="4400" b="1" kern="1200">
          <a:solidFill>
            <a:schemeClr val="bg1"/>
          </a:solidFill>
          <a:latin typeface="Franklin Gothic Book" panose="020B0503020102020204" pitchFamily="34" charset="0"/>
          <a:ea typeface="+mj-ea"/>
          <a:cs typeface="+mj-cs"/>
        </a:defRPr>
      </a:lvl1pPr>
    </p:titleStyle>
    <p:bodyStyle>
      <a:lvl1pPr marL="342900" indent="-342900" algn="l" defTabSz="914400"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085542"/>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152400"/>
            <a:ext cx="2650748" cy="1295400"/>
          </a:xfrm>
          <a:prstGeom prst="rect">
            <a:avLst/>
          </a:prstGeom>
        </p:spPr>
      </p:pic>
      <p:cxnSp>
        <p:nvCxnSpPr>
          <p:cNvPr id="8" name="Straight Connector 7"/>
          <p:cNvCxnSpPr/>
          <p:nvPr/>
        </p:nvCxnSpPr>
        <p:spPr>
          <a:xfrm>
            <a:off x="457200" y="1371600"/>
            <a:ext cx="822960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32609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381000" y="2035175"/>
            <a:ext cx="8458200" cy="1470025"/>
          </a:xfrm>
        </p:spPr>
        <p:txBody>
          <a:bodyPr>
            <a:normAutofit/>
          </a:bodyPr>
          <a:lstStyle/>
          <a:p>
            <a:pPr algn="ctr" eaLnBrk="1" hangingPunct="1"/>
            <a:r>
              <a:rPr lang="en-US" altLang="en-US" sz="4000" cap="none" dirty="0" smtClean="0">
                <a:latin typeface="Arial" panose="020B0604020202020204" pitchFamily="34" charset="0"/>
                <a:cs typeface="Arial" panose="020B0604020202020204" pitchFamily="34" charset="0"/>
              </a:rPr>
              <a:t>DEMAND FOR VMMC AND THE PREPEX</a:t>
            </a:r>
            <a:r>
              <a:rPr lang="en-US" altLang="en-US" sz="4000" cap="none" baseline="30000" dirty="0" smtClean="0">
                <a:latin typeface="Arial" panose="020B0604020202020204" pitchFamily="34" charset="0"/>
                <a:cs typeface="Arial" panose="020B0604020202020204" pitchFamily="34" charset="0"/>
              </a:rPr>
              <a:t>TM</a:t>
            </a:r>
            <a:r>
              <a:rPr lang="en-US" altLang="en-US" sz="4000" cap="none" dirty="0" smtClean="0">
                <a:latin typeface="Arial" panose="020B0604020202020204" pitchFamily="34" charset="0"/>
                <a:cs typeface="Arial" panose="020B0604020202020204" pitchFamily="34" charset="0"/>
              </a:rPr>
              <a:t> DEVICE IN ZAMBIA</a:t>
            </a:r>
          </a:p>
        </p:txBody>
      </p:sp>
      <p:sp>
        <p:nvSpPr>
          <p:cNvPr id="3" name="Rectangle 2"/>
          <p:cNvSpPr/>
          <p:nvPr/>
        </p:nvSpPr>
        <p:spPr>
          <a:xfrm>
            <a:off x="914400" y="3886200"/>
            <a:ext cx="7543800" cy="1384995"/>
          </a:xfrm>
          <a:prstGeom prst="rect">
            <a:avLst/>
          </a:prstGeom>
        </p:spPr>
        <p:txBody>
          <a:bodyPr wrap="square">
            <a:spAutoFit/>
          </a:bodyPr>
          <a:lstStyle/>
          <a:p>
            <a:pPr algn="ctr"/>
            <a:r>
              <a:rPr lang="en-US" sz="2400" b="1" dirty="0" smtClean="0">
                <a:solidFill>
                  <a:schemeClr val="bg1"/>
                </a:solidFill>
                <a:latin typeface="Arial" panose="020B0604020202020204" pitchFamily="34" charset="0"/>
                <a:cs typeface="Arial" panose="020B0604020202020204" pitchFamily="34" charset="0"/>
              </a:rPr>
              <a:t>Jessica </a:t>
            </a:r>
            <a:r>
              <a:rPr lang="en-US" sz="2400" b="1" dirty="0" err="1" smtClean="0">
                <a:solidFill>
                  <a:schemeClr val="bg1"/>
                </a:solidFill>
                <a:latin typeface="Arial" panose="020B0604020202020204" pitchFamily="34" charset="0"/>
                <a:cs typeface="Arial" panose="020B0604020202020204" pitchFamily="34" charset="0"/>
              </a:rPr>
              <a:t>Price</a:t>
            </a:r>
            <a:r>
              <a:rPr lang="en-US" sz="2400" b="1" baseline="30000" dirty="0" err="1" smtClean="0">
                <a:solidFill>
                  <a:schemeClr val="bg1"/>
                </a:solidFill>
                <a:latin typeface="Arial" panose="020B0604020202020204" pitchFamily="34" charset="0"/>
                <a:cs typeface="Arial" panose="020B0604020202020204" pitchFamily="34" charset="0"/>
              </a:rPr>
              <a:t>a</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Drosin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Mulenga</a:t>
            </a:r>
            <a:r>
              <a:rPr lang="en-US" sz="2400" b="1" baseline="30000" dirty="0" err="1" smtClean="0">
                <a:solidFill>
                  <a:schemeClr val="bg1"/>
                </a:solidFill>
                <a:latin typeface="Arial" panose="020B0604020202020204" pitchFamily="34" charset="0"/>
                <a:cs typeface="Arial" panose="020B0604020202020204" pitchFamily="34" charset="0"/>
              </a:rPr>
              <a:t>a</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Lyson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Phiri</a:t>
            </a:r>
            <a:r>
              <a:rPr lang="en-US" sz="2400" b="1" baseline="30000" dirty="0" err="1" smtClean="0">
                <a:solidFill>
                  <a:schemeClr val="bg1"/>
                </a:solidFill>
                <a:latin typeface="Arial" panose="020B0604020202020204" pitchFamily="34" charset="0"/>
                <a:cs typeface="Arial" panose="020B0604020202020204" pitchFamily="34" charset="0"/>
              </a:rPr>
              <a:t>a</a:t>
            </a:r>
            <a:r>
              <a:rPr lang="en-US" sz="2400" b="1" dirty="0" smtClean="0">
                <a:solidFill>
                  <a:schemeClr val="bg1"/>
                </a:solidFill>
                <a:latin typeface="Arial" panose="020B0604020202020204" pitchFamily="34" charset="0"/>
                <a:cs typeface="Arial" panose="020B0604020202020204" pitchFamily="34" charset="0"/>
              </a:rPr>
              <a:t>,</a:t>
            </a:r>
          </a:p>
          <a:p>
            <a:pPr algn="ctr"/>
            <a:r>
              <a:rPr lang="en-US" sz="2400" b="1" dirty="0" smtClean="0">
                <a:solidFill>
                  <a:schemeClr val="bg1"/>
                </a:solidFill>
                <a:latin typeface="Arial" panose="020B0604020202020204" pitchFamily="34" charset="0"/>
                <a:cs typeface="Arial" panose="020B0604020202020204" pitchFamily="34" charset="0"/>
              </a:rPr>
              <a:t>Erica </a:t>
            </a:r>
            <a:r>
              <a:rPr lang="en-US" sz="2400" b="1" dirty="0" err="1" smtClean="0">
                <a:solidFill>
                  <a:schemeClr val="bg1"/>
                </a:solidFill>
                <a:latin typeface="Arial" panose="020B0604020202020204" pitchFamily="34" charset="0"/>
                <a:cs typeface="Arial" panose="020B0604020202020204" pitchFamily="34" charset="0"/>
              </a:rPr>
              <a:t>Soler-Hampejsek</a:t>
            </a:r>
            <a:r>
              <a:rPr lang="en-US" sz="2400" b="1" baseline="30000" dirty="0" err="1" smtClean="0">
                <a:solidFill>
                  <a:schemeClr val="bg1"/>
                </a:solidFill>
                <a:latin typeface="Arial" panose="020B0604020202020204" pitchFamily="34" charset="0"/>
                <a:cs typeface="Arial" panose="020B0604020202020204" pitchFamily="34" charset="0"/>
              </a:rPr>
              <a:t>b</a:t>
            </a:r>
            <a:r>
              <a:rPr lang="en-US" sz="2400" b="1" dirty="0" smtClean="0">
                <a:solidFill>
                  <a:schemeClr val="bg1"/>
                </a:solidFill>
                <a:latin typeface="Arial" panose="020B0604020202020204" pitchFamily="34" charset="0"/>
                <a:cs typeface="Arial" panose="020B0604020202020204" pitchFamily="34" charset="0"/>
              </a:rPr>
              <a:t>, Paul C. </a:t>
            </a:r>
            <a:r>
              <a:rPr lang="en-US" sz="2400" b="1" dirty="0" err="1" smtClean="0">
                <a:solidFill>
                  <a:schemeClr val="bg1"/>
                </a:solidFill>
                <a:latin typeface="Arial" panose="020B0604020202020204" pitchFamily="34" charset="0"/>
                <a:cs typeface="Arial" panose="020B0604020202020204" pitchFamily="34" charset="0"/>
              </a:rPr>
              <a:t>Hewett</a:t>
            </a:r>
            <a:r>
              <a:rPr lang="en-US" sz="2400" b="1" baseline="30000" dirty="0" err="1" smtClean="0">
                <a:solidFill>
                  <a:schemeClr val="bg1"/>
                </a:solidFill>
                <a:latin typeface="Arial" panose="020B0604020202020204" pitchFamily="34" charset="0"/>
                <a:cs typeface="Arial" panose="020B0604020202020204" pitchFamily="34" charset="0"/>
              </a:rPr>
              <a:t>a</a:t>
            </a:r>
            <a:endParaRPr lang="en-US" sz="2400" b="1" dirty="0" smtClean="0">
              <a:solidFill>
                <a:schemeClr val="bg1"/>
              </a:solidFill>
              <a:latin typeface="Arial" panose="020B0604020202020204" pitchFamily="34" charset="0"/>
              <a:cs typeface="Arial" panose="020B0604020202020204" pitchFamily="34" charset="0"/>
            </a:endParaRPr>
          </a:p>
          <a:p>
            <a:pPr algn="ctr"/>
            <a:endParaRPr lang="en-US" b="1" dirty="0" smtClean="0">
              <a:solidFill>
                <a:schemeClr val="bg1"/>
              </a:solidFill>
              <a:latin typeface="Arial" panose="020B0604020202020204" pitchFamily="34" charset="0"/>
              <a:cs typeface="Arial" panose="020B0604020202020204" pitchFamily="34" charset="0"/>
            </a:endParaRPr>
          </a:p>
          <a:p>
            <a:pPr algn="ctr"/>
            <a:r>
              <a:rPr lang="en-US" b="1" baseline="30000" dirty="0" err="1" smtClean="0">
                <a:solidFill>
                  <a:schemeClr val="bg1"/>
                </a:solidFill>
                <a:latin typeface="Arial" panose="020B0604020202020204" pitchFamily="34" charset="0"/>
                <a:cs typeface="Arial" panose="020B0604020202020204" pitchFamily="34" charset="0"/>
              </a:rPr>
              <a:t>a</a:t>
            </a:r>
            <a:r>
              <a:rPr lang="en-US" b="1" dirty="0" err="1" smtClean="0">
                <a:solidFill>
                  <a:schemeClr val="bg1"/>
                </a:solidFill>
                <a:latin typeface="Arial" panose="020B0604020202020204" pitchFamily="34" charset="0"/>
                <a:cs typeface="Arial" panose="020B0604020202020204" pitchFamily="34" charset="0"/>
              </a:rPr>
              <a:t>Population</a:t>
            </a:r>
            <a:r>
              <a:rPr lang="en-US" b="1" dirty="0" smtClean="0">
                <a:solidFill>
                  <a:schemeClr val="bg1"/>
                </a:solidFill>
                <a:latin typeface="Arial" panose="020B0604020202020204" pitchFamily="34" charset="0"/>
                <a:cs typeface="Arial" panose="020B0604020202020204" pitchFamily="34" charset="0"/>
              </a:rPr>
              <a:t> Council, Zambia, </a:t>
            </a:r>
            <a:r>
              <a:rPr lang="en-US" b="1" baseline="30000" dirty="0" err="1" smtClean="0">
                <a:solidFill>
                  <a:schemeClr val="bg1"/>
                </a:solidFill>
                <a:latin typeface="Arial" panose="020B0604020202020204" pitchFamily="34" charset="0"/>
                <a:cs typeface="Arial" panose="020B0604020202020204" pitchFamily="34" charset="0"/>
              </a:rPr>
              <a:t>b</a:t>
            </a:r>
            <a:r>
              <a:rPr lang="en-US" b="1" dirty="0" err="1" smtClean="0">
                <a:solidFill>
                  <a:schemeClr val="bg1"/>
                </a:solidFill>
                <a:latin typeface="Arial" panose="020B0604020202020204" pitchFamily="34" charset="0"/>
                <a:cs typeface="Arial" panose="020B0604020202020204" pitchFamily="34" charset="0"/>
              </a:rPr>
              <a:t>Population</a:t>
            </a:r>
            <a:r>
              <a:rPr lang="en-US" b="1" dirty="0" smtClean="0">
                <a:solidFill>
                  <a:schemeClr val="bg1"/>
                </a:solidFill>
                <a:latin typeface="Arial" panose="020B0604020202020204" pitchFamily="34" charset="0"/>
                <a:cs typeface="Arial" panose="020B0604020202020204" pitchFamily="34" charset="0"/>
              </a:rPr>
              <a:t> Council, New York</a:t>
            </a:r>
          </a:p>
        </p:txBody>
      </p:sp>
    </p:spTree>
    <p:extLst>
      <p:ext uri="{BB962C8B-B14F-4D97-AF65-F5344CB8AC3E}">
        <p14:creationId xmlns:p14="http://schemas.microsoft.com/office/powerpoint/2010/main" val="3856617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457200" y="3581400"/>
            <a:ext cx="8610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6CC04A"/>
              </a:buClr>
              <a:buFont typeface="Arial" charset="0"/>
              <a:buChar char="•"/>
              <a:defRPr sz="3200">
                <a:solidFill>
                  <a:srgbClr val="191919"/>
                </a:solidFill>
                <a:latin typeface="Franklin Gothic Book" charset="0"/>
                <a:ea typeface="ＭＳ Ｐゴシック" charset="-128"/>
              </a:defRPr>
            </a:lvl1pPr>
            <a:lvl2pPr marL="742950" indent="-285750" eaLnBrk="0" hangingPunct="0">
              <a:spcBef>
                <a:spcPct val="20000"/>
              </a:spcBef>
              <a:buFont typeface="Arial" charset="0"/>
              <a:buChar char="–"/>
              <a:defRPr sz="2800">
                <a:solidFill>
                  <a:srgbClr val="191919"/>
                </a:solidFill>
                <a:latin typeface="Franklin Gothic Book" charset="0"/>
                <a:ea typeface="ＭＳ Ｐゴシック" charset="-128"/>
              </a:defRPr>
            </a:lvl2pPr>
            <a:lvl3pPr marL="1143000" indent="-228600" eaLnBrk="0" hangingPunct="0">
              <a:spcBef>
                <a:spcPct val="20000"/>
              </a:spcBef>
              <a:buFont typeface="Arial" charset="0"/>
              <a:buChar char="•"/>
              <a:defRPr sz="2400">
                <a:solidFill>
                  <a:srgbClr val="191919"/>
                </a:solidFill>
                <a:latin typeface="Franklin Gothic Book" charset="0"/>
                <a:ea typeface="ＭＳ Ｐゴシック" charset="-128"/>
              </a:defRPr>
            </a:lvl3pPr>
            <a:lvl4pPr marL="1600200" indent="-228600" eaLnBrk="0" hangingPunct="0">
              <a:spcBef>
                <a:spcPct val="20000"/>
              </a:spcBef>
              <a:buFont typeface="Arial" charset="0"/>
              <a:buChar char="–"/>
              <a:defRPr sz="2000">
                <a:solidFill>
                  <a:srgbClr val="191919"/>
                </a:solidFill>
                <a:latin typeface="Franklin Gothic Book" charset="0"/>
                <a:ea typeface="ＭＳ Ｐゴシック" charset="-128"/>
              </a:defRPr>
            </a:lvl4pPr>
            <a:lvl5pPr marL="2057400" indent="-228600" eaLnBrk="0" hangingPunct="0">
              <a:spcBef>
                <a:spcPct val="20000"/>
              </a:spcBef>
              <a:buFont typeface="Arial" charset="0"/>
              <a:buChar char="»"/>
              <a:defRPr sz="2000">
                <a:solidFill>
                  <a:srgbClr val="191919"/>
                </a:solidFill>
                <a:latin typeface="Franklin Gothic Book" charset="0"/>
                <a:ea typeface="ＭＳ Ｐゴシック" charset="-128"/>
              </a:defRPr>
            </a:lvl5pPr>
            <a:lvl6pPr marL="2514600" indent="-228600" eaLnBrk="0" fontAlgn="base" hangingPunct="0">
              <a:spcBef>
                <a:spcPct val="20000"/>
              </a:spcBef>
              <a:spcAft>
                <a:spcPct val="0"/>
              </a:spcAft>
              <a:buFont typeface="Arial" charset="0"/>
              <a:buChar char="»"/>
              <a:defRPr sz="2000">
                <a:solidFill>
                  <a:srgbClr val="191919"/>
                </a:solidFill>
                <a:latin typeface="Franklin Gothic Book" charset="0"/>
                <a:ea typeface="ＭＳ Ｐゴシック" charset="-128"/>
              </a:defRPr>
            </a:lvl6pPr>
            <a:lvl7pPr marL="2971800" indent="-228600" eaLnBrk="0" fontAlgn="base" hangingPunct="0">
              <a:spcBef>
                <a:spcPct val="20000"/>
              </a:spcBef>
              <a:spcAft>
                <a:spcPct val="0"/>
              </a:spcAft>
              <a:buFont typeface="Arial" charset="0"/>
              <a:buChar char="»"/>
              <a:defRPr sz="2000">
                <a:solidFill>
                  <a:srgbClr val="191919"/>
                </a:solidFill>
                <a:latin typeface="Franklin Gothic Book" charset="0"/>
                <a:ea typeface="ＭＳ Ｐゴシック" charset="-128"/>
              </a:defRPr>
            </a:lvl7pPr>
            <a:lvl8pPr marL="3429000" indent="-228600" eaLnBrk="0" fontAlgn="base" hangingPunct="0">
              <a:spcBef>
                <a:spcPct val="20000"/>
              </a:spcBef>
              <a:spcAft>
                <a:spcPct val="0"/>
              </a:spcAft>
              <a:buFont typeface="Arial" charset="0"/>
              <a:buChar char="»"/>
              <a:defRPr sz="2000">
                <a:solidFill>
                  <a:srgbClr val="191919"/>
                </a:solidFill>
                <a:latin typeface="Franklin Gothic Book" charset="0"/>
                <a:ea typeface="ＭＳ Ｐゴシック" charset="-128"/>
              </a:defRPr>
            </a:lvl8pPr>
            <a:lvl9pPr marL="3886200" indent="-228600" eaLnBrk="0" fontAlgn="base" hangingPunct="0">
              <a:spcBef>
                <a:spcPct val="20000"/>
              </a:spcBef>
              <a:spcAft>
                <a:spcPct val="0"/>
              </a:spcAft>
              <a:buFont typeface="Arial" charset="0"/>
              <a:buChar char="»"/>
              <a:defRPr sz="2000">
                <a:solidFill>
                  <a:srgbClr val="191919"/>
                </a:solidFill>
                <a:latin typeface="Franklin Gothic Book" charset="0"/>
                <a:ea typeface="ＭＳ Ｐゴシック" charset="-128"/>
              </a:defRPr>
            </a:lvl9pPr>
          </a:lstStyle>
          <a:p>
            <a:pPr eaLnBrk="1" hangingPunct="1">
              <a:buClrTx/>
            </a:pPr>
            <a:r>
              <a:rPr lang="en-US" altLang="en-US" b="1" dirty="0" smtClean="0">
                <a:solidFill>
                  <a:schemeClr val="bg1"/>
                </a:solidFill>
                <a:latin typeface="Franklin Gothic Medium" charset="0"/>
              </a:rPr>
              <a:t>Men wanted  </a:t>
            </a:r>
            <a:r>
              <a:rPr lang="en-US" altLang="en-US" b="1" u="sng" dirty="0" smtClean="0">
                <a:solidFill>
                  <a:srgbClr val="9AD3F0"/>
                </a:solidFill>
                <a:latin typeface="Franklin Gothic Medium" charset="0"/>
              </a:rPr>
              <a:t>specific</a:t>
            </a:r>
            <a:r>
              <a:rPr lang="en-US" altLang="en-US" b="1" dirty="0" smtClean="0">
                <a:solidFill>
                  <a:schemeClr val="bg1"/>
                </a:solidFill>
                <a:latin typeface="Franklin Gothic Medium" charset="0"/>
              </a:rPr>
              <a:t> questions answered in </a:t>
            </a:r>
            <a:r>
              <a:rPr lang="en-US" altLang="en-US" b="1" u="sng" dirty="0" smtClean="0">
                <a:solidFill>
                  <a:srgbClr val="9AD3F0"/>
                </a:solidFill>
                <a:latin typeface="Franklin Gothic Medium" charset="0"/>
              </a:rPr>
              <a:t>detail</a:t>
            </a:r>
            <a:r>
              <a:rPr lang="en-US" altLang="en-US" b="1" dirty="0">
                <a:solidFill>
                  <a:schemeClr val="bg1"/>
                </a:solidFill>
                <a:latin typeface="Franklin Gothic Medium" charset="0"/>
              </a:rPr>
              <a:t> </a:t>
            </a:r>
            <a:r>
              <a:rPr lang="en-US" altLang="en-US" b="1" dirty="0" smtClean="0">
                <a:solidFill>
                  <a:schemeClr val="bg1"/>
                </a:solidFill>
                <a:latin typeface="Franklin Gothic Medium" charset="0"/>
              </a:rPr>
              <a:t>before passing judgment on </a:t>
            </a:r>
            <a:r>
              <a:rPr lang="en-US" altLang="en-US" b="1" dirty="0" err="1" smtClean="0">
                <a:solidFill>
                  <a:schemeClr val="bg1"/>
                </a:solidFill>
                <a:latin typeface="Franklin Gothic Medium" charset="0"/>
              </a:rPr>
              <a:t>PrePex</a:t>
            </a:r>
            <a:r>
              <a:rPr lang="en-US" altLang="en-US" b="1" dirty="0" smtClean="0">
                <a:solidFill>
                  <a:schemeClr val="bg1"/>
                </a:solidFill>
                <a:latin typeface="Franklin Gothic Medium" charset="0"/>
              </a:rPr>
              <a:t>…</a:t>
            </a:r>
            <a:endParaRPr lang="en-US" altLang="en-US" dirty="0">
              <a:solidFill>
                <a:srgbClr val="9AD3F0"/>
              </a:solidFill>
              <a:latin typeface="Franklin Gothic Medium" charset="0"/>
            </a:endParaRPr>
          </a:p>
          <a:p>
            <a:pPr eaLnBrk="1" hangingPunct="1">
              <a:buClrTx/>
              <a:buFontTx/>
              <a:buNone/>
            </a:pPr>
            <a:r>
              <a:rPr lang="en-US" altLang="en-US" dirty="0">
                <a:solidFill>
                  <a:schemeClr val="bg1"/>
                </a:solidFill>
                <a:latin typeface="Franklin Gothic Medium" charset="0"/>
              </a:rPr>
              <a:t>	“I want to know about how they cut the foreskin how they prepare you, how they apply anesthetic cream and everything else”</a:t>
            </a:r>
          </a:p>
        </p:txBody>
      </p:sp>
      <p:sp>
        <p:nvSpPr>
          <p:cNvPr id="11" name="Title 1"/>
          <p:cNvSpPr txBox="1">
            <a:spLocks/>
          </p:cNvSpPr>
          <p:nvPr/>
        </p:nvSpPr>
        <p:spPr bwMode="auto">
          <a:xfrm>
            <a:off x="457200" y="914400"/>
            <a:ext cx="8686800" cy="1143000"/>
          </a:xfrm>
          <a:prstGeom prst="rect">
            <a:avLst/>
          </a:prstGeom>
          <a:noFill/>
          <a:ln w="9525">
            <a:noFill/>
            <a:miter lim="800000"/>
            <a:headEnd/>
            <a:tailEnd/>
          </a:ln>
        </p:spPr>
        <p:txBody>
          <a:bodyPr anchor="ctr"/>
          <a:lstStyle/>
          <a:p>
            <a:pPr marL="571500" indent="-571500" eaLnBrk="0" hangingPunct="0">
              <a:buFont typeface="Arial" panose="020B0604020202020204" pitchFamily="34" charset="0"/>
              <a:buChar char="•"/>
              <a:defRPr/>
            </a:pPr>
            <a:r>
              <a:rPr lang="en-US" sz="3200" b="1" dirty="0" err="1">
                <a:solidFill>
                  <a:schemeClr val="bg1"/>
                </a:solidFill>
                <a:latin typeface="Arial" panose="020B0604020202020204" pitchFamily="34" charset="0"/>
                <a:ea typeface="ＭＳ Ｐゴシック" charset="-128"/>
                <a:cs typeface="Arial" panose="020B0604020202020204" pitchFamily="34" charset="0"/>
              </a:rPr>
              <a:t>PrePex</a:t>
            </a:r>
            <a:r>
              <a:rPr lang="en-US" sz="3200" b="1" dirty="0">
                <a:solidFill>
                  <a:schemeClr val="bg1"/>
                </a:solidFill>
                <a:latin typeface="Arial" panose="020B0604020202020204" pitchFamily="34" charset="0"/>
                <a:ea typeface="ＭＳ Ｐゴシック" charset="-128"/>
                <a:cs typeface="Arial" panose="020B0604020202020204" pitchFamily="34" charset="0"/>
              </a:rPr>
              <a:t> has high potential impact </a:t>
            </a:r>
            <a:r>
              <a:rPr lang="en-US" sz="3200" b="1" dirty="0" smtClean="0">
                <a:solidFill>
                  <a:schemeClr val="bg1"/>
                </a:solidFill>
                <a:latin typeface="Arial" panose="020B0604020202020204" pitchFamily="34" charset="0"/>
                <a:ea typeface="ＭＳ Ｐゴシック" charset="-128"/>
                <a:cs typeface="Arial" panose="020B0604020202020204" pitchFamily="34" charset="0"/>
              </a:rPr>
              <a:t>on uptake given current demand staging  </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6" name="Title 5"/>
          <p:cNvSpPr>
            <a:spLocks noGrp="1"/>
          </p:cNvSpPr>
          <p:nvPr>
            <p:ph type="title"/>
          </p:nvPr>
        </p:nvSpPr>
        <p:spPr>
          <a:xfrm>
            <a:off x="457200" y="-76200"/>
            <a:ext cx="8229600" cy="1143000"/>
          </a:xfrm>
        </p:spPr>
        <p:txBody>
          <a:bodyPr>
            <a:normAutofit/>
          </a:bodyPr>
          <a:lstStyle/>
          <a:p>
            <a:pPr algn="ctr" eaLnBrk="1" hangingPunct="1"/>
            <a:r>
              <a:rPr lang="en-US" altLang="en-US" sz="3800" dirty="0" smtClean="0">
                <a:latin typeface="Arial" panose="020B0604020202020204" pitchFamily="34" charset="0"/>
                <a:cs typeface="Arial" panose="020B0604020202020204" pitchFamily="34" charset="0"/>
              </a:rPr>
              <a:t>Phase 2: Key conclusions</a:t>
            </a:r>
          </a:p>
        </p:txBody>
      </p:sp>
      <p:sp>
        <p:nvSpPr>
          <p:cNvPr id="7" name="Title 1"/>
          <p:cNvSpPr txBox="1">
            <a:spLocks/>
          </p:cNvSpPr>
          <p:nvPr/>
        </p:nvSpPr>
        <p:spPr bwMode="auto">
          <a:xfrm>
            <a:off x="457200" y="2209800"/>
            <a:ext cx="8686800" cy="1143000"/>
          </a:xfrm>
          <a:prstGeom prst="rect">
            <a:avLst/>
          </a:prstGeom>
          <a:noFill/>
          <a:ln w="9525">
            <a:noFill/>
            <a:miter lim="800000"/>
            <a:headEnd/>
            <a:tailEnd/>
          </a:ln>
        </p:spPr>
        <p:txBody>
          <a:bodyPr anchor="ctr"/>
          <a:lstStyle/>
          <a:p>
            <a:pPr marL="571500" indent="-571500" eaLnBrk="0" hangingPunct="0">
              <a:buFont typeface="Arial" panose="020B0604020202020204" pitchFamily="34" charset="0"/>
              <a:buChar char="•"/>
              <a:defRPr/>
            </a:pPr>
            <a:r>
              <a:rPr lang="en-US" sz="3200" b="1" dirty="0" err="1" smtClean="0">
                <a:solidFill>
                  <a:schemeClr val="bg1"/>
                </a:solidFill>
                <a:latin typeface="Arial" panose="020B0604020202020204" pitchFamily="34" charset="0"/>
                <a:ea typeface="ＭＳ Ｐゴシック" charset="-128"/>
                <a:cs typeface="Arial" panose="020B0604020202020204" pitchFamily="34" charset="0"/>
              </a:rPr>
              <a:t>PrePex</a:t>
            </a:r>
            <a:r>
              <a:rPr lang="en-US" sz="3200" b="1" dirty="0" smtClean="0">
                <a:solidFill>
                  <a:schemeClr val="bg1"/>
                </a:solidFill>
                <a:latin typeface="Arial" panose="020B0604020202020204" pitchFamily="34" charset="0"/>
                <a:ea typeface="ＭＳ Ｐゴシック" charset="-128"/>
                <a:cs typeface="Arial" panose="020B0604020202020204" pitchFamily="34" charset="0"/>
              </a:rPr>
              <a:t> was not perceived as reducing time/effort of men for VMMC </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
        <p:nvSpPr>
          <p:cNvPr id="10" name="TextBox 9"/>
          <p:cNvSpPr txBox="1"/>
          <p:nvPr/>
        </p:nvSpPr>
        <p:spPr>
          <a:xfrm>
            <a:off x="533400" y="6243935"/>
            <a:ext cx="6400800" cy="461665"/>
          </a:xfrm>
          <a:prstGeom prst="rect">
            <a:avLst/>
          </a:prstGeom>
          <a:noFill/>
        </p:spPr>
        <p:txBody>
          <a:bodyPr wrap="square" rtlCol="0">
            <a:spAutoFit/>
          </a:bodyPr>
          <a:lstStyle/>
          <a:p>
            <a:pPr>
              <a:buClr>
                <a:srgbClr val="00A8E1"/>
              </a:buClr>
            </a:pPr>
            <a:r>
              <a:rPr lang="en-US" sz="2400" b="1" dirty="0" smtClean="0">
                <a:solidFill>
                  <a:srgbClr val="9AD3F0"/>
                </a:solidFill>
                <a:latin typeface="Arial" panose="020B0604020202020204" pitchFamily="34" charset="0"/>
                <a:cs typeface="Arial" panose="020B0604020202020204" pitchFamily="34" charset="0"/>
              </a:rPr>
              <a:t>Manuscript  in development</a:t>
            </a:r>
            <a:endParaRPr lang="en-US" sz="2400" b="1" dirty="0">
              <a:solidFill>
                <a:schemeClr val="bg1"/>
              </a:solidFill>
              <a:latin typeface="Arial" panose="020B0604020202020204" pitchFamily="34" charset="0"/>
              <a:cs typeface="Arial" panose="020B0604020202020204" pitchFamily="34" charset="0"/>
            </a:endParaRPr>
          </a:p>
        </p:txBody>
      </p:sp>
      <p:sp>
        <p:nvSpPr>
          <p:cNvPr id="8"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Tree>
    <p:extLst>
      <p:ext uri="{BB962C8B-B14F-4D97-AF65-F5344CB8AC3E}">
        <p14:creationId xmlns:p14="http://schemas.microsoft.com/office/powerpoint/2010/main" val="3764628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6"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839200" cy="677108"/>
          </a:xfrm>
          <a:prstGeom prst="rect">
            <a:avLst/>
          </a:prstGeom>
          <a:noFill/>
        </p:spPr>
        <p:txBody>
          <a:bodyPr wrap="square" rtlCol="0">
            <a:spAutoFit/>
          </a:bodyPr>
          <a:lstStyle/>
          <a:p>
            <a:pPr algn="ctr">
              <a:buClr>
                <a:srgbClr val="9AD3F0"/>
              </a:buClr>
            </a:pPr>
            <a:r>
              <a:rPr lang="en-US" altLang="en-US" sz="3800" b="1" dirty="0" smtClean="0">
                <a:solidFill>
                  <a:schemeClr val="bg1"/>
                </a:solidFill>
                <a:latin typeface="Arial" panose="020B0604020202020204" pitchFamily="34" charset="0"/>
                <a:cs typeface="Arial" panose="020B0604020202020204" pitchFamily="34" charset="0"/>
              </a:rPr>
              <a:t>Study 2 – </a:t>
            </a:r>
            <a:r>
              <a:rPr lang="en-US" altLang="en-US" sz="3800" b="1" dirty="0" err="1" smtClean="0">
                <a:solidFill>
                  <a:schemeClr val="bg1"/>
                </a:solidFill>
                <a:latin typeface="Arial" panose="020B0604020202020204" pitchFamily="34" charset="0"/>
                <a:cs typeface="Arial" panose="020B0604020202020204" pitchFamily="34" charset="0"/>
              </a:rPr>
              <a:t>PrePex</a:t>
            </a:r>
            <a:r>
              <a:rPr lang="en-US" altLang="en-US" sz="3800" b="1" dirty="0" smtClean="0">
                <a:solidFill>
                  <a:schemeClr val="bg1"/>
                </a:solidFill>
                <a:latin typeface="Arial" panose="020B0604020202020204" pitchFamily="34" charset="0"/>
                <a:cs typeface="Arial" panose="020B0604020202020204" pitchFamily="34" charset="0"/>
              </a:rPr>
              <a:t> Uptake</a:t>
            </a:r>
            <a:endParaRPr lang="en-US" sz="38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533400" y="1103293"/>
            <a:ext cx="7848600" cy="954107"/>
          </a:xfrm>
          <a:prstGeom prst="rect">
            <a:avLst/>
          </a:prstGeom>
          <a:noFill/>
        </p:spPr>
        <p:txBody>
          <a:bodyPr wrap="square" rtlCol="0">
            <a:spAutoFit/>
          </a:bodyPr>
          <a:lstStyle/>
          <a:p>
            <a:pPr marL="457200" indent="-457200">
              <a:buFont typeface="Arial" panose="020B0604020202020204" pitchFamily="34" charset="0"/>
              <a:buChar char="•"/>
            </a:pPr>
            <a:r>
              <a:rPr lang="en-US" altLang="en-US" sz="2800" b="1" dirty="0" smtClean="0">
                <a:solidFill>
                  <a:schemeClr val="bg1"/>
                </a:solidFill>
                <a:latin typeface="Arial" panose="020B0604020202020204" pitchFamily="34" charset="0"/>
                <a:cs typeface="Arial" panose="020B0604020202020204" pitchFamily="34" charset="0"/>
              </a:rPr>
              <a:t>Sub-study of safety and acceptability of </a:t>
            </a:r>
            <a:r>
              <a:rPr lang="en-US" altLang="en-US" sz="2800" b="1" dirty="0" err="1" smtClean="0">
                <a:solidFill>
                  <a:schemeClr val="bg1"/>
                </a:solidFill>
                <a:latin typeface="Arial" panose="020B0604020202020204" pitchFamily="34" charset="0"/>
                <a:cs typeface="Arial" panose="020B0604020202020204" pitchFamily="34" charset="0"/>
              </a:rPr>
              <a:t>PrePex</a:t>
            </a:r>
            <a:r>
              <a:rPr lang="en-US" altLang="en-US" sz="2800" b="1" dirty="0" smtClean="0">
                <a:solidFill>
                  <a:schemeClr val="bg1"/>
                </a:solidFill>
                <a:latin typeface="Arial" panose="020B0604020202020204" pitchFamily="34" charset="0"/>
                <a:cs typeface="Arial" panose="020B0604020202020204" pitchFamily="34" charset="0"/>
              </a:rPr>
              <a:t> device in study in Zambia</a:t>
            </a:r>
            <a:endParaRPr lang="en-US" sz="2800" dirty="0"/>
          </a:p>
        </p:txBody>
      </p:sp>
      <p:sp>
        <p:nvSpPr>
          <p:cNvPr id="10" name="TextBox 9"/>
          <p:cNvSpPr txBox="1"/>
          <p:nvPr/>
        </p:nvSpPr>
        <p:spPr>
          <a:xfrm>
            <a:off x="533400" y="3124200"/>
            <a:ext cx="7467600" cy="954107"/>
          </a:xfrm>
          <a:prstGeom prst="rect">
            <a:avLst/>
          </a:prstGeom>
          <a:noFill/>
        </p:spPr>
        <p:txBody>
          <a:bodyPr wrap="square" rtlCol="0">
            <a:spAutoFit/>
          </a:bodyPr>
          <a:lstStyle/>
          <a:p>
            <a:pPr marL="457200" indent="-457200">
              <a:buFont typeface="Arial" panose="020B0604020202020204" pitchFamily="34" charset="0"/>
              <a:buChar char="•"/>
            </a:pPr>
            <a:r>
              <a:rPr lang="en-US" altLang="en-US" sz="2800" b="1" dirty="0" smtClean="0">
                <a:solidFill>
                  <a:schemeClr val="bg1"/>
                </a:solidFill>
                <a:latin typeface="Arial" panose="020B0604020202020204" pitchFamily="34" charset="0"/>
                <a:cs typeface="Arial" panose="020B0604020202020204" pitchFamily="34" charset="0"/>
              </a:rPr>
              <a:t>866 eligible clients approach to receive </a:t>
            </a:r>
            <a:r>
              <a:rPr lang="en-US" altLang="en-US" sz="2800" b="1" dirty="0" err="1" smtClean="0">
                <a:solidFill>
                  <a:schemeClr val="bg1"/>
                </a:solidFill>
                <a:latin typeface="Arial" panose="020B0604020202020204" pitchFamily="34" charset="0"/>
                <a:cs typeface="Arial" panose="020B0604020202020204" pitchFamily="34" charset="0"/>
              </a:rPr>
              <a:t>PrePex</a:t>
            </a:r>
            <a:r>
              <a:rPr lang="en-US" altLang="en-US" sz="2800" b="1" dirty="0" smtClean="0">
                <a:solidFill>
                  <a:schemeClr val="bg1"/>
                </a:solidFill>
                <a:latin typeface="Arial" panose="020B0604020202020204" pitchFamily="34" charset="0"/>
                <a:cs typeface="Arial" panose="020B0604020202020204" pitchFamily="34" charset="0"/>
              </a:rPr>
              <a:t> device</a:t>
            </a:r>
            <a:endParaRPr lang="en-US" sz="2800" dirty="0"/>
          </a:p>
        </p:txBody>
      </p:sp>
      <p:sp>
        <p:nvSpPr>
          <p:cNvPr id="11" name="TextBox 10"/>
          <p:cNvSpPr txBox="1"/>
          <p:nvPr/>
        </p:nvSpPr>
        <p:spPr>
          <a:xfrm>
            <a:off x="533400" y="4253805"/>
            <a:ext cx="8001000" cy="1384995"/>
          </a:xfrm>
          <a:prstGeom prst="rect">
            <a:avLst/>
          </a:prstGeom>
          <a:noFill/>
        </p:spPr>
        <p:txBody>
          <a:bodyPr wrap="square" rtlCol="0">
            <a:spAutoFit/>
          </a:bodyPr>
          <a:lstStyle/>
          <a:p>
            <a:pPr marL="457200" indent="-457200">
              <a:buFont typeface="Arial" panose="020B0604020202020204" pitchFamily="34" charset="0"/>
              <a:buChar char="•"/>
            </a:pPr>
            <a:r>
              <a:rPr lang="en-US" altLang="en-US" sz="2800" b="1" dirty="0" smtClean="0">
                <a:solidFill>
                  <a:schemeClr val="bg1"/>
                </a:solidFill>
                <a:latin typeface="Arial" panose="020B0604020202020204" pitchFamily="34" charset="0"/>
                <a:cs typeface="Arial" panose="020B0604020202020204" pitchFamily="34" charset="0"/>
              </a:rPr>
              <a:t>546 (63%) opted for </a:t>
            </a:r>
            <a:r>
              <a:rPr lang="en-US" altLang="en-US" sz="2800" b="1" dirty="0" err="1" smtClean="0">
                <a:solidFill>
                  <a:schemeClr val="bg1"/>
                </a:solidFill>
                <a:latin typeface="Arial" panose="020B0604020202020204" pitchFamily="34" charset="0"/>
                <a:cs typeface="Arial" panose="020B0604020202020204" pitchFamily="34" charset="0"/>
              </a:rPr>
              <a:t>PrePex</a:t>
            </a:r>
            <a:r>
              <a:rPr lang="en-US" altLang="en-US" sz="2800" b="1" dirty="0" smtClean="0">
                <a:solidFill>
                  <a:schemeClr val="bg1"/>
                </a:solidFill>
                <a:latin typeface="Arial" panose="020B0604020202020204" pitchFamily="34" charset="0"/>
                <a:cs typeface="Arial" panose="020B0604020202020204" pitchFamily="34" charset="0"/>
              </a:rPr>
              <a:t>, 320 (37%) opted for surgery</a:t>
            </a:r>
            <a:endParaRPr lang="en-US" altLang="en-US" sz="2800" b="1"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p>
        </p:txBody>
      </p:sp>
      <p:sp>
        <p:nvSpPr>
          <p:cNvPr id="12" name="TextBox 11"/>
          <p:cNvSpPr txBox="1"/>
          <p:nvPr/>
        </p:nvSpPr>
        <p:spPr>
          <a:xfrm>
            <a:off x="549166" y="5549205"/>
            <a:ext cx="7467600" cy="1384995"/>
          </a:xfrm>
          <a:prstGeom prst="rect">
            <a:avLst/>
          </a:prstGeom>
          <a:noFill/>
        </p:spPr>
        <p:txBody>
          <a:bodyPr wrap="square" rtlCol="0">
            <a:spAutoFit/>
          </a:bodyPr>
          <a:lstStyle/>
          <a:p>
            <a:pPr marL="457200" indent="-457200">
              <a:buFont typeface="Arial" panose="020B0604020202020204" pitchFamily="34" charset="0"/>
              <a:buChar char="•"/>
            </a:pPr>
            <a:r>
              <a:rPr lang="en-US" altLang="en-US" sz="2800" b="1" dirty="0" smtClean="0">
                <a:solidFill>
                  <a:schemeClr val="bg1"/>
                </a:solidFill>
                <a:latin typeface="Arial" panose="020B0604020202020204" pitchFamily="34" charset="0"/>
                <a:cs typeface="Arial" panose="020B0604020202020204" pitchFamily="34" charset="0"/>
              </a:rPr>
              <a:t>46 (8%) of men were screened out due to medical conditions</a:t>
            </a:r>
            <a:endParaRPr lang="en-US" altLang="en-US" sz="2800" b="1"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p>
        </p:txBody>
      </p:sp>
      <p:sp>
        <p:nvSpPr>
          <p:cNvPr id="7"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
        <p:nvSpPr>
          <p:cNvPr id="8" name="TextBox 7"/>
          <p:cNvSpPr txBox="1"/>
          <p:nvPr/>
        </p:nvSpPr>
        <p:spPr>
          <a:xfrm>
            <a:off x="533400" y="2286000"/>
            <a:ext cx="8534400" cy="523220"/>
          </a:xfrm>
          <a:prstGeom prst="rect">
            <a:avLst/>
          </a:prstGeom>
          <a:noFill/>
        </p:spPr>
        <p:txBody>
          <a:bodyPr wrap="square" rtlCol="0">
            <a:spAutoFit/>
          </a:bodyPr>
          <a:lstStyle/>
          <a:p>
            <a:pPr marL="457200" indent="-457200">
              <a:buFont typeface="Arial" panose="020B0604020202020204" pitchFamily="34" charset="0"/>
              <a:buChar char="•"/>
            </a:pPr>
            <a:r>
              <a:rPr lang="en-US" altLang="en-US" sz="2800" b="1" dirty="0" smtClean="0">
                <a:solidFill>
                  <a:schemeClr val="bg1"/>
                </a:solidFill>
                <a:latin typeface="Arial" panose="020B0604020202020204" pitchFamily="34" charset="0"/>
                <a:cs typeface="Arial" panose="020B0604020202020204" pitchFamily="34" charset="0"/>
              </a:rPr>
              <a:t>Behavioral interviews: baseline, Day 7, Day 42</a:t>
            </a:r>
            <a:endParaRPr lang="en-US" sz="2800" dirty="0"/>
          </a:p>
        </p:txBody>
      </p:sp>
    </p:spTree>
    <p:extLst>
      <p:ext uri="{BB962C8B-B14F-4D97-AF65-F5344CB8AC3E}">
        <p14:creationId xmlns:p14="http://schemas.microsoft.com/office/powerpoint/2010/main" val="391054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839200" cy="677108"/>
          </a:xfrm>
          <a:prstGeom prst="rect">
            <a:avLst/>
          </a:prstGeom>
          <a:noFill/>
        </p:spPr>
        <p:txBody>
          <a:bodyPr wrap="square" rtlCol="0">
            <a:spAutoFit/>
          </a:bodyPr>
          <a:lstStyle/>
          <a:p>
            <a:pPr algn="ctr">
              <a:buClr>
                <a:srgbClr val="9AD3F0"/>
              </a:buClr>
            </a:pPr>
            <a:r>
              <a:rPr lang="en-US" altLang="en-US" sz="3800" b="1" dirty="0" smtClean="0">
                <a:solidFill>
                  <a:schemeClr val="bg1"/>
                </a:solidFill>
                <a:latin typeface="Arial" panose="020B0604020202020204" pitchFamily="34" charset="0"/>
                <a:cs typeface="Arial" panose="020B0604020202020204" pitchFamily="34" charset="0"/>
              </a:rPr>
              <a:t>Methods</a:t>
            </a:r>
            <a:endParaRPr lang="en-US" sz="38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381000" y="950893"/>
            <a:ext cx="8153400" cy="954107"/>
          </a:xfrm>
          <a:prstGeom prst="rect">
            <a:avLst/>
          </a:prstGeom>
          <a:noFill/>
        </p:spPr>
        <p:txBody>
          <a:bodyPr wrap="square" rtlCol="0">
            <a:spAutoFit/>
          </a:bodyPr>
          <a:lstStyle/>
          <a:p>
            <a:r>
              <a:rPr lang="en-US" altLang="en-US" sz="2800" b="1" dirty="0" smtClean="0">
                <a:solidFill>
                  <a:schemeClr val="bg1"/>
                </a:solidFill>
                <a:latin typeface="Arial" panose="020B0604020202020204" pitchFamily="34" charset="0"/>
                <a:cs typeface="Arial" panose="020B0604020202020204" pitchFamily="34" charset="0"/>
              </a:rPr>
              <a:t>Regressed uptake of </a:t>
            </a:r>
            <a:r>
              <a:rPr lang="en-US" altLang="en-US" sz="2800" b="1" dirty="0" err="1" smtClean="0">
                <a:solidFill>
                  <a:schemeClr val="bg1"/>
                </a:solidFill>
                <a:latin typeface="Arial" panose="020B0604020202020204" pitchFamily="34" charset="0"/>
                <a:cs typeface="Arial" panose="020B0604020202020204" pitchFamily="34" charset="0"/>
              </a:rPr>
              <a:t>PrePex</a:t>
            </a:r>
            <a:r>
              <a:rPr lang="en-US" altLang="en-US" sz="2800" b="1" dirty="0" smtClean="0">
                <a:solidFill>
                  <a:schemeClr val="bg1"/>
                </a:solidFill>
                <a:latin typeface="Arial" panose="020B0604020202020204" pitchFamily="34" charset="0"/>
                <a:cs typeface="Arial" panose="020B0604020202020204" pitchFamily="34" charset="0"/>
              </a:rPr>
              <a:t> on baseline characteristics:</a:t>
            </a:r>
            <a:r>
              <a:rPr lang="en-US" altLang="en-US" sz="2800" b="1" dirty="0">
                <a:solidFill>
                  <a:schemeClr val="bg1"/>
                </a:solidFill>
                <a:latin typeface="Arial" panose="020B0604020202020204" pitchFamily="34" charset="0"/>
                <a:cs typeface="Arial" panose="020B0604020202020204" pitchFamily="34" charset="0"/>
              </a:rPr>
              <a:t>	</a:t>
            </a:r>
            <a:endParaRPr lang="en-US" sz="2800" dirty="0"/>
          </a:p>
        </p:txBody>
      </p:sp>
      <p:sp>
        <p:nvSpPr>
          <p:cNvPr id="3" name="TextBox 2"/>
          <p:cNvSpPr txBox="1"/>
          <p:nvPr/>
        </p:nvSpPr>
        <p:spPr>
          <a:xfrm>
            <a:off x="381000" y="2133600"/>
            <a:ext cx="8153400" cy="3816429"/>
          </a:xfrm>
          <a:prstGeom prst="rect">
            <a:avLst/>
          </a:prstGeom>
          <a:noFill/>
        </p:spPr>
        <p:txBody>
          <a:bodyPr wrap="square" rtlCol="0">
            <a:spAutoFit/>
          </a:bodyPr>
          <a:lstStyle/>
          <a:p>
            <a:pPr marL="914400" lvl="1" indent="-457200">
              <a:spcBef>
                <a:spcPts val="600"/>
              </a:spcBef>
              <a:buFont typeface="Arial" panose="020B0604020202020204" pitchFamily="34" charset="0"/>
              <a:buChar char="•"/>
            </a:pPr>
            <a:r>
              <a:rPr lang="en-US" altLang="en-US" sz="2800" b="1" dirty="0" smtClean="0">
                <a:solidFill>
                  <a:schemeClr val="bg1"/>
                </a:solidFill>
                <a:latin typeface="Arial" panose="020B0604020202020204" pitchFamily="34" charset="0"/>
                <a:cs typeface="Arial" panose="020B0604020202020204" pitchFamily="34" charset="0"/>
              </a:rPr>
              <a:t>Age</a:t>
            </a:r>
            <a:endParaRPr lang="en-US" altLang="en-US" sz="2800" b="1" dirty="0">
              <a:solidFill>
                <a:schemeClr val="bg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altLang="en-US" sz="2800" b="1" dirty="0">
                <a:solidFill>
                  <a:schemeClr val="bg1"/>
                </a:solidFill>
                <a:latin typeface="Arial" panose="020B0604020202020204" pitchFamily="34" charset="0"/>
                <a:cs typeface="Arial" panose="020B0604020202020204" pitchFamily="34" charset="0"/>
              </a:rPr>
              <a:t>Education</a:t>
            </a:r>
          </a:p>
          <a:p>
            <a:pPr marL="914400" lvl="1" indent="-457200">
              <a:buFont typeface="Arial" panose="020B0604020202020204" pitchFamily="34" charset="0"/>
              <a:buChar char="•"/>
            </a:pPr>
            <a:r>
              <a:rPr lang="en-US" altLang="en-US" sz="2800" b="1" dirty="0">
                <a:solidFill>
                  <a:schemeClr val="bg1"/>
                </a:solidFill>
                <a:latin typeface="Arial" panose="020B0604020202020204" pitchFamily="34" charset="0"/>
                <a:cs typeface="Arial" panose="020B0604020202020204" pitchFamily="34" charset="0"/>
              </a:rPr>
              <a:t>Tribe</a:t>
            </a:r>
          </a:p>
          <a:p>
            <a:pPr marL="914400" lvl="1" indent="-457200">
              <a:buFont typeface="Arial" panose="020B0604020202020204" pitchFamily="34" charset="0"/>
              <a:buChar char="•"/>
            </a:pPr>
            <a:r>
              <a:rPr lang="en-US" altLang="en-US" sz="2800" b="1" dirty="0">
                <a:solidFill>
                  <a:schemeClr val="bg1"/>
                </a:solidFill>
                <a:latin typeface="Arial" panose="020B0604020202020204" pitchFamily="34" charset="0"/>
                <a:cs typeface="Arial" panose="020B0604020202020204" pitchFamily="34" charset="0"/>
              </a:rPr>
              <a:t>Assets</a:t>
            </a:r>
          </a:p>
          <a:p>
            <a:pPr marL="914400" lvl="1" indent="-457200">
              <a:buFont typeface="Arial" panose="020B0604020202020204" pitchFamily="34" charset="0"/>
              <a:buChar char="•"/>
            </a:pPr>
            <a:r>
              <a:rPr lang="en-US" altLang="en-US" sz="2800" b="1" dirty="0">
                <a:solidFill>
                  <a:schemeClr val="bg1"/>
                </a:solidFill>
                <a:latin typeface="Arial" panose="020B0604020202020204" pitchFamily="34" charset="0"/>
                <a:cs typeface="Arial" panose="020B0604020202020204" pitchFamily="34" charset="0"/>
              </a:rPr>
              <a:t>Marital &amp; relationship status</a:t>
            </a:r>
          </a:p>
          <a:p>
            <a:pPr marL="914400" lvl="1" indent="-457200">
              <a:buFont typeface="Arial" panose="020B0604020202020204" pitchFamily="34" charset="0"/>
              <a:buChar char="•"/>
            </a:pPr>
            <a:r>
              <a:rPr lang="en-US" altLang="en-US" sz="2800" b="1" dirty="0">
                <a:solidFill>
                  <a:schemeClr val="bg1"/>
                </a:solidFill>
                <a:latin typeface="Arial" panose="020B0604020202020204" pitchFamily="34" charset="0"/>
                <a:cs typeface="Arial" panose="020B0604020202020204" pitchFamily="34" charset="0"/>
              </a:rPr>
              <a:t>Knows someone medically circumcised</a:t>
            </a:r>
          </a:p>
          <a:p>
            <a:pPr marL="914400" lvl="1" indent="-457200">
              <a:buFont typeface="Arial" panose="020B0604020202020204" pitchFamily="34" charset="0"/>
              <a:buChar char="•"/>
            </a:pPr>
            <a:r>
              <a:rPr lang="en-US" altLang="en-US" sz="2800" b="1" dirty="0" smtClean="0">
                <a:solidFill>
                  <a:schemeClr val="bg1"/>
                </a:solidFill>
                <a:latin typeface="Arial" panose="020B0604020202020204" pitchFamily="34" charset="0"/>
                <a:cs typeface="Arial" panose="020B0604020202020204" pitchFamily="34" charset="0"/>
              </a:rPr>
              <a:t>Recently </a:t>
            </a:r>
            <a:r>
              <a:rPr lang="en-US" altLang="en-US" sz="2800" b="1" dirty="0">
                <a:solidFill>
                  <a:schemeClr val="bg1"/>
                </a:solidFill>
                <a:latin typeface="Arial" panose="020B0604020202020204" pitchFamily="34" charset="0"/>
                <a:cs typeface="Arial" panose="020B0604020202020204" pitchFamily="34" charset="0"/>
              </a:rPr>
              <a:t>sexually </a:t>
            </a:r>
            <a:r>
              <a:rPr lang="en-US" altLang="en-US" sz="2800" b="1" dirty="0" smtClean="0">
                <a:solidFill>
                  <a:schemeClr val="bg1"/>
                </a:solidFill>
                <a:latin typeface="Arial" panose="020B0604020202020204" pitchFamily="34" charset="0"/>
                <a:cs typeface="Arial" panose="020B0604020202020204" pitchFamily="34" charset="0"/>
              </a:rPr>
              <a:t>active</a:t>
            </a:r>
            <a:endParaRPr lang="en-US" altLang="en-US" sz="2800" b="1" dirty="0">
              <a:solidFill>
                <a:schemeClr val="bg1"/>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altLang="en-US" sz="2800" b="1" dirty="0">
                <a:solidFill>
                  <a:schemeClr val="bg1"/>
                </a:solidFill>
                <a:latin typeface="Arial" panose="020B0604020202020204" pitchFamily="34" charset="0"/>
                <a:cs typeface="Arial" panose="020B0604020202020204" pitchFamily="34" charset="0"/>
              </a:rPr>
              <a:t>Number of lifetime sexual partners</a:t>
            </a:r>
          </a:p>
          <a:p>
            <a:endParaRPr lang="en-US" dirty="0"/>
          </a:p>
        </p:txBody>
      </p:sp>
      <p:sp>
        <p:nvSpPr>
          <p:cNvPr id="9"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Tree>
    <p:extLst>
      <p:ext uri="{BB962C8B-B14F-4D97-AF65-F5344CB8AC3E}">
        <p14:creationId xmlns:p14="http://schemas.microsoft.com/office/powerpoint/2010/main" val="377469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76200"/>
            <a:ext cx="8839200" cy="677108"/>
          </a:xfrm>
          <a:prstGeom prst="rect">
            <a:avLst/>
          </a:prstGeom>
          <a:noFill/>
        </p:spPr>
        <p:txBody>
          <a:bodyPr wrap="square" rtlCol="0">
            <a:spAutoFit/>
          </a:bodyPr>
          <a:lstStyle/>
          <a:p>
            <a:pPr algn="ctr">
              <a:buClr>
                <a:srgbClr val="9AD3F0"/>
              </a:buClr>
            </a:pPr>
            <a:r>
              <a:rPr lang="en-US" altLang="en-US" sz="3800" b="1" dirty="0" smtClean="0">
                <a:solidFill>
                  <a:schemeClr val="bg1"/>
                </a:solidFill>
                <a:latin typeface="Arial" panose="020B0604020202020204" pitchFamily="34" charset="0"/>
                <a:cs typeface="Arial" panose="020B0604020202020204" pitchFamily="34" charset="0"/>
              </a:rPr>
              <a:t>Findings</a:t>
            </a:r>
            <a:endParaRPr lang="en-US" sz="38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838200" y="950893"/>
            <a:ext cx="7467600" cy="1384995"/>
          </a:xfrm>
          <a:prstGeom prst="rect">
            <a:avLst/>
          </a:prstGeom>
          <a:noFill/>
        </p:spPr>
        <p:txBody>
          <a:bodyPr wrap="square" rtlCol="0">
            <a:spAutoFit/>
          </a:bodyPr>
          <a:lstStyle/>
          <a:p>
            <a:r>
              <a:rPr lang="en-US" altLang="en-US" sz="2800" b="1" dirty="0" smtClean="0">
                <a:solidFill>
                  <a:schemeClr val="bg1"/>
                </a:solidFill>
                <a:latin typeface="Arial" panose="020B0604020202020204" pitchFamily="34" charset="0"/>
                <a:cs typeface="Arial" panose="020B0604020202020204" pitchFamily="34" charset="0"/>
              </a:rPr>
              <a:t>Uptake of </a:t>
            </a:r>
            <a:r>
              <a:rPr lang="en-US" altLang="en-US" sz="2800" b="1" dirty="0" err="1" smtClean="0">
                <a:solidFill>
                  <a:schemeClr val="bg1"/>
                </a:solidFill>
                <a:latin typeface="Arial" panose="020B0604020202020204" pitchFamily="34" charset="0"/>
                <a:cs typeface="Arial" panose="020B0604020202020204" pitchFamily="34" charset="0"/>
              </a:rPr>
              <a:t>PrePex</a:t>
            </a:r>
            <a:r>
              <a:rPr lang="en-US" altLang="en-US" sz="2800" b="1" dirty="0" smtClean="0">
                <a:solidFill>
                  <a:schemeClr val="bg1"/>
                </a:solidFill>
                <a:latin typeface="Arial" panose="020B0604020202020204" pitchFamily="34" charset="0"/>
                <a:cs typeface="Arial" panose="020B0604020202020204" pitchFamily="34" charset="0"/>
              </a:rPr>
              <a:t> </a:t>
            </a:r>
            <a:r>
              <a:rPr lang="en-US" altLang="en-US" sz="2800" b="1" u="sng" dirty="0" smtClean="0">
                <a:solidFill>
                  <a:schemeClr val="bg1"/>
                </a:solidFill>
                <a:latin typeface="Arial" panose="020B0604020202020204" pitchFamily="34" charset="0"/>
                <a:cs typeface="Arial" panose="020B0604020202020204" pitchFamily="34" charset="0"/>
              </a:rPr>
              <a:t>significantly</a:t>
            </a:r>
            <a:r>
              <a:rPr lang="en-US" altLang="en-US" sz="2800" b="1" dirty="0" smtClean="0">
                <a:solidFill>
                  <a:schemeClr val="bg1"/>
                </a:solidFill>
                <a:latin typeface="Arial" panose="020B0604020202020204" pitchFamily="34" charset="0"/>
                <a:cs typeface="Arial" panose="020B0604020202020204" pitchFamily="34" charset="0"/>
              </a:rPr>
              <a:t> associated with…</a:t>
            </a:r>
            <a:endParaRPr lang="en-US" altLang="en-US" sz="2800" b="1" dirty="0">
              <a:solidFill>
                <a:schemeClr val="bg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800" dirty="0"/>
          </a:p>
        </p:txBody>
      </p:sp>
      <p:sp>
        <p:nvSpPr>
          <p:cNvPr id="3" name="TextBox 2"/>
          <p:cNvSpPr txBox="1"/>
          <p:nvPr/>
        </p:nvSpPr>
        <p:spPr>
          <a:xfrm>
            <a:off x="762000" y="1981200"/>
            <a:ext cx="7467600" cy="523220"/>
          </a:xfrm>
          <a:prstGeom prst="rect">
            <a:avLst/>
          </a:prstGeom>
          <a:noFill/>
        </p:spPr>
        <p:txBody>
          <a:bodyPr wrap="square" rtlCol="0">
            <a:spAutoFit/>
          </a:bodyPr>
          <a:lstStyle/>
          <a:p>
            <a:pPr algn="ctr"/>
            <a:r>
              <a:rPr lang="en-US" sz="2800" b="1" dirty="0" smtClean="0">
                <a:solidFill>
                  <a:srgbClr val="9AD3F0"/>
                </a:solidFill>
                <a:latin typeface="Arial" panose="020B0604020202020204" pitchFamily="34" charset="0"/>
                <a:cs typeface="Arial" panose="020B0604020202020204" pitchFamily="34" charset="0"/>
              </a:rPr>
              <a:t>NONE OF THESE CHARACTERSTICS</a:t>
            </a:r>
            <a:endParaRPr lang="en-US" sz="2800" b="1" dirty="0">
              <a:solidFill>
                <a:srgbClr val="9AD3F0"/>
              </a:solidFill>
              <a:latin typeface="Arial" panose="020B0604020202020204" pitchFamily="34" charset="0"/>
              <a:cs typeface="Arial" panose="020B0604020202020204" pitchFamily="34" charset="0"/>
            </a:endParaRPr>
          </a:p>
        </p:txBody>
      </p:sp>
      <p:sp>
        <p:nvSpPr>
          <p:cNvPr id="8" name="TextBox 7"/>
          <p:cNvSpPr txBox="1"/>
          <p:nvPr/>
        </p:nvSpPr>
        <p:spPr>
          <a:xfrm>
            <a:off x="762000" y="2656820"/>
            <a:ext cx="7467600" cy="954107"/>
          </a:xfrm>
          <a:prstGeom prst="rect">
            <a:avLst/>
          </a:prstGeom>
          <a:noFill/>
        </p:spPr>
        <p:txBody>
          <a:bodyPr wrap="square" rtlCol="0">
            <a:spAutoFit/>
          </a:bodyPr>
          <a:lstStyle/>
          <a:p>
            <a:pPr algn="ctr"/>
            <a:r>
              <a:rPr lang="en-US" sz="2800" b="1" dirty="0" smtClean="0">
                <a:solidFill>
                  <a:schemeClr val="bg1"/>
                </a:solidFill>
                <a:latin typeface="Arial" panose="020B0604020202020204" pitchFamily="34" charset="0"/>
                <a:cs typeface="Arial" panose="020B0604020202020204" pitchFamily="34" charset="0"/>
              </a:rPr>
              <a:t>Only 2% of variance explained by baseline characteristics measured</a:t>
            </a:r>
            <a:endParaRPr lang="en-US" sz="2800" b="1" dirty="0">
              <a:solidFill>
                <a:schemeClr val="bg1"/>
              </a:solidFill>
              <a:latin typeface="Arial" panose="020B0604020202020204" pitchFamily="34" charset="0"/>
              <a:cs typeface="Arial" panose="020B0604020202020204" pitchFamily="34" charset="0"/>
            </a:endParaRPr>
          </a:p>
        </p:txBody>
      </p:sp>
      <p:sp>
        <p:nvSpPr>
          <p:cNvPr id="9"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
        <p:nvSpPr>
          <p:cNvPr id="12" name="TextBox 11"/>
          <p:cNvSpPr txBox="1"/>
          <p:nvPr/>
        </p:nvSpPr>
        <p:spPr>
          <a:xfrm>
            <a:off x="762000" y="5029200"/>
            <a:ext cx="7467600" cy="1384995"/>
          </a:xfrm>
          <a:prstGeom prst="rect">
            <a:avLst/>
          </a:prstGeom>
          <a:noFill/>
        </p:spPr>
        <p:txBody>
          <a:bodyPr wrap="square" rtlCol="0">
            <a:spAutoFit/>
          </a:bodyPr>
          <a:lstStyle/>
          <a:p>
            <a:r>
              <a:rPr lang="en-US" sz="2800" b="1" dirty="0" smtClean="0">
                <a:solidFill>
                  <a:schemeClr val="bg1"/>
                </a:solidFill>
                <a:latin typeface="Arial" panose="020B0604020202020204" pitchFamily="34" charset="0"/>
                <a:cs typeface="Arial" panose="020B0604020202020204" pitchFamily="34" charset="0"/>
              </a:rPr>
              <a:t>Caveat: Uptake means…</a:t>
            </a:r>
          </a:p>
          <a:p>
            <a:pPr marL="914400" indent="-457200">
              <a:buFont typeface="Arial" panose="020B0604020202020204" pitchFamily="34" charset="0"/>
              <a:buChar char="•"/>
            </a:pPr>
            <a:r>
              <a:rPr lang="en-US" sz="2800" b="1" dirty="0" smtClean="0">
                <a:solidFill>
                  <a:schemeClr val="bg1"/>
                </a:solidFill>
                <a:latin typeface="Arial" panose="020B0604020202020204" pitchFamily="34" charset="0"/>
                <a:cs typeface="Arial" panose="020B0604020202020204" pitchFamily="34" charset="0"/>
              </a:rPr>
              <a:t>Receiving </a:t>
            </a:r>
            <a:r>
              <a:rPr lang="en-US" sz="2800" b="1" dirty="0" err="1" smtClean="0">
                <a:solidFill>
                  <a:schemeClr val="bg1"/>
                </a:solidFill>
                <a:latin typeface="Arial" panose="020B0604020202020204" pitchFamily="34" charset="0"/>
                <a:cs typeface="Arial" panose="020B0604020202020204" pitchFamily="34" charset="0"/>
              </a:rPr>
              <a:t>PrePex</a:t>
            </a:r>
            <a:r>
              <a:rPr lang="en-US" sz="2800" b="1" dirty="0" smtClean="0">
                <a:solidFill>
                  <a:schemeClr val="bg1"/>
                </a:solidFill>
                <a:latin typeface="Arial" panose="020B0604020202020204" pitchFamily="34" charset="0"/>
                <a:cs typeface="Arial" panose="020B0604020202020204" pitchFamily="34" charset="0"/>
              </a:rPr>
              <a:t>, but also</a:t>
            </a:r>
          </a:p>
          <a:p>
            <a:pPr marL="914400" indent="-457200">
              <a:buFont typeface="Arial" panose="020B0604020202020204" pitchFamily="34" charset="0"/>
              <a:buChar char="•"/>
            </a:pPr>
            <a:r>
              <a:rPr lang="en-US" sz="2800" b="1" dirty="0" smtClean="0">
                <a:solidFill>
                  <a:schemeClr val="bg1"/>
                </a:solidFill>
                <a:latin typeface="Arial" panose="020B0604020202020204" pitchFamily="34" charset="0"/>
                <a:cs typeface="Arial" panose="020B0604020202020204" pitchFamily="34" charset="0"/>
              </a:rPr>
              <a:t>Participating in clinical study</a:t>
            </a:r>
            <a:endParaRPr lang="en-US" sz="2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790222" y="3733800"/>
            <a:ext cx="7896578" cy="954107"/>
          </a:xfrm>
          <a:prstGeom prst="rect">
            <a:avLst/>
          </a:prstGeom>
          <a:noFill/>
        </p:spPr>
        <p:txBody>
          <a:bodyPr wrap="square" rtlCol="0">
            <a:spAutoFit/>
          </a:bodyPr>
          <a:lstStyle/>
          <a:p>
            <a:r>
              <a:rPr lang="en-US" sz="2800" b="1" u="sng" dirty="0" smtClean="0">
                <a:solidFill>
                  <a:schemeClr val="bg1"/>
                </a:solidFill>
                <a:latin typeface="Arial" panose="020B0604020202020204" pitchFamily="34" charset="0"/>
                <a:cs typeface="Arial" panose="020B0604020202020204" pitchFamily="34" charset="0"/>
              </a:rPr>
              <a:t>Implication:</a:t>
            </a:r>
            <a:r>
              <a:rPr lang="en-US" sz="2800" b="1" dirty="0" smtClean="0">
                <a:solidFill>
                  <a:schemeClr val="bg1"/>
                </a:solidFill>
                <a:latin typeface="Arial" panose="020B0604020202020204" pitchFamily="34" charset="0"/>
                <a:cs typeface="Arial" panose="020B0604020202020204" pitchFamily="34" charset="0"/>
              </a:rPr>
              <a:t> </a:t>
            </a:r>
            <a:r>
              <a:rPr lang="en-US" sz="2800" b="1" dirty="0">
                <a:solidFill>
                  <a:schemeClr val="bg1"/>
                </a:solidFill>
                <a:latin typeface="Arial" panose="020B0604020202020204" pitchFamily="34" charset="0"/>
                <a:cs typeface="Arial" panose="020B0604020202020204" pitchFamily="34" charset="0"/>
              </a:rPr>
              <a:t>d</a:t>
            </a:r>
            <a:r>
              <a:rPr lang="en-US" sz="2800" b="1" dirty="0" smtClean="0">
                <a:solidFill>
                  <a:schemeClr val="bg1"/>
                </a:solidFill>
                <a:latin typeface="Arial" panose="020B0604020202020204" pitchFamily="34" charset="0"/>
                <a:cs typeface="Arial" panose="020B0604020202020204" pitchFamily="34" charset="0"/>
              </a:rPr>
              <a:t>evice appeals to all men: (young/old, wealthy/poorer, high/lower </a:t>
            </a:r>
            <a:r>
              <a:rPr lang="en-US" sz="2800" b="1" dirty="0" err="1" smtClean="0">
                <a:solidFill>
                  <a:schemeClr val="bg1"/>
                </a:solidFill>
                <a:latin typeface="Arial" panose="020B0604020202020204" pitchFamily="34" charset="0"/>
                <a:cs typeface="Arial" panose="020B0604020202020204" pitchFamily="34" charset="0"/>
              </a:rPr>
              <a:t>educ</a:t>
            </a:r>
            <a:r>
              <a:rPr lang="en-US" sz="2800" b="1" dirty="0" smtClean="0">
                <a:solidFill>
                  <a:schemeClr val="bg1"/>
                </a:solidFill>
                <a:latin typeface="Arial" panose="020B0604020202020204" pitchFamily="34" charset="0"/>
                <a:cs typeface="Arial" panose="020B0604020202020204" pitchFamily="34" charset="0"/>
              </a:rPr>
              <a:t>)</a:t>
            </a:r>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06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 grpId="0"/>
      <p:bldP spid="8"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5316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457200" y="-76200"/>
            <a:ext cx="8229600" cy="1143000"/>
          </a:xfrm>
        </p:spPr>
        <p:txBody>
          <a:bodyPr>
            <a:normAutofit/>
          </a:bodyPr>
          <a:lstStyle/>
          <a:p>
            <a:pPr algn="ctr" eaLnBrk="1" hangingPunct="1"/>
            <a:r>
              <a:rPr lang="en-US" altLang="en-US" sz="3800" dirty="0" smtClean="0">
                <a:latin typeface="Arial" panose="020B0604020202020204" pitchFamily="34" charset="0"/>
                <a:cs typeface="Arial" panose="020B0604020202020204" pitchFamily="34" charset="0"/>
              </a:rPr>
              <a:t>Outline</a:t>
            </a:r>
          </a:p>
        </p:txBody>
      </p:sp>
      <p:sp>
        <p:nvSpPr>
          <p:cNvPr id="8195" name="Content Placeholder 8"/>
          <p:cNvSpPr>
            <a:spLocks noGrp="1"/>
          </p:cNvSpPr>
          <p:nvPr>
            <p:ph idx="4294967295"/>
          </p:nvPr>
        </p:nvSpPr>
        <p:spPr>
          <a:xfrm>
            <a:off x="228600" y="2057400"/>
            <a:ext cx="8610600" cy="1295400"/>
          </a:xfrm>
        </p:spPr>
        <p:txBody>
          <a:bodyPr>
            <a:noAutofit/>
          </a:bodyPr>
          <a:lstStyle/>
          <a:p>
            <a:pPr marL="514350" indent="-514350" eaLnBrk="1" hangingPunct="1">
              <a:spcAft>
                <a:spcPts val="1500"/>
              </a:spcAft>
              <a:buFont typeface="+mj-lt"/>
              <a:buAutoNum type="arabicPeriod"/>
            </a:pPr>
            <a:r>
              <a:rPr lang="en-US" altLang="en-US" sz="3000" b="1" dirty="0" smtClean="0">
                <a:latin typeface="Arial" panose="020B0604020202020204" pitchFamily="34" charset="0"/>
                <a:cs typeface="Arial" panose="020B0604020202020204" pitchFamily="34" charset="0"/>
              </a:rPr>
              <a:t>Study 1: </a:t>
            </a:r>
            <a:r>
              <a:rPr lang="en-US" altLang="en-US" sz="3000" b="1" dirty="0" smtClean="0">
                <a:solidFill>
                  <a:srgbClr val="9AD3F0"/>
                </a:solidFill>
                <a:latin typeface="Arial" panose="020B0604020202020204" pitchFamily="34" charset="0"/>
                <a:cs typeface="Arial" panose="020B0604020202020204" pitchFamily="34" charset="0"/>
              </a:rPr>
              <a:t>Qualitative</a:t>
            </a:r>
            <a:r>
              <a:rPr lang="en-US" altLang="en-US" sz="3000" b="1" dirty="0" smtClean="0">
                <a:latin typeface="Arial" panose="020B0604020202020204" pitchFamily="34" charset="0"/>
                <a:cs typeface="Arial" panose="020B0604020202020204" pitchFamily="34" charset="0"/>
              </a:rPr>
              <a:t> – Assessing demand &amp; potential impact of </a:t>
            </a:r>
            <a:r>
              <a:rPr lang="en-US" altLang="en-US" sz="3000" b="1" dirty="0" err="1" smtClean="0">
                <a:latin typeface="Arial" panose="020B0604020202020204" pitchFamily="34" charset="0"/>
                <a:cs typeface="Arial" panose="020B0604020202020204" pitchFamily="34" charset="0"/>
              </a:rPr>
              <a:t>PrePex</a:t>
            </a:r>
            <a:r>
              <a:rPr lang="en-US" altLang="en-US" sz="3000" b="1" dirty="0" smtClean="0">
                <a:latin typeface="Arial" panose="020B0604020202020204" pitchFamily="34" charset="0"/>
                <a:cs typeface="Arial" panose="020B0604020202020204" pitchFamily="34" charset="0"/>
              </a:rPr>
              <a:t> MC Device</a:t>
            </a:r>
          </a:p>
          <a:p>
            <a:pPr marL="0" indent="0" eaLnBrk="1" hangingPunct="1">
              <a:spcAft>
                <a:spcPts val="1500"/>
              </a:spcAft>
              <a:buNone/>
            </a:pPr>
            <a:endParaRPr lang="en-US" altLang="en-US" sz="3000" b="1" dirty="0" smtClean="0">
              <a:latin typeface="Arial" panose="020B0604020202020204" pitchFamily="34" charset="0"/>
              <a:cs typeface="Arial" panose="020B0604020202020204" pitchFamily="34" charset="0"/>
            </a:endParaRPr>
          </a:p>
          <a:p>
            <a:pPr marL="514350" indent="-514350" eaLnBrk="1" hangingPunct="1">
              <a:spcAft>
                <a:spcPts val="1500"/>
              </a:spcAft>
              <a:buFont typeface="+mj-lt"/>
              <a:buAutoNum type="arabicPeriod" startAt="2"/>
            </a:pPr>
            <a:endParaRPr lang="en-US" altLang="en-US" sz="3000" b="1" dirty="0" smtClean="0">
              <a:latin typeface="Arial" panose="020B0604020202020204" pitchFamily="34" charset="0"/>
              <a:cs typeface="Arial" panose="020B0604020202020204" pitchFamily="34" charset="0"/>
            </a:endParaRPr>
          </a:p>
        </p:txBody>
      </p:sp>
      <p:sp>
        <p:nvSpPr>
          <p:cNvPr id="2" name="TextBox 1"/>
          <p:cNvSpPr txBox="1"/>
          <p:nvPr/>
        </p:nvSpPr>
        <p:spPr>
          <a:xfrm>
            <a:off x="304800" y="4999672"/>
            <a:ext cx="8534400" cy="1477328"/>
          </a:xfrm>
          <a:prstGeom prst="rect">
            <a:avLst/>
          </a:prstGeom>
          <a:noFill/>
        </p:spPr>
        <p:txBody>
          <a:bodyPr wrap="square" rtlCol="0">
            <a:spAutoFit/>
          </a:bodyPr>
          <a:lstStyle/>
          <a:p>
            <a:pPr marL="514350" indent="-514350">
              <a:buClr>
                <a:srgbClr val="9AD3F0"/>
              </a:buClr>
              <a:buFont typeface="+mj-lt"/>
              <a:buAutoNum type="arabicPeriod" startAt="2"/>
            </a:pPr>
            <a:r>
              <a:rPr lang="en-US" altLang="en-US" sz="3000" b="1" dirty="0">
                <a:solidFill>
                  <a:schemeClr val="bg1"/>
                </a:solidFill>
                <a:latin typeface="Arial" panose="020B0604020202020204" pitchFamily="34" charset="0"/>
                <a:cs typeface="Arial" panose="020B0604020202020204" pitchFamily="34" charset="0"/>
              </a:rPr>
              <a:t>Study 2: </a:t>
            </a:r>
            <a:r>
              <a:rPr lang="en-US" altLang="en-US" sz="3000" b="1" dirty="0" smtClean="0">
                <a:solidFill>
                  <a:srgbClr val="9AD3F0"/>
                </a:solidFill>
                <a:latin typeface="Arial" panose="020B0604020202020204" pitchFamily="34" charset="0"/>
                <a:cs typeface="Arial" panose="020B0604020202020204" pitchFamily="34" charset="0"/>
              </a:rPr>
              <a:t>Quantitative</a:t>
            </a:r>
            <a:r>
              <a:rPr lang="en-US" altLang="en-US" sz="3000" b="1" dirty="0" smtClean="0">
                <a:solidFill>
                  <a:schemeClr val="bg1"/>
                </a:solidFill>
                <a:latin typeface="Arial" panose="020B0604020202020204" pitchFamily="34" charset="0"/>
                <a:cs typeface="Arial" panose="020B0604020202020204" pitchFamily="34" charset="0"/>
              </a:rPr>
              <a:t> – Uptake </a:t>
            </a:r>
            <a:r>
              <a:rPr lang="en-US" altLang="en-US" sz="3000" b="1" dirty="0">
                <a:solidFill>
                  <a:schemeClr val="bg1"/>
                </a:solidFill>
                <a:latin typeface="Arial" panose="020B0604020202020204" pitchFamily="34" charset="0"/>
                <a:cs typeface="Arial" panose="020B0604020202020204" pitchFamily="34" charset="0"/>
              </a:rPr>
              <a:t>of </a:t>
            </a:r>
            <a:r>
              <a:rPr lang="en-US" altLang="en-US" sz="3000" b="1" dirty="0" err="1">
                <a:solidFill>
                  <a:schemeClr val="bg1"/>
                </a:solidFill>
                <a:latin typeface="Arial" panose="020B0604020202020204" pitchFamily="34" charset="0"/>
                <a:cs typeface="Arial" panose="020B0604020202020204" pitchFamily="34" charset="0"/>
              </a:rPr>
              <a:t>PrePex</a:t>
            </a:r>
            <a:r>
              <a:rPr lang="en-US" altLang="en-US" sz="3000" b="1" dirty="0">
                <a:solidFill>
                  <a:schemeClr val="bg1"/>
                </a:solidFill>
                <a:latin typeface="Arial" panose="020B0604020202020204" pitchFamily="34" charset="0"/>
                <a:cs typeface="Arial" panose="020B0604020202020204" pitchFamily="34" charset="0"/>
              </a:rPr>
              <a:t> MC </a:t>
            </a:r>
            <a:r>
              <a:rPr lang="en-US" altLang="en-US" sz="3000" b="1" dirty="0" smtClean="0">
                <a:solidFill>
                  <a:schemeClr val="bg1"/>
                </a:solidFill>
                <a:latin typeface="Arial" panose="020B0604020202020204" pitchFamily="34" charset="0"/>
                <a:cs typeface="Arial" panose="020B0604020202020204" pitchFamily="34" charset="0"/>
              </a:rPr>
              <a:t>device vs. surgery</a:t>
            </a:r>
            <a:endParaRPr lang="en-US" altLang="en-US" sz="3000" b="1" dirty="0">
              <a:solidFill>
                <a:schemeClr val="bg1"/>
              </a:solidFill>
              <a:latin typeface="Arial" panose="020B0604020202020204" pitchFamily="34" charset="0"/>
              <a:cs typeface="Arial" panose="020B0604020202020204" pitchFamily="34" charset="0"/>
            </a:endParaRPr>
          </a:p>
          <a:p>
            <a:pPr marL="514350" indent="-514350">
              <a:buClr>
                <a:srgbClr val="00A8E1"/>
              </a:buClr>
              <a:buFont typeface="+mj-lt"/>
              <a:buAutoNum type="arabicPeriod" startAt="2"/>
            </a:pPr>
            <a:endParaRPr lang="en-US" sz="3000"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228600" y="1143000"/>
            <a:ext cx="7543800" cy="584775"/>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Review </a:t>
            </a:r>
            <a:r>
              <a:rPr lang="en-US" sz="3200" b="1" u="sng" dirty="0" smtClean="0">
                <a:solidFill>
                  <a:srgbClr val="9AD3F0"/>
                </a:solidFill>
                <a:latin typeface="Arial" panose="020B0604020202020204" pitchFamily="34" charset="0"/>
                <a:cs typeface="Arial" panose="020B0604020202020204" pitchFamily="34" charset="0"/>
              </a:rPr>
              <a:t>key findings</a:t>
            </a:r>
            <a:r>
              <a:rPr lang="en-US" sz="3200" b="1" dirty="0" smtClean="0">
                <a:solidFill>
                  <a:schemeClr val="bg1"/>
                </a:solidFill>
                <a:latin typeface="Arial" panose="020B0604020202020204" pitchFamily="34" charset="0"/>
                <a:cs typeface="Arial" panose="020B0604020202020204" pitchFamily="34" charset="0"/>
              </a:rPr>
              <a:t> from … </a:t>
            </a:r>
            <a:endParaRPr lang="en-US" sz="32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381000" y="3200400"/>
            <a:ext cx="861060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u="sng" dirty="0" smtClean="0">
                <a:solidFill>
                  <a:schemeClr val="bg1"/>
                </a:solidFill>
                <a:latin typeface="Arial" panose="020B0604020202020204" pitchFamily="34" charset="0"/>
                <a:cs typeface="Arial" panose="020B0604020202020204" pitchFamily="34" charset="0"/>
              </a:rPr>
              <a:t>Phase 1</a:t>
            </a:r>
            <a:r>
              <a:rPr lang="en-US" sz="2400" b="1" dirty="0" smtClean="0">
                <a:solidFill>
                  <a:schemeClr val="bg1"/>
                </a:solidFill>
                <a:latin typeface="Arial" panose="020B0604020202020204" pitchFamily="34" charset="0"/>
                <a:cs typeface="Arial" panose="020B0604020202020204" pitchFamily="34" charset="0"/>
              </a:rPr>
              <a:t> – Narrative interviews with MC clients prior to surgery </a:t>
            </a:r>
            <a:endParaRPr lang="en-US" sz="2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381000" y="4034135"/>
            <a:ext cx="861060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u="sng" dirty="0" smtClean="0">
                <a:solidFill>
                  <a:schemeClr val="bg1"/>
                </a:solidFill>
                <a:latin typeface="Arial" panose="020B0604020202020204" pitchFamily="34" charset="0"/>
                <a:cs typeface="Arial" panose="020B0604020202020204" pitchFamily="34" charset="0"/>
              </a:rPr>
              <a:t>Phase 2</a:t>
            </a:r>
            <a:r>
              <a:rPr lang="en-US" sz="2400" b="1" dirty="0" smtClean="0">
                <a:solidFill>
                  <a:schemeClr val="bg1"/>
                </a:solidFill>
                <a:latin typeface="Arial" panose="020B0604020202020204" pitchFamily="34" charset="0"/>
                <a:cs typeface="Arial" panose="020B0604020202020204" pitchFamily="34" charset="0"/>
              </a:rPr>
              <a:t> – Semi-structured interviews non-circumcised men at households</a:t>
            </a:r>
            <a:endParaRPr lang="en-US" sz="2400" b="1" dirty="0">
              <a:solidFill>
                <a:schemeClr val="bg1"/>
              </a:solidFill>
              <a:latin typeface="Arial" panose="020B0604020202020204" pitchFamily="34" charset="0"/>
              <a:cs typeface="Arial" panose="020B0604020202020204" pitchFamily="34" charset="0"/>
            </a:endParaRPr>
          </a:p>
        </p:txBody>
      </p:sp>
      <p:sp>
        <p:nvSpPr>
          <p:cNvPr id="8"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Tree>
    <p:extLst>
      <p:ext uri="{BB962C8B-B14F-4D97-AF65-F5344CB8AC3E}">
        <p14:creationId xmlns:p14="http://schemas.microsoft.com/office/powerpoint/2010/main" val="248096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2" grpId="0"/>
      <p:bldP spid="3" grpId="0"/>
      <p:bldP spid="4"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457200" y="-76200"/>
            <a:ext cx="8229600" cy="1143000"/>
          </a:xfrm>
        </p:spPr>
        <p:txBody>
          <a:bodyPr>
            <a:noAutofit/>
          </a:bodyPr>
          <a:lstStyle/>
          <a:p>
            <a:pPr algn="ctr" eaLnBrk="1" hangingPunct="1"/>
            <a:r>
              <a:rPr lang="en-US" altLang="en-US" sz="3800" dirty="0" smtClean="0">
                <a:latin typeface="Arial" panose="020B0604020202020204" pitchFamily="34" charset="0"/>
                <a:cs typeface="Arial" panose="020B0604020202020204" pitchFamily="34" charset="0"/>
              </a:rPr>
              <a:t>Study 1 – Phase 1</a:t>
            </a:r>
          </a:p>
        </p:txBody>
      </p:sp>
      <p:sp>
        <p:nvSpPr>
          <p:cNvPr id="6147" name="Content Placeholder 8"/>
          <p:cNvSpPr>
            <a:spLocks noGrp="1"/>
          </p:cNvSpPr>
          <p:nvPr>
            <p:ph idx="4294967295"/>
          </p:nvPr>
        </p:nvSpPr>
        <p:spPr>
          <a:xfrm>
            <a:off x="381000" y="914400"/>
            <a:ext cx="8229600" cy="1219200"/>
          </a:xfrm>
          <a:ln>
            <a:noFill/>
          </a:ln>
        </p:spPr>
        <p:txBody>
          <a:bodyPr>
            <a:normAutofit/>
          </a:bodyPr>
          <a:lstStyle/>
          <a:p>
            <a:pPr eaLnBrk="1" hangingPunct="1">
              <a:spcAft>
                <a:spcPts val="1500"/>
              </a:spcAft>
            </a:pPr>
            <a:r>
              <a:rPr lang="en-US" altLang="en-US" sz="3000" b="1" u="sng" dirty="0" smtClean="0">
                <a:solidFill>
                  <a:srgbClr val="9AD3F0"/>
                </a:solidFill>
                <a:latin typeface="Arial" panose="020B0604020202020204" pitchFamily="34" charset="0"/>
                <a:cs typeface="Arial" panose="020B0604020202020204" pitchFamily="34" charset="0"/>
              </a:rPr>
              <a:t>Phase 1:</a:t>
            </a:r>
            <a:r>
              <a:rPr lang="en-US" altLang="en-US" sz="3000" b="1" dirty="0" smtClean="0">
                <a:solidFill>
                  <a:srgbClr val="FFFF00"/>
                </a:solidFill>
                <a:latin typeface="Arial" panose="020B0604020202020204" pitchFamily="34" charset="0"/>
                <a:cs typeface="Arial" panose="020B0604020202020204" pitchFamily="34" charset="0"/>
              </a:rPr>
              <a:t> </a:t>
            </a:r>
            <a:r>
              <a:rPr lang="en-US" altLang="en-US" sz="3000" b="1" dirty="0" smtClean="0">
                <a:latin typeface="Arial" panose="020B0604020202020204" pitchFamily="34" charset="0"/>
                <a:cs typeface="Arial" panose="020B0604020202020204" pitchFamily="34" charset="0"/>
              </a:rPr>
              <a:t>sample of 40 VMMC clients waiting for surgery in 3 clinics in Lusaka.</a:t>
            </a:r>
          </a:p>
        </p:txBody>
      </p:sp>
      <p:sp>
        <p:nvSpPr>
          <p:cNvPr id="2" name="TextBox 1"/>
          <p:cNvSpPr txBox="1"/>
          <p:nvPr/>
        </p:nvSpPr>
        <p:spPr>
          <a:xfrm>
            <a:off x="381000" y="2209800"/>
            <a:ext cx="8305800" cy="3701013"/>
          </a:xfrm>
          <a:prstGeom prst="rect">
            <a:avLst/>
          </a:prstGeom>
          <a:noFill/>
        </p:spPr>
        <p:txBody>
          <a:bodyPr wrap="square" rtlCol="0">
            <a:spAutoFit/>
          </a:bodyPr>
          <a:lstStyle/>
          <a:p>
            <a:pPr marL="457200" indent="-457200">
              <a:spcAft>
                <a:spcPts val="1500"/>
              </a:spcAft>
              <a:buClr>
                <a:srgbClr val="9AD3F0"/>
              </a:buClr>
              <a:buFont typeface="Arial" panose="020B0604020202020204" pitchFamily="34" charset="0"/>
              <a:buChar char="•"/>
            </a:pPr>
            <a:r>
              <a:rPr lang="en-US" altLang="en-US" sz="3000" b="1" dirty="0">
                <a:solidFill>
                  <a:schemeClr val="bg1"/>
                </a:solidFill>
                <a:latin typeface="Arial" panose="020B0604020202020204" pitchFamily="34" charset="0"/>
                <a:cs typeface="Arial" panose="020B0604020202020204" pitchFamily="34" charset="0"/>
              </a:rPr>
              <a:t>Asked clients, how they…</a:t>
            </a:r>
          </a:p>
          <a:p>
            <a:pPr marL="914400" lvl="1" indent="-457200">
              <a:spcAft>
                <a:spcPts val="1500"/>
              </a:spcAft>
              <a:buFont typeface="Arial" panose="020B0604020202020204" pitchFamily="34" charset="0"/>
              <a:buChar char="•"/>
            </a:pPr>
            <a:r>
              <a:rPr lang="en-US" altLang="en-US" sz="2800" dirty="0">
                <a:solidFill>
                  <a:schemeClr val="bg1"/>
                </a:solidFill>
                <a:latin typeface="Arial" panose="020B0604020202020204" pitchFamily="34" charset="0"/>
                <a:cs typeface="Arial" panose="020B0604020202020204" pitchFamily="34" charset="0"/>
              </a:rPr>
              <a:t>learned about MC</a:t>
            </a:r>
          </a:p>
          <a:p>
            <a:pPr marL="914400" lvl="1" indent="-457200">
              <a:spcAft>
                <a:spcPts val="1500"/>
              </a:spcAft>
              <a:buFont typeface="Arial" panose="020B0604020202020204" pitchFamily="34" charset="0"/>
              <a:buChar char="•"/>
            </a:pPr>
            <a:r>
              <a:rPr lang="en-US" altLang="en-US" sz="2800" dirty="0">
                <a:solidFill>
                  <a:schemeClr val="bg1"/>
                </a:solidFill>
                <a:latin typeface="Arial" panose="020B0604020202020204" pitchFamily="34" charset="0"/>
                <a:cs typeface="Arial" panose="020B0604020202020204" pitchFamily="34" charset="0"/>
              </a:rPr>
              <a:t>decided MC was right for them</a:t>
            </a:r>
          </a:p>
          <a:p>
            <a:pPr marL="914400" lvl="1" indent="-457200">
              <a:spcAft>
                <a:spcPts val="1500"/>
              </a:spcAft>
              <a:buFont typeface="Arial" panose="020B0604020202020204" pitchFamily="34" charset="0"/>
              <a:buChar char="•"/>
            </a:pPr>
            <a:r>
              <a:rPr lang="en-US" altLang="en-US" sz="2800" dirty="0">
                <a:solidFill>
                  <a:schemeClr val="bg1"/>
                </a:solidFill>
                <a:latin typeface="Arial" panose="020B0604020202020204" pitchFamily="34" charset="0"/>
                <a:cs typeface="Arial" panose="020B0604020202020204" pitchFamily="34" charset="0"/>
              </a:rPr>
              <a:t>perceived barriers to MC and overcame them</a:t>
            </a:r>
          </a:p>
          <a:p>
            <a:pPr marL="914400" lvl="1" indent="-457200">
              <a:spcAft>
                <a:spcPts val="1500"/>
              </a:spcAft>
              <a:buFont typeface="Arial" panose="020B0604020202020204" pitchFamily="34" charset="0"/>
              <a:buChar char="•"/>
            </a:pPr>
            <a:r>
              <a:rPr lang="en-US" altLang="en-US" sz="2800" dirty="0">
                <a:solidFill>
                  <a:schemeClr val="bg1"/>
                </a:solidFill>
                <a:latin typeface="Arial" panose="020B0604020202020204" pitchFamily="34" charset="0"/>
                <a:cs typeface="Arial" panose="020B0604020202020204" pitchFamily="34" charset="0"/>
              </a:rPr>
              <a:t>managed their visit to the clinic</a:t>
            </a:r>
          </a:p>
          <a:p>
            <a:endParaRPr lang="en-US" sz="3000" b="1" dirty="0">
              <a:solidFill>
                <a:schemeClr val="bg1"/>
              </a:solidFill>
            </a:endParaRPr>
          </a:p>
        </p:txBody>
      </p:sp>
      <p:sp>
        <p:nvSpPr>
          <p:cNvPr id="6"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
        <p:nvSpPr>
          <p:cNvPr id="7" name="Content Placeholder 8"/>
          <p:cNvSpPr txBox="1">
            <a:spLocks/>
          </p:cNvSpPr>
          <p:nvPr/>
        </p:nvSpPr>
        <p:spPr>
          <a:xfrm>
            <a:off x="457200" y="5486400"/>
            <a:ext cx="8229600" cy="12192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500"/>
              </a:spcAft>
            </a:pPr>
            <a:r>
              <a:rPr lang="en-US" altLang="en-US" sz="3000" b="1" u="sng" dirty="0" smtClean="0">
                <a:solidFill>
                  <a:srgbClr val="9AD3F0"/>
                </a:solidFill>
                <a:latin typeface="Arial" panose="020B0604020202020204" pitchFamily="34" charset="0"/>
                <a:cs typeface="Arial" panose="020B0604020202020204" pitchFamily="34" charset="0"/>
              </a:rPr>
              <a:t>Objective:</a:t>
            </a:r>
            <a:r>
              <a:rPr lang="en-US" altLang="en-US" sz="3000" b="1" dirty="0" smtClean="0">
                <a:solidFill>
                  <a:srgbClr val="FFFF00"/>
                </a:solidFill>
                <a:latin typeface="Arial" panose="020B0604020202020204" pitchFamily="34" charset="0"/>
                <a:cs typeface="Arial" panose="020B0604020202020204" pitchFamily="34" charset="0"/>
              </a:rPr>
              <a:t> </a:t>
            </a:r>
            <a:r>
              <a:rPr lang="en-US" altLang="en-US" sz="3000" b="1" dirty="0" smtClean="0">
                <a:latin typeface="Arial" panose="020B0604020202020204" pitchFamily="34" charset="0"/>
                <a:cs typeface="Arial" panose="020B0604020202020204" pitchFamily="34" charset="0"/>
              </a:rPr>
              <a:t>map decision making process</a:t>
            </a:r>
          </a:p>
        </p:txBody>
      </p:sp>
    </p:spTree>
    <p:extLst>
      <p:ext uri="{BB962C8B-B14F-4D97-AF65-F5344CB8AC3E}">
        <p14:creationId xmlns:p14="http://schemas.microsoft.com/office/powerpoint/2010/main" val="271769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2" grpId="0"/>
      <p:bldP spid="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418793632"/>
              </p:ext>
            </p:extLst>
          </p:nvPr>
        </p:nvGraphicFramePr>
        <p:xfrm>
          <a:off x="6172200" y="990600"/>
          <a:ext cx="2844800" cy="1355909"/>
        </p:xfrm>
        <a:graphic>
          <a:graphicData uri="http://schemas.openxmlformats.org/drawingml/2006/table">
            <a:tbl>
              <a:tblPr/>
              <a:tblGrid>
                <a:gridCol w="2844800"/>
              </a:tblGrid>
              <a:tr h="533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9AD3F0"/>
                          </a:solidFill>
                          <a:effectLst/>
                          <a:latin typeface="Arial" panose="020B0604020202020204" pitchFamily="34" charset="0"/>
                          <a:cs typeface="Arial" panose="020B0604020202020204" pitchFamily="34" charset="0"/>
                        </a:rPr>
                        <a:t>Action</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437"/>
                    </a:solidFill>
                  </a:tcPr>
                </a:tc>
              </a:tr>
              <a:tr h="822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Fear management &amp; VMMC seeking</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18" name="Title 5"/>
          <p:cNvSpPr>
            <a:spLocks noGrp="1"/>
          </p:cNvSpPr>
          <p:nvPr>
            <p:ph type="title"/>
          </p:nvPr>
        </p:nvSpPr>
        <p:spPr>
          <a:xfrm>
            <a:off x="304800" y="-152400"/>
            <a:ext cx="8686800" cy="1143000"/>
          </a:xfrm>
        </p:spPr>
        <p:txBody>
          <a:bodyPr>
            <a:normAutofit/>
          </a:bodyPr>
          <a:lstStyle/>
          <a:p>
            <a:pPr algn="ctr" eaLnBrk="1" hangingPunct="1"/>
            <a:r>
              <a:rPr lang="en-US" altLang="en-US" sz="3800" dirty="0" smtClean="0">
                <a:latin typeface="Arial" panose="020B0604020202020204" pitchFamily="34" charset="0"/>
                <a:cs typeface="Arial" panose="020B0604020202020204" pitchFamily="34" charset="0"/>
              </a:rPr>
              <a:t>Stages of VMMC behavioral change</a:t>
            </a:r>
          </a:p>
        </p:txBody>
      </p:sp>
      <p:graphicFrame>
        <p:nvGraphicFramePr>
          <p:cNvPr id="5" name="Table 4"/>
          <p:cNvGraphicFramePr>
            <a:graphicFrameLocks noGrp="1"/>
          </p:cNvGraphicFramePr>
          <p:nvPr>
            <p:extLst>
              <p:ext uri="{D42A27DB-BD31-4B8C-83A1-F6EECF244321}">
                <p14:modId xmlns:p14="http://schemas.microsoft.com/office/powerpoint/2010/main" val="198405379"/>
              </p:ext>
            </p:extLst>
          </p:nvPr>
        </p:nvGraphicFramePr>
        <p:xfrm>
          <a:off x="304800" y="1006475"/>
          <a:ext cx="2844800" cy="1355909"/>
        </p:xfrm>
        <a:graphic>
          <a:graphicData uri="http://schemas.openxmlformats.org/drawingml/2006/table">
            <a:tbl>
              <a:tblPr/>
              <a:tblGrid>
                <a:gridCol w="2844800"/>
              </a:tblGrid>
              <a:tr h="5330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600" b="0" i="0" u="none" strike="noStrike" cap="none" normalizeH="0" baseline="0" dirty="0" smtClean="0">
                          <a:ln>
                            <a:noFill/>
                          </a:ln>
                          <a:solidFill>
                            <a:schemeClr val="bg1"/>
                          </a:solidFill>
                          <a:effectLst/>
                          <a:latin typeface="Franklin Gothic Medium" charset="0"/>
                          <a:cs typeface="Arial" charset="0"/>
                        </a:rPr>
                        <a:t>  </a:t>
                      </a:r>
                      <a:r>
                        <a:rPr kumimoji="0" lang="en-US" sz="2600" b="1" i="0" u="none" strike="noStrike" cap="none" normalizeH="0" baseline="0" dirty="0" smtClean="0">
                          <a:ln>
                            <a:noFill/>
                          </a:ln>
                          <a:solidFill>
                            <a:srgbClr val="9AD3F0"/>
                          </a:solidFill>
                          <a:effectLst/>
                          <a:latin typeface="Arial" panose="020B0604020202020204" pitchFamily="34" charset="0"/>
                          <a:cs typeface="Arial" panose="020B0604020202020204" pitchFamily="34" charset="0"/>
                        </a:rPr>
                        <a:t>Pre-intention</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437"/>
                    </a:solidFill>
                  </a:tcPr>
                </a:tc>
              </a:tr>
              <a:tr h="822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Exposure and belief adjustment</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9235" name="Rounded Rectangle 7"/>
          <p:cNvSpPr>
            <a:spLocks noChangeArrowheads="1"/>
          </p:cNvSpPr>
          <p:nvPr/>
        </p:nvSpPr>
        <p:spPr bwMode="auto">
          <a:xfrm>
            <a:off x="304800" y="3124200"/>
            <a:ext cx="2743200" cy="3657600"/>
          </a:xfrm>
          <a:prstGeom prst="roundRect">
            <a:avLst>
              <a:gd name="adj" fmla="val 16667"/>
            </a:avLst>
          </a:prstGeom>
          <a:solidFill>
            <a:srgbClr val="9AD3F0"/>
          </a:solidFill>
          <a:ln w="9525">
            <a:solidFill>
              <a:srgbClr val="D8D8D8"/>
            </a:solidFill>
            <a:round/>
            <a:headEnd/>
            <a:tailEnd/>
          </a:ln>
          <a:effectLst>
            <a:outerShdw dist="23000" dir="5400000" rotWithShape="0">
              <a:srgbClr val="808080">
                <a:alpha val="34998"/>
              </a:srgbClr>
            </a:outerShdw>
          </a:effectLst>
        </p:spPr>
        <p:txBody>
          <a:bodyPr anchor="ctr"/>
          <a:lstStyle>
            <a:lvl1pPr eaLnBrk="0" hangingPunct="0">
              <a:defRPr>
                <a:solidFill>
                  <a:schemeClr val="tx1"/>
                </a:solidFill>
                <a:latin typeface="Franklin Gothic Medium" charset="0"/>
                <a:cs typeface="Arial" charset="0"/>
              </a:defRPr>
            </a:lvl1pPr>
            <a:lvl2pPr marL="742950" indent="-285750" eaLnBrk="0" hangingPunct="0">
              <a:defRPr>
                <a:solidFill>
                  <a:schemeClr val="tx1"/>
                </a:solidFill>
                <a:latin typeface="Franklin Gothic Medium" charset="0"/>
                <a:cs typeface="Arial" charset="0"/>
              </a:defRPr>
            </a:lvl2pPr>
            <a:lvl3pPr marL="1143000" indent="-228600" eaLnBrk="0" hangingPunct="0">
              <a:defRPr>
                <a:solidFill>
                  <a:schemeClr val="tx1"/>
                </a:solidFill>
                <a:latin typeface="Franklin Gothic Medium" charset="0"/>
                <a:cs typeface="Arial" charset="0"/>
              </a:defRPr>
            </a:lvl3pPr>
            <a:lvl4pPr marL="1600200" indent="-228600" eaLnBrk="0" hangingPunct="0">
              <a:defRPr>
                <a:solidFill>
                  <a:schemeClr val="tx1"/>
                </a:solidFill>
                <a:latin typeface="Franklin Gothic Medium" charset="0"/>
                <a:cs typeface="Arial" charset="0"/>
              </a:defRPr>
            </a:lvl4pPr>
            <a:lvl5pPr marL="2057400" indent="-228600" eaLnBrk="0" hangingPunct="0">
              <a:defRPr>
                <a:solidFill>
                  <a:schemeClr val="tx1"/>
                </a:solidFill>
                <a:latin typeface="Franklin Gothic Medium" charset="0"/>
                <a:cs typeface="Arial" charset="0"/>
              </a:defRPr>
            </a:lvl5pPr>
            <a:lvl6pPr marL="2514600" indent="-228600" eaLnBrk="0" fontAlgn="base" hangingPunct="0">
              <a:spcBef>
                <a:spcPct val="0"/>
              </a:spcBef>
              <a:spcAft>
                <a:spcPct val="0"/>
              </a:spcAft>
              <a:defRPr>
                <a:solidFill>
                  <a:schemeClr val="tx1"/>
                </a:solidFill>
                <a:latin typeface="Franklin Gothic Medium" charset="0"/>
                <a:cs typeface="Arial" charset="0"/>
              </a:defRPr>
            </a:lvl6pPr>
            <a:lvl7pPr marL="2971800" indent="-228600" eaLnBrk="0" fontAlgn="base" hangingPunct="0">
              <a:spcBef>
                <a:spcPct val="0"/>
              </a:spcBef>
              <a:spcAft>
                <a:spcPct val="0"/>
              </a:spcAft>
              <a:defRPr>
                <a:solidFill>
                  <a:schemeClr val="tx1"/>
                </a:solidFill>
                <a:latin typeface="Franklin Gothic Medium" charset="0"/>
                <a:cs typeface="Arial" charset="0"/>
              </a:defRPr>
            </a:lvl7pPr>
            <a:lvl8pPr marL="3429000" indent="-228600" eaLnBrk="0" fontAlgn="base" hangingPunct="0">
              <a:spcBef>
                <a:spcPct val="0"/>
              </a:spcBef>
              <a:spcAft>
                <a:spcPct val="0"/>
              </a:spcAft>
              <a:defRPr>
                <a:solidFill>
                  <a:schemeClr val="tx1"/>
                </a:solidFill>
                <a:latin typeface="Franklin Gothic Medium" charset="0"/>
                <a:cs typeface="Arial" charset="0"/>
              </a:defRPr>
            </a:lvl8pPr>
            <a:lvl9pPr marL="3886200" indent="-228600" eaLnBrk="0" fontAlgn="base" hangingPunct="0">
              <a:spcBef>
                <a:spcPct val="0"/>
              </a:spcBef>
              <a:spcAft>
                <a:spcPct val="0"/>
              </a:spcAft>
              <a:defRPr>
                <a:solidFill>
                  <a:schemeClr val="tx1"/>
                </a:solidFill>
                <a:latin typeface="Franklin Gothic Medium" charset="0"/>
                <a:cs typeface="Arial" charset="0"/>
              </a:defRPr>
            </a:lvl9pPr>
          </a:lstStyle>
          <a:p>
            <a:pPr eaLnBrk="1" hangingPunct="1"/>
            <a:r>
              <a:rPr lang="en-US" altLang="en-US" sz="2300" b="1" i="1" u="sng" dirty="0" smtClean="0">
                <a:solidFill>
                  <a:srgbClr val="FFFFFF"/>
                </a:solidFill>
              </a:rPr>
              <a:t>Social network</a:t>
            </a:r>
            <a:r>
              <a:rPr lang="en-US" altLang="en-US" sz="2300" i="1" u="sng" dirty="0" smtClean="0">
                <a:solidFill>
                  <a:srgbClr val="FFFFFF"/>
                </a:solidFill>
              </a:rPr>
              <a:t>:</a:t>
            </a:r>
            <a:r>
              <a:rPr lang="en-US" altLang="en-US" sz="2300" i="1" dirty="0" smtClean="0">
                <a:solidFill>
                  <a:srgbClr val="FFFFFF"/>
                </a:solidFill>
              </a:rPr>
              <a:t> </a:t>
            </a:r>
            <a:r>
              <a:rPr lang="en-US" altLang="en-US" sz="2300" i="1" dirty="0" smtClean="0">
                <a:solidFill>
                  <a:srgbClr val="FFFFFF"/>
                </a:solidFill>
                <a:latin typeface="Franklin Gothic Book" panose="020B0503020102020204" pitchFamily="34" charset="0"/>
              </a:rPr>
              <a:t>I </a:t>
            </a:r>
            <a:r>
              <a:rPr lang="en-US" altLang="en-US" sz="2300" i="1" dirty="0">
                <a:solidFill>
                  <a:srgbClr val="FFFFFF"/>
                </a:solidFill>
                <a:latin typeface="Franklin Gothic Book" panose="020B0503020102020204" pitchFamily="34" charset="0"/>
              </a:rPr>
              <a:t>started to see it wasn’t dangerous because even my best friend from the </a:t>
            </a:r>
            <a:r>
              <a:rPr lang="en-US" altLang="en-US" sz="2300" i="1" dirty="0" err="1">
                <a:solidFill>
                  <a:srgbClr val="FFFFFF"/>
                </a:solidFill>
                <a:latin typeface="Franklin Gothic Book" panose="020B0503020102020204" pitchFamily="34" charset="0"/>
              </a:rPr>
              <a:t>Copperbelt</a:t>
            </a:r>
            <a:r>
              <a:rPr lang="en-US" altLang="en-US" sz="2300" i="1" dirty="0">
                <a:solidFill>
                  <a:srgbClr val="FFFFFF"/>
                </a:solidFill>
                <a:latin typeface="Franklin Gothic Book" panose="020B0503020102020204" pitchFamily="34" charset="0"/>
              </a:rPr>
              <a:t> did it.  He even showed </a:t>
            </a:r>
            <a:r>
              <a:rPr lang="en-US" altLang="en-US" sz="2300" i="1" dirty="0" smtClean="0">
                <a:solidFill>
                  <a:srgbClr val="FFFFFF"/>
                </a:solidFill>
                <a:latin typeface="Franklin Gothic Book" panose="020B0503020102020204" pitchFamily="34" charset="0"/>
              </a:rPr>
              <a:t>me. </a:t>
            </a:r>
          </a:p>
          <a:p>
            <a:pPr eaLnBrk="1" hangingPunct="1"/>
            <a:r>
              <a:rPr lang="en-US" altLang="en-US" sz="2300" dirty="0" smtClean="0">
                <a:solidFill>
                  <a:srgbClr val="FFFFFF"/>
                </a:solidFill>
                <a:latin typeface="Franklin Gothic Book" panose="020B0503020102020204" pitchFamily="34" charset="0"/>
              </a:rPr>
              <a:t>(</a:t>
            </a:r>
            <a:r>
              <a:rPr lang="en-US" altLang="en-US" sz="2300" dirty="0">
                <a:solidFill>
                  <a:srgbClr val="FFFFFF"/>
                </a:solidFill>
                <a:latin typeface="Franklin Gothic Book" panose="020B0503020102020204" pitchFamily="34" charset="0"/>
              </a:rPr>
              <a:t>28 year old married man)</a:t>
            </a:r>
          </a:p>
        </p:txBody>
      </p:sp>
      <p:sp>
        <p:nvSpPr>
          <p:cNvPr id="9" name="Rounded Rectangle 8"/>
          <p:cNvSpPr>
            <a:spLocks noChangeArrowheads="1"/>
          </p:cNvSpPr>
          <p:nvPr/>
        </p:nvSpPr>
        <p:spPr bwMode="auto">
          <a:xfrm>
            <a:off x="3276600" y="3124200"/>
            <a:ext cx="2743200" cy="3657600"/>
          </a:xfrm>
          <a:prstGeom prst="roundRect">
            <a:avLst>
              <a:gd name="adj" fmla="val 16667"/>
            </a:avLst>
          </a:prstGeom>
          <a:solidFill>
            <a:srgbClr val="9AD3F0"/>
          </a:solidFill>
          <a:ln w="9525">
            <a:solidFill>
              <a:srgbClr val="D8D8D8"/>
            </a:solidFill>
            <a:round/>
            <a:headEnd/>
            <a:tailEnd/>
          </a:ln>
          <a:effectLst>
            <a:outerShdw dist="23000" dir="5400000" rotWithShape="0">
              <a:srgbClr val="808080">
                <a:alpha val="34999"/>
              </a:srgbClr>
            </a:outerShdw>
          </a:effectLst>
        </p:spPr>
        <p:txBody>
          <a:bodyPr anchor="ctr"/>
          <a:lstStyle/>
          <a:p>
            <a:pPr>
              <a:defRPr/>
            </a:pPr>
            <a:r>
              <a:rPr lang="en-US" sz="2300" b="1" i="1" u="sng" dirty="0" smtClean="0">
                <a:solidFill>
                  <a:schemeClr val="bg1"/>
                </a:solidFill>
                <a:latin typeface="Franklin Gothic Book" panose="020B0503020102020204" pitchFamily="34" charset="0"/>
              </a:rPr>
              <a:t>Norms:</a:t>
            </a:r>
            <a:r>
              <a:rPr lang="en-US" sz="2300" b="1" i="1" dirty="0" smtClean="0">
                <a:solidFill>
                  <a:schemeClr val="bg1"/>
                </a:solidFill>
                <a:latin typeface="Franklin Gothic Book" panose="020B0503020102020204" pitchFamily="34" charset="0"/>
              </a:rPr>
              <a:t> </a:t>
            </a:r>
            <a:r>
              <a:rPr lang="en-US" sz="2300" i="1" dirty="0" smtClean="0">
                <a:solidFill>
                  <a:schemeClr val="bg1"/>
                </a:solidFill>
                <a:latin typeface="Franklin Gothic Book" panose="020B0503020102020204" pitchFamily="34" charset="0"/>
              </a:rPr>
              <a:t>When </a:t>
            </a:r>
            <a:r>
              <a:rPr lang="en-US" sz="2300" i="1" dirty="0">
                <a:solidFill>
                  <a:schemeClr val="bg1"/>
                </a:solidFill>
                <a:latin typeface="Franklin Gothic Book" panose="020B0503020102020204" pitchFamily="34" charset="0"/>
              </a:rPr>
              <a:t>we’re bathing my friends ask me why my penis looks like a pen.  They tell me, ‘</a:t>
            </a:r>
            <a:r>
              <a:rPr lang="en-US" sz="2300" dirty="0">
                <a:solidFill>
                  <a:schemeClr val="bg1"/>
                </a:solidFill>
                <a:latin typeface="Franklin Gothic Book" panose="020B0503020102020204" pitchFamily="34" charset="0"/>
              </a:rPr>
              <a:t>Go and remove that foreskin!’</a:t>
            </a:r>
            <a:r>
              <a:rPr lang="en-US" sz="2300" i="1" dirty="0" smtClean="0">
                <a:solidFill>
                  <a:schemeClr val="bg1"/>
                </a:solidFill>
                <a:latin typeface="Franklin Gothic Book" panose="020B0503020102020204" pitchFamily="34" charset="0"/>
                <a:ea typeface="Arial" charset="0"/>
              </a:rPr>
              <a:t> </a:t>
            </a:r>
          </a:p>
          <a:p>
            <a:pPr>
              <a:defRPr/>
            </a:pPr>
            <a:r>
              <a:rPr lang="en-US" sz="2300" i="1" dirty="0" smtClean="0">
                <a:solidFill>
                  <a:schemeClr val="bg1"/>
                </a:solidFill>
                <a:latin typeface="Franklin Gothic Book" panose="020B0503020102020204" pitchFamily="34" charset="0"/>
                <a:ea typeface="Arial" charset="0"/>
              </a:rPr>
              <a:t>(32 </a:t>
            </a:r>
            <a:r>
              <a:rPr lang="en-US" sz="2300" i="1" dirty="0">
                <a:solidFill>
                  <a:srgbClr val="FFFFFF"/>
                </a:solidFill>
                <a:latin typeface="Franklin Gothic Book" panose="020B0503020102020204" pitchFamily="34" charset="0"/>
                <a:ea typeface="Arial" charset="0"/>
              </a:rPr>
              <a:t>year old married man)  </a:t>
            </a:r>
          </a:p>
        </p:txBody>
      </p:sp>
      <p:sp>
        <p:nvSpPr>
          <p:cNvPr id="9237" name="Rounded Rectangle 9"/>
          <p:cNvSpPr>
            <a:spLocks noChangeArrowheads="1"/>
          </p:cNvSpPr>
          <p:nvPr/>
        </p:nvSpPr>
        <p:spPr bwMode="auto">
          <a:xfrm>
            <a:off x="6172200" y="3124200"/>
            <a:ext cx="2743200" cy="3657600"/>
          </a:xfrm>
          <a:prstGeom prst="roundRect">
            <a:avLst>
              <a:gd name="adj" fmla="val 16667"/>
            </a:avLst>
          </a:prstGeom>
          <a:solidFill>
            <a:srgbClr val="9AD3F0"/>
          </a:solidFill>
          <a:ln w="9525">
            <a:solidFill>
              <a:srgbClr val="D8D8D8"/>
            </a:solidFill>
            <a:round/>
            <a:headEnd/>
            <a:tailEnd/>
          </a:ln>
          <a:effectLst>
            <a:outerShdw dist="23000" dir="5400000" rotWithShape="0">
              <a:srgbClr val="808080">
                <a:alpha val="34998"/>
              </a:srgbClr>
            </a:outerShdw>
          </a:effectLst>
        </p:spPr>
        <p:txBody>
          <a:bodyPr anchor="ctr"/>
          <a:lstStyle>
            <a:lvl1pPr eaLnBrk="0" hangingPunct="0">
              <a:defRPr>
                <a:solidFill>
                  <a:schemeClr val="tx1"/>
                </a:solidFill>
                <a:latin typeface="Franklin Gothic Medium" charset="0"/>
                <a:cs typeface="Arial" charset="0"/>
              </a:defRPr>
            </a:lvl1pPr>
            <a:lvl2pPr marL="742950" indent="-285750" eaLnBrk="0" hangingPunct="0">
              <a:defRPr>
                <a:solidFill>
                  <a:schemeClr val="tx1"/>
                </a:solidFill>
                <a:latin typeface="Franklin Gothic Medium" charset="0"/>
                <a:cs typeface="Arial" charset="0"/>
              </a:defRPr>
            </a:lvl2pPr>
            <a:lvl3pPr marL="1143000" indent="-228600" eaLnBrk="0" hangingPunct="0">
              <a:defRPr>
                <a:solidFill>
                  <a:schemeClr val="tx1"/>
                </a:solidFill>
                <a:latin typeface="Franklin Gothic Medium" charset="0"/>
                <a:cs typeface="Arial" charset="0"/>
              </a:defRPr>
            </a:lvl3pPr>
            <a:lvl4pPr marL="1600200" indent="-228600" eaLnBrk="0" hangingPunct="0">
              <a:defRPr>
                <a:solidFill>
                  <a:schemeClr val="tx1"/>
                </a:solidFill>
                <a:latin typeface="Franklin Gothic Medium" charset="0"/>
                <a:cs typeface="Arial" charset="0"/>
              </a:defRPr>
            </a:lvl4pPr>
            <a:lvl5pPr marL="2057400" indent="-228600" eaLnBrk="0" hangingPunct="0">
              <a:defRPr>
                <a:solidFill>
                  <a:schemeClr val="tx1"/>
                </a:solidFill>
                <a:latin typeface="Franklin Gothic Medium" charset="0"/>
                <a:cs typeface="Arial" charset="0"/>
              </a:defRPr>
            </a:lvl5pPr>
            <a:lvl6pPr marL="2514600" indent="-228600" eaLnBrk="0" fontAlgn="base" hangingPunct="0">
              <a:spcBef>
                <a:spcPct val="0"/>
              </a:spcBef>
              <a:spcAft>
                <a:spcPct val="0"/>
              </a:spcAft>
              <a:defRPr>
                <a:solidFill>
                  <a:schemeClr val="tx1"/>
                </a:solidFill>
                <a:latin typeface="Franklin Gothic Medium" charset="0"/>
                <a:cs typeface="Arial" charset="0"/>
              </a:defRPr>
            </a:lvl6pPr>
            <a:lvl7pPr marL="2971800" indent="-228600" eaLnBrk="0" fontAlgn="base" hangingPunct="0">
              <a:spcBef>
                <a:spcPct val="0"/>
              </a:spcBef>
              <a:spcAft>
                <a:spcPct val="0"/>
              </a:spcAft>
              <a:defRPr>
                <a:solidFill>
                  <a:schemeClr val="tx1"/>
                </a:solidFill>
                <a:latin typeface="Franklin Gothic Medium" charset="0"/>
                <a:cs typeface="Arial" charset="0"/>
              </a:defRPr>
            </a:lvl7pPr>
            <a:lvl8pPr marL="3429000" indent="-228600" eaLnBrk="0" fontAlgn="base" hangingPunct="0">
              <a:spcBef>
                <a:spcPct val="0"/>
              </a:spcBef>
              <a:spcAft>
                <a:spcPct val="0"/>
              </a:spcAft>
              <a:defRPr>
                <a:solidFill>
                  <a:schemeClr val="tx1"/>
                </a:solidFill>
                <a:latin typeface="Franklin Gothic Medium" charset="0"/>
                <a:cs typeface="Arial" charset="0"/>
              </a:defRPr>
            </a:lvl8pPr>
            <a:lvl9pPr marL="3886200" indent="-228600" eaLnBrk="0" fontAlgn="base" hangingPunct="0">
              <a:spcBef>
                <a:spcPct val="0"/>
              </a:spcBef>
              <a:spcAft>
                <a:spcPct val="0"/>
              </a:spcAft>
              <a:defRPr>
                <a:solidFill>
                  <a:schemeClr val="tx1"/>
                </a:solidFill>
                <a:latin typeface="Franklin Gothic Medium" charset="0"/>
                <a:cs typeface="Arial" charset="0"/>
              </a:defRPr>
            </a:lvl9pPr>
          </a:lstStyle>
          <a:p>
            <a:pPr eaLnBrk="1" hangingPunct="1"/>
            <a:r>
              <a:rPr lang="en-US" altLang="en-US" sz="2300" b="1" i="1" u="sng" dirty="0" smtClean="0">
                <a:solidFill>
                  <a:srgbClr val="FFFFFF"/>
                </a:solidFill>
              </a:rPr>
              <a:t>Process: </a:t>
            </a:r>
            <a:r>
              <a:rPr lang="en-US" altLang="en-US" sz="2300" i="1" dirty="0" smtClean="0">
                <a:solidFill>
                  <a:srgbClr val="FFFFFF"/>
                </a:solidFill>
                <a:latin typeface="Franklin Gothic Book" panose="020B0503020102020204" pitchFamily="34" charset="0"/>
              </a:rPr>
              <a:t>Your </a:t>
            </a:r>
            <a:r>
              <a:rPr lang="en-US" altLang="en-US" sz="2300" i="1" dirty="0">
                <a:solidFill>
                  <a:srgbClr val="FFFFFF"/>
                </a:solidFill>
                <a:latin typeface="Franklin Gothic Book" panose="020B0503020102020204" pitchFamily="34" charset="0"/>
              </a:rPr>
              <a:t>heart is willing, but you have fears.  It’s fear that holds us back.  It took me a long time to get here (33 year old married man)</a:t>
            </a:r>
          </a:p>
        </p:txBody>
      </p:sp>
      <p:graphicFrame>
        <p:nvGraphicFramePr>
          <p:cNvPr id="10" name="Table 9"/>
          <p:cNvGraphicFramePr>
            <a:graphicFrameLocks noGrp="1"/>
          </p:cNvGraphicFramePr>
          <p:nvPr>
            <p:extLst>
              <p:ext uri="{D42A27DB-BD31-4B8C-83A1-F6EECF244321}">
                <p14:modId xmlns:p14="http://schemas.microsoft.com/office/powerpoint/2010/main" val="3832683554"/>
              </p:ext>
            </p:extLst>
          </p:nvPr>
        </p:nvGraphicFramePr>
        <p:xfrm>
          <a:off x="3238500" y="990600"/>
          <a:ext cx="2844800" cy="1355909"/>
        </p:xfrm>
        <a:graphic>
          <a:graphicData uri="http://schemas.openxmlformats.org/drawingml/2006/table">
            <a:tbl>
              <a:tblPr/>
              <a:tblGrid>
                <a:gridCol w="2844800"/>
              </a:tblGrid>
              <a:tr h="5330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rgbClr val="9AD3F0"/>
                          </a:solidFill>
                          <a:effectLst/>
                          <a:latin typeface="Arial" panose="020B0604020202020204" pitchFamily="34" charset="0"/>
                          <a:cs typeface="Arial" panose="020B0604020202020204" pitchFamily="34" charset="0"/>
                        </a:rPr>
                        <a:t>Intention</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2437"/>
                    </a:solidFill>
                  </a:tcPr>
                </a:tc>
              </a:tr>
              <a:tr h="8227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Social pressure and personalization</a:t>
                      </a:r>
                    </a:p>
                  </a:txBody>
                  <a:tcPr marT="45687" marB="4568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 name="Right Arrow 6"/>
          <p:cNvSpPr>
            <a:spLocks noChangeArrowheads="1"/>
          </p:cNvSpPr>
          <p:nvPr/>
        </p:nvSpPr>
        <p:spPr bwMode="auto">
          <a:xfrm>
            <a:off x="2857500" y="1143000"/>
            <a:ext cx="762000" cy="228600"/>
          </a:xfrm>
          <a:prstGeom prst="rightArrow">
            <a:avLst>
              <a:gd name="adj1" fmla="val 50000"/>
              <a:gd name="adj2" fmla="val 50000"/>
            </a:avLst>
          </a:prstGeom>
          <a:solidFill>
            <a:schemeClr val="bg1"/>
          </a:solidFill>
          <a:ln w="9525">
            <a:solidFill>
              <a:srgbClr val="D8D8D8"/>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6" name="Right Arrow 5"/>
          <p:cNvSpPr>
            <a:spLocks noChangeArrowheads="1"/>
          </p:cNvSpPr>
          <p:nvPr/>
        </p:nvSpPr>
        <p:spPr bwMode="auto">
          <a:xfrm>
            <a:off x="5791200" y="1119187"/>
            <a:ext cx="762000" cy="228600"/>
          </a:xfrm>
          <a:prstGeom prst="rightArrow">
            <a:avLst>
              <a:gd name="adj1" fmla="val 50000"/>
              <a:gd name="adj2" fmla="val 50000"/>
            </a:avLst>
          </a:prstGeom>
          <a:solidFill>
            <a:schemeClr val="bg1"/>
          </a:solidFill>
          <a:ln w="9525">
            <a:solidFill>
              <a:srgbClr val="D8D8D8"/>
            </a:solid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cs typeface="+mn-cs"/>
            </a:endParaRPr>
          </a:p>
        </p:txBody>
      </p:sp>
      <p:sp>
        <p:nvSpPr>
          <p:cNvPr id="12"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
        <p:nvSpPr>
          <p:cNvPr id="2" name="TextBox 1"/>
          <p:cNvSpPr txBox="1"/>
          <p:nvPr/>
        </p:nvSpPr>
        <p:spPr>
          <a:xfrm>
            <a:off x="457200" y="2514600"/>
            <a:ext cx="2506133" cy="400110"/>
          </a:xfrm>
          <a:prstGeom prst="rect">
            <a:avLst/>
          </a:prstGeom>
          <a:solidFill>
            <a:schemeClr val="accent6">
              <a:lumMod val="75000"/>
            </a:schemeClr>
          </a:solid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(Awareness)</a:t>
            </a:r>
            <a:endParaRPr lang="en-US" sz="20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395133" y="2514599"/>
            <a:ext cx="2506133" cy="400110"/>
          </a:xfrm>
          <a:prstGeom prst="rect">
            <a:avLst/>
          </a:prstGeom>
          <a:solidFill>
            <a:schemeClr val="accent6">
              <a:lumMod val="75000"/>
            </a:schemeClr>
          </a:solid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(Decision)</a:t>
            </a:r>
            <a:endParaRPr lang="en-US" sz="2000" b="1" dirty="0">
              <a:solidFill>
                <a:schemeClr val="bg1"/>
              </a:solidFill>
              <a:latin typeface="Arial" panose="020B0604020202020204" pitchFamily="34" charset="0"/>
              <a:cs typeface="Arial" panose="020B0604020202020204" pitchFamily="34" charset="0"/>
            </a:endParaRPr>
          </a:p>
        </p:txBody>
      </p:sp>
      <p:sp>
        <p:nvSpPr>
          <p:cNvPr id="14" name="TextBox 13"/>
          <p:cNvSpPr txBox="1"/>
          <p:nvPr/>
        </p:nvSpPr>
        <p:spPr>
          <a:xfrm>
            <a:off x="6256867" y="2514600"/>
            <a:ext cx="2506133" cy="400110"/>
          </a:xfrm>
          <a:prstGeom prst="rect">
            <a:avLst/>
          </a:prstGeom>
          <a:solidFill>
            <a:schemeClr val="accent6">
              <a:lumMod val="75000"/>
            </a:schemeClr>
          </a:solidFill>
        </p:spPr>
        <p:txBody>
          <a:bodyPr wrap="square" rtlCol="0">
            <a:spAutoFit/>
          </a:bodyPr>
          <a:lstStyle/>
          <a:p>
            <a:pPr algn="ctr"/>
            <a:r>
              <a:rPr lang="en-US" sz="2000" b="1" dirty="0" smtClean="0">
                <a:solidFill>
                  <a:schemeClr val="bg1"/>
                </a:solidFill>
                <a:latin typeface="Arial" panose="020B0604020202020204" pitchFamily="34" charset="0"/>
                <a:cs typeface="Arial" panose="020B0604020202020204" pitchFamily="34" charset="0"/>
              </a:rPr>
              <a:t>(Address Barriers)</a:t>
            </a:r>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46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35" grpId="0" animBg="1"/>
      <p:bldP spid="9" grpId="0" animBg="1"/>
      <p:bldP spid="9237" grpId="0" animBg="1"/>
      <p:bldP spid="7" grpId="0" animBg="1"/>
      <p:bldP spid="6" grpId="0" animBg="1"/>
      <p:bldP spid="12" grpId="0" animBg="1"/>
      <p:bldP spid="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152400"/>
            <a:ext cx="8229600" cy="1143000"/>
          </a:xfrm>
        </p:spPr>
        <p:txBody>
          <a:bodyPr>
            <a:normAutofit/>
          </a:bodyPr>
          <a:lstStyle/>
          <a:p>
            <a:r>
              <a:rPr lang="en-US" altLang="en-US" sz="3800" dirty="0" smtClean="0">
                <a:latin typeface="Arial" panose="020B0604020202020204" pitchFamily="34" charset="0"/>
                <a:cs typeface="Arial" panose="020B0604020202020204" pitchFamily="34" charset="0"/>
              </a:rPr>
              <a:t>Supply Barriers – Failed Attempts</a:t>
            </a:r>
          </a:p>
        </p:txBody>
      </p:sp>
      <p:sp>
        <p:nvSpPr>
          <p:cNvPr id="10243" name="Content Placeholder 2"/>
          <p:cNvSpPr>
            <a:spLocks noGrp="1"/>
          </p:cNvSpPr>
          <p:nvPr>
            <p:ph idx="4294967295"/>
          </p:nvPr>
        </p:nvSpPr>
        <p:spPr>
          <a:xfrm>
            <a:off x="304800" y="1295400"/>
            <a:ext cx="8229600" cy="2438400"/>
          </a:xfrm>
        </p:spPr>
        <p:txBody>
          <a:bodyPr/>
          <a:lstStyle/>
          <a:p>
            <a:r>
              <a:rPr lang="en-US" altLang="en-US" sz="2800" b="1" dirty="0" smtClean="0">
                <a:latin typeface="Arial" panose="020B0604020202020204" pitchFamily="34" charset="0"/>
                <a:cs typeface="Arial" panose="020B0604020202020204" pitchFamily="34" charset="0"/>
              </a:rPr>
              <a:t>1</a:t>
            </a:r>
            <a:r>
              <a:rPr lang="en-US" altLang="en-US" sz="2800" b="1" baseline="30000" dirty="0" smtClean="0">
                <a:latin typeface="Arial" panose="020B0604020202020204" pitchFamily="34" charset="0"/>
                <a:cs typeface="Arial" panose="020B0604020202020204" pitchFamily="34" charset="0"/>
              </a:rPr>
              <a:t>st</a:t>
            </a:r>
            <a:r>
              <a:rPr lang="en-US" altLang="en-US" sz="2800" b="1" dirty="0" smtClean="0">
                <a:latin typeface="Arial" panose="020B0604020202020204" pitchFamily="34" charset="0"/>
                <a:cs typeface="Arial" panose="020B0604020202020204" pitchFamily="34" charset="0"/>
              </a:rPr>
              <a:t> attempt: 23</a:t>
            </a:r>
          </a:p>
          <a:p>
            <a:r>
              <a:rPr lang="en-US" altLang="en-US" sz="2800" b="1" dirty="0" smtClean="0">
                <a:latin typeface="Arial" panose="020B0604020202020204" pitchFamily="34" charset="0"/>
                <a:cs typeface="Arial" panose="020B0604020202020204" pitchFamily="34" charset="0"/>
              </a:rPr>
              <a:t>2</a:t>
            </a:r>
            <a:r>
              <a:rPr lang="en-US" altLang="en-US" sz="2800" b="1" baseline="30000" dirty="0" smtClean="0">
                <a:latin typeface="Arial" panose="020B0604020202020204" pitchFamily="34" charset="0"/>
                <a:cs typeface="Arial" panose="020B0604020202020204" pitchFamily="34" charset="0"/>
              </a:rPr>
              <a:t>nd</a:t>
            </a:r>
            <a:r>
              <a:rPr lang="en-US" altLang="en-US" sz="2800" b="1" dirty="0" smtClean="0">
                <a:latin typeface="Arial" panose="020B0604020202020204" pitchFamily="34" charset="0"/>
                <a:cs typeface="Arial" panose="020B0604020202020204" pitchFamily="34" charset="0"/>
              </a:rPr>
              <a:t> attempt: 12</a:t>
            </a:r>
          </a:p>
          <a:p>
            <a:r>
              <a:rPr lang="en-US" altLang="en-US" sz="2800" b="1" dirty="0" smtClean="0">
                <a:latin typeface="Arial" panose="020B0604020202020204" pitchFamily="34" charset="0"/>
                <a:cs typeface="Arial" panose="020B0604020202020204" pitchFamily="34" charset="0"/>
              </a:rPr>
              <a:t>3</a:t>
            </a:r>
            <a:r>
              <a:rPr lang="en-US" altLang="en-US" sz="2800" b="1" baseline="30000" dirty="0" smtClean="0">
                <a:latin typeface="Arial" panose="020B0604020202020204" pitchFamily="34" charset="0"/>
                <a:cs typeface="Arial" panose="020B0604020202020204" pitchFamily="34" charset="0"/>
              </a:rPr>
              <a:t>rd</a:t>
            </a:r>
            <a:r>
              <a:rPr lang="en-US" altLang="en-US" sz="2800" b="1" dirty="0" smtClean="0">
                <a:latin typeface="Arial" panose="020B0604020202020204" pitchFamily="34" charset="0"/>
                <a:cs typeface="Arial" panose="020B0604020202020204" pitchFamily="34" charset="0"/>
              </a:rPr>
              <a:t> attempt: 4</a:t>
            </a:r>
          </a:p>
          <a:p>
            <a:r>
              <a:rPr lang="en-US" altLang="en-US" sz="2800" b="1" dirty="0" smtClean="0">
                <a:latin typeface="Arial" panose="020B0604020202020204" pitchFamily="34" charset="0"/>
                <a:cs typeface="Arial" panose="020B0604020202020204" pitchFamily="34" charset="0"/>
              </a:rPr>
              <a:t>4</a:t>
            </a:r>
            <a:r>
              <a:rPr lang="en-US" altLang="en-US" sz="2800" b="1" baseline="30000" dirty="0" smtClean="0">
                <a:latin typeface="Arial" panose="020B0604020202020204" pitchFamily="34" charset="0"/>
                <a:cs typeface="Arial" panose="020B0604020202020204" pitchFamily="34" charset="0"/>
              </a:rPr>
              <a:t>th</a:t>
            </a:r>
            <a:r>
              <a:rPr lang="en-US" altLang="en-US" sz="2800" b="1" dirty="0" smtClean="0">
                <a:latin typeface="Arial" panose="020B0604020202020204" pitchFamily="34" charset="0"/>
                <a:cs typeface="Arial" panose="020B0604020202020204" pitchFamily="34" charset="0"/>
              </a:rPr>
              <a:t> attempt: 1</a:t>
            </a:r>
          </a:p>
        </p:txBody>
      </p:sp>
      <p:sp>
        <p:nvSpPr>
          <p:cNvPr id="6" name="Left Brace 5"/>
          <p:cNvSpPr>
            <a:spLocks/>
          </p:cNvSpPr>
          <p:nvPr/>
        </p:nvSpPr>
        <p:spPr bwMode="auto">
          <a:xfrm flipH="1">
            <a:off x="3276600" y="1752600"/>
            <a:ext cx="1219200" cy="1752600"/>
          </a:xfrm>
          <a:prstGeom prst="leftBrace">
            <a:avLst>
              <a:gd name="adj1" fmla="val 8332"/>
              <a:gd name="adj2" fmla="val 50000"/>
            </a:avLst>
          </a:prstGeom>
          <a:noFill/>
          <a:ln w="38100">
            <a:solidFill>
              <a:schemeClr val="bg1"/>
            </a:solidFill>
            <a:round/>
            <a:headEnd/>
            <a:tailEnd/>
          </a:ln>
          <a:effectLst>
            <a:outerShdw dist="20000" dir="5400000" rotWithShape="0">
              <a:srgbClr val="808080">
                <a:alpha val="37999"/>
              </a:srgbClr>
            </a:outerShdw>
          </a:effectLst>
        </p:spPr>
        <p:txBody>
          <a:bodyPr anchor="ctr"/>
          <a:lstStyle/>
          <a:p>
            <a:pPr algn="ctr">
              <a:defRPr/>
            </a:pPr>
            <a:endParaRPr lang="en-US" sz="2800">
              <a:solidFill>
                <a:schemeClr val="bg1"/>
              </a:solidFill>
              <a:latin typeface="+mn-lt"/>
              <a:cs typeface="+mn-cs"/>
            </a:endParaRPr>
          </a:p>
        </p:txBody>
      </p:sp>
      <p:sp>
        <p:nvSpPr>
          <p:cNvPr id="10245" name="TextBox 6"/>
          <p:cNvSpPr txBox="1">
            <a:spLocks noChangeArrowheads="1"/>
          </p:cNvSpPr>
          <p:nvPr/>
        </p:nvSpPr>
        <p:spPr bwMode="auto">
          <a:xfrm>
            <a:off x="4572000" y="2351088"/>
            <a:ext cx="4572000" cy="954107"/>
          </a:xfrm>
          <a:prstGeom prst="rect">
            <a:avLst/>
          </a:prstGeom>
          <a:noFill/>
          <a:ln>
            <a:noFill/>
          </a:ln>
        </p:spPr>
        <p:txBody>
          <a:bodyPr wrap="square">
            <a:spAutoFit/>
          </a:bodyPr>
          <a:lstStyle>
            <a:lvl1pPr eaLnBrk="0" hangingPunct="0">
              <a:spcBef>
                <a:spcPct val="20000"/>
              </a:spcBef>
              <a:buClr>
                <a:srgbClr val="6CC04A"/>
              </a:buClr>
              <a:buFont typeface="Arial" charset="0"/>
              <a:buChar char="•"/>
              <a:defRPr sz="3200">
                <a:solidFill>
                  <a:srgbClr val="191919"/>
                </a:solidFill>
                <a:latin typeface="Franklin Gothic Book" charset="0"/>
                <a:ea typeface="ＭＳ Ｐゴシック" charset="-128"/>
              </a:defRPr>
            </a:lvl1pPr>
            <a:lvl2pPr marL="742950" indent="-285750" eaLnBrk="0" hangingPunct="0">
              <a:spcBef>
                <a:spcPct val="20000"/>
              </a:spcBef>
              <a:buFont typeface="Arial" charset="0"/>
              <a:buChar char="–"/>
              <a:defRPr sz="2800">
                <a:solidFill>
                  <a:srgbClr val="191919"/>
                </a:solidFill>
                <a:latin typeface="Franklin Gothic Book" charset="0"/>
                <a:ea typeface="ＭＳ Ｐゴシック" charset="-128"/>
              </a:defRPr>
            </a:lvl2pPr>
            <a:lvl3pPr marL="1143000" indent="-228600" eaLnBrk="0" hangingPunct="0">
              <a:spcBef>
                <a:spcPct val="20000"/>
              </a:spcBef>
              <a:buFont typeface="Arial" charset="0"/>
              <a:buChar char="•"/>
              <a:defRPr sz="2400">
                <a:solidFill>
                  <a:srgbClr val="191919"/>
                </a:solidFill>
                <a:latin typeface="Franklin Gothic Book" charset="0"/>
                <a:ea typeface="ＭＳ Ｐゴシック" charset="-128"/>
              </a:defRPr>
            </a:lvl3pPr>
            <a:lvl4pPr marL="1600200" indent="-228600" eaLnBrk="0" hangingPunct="0">
              <a:spcBef>
                <a:spcPct val="20000"/>
              </a:spcBef>
              <a:buFont typeface="Arial" charset="0"/>
              <a:buChar char="–"/>
              <a:defRPr sz="2000">
                <a:solidFill>
                  <a:srgbClr val="191919"/>
                </a:solidFill>
                <a:latin typeface="Franklin Gothic Book" charset="0"/>
                <a:ea typeface="ＭＳ Ｐゴシック" charset="-128"/>
              </a:defRPr>
            </a:lvl4pPr>
            <a:lvl5pPr marL="2057400" indent="-228600" eaLnBrk="0" hangingPunct="0">
              <a:spcBef>
                <a:spcPct val="20000"/>
              </a:spcBef>
              <a:buFont typeface="Arial" charset="0"/>
              <a:buChar char="»"/>
              <a:defRPr sz="2000">
                <a:solidFill>
                  <a:srgbClr val="191919"/>
                </a:solidFill>
                <a:latin typeface="Franklin Gothic Book" charset="0"/>
                <a:ea typeface="ＭＳ Ｐゴシック" charset="-128"/>
              </a:defRPr>
            </a:lvl5pPr>
            <a:lvl6pPr marL="2514600" indent="-228600" eaLnBrk="0" fontAlgn="base" hangingPunct="0">
              <a:spcBef>
                <a:spcPct val="20000"/>
              </a:spcBef>
              <a:spcAft>
                <a:spcPct val="0"/>
              </a:spcAft>
              <a:buFont typeface="Arial" charset="0"/>
              <a:buChar char="»"/>
              <a:defRPr sz="2000">
                <a:solidFill>
                  <a:srgbClr val="191919"/>
                </a:solidFill>
                <a:latin typeface="Franklin Gothic Book" charset="0"/>
                <a:ea typeface="ＭＳ Ｐゴシック" charset="-128"/>
              </a:defRPr>
            </a:lvl6pPr>
            <a:lvl7pPr marL="2971800" indent="-228600" eaLnBrk="0" fontAlgn="base" hangingPunct="0">
              <a:spcBef>
                <a:spcPct val="20000"/>
              </a:spcBef>
              <a:spcAft>
                <a:spcPct val="0"/>
              </a:spcAft>
              <a:buFont typeface="Arial" charset="0"/>
              <a:buChar char="»"/>
              <a:defRPr sz="2000">
                <a:solidFill>
                  <a:srgbClr val="191919"/>
                </a:solidFill>
                <a:latin typeface="Franklin Gothic Book" charset="0"/>
                <a:ea typeface="ＭＳ Ｐゴシック" charset="-128"/>
              </a:defRPr>
            </a:lvl7pPr>
            <a:lvl8pPr marL="3429000" indent="-228600" eaLnBrk="0" fontAlgn="base" hangingPunct="0">
              <a:spcBef>
                <a:spcPct val="20000"/>
              </a:spcBef>
              <a:spcAft>
                <a:spcPct val="0"/>
              </a:spcAft>
              <a:buFont typeface="Arial" charset="0"/>
              <a:buChar char="»"/>
              <a:defRPr sz="2000">
                <a:solidFill>
                  <a:srgbClr val="191919"/>
                </a:solidFill>
                <a:latin typeface="Franklin Gothic Book" charset="0"/>
                <a:ea typeface="ＭＳ Ｐゴシック" charset="-128"/>
              </a:defRPr>
            </a:lvl8pPr>
            <a:lvl9pPr marL="3886200" indent="-228600" eaLnBrk="0" fontAlgn="base" hangingPunct="0">
              <a:spcBef>
                <a:spcPct val="20000"/>
              </a:spcBef>
              <a:spcAft>
                <a:spcPct val="0"/>
              </a:spcAft>
              <a:buFont typeface="Arial" charset="0"/>
              <a:buChar char="»"/>
              <a:defRPr sz="2000">
                <a:solidFill>
                  <a:srgbClr val="191919"/>
                </a:solidFill>
                <a:latin typeface="Franklin Gothic Book" charset="0"/>
                <a:ea typeface="ＭＳ Ｐゴシック" charset="-128"/>
              </a:defRPr>
            </a:lvl9pPr>
          </a:lstStyle>
          <a:p>
            <a:pPr algn="ctr" eaLnBrk="1" hangingPunct="1">
              <a:spcBef>
                <a:spcPct val="0"/>
              </a:spcBef>
              <a:buClrTx/>
              <a:buFontTx/>
              <a:buNone/>
            </a:pPr>
            <a:r>
              <a:rPr lang="en-US" altLang="en-US" sz="2800" b="1" dirty="0">
                <a:solidFill>
                  <a:srgbClr val="FFFFFF"/>
                </a:solidFill>
                <a:latin typeface="Arial" panose="020B0604020202020204" pitchFamily="34" charset="0"/>
                <a:cs typeface="Arial" panose="020B0604020202020204" pitchFamily="34" charset="0"/>
              </a:rPr>
              <a:t>= 17/40 individuals </a:t>
            </a:r>
            <a:endParaRPr lang="en-US" altLang="en-US" sz="2800" b="1" dirty="0" smtClean="0">
              <a:solidFill>
                <a:srgbClr val="FFFFFF"/>
              </a:solidFill>
              <a:latin typeface="Arial" panose="020B0604020202020204" pitchFamily="34" charset="0"/>
              <a:cs typeface="Arial" panose="020B0604020202020204" pitchFamily="34" charset="0"/>
            </a:endParaRPr>
          </a:p>
          <a:p>
            <a:pPr algn="ctr" eaLnBrk="1" hangingPunct="1">
              <a:spcBef>
                <a:spcPct val="0"/>
              </a:spcBef>
              <a:buClrTx/>
              <a:buFontTx/>
              <a:buNone/>
            </a:pPr>
            <a:r>
              <a:rPr lang="en-US" altLang="en-US" sz="2800" b="1" dirty="0" smtClean="0">
                <a:solidFill>
                  <a:srgbClr val="FFFFFF"/>
                </a:solidFill>
                <a:latin typeface="Arial" panose="020B0604020202020204" pitchFamily="34" charset="0"/>
                <a:cs typeface="Arial" panose="020B0604020202020204" pitchFamily="34" charset="0"/>
              </a:rPr>
              <a:t>(</a:t>
            </a:r>
            <a:r>
              <a:rPr lang="en-US" altLang="en-US" sz="2800" b="1" dirty="0">
                <a:solidFill>
                  <a:srgbClr val="FFFFFF"/>
                </a:solidFill>
                <a:latin typeface="Arial" panose="020B0604020202020204" pitchFamily="34" charset="0"/>
                <a:cs typeface="Arial" panose="020B0604020202020204" pitchFamily="34" charset="0"/>
              </a:rPr>
              <a:t>22 </a:t>
            </a:r>
            <a:r>
              <a:rPr lang="en-US" altLang="en-US" sz="2800" b="1" dirty="0" smtClean="0">
                <a:solidFill>
                  <a:srgbClr val="FFFFFF"/>
                </a:solidFill>
                <a:latin typeface="Arial" panose="020B0604020202020204" pitchFamily="34" charset="0"/>
                <a:cs typeface="Arial" panose="020B0604020202020204" pitchFamily="34" charset="0"/>
              </a:rPr>
              <a:t>incidents, 43% cases)</a:t>
            </a:r>
            <a:endParaRPr lang="en-US" altLang="en-US" sz="2800" b="1" dirty="0">
              <a:solidFill>
                <a:srgbClr val="FFFFFF"/>
              </a:solidFill>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858656247"/>
              </p:ext>
            </p:extLst>
          </p:nvPr>
        </p:nvGraphicFramePr>
        <p:xfrm>
          <a:off x="533400" y="4267200"/>
          <a:ext cx="8153400" cy="2422842"/>
        </p:xfrm>
        <a:graphic>
          <a:graphicData uri="http://schemas.openxmlformats.org/drawingml/2006/table">
            <a:tbl>
              <a:tblPr/>
              <a:tblGrid>
                <a:gridCol w="6858000"/>
                <a:gridCol w="1295400"/>
              </a:tblGrid>
              <a:tr h="9446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Franklin Gothic Medium" charset="0"/>
                          <a:cs typeface="Arial" charset="0"/>
                        </a:rPr>
                        <a:t>Turned away: Presented on wrong day, too late, clinic over-crowded</a:t>
                      </a:r>
                    </a:p>
                  </a:txBody>
                  <a:tcPr marT="45700" marB="457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Franklin Gothic Medium" charset="0"/>
                          <a:cs typeface="Arial" charset="0"/>
                        </a:rPr>
                        <a:t>13</a:t>
                      </a:r>
                    </a:p>
                  </a:txBody>
                  <a:tcPr marT="45700" marB="457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9446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Franklin Gothic Medium" charset="0"/>
                          <a:cs typeface="Arial" charset="0"/>
                        </a:rPr>
                        <a:t>Unacceptable conditions: Lack of privacy, female provider, concerns about quality</a:t>
                      </a:r>
                    </a:p>
                  </a:txBody>
                  <a:tcPr marT="45700" marB="457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bg1"/>
                          </a:solidFill>
                          <a:effectLst/>
                          <a:latin typeface="Franklin Gothic Medium" charset="0"/>
                          <a:cs typeface="Arial" charset="0"/>
                        </a:rPr>
                        <a:t>8</a:t>
                      </a:r>
                    </a:p>
                  </a:txBody>
                  <a:tcPr marT="45700" marB="457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533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Franklin Gothic Medium" charset="0"/>
                          <a:cs typeface="Arial" charset="0"/>
                        </a:rPr>
                        <a:t>Unclear from the interview</a:t>
                      </a:r>
                    </a:p>
                  </a:txBody>
                  <a:tcPr marT="45700" marB="457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Franklin Gothic Medium" charset="0"/>
                          <a:cs typeface="Arial" charset="0"/>
                        </a:rPr>
                        <a:t>1</a:t>
                      </a:r>
                    </a:p>
                  </a:txBody>
                  <a:tcPr marT="45700" marB="457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304800" y="3581400"/>
            <a:ext cx="3886200" cy="584775"/>
          </a:xfrm>
          <a:prstGeom prst="rect">
            <a:avLst/>
          </a:prstGeom>
          <a:noFill/>
        </p:spPr>
        <p:txBody>
          <a:bodyPr wrap="square" rtlCol="0">
            <a:spAutoFit/>
          </a:bodyPr>
          <a:lstStyle/>
          <a:p>
            <a:r>
              <a:rPr lang="en-US" sz="3200" b="1" u="sng" dirty="0" smtClean="0">
                <a:solidFill>
                  <a:srgbClr val="9AD3F0"/>
                </a:solidFill>
                <a:latin typeface="Arial" panose="020B0604020202020204" pitchFamily="34" charset="0"/>
                <a:cs typeface="Arial" panose="020B0604020202020204" pitchFamily="34" charset="0"/>
              </a:rPr>
              <a:t>Reasons:</a:t>
            </a:r>
            <a:endParaRPr lang="en-US" sz="3200" b="1" u="sng" dirty="0">
              <a:solidFill>
                <a:srgbClr val="9AD3F0"/>
              </a:solidFill>
              <a:latin typeface="Arial" panose="020B0604020202020204" pitchFamily="34" charset="0"/>
              <a:cs typeface="Arial" panose="020B0604020202020204" pitchFamily="34" charset="0"/>
            </a:endParaRPr>
          </a:p>
        </p:txBody>
      </p:sp>
      <p:sp>
        <p:nvSpPr>
          <p:cNvPr id="8"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Tree>
    <p:extLst>
      <p:ext uri="{BB962C8B-B14F-4D97-AF65-F5344CB8AC3E}">
        <p14:creationId xmlns:p14="http://schemas.microsoft.com/office/powerpoint/2010/main" val="27292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2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P spid="6" grpId="0" animBg="1"/>
      <p:bldP spid="10245"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5"/>
          <p:cNvSpPr>
            <a:spLocks noGrp="1"/>
          </p:cNvSpPr>
          <p:nvPr>
            <p:ph type="title"/>
          </p:nvPr>
        </p:nvSpPr>
        <p:spPr>
          <a:xfrm>
            <a:off x="457200" y="-152400"/>
            <a:ext cx="8229600" cy="1143000"/>
          </a:xfrm>
        </p:spPr>
        <p:txBody>
          <a:bodyPr>
            <a:normAutofit/>
          </a:bodyPr>
          <a:lstStyle/>
          <a:p>
            <a:pPr algn="ctr" eaLnBrk="1" hangingPunct="1"/>
            <a:r>
              <a:rPr lang="en-US" altLang="en-US" sz="3800" dirty="0" smtClean="0">
                <a:latin typeface="Arial" panose="020B0604020202020204" pitchFamily="34" charset="0"/>
                <a:cs typeface="Arial" panose="020B0604020202020204" pitchFamily="34" charset="0"/>
              </a:rPr>
              <a:t>Phase 1: Key conclusions</a:t>
            </a:r>
          </a:p>
        </p:txBody>
      </p:sp>
      <p:sp>
        <p:nvSpPr>
          <p:cNvPr id="8195" name="Content Placeholder 8"/>
          <p:cNvSpPr>
            <a:spLocks noGrp="1"/>
          </p:cNvSpPr>
          <p:nvPr>
            <p:ph idx="4294967295"/>
          </p:nvPr>
        </p:nvSpPr>
        <p:spPr>
          <a:xfrm>
            <a:off x="304800" y="990600"/>
            <a:ext cx="8229600" cy="1295400"/>
          </a:xfrm>
        </p:spPr>
        <p:txBody>
          <a:bodyPr>
            <a:normAutofit/>
          </a:bodyPr>
          <a:lstStyle/>
          <a:p>
            <a:pPr>
              <a:spcAft>
                <a:spcPts val="1500"/>
              </a:spcAft>
            </a:pPr>
            <a:r>
              <a:rPr lang="en-US" altLang="en-US" b="1" dirty="0" smtClean="0">
                <a:latin typeface="Arial" panose="020B0604020202020204" pitchFamily="34" charset="0"/>
                <a:cs typeface="Arial" panose="020B0604020202020204" pitchFamily="34" charset="0"/>
              </a:rPr>
              <a:t>Demand creation - focus on each stage of behavioral change process</a:t>
            </a:r>
          </a:p>
          <a:p>
            <a:pPr>
              <a:spcAft>
                <a:spcPts val="1500"/>
              </a:spcAft>
            </a:pPr>
            <a:endParaRPr lang="en-US" altLang="en-US" b="1" dirty="0" smtClean="0">
              <a:latin typeface="Arial" panose="020B0604020202020204" pitchFamily="34" charset="0"/>
              <a:cs typeface="Arial" panose="020B0604020202020204" pitchFamily="34" charset="0"/>
            </a:endParaRPr>
          </a:p>
        </p:txBody>
      </p:sp>
      <p:sp>
        <p:nvSpPr>
          <p:cNvPr id="2" name="TextBox 1"/>
          <p:cNvSpPr txBox="1"/>
          <p:nvPr/>
        </p:nvSpPr>
        <p:spPr>
          <a:xfrm>
            <a:off x="304800" y="3505200"/>
            <a:ext cx="8534400" cy="1077218"/>
          </a:xfrm>
          <a:prstGeom prst="rect">
            <a:avLst/>
          </a:prstGeom>
          <a:noFill/>
        </p:spPr>
        <p:txBody>
          <a:bodyPr wrap="square" rtlCol="0">
            <a:spAutoFit/>
          </a:bodyPr>
          <a:lstStyle/>
          <a:p>
            <a:pPr marL="514350" indent="-514350">
              <a:buClr>
                <a:srgbClr val="00A8E1"/>
              </a:buClr>
              <a:buFont typeface="Arial" panose="020B0604020202020204" pitchFamily="34" charset="0"/>
              <a:buChar char="•"/>
            </a:pPr>
            <a:r>
              <a:rPr lang="en-US" sz="3200" b="1" dirty="0" smtClean="0">
                <a:solidFill>
                  <a:schemeClr val="bg1"/>
                </a:solidFill>
                <a:latin typeface="Arial" panose="020B0604020202020204" pitchFamily="34" charset="0"/>
                <a:cs typeface="Arial" panose="020B0604020202020204" pitchFamily="34" charset="0"/>
              </a:rPr>
              <a:t>Supply side impact on demand remains an under-appreciated issue (older men).</a:t>
            </a:r>
            <a:endParaRPr lang="en-US" sz="3200" b="1"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066800" y="4655403"/>
            <a:ext cx="7772400" cy="830997"/>
          </a:xfrm>
          <a:prstGeom prst="rect">
            <a:avLst/>
          </a:prstGeom>
          <a:noFill/>
        </p:spPr>
        <p:txBody>
          <a:bodyPr wrap="square" rtlCol="0">
            <a:spAutoFit/>
          </a:bodyPr>
          <a:lstStyle/>
          <a:p>
            <a:pPr>
              <a:buClr>
                <a:srgbClr val="00A8E1"/>
              </a:buClr>
            </a:pPr>
            <a:r>
              <a:rPr lang="en-US" sz="2400" b="1" dirty="0" smtClean="0">
                <a:solidFill>
                  <a:srgbClr val="9AD3F0"/>
                </a:solidFill>
                <a:latin typeface="Arial" panose="020B0604020202020204" pitchFamily="34" charset="0"/>
                <a:cs typeface="Arial" panose="020B0604020202020204" pitchFamily="34" charset="0"/>
              </a:rPr>
              <a:t>Q:</a:t>
            </a:r>
            <a:r>
              <a:rPr lang="en-US" sz="2400" b="1" dirty="0" smtClean="0">
                <a:solidFill>
                  <a:schemeClr val="bg1"/>
                </a:solidFill>
                <a:latin typeface="Arial" panose="020B0604020202020204" pitchFamily="34" charset="0"/>
                <a:cs typeface="Arial" panose="020B0604020202020204" pitchFamily="34" charset="0"/>
              </a:rPr>
              <a:t> How many ‘unobserved’ or turned away clients never returned for VMMC?</a:t>
            </a:r>
            <a:endParaRPr lang="en-US" sz="2400" b="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838200" y="6320135"/>
            <a:ext cx="6400800" cy="461665"/>
          </a:xfrm>
          <a:prstGeom prst="rect">
            <a:avLst/>
          </a:prstGeom>
          <a:noFill/>
        </p:spPr>
        <p:txBody>
          <a:bodyPr wrap="square" rtlCol="0">
            <a:spAutoFit/>
          </a:bodyPr>
          <a:lstStyle/>
          <a:p>
            <a:pPr>
              <a:buClr>
                <a:srgbClr val="00A8E1"/>
              </a:buClr>
            </a:pPr>
            <a:r>
              <a:rPr lang="en-US" sz="2400" b="1" dirty="0" smtClean="0">
                <a:solidFill>
                  <a:srgbClr val="9AD3F0"/>
                </a:solidFill>
                <a:latin typeface="Arial" panose="020B0604020202020204" pitchFamily="34" charset="0"/>
                <a:cs typeface="Arial" panose="020B0604020202020204" pitchFamily="34" charset="0"/>
              </a:rPr>
              <a:t>Manuscript under review at PLOS One</a:t>
            </a:r>
            <a:endParaRPr lang="en-US" sz="2400" b="1"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762000" y="2057400"/>
            <a:ext cx="7825563" cy="1219200"/>
            <a:chOff x="762000" y="2057400"/>
            <a:chExt cx="7825563" cy="1219200"/>
          </a:xfrm>
        </p:grpSpPr>
        <p:sp>
          <p:nvSpPr>
            <p:cNvPr id="4" name="TextBox 3"/>
            <p:cNvSpPr txBox="1"/>
            <p:nvPr/>
          </p:nvSpPr>
          <p:spPr>
            <a:xfrm>
              <a:off x="762000" y="2057400"/>
              <a:ext cx="6847367"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 Maximize potential of social networks </a:t>
              </a:r>
              <a:endParaRPr lang="en-US" sz="2400" dirty="0">
                <a:solidFill>
                  <a:schemeClr val="bg1"/>
                </a:solidFill>
                <a:latin typeface="Arial" panose="020B0604020202020204" pitchFamily="34" charset="0"/>
                <a:cs typeface="Arial" panose="020B0604020202020204" pitchFamily="34" charset="0"/>
              </a:endParaRPr>
            </a:p>
          </p:txBody>
        </p:sp>
        <p:sp>
          <p:nvSpPr>
            <p:cNvPr id="9" name="TextBox 8"/>
            <p:cNvSpPr txBox="1"/>
            <p:nvPr/>
          </p:nvSpPr>
          <p:spPr>
            <a:xfrm>
              <a:off x="762000" y="2433935"/>
              <a:ext cx="7010400"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 Appeal to secondary benefits: “join the crowd”</a:t>
              </a:r>
              <a:endParaRPr lang="en-US" sz="2400" dirty="0">
                <a:solidFill>
                  <a:schemeClr val="bg1"/>
                </a:solidFill>
                <a:latin typeface="Arial" panose="020B0604020202020204" pitchFamily="34" charset="0"/>
                <a:cs typeface="Arial" panose="020B0604020202020204" pitchFamily="34" charset="0"/>
              </a:endParaRPr>
            </a:p>
          </p:txBody>
        </p:sp>
        <p:sp>
          <p:nvSpPr>
            <p:cNvPr id="10" name="TextBox 9"/>
            <p:cNvSpPr txBox="1"/>
            <p:nvPr/>
          </p:nvSpPr>
          <p:spPr>
            <a:xfrm>
              <a:off x="762000" y="2814935"/>
              <a:ext cx="7825563"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 Concrete info about process, procedure &amp; pain </a:t>
              </a:r>
              <a:r>
                <a:rPr lang="en-US" sz="2400" dirty="0" err="1" smtClean="0">
                  <a:solidFill>
                    <a:schemeClr val="bg1"/>
                  </a:solidFill>
                  <a:latin typeface="Arial" panose="020B0604020202020204" pitchFamily="34" charset="0"/>
                  <a:cs typeface="Arial" panose="020B0604020202020204" pitchFamily="34" charset="0"/>
                </a:rPr>
                <a:t>mgmt</a:t>
              </a:r>
              <a:endParaRPr lang="en-US" sz="2400" dirty="0">
                <a:solidFill>
                  <a:schemeClr val="bg1"/>
                </a:solidFill>
                <a:latin typeface="Arial" panose="020B0604020202020204" pitchFamily="34" charset="0"/>
                <a:cs typeface="Arial" panose="020B0604020202020204" pitchFamily="34" charset="0"/>
              </a:endParaRPr>
            </a:p>
          </p:txBody>
        </p:sp>
      </p:grpSp>
      <p:sp>
        <p:nvSpPr>
          <p:cNvPr id="11"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
        <p:nvSpPr>
          <p:cNvPr id="12" name="TextBox 11"/>
          <p:cNvSpPr txBox="1"/>
          <p:nvPr/>
        </p:nvSpPr>
        <p:spPr>
          <a:xfrm>
            <a:off x="1066800" y="5481935"/>
            <a:ext cx="7772400" cy="461665"/>
          </a:xfrm>
          <a:prstGeom prst="rect">
            <a:avLst/>
          </a:prstGeom>
          <a:noFill/>
        </p:spPr>
        <p:txBody>
          <a:bodyPr wrap="square" rtlCol="0">
            <a:spAutoFit/>
          </a:bodyPr>
          <a:lstStyle/>
          <a:p>
            <a:pPr>
              <a:buClr>
                <a:srgbClr val="00A8E1"/>
              </a:buClr>
            </a:pPr>
            <a:r>
              <a:rPr lang="en-US" sz="2400" b="1" dirty="0" smtClean="0">
                <a:solidFill>
                  <a:srgbClr val="9AD3F0"/>
                </a:solidFill>
                <a:latin typeface="Arial" panose="020B0604020202020204" pitchFamily="34" charset="0"/>
                <a:cs typeface="Arial" panose="020B0604020202020204" pitchFamily="34" charset="0"/>
              </a:rPr>
              <a:t>Q:</a:t>
            </a:r>
            <a:r>
              <a:rPr lang="en-US" sz="2400" b="1" dirty="0" smtClean="0">
                <a:solidFill>
                  <a:schemeClr val="bg1"/>
                </a:solidFill>
                <a:latin typeface="Arial" panose="020B0604020202020204" pitchFamily="34" charset="0"/>
                <a:cs typeface="Arial" panose="020B0604020202020204" pitchFamily="34" charset="0"/>
              </a:rPr>
              <a:t> What have these men told other men?</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7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P spid="2" grpId="0"/>
      <p:bldP spid="6" grpId="0"/>
      <p:bldP spid="7"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a:xfrm>
            <a:off x="457200" y="-152400"/>
            <a:ext cx="8229600" cy="1143000"/>
          </a:xfrm>
        </p:spPr>
        <p:txBody>
          <a:bodyPr>
            <a:noAutofit/>
          </a:bodyPr>
          <a:lstStyle/>
          <a:p>
            <a:pPr algn="ctr" eaLnBrk="1" hangingPunct="1"/>
            <a:r>
              <a:rPr lang="en-US" altLang="en-US" sz="3800" dirty="0" smtClean="0">
                <a:latin typeface="Arial" panose="020B0604020202020204" pitchFamily="34" charset="0"/>
                <a:cs typeface="Arial" panose="020B0604020202020204" pitchFamily="34" charset="0"/>
              </a:rPr>
              <a:t>Study 1 Phase 2</a:t>
            </a:r>
          </a:p>
        </p:txBody>
      </p:sp>
      <p:sp>
        <p:nvSpPr>
          <p:cNvPr id="6147" name="Content Placeholder 8"/>
          <p:cNvSpPr>
            <a:spLocks noGrp="1"/>
          </p:cNvSpPr>
          <p:nvPr>
            <p:ph idx="4294967295"/>
          </p:nvPr>
        </p:nvSpPr>
        <p:spPr>
          <a:xfrm>
            <a:off x="381000" y="1143000"/>
            <a:ext cx="8458200" cy="1219200"/>
          </a:xfrm>
          <a:ln>
            <a:noFill/>
          </a:ln>
        </p:spPr>
        <p:txBody>
          <a:bodyPr>
            <a:normAutofit/>
          </a:bodyPr>
          <a:lstStyle/>
          <a:p>
            <a:pPr eaLnBrk="1" hangingPunct="1">
              <a:spcAft>
                <a:spcPts val="1500"/>
              </a:spcAft>
            </a:pPr>
            <a:r>
              <a:rPr lang="en-US" altLang="en-US" sz="3000" b="1" u="sng" dirty="0" smtClean="0">
                <a:solidFill>
                  <a:srgbClr val="9AD3F0"/>
                </a:solidFill>
                <a:latin typeface="Arial" panose="020B0604020202020204" pitchFamily="34" charset="0"/>
                <a:cs typeface="Arial" panose="020B0604020202020204" pitchFamily="34" charset="0"/>
              </a:rPr>
              <a:t>Phase 2:</a:t>
            </a:r>
            <a:r>
              <a:rPr lang="en-US" altLang="en-US" sz="3000" b="1" dirty="0" smtClean="0">
                <a:solidFill>
                  <a:srgbClr val="FFFF00"/>
                </a:solidFill>
                <a:latin typeface="Arial" panose="020B0604020202020204" pitchFamily="34" charset="0"/>
                <a:cs typeface="Arial" panose="020B0604020202020204" pitchFamily="34" charset="0"/>
              </a:rPr>
              <a:t> </a:t>
            </a:r>
            <a:r>
              <a:rPr lang="en-US" altLang="en-US" sz="3000" b="1" dirty="0" smtClean="0">
                <a:latin typeface="Arial" panose="020B0604020202020204" pitchFamily="34" charset="0"/>
                <a:cs typeface="Arial" panose="020B0604020202020204" pitchFamily="34" charset="0"/>
              </a:rPr>
              <a:t>sample of 150 uncircumcised men from large pop-based cohort in Zambia</a:t>
            </a:r>
          </a:p>
        </p:txBody>
      </p:sp>
      <p:sp>
        <p:nvSpPr>
          <p:cNvPr id="5" name="Rounded Rectangle 4"/>
          <p:cNvSpPr/>
          <p:nvPr/>
        </p:nvSpPr>
        <p:spPr bwMode="auto">
          <a:xfrm>
            <a:off x="385762" y="4343400"/>
            <a:ext cx="2281238" cy="1524000"/>
          </a:xfrm>
          <a:prstGeom prst="roundRect">
            <a:avLst/>
          </a:prstGeom>
          <a:solidFill>
            <a:srgbClr val="9AD3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u="sng" dirty="0" smtClean="0"/>
              <a:t>VMMC Surgery  </a:t>
            </a:r>
            <a:r>
              <a:rPr lang="en-US" sz="2200" b="1" dirty="0" smtClean="0"/>
              <a:t>perceptions, intentions, </a:t>
            </a:r>
            <a:r>
              <a:rPr lang="en-US" sz="2200" b="1" dirty="0"/>
              <a:t>readiness </a:t>
            </a:r>
          </a:p>
        </p:txBody>
      </p:sp>
      <p:sp>
        <p:nvSpPr>
          <p:cNvPr id="6" name="Rounded Rectangle 5"/>
          <p:cNvSpPr/>
          <p:nvPr/>
        </p:nvSpPr>
        <p:spPr bwMode="auto">
          <a:xfrm>
            <a:off x="6791325" y="4343400"/>
            <a:ext cx="2047875" cy="1541462"/>
          </a:xfrm>
          <a:prstGeom prst="roundRect">
            <a:avLst/>
          </a:prstGeom>
          <a:solidFill>
            <a:srgbClr val="9AD3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rgbClr val="FFFFFF"/>
                </a:solidFill>
                <a:cs typeface="Arial" charset="0"/>
              </a:rPr>
              <a:t>Modified </a:t>
            </a:r>
            <a:r>
              <a:rPr lang="en-US" sz="2200" b="1" dirty="0" smtClean="0">
                <a:solidFill>
                  <a:srgbClr val="FFFFFF"/>
                </a:solidFill>
                <a:cs typeface="Arial" charset="0"/>
              </a:rPr>
              <a:t>VMMC-seeking </a:t>
            </a:r>
            <a:r>
              <a:rPr lang="en-US" sz="2200" b="1" dirty="0">
                <a:solidFill>
                  <a:srgbClr val="FFFFFF"/>
                </a:solidFill>
                <a:cs typeface="Arial" charset="0"/>
              </a:rPr>
              <a:t>intentions</a:t>
            </a:r>
            <a:endParaRPr lang="en-US" sz="2200" b="1" i="1" dirty="0">
              <a:solidFill>
                <a:srgbClr val="FFFFFF"/>
              </a:solidFill>
              <a:cs typeface="Arial" charset="0"/>
            </a:endParaRPr>
          </a:p>
        </p:txBody>
      </p:sp>
      <p:pic>
        <p:nvPicPr>
          <p:cNvPr id="7" name="Picture 2"/>
          <p:cNvPicPr>
            <a:picLocks noChangeAspect="1" noChangeArrowheads="1"/>
          </p:cNvPicPr>
          <p:nvPr/>
        </p:nvPicPr>
        <p:blipFill>
          <a:blip r:embed="rId3" cstate="print"/>
          <a:srcRect/>
          <a:stretch>
            <a:fillRect/>
          </a:stretch>
        </p:blipFill>
        <p:spPr bwMode="auto">
          <a:xfrm>
            <a:off x="3008312" y="4448175"/>
            <a:ext cx="3114675" cy="2105025"/>
          </a:xfrm>
          <a:prstGeom prst="rect">
            <a:avLst/>
          </a:prstGeom>
          <a:noFill/>
          <a:ln w="38100">
            <a:solidFill>
              <a:schemeClr val="accent6">
                <a:lumMod val="75000"/>
              </a:schemeClr>
            </a:solidFill>
          </a:ln>
        </p:spPr>
      </p:pic>
      <p:sp>
        <p:nvSpPr>
          <p:cNvPr id="8" name="Content Placeholder 8"/>
          <p:cNvSpPr txBox="1">
            <a:spLocks/>
          </p:cNvSpPr>
          <p:nvPr/>
        </p:nvSpPr>
        <p:spPr>
          <a:xfrm>
            <a:off x="385762" y="2438400"/>
            <a:ext cx="8229600" cy="609600"/>
          </a:xfrm>
          <a:prstGeom prst="rect">
            <a:avLst/>
          </a:prstGeom>
          <a:ln>
            <a:noFill/>
          </a:ln>
        </p:spPr>
        <p:txBody>
          <a:bodyPr vert="horz" lIns="91440" tIns="45720" rIns="91440" bIns="45720" rtlCol="0">
            <a:normAutofit/>
          </a:bodyPr>
          <a:lstStyle>
            <a:lvl1pPr marL="342900" indent="-342900" algn="l" defTabSz="914400" rtl="0" eaLnBrk="1" latinLnBrk="0" hangingPunct="1">
              <a:spcBef>
                <a:spcPct val="20000"/>
              </a:spcBef>
              <a:buClr>
                <a:srgbClr val="9AD3F0"/>
              </a:buClr>
              <a:buFont typeface="Arial" panose="020B0604020202020204" pitchFamily="34" charset="0"/>
              <a:buChar char="•"/>
              <a:defRPr sz="3200" kern="1200">
                <a:solidFill>
                  <a:schemeClr val="bg1"/>
                </a:solidFill>
                <a:latin typeface="Franklin Gothic Book" panose="020B05030201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Franklin Gothic Book" panose="020B05030201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Franklin Gothic Book" panose="020B05030201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Franklin Gothic Book" panose="020B05030201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Aft>
                <a:spcPts val="1500"/>
              </a:spcAft>
            </a:pPr>
            <a:r>
              <a:rPr lang="en-US" altLang="en-US" sz="3000" b="1" dirty="0" smtClean="0">
                <a:latin typeface="Arial" panose="020B0604020202020204" pitchFamily="34" charset="0"/>
                <a:cs typeface="Arial" panose="020B0604020202020204" pitchFamily="34" charset="0"/>
              </a:rPr>
              <a:t>Staged interview process:</a:t>
            </a:r>
          </a:p>
        </p:txBody>
      </p:sp>
      <p:sp>
        <p:nvSpPr>
          <p:cNvPr id="3" name="TextBox 2"/>
          <p:cNvSpPr txBox="1"/>
          <p:nvPr/>
        </p:nvSpPr>
        <p:spPr>
          <a:xfrm>
            <a:off x="838200" y="3581400"/>
            <a:ext cx="1219200" cy="523220"/>
          </a:xfrm>
          <a:prstGeom prst="rect">
            <a:avLst/>
          </a:prstGeom>
          <a:noFill/>
        </p:spPr>
        <p:txBody>
          <a:bodyPr wrap="square" rtlCol="0">
            <a:spAutoFit/>
          </a:bodyPr>
          <a:lstStyle/>
          <a:p>
            <a:r>
              <a:rPr lang="en-US" sz="2800" b="1" dirty="0" smtClean="0">
                <a:solidFill>
                  <a:srgbClr val="9AD3F0"/>
                </a:solidFill>
                <a:latin typeface="Arial" panose="020B0604020202020204" pitchFamily="34" charset="0"/>
                <a:cs typeface="Arial" panose="020B0604020202020204" pitchFamily="34" charset="0"/>
              </a:rPr>
              <a:t>Part 1</a:t>
            </a:r>
            <a:endParaRPr lang="en-US" sz="2800" b="1" dirty="0">
              <a:solidFill>
                <a:srgbClr val="9AD3F0"/>
              </a:solidFill>
              <a:latin typeface="Arial" panose="020B0604020202020204" pitchFamily="34" charset="0"/>
              <a:cs typeface="Arial" panose="020B0604020202020204" pitchFamily="34" charset="0"/>
            </a:endParaRPr>
          </a:p>
        </p:txBody>
      </p:sp>
      <p:sp>
        <p:nvSpPr>
          <p:cNvPr id="10" name="TextBox 9"/>
          <p:cNvSpPr txBox="1"/>
          <p:nvPr/>
        </p:nvSpPr>
        <p:spPr>
          <a:xfrm>
            <a:off x="3770312" y="3581400"/>
            <a:ext cx="1716088" cy="523220"/>
          </a:xfrm>
          <a:prstGeom prst="rect">
            <a:avLst/>
          </a:prstGeom>
          <a:noFill/>
        </p:spPr>
        <p:txBody>
          <a:bodyPr wrap="square" rtlCol="0">
            <a:spAutoFit/>
          </a:bodyPr>
          <a:lstStyle/>
          <a:p>
            <a:r>
              <a:rPr lang="en-US" sz="2800" b="1" dirty="0" smtClean="0">
                <a:solidFill>
                  <a:srgbClr val="9AD3F0"/>
                </a:solidFill>
                <a:latin typeface="Arial" panose="020B0604020202020204" pitchFamily="34" charset="0"/>
                <a:cs typeface="Arial" panose="020B0604020202020204" pitchFamily="34" charset="0"/>
              </a:rPr>
              <a:t>Part 2  </a:t>
            </a:r>
            <a:endParaRPr lang="en-US" sz="2800" b="1" dirty="0">
              <a:solidFill>
                <a:srgbClr val="9AD3F0"/>
              </a:solidFill>
              <a:latin typeface="Arial" panose="020B0604020202020204" pitchFamily="34" charset="0"/>
              <a:cs typeface="Arial" panose="020B0604020202020204" pitchFamily="34" charset="0"/>
            </a:endParaRPr>
          </a:p>
        </p:txBody>
      </p:sp>
      <p:sp>
        <p:nvSpPr>
          <p:cNvPr id="11" name="TextBox 10"/>
          <p:cNvSpPr txBox="1"/>
          <p:nvPr/>
        </p:nvSpPr>
        <p:spPr>
          <a:xfrm>
            <a:off x="7046912" y="3581400"/>
            <a:ext cx="1716088" cy="523220"/>
          </a:xfrm>
          <a:prstGeom prst="rect">
            <a:avLst/>
          </a:prstGeom>
          <a:noFill/>
        </p:spPr>
        <p:txBody>
          <a:bodyPr wrap="square" rtlCol="0">
            <a:spAutoFit/>
          </a:bodyPr>
          <a:lstStyle/>
          <a:p>
            <a:r>
              <a:rPr lang="en-US" sz="2800" b="1" dirty="0" smtClean="0">
                <a:solidFill>
                  <a:srgbClr val="9AD3F0"/>
                </a:solidFill>
                <a:latin typeface="Arial" panose="020B0604020202020204" pitchFamily="34" charset="0"/>
                <a:cs typeface="Arial" panose="020B0604020202020204" pitchFamily="34" charset="0"/>
              </a:rPr>
              <a:t>Part 3  </a:t>
            </a:r>
            <a:endParaRPr lang="en-US" sz="2800" b="1" dirty="0">
              <a:solidFill>
                <a:srgbClr val="9AD3F0"/>
              </a:solidFill>
              <a:latin typeface="Arial" panose="020B0604020202020204" pitchFamily="34" charset="0"/>
              <a:cs typeface="Arial" panose="020B0604020202020204" pitchFamily="34" charset="0"/>
            </a:endParaRPr>
          </a:p>
        </p:txBody>
      </p:sp>
      <p:sp>
        <p:nvSpPr>
          <p:cNvPr id="12"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Tree>
    <p:extLst>
      <p:ext uri="{BB962C8B-B14F-4D97-AF65-F5344CB8AC3E}">
        <p14:creationId xmlns:p14="http://schemas.microsoft.com/office/powerpoint/2010/main" val="226502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5" grpId="0" animBg="1"/>
      <p:bldP spid="6" grpId="0" animBg="1"/>
      <p:bldP spid="8" grpId="0" build="p"/>
      <p:bldP spid="3"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66688" y="2349500"/>
            <a:ext cx="1600200" cy="1600200"/>
          </a:xfrm>
          <a:prstGeom prst="roundRect">
            <a:avLst/>
          </a:prstGeom>
          <a:solidFill>
            <a:srgbClr val="9AD3F0"/>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b="1" dirty="0">
                <a:solidFill>
                  <a:schemeClr val="bg1"/>
                </a:solidFill>
              </a:rPr>
              <a:t>Just not interested in </a:t>
            </a:r>
            <a:r>
              <a:rPr lang="en-US" sz="2300" b="1" dirty="0" smtClean="0">
                <a:solidFill>
                  <a:schemeClr val="bg1"/>
                </a:solidFill>
              </a:rPr>
              <a:t>VMMC</a:t>
            </a:r>
            <a:endParaRPr lang="en-US" sz="2300" b="1" dirty="0">
              <a:solidFill>
                <a:schemeClr val="bg1"/>
              </a:solidFill>
            </a:endParaRPr>
          </a:p>
        </p:txBody>
      </p:sp>
      <p:sp>
        <p:nvSpPr>
          <p:cNvPr id="6" name="Rounded Rectangle 5"/>
          <p:cNvSpPr/>
          <p:nvPr/>
        </p:nvSpPr>
        <p:spPr>
          <a:xfrm>
            <a:off x="1846263" y="2349500"/>
            <a:ext cx="1600200" cy="1600200"/>
          </a:xfrm>
          <a:prstGeom prst="roundRect">
            <a:avLst/>
          </a:prstGeom>
          <a:solidFill>
            <a:srgbClr val="9AD3F0">
              <a:alpha val="90000"/>
            </a:srgbClr>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b="1" dirty="0">
                <a:solidFill>
                  <a:srgbClr val="FFFFFF"/>
                </a:solidFill>
              </a:rPr>
              <a:t>Maybe in future, but not now</a:t>
            </a:r>
          </a:p>
        </p:txBody>
      </p:sp>
      <p:sp>
        <p:nvSpPr>
          <p:cNvPr id="7" name="Rounded Rectangle 6"/>
          <p:cNvSpPr/>
          <p:nvPr/>
        </p:nvSpPr>
        <p:spPr>
          <a:xfrm>
            <a:off x="3552825" y="2349500"/>
            <a:ext cx="1752600" cy="1600200"/>
          </a:xfrm>
          <a:prstGeom prst="roundRect">
            <a:avLst/>
          </a:prstGeom>
          <a:solidFill>
            <a:schemeClr val="accent2">
              <a:lumMod val="60000"/>
              <a:lumOff val="40000"/>
            </a:schemeClr>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b="1" dirty="0" err="1">
                <a:solidFill>
                  <a:srgbClr val="FFFFFF"/>
                </a:solidFill>
              </a:rPr>
              <a:t>Contem</a:t>
            </a:r>
            <a:r>
              <a:rPr lang="en-US" sz="2300" b="1" dirty="0">
                <a:solidFill>
                  <a:srgbClr val="FFFFFF"/>
                </a:solidFill>
              </a:rPr>
              <a:t>-plating it, but still uncertain</a:t>
            </a:r>
          </a:p>
        </p:txBody>
      </p:sp>
      <p:sp>
        <p:nvSpPr>
          <p:cNvPr id="8" name="Rounded Rectangle 7"/>
          <p:cNvSpPr/>
          <p:nvPr/>
        </p:nvSpPr>
        <p:spPr>
          <a:xfrm>
            <a:off x="5457825" y="2349500"/>
            <a:ext cx="1752600" cy="1600200"/>
          </a:xfrm>
          <a:prstGeom prst="roundRect">
            <a:avLst/>
          </a:prstGeom>
          <a:solidFill>
            <a:schemeClr val="accent2">
              <a:lumMod val="60000"/>
              <a:lumOff val="40000"/>
            </a:schemeClr>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b="1" dirty="0">
                <a:solidFill>
                  <a:srgbClr val="FFFFFF"/>
                </a:solidFill>
              </a:rPr>
              <a:t>Took action but not sought procedure</a:t>
            </a:r>
          </a:p>
        </p:txBody>
      </p:sp>
      <p:sp>
        <p:nvSpPr>
          <p:cNvPr id="12295" name="Title 1"/>
          <p:cNvSpPr>
            <a:spLocks noGrp="1"/>
          </p:cNvSpPr>
          <p:nvPr>
            <p:ph type="title"/>
          </p:nvPr>
        </p:nvSpPr>
        <p:spPr>
          <a:xfrm>
            <a:off x="457200" y="-152400"/>
            <a:ext cx="8229600" cy="1143000"/>
          </a:xfrm>
        </p:spPr>
        <p:txBody>
          <a:bodyPr>
            <a:noAutofit/>
          </a:bodyPr>
          <a:lstStyle/>
          <a:p>
            <a:pPr algn="ctr"/>
            <a:r>
              <a:rPr lang="en-US" altLang="en-US" sz="3800" dirty="0" smtClean="0">
                <a:latin typeface="Arial" panose="020B0604020202020204" pitchFamily="34" charset="0"/>
                <a:cs typeface="Arial" panose="020B0604020202020204" pitchFamily="34" charset="0"/>
              </a:rPr>
              <a:t>Impact of </a:t>
            </a:r>
            <a:r>
              <a:rPr lang="en-US" altLang="en-US" sz="3800" dirty="0" err="1" smtClean="0">
                <a:latin typeface="Arial" panose="020B0604020202020204" pitchFamily="34" charset="0"/>
                <a:cs typeface="Arial" panose="020B0604020202020204" pitchFamily="34" charset="0"/>
              </a:rPr>
              <a:t>PrePex</a:t>
            </a:r>
            <a:r>
              <a:rPr lang="en-US" altLang="en-US" sz="3800" dirty="0" smtClean="0">
                <a:latin typeface="Arial" panose="020B0604020202020204" pitchFamily="34" charset="0"/>
                <a:cs typeface="Arial" panose="020B0604020202020204" pitchFamily="34" charset="0"/>
              </a:rPr>
              <a:t> Device</a:t>
            </a:r>
          </a:p>
        </p:txBody>
      </p:sp>
      <p:sp>
        <p:nvSpPr>
          <p:cNvPr id="11" name="Up Arrow 10"/>
          <p:cNvSpPr/>
          <p:nvPr/>
        </p:nvSpPr>
        <p:spPr bwMode="auto">
          <a:xfrm>
            <a:off x="0" y="3873500"/>
            <a:ext cx="2057400" cy="1371600"/>
          </a:xfrm>
          <a:prstGeom prst="upArrow">
            <a:avLst/>
          </a:prstGeom>
          <a:solidFill>
            <a:srgbClr val="9AD3F0"/>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solidFill>
                  <a:schemeClr val="bg1"/>
                </a:solidFill>
              </a:rPr>
              <a:t>Little to no impact</a:t>
            </a:r>
          </a:p>
        </p:txBody>
      </p:sp>
      <p:sp>
        <p:nvSpPr>
          <p:cNvPr id="13" name="Up Arrow 12"/>
          <p:cNvSpPr/>
          <p:nvPr/>
        </p:nvSpPr>
        <p:spPr bwMode="auto">
          <a:xfrm>
            <a:off x="1676400" y="3873500"/>
            <a:ext cx="2057400" cy="1371600"/>
          </a:xfrm>
          <a:prstGeom prst="upArrow">
            <a:avLst/>
          </a:prstGeom>
          <a:solidFill>
            <a:srgbClr val="9AD3F0">
              <a:alpha val="90000"/>
            </a:srgbClr>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t>Some impact</a:t>
            </a:r>
          </a:p>
        </p:txBody>
      </p:sp>
      <p:sp>
        <p:nvSpPr>
          <p:cNvPr id="14" name="Up Arrow 13"/>
          <p:cNvSpPr/>
          <p:nvPr/>
        </p:nvSpPr>
        <p:spPr bwMode="auto">
          <a:xfrm>
            <a:off x="3400425" y="3873500"/>
            <a:ext cx="2057400" cy="1371600"/>
          </a:xfrm>
          <a:prstGeom prst="upArrow">
            <a:avLst/>
          </a:prstGeom>
          <a:solidFill>
            <a:schemeClr val="accent2">
              <a:lumMod val="60000"/>
              <a:lumOff val="40000"/>
            </a:schemeClr>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t>A lot of impact</a:t>
            </a:r>
          </a:p>
        </p:txBody>
      </p:sp>
      <p:sp>
        <p:nvSpPr>
          <p:cNvPr id="15" name="Up Arrow 14"/>
          <p:cNvSpPr/>
          <p:nvPr/>
        </p:nvSpPr>
        <p:spPr bwMode="auto">
          <a:xfrm>
            <a:off x="5334000" y="3873500"/>
            <a:ext cx="2057400" cy="1371600"/>
          </a:xfrm>
          <a:prstGeom prst="upArrow">
            <a:avLst/>
          </a:prstGeom>
          <a:solidFill>
            <a:schemeClr val="accent2">
              <a:lumMod val="60000"/>
              <a:lumOff val="40000"/>
            </a:schemeClr>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a:t>The most impact</a:t>
            </a:r>
          </a:p>
        </p:txBody>
      </p:sp>
      <p:sp>
        <p:nvSpPr>
          <p:cNvPr id="26" name="Rectangle 25"/>
          <p:cNvSpPr/>
          <p:nvPr/>
        </p:nvSpPr>
        <p:spPr>
          <a:xfrm>
            <a:off x="609600" y="5608638"/>
            <a:ext cx="838200" cy="533400"/>
          </a:xfrm>
          <a:prstGeom prst="rect">
            <a:avLst/>
          </a:prstGeom>
          <a:solidFill>
            <a:schemeClr val="bg1"/>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rgbClr val="002437"/>
                </a:solidFill>
              </a:rPr>
              <a:t>3%</a:t>
            </a:r>
          </a:p>
        </p:txBody>
      </p:sp>
      <p:sp>
        <p:nvSpPr>
          <p:cNvPr id="27" name="Rectangle 26"/>
          <p:cNvSpPr/>
          <p:nvPr/>
        </p:nvSpPr>
        <p:spPr>
          <a:xfrm>
            <a:off x="7848600" y="5638800"/>
            <a:ext cx="838200" cy="533400"/>
          </a:xfrm>
          <a:prstGeom prst="rect">
            <a:avLst/>
          </a:prstGeom>
          <a:solidFill>
            <a:schemeClr val="bg1"/>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rgbClr val="002437"/>
                </a:solidFill>
              </a:rPr>
              <a:t>5%</a:t>
            </a:r>
          </a:p>
        </p:txBody>
      </p:sp>
      <p:sp>
        <p:nvSpPr>
          <p:cNvPr id="28" name="Rectangle 27"/>
          <p:cNvSpPr/>
          <p:nvPr/>
        </p:nvSpPr>
        <p:spPr>
          <a:xfrm>
            <a:off x="2236788" y="5608638"/>
            <a:ext cx="838200" cy="533400"/>
          </a:xfrm>
          <a:prstGeom prst="rect">
            <a:avLst/>
          </a:prstGeom>
          <a:solidFill>
            <a:schemeClr val="bg1"/>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rgbClr val="002437"/>
                </a:solidFill>
              </a:rPr>
              <a:t>13%</a:t>
            </a:r>
          </a:p>
        </p:txBody>
      </p:sp>
      <p:sp>
        <p:nvSpPr>
          <p:cNvPr id="29" name="Rectangle 28"/>
          <p:cNvSpPr/>
          <p:nvPr/>
        </p:nvSpPr>
        <p:spPr>
          <a:xfrm>
            <a:off x="3962400" y="5608638"/>
            <a:ext cx="838200" cy="533400"/>
          </a:xfrm>
          <a:prstGeom prst="rect">
            <a:avLst/>
          </a:prstGeom>
          <a:solidFill>
            <a:schemeClr val="bg1"/>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rgbClr val="002437"/>
                </a:solidFill>
              </a:rPr>
              <a:t>25%</a:t>
            </a:r>
          </a:p>
        </p:txBody>
      </p:sp>
      <p:sp>
        <p:nvSpPr>
          <p:cNvPr id="30" name="Rectangle 29"/>
          <p:cNvSpPr/>
          <p:nvPr/>
        </p:nvSpPr>
        <p:spPr>
          <a:xfrm>
            <a:off x="5943600" y="5608638"/>
            <a:ext cx="838200" cy="533400"/>
          </a:xfrm>
          <a:prstGeom prst="rect">
            <a:avLst/>
          </a:prstGeom>
          <a:solidFill>
            <a:schemeClr val="bg1"/>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a:solidFill>
                  <a:srgbClr val="002437"/>
                </a:solidFill>
              </a:rPr>
              <a:t>53%</a:t>
            </a:r>
          </a:p>
        </p:txBody>
      </p:sp>
      <p:sp>
        <p:nvSpPr>
          <p:cNvPr id="31" name="Rounded Rectangle 30"/>
          <p:cNvSpPr/>
          <p:nvPr/>
        </p:nvSpPr>
        <p:spPr>
          <a:xfrm>
            <a:off x="3552824" y="5334000"/>
            <a:ext cx="3546475" cy="1066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7408863" y="2362200"/>
            <a:ext cx="1600200" cy="1600200"/>
          </a:xfrm>
          <a:prstGeom prst="roundRect">
            <a:avLst/>
          </a:prstGeom>
          <a:solidFill>
            <a:srgbClr val="9AD3F0">
              <a:alpha val="90000"/>
            </a:srgbClr>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300" b="1" dirty="0" smtClean="0">
                <a:solidFill>
                  <a:srgbClr val="FFFFFF"/>
                </a:solidFill>
              </a:rPr>
              <a:t>Sought VMMC, but failed to get it</a:t>
            </a:r>
            <a:endParaRPr lang="en-US" sz="2300" b="1" dirty="0">
              <a:solidFill>
                <a:srgbClr val="FFFFFF"/>
              </a:solidFill>
            </a:endParaRPr>
          </a:p>
        </p:txBody>
      </p:sp>
      <p:sp>
        <p:nvSpPr>
          <p:cNvPr id="21" name="Up Arrow 20"/>
          <p:cNvSpPr/>
          <p:nvPr/>
        </p:nvSpPr>
        <p:spPr bwMode="auto">
          <a:xfrm>
            <a:off x="7239000" y="3886200"/>
            <a:ext cx="2057400" cy="1371600"/>
          </a:xfrm>
          <a:prstGeom prst="upArrow">
            <a:avLst/>
          </a:prstGeom>
          <a:solidFill>
            <a:srgbClr val="9AD3F0">
              <a:alpha val="90000"/>
            </a:srgbClr>
          </a:solidFill>
          <a:ln w="50800" cap="flat" cmpd="sng" algn="ctr">
            <a:solidFill>
              <a:srgbClr val="002437"/>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b="1" dirty="0" smtClean="0"/>
              <a:t>Little to no impact</a:t>
            </a:r>
            <a:endParaRPr lang="en-US" sz="2200" b="1" dirty="0"/>
          </a:p>
        </p:txBody>
      </p:sp>
      <p:sp>
        <p:nvSpPr>
          <p:cNvPr id="22" name="Line 17"/>
          <p:cNvSpPr>
            <a:spLocks noChangeShapeType="1"/>
          </p:cNvSpPr>
          <p:nvPr/>
        </p:nvSpPr>
        <p:spPr bwMode="auto">
          <a:xfrm>
            <a:off x="541867" y="838200"/>
            <a:ext cx="8116711" cy="0"/>
          </a:xfrm>
          <a:prstGeom prst="line">
            <a:avLst/>
          </a:prstGeom>
          <a:noFill/>
          <a:ln w="22225">
            <a:solidFill>
              <a:srgbClr val="9AD3F0"/>
            </a:solidFill>
            <a:round/>
            <a:headEnd/>
            <a:tailEnd/>
          </a:ln>
        </p:spPr>
        <p:txBody>
          <a:bodyPr wrap="none" anchor="ctr"/>
          <a:lstStyle/>
          <a:p>
            <a:endParaRPr lang="en-US" dirty="0"/>
          </a:p>
        </p:txBody>
      </p:sp>
      <p:sp>
        <p:nvSpPr>
          <p:cNvPr id="23" name="Title 1"/>
          <p:cNvSpPr txBox="1">
            <a:spLocks/>
          </p:cNvSpPr>
          <p:nvPr/>
        </p:nvSpPr>
        <p:spPr bwMode="auto">
          <a:xfrm>
            <a:off x="381000" y="914400"/>
            <a:ext cx="8686800" cy="1143000"/>
          </a:xfrm>
          <a:prstGeom prst="rect">
            <a:avLst/>
          </a:prstGeom>
          <a:noFill/>
          <a:ln w="9525">
            <a:noFill/>
            <a:miter lim="800000"/>
            <a:headEnd/>
            <a:tailEnd/>
          </a:ln>
        </p:spPr>
        <p:txBody>
          <a:bodyPr anchor="ctr"/>
          <a:lstStyle/>
          <a:p>
            <a:pPr eaLnBrk="0" hangingPunct="0">
              <a:defRPr/>
            </a:pPr>
            <a:r>
              <a:rPr lang="en-US" sz="3200" b="1" dirty="0" smtClean="0">
                <a:solidFill>
                  <a:schemeClr val="bg1"/>
                </a:solidFill>
                <a:latin typeface="Arial" panose="020B0604020202020204" pitchFamily="34" charset="0"/>
                <a:ea typeface="ＭＳ Ｐゴシック" charset="-128"/>
                <a:cs typeface="Arial" panose="020B0604020202020204" pitchFamily="34" charset="0"/>
              </a:rPr>
              <a:t>Expanded options for men in later stages of decision making  </a:t>
            </a:r>
            <a:endParaRPr lang="en-US" sz="3200" b="1" dirty="0">
              <a:solidFill>
                <a:schemeClr val="bg1"/>
              </a:solidFill>
              <a:latin typeface="Arial" panose="020B0604020202020204" pitchFamily="34" charset="0"/>
              <a:ea typeface="ＭＳ Ｐゴシック" charset="-128"/>
              <a:cs typeface="Arial" panose="020B0604020202020204" pitchFamily="34" charset="0"/>
            </a:endParaRPr>
          </a:p>
        </p:txBody>
      </p:sp>
    </p:spTree>
    <p:extLst>
      <p:ext uri="{BB962C8B-B14F-4D97-AF65-F5344CB8AC3E}">
        <p14:creationId xmlns:p14="http://schemas.microsoft.com/office/powerpoint/2010/main" val="480376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2295" grpId="0"/>
      <p:bldP spid="11" grpId="0" animBg="1"/>
      <p:bldP spid="13" grpId="0" animBg="1"/>
      <p:bldP spid="14" grpId="0" animBg="1"/>
      <p:bldP spid="15" grpId="0" animBg="1"/>
      <p:bldP spid="26" grpId="0" animBg="1"/>
      <p:bldP spid="27" grpId="0" animBg="1"/>
      <p:bldP spid="28" grpId="0" animBg="1"/>
      <p:bldP spid="29" grpId="0" animBg="1"/>
      <p:bldP spid="30" grpId="0" animBg="1"/>
      <p:bldP spid="31" grpId="0" animBg="1"/>
      <p:bldP spid="20" grpId="0" animBg="1"/>
      <p:bldP spid="21" grpId="0" animBg="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1"/>
          <p:cNvGrpSpPr>
            <a:grpSpLocks/>
          </p:cNvGrpSpPr>
          <p:nvPr/>
        </p:nvGrpSpPr>
        <p:grpSpPr bwMode="auto">
          <a:xfrm>
            <a:off x="765544" y="304800"/>
            <a:ext cx="7225931" cy="1203325"/>
            <a:chOff x="1313036" y="4055012"/>
            <a:chExt cx="6092452" cy="1202788"/>
          </a:xfrm>
        </p:grpSpPr>
        <p:sp>
          <p:nvSpPr>
            <p:cNvPr id="3" name="Rounded Rectangle 2"/>
            <p:cNvSpPr/>
            <p:nvPr/>
          </p:nvSpPr>
          <p:spPr>
            <a:xfrm>
              <a:off x="1313036" y="4055012"/>
              <a:ext cx="2438400" cy="118850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u="sng" dirty="0" smtClean="0">
                  <a:solidFill>
                    <a:schemeClr val="bg1"/>
                  </a:solidFill>
                  <a:latin typeface="Arial" panose="020B0604020202020204" pitchFamily="34" charset="0"/>
                  <a:cs typeface="Arial" panose="020B0604020202020204" pitchFamily="34" charset="0"/>
                </a:rPr>
                <a:t>Barriers </a:t>
              </a:r>
              <a:r>
                <a:rPr lang="en-US" sz="2800" b="1" dirty="0">
                  <a:solidFill>
                    <a:schemeClr val="bg1"/>
                  </a:solidFill>
                  <a:latin typeface="Arial" panose="020B0604020202020204" pitchFamily="34" charset="0"/>
                  <a:cs typeface="Arial" panose="020B0604020202020204" pitchFamily="34" charset="0"/>
                </a:rPr>
                <a:t>to surgical VMMC</a:t>
              </a:r>
            </a:p>
          </p:txBody>
        </p:sp>
        <p:sp>
          <p:nvSpPr>
            <p:cNvPr id="4" name="Rounded Rectangle 3"/>
            <p:cNvSpPr/>
            <p:nvPr/>
          </p:nvSpPr>
          <p:spPr>
            <a:xfrm>
              <a:off x="5357613" y="4069294"/>
              <a:ext cx="2047875" cy="118850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u="sng" dirty="0" smtClean="0">
                  <a:solidFill>
                    <a:schemeClr val="bg1"/>
                  </a:solidFill>
                  <a:latin typeface="Arial" panose="020B0604020202020204" pitchFamily="34" charset="0"/>
                  <a:cs typeface="Arial" panose="020B0604020202020204" pitchFamily="34" charset="0"/>
                </a:rPr>
                <a:t>Advantages</a:t>
              </a:r>
            </a:p>
            <a:p>
              <a:pPr algn="ctr">
                <a:defRPr/>
              </a:pPr>
              <a:r>
                <a:rPr lang="en-US" sz="2800" b="1" dirty="0" err="1" smtClean="0">
                  <a:solidFill>
                    <a:schemeClr val="bg1"/>
                  </a:solidFill>
                  <a:latin typeface="Arial" panose="020B0604020202020204" pitchFamily="34" charset="0"/>
                  <a:cs typeface="Arial" panose="020B0604020202020204" pitchFamily="34" charset="0"/>
                </a:rPr>
                <a:t>PrePex</a:t>
              </a:r>
              <a:endParaRPr lang="en-US" sz="2800" b="1" dirty="0">
                <a:solidFill>
                  <a:schemeClr val="bg1"/>
                </a:solidFill>
                <a:latin typeface="Arial" panose="020B0604020202020204" pitchFamily="34" charset="0"/>
                <a:cs typeface="Arial" panose="020B0604020202020204" pitchFamily="34" charset="0"/>
              </a:endParaRPr>
            </a:p>
          </p:txBody>
        </p:sp>
        <p:cxnSp>
          <p:nvCxnSpPr>
            <p:cNvPr id="5" name="Straight Arrow Connector 4"/>
            <p:cNvCxnSpPr>
              <a:stCxn id="3" idx="3"/>
            </p:cNvCxnSpPr>
            <p:nvPr/>
          </p:nvCxnSpPr>
          <p:spPr>
            <a:xfrm>
              <a:off x="3751436" y="4649266"/>
              <a:ext cx="1606177" cy="0"/>
            </a:xfrm>
            <a:prstGeom prst="straightConnector1">
              <a:avLst/>
            </a:prstGeom>
            <a:ln w="57150">
              <a:solidFill>
                <a:srgbClr val="9AD3F0"/>
              </a:solidFill>
              <a:headEnd type="arrow"/>
              <a:tailEnd type="arrow"/>
            </a:ln>
          </p:spPr>
          <p:style>
            <a:lnRef idx="1">
              <a:schemeClr val="accent1"/>
            </a:lnRef>
            <a:fillRef idx="0">
              <a:schemeClr val="accent1"/>
            </a:fillRef>
            <a:effectRef idx="0">
              <a:schemeClr val="accent1"/>
            </a:effectRef>
            <a:fontRef idx="minor">
              <a:schemeClr val="tx1"/>
            </a:fontRef>
          </p:style>
        </p:cxnSp>
      </p:grpSp>
      <p:graphicFrame>
        <p:nvGraphicFramePr>
          <p:cNvPr id="9" name="Content Placeholder 3"/>
          <p:cNvGraphicFramePr>
            <a:graphicFrameLocks noGrp="1"/>
          </p:cNvGraphicFramePr>
          <p:nvPr>
            <p:extLst>
              <p:ext uri="{D42A27DB-BD31-4B8C-83A1-F6EECF244321}">
                <p14:modId xmlns:p14="http://schemas.microsoft.com/office/powerpoint/2010/main" val="2659301035"/>
              </p:ext>
            </p:extLst>
          </p:nvPr>
        </p:nvGraphicFramePr>
        <p:xfrm>
          <a:off x="152400" y="1828800"/>
          <a:ext cx="8686800" cy="990020"/>
        </p:xfrm>
        <a:graphic>
          <a:graphicData uri="http://schemas.openxmlformats.org/drawingml/2006/table">
            <a:tbl>
              <a:tblPr/>
              <a:tblGrid>
                <a:gridCol w="4572000"/>
                <a:gridCol w="4114800"/>
              </a:tblGrid>
              <a:tr h="9900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9AD3F0"/>
                          </a:solidFill>
                          <a:effectLst/>
                          <a:latin typeface="Arial" panose="020B0604020202020204" pitchFamily="34" charset="0"/>
                          <a:cs typeface="Arial" panose="020B0604020202020204" pitchFamily="34" charset="0"/>
                        </a:rPr>
                        <a:t>Lack of time, access services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cited by 81 (54%) men</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9AD3F0"/>
                          </a:solidFill>
                          <a:effectLst/>
                          <a:latin typeface="Arial" panose="020B0604020202020204" pitchFamily="34" charset="0"/>
                          <a:cs typeface="Arial" panose="020B0604020202020204" pitchFamily="34" charset="0"/>
                        </a:rPr>
                        <a:t>More efficient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cited by </a:t>
                      </a:r>
                      <a:r>
                        <a:rPr kumimoji="0" lang="en-US" sz="2200" b="1" i="0" u="sng" strike="noStrike" cap="none" normalizeH="0" baseline="0" dirty="0" smtClean="0">
                          <a:ln>
                            <a:noFill/>
                          </a:ln>
                          <a:solidFill>
                            <a:schemeClr val="bg1"/>
                          </a:solidFill>
                          <a:effectLst/>
                          <a:latin typeface="Arial" panose="020B0604020202020204" pitchFamily="34" charset="0"/>
                          <a:cs typeface="Arial" panose="020B0604020202020204" pitchFamily="34" charset="0"/>
                        </a:rPr>
                        <a:t>only</a:t>
                      </a:r>
                      <a:r>
                        <a:rPr kumimoji="0" lang="en-US" sz="22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12 of the 81</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2" name="TextBox 1"/>
          <p:cNvSpPr txBox="1"/>
          <p:nvPr/>
        </p:nvSpPr>
        <p:spPr>
          <a:xfrm>
            <a:off x="304800" y="5181600"/>
            <a:ext cx="8763000" cy="1200329"/>
          </a:xfrm>
          <a:prstGeom prst="rect">
            <a:avLst/>
          </a:prstGeom>
          <a:noFill/>
        </p:spPr>
        <p:txBody>
          <a:bodyPr wrap="square" rtlCol="0">
            <a:spAutoFit/>
          </a:bodyPr>
          <a:lstStyle/>
          <a:p>
            <a:pPr marL="285750" lvl="0" indent="-285750" fontAlgn="base">
              <a:spcBef>
                <a:spcPct val="0"/>
              </a:spcBef>
              <a:spcAft>
                <a:spcPct val="0"/>
              </a:spcAft>
              <a:buFont typeface="Arial" panose="020B0604020202020204" pitchFamily="34" charset="0"/>
              <a:buChar char="•"/>
            </a:pPr>
            <a:r>
              <a:rPr lang="en-US" sz="2400" b="1" dirty="0" smtClean="0">
                <a:solidFill>
                  <a:schemeClr val="bg1"/>
                </a:solidFill>
                <a:latin typeface="Arial" panose="020B0604020202020204" pitchFamily="34" charset="0"/>
                <a:cs typeface="Arial" panose="020B0604020202020204" pitchFamily="34" charset="0"/>
              </a:rPr>
              <a:t>Overall, less </a:t>
            </a:r>
            <a:r>
              <a:rPr lang="en-US" sz="2400" b="1" dirty="0">
                <a:solidFill>
                  <a:schemeClr val="bg1"/>
                </a:solidFill>
                <a:latin typeface="Arial" panose="020B0604020202020204" pitchFamily="34" charset="0"/>
                <a:cs typeface="Arial" panose="020B0604020202020204" pitchFamily="34" charset="0"/>
              </a:rPr>
              <a:t>pain and no cutting, bleeding, injections, </a:t>
            </a:r>
            <a:r>
              <a:rPr lang="en-US" sz="2400" b="1" dirty="0" smtClean="0">
                <a:solidFill>
                  <a:schemeClr val="bg1"/>
                </a:solidFill>
                <a:latin typeface="Arial" panose="020B0604020202020204" pitchFamily="34" charset="0"/>
                <a:cs typeface="Arial" panose="020B0604020202020204" pitchFamily="34" charset="0"/>
              </a:rPr>
              <a:t>stitches, cited </a:t>
            </a:r>
            <a:r>
              <a:rPr lang="en-US" sz="2400" b="1" dirty="0">
                <a:solidFill>
                  <a:schemeClr val="bg1"/>
                </a:solidFill>
                <a:latin typeface="Arial" panose="020B0604020202020204" pitchFamily="34" charset="0"/>
                <a:cs typeface="Arial" panose="020B0604020202020204" pitchFamily="34" charset="0"/>
              </a:rPr>
              <a:t>by 103 </a:t>
            </a:r>
            <a:r>
              <a:rPr lang="en-US" sz="2400" b="1" dirty="0" smtClean="0">
                <a:solidFill>
                  <a:schemeClr val="bg1"/>
                </a:solidFill>
                <a:latin typeface="Arial" panose="020B0604020202020204" pitchFamily="34" charset="0"/>
                <a:cs typeface="Arial" panose="020B0604020202020204" pitchFamily="34" charset="0"/>
              </a:rPr>
              <a:t>(67%) of men</a:t>
            </a:r>
            <a:endParaRPr lang="en-US" sz="24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solidFill>
                <a:schemeClr val="bg1"/>
              </a:solidFill>
            </a:endParaRPr>
          </a:p>
        </p:txBody>
      </p:sp>
      <p:sp>
        <p:nvSpPr>
          <p:cNvPr id="6" name="TextBox 5"/>
          <p:cNvSpPr txBox="1"/>
          <p:nvPr/>
        </p:nvSpPr>
        <p:spPr>
          <a:xfrm>
            <a:off x="304800" y="4503003"/>
            <a:ext cx="8534400" cy="830997"/>
          </a:xfrm>
          <a:prstGeom prst="rect">
            <a:avLst/>
          </a:prstGeom>
          <a:noFill/>
        </p:spPr>
        <p:txBody>
          <a:bodyPr wrap="square" rtlCol="0">
            <a:spAutoFit/>
          </a:bodyPr>
          <a:lstStyle/>
          <a:p>
            <a:pPr marL="342900" lvl="0" indent="-342900" fontAlgn="base">
              <a:spcBef>
                <a:spcPct val="0"/>
              </a:spcBef>
              <a:spcAft>
                <a:spcPct val="0"/>
              </a:spcAft>
              <a:buFont typeface="Arial" panose="020B0604020202020204" pitchFamily="34" charset="0"/>
              <a:buChar char="•"/>
            </a:pPr>
            <a:r>
              <a:rPr lang="en-US" sz="2400" b="1" dirty="0">
                <a:solidFill>
                  <a:schemeClr val="bg1"/>
                </a:solidFill>
                <a:latin typeface="Arial" panose="020B0604020202020204" pitchFamily="34" charset="0"/>
                <a:cs typeface="Arial" panose="020B0604020202020204" pitchFamily="34" charset="0"/>
              </a:rPr>
              <a:t>Not ready, not enough </a:t>
            </a:r>
            <a:r>
              <a:rPr lang="en-US" sz="2400" b="1" dirty="0" smtClean="0">
                <a:solidFill>
                  <a:schemeClr val="bg1"/>
                </a:solidFill>
                <a:latin typeface="Arial" panose="020B0604020202020204" pitchFamily="34" charset="0"/>
                <a:cs typeface="Arial" panose="020B0604020202020204" pitchFamily="34" charset="0"/>
              </a:rPr>
              <a:t>info cited </a:t>
            </a:r>
            <a:r>
              <a:rPr lang="en-US" sz="2400" b="1" dirty="0">
                <a:solidFill>
                  <a:schemeClr val="bg1"/>
                </a:solidFill>
                <a:latin typeface="Arial" panose="020B0604020202020204" pitchFamily="34" charset="0"/>
                <a:cs typeface="Arial" panose="020B0604020202020204" pitchFamily="34" charset="0"/>
              </a:rPr>
              <a:t>by </a:t>
            </a:r>
            <a:r>
              <a:rPr lang="en-US" sz="2400" b="1" dirty="0" smtClean="0">
                <a:solidFill>
                  <a:schemeClr val="bg1"/>
                </a:solidFill>
                <a:latin typeface="Arial" panose="020B0604020202020204" pitchFamily="34" charset="0"/>
                <a:cs typeface="Arial" panose="020B0604020202020204" pitchFamily="34" charset="0"/>
              </a:rPr>
              <a:t>46 (31%) </a:t>
            </a:r>
            <a:r>
              <a:rPr lang="en-US" sz="2400" b="1" dirty="0">
                <a:solidFill>
                  <a:schemeClr val="bg1"/>
                </a:solidFill>
                <a:latin typeface="Arial" panose="020B0604020202020204" pitchFamily="34" charset="0"/>
                <a:cs typeface="Arial" panose="020B0604020202020204" pitchFamily="34" charset="0"/>
              </a:rPr>
              <a:t>men</a:t>
            </a:r>
          </a:p>
          <a:p>
            <a:pPr marL="342900" indent="-342900">
              <a:buFont typeface="Arial" panose="020B0604020202020204" pitchFamily="34" charset="0"/>
              <a:buChar char="•"/>
            </a:pPr>
            <a:endParaRPr lang="en-US" sz="2400" dirty="0">
              <a:solidFill>
                <a:schemeClr val="bg1"/>
              </a:solidFill>
            </a:endParaRPr>
          </a:p>
        </p:txBody>
      </p:sp>
      <p:graphicFrame>
        <p:nvGraphicFramePr>
          <p:cNvPr id="10" name="Content Placeholder 3"/>
          <p:cNvGraphicFramePr>
            <a:graphicFrameLocks noGrp="1"/>
          </p:cNvGraphicFramePr>
          <p:nvPr>
            <p:extLst>
              <p:ext uri="{D42A27DB-BD31-4B8C-83A1-F6EECF244321}">
                <p14:modId xmlns:p14="http://schemas.microsoft.com/office/powerpoint/2010/main" val="13089238"/>
              </p:ext>
            </p:extLst>
          </p:nvPr>
        </p:nvGraphicFramePr>
        <p:xfrm>
          <a:off x="152400" y="2971800"/>
          <a:ext cx="8686800" cy="1371890"/>
        </p:xfrm>
        <a:graphic>
          <a:graphicData uri="http://schemas.openxmlformats.org/drawingml/2006/table">
            <a:tbl>
              <a:tblPr/>
              <a:tblGrid>
                <a:gridCol w="4572000"/>
                <a:gridCol w="4114800"/>
              </a:tblGrid>
              <a:tr h="13718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rgbClr val="9AD3F0"/>
                          </a:solidFill>
                          <a:effectLst/>
                          <a:latin typeface="Arial" panose="020B0604020202020204" pitchFamily="34" charset="0"/>
                          <a:cs typeface="Arial" panose="020B0604020202020204" pitchFamily="34" charset="0"/>
                        </a:rPr>
                        <a:t>Fear of pain, cutting, bleeding, injections, stitches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cited by </a:t>
                      </a:r>
                      <a:r>
                        <a:rPr kumimoji="0" lang="en-US" sz="2200" b="1" i="0" u="sng" strike="noStrike" cap="none" normalizeH="0" baseline="0" dirty="0" smtClean="0">
                          <a:ln>
                            <a:noFill/>
                          </a:ln>
                          <a:solidFill>
                            <a:schemeClr val="bg1"/>
                          </a:solidFill>
                          <a:effectLst/>
                          <a:latin typeface="Arial" panose="020B0604020202020204" pitchFamily="34" charset="0"/>
                          <a:cs typeface="Arial" panose="020B0604020202020204" pitchFamily="34" charset="0"/>
                        </a:rPr>
                        <a:t>only</a:t>
                      </a:r>
                      <a:r>
                        <a:rPr kumimoji="0" lang="en-US" sz="22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 23 (15%) men</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1" u="none" strike="noStrike" cap="none" normalizeH="0" baseline="0" dirty="0" smtClean="0">
                          <a:ln>
                            <a:noFill/>
                          </a:ln>
                          <a:solidFill>
                            <a:srgbClr val="9AD3F0"/>
                          </a:solidFill>
                          <a:effectLst/>
                          <a:latin typeface="Arial" panose="020B0604020202020204" pitchFamily="34" charset="0"/>
                          <a:cs typeface="Arial" panose="020B0604020202020204" pitchFamily="34" charset="0"/>
                        </a:rPr>
                        <a:t>Less pain and no cutting, bleeding, injections, stitches</a:t>
                      </a:r>
                      <a:r>
                        <a:rPr kumimoji="0" lang="en-US" sz="2200" b="1" i="0" u="none" strike="noStrike" cap="none" normalizeH="0" baseline="0" dirty="0" smtClean="0">
                          <a:ln>
                            <a:noFill/>
                          </a:ln>
                          <a:solidFill>
                            <a:srgbClr val="9AD3F0"/>
                          </a:solidFill>
                          <a:effectLst/>
                          <a:latin typeface="Arial" panose="020B0604020202020204" pitchFamily="34" charset="0"/>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latin typeface="Arial" panose="020B0604020202020204" pitchFamily="34" charset="0"/>
                          <a:cs typeface="Arial" panose="020B0604020202020204" pitchFamily="34" charset="0"/>
                        </a:rPr>
                        <a:t>cited by 19 of the 23</a:t>
                      </a:r>
                    </a:p>
                  </a:txBody>
                  <a:tcPr marT="45706" marB="4570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58708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dissolv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theme/theme1.xml><?xml version="1.0" encoding="utf-8"?>
<a:theme xmlns:a="http://schemas.openxmlformats.org/drawingml/2006/main" name="Dark background (Presenta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verview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pyright and permiss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PopCouncil PPT</Template>
  <TotalTime>370</TotalTime>
  <Words>1188</Words>
  <Application>Microsoft Office PowerPoint</Application>
  <PresentationFormat>On-screen Show (4:3)</PresentationFormat>
  <Paragraphs>232</Paragraphs>
  <Slides>14</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14</vt:i4>
      </vt:variant>
    </vt:vector>
  </HeadingPairs>
  <TitlesOfParts>
    <vt:vector size="23" baseType="lpstr">
      <vt:lpstr>ＭＳ Ｐゴシック</vt:lpstr>
      <vt:lpstr>Adobe Garamond Pro</vt:lpstr>
      <vt:lpstr>Arial</vt:lpstr>
      <vt:lpstr>Calibri</vt:lpstr>
      <vt:lpstr>Franklin Gothic Book</vt:lpstr>
      <vt:lpstr>Franklin Gothic Medium</vt:lpstr>
      <vt:lpstr>Dark background (Presentations)</vt:lpstr>
      <vt:lpstr>Overview slides</vt:lpstr>
      <vt:lpstr>Copyright and permissions</vt:lpstr>
      <vt:lpstr>DEMAND FOR VMMC AND THE PREPEXTM DEVICE IN ZAMBIA</vt:lpstr>
      <vt:lpstr>Outline</vt:lpstr>
      <vt:lpstr>Study 1 – Phase 1</vt:lpstr>
      <vt:lpstr>Stages of VMMC behavioral change</vt:lpstr>
      <vt:lpstr>Supply Barriers – Failed Attempts</vt:lpstr>
      <vt:lpstr>Phase 1: Key conclusions</vt:lpstr>
      <vt:lpstr>Study 1 Phase 2</vt:lpstr>
      <vt:lpstr>Impact of PrePex Device</vt:lpstr>
      <vt:lpstr>PowerPoint Presentation</vt:lpstr>
      <vt:lpstr>Phase 2: Key conclusions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VMMC SEEKING AND THE PREPEX DEVICE IN ZAMBIA</dc:title>
  <dc:creator>PcH</dc:creator>
  <cp:lastModifiedBy>Amy Rupert</cp:lastModifiedBy>
  <cp:revision>159</cp:revision>
  <dcterms:created xsi:type="dcterms:W3CDTF">2014-07-14T08:04:18Z</dcterms:created>
  <dcterms:modified xsi:type="dcterms:W3CDTF">2015-04-16T19:40:27Z</dcterms:modified>
</cp:coreProperties>
</file>