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handoutMasterIdLst>
    <p:handoutMasterId r:id="rId18"/>
  </p:handoutMasterIdLst>
  <p:sldIdLst>
    <p:sldId id="265" r:id="rId3"/>
    <p:sldId id="267" r:id="rId4"/>
    <p:sldId id="259" r:id="rId5"/>
    <p:sldId id="268" r:id="rId6"/>
    <p:sldId id="270" r:id="rId7"/>
    <p:sldId id="271" r:id="rId8"/>
    <p:sldId id="272" r:id="rId9"/>
    <p:sldId id="273" r:id="rId10"/>
    <p:sldId id="274" r:id="rId11"/>
    <p:sldId id="275" r:id="rId12"/>
    <p:sldId id="276" r:id="rId13"/>
    <p:sldId id="277" r:id="rId14"/>
    <p:sldId id="278" r:id="rId15"/>
    <p:sldId id="279" r:id="rId16"/>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2804" autoAdjust="0"/>
  </p:normalViewPr>
  <p:slideViewPr>
    <p:cSldViewPr>
      <p:cViewPr varScale="1">
        <p:scale>
          <a:sx n="86" d="100"/>
          <a:sy n="86" d="100"/>
        </p:scale>
        <p:origin x="636" y="96"/>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1860" y="-9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2830" tIns="46415" rIns="92830" bIns="46415" rtlCol="0"/>
          <a:lstStyle>
            <a:lvl1pPr algn="r">
              <a:defRPr sz="1200"/>
            </a:lvl1pPr>
          </a:lstStyle>
          <a:p>
            <a:fld id="{9AF0D920-2905-46EE-802F-E39001D030A3}" type="datetimeFigureOut">
              <a:rPr lang="en-US" smtClean="0"/>
              <a:pPr/>
              <a:t>9/4/2014</a:t>
            </a:fld>
            <a:endParaRPr lang="en-US" dirty="0"/>
          </a:p>
        </p:txBody>
      </p:sp>
      <p:sp>
        <p:nvSpPr>
          <p:cNvPr id="4" name="Footer Placeholder 3"/>
          <p:cNvSpPr>
            <a:spLocks noGrp="1"/>
          </p:cNvSpPr>
          <p:nvPr>
            <p:ph type="ftr" sz="quarter" idx="2"/>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8"/>
            <a:ext cx="3037840" cy="461804"/>
          </a:xfrm>
          <a:prstGeom prst="rect">
            <a:avLst/>
          </a:prstGeom>
        </p:spPr>
        <p:txBody>
          <a:bodyPr vert="horz" lIns="92830" tIns="46415" rIns="92830" bIns="46415" rtlCol="0" anchor="b"/>
          <a:lstStyle>
            <a:lvl1pPr algn="r">
              <a:defRPr sz="1200"/>
            </a:lvl1pPr>
          </a:lstStyle>
          <a:p>
            <a:fld id="{7F83A991-A7F7-4AA0-AD51-CDC6F9F80A2D}" type="slidenum">
              <a:rPr lang="en-US" smtClean="0"/>
              <a:pPr/>
              <a:t>‹#›</a:t>
            </a:fld>
            <a:endParaRPr lang="en-US" dirty="0"/>
          </a:p>
        </p:txBody>
      </p:sp>
    </p:spTree>
    <p:extLst>
      <p:ext uri="{BB962C8B-B14F-4D97-AF65-F5344CB8AC3E}">
        <p14:creationId xmlns:p14="http://schemas.microsoft.com/office/powerpoint/2010/main" val="1337645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ZW"/>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a:defRPr sz="1200"/>
            </a:lvl1pPr>
          </a:lstStyle>
          <a:p>
            <a:fld id="{D6D06588-7F31-4E3A-90F1-D3B3125D61C0}" type="datetimeFigureOut">
              <a:rPr lang="en-ZW" smtClean="0"/>
              <a:pPr/>
              <a:t>9/4/2014</a:t>
            </a:fld>
            <a:endParaRPr lang="en-ZW"/>
          </a:p>
        </p:txBody>
      </p:sp>
      <p:sp>
        <p:nvSpPr>
          <p:cNvPr id="4" name="Slide Image Placeholder 3"/>
          <p:cNvSpPr>
            <a:spLocks noGrp="1" noRot="1" noChangeAspect="1"/>
          </p:cNvSpPr>
          <p:nvPr>
            <p:ph type="sldImg" idx="2"/>
          </p:nvPr>
        </p:nvSpPr>
        <p:spPr>
          <a:xfrm>
            <a:off x="1427163" y="1154113"/>
            <a:ext cx="4156075" cy="3117850"/>
          </a:xfrm>
          <a:prstGeom prst="rect">
            <a:avLst/>
          </a:prstGeom>
          <a:noFill/>
          <a:ln w="12700">
            <a:solidFill>
              <a:prstClr val="black"/>
            </a:solidFill>
          </a:ln>
        </p:spPr>
        <p:txBody>
          <a:bodyPr vert="horz" lIns="91440" tIns="45720" rIns="91440" bIns="45720" rtlCol="0" anchor="ctr"/>
          <a:lstStyle/>
          <a:p>
            <a:endParaRPr lang="en-ZW"/>
          </a:p>
        </p:txBody>
      </p:sp>
      <p:sp>
        <p:nvSpPr>
          <p:cNvPr id="5" name="Notes Placeholder 4"/>
          <p:cNvSpPr>
            <a:spLocks noGrp="1"/>
          </p:cNvSpPr>
          <p:nvPr>
            <p:ph type="body" sz="quarter" idx="3"/>
          </p:nvPr>
        </p:nvSpPr>
        <p:spPr>
          <a:xfrm>
            <a:off x="701675" y="4445000"/>
            <a:ext cx="5607050" cy="36369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W"/>
          </a:p>
        </p:txBody>
      </p:sp>
      <p:sp>
        <p:nvSpPr>
          <p:cNvPr id="6" name="Footer Placeholder 5"/>
          <p:cNvSpPr>
            <a:spLocks noGrp="1"/>
          </p:cNvSpPr>
          <p:nvPr>
            <p:ph type="ftr" sz="quarter" idx="4"/>
          </p:nvPr>
        </p:nvSpPr>
        <p:spPr>
          <a:xfrm>
            <a:off x="0" y="8772525"/>
            <a:ext cx="3038475" cy="463550"/>
          </a:xfrm>
          <a:prstGeom prst="rect">
            <a:avLst/>
          </a:prstGeom>
        </p:spPr>
        <p:txBody>
          <a:bodyPr vert="horz" lIns="91440" tIns="45720" rIns="91440" bIns="45720" rtlCol="0" anchor="b"/>
          <a:lstStyle>
            <a:lvl1pPr algn="l">
              <a:defRPr sz="1200"/>
            </a:lvl1pPr>
          </a:lstStyle>
          <a:p>
            <a:endParaRPr lang="en-ZW"/>
          </a:p>
        </p:txBody>
      </p:sp>
      <p:sp>
        <p:nvSpPr>
          <p:cNvPr id="7" name="Slide Number Placeholder 6"/>
          <p:cNvSpPr>
            <a:spLocks noGrp="1"/>
          </p:cNvSpPr>
          <p:nvPr>
            <p:ph type="sldNum" sz="quarter" idx="5"/>
          </p:nvPr>
        </p:nvSpPr>
        <p:spPr>
          <a:xfrm>
            <a:off x="3970338" y="8772525"/>
            <a:ext cx="3038475" cy="463550"/>
          </a:xfrm>
          <a:prstGeom prst="rect">
            <a:avLst/>
          </a:prstGeom>
        </p:spPr>
        <p:txBody>
          <a:bodyPr vert="horz" lIns="91440" tIns="45720" rIns="91440" bIns="45720" rtlCol="0" anchor="b"/>
          <a:lstStyle>
            <a:lvl1pPr algn="r">
              <a:defRPr sz="1200"/>
            </a:lvl1pPr>
          </a:lstStyle>
          <a:p>
            <a:fld id="{8BDDCECE-5071-4756-A2AD-CCF85EE719C2}" type="slidenum">
              <a:rPr lang="en-ZW" smtClean="0"/>
              <a:pPr/>
              <a:t>‹#›</a:t>
            </a:fld>
            <a:endParaRPr lang="en-ZW"/>
          </a:p>
        </p:txBody>
      </p:sp>
    </p:spTree>
    <p:extLst>
      <p:ext uri="{BB962C8B-B14F-4D97-AF65-F5344CB8AC3E}">
        <p14:creationId xmlns:p14="http://schemas.microsoft.com/office/powerpoint/2010/main" val="631984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DDCECE-5071-4756-A2AD-CCF85EE719C2}" type="slidenum">
              <a:rPr lang="en-ZW" smtClean="0"/>
              <a:pPr/>
              <a:t>1</a:t>
            </a:fld>
            <a:endParaRPr lang="en-ZW"/>
          </a:p>
        </p:txBody>
      </p:sp>
    </p:spTree>
    <p:extLst>
      <p:ext uri="{BB962C8B-B14F-4D97-AF65-F5344CB8AC3E}">
        <p14:creationId xmlns:p14="http://schemas.microsoft.com/office/powerpoint/2010/main" val="4217479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dirty="0"/>
          </a:p>
        </p:txBody>
      </p:sp>
      <p:sp>
        <p:nvSpPr>
          <p:cNvPr id="4" name="Slide Number Placeholder 3"/>
          <p:cNvSpPr>
            <a:spLocks noGrp="1"/>
          </p:cNvSpPr>
          <p:nvPr>
            <p:ph type="sldNum" sz="quarter" idx="10"/>
          </p:nvPr>
        </p:nvSpPr>
        <p:spPr/>
        <p:txBody>
          <a:bodyPr/>
          <a:lstStyle/>
          <a:p>
            <a:fld id="{8BDDCECE-5071-4756-A2AD-CCF85EE719C2}" type="slidenum">
              <a:rPr lang="en-ZW" smtClean="0"/>
              <a:pPr/>
              <a:t>2</a:t>
            </a:fld>
            <a:endParaRPr lang="en-ZW" dirty="0"/>
          </a:p>
        </p:txBody>
      </p:sp>
    </p:spTree>
    <p:extLst>
      <p:ext uri="{BB962C8B-B14F-4D97-AF65-F5344CB8AC3E}">
        <p14:creationId xmlns:p14="http://schemas.microsoft.com/office/powerpoint/2010/main" val="3034591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W"/>
          </a:p>
        </p:txBody>
      </p:sp>
      <p:sp>
        <p:nvSpPr>
          <p:cNvPr id="4" name="Slide Number Placeholder 3"/>
          <p:cNvSpPr>
            <a:spLocks noGrp="1"/>
          </p:cNvSpPr>
          <p:nvPr>
            <p:ph type="sldNum" sz="quarter" idx="10"/>
          </p:nvPr>
        </p:nvSpPr>
        <p:spPr/>
        <p:txBody>
          <a:bodyPr/>
          <a:lstStyle/>
          <a:p>
            <a:fld id="{8BDDCECE-5071-4756-A2AD-CCF85EE719C2}" type="slidenum">
              <a:rPr lang="en-ZW" smtClean="0"/>
              <a:pPr/>
              <a:t>3</a:t>
            </a:fld>
            <a:endParaRPr lang="en-ZW"/>
          </a:p>
        </p:txBody>
      </p:sp>
    </p:spTree>
    <p:extLst>
      <p:ext uri="{BB962C8B-B14F-4D97-AF65-F5344CB8AC3E}">
        <p14:creationId xmlns:p14="http://schemas.microsoft.com/office/powerpoint/2010/main" val="706243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BDDCECE-5071-4756-A2AD-CCF85EE719C2}" type="slidenum">
              <a:rPr lang="en-ZW" smtClean="0"/>
              <a:pPr/>
              <a:t>4</a:t>
            </a:fld>
            <a:endParaRPr lang="en-ZW"/>
          </a:p>
        </p:txBody>
      </p:sp>
    </p:spTree>
    <p:extLst>
      <p:ext uri="{BB962C8B-B14F-4D97-AF65-F5344CB8AC3E}">
        <p14:creationId xmlns:p14="http://schemas.microsoft.com/office/powerpoint/2010/main" val="347731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chemeClr val="tx2"/>
                </a:solidFill>
                <a:ea typeface="ＭＳ Ｐゴシック" charset="0"/>
                <a:cs typeface="ＭＳ Ｐゴシック" charset="0"/>
              </a:rPr>
              <a:t>Explored association between elements of surgical efficiency in VMMC, quality of surgical technique &amp; amount of time required to conduct VMMC procedures in actual field settings.</a:t>
            </a:r>
            <a:endParaRPr lang="en-US" b="0" dirty="0"/>
          </a:p>
        </p:txBody>
      </p:sp>
      <p:sp>
        <p:nvSpPr>
          <p:cNvPr id="4" name="Slide Number Placeholder 3"/>
          <p:cNvSpPr>
            <a:spLocks noGrp="1"/>
          </p:cNvSpPr>
          <p:nvPr>
            <p:ph type="sldNum" sz="quarter" idx="10"/>
          </p:nvPr>
        </p:nvSpPr>
        <p:spPr/>
        <p:txBody>
          <a:bodyPr/>
          <a:lstStyle/>
          <a:p>
            <a:fld id="{8BDDCECE-5071-4756-A2AD-CCF85EE719C2}" type="slidenum">
              <a:rPr lang="en-ZW" smtClean="0"/>
              <a:pPr/>
              <a:t>6</a:t>
            </a:fld>
            <a:endParaRPr lang="en-ZW" dirty="0"/>
          </a:p>
        </p:txBody>
      </p:sp>
    </p:spTree>
    <p:extLst>
      <p:ext uri="{BB962C8B-B14F-4D97-AF65-F5344CB8AC3E}">
        <p14:creationId xmlns:p14="http://schemas.microsoft.com/office/powerpoint/2010/main" val="722870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smtClean="0">
                <a:solidFill>
                  <a:schemeClr val="tx2"/>
                </a:solidFill>
              </a:rPr>
              <a:t>Explored concordance between recommended practices and providers</a:t>
            </a:r>
            <a:r>
              <a:rPr lang="ja-JP" altLang="en-US" sz="1200" b="0" smtClean="0">
                <a:solidFill>
                  <a:schemeClr val="tx2"/>
                </a:solidFill>
              </a:rPr>
              <a:t>’</a:t>
            </a:r>
            <a:r>
              <a:rPr lang="en-US" altLang="ja-JP" sz="1200" b="0" dirty="0" smtClean="0">
                <a:solidFill>
                  <a:schemeClr val="tx2"/>
                </a:solidFill>
              </a:rPr>
              <a:t> perceptions toward the VMMC efficiency elements.</a:t>
            </a:r>
            <a:endParaRPr lang="en-US" altLang="en-US" sz="1200" b="0" dirty="0" smtClean="0">
              <a:solidFill>
                <a:schemeClr val="tx2"/>
              </a:solidFill>
            </a:endParaRPr>
          </a:p>
          <a:p>
            <a:endParaRPr lang="en-US" dirty="0"/>
          </a:p>
        </p:txBody>
      </p:sp>
      <p:sp>
        <p:nvSpPr>
          <p:cNvPr id="4" name="Slide Number Placeholder 3"/>
          <p:cNvSpPr>
            <a:spLocks noGrp="1"/>
          </p:cNvSpPr>
          <p:nvPr>
            <p:ph type="sldNum" sz="quarter" idx="10"/>
          </p:nvPr>
        </p:nvSpPr>
        <p:spPr/>
        <p:txBody>
          <a:bodyPr/>
          <a:lstStyle/>
          <a:p>
            <a:fld id="{8BDDCECE-5071-4756-A2AD-CCF85EE719C2}" type="slidenum">
              <a:rPr lang="en-ZW" smtClean="0"/>
              <a:pPr/>
              <a:t>8</a:t>
            </a:fld>
            <a:endParaRPr lang="en-ZW" dirty="0"/>
          </a:p>
        </p:txBody>
      </p:sp>
    </p:spTree>
    <p:extLst>
      <p:ext uri="{BB962C8B-B14F-4D97-AF65-F5344CB8AC3E}">
        <p14:creationId xmlns:p14="http://schemas.microsoft.com/office/powerpoint/2010/main" val="602705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5400">
                <a:solidFill>
                  <a:schemeClr val="bg1"/>
                </a:solidFill>
                <a:latin typeface="Calibri"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sz="5400">
                <a:solidFill>
                  <a:schemeClr val="bg1"/>
                </a:solidFill>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82CC9827-CC28-4405-9337-3ADEAA7DB015}"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382000" cy="1143000"/>
          </a:xfrm>
          <a:prstGeom prst="rect">
            <a:avLst/>
          </a:prstGeom>
        </p:spPr>
        <p:txBody>
          <a:bodyPr/>
          <a:lstStyle>
            <a:lvl1pPr>
              <a:defRPr sz="5400">
                <a:solidFill>
                  <a:schemeClr val="bg1"/>
                </a:solidFill>
                <a:latin typeface="Calibri"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lvl1pPr>
              <a:defRPr>
                <a:solidFill>
                  <a:schemeClr val="bg1"/>
                </a:solidFill>
                <a:latin typeface="Calibri" pitchFamily="34" charset="0"/>
              </a:defRPr>
            </a:lvl1pPr>
            <a:lvl2pPr>
              <a:defRPr>
                <a:solidFill>
                  <a:schemeClr val="bg1"/>
                </a:solidFill>
                <a:latin typeface="Calibri" pitchFamily="34" charset="0"/>
              </a:defRPr>
            </a:lvl2pPr>
            <a:lvl3pPr>
              <a:defRPr>
                <a:solidFill>
                  <a:schemeClr val="bg1"/>
                </a:solidFill>
                <a:latin typeface="Calibri" pitchFamily="34" charset="0"/>
              </a:defRPr>
            </a:lvl3pPr>
            <a:lvl4pPr>
              <a:defRPr>
                <a:solidFill>
                  <a:schemeClr val="bg1"/>
                </a:solidFill>
                <a:latin typeface="Calibri" pitchFamily="34" charset="0"/>
              </a:defRPr>
            </a:lvl4pPr>
            <a:lvl5pPr>
              <a:defRPr>
                <a:solidFill>
                  <a:schemeClr val="bg1"/>
                </a:solidFill>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B21523F2-3C8A-4138-BA10-3EBBF5783314}"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F46A9A4E-5166-44AE-B089-AC954649C944}"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lvl1pPr>
              <a:defRPr>
                <a:solidFill>
                  <a:schemeClr val="bg1"/>
                </a:solidFill>
                <a:latin typeface="Calibri"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a:prstGeom prst="rect">
            <a:avLst/>
          </a:prstGeom>
        </p:spPr>
        <p:txBody>
          <a:bodyPr/>
          <a:lstStyle>
            <a:lvl1pPr>
              <a:defRPr sz="2800">
                <a:solidFill>
                  <a:schemeClr val="bg1"/>
                </a:solidFill>
                <a:latin typeface="Calibri" pitchFamily="34" charset="0"/>
              </a:defRPr>
            </a:lvl1pPr>
            <a:lvl2pPr>
              <a:defRPr sz="2400">
                <a:solidFill>
                  <a:schemeClr val="bg1"/>
                </a:solidFill>
                <a:latin typeface="Calibri" pitchFamily="34" charset="0"/>
              </a:defRPr>
            </a:lvl2pPr>
            <a:lvl3pPr>
              <a:defRPr sz="2000">
                <a:solidFill>
                  <a:schemeClr val="bg1"/>
                </a:solidFill>
                <a:latin typeface="Calibri" pitchFamily="34" charset="0"/>
              </a:defRPr>
            </a:lvl3pPr>
            <a:lvl4pPr>
              <a:defRPr sz="1800">
                <a:solidFill>
                  <a:schemeClr val="bg1"/>
                </a:solidFill>
                <a:latin typeface="Calibri" pitchFamily="34" charset="0"/>
              </a:defRPr>
            </a:lvl4pPr>
            <a:lvl5pPr>
              <a:defRPr sz="1800">
                <a:solidFill>
                  <a:schemeClr val="bg1"/>
                </a:solidFill>
                <a:latin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a:prstGeom prst="rect">
            <a:avLst/>
          </a:prstGeom>
        </p:spPr>
        <p:txBody>
          <a:bodyPr/>
          <a:lstStyle>
            <a:lvl1pPr>
              <a:defRPr sz="2800">
                <a:solidFill>
                  <a:schemeClr val="bg1"/>
                </a:solidFill>
                <a:latin typeface="Calibri" pitchFamily="34" charset="0"/>
              </a:defRPr>
            </a:lvl1pPr>
            <a:lvl2pPr>
              <a:defRPr sz="2400">
                <a:solidFill>
                  <a:schemeClr val="bg1"/>
                </a:solidFill>
                <a:latin typeface="Calibri" pitchFamily="34" charset="0"/>
              </a:defRPr>
            </a:lvl2pPr>
            <a:lvl3pPr>
              <a:defRPr sz="2000">
                <a:solidFill>
                  <a:schemeClr val="bg1"/>
                </a:solidFill>
                <a:latin typeface="Calibri" pitchFamily="34" charset="0"/>
              </a:defRPr>
            </a:lvl3pPr>
            <a:lvl4pPr>
              <a:defRPr sz="1800">
                <a:solidFill>
                  <a:schemeClr val="bg1"/>
                </a:solidFill>
                <a:latin typeface="Calibri" pitchFamily="34" charset="0"/>
              </a:defRPr>
            </a:lvl4pPr>
            <a:lvl5pPr>
              <a:defRPr sz="1800">
                <a:solidFill>
                  <a:schemeClr val="bg1"/>
                </a:solidFill>
                <a:latin typeface="Calibri"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8D52DAED-CB07-4F50-9228-65EC73D56749}"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9"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7161A964-E7A4-4955-85A7-72000AB76452}"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27947255-4770-48B9-B021-1DE2128E4A9F}"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3"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4"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1ABEADA9-CD9E-472F-950D-7510135986D6}"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2B65E42F-ACB8-407D-903D-0433C893CD77}"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7" name="Slide Number Placeholder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C0C22E19-7DAA-4519-82E0-D5686B51628E}"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981200"/>
            <a:ext cx="7772400" cy="41148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4092E99A-2EC1-4320-BA1E-A7CE5F8A3B0A}"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dirty="0">
              <a:solidFill>
                <a:srgbClr val="000000"/>
              </a:solidFill>
            </a:endParaRPr>
          </a:p>
        </p:txBody>
      </p:sp>
      <p:sp>
        <p:nvSpPr>
          <p:cNvPr id="6" name="Rectangle 6"/>
          <p:cNvSpPr>
            <a:spLocks noGrp="1" noChangeArrowheads="1"/>
          </p:cNvSpPr>
          <p:nvPr>
            <p:ph type="sldNum" sz="quarter" idx="12"/>
          </p:nvPr>
        </p:nvSpPr>
        <p:spPr>
          <a:xfrm>
            <a:off x="6553200" y="6248400"/>
            <a:ext cx="1905000" cy="457200"/>
          </a:xfrm>
          <a:prstGeom prst="rect">
            <a:avLst/>
          </a:prstGeom>
          <a:ln/>
        </p:spPr>
        <p:txBody>
          <a:bodyPr/>
          <a:lstStyle>
            <a:lvl1pPr>
              <a:defRPr/>
            </a:lvl1pPr>
          </a:lstStyle>
          <a:p>
            <a:pPr>
              <a:defRPr/>
            </a:pPr>
            <a:fld id="{8E430B7E-EB89-47B8-824E-9D116C7D949E}"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F4007E-697B-4DDA-998E-4371D82D013C}" type="datetimeFigureOut">
              <a:rPr lang="en-US" smtClean="0"/>
              <a:pPr/>
              <a:t>9/4/2014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B5D39-5FAB-4CBC-9B89-F4E0445D037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4007E-697B-4DDA-998E-4371D82D013C}" type="datetimeFigureOut">
              <a:rPr lang="en-US" smtClean="0"/>
              <a:pPr/>
              <a:t>9/4/2014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8B5D39-5FAB-4CBC-9B89-F4E0445D0376}" type="slidenum">
              <a:rPr lang="en-US" smtClean="0"/>
              <a:pPr/>
              <a:t>‹#›</a:t>
            </a:fld>
            <a:endParaRPr lang="en-US" dirty="0"/>
          </a:p>
        </p:txBody>
      </p:sp>
      <p:cxnSp>
        <p:nvCxnSpPr>
          <p:cNvPr id="9" name="Straight Connector 8"/>
          <p:cNvCxnSpPr/>
          <p:nvPr userDrawn="1"/>
        </p:nvCxnSpPr>
        <p:spPr>
          <a:xfrm>
            <a:off x="0" y="0"/>
            <a:ext cx="9144000" cy="0"/>
          </a:xfrm>
          <a:prstGeom prst="line">
            <a:avLst/>
          </a:prstGeom>
          <a:ln w="63500" cap="rnd"/>
        </p:spPr>
        <p:style>
          <a:lnRef idx="3">
            <a:schemeClr val="accent2"/>
          </a:lnRef>
          <a:fillRef idx="0">
            <a:schemeClr val="accent2"/>
          </a:fillRef>
          <a:effectRef idx="2">
            <a:schemeClr val="accent2"/>
          </a:effectRef>
          <a:fontRef idx="minor">
            <a:schemeClr val="tx1"/>
          </a:fontRef>
        </p:style>
      </p:cxnSp>
      <p:pic>
        <p:nvPicPr>
          <p:cNvPr id="10" name="Picture 5"/>
          <p:cNvPicPr>
            <a:picLocks noChangeAspect="1" noChangeArrowheads="1"/>
          </p:cNvPicPr>
          <p:nvPr userDrawn="1"/>
        </p:nvPicPr>
        <p:blipFill>
          <a:blip r:embed="rId13" cstate="print"/>
          <a:srcRect/>
          <a:stretch>
            <a:fillRect/>
          </a:stretch>
        </p:blipFill>
        <p:spPr bwMode="auto">
          <a:xfrm>
            <a:off x="8382000" y="6019800"/>
            <a:ext cx="693186"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8"/>
          <p:cNvPicPr>
            <a:picLocks noChangeAspect="1" noChangeArrowheads="1"/>
          </p:cNvPicPr>
          <p:nvPr userDrawn="1"/>
        </p:nvPicPr>
        <p:blipFill>
          <a:blip r:embed="rId13" cstate="print"/>
          <a:srcRect/>
          <a:stretch>
            <a:fillRect/>
          </a:stretch>
        </p:blipFill>
        <p:spPr bwMode="auto">
          <a:xfrm>
            <a:off x="0" y="0"/>
            <a:ext cx="9144000" cy="6858000"/>
          </a:xfrm>
          <a:prstGeom prst="rect">
            <a:avLst/>
          </a:prstGeom>
          <a:noFill/>
          <a:ln w="9525">
            <a:noFill/>
            <a:miter lim="800000"/>
            <a:headEnd/>
            <a:tailEnd/>
          </a:ln>
        </p:spPr>
      </p:pic>
      <p:grpSp>
        <p:nvGrpSpPr>
          <p:cNvPr id="14" name="Group 13"/>
          <p:cNvGrpSpPr/>
          <p:nvPr userDrawn="1"/>
        </p:nvGrpSpPr>
        <p:grpSpPr>
          <a:xfrm>
            <a:off x="304800" y="152401"/>
            <a:ext cx="1600200" cy="1219200"/>
            <a:chOff x="76200" y="152401"/>
            <a:chExt cx="1524000" cy="1156838"/>
          </a:xfrm>
        </p:grpSpPr>
        <p:pic>
          <p:nvPicPr>
            <p:cNvPr id="15" name="Picture 14" descr="PEPFAR-Logo-Color-Tagline-Transparent-White.gif"/>
            <p:cNvPicPr>
              <a:picLocks noChangeAspect="1"/>
            </p:cNvPicPr>
            <p:nvPr userDrawn="1"/>
          </p:nvPicPr>
          <p:blipFill>
            <a:blip r:embed="rId14" cstate="print"/>
            <a:srcRect r="69367"/>
            <a:stretch>
              <a:fillRect/>
            </a:stretch>
          </p:blipFill>
          <p:spPr>
            <a:xfrm>
              <a:off x="228600" y="152401"/>
              <a:ext cx="762000" cy="900544"/>
            </a:xfrm>
            <a:prstGeom prst="rect">
              <a:avLst/>
            </a:prstGeom>
          </p:spPr>
        </p:pic>
        <p:sp>
          <p:nvSpPr>
            <p:cNvPr id="16" name="TextBox 11"/>
            <p:cNvSpPr txBox="1"/>
            <p:nvPr userDrawn="1"/>
          </p:nvSpPr>
          <p:spPr>
            <a:xfrm>
              <a:off x="76200" y="990600"/>
              <a:ext cx="1524000" cy="3186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dirty="0" smtClean="0">
                  <a:solidFill>
                    <a:schemeClr val="bg1"/>
                  </a:solidFill>
                  <a:latin typeface="Arial" pitchFamily="34" charset="0"/>
                  <a:cs typeface="Arial" pitchFamily="34" charset="0"/>
                </a:rPr>
                <a:t>PEPFAR</a:t>
              </a:r>
              <a:endParaRPr lang="en-US" sz="1600" b="1" dirty="0">
                <a:solidFill>
                  <a:schemeClr val="bg1"/>
                </a:solidFill>
                <a:latin typeface="Arial" pitchFamily="34" charset="0"/>
                <a:cs typeface="Arial" pitchFamily="34" charset="0"/>
              </a:endParaRPr>
            </a:p>
          </p:txBody>
        </p:sp>
      </p:grpSp>
      <p:pic>
        <p:nvPicPr>
          <p:cNvPr id="17" name="Picture 5"/>
          <p:cNvPicPr>
            <a:picLocks noChangeAspect="1" noChangeArrowheads="1"/>
          </p:cNvPicPr>
          <p:nvPr userDrawn="1"/>
        </p:nvPicPr>
        <p:blipFill>
          <a:blip r:embed="rId15" cstate="print"/>
          <a:srcRect/>
          <a:stretch>
            <a:fillRect/>
          </a:stretch>
        </p:blipFill>
        <p:spPr bwMode="auto">
          <a:xfrm>
            <a:off x="8382000" y="6019800"/>
            <a:ext cx="693186"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gif"/><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pic>
        <p:nvPicPr>
          <p:cNvPr id="4" name="Picture 8"/>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5" name="Rectangle 6"/>
          <p:cNvSpPr txBox="1">
            <a:spLocks noChangeArrowheads="1"/>
          </p:cNvSpPr>
          <p:nvPr/>
        </p:nvSpPr>
        <p:spPr>
          <a:xfrm>
            <a:off x="381000" y="1524000"/>
            <a:ext cx="8610600" cy="2514600"/>
          </a:xfrm>
          <a:prstGeom prst="rect">
            <a:avLst/>
          </a:prstGeom>
        </p:spPr>
        <p:txBody>
          <a:bodyPr/>
          <a:lstStyle/>
          <a:p>
            <a:pPr lvl="0" algn="ctr" fontAlgn="base">
              <a:spcBef>
                <a:spcPct val="0"/>
              </a:spcBef>
              <a:spcAft>
                <a:spcPct val="0"/>
              </a:spcAft>
              <a:defRPr/>
            </a:pPr>
            <a:r>
              <a:rPr lang="en-US" sz="3200" b="1" kern="0" dirty="0" smtClean="0">
                <a:solidFill>
                  <a:schemeClr val="bg1"/>
                </a:solidFill>
                <a:latin typeface="Calibri" pitchFamily="34" charset="0"/>
                <a:ea typeface="+mj-ea"/>
                <a:cs typeface="Calibri" pitchFamily="34" charset="0"/>
              </a:rPr>
              <a:t>Systematic Monitoring of the Voluntary Medical Male Circumcision Scale-up in </a:t>
            </a:r>
          </a:p>
          <a:p>
            <a:pPr lvl="0" algn="ctr" fontAlgn="base">
              <a:spcBef>
                <a:spcPct val="0"/>
              </a:spcBef>
              <a:spcAft>
                <a:spcPct val="0"/>
              </a:spcAft>
              <a:defRPr/>
            </a:pPr>
            <a:r>
              <a:rPr lang="en-US" sz="3200" b="1" kern="0" dirty="0" smtClean="0">
                <a:solidFill>
                  <a:schemeClr val="bg1"/>
                </a:solidFill>
                <a:latin typeface="Calibri" pitchFamily="34" charset="0"/>
                <a:ea typeface="+mj-ea"/>
                <a:cs typeface="Calibri" pitchFamily="34" charset="0"/>
              </a:rPr>
              <a:t>Eastern and Southern Africa:</a:t>
            </a:r>
            <a:br>
              <a:rPr lang="en-US" sz="3200" b="1" kern="0" dirty="0" smtClean="0">
                <a:solidFill>
                  <a:schemeClr val="bg1"/>
                </a:solidFill>
                <a:latin typeface="Calibri" pitchFamily="34" charset="0"/>
                <a:ea typeface="+mj-ea"/>
                <a:cs typeface="Calibri" pitchFamily="34" charset="0"/>
              </a:rPr>
            </a:br>
            <a:r>
              <a:rPr lang="en-US" sz="3200" b="1" kern="0" dirty="0" smtClean="0">
                <a:solidFill>
                  <a:schemeClr val="bg1"/>
                </a:solidFill>
                <a:latin typeface="Calibri" pitchFamily="34" charset="0"/>
                <a:ea typeface="+mj-ea"/>
                <a:cs typeface="Calibri" pitchFamily="34" charset="0"/>
              </a:rPr>
              <a:t> </a:t>
            </a:r>
            <a:r>
              <a:rPr lang="en-US" sz="4000" b="1" kern="0" dirty="0" smtClean="0">
                <a:solidFill>
                  <a:schemeClr val="bg1"/>
                </a:solidFill>
                <a:latin typeface="Calibri" pitchFamily="34" charset="0"/>
                <a:ea typeface="+mj-ea"/>
                <a:cs typeface="Calibri" pitchFamily="34" charset="0"/>
              </a:rPr>
              <a:t>Surgical Efficiencies and Provider Attitudes &amp; Experiences </a:t>
            </a:r>
          </a:p>
          <a:p>
            <a:pPr lvl="0" algn="ctr" fontAlgn="base">
              <a:spcBef>
                <a:spcPct val="0"/>
              </a:spcBef>
              <a:spcAft>
                <a:spcPct val="0"/>
              </a:spcAft>
              <a:defRPr/>
            </a:pPr>
            <a:r>
              <a:rPr lang="en-US" sz="2800" b="1" kern="0" dirty="0" smtClean="0">
                <a:solidFill>
                  <a:schemeClr val="bg1"/>
                </a:solidFill>
                <a:latin typeface="Calibri" pitchFamily="34" charset="0"/>
                <a:ea typeface="+mj-ea"/>
                <a:cs typeface="+mj-cs"/>
              </a:rPr>
              <a:t>Webster Mavhu on behalf of the SYMMACS team</a:t>
            </a:r>
            <a:endParaRPr kumimoji="0" lang="en-US" sz="2800" b="1" i="0" u="none" strike="noStrike" kern="0" cap="none" spc="0" normalizeH="0" baseline="0" noProof="0" dirty="0" smtClean="0">
              <a:ln>
                <a:noFill/>
              </a:ln>
              <a:solidFill>
                <a:schemeClr val="bg1"/>
              </a:solidFill>
              <a:effectLst/>
              <a:uLnTx/>
              <a:uFillTx/>
              <a:latin typeface="Calibri" pitchFamily="34" charset="0"/>
              <a:ea typeface="+mj-ea"/>
              <a:cs typeface="Calibri" pitchFamily="34" charset="0"/>
            </a:endParaRPr>
          </a:p>
        </p:txBody>
      </p:sp>
      <p:pic>
        <p:nvPicPr>
          <p:cNvPr id="6" name="Picture 5"/>
          <p:cNvPicPr>
            <a:picLocks noChangeAspect="1" noChangeArrowheads="1"/>
          </p:cNvPicPr>
          <p:nvPr/>
        </p:nvPicPr>
        <p:blipFill>
          <a:blip r:embed="rId4" cstate="print"/>
          <a:srcRect/>
          <a:stretch>
            <a:fillRect/>
          </a:stretch>
        </p:blipFill>
        <p:spPr bwMode="auto">
          <a:xfrm>
            <a:off x="8229600" y="4724400"/>
            <a:ext cx="914400" cy="1752600"/>
          </a:xfrm>
          <a:prstGeom prst="rect">
            <a:avLst/>
          </a:prstGeom>
          <a:noFill/>
          <a:ln w="9525">
            <a:noFill/>
            <a:miter lim="800000"/>
            <a:headEnd/>
            <a:tailEnd/>
          </a:ln>
        </p:spPr>
      </p:pic>
      <p:pic>
        <p:nvPicPr>
          <p:cNvPr id="7" name="Picture 6" descr="PEPFAR-Logo-Color-Tagline-Transparent-White.gif"/>
          <p:cNvPicPr>
            <a:picLocks noChangeAspect="1"/>
          </p:cNvPicPr>
          <p:nvPr/>
        </p:nvPicPr>
        <p:blipFill>
          <a:blip r:embed="rId5" cstate="print"/>
          <a:stretch>
            <a:fillRect/>
          </a:stretch>
        </p:blipFill>
        <p:spPr>
          <a:xfrm>
            <a:off x="166323" y="76202"/>
            <a:ext cx="3999117" cy="1447798"/>
          </a:xfrm>
          <a:prstGeom prst="rect">
            <a:avLst/>
          </a:prstGeom>
        </p:spPr>
      </p:pic>
      <p:sp>
        <p:nvSpPr>
          <p:cNvPr id="9" name="Slide Number Placeholder 5"/>
          <p:cNvSpPr>
            <a:spLocks noGrp="1"/>
          </p:cNvSpPr>
          <p:nvPr>
            <p:ph type="sldNum" sz="quarter" idx="12"/>
          </p:nvPr>
        </p:nvSpPr>
        <p:spPr>
          <a:xfrm>
            <a:off x="4267200" y="6432551"/>
            <a:ext cx="5105400" cy="501649"/>
          </a:xfrm>
        </p:spPr>
        <p:txBody>
          <a:bodyPr/>
          <a:lstStyle>
            <a:lvl1pPr>
              <a:defRPr sz="1200">
                <a:solidFill>
                  <a:schemeClr val="tx1"/>
                </a:solidFill>
              </a:defRPr>
            </a:lvl1pPr>
          </a:lstStyle>
          <a:p>
            <a:r>
              <a:rPr lang="en-US" sz="2400" b="1" dirty="0" smtClean="0">
                <a:solidFill>
                  <a:schemeClr val="bg1"/>
                </a:solidFill>
                <a:latin typeface="Calibri" pitchFamily="34" charset="0"/>
                <a:cs typeface="Calibri" pitchFamily="34" charset="0"/>
              </a:rPr>
              <a:t>AIDS 2014 – Stepping Up The Pace</a:t>
            </a:r>
            <a:endParaRPr lang="en-US" sz="2400" b="1" dirty="0">
              <a:solidFill>
                <a:schemeClr val="bg1"/>
              </a:solidFill>
              <a:latin typeface="Calibri" pitchFamily="34" charset="0"/>
              <a:cs typeface="Calibri" pitchFamily="34" charset="0"/>
            </a:endParaRPr>
          </a:p>
        </p:txBody>
      </p:sp>
      <p:pic>
        <p:nvPicPr>
          <p:cNvPr id="10" name="Picture 41" descr="R2P logo.pn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06966" y="5273350"/>
            <a:ext cx="1682750" cy="1118873"/>
          </a:xfrm>
          <a:prstGeom prst="rect">
            <a:avLst/>
          </a:prstGeom>
          <a:solidFill>
            <a:schemeClr val="bg1"/>
          </a:solidFill>
          <a:ln>
            <a:noFill/>
          </a:ln>
          <a:extLst/>
        </p:spPr>
      </p:pic>
      <p:pic>
        <p:nvPicPr>
          <p:cNvPr id="11" name="Picture 40" descr="searchlogo.pn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1000" y="5600700"/>
            <a:ext cx="4891082" cy="647700"/>
          </a:xfrm>
          <a:prstGeom prst="rect">
            <a:avLst/>
          </a:prstGeom>
          <a:solidFill>
            <a:schemeClr val="bg1"/>
          </a:solidFill>
          <a:ln>
            <a:noFill/>
          </a:ln>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0207" y="381000"/>
            <a:ext cx="8763000" cy="5334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600" b="1" dirty="0" smtClean="0">
                <a:solidFill>
                  <a:schemeClr val="tx2"/>
                </a:solidFill>
              </a:rPr>
              <a:t>Provider Burnout and Job Satisfaction</a:t>
            </a:r>
          </a:p>
        </p:txBody>
      </p:sp>
      <p:graphicFrame>
        <p:nvGraphicFramePr>
          <p:cNvPr id="3" name="Content Placeholder 4"/>
          <p:cNvGraphicFramePr>
            <a:graphicFrameLocks/>
          </p:cNvGraphicFramePr>
          <p:nvPr>
            <p:extLst>
              <p:ext uri="{D42A27DB-BD31-4B8C-83A1-F6EECF244321}">
                <p14:modId xmlns:p14="http://schemas.microsoft.com/office/powerpoint/2010/main" val="1413121878"/>
              </p:ext>
            </p:extLst>
          </p:nvPr>
        </p:nvGraphicFramePr>
        <p:xfrm>
          <a:off x="210207" y="1371600"/>
          <a:ext cx="8763000" cy="5334000"/>
        </p:xfrm>
        <a:graphic>
          <a:graphicData uri="http://schemas.openxmlformats.org/drawingml/2006/table">
            <a:tbl>
              <a:tblPr/>
              <a:tblGrid>
                <a:gridCol w="2576877"/>
                <a:gridCol w="773871"/>
                <a:gridCol w="772255"/>
                <a:gridCol w="773872"/>
                <a:gridCol w="773871"/>
                <a:gridCol w="773872"/>
                <a:gridCol w="770639"/>
                <a:gridCol w="773872"/>
                <a:gridCol w="773871"/>
              </a:tblGrid>
              <a:tr h="539684">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 </a:t>
                      </a:r>
                    </a:p>
                  </a:txBody>
                  <a:tcPr marL="18415" marR="1841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2000" b="1" i="0" u="none" strike="noStrike" cap="none" normalizeH="0" baseline="0" dirty="0" smtClean="0">
                          <a:ln>
                            <a:noFill/>
                          </a:ln>
                          <a:solidFill>
                            <a:srgbClr val="FFFFFF"/>
                          </a:solidFill>
                          <a:effectLst/>
                          <a:latin typeface="Calibri" pitchFamily="34" charset="0"/>
                          <a:ea typeface="MS PGothic" pitchFamily="34" charset="-128"/>
                        </a:rPr>
                        <a:t>Kenya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2000" b="1" i="0" u="none" strike="noStrike" cap="none" normalizeH="0" baseline="0" dirty="0" smtClean="0">
                          <a:ln>
                            <a:noFill/>
                          </a:ln>
                          <a:solidFill>
                            <a:srgbClr val="FFFFFF"/>
                          </a:solidFill>
                          <a:effectLst/>
                          <a:latin typeface="Calibri" pitchFamily="34" charset="0"/>
                          <a:ea typeface="MS PGothic" pitchFamily="34" charset="-128"/>
                        </a:rPr>
                        <a:t>South Africa</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2000" b="1" i="0" u="none" strike="noStrike" cap="none" normalizeH="0" baseline="0" dirty="0" smtClean="0">
                          <a:ln>
                            <a:noFill/>
                          </a:ln>
                          <a:solidFill>
                            <a:srgbClr val="FFFFFF"/>
                          </a:solidFill>
                          <a:effectLst/>
                          <a:latin typeface="Calibri" pitchFamily="34" charset="0"/>
                          <a:ea typeface="MS PGothic" pitchFamily="34" charset="-128"/>
                        </a:rPr>
                        <a:t>Tanzania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gridSpan="2">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2000" b="1" i="0" u="none" strike="noStrike" cap="none" normalizeH="0" baseline="0" dirty="0" smtClean="0">
                          <a:ln>
                            <a:noFill/>
                          </a:ln>
                          <a:solidFill>
                            <a:srgbClr val="FFFFFF"/>
                          </a:solidFill>
                          <a:effectLst/>
                          <a:latin typeface="Calibri" pitchFamily="34" charset="0"/>
                          <a:ea typeface="MS PGothic" pitchFamily="34" charset="-128"/>
                        </a:rPr>
                        <a:t>Zimbabwe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958541">
                <a:tc>
                  <a:txBody>
                    <a:bodyPr/>
                    <a:lstStyle/>
                    <a:p>
                      <a:pPr marL="0" marR="0" lvl="0" indent="0" algn="l" defTabSz="457200" rtl="0" eaLnBrk="1" fontAlgn="base" latinLnBrk="0" hangingPunct="1">
                        <a:lnSpc>
                          <a:spcPct val="115000"/>
                        </a:lnSpc>
                        <a:spcBef>
                          <a:spcPct val="0"/>
                        </a:spcBef>
                        <a:spcAft>
                          <a:spcPct val="0"/>
                        </a:spcAft>
                        <a:buClrTx/>
                        <a:buSzTx/>
                        <a:buFontTx/>
                        <a:buNone/>
                        <a:tabLst>
                          <a:tab pos="3829050" algn="l"/>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 who agree or strongly agree that:  </a:t>
                      </a:r>
                    </a:p>
                  </a:txBody>
                  <a:tcPr marL="18415" marR="18415"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2011 n=85</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2012</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n=82</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2011 n=105</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2012</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n=209</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2011</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n=93</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2012</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n=206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2011</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 74</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2012</a:t>
                      </a:r>
                    </a:p>
                    <a:p>
                      <a:pPr marL="0" marR="0" lvl="0" indent="0" algn="ctr" defTabSz="457200" rtl="0" eaLnBrk="1" fontAlgn="base" latinLnBrk="0" hangingPunct="1">
                        <a:lnSpc>
                          <a:spcPct val="115000"/>
                        </a:lnSpc>
                        <a:spcBef>
                          <a:spcPct val="0"/>
                        </a:spcBef>
                        <a:spcAft>
                          <a:spcPct val="0"/>
                        </a:spcAft>
                        <a:buClrTx/>
                        <a:buSzTx/>
                        <a:buFontTx/>
                        <a:buNone/>
                        <a:tabLst>
                          <a:tab pos="3829050" algn="l"/>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n=94</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1438617">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Performing (or assisting in performing) VMMC is a personally fulfilling job</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87.1</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84.0</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82.9</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79.9</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100 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99.0</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81.1</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77.7</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2397158">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I personally have begun to experience work fatigue or burnout from performing (or assisting in performing) VMMC repeatedly</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70.6</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69.5</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36.2</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32.5</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53.8 </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14.6</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27.0</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Calibri" pitchFamily="34" charset="0"/>
                          <a:ea typeface="MS PGothic" pitchFamily="34" charset="-128"/>
                        </a:rPr>
                        <a:t>17.0</a:t>
                      </a:r>
                    </a:p>
                  </a:txBody>
                  <a:tcPr marL="18415" marR="1841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bl>
          </a:graphicData>
        </a:graphic>
      </p:graphicFrame>
    </p:spTree>
    <p:extLst>
      <p:ext uri="{BB962C8B-B14F-4D97-AF65-F5344CB8AC3E}">
        <p14:creationId xmlns:p14="http://schemas.microsoft.com/office/powerpoint/2010/main" val="22801450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14855"/>
            <a:ext cx="8458200" cy="6096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600" b="1" dirty="0" smtClean="0">
                <a:solidFill>
                  <a:schemeClr val="tx2"/>
                </a:solidFill>
              </a:rPr>
              <a:t>Recommendations</a:t>
            </a:r>
            <a:r>
              <a:rPr lang="en-US" altLang="en-US" sz="4000" b="1" dirty="0" smtClean="0">
                <a:solidFill>
                  <a:schemeClr val="tx2"/>
                </a:solidFill>
              </a:rPr>
              <a:t/>
            </a:r>
            <a:br>
              <a:rPr lang="en-US" altLang="en-US" sz="4000" b="1" dirty="0" smtClean="0">
                <a:solidFill>
                  <a:schemeClr val="tx2"/>
                </a:solidFill>
              </a:rPr>
            </a:br>
            <a:r>
              <a:rPr lang="en-US" altLang="en-US" dirty="0" smtClean="0"/>
              <a:t/>
            </a:r>
            <a:br>
              <a:rPr lang="en-US" altLang="en-US" dirty="0" smtClean="0"/>
            </a:br>
            <a:r>
              <a:rPr lang="en-US" altLang="en-US" dirty="0" smtClean="0"/>
              <a:t/>
            </a:r>
            <a:br>
              <a:rPr lang="en-US" altLang="en-US" dirty="0" smtClean="0"/>
            </a:br>
            <a:endParaRPr lang="en-US" altLang="en-US" b="1" dirty="0" smtClean="0">
              <a:solidFill>
                <a:schemeClr val="tx2"/>
              </a:solidFill>
            </a:endParaRPr>
          </a:p>
        </p:txBody>
      </p:sp>
      <p:sp>
        <p:nvSpPr>
          <p:cNvPr id="3" name="Content Placeholder 2"/>
          <p:cNvSpPr txBox="1">
            <a:spLocks/>
          </p:cNvSpPr>
          <p:nvPr/>
        </p:nvSpPr>
        <p:spPr>
          <a:xfrm>
            <a:off x="467710" y="1676400"/>
            <a:ext cx="8458200" cy="4267200"/>
          </a:xfrm>
          <a:prstGeom prst="rect">
            <a:avLst/>
          </a:prstGeom>
        </p:spPr>
        <p:txBody>
          <a:bodyPr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nSpc>
                <a:spcPct val="120000"/>
              </a:lnSpc>
              <a:spcBef>
                <a:spcPts val="0"/>
              </a:spcBef>
              <a:spcAft>
                <a:spcPts val="1200"/>
              </a:spcAft>
              <a:buFont typeface="Arial" panose="020B0604020202020204" pitchFamily="34" charset="0"/>
              <a:buChar char="•"/>
              <a:defRPr/>
            </a:pPr>
            <a:r>
              <a:rPr lang="en-US" sz="4000" b="1" dirty="0" smtClean="0">
                <a:solidFill>
                  <a:schemeClr val="tx2"/>
                </a:solidFill>
                <a:ea typeface="ＭＳ Ｐゴシック" charset="0"/>
                <a:cs typeface="ＭＳ Ｐゴシック" charset="0"/>
              </a:rPr>
              <a:t>No amount of surgical efficiency can compensate for weak demand for VMMC services (Rech et al. 2014a)</a:t>
            </a:r>
          </a:p>
          <a:p>
            <a:pPr>
              <a:lnSpc>
                <a:spcPct val="120000"/>
              </a:lnSpc>
              <a:spcBef>
                <a:spcPts val="0"/>
              </a:spcBef>
              <a:spcAft>
                <a:spcPts val="1200"/>
              </a:spcAft>
              <a:defRPr/>
            </a:pPr>
            <a:r>
              <a:rPr lang="en-US" sz="4000" b="1" dirty="0" smtClean="0">
                <a:solidFill>
                  <a:schemeClr val="tx2"/>
                </a:solidFill>
                <a:ea typeface="ＭＳ Ｐゴシック" charset="0"/>
                <a:cs typeface="ＭＳ Ｐゴシック" charset="0"/>
              </a:rPr>
              <a:t>Countries should consider how best to support &amp; motivate its providers to maintain job-fulfillment and reduce burnout (</a:t>
            </a:r>
            <a:r>
              <a:rPr lang="en-US" sz="4000" b="1" dirty="0" smtClean="0">
                <a:solidFill>
                  <a:schemeClr val="tx2"/>
                </a:solidFill>
                <a:cs typeface="ＭＳ Ｐゴシック" charset="0"/>
              </a:rPr>
              <a:t>Perry et al. 2014)  </a:t>
            </a:r>
            <a:endParaRPr lang="en-US" sz="4000" b="1" dirty="0">
              <a:solidFill>
                <a:schemeClr val="tx2"/>
              </a:solidFill>
              <a:cs typeface="ＭＳ Ｐゴシック" charset="0"/>
            </a:endParaRPr>
          </a:p>
          <a:p>
            <a:pPr>
              <a:lnSpc>
                <a:spcPct val="120000"/>
              </a:lnSpc>
              <a:spcBef>
                <a:spcPts val="0"/>
              </a:spcBef>
              <a:spcAft>
                <a:spcPts val="1200"/>
              </a:spcAft>
              <a:defRPr/>
            </a:pPr>
            <a:r>
              <a:rPr lang="en-US" sz="4000" b="1" dirty="0" smtClean="0">
                <a:solidFill>
                  <a:schemeClr val="tx2"/>
                </a:solidFill>
                <a:ea typeface="ＭＳ Ｐゴシック" charset="0"/>
                <a:cs typeface="ＭＳ Ｐゴシック" charset="0"/>
              </a:rPr>
              <a:t>Countries should consult providers &amp; ensure greater understanding of policies to ensure compliance with efficiency elements (Mavhu et al. 2014)</a:t>
            </a:r>
          </a:p>
          <a:p>
            <a:pPr>
              <a:defRPr/>
            </a:pPr>
            <a:endParaRPr lang="en-US" dirty="0" smtClean="0">
              <a:cs typeface="ＭＳ Ｐゴシック" charset="0"/>
            </a:endParaRPr>
          </a:p>
          <a:p>
            <a:pPr lvl="1">
              <a:buFont typeface="Arial" pitchFamily="34" charset="0"/>
              <a:buChar char="•"/>
              <a:defRPr/>
            </a:pPr>
            <a:endParaRPr lang="en-US" u="sng" dirty="0" smtClean="0"/>
          </a:p>
          <a:p>
            <a:pPr lvl="1">
              <a:defRPr/>
            </a:pPr>
            <a:endParaRPr lang="en-US" dirty="0" smtClean="0"/>
          </a:p>
          <a:p>
            <a:pPr lvl="1">
              <a:defRPr/>
            </a:pPr>
            <a:endParaRPr lang="en-US" dirty="0" smtClean="0"/>
          </a:p>
          <a:p>
            <a:pPr>
              <a:buFont typeface="Arial"/>
              <a:buChar char="•"/>
              <a:defRPr/>
            </a:pPr>
            <a:endParaRPr lang="en-US" b="1" dirty="0">
              <a:solidFill>
                <a:schemeClr val="accent1"/>
              </a:solidFill>
              <a:cs typeface="ＭＳ Ｐゴシック" charset="0"/>
            </a:endParaRPr>
          </a:p>
        </p:txBody>
      </p:sp>
    </p:spTree>
    <p:extLst>
      <p:ext uri="{BB962C8B-B14F-4D97-AF65-F5344CB8AC3E}">
        <p14:creationId xmlns:p14="http://schemas.microsoft.com/office/powerpoint/2010/main" val="1149939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7655" y="231228"/>
            <a:ext cx="8799095" cy="6096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b="1" dirty="0" smtClean="0">
                <a:solidFill>
                  <a:schemeClr val="tx2"/>
                </a:solidFill>
              </a:rPr>
              <a:t>Acknowledgment to Country </a:t>
            </a:r>
            <a:r>
              <a:rPr lang="en-US" altLang="en-US" sz="3200" b="1" dirty="0">
                <a:solidFill>
                  <a:schemeClr val="tx2"/>
                </a:solidFill>
              </a:rPr>
              <a:t>T</a:t>
            </a:r>
            <a:r>
              <a:rPr lang="en-US" altLang="en-US" sz="3200" b="1" dirty="0" smtClean="0">
                <a:solidFill>
                  <a:schemeClr val="tx2"/>
                </a:solidFill>
              </a:rPr>
              <a:t>eams</a:t>
            </a:r>
          </a:p>
        </p:txBody>
      </p:sp>
      <p:graphicFrame>
        <p:nvGraphicFramePr>
          <p:cNvPr id="3" name="Content Placeholder 4"/>
          <p:cNvGraphicFramePr>
            <a:graphicFrameLocks/>
          </p:cNvGraphicFramePr>
          <p:nvPr>
            <p:extLst>
              <p:ext uri="{D42A27DB-BD31-4B8C-83A1-F6EECF244321}">
                <p14:modId xmlns:p14="http://schemas.microsoft.com/office/powerpoint/2010/main" val="3512764215"/>
              </p:ext>
            </p:extLst>
          </p:nvPr>
        </p:nvGraphicFramePr>
        <p:xfrm>
          <a:off x="152400" y="1143000"/>
          <a:ext cx="8970579" cy="5562600"/>
        </p:xfrm>
        <a:graphic>
          <a:graphicData uri="http://schemas.openxmlformats.org/drawingml/2006/table">
            <a:tbl>
              <a:tblPr/>
              <a:tblGrid>
                <a:gridCol w="1748267"/>
                <a:gridCol w="1855298"/>
                <a:gridCol w="1840119"/>
                <a:gridCol w="1686776"/>
                <a:gridCol w="1840119"/>
              </a:tblGrid>
              <a:tr h="267548">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rgbClr val="FFFFFF"/>
                          </a:solidFill>
                          <a:effectLst/>
                          <a:latin typeface="Calibri" pitchFamily="34" charset="0"/>
                          <a:ea typeface="MS PGothic" pitchFamily="34" charset="-128"/>
                        </a:rPr>
                        <a:t>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rgbClr val="FFFFFF"/>
                          </a:solidFill>
                          <a:effectLst/>
                          <a:latin typeface="Calibri" pitchFamily="34" charset="0"/>
                          <a:ea typeface="MS PGothic" pitchFamily="34" charset="-128"/>
                        </a:rPr>
                        <a:t>Kenya</a:t>
                      </a:r>
                      <a:endParaRPr kumimoji="0" lang="en-US" sz="2000" b="1" i="0" u="none" strike="noStrike" cap="none" normalizeH="0" baseline="0" dirty="0" smtClean="0">
                        <a:ln>
                          <a:noFill/>
                        </a:ln>
                        <a:solidFill>
                          <a:srgbClr val="FFFFFF"/>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rgbClr val="FFFFFF"/>
                          </a:solidFill>
                          <a:effectLst/>
                          <a:latin typeface="Calibri" pitchFamily="34" charset="0"/>
                          <a:ea typeface="MS PGothic" pitchFamily="34" charset="-128"/>
                        </a:rPr>
                        <a:t>South Africa</a:t>
                      </a:r>
                      <a:endParaRPr kumimoji="0" lang="en-US" sz="2000" b="1" i="0" u="none" strike="noStrike" cap="none" normalizeH="0" baseline="0" dirty="0" smtClean="0">
                        <a:ln>
                          <a:noFill/>
                        </a:ln>
                        <a:solidFill>
                          <a:srgbClr val="FFFFFF"/>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rgbClr val="FFFFFF"/>
                          </a:solidFill>
                          <a:effectLst/>
                          <a:latin typeface="Calibri" pitchFamily="34" charset="0"/>
                          <a:ea typeface="MS PGothic" pitchFamily="34" charset="-128"/>
                        </a:rPr>
                        <a:t>Tanzania</a:t>
                      </a:r>
                      <a:endParaRPr kumimoji="0" lang="en-US" sz="2000" b="1" i="0" u="none" strike="noStrike" cap="none" normalizeH="0" baseline="0" dirty="0" smtClean="0">
                        <a:ln>
                          <a:noFill/>
                        </a:ln>
                        <a:solidFill>
                          <a:srgbClr val="FFFFFF"/>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600" b="1" i="0" u="none" strike="noStrike" cap="none" normalizeH="0" baseline="0" dirty="0" smtClean="0">
                          <a:ln>
                            <a:noFill/>
                          </a:ln>
                          <a:solidFill>
                            <a:srgbClr val="FFFFFF"/>
                          </a:solidFill>
                          <a:effectLst/>
                          <a:latin typeface="Calibri" pitchFamily="34" charset="0"/>
                          <a:ea typeface="MS PGothic" pitchFamily="34" charset="-128"/>
                        </a:rPr>
                        <a:t>Zimbabwe</a:t>
                      </a:r>
                      <a:endParaRPr kumimoji="0" lang="en-US" sz="2000" b="1" i="0" u="none" strike="noStrike" cap="none" normalizeH="0" baseline="0" dirty="0" smtClean="0">
                        <a:ln>
                          <a:noFill/>
                        </a:ln>
                        <a:solidFill>
                          <a:srgbClr val="FFFFFF"/>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68147">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rgbClr val="FFFFFF"/>
                          </a:solidFill>
                          <a:effectLst/>
                          <a:latin typeface="Calibri" pitchFamily="34" charset="0"/>
                          <a:ea typeface="MS PGothic" pitchFamily="34" charset="-128"/>
                        </a:rPr>
                        <a:t>Implementing Agency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FHI360/Kenya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CHAPS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MCHIP Jhpiego/Tanzania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PSI/Zimbabwe, with ZAPP-UZ as subcontractor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946913">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rgbClr val="FFFFFF"/>
                          </a:solidFill>
                          <a:effectLst/>
                          <a:latin typeface="Calibri" pitchFamily="34" charset="0"/>
                          <a:ea typeface="MS PGothic" pitchFamily="34" charset="-128"/>
                        </a:rPr>
                        <a:t>Co-investigator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Nicholas Muraguri, Dr. Peter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Cherutich</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Kawango</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Agot</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Dr. Walter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Obiero</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Dr. Jackson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Kioko</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Dirk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Taljaard</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t>
                      </a:r>
                    </a:p>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James McIntyre</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Bennet</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Fimbo</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Eleuter</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Samky</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Karin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Hatzold</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Christopher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Samkange</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516397">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rgbClr val="FFFFFF"/>
                          </a:solidFill>
                          <a:effectLst/>
                          <a:latin typeface="Calibri" pitchFamily="34" charset="0"/>
                          <a:ea typeface="MS PGothic" pitchFamily="34" charset="-128"/>
                        </a:rPr>
                        <a:t>Country Coordinator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Mores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Loolpapit</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Mathews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Onyango</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Sasha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Frade</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Michael D.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Machaku</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Webster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Mavhu</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601984">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rgbClr val="FFFFFF"/>
                          </a:solidFill>
                          <a:effectLst/>
                          <a:latin typeface="Calibri" pitchFamily="34" charset="0"/>
                          <a:ea typeface="MS PGothic" pitchFamily="34" charset="-128"/>
                        </a:rPr>
                        <a:t>Clinician (data collection)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Omondi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Dickens,</a:t>
                      </a:r>
                    </a:p>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Nicolas Pule</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Mulashi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Biola</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Daniel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Shabangu</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Sindiswe</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Zwane</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Sindiswe</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Maseko</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Sifuni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Koshuma</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Milton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Kabiligi</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Tendai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Mutwirah</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Eric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Nyazika</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Kelvin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Nemayire</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516397">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rgbClr val="FFFFFF"/>
                          </a:solidFill>
                          <a:effectLst/>
                          <a:latin typeface="Calibri" pitchFamily="34" charset="0"/>
                          <a:ea typeface="MS PGothic" pitchFamily="34" charset="-128"/>
                        </a:rPr>
                        <a:t>Social Scientist for data collection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Rosemary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Owigar</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Dr. Violet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Naanyu</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401323">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rgbClr val="FFFFFF"/>
                          </a:solidFill>
                          <a:effectLst/>
                          <a:latin typeface="Calibri" pitchFamily="34" charset="0"/>
                          <a:ea typeface="MS PGothic" pitchFamily="34" charset="-128"/>
                        </a:rPr>
                        <a:t>Data Manager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Omondi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Dickens</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Alexandra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Spyrelis</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s-ES" sz="1200" b="0" i="0" u="none" strike="noStrike" cap="none" normalizeH="0" baseline="0" dirty="0" smtClean="0">
                          <a:ln>
                            <a:noFill/>
                          </a:ln>
                          <a:solidFill>
                            <a:srgbClr val="000000"/>
                          </a:solidFill>
                          <a:effectLst/>
                          <a:latin typeface="Calibri" pitchFamily="34" charset="0"/>
                          <a:ea typeface="MS PGothic" pitchFamily="34" charset="-128"/>
                        </a:rPr>
                        <a:t>Flora </a:t>
                      </a:r>
                      <a:r>
                        <a:rPr kumimoji="0" lang="es-ES" sz="1200" b="0" i="0" u="none" strike="noStrike" cap="none" normalizeH="0" baseline="0" dirty="0" err="1" smtClean="0">
                          <a:ln>
                            <a:noFill/>
                          </a:ln>
                          <a:solidFill>
                            <a:srgbClr val="000000"/>
                          </a:solidFill>
                          <a:effectLst/>
                          <a:latin typeface="Calibri" pitchFamily="34" charset="0"/>
                          <a:ea typeface="MS PGothic" pitchFamily="34" charset="-128"/>
                        </a:rPr>
                        <a:t>Hezwa</a:t>
                      </a:r>
                      <a:r>
                        <a:rPr kumimoji="0" lang="es-ES" sz="1200" b="0" i="0" u="none" strike="noStrike" cap="none" normalizeH="0" baseline="0" dirty="0" smtClean="0">
                          <a:ln>
                            <a:noFill/>
                          </a:ln>
                          <a:solidFill>
                            <a:srgbClr val="000000"/>
                          </a:solidFill>
                          <a:effectLst/>
                          <a:latin typeface="Calibri" pitchFamily="34" charset="0"/>
                          <a:ea typeface="MS PGothic" pitchFamily="34" charset="-128"/>
                        </a:rPr>
                        <a:t>, Dr. </a:t>
                      </a:r>
                      <a:r>
                        <a:rPr kumimoji="0" lang="es-ES" sz="1200" b="0" i="0" u="none" strike="noStrike" cap="none" normalizeH="0" baseline="0" dirty="0" err="1" smtClean="0">
                          <a:ln>
                            <a:noFill/>
                          </a:ln>
                          <a:solidFill>
                            <a:srgbClr val="000000"/>
                          </a:solidFill>
                          <a:effectLst/>
                          <a:latin typeface="Calibri" pitchFamily="34" charset="0"/>
                          <a:ea typeface="MS PGothic" pitchFamily="34" charset="-128"/>
                        </a:rPr>
                        <a:t>Obadia</a:t>
                      </a:r>
                      <a:r>
                        <a:rPr kumimoji="0" lang="es-E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s-ES" sz="1200" b="0" i="0" u="none" strike="noStrike" cap="none" normalizeH="0" baseline="0" dirty="0" err="1" smtClean="0">
                          <a:ln>
                            <a:noFill/>
                          </a:ln>
                          <a:solidFill>
                            <a:srgbClr val="000000"/>
                          </a:solidFill>
                          <a:effectLst/>
                          <a:latin typeface="Calibri" pitchFamily="34" charset="0"/>
                          <a:ea typeface="MS PGothic" pitchFamily="34" charset="-128"/>
                        </a:rPr>
                        <a:t>Venance</a:t>
                      </a:r>
                      <a:r>
                        <a:rPr kumimoji="0" lang="es-E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s-ES" sz="1200" b="0" i="0" u="none" strike="noStrike" cap="none" normalizeH="0" baseline="0" dirty="0" err="1" smtClean="0">
                          <a:ln>
                            <a:noFill/>
                          </a:ln>
                          <a:solidFill>
                            <a:srgbClr val="000000"/>
                          </a:solidFill>
                          <a:effectLst/>
                          <a:latin typeface="Calibri" pitchFamily="34" charset="0"/>
                          <a:ea typeface="MS PGothic" pitchFamily="34" charset="-128"/>
                        </a:rPr>
                        <a:t>Nyongole</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Dudzai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Mureyi</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464276">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rgbClr val="FFFFFF"/>
                          </a:solidFill>
                          <a:effectLst/>
                          <a:latin typeface="Calibri" pitchFamily="34" charset="0"/>
                          <a:ea typeface="MS PGothic" pitchFamily="34" charset="-128"/>
                        </a:rPr>
                        <a:t>USAID Mission </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Anne Murphy</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Wendy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Benzerga</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Rebecca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Fertziger</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Duncan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Onditi</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Seth Greenberg, Eric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Mlanga</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William Jansen</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774594">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smtClean="0">
                          <a:ln>
                            <a:noFill/>
                          </a:ln>
                          <a:solidFill>
                            <a:srgbClr val="FFFFFF"/>
                          </a:solidFill>
                          <a:effectLst/>
                          <a:latin typeface="Calibri" pitchFamily="34" charset="0"/>
                          <a:ea typeface="MS PGothic" pitchFamily="34" charset="-128"/>
                        </a:rPr>
                        <a:t>Technical assistance and/or sampling</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Dr. Kate McIntyre, Zebedee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Mwandi</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Carlos Toledo, Lisa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Mulwenga</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Koku</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Kasaura</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505021">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500" b="1" i="0" u="none" strike="noStrike" cap="none" normalizeH="0" baseline="0" dirty="0" smtClean="0">
                          <a:ln>
                            <a:noFill/>
                          </a:ln>
                          <a:solidFill>
                            <a:srgbClr val="FFFFFF"/>
                          </a:solidFill>
                          <a:effectLst/>
                          <a:latin typeface="Calibri" pitchFamily="34" charset="0"/>
                          <a:ea typeface="MS PGothic" pitchFamily="34" charset="-128"/>
                        </a:rPr>
                        <a:t>Manuscript review</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rgbClr val="000000"/>
                          </a:solidFill>
                          <a:effectLst/>
                          <a:latin typeface="Calibri" pitchFamily="34" charset="0"/>
                          <a:ea typeface="MS PGothic" pitchFamily="34" charset="-128"/>
                        </a:rPr>
                        <a:t>n/a</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Hally</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Mahler</a:t>
                      </a: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l" defTabSz="4572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Dr</a:t>
                      </a:r>
                      <a:r>
                        <a:rPr kumimoji="0" lang="en-US" sz="1200" b="0" i="0" u="none" strike="noStrike" cap="none" normalizeH="0" baseline="0" dirty="0" smtClean="0">
                          <a:ln>
                            <a:noFill/>
                          </a:ln>
                          <a:solidFill>
                            <a:srgbClr val="000000"/>
                          </a:solidFill>
                          <a:effectLst/>
                          <a:latin typeface="Calibri" pitchFamily="34" charset="0"/>
                          <a:ea typeface="MS PGothic" pitchFamily="34" charset="-128"/>
                        </a:rPr>
                        <a:t> Karin </a:t>
                      </a:r>
                      <a:r>
                        <a:rPr kumimoji="0" lang="en-US" sz="1200" b="0" i="0" u="none" strike="noStrike" cap="none" normalizeH="0" baseline="0" dirty="0" err="1" smtClean="0">
                          <a:ln>
                            <a:noFill/>
                          </a:ln>
                          <a:solidFill>
                            <a:srgbClr val="000000"/>
                          </a:solidFill>
                          <a:effectLst/>
                          <a:latin typeface="Calibri" pitchFamily="34" charset="0"/>
                          <a:ea typeface="MS PGothic" pitchFamily="34" charset="-128"/>
                        </a:rPr>
                        <a:t>Hatzold</a:t>
                      </a:r>
                      <a:endParaRPr kumimoji="0" lang="en-US" sz="1200" b="0" i="0" u="none" strike="noStrike" cap="none" normalizeH="0" baseline="0" dirty="0" smtClean="0">
                        <a:ln>
                          <a:noFill/>
                        </a:ln>
                        <a:solidFill>
                          <a:srgbClr val="000000"/>
                        </a:solidFill>
                        <a:effectLst/>
                        <a:latin typeface="Calibri" pitchFamily="34" charset="0"/>
                        <a:ea typeface="MS PGothic" pitchFamily="34" charset="-128"/>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bl>
          </a:graphicData>
        </a:graphic>
      </p:graphicFrame>
    </p:spTree>
    <p:extLst>
      <p:ext uri="{BB962C8B-B14F-4D97-AF65-F5344CB8AC3E}">
        <p14:creationId xmlns:p14="http://schemas.microsoft.com/office/powerpoint/2010/main" val="1269054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52400" y="457200"/>
            <a:ext cx="8839200" cy="6096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r>
              <a:rPr lang="en-US" altLang="en-US" sz="3600" b="1" dirty="0" smtClean="0">
                <a:solidFill>
                  <a:schemeClr val="tx2"/>
                </a:solidFill>
              </a:rPr>
              <a:t>Acknowledgement - Other Collaborators</a:t>
            </a:r>
          </a:p>
        </p:txBody>
      </p:sp>
      <p:graphicFrame>
        <p:nvGraphicFramePr>
          <p:cNvPr id="3" name="Table 2"/>
          <p:cNvGraphicFramePr>
            <a:graphicFrameLocks noGrp="1"/>
          </p:cNvGraphicFramePr>
          <p:nvPr>
            <p:extLst>
              <p:ext uri="{D42A27DB-BD31-4B8C-83A1-F6EECF244321}">
                <p14:modId xmlns:p14="http://schemas.microsoft.com/office/powerpoint/2010/main" val="1806890371"/>
              </p:ext>
            </p:extLst>
          </p:nvPr>
        </p:nvGraphicFramePr>
        <p:xfrm>
          <a:off x="190500" y="1371600"/>
          <a:ext cx="8763000" cy="4879856"/>
        </p:xfrm>
        <a:graphic>
          <a:graphicData uri="http://schemas.openxmlformats.org/drawingml/2006/table">
            <a:tbl>
              <a:tblPr/>
              <a:tblGrid>
                <a:gridCol w="2705100"/>
                <a:gridCol w="6057900"/>
              </a:tblGrid>
              <a:tr h="33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Calibri" pitchFamily="34" charset="0"/>
                          <a:ea typeface="MS PGothic" pitchFamily="34" charset="-128"/>
                        </a:rPr>
                        <a:t>Principal investigators</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MS PGothic" pitchFamily="34" charset="-128"/>
                        </a:rPr>
                        <a:t>Jane T. Bertrand (PI), Dino Rech (co-PI)</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r h="33680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Co-investigators</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MS PGothic" pitchFamily="34" charset="-128"/>
                        </a:rPr>
                        <a:t>Emmanuel Njeuhmeli, </a:t>
                      </a:r>
                      <a:r>
                        <a:rPr kumimoji="0" lang="en-US" sz="1600" b="0" i="0" u="none" strike="noStrike" cap="none" normalizeH="0" baseline="0" dirty="0" err="1" smtClean="0">
                          <a:ln>
                            <a:noFill/>
                          </a:ln>
                          <a:solidFill>
                            <a:schemeClr val="tx1"/>
                          </a:solidFill>
                          <a:effectLst/>
                          <a:latin typeface="Calibri" pitchFamily="34" charset="0"/>
                          <a:ea typeface="MS PGothic" pitchFamily="34" charset="-128"/>
                        </a:rPr>
                        <a:t>Delivette</a:t>
                      </a:r>
                      <a:r>
                        <a:rPr kumimoji="0" lang="en-US" sz="1600" b="0" i="0" u="none" strike="noStrike" cap="none" normalizeH="0" baseline="0" dirty="0" smtClean="0">
                          <a:ln>
                            <a:noFill/>
                          </a:ln>
                          <a:solidFill>
                            <a:schemeClr val="tx1"/>
                          </a:solidFill>
                          <a:effectLst/>
                          <a:latin typeface="Calibri" pitchFamily="34" charset="0"/>
                          <a:ea typeface="MS PGothic" pitchFamily="34" charset="-128"/>
                        </a:rPr>
                        <a:t> Castor, Jason Reed</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r>
              <a:tr h="10210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Technical Advisory Group to the R2P Project for VMMC (convened in 2010)</a:t>
                      </a:r>
                      <a:endParaRPr kumimoji="0" lang="en-US" sz="1600" b="0" i="0" u="none" strike="noStrike" cap="none" normalizeH="0" baseline="0" smtClean="0">
                        <a:ln>
                          <a:noFill/>
                        </a:ln>
                        <a:solidFill>
                          <a:schemeClr val="bg1"/>
                        </a:solidFill>
                        <a:effectLst/>
                        <a:latin typeface="Calibri" pitchFamily="34" charset="0"/>
                        <a:ea typeface="MS PGothic" pitchFamily="34"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MS PGothic" pitchFamily="34" charset="-128"/>
                        </a:rPr>
                        <a:t>Bertran Auvert, Stella Babalola, Robert Bailey, Kelly Curran, Kim Eva Dickson, Timothy Farley, Ron Gray, Jason Reed, Caroline Ryan; also present from USAID: Benny Kottiri, David Stanton, Alison Cheng, Timothy Mah, Emmanuel Njeuhmeli.</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542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USAID/Washington:</a:t>
                      </a:r>
                      <a:r>
                        <a:rPr kumimoji="0" lang="en-US" sz="1600" b="0" i="0" u="none" strike="noStrike" cap="none" normalizeH="0" baseline="0" smtClean="0">
                          <a:ln>
                            <a:noFill/>
                          </a:ln>
                          <a:solidFill>
                            <a:schemeClr val="bg1"/>
                          </a:solidFill>
                          <a:effectLst/>
                          <a:latin typeface="Calibri" pitchFamily="34" charset="0"/>
                          <a:ea typeface="MS PGothic" pitchFamily="34" charset="-128"/>
                        </a:rPr>
                        <a:t>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MS PGothic" pitchFamily="34" charset="-128"/>
                        </a:rPr>
                        <a:t>Emmanuel Njeuhmeli, </a:t>
                      </a:r>
                      <a:r>
                        <a:rPr kumimoji="0" lang="en-US" sz="1600" b="0" i="0" u="none" strike="noStrike" cap="none" normalizeH="0" baseline="0" dirty="0" err="1" smtClean="0">
                          <a:ln>
                            <a:noFill/>
                          </a:ln>
                          <a:solidFill>
                            <a:schemeClr val="tx1"/>
                          </a:solidFill>
                          <a:effectLst/>
                          <a:latin typeface="Calibri" pitchFamily="34" charset="0"/>
                          <a:ea typeface="MS PGothic" pitchFamily="34" charset="-128"/>
                        </a:rPr>
                        <a:t>Delivette</a:t>
                      </a:r>
                      <a:r>
                        <a:rPr kumimoji="0" lang="en-US" sz="1600" b="0" i="0" u="none" strike="noStrike" cap="none" normalizeH="0" baseline="0" dirty="0" smtClean="0">
                          <a:ln>
                            <a:noFill/>
                          </a:ln>
                          <a:solidFill>
                            <a:schemeClr val="tx1"/>
                          </a:solidFill>
                          <a:effectLst/>
                          <a:latin typeface="Calibri" pitchFamily="34" charset="0"/>
                          <a:ea typeface="MS PGothic" pitchFamily="34" charset="-128"/>
                        </a:rPr>
                        <a:t> Castor, Alison Cheng, Benny </a:t>
                      </a:r>
                      <a:r>
                        <a:rPr kumimoji="0" lang="en-US" sz="1600" b="0" i="0" u="none" strike="noStrike" cap="none" normalizeH="0" baseline="0" dirty="0" err="1" smtClean="0">
                          <a:ln>
                            <a:noFill/>
                          </a:ln>
                          <a:solidFill>
                            <a:schemeClr val="tx1"/>
                          </a:solidFill>
                          <a:effectLst/>
                          <a:latin typeface="Calibri" pitchFamily="34" charset="0"/>
                          <a:ea typeface="MS PGothic" pitchFamily="34" charset="-128"/>
                        </a:rPr>
                        <a:t>Kottiri</a:t>
                      </a:r>
                      <a:r>
                        <a:rPr kumimoji="0" lang="en-US" sz="1600" b="0" i="0" u="none" strike="noStrike" cap="none" normalizeH="0" baseline="0" dirty="0" smtClean="0">
                          <a:ln>
                            <a:noFill/>
                          </a:ln>
                          <a:solidFill>
                            <a:schemeClr val="tx1"/>
                          </a:solidFill>
                          <a:effectLst/>
                          <a:latin typeface="Calibri" pitchFamily="34" charset="0"/>
                          <a:ea typeface="MS PGothic" pitchFamily="34" charset="-128"/>
                        </a:rPr>
                        <a:t>, Sarah </a:t>
                      </a:r>
                      <a:r>
                        <a:rPr kumimoji="0" lang="en-US" sz="1600" b="0" i="0" u="none" strike="noStrike" cap="none" normalizeH="0" baseline="0" dirty="0" err="1" smtClean="0">
                          <a:ln>
                            <a:noFill/>
                          </a:ln>
                          <a:solidFill>
                            <a:schemeClr val="tx1"/>
                          </a:solidFill>
                          <a:effectLst/>
                          <a:latin typeface="Calibri" pitchFamily="34" charset="0"/>
                          <a:ea typeface="MS PGothic" pitchFamily="34" charset="-128"/>
                        </a:rPr>
                        <a:t>Sandison</a:t>
                      </a:r>
                      <a:r>
                        <a:rPr kumimoji="0" lang="en-US" sz="1600" b="0" i="0" u="none" strike="noStrike" cap="none" normalizeH="0" baseline="0" dirty="0" smtClean="0">
                          <a:ln>
                            <a:noFill/>
                          </a:ln>
                          <a:solidFill>
                            <a:schemeClr val="tx1"/>
                          </a:solidFill>
                          <a:effectLst/>
                          <a:latin typeface="Calibri" pitchFamily="34" charset="0"/>
                          <a:ea typeface="MS PGothic" pitchFamily="34" charset="-128"/>
                        </a:rPr>
                        <a:t>, Timothy </a:t>
                      </a:r>
                      <a:r>
                        <a:rPr kumimoji="0" lang="en-US" sz="1600" b="0" i="0" u="none" strike="noStrike" cap="none" normalizeH="0" baseline="0" dirty="0" err="1" smtClean="0">
                          <a:ln>
                            <a:noFill/>
                          </a:ln>
                          <a:solidFill>
                            <a:schemeClr val="tx1"/>
                          </a:solidFill>
                          <a:effectLst/>
                          <a:latin typeface="Calibri" pitchFamily="34" charset="0"/>
                          <a:ea typeface="MS PGothic" pitchFamily="34" charset="-128"/>
                        </a:rPr>
                        <a:t>Mah</a:t>
                      </a:r>
                      <a:endParaRPr kumimoji="0" lang="en-US" sz="1600" b="0" i="0" u="none" strike="noStrike" cap="none" normalizeH="0" baseline="0" dirty="0" smtClean="0">
                        <a:ln>
                          <a:noFill/>
                        </a:ln>
                        <a:solidFill>
                          <a:srgbClr val="000000"/>
                        </a:solidFill>
                        <a:effectLst/>
                        <a:latin typeface="Calibri" pitchFamily="34" charset="0"/>
                        <a:ea typeface="MS PGothic" pitchFamily="34"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3208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PEPFAR/CDC/Atlanta:</a:t>
                      </a:r>
                      <a:r>
                        <a:rPr kumimoji="0" lang="en-US" sz="1600" b="0" i="0" u="none" strike="noStrike" cap="none" normalizeH="0" baseline="0" smtClean="0">
                          <a:ln>
                            <a:noFill/>
                          </a:ln>
                          <a:solidFill>
                            <a:schemeClr val="bg1"/>
                          </a:solidFill>
                          <a:effectLst/>
                          <a:latin typeface="Calibri" pitchFamily="34" charset="0"/>
                          <a:ea typeface="MS PGothic" pitchFamily="34" charset="-128"/>
                        </a:rPr>
                        <a:t>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rgbClr val="000000"/>
                          </a:solidFill>
                          <a:effectLst/>
                          <a:latin typeface="Calibri" pitchFamily="34" charset="0"/>
                          <a:ea typeface="MS PGothic" pitchFamily="34" charset="-128"/>
                        </a:rPr>
                        <a:t>Jason Reed </a:t>
                      </a:r>
                      <a:r>
                        <a:rPr kumimoji="0" lang="en-US" sz="1600" b="0" i="0" u="none" strike="noStrike" cap="none" normalizeH="0" baseline="0" smtClean="0">
                          <a:ln>
                            <a:noFill/>
                          </a:ln>
                          <a:solidFill>
                            <a:schemeClr val="tx1"/>
                          </a:solidFill>
                          <a:effectLst/>
                          <a:latin typeface="Calibri" pitchFamily="34" charset="0"/>
                          <a:ea typeface="MS PGothic" pitchFamily="34" charset="-128"/>
                          <a:cs typeface="Arial" pitchFamily="34" charset="0"/>
                        </a:rPr>
                        <a:t>(at the time of initiation of the study)</a:t>
                      </a:r>
                      <a:endParaRPr kumimoji="0" lang="en-US" sz="1600" b="0" i="0" u="none" strike="noStrike" cap="none" normalizeH="0" baseline="0" smtClean="0">
                        <a:ln>
                          <a:noFill/>
                        </a:ln>
                        <a:solidFill>
                          <a:srgbClr val="000000"/>
                        </a:solidFill>
                        <a:effectLst/>
                        <a:latin typeface="Calibri" pitchFamily="34" charset="0"/>
                        <a:ea typeface="MS PGothic" pitchFamily="34"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102102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Center for Communication Programs (CCP), Johns Hopkins Bloomberg School of Public Health:</a:t>
                      </a:r>
                      <a:r>
                        <a:rPr kumimoji="0" lang="en-US" sz="1600" b="0" i="0" u="none" strike="noStrike" cap="none" normalizeH="0" baseline="0" smtClean="0">
                          <a:ln>
                            <a:noFill/>
                          </a:ln>
                          <a:solidFill>
                            <a:schemeClr val="bg1"/>
                          </a:solidFill>
                          <a:effectLst/>
                          <a:latin typeface="Calibri" pitchFamily="34" charset="0"/>
                          <a:ea typeface="MS PGothic" pitchFamily="34" charset="-128"/>
                        </a:rPr>
                        <a:t>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MS PGothic" pitchFamily="34" charset="-128"/>
                        </a:rPr>
                        <a:t>Susan Krenn, William Glass, and Mark Beisser; and from R2P staff (CCP): Deanna Kerrigan, Caitlin Kennedy, Brandon Howard, Emily Hurley, Heena Brahmbhatt, Andrea Vazzano,  </a:t>
                      </a:r>
                      <a:r>
                        <a:rPr kumimoji="0" lang="ja-JP" altLang="en-US" sz="1600" b="0" i="0" u="none" strike="noStrike" cap="none" normalizeH="0" baseline="0" smtClean="0">
                          <a:ln>
                            <a:noFill/>
                          </a:ln>
                          <a:solidFill>
                            <a:schemeClr val="tx1"/>
                          </a:solidFill>
                          <a:effectLst/>
                          <a:latin typeface="Calibri" pitchFamily="34" charset="0"/>
                          <a:ea typeface="MS PGothic" pitchFamily="34" charset="-128"/>
                        </a:rPr>
                        <a:t>‘</a:t>
                      </a:r>
                      <a:r>
                        <a:rPr kumimoji="0" lang="en-US" altLang="ja-JP" sz="1600" b="0" i="0" u="none" strike="noStrike" cap="none" normalizeH="0" baseline="0" smtClean="0">
                          <a:ln>
                            <a:noFill/>
                          </a:ln>
                          <a:solidFill>
                            <a:schemeClr val="tx1"/>
                          </a:solidFill>
                          <a:effectLst/>
                          <a:latin typeface="Calibri" pitchFamily="34" charset="0"/>
                          <a:ea typeface="MS PGothic" pitchFamily="34" charset="-128"/>
                        </a:rPr>
                        <a:t>Kuor Kumoji, Erica Layer, Jessica Spielman and Margie Wild</a:t>
                      </a:r>
                      <a:endParaRPr kumimoji="0" lang="en-US" sz="1600" b="0" i="0" u="none" strike="noStrike" cap="none" normalizeH="0" baseline="0" smtClean="0">
                        <a:ln>
                          <a:noFill/>
                        </a:ln>
                        <a:solidFill>
                          <a:srgbClr val="000000"/>
                        </a:solidFill>
                        <a:effectLst/>
                        <a:latin typeface="Calibri" pitchFamily="34" charset="0"/>
                        <a:ea typeface="MS PGothic" pitchFamily="34" charset="-128"/>
                      </a:endParaRP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63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bg1"/>
                          </a:solidFill>
                          <a:effectLst/>
                          <a:latin typeface="Calibri" pitchFamily="34" charset="0"/>
                          <a:ea typeface="MS PGothic" pitchFamily="34" charset="-128"/>
                        </a:rPr>
                        <a:t>Technical and administrative support / Tulane SPTHM</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Calibri" pitchFamily="34" charset="0"/>
                          <a:ea typeface="MS PGothic" pitchFamily="34" charset="-128"/>
                        </a:rPr>
                        <a:t>Alan Czaplicki, Bobbie Garner-Coffie, Frances Mather, Christopher Swalm. </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r h="5542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bg1"/>
                          </a:solidFill>
                          <a:effectLst/>
                          <a:latin typeface="Calibri" pitchFamily="34" charset="0"/>
                          <a:ea typeface="MS PGothic" pitchFamily="34" charset="-128"/>
                        </a:rPr>
                        <a:t>Research support / Tulane SPTHM</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1F497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rgbClr val="000000"/>
                          </a:solidFill>
                          <a:effectLst/>
                          <a:latin typeface="Calibri" pitchFamily="34" charset="0"/>
                          <a:ea typeface="MS PGothic" pitchFamily="34" charset="-128"/>
                        </a:rPr>
                        <a:t>Linnea</a:t>
                      </a:r>
                      <a:r>
                        <a:rPr kumimoji="0" lang="en-US" sz="1600" b="0" i="0" u="none" strike="noStrike" cap="none" normalizeH="0" baseline="0" dirty="0" smtClean="0">
                          <a:ln>
                            <a:noFill/>
                          </a:ln>
                          <a:solidFill>
                            <a:srgbClr val="000000"/>
                          </a:solidFill>
                          <a:effectLst/>
                          <a:latin typeface="Calibri" pitchFamily="34" charset="0"/>
                          <a:ea typeface="MS PGothic" pitchFamily="34" charset="-128"/>
                        </a:rPr>
                        <a:t> Perry, Margaret Farrell, Nicholas Thomas</a:t>
                      </a:r>
                    </a:p>
                  </a:txBody>
                  <a:tcPr marT="45721" marB="4572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8485918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7"/>
          <p:cNvSpPr txBox="1">
            <a:spLocks noChangeArrowheads="1"/>
          </p:cNvSpPr>
          <p:nvPr/>
        </p:nvSpPr>
        <p:spPr bwMode="auto">
          <a:xfrm>
            <a:off x="228600" y="2438400"/>
            <a:ext cx="8610600" cy="21852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defTabSz="457200" eaLnBrk="0" hangingPunct="0">
              <a:defRPr>
                <a:solidFill>
                  <a:schemeClr val="tx1"/>
                </a:solidFill>
                <a:latin typeface="Arial" panose="020B0604020202020204" pitchFamily="34" charset="0"/>
                <a:ea typeface="MS PGothic" panose="020B0600070205080204" pitchFamily="34" charset="-128"/>
              </a:defRPr>
            </a:lvl1pPr>
            <a:lvl2pPr marL="742950" indent="-285750" defTabSz="457200" eaLnBrk="0" hangingPunct="0">
              <a:defRPr>
                <a:solidFill>
                  <a:schemeClr val="tx1"/>
                </a:solidFill>
                <a:latin typeface="Arial" panose="020B0604020202020204" pitchFamily="34" charset="0"/>
                <a:ea typeface="MS PGothic" panose="020B0600070205080204" pitchFamily="34" charset="-128"/>
              </a:defRPr>
            </a:lvl2pPr>
            <a:lvl3pPr marL="1143000" indent="-228600" defTabSz="457200" eaLnBrk="0" hangingPunct="0">
              <a:defRPr>
                <a:solidFill>
                  <a:schemeClr val="tx1"/>
                </a:solidFill>
                <a:latin typeface="Arial" panose="020B0604020202020204" pitchFamily="34" charset="0"/>
                <a:ea typeface="MS PGothic" panose="020B0600070205080204" pitchFamily="34" charset="-128"/>
              </a:defRPr>
            </a:lvl3pPr>
            <a:lvl4pPr marL="1600200" indent="-228600" defTabSz="457200" eaLnBrk="0" hangingPunct="0">
              <a:defRPr>
                <a:solidFill>
                  <a:schemeClr val="tx1"/>
                </a:solidFill>
                <a:latin typeface="Arial" panose="020B0604020202020204" pitchFamily="34" charset="0"/>
                <a:ea typeface="MS PGothic" panose="020B0600070205080204" pitchFamily="34" charset="-128"/>
              </a:defRPr>
            </a:lvl4pPr>
            <a:lvl5pPr marL="2057400" indent="-228600" defTabSz="457200" eaLnBrk="0" hangingPunct="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r>
              <a:rPr lang="en-US" altLang="en-US" sz="2000" dirty="0">
                <a:solidFill>
                  <a:srgbClr val="000000"/>
                </a:solidFill>
                <a:latin typeface="+mn-lt"/>
              </a:rPr>
              <a:t>The USAID | Project SEARCH, Task Order No.2, is funded by the U.S. Agency for International Development under Contract No. GHH-I-00-07-00032-00, beginning September 30, 2008, and supported by the President</a:t>
            </a:r>
            <a:r>
              <a:rPr lang="ja-JP" altLang="en-US" sz="2000" dirty="0">
                <a:solidFill>
                  <a:srgbClr val="000000"/>
                </a:solidFill>
                <a:latin typeface="+mn-lt"/>
              </a:rPr>
              <a:t>’</a:t>
            </a:r>
            <a:r>
              <a:rPr lang="en-US" altLang="ja-JP" sz="2000" dirty="0">
                <a:solidFill>
                  <a:srgbClr val="000000"/>
                </a:solidFill>
                <a:latin typeface="+mn-lt"/>
              </a:rPr>
              <a:t>s Emergency Plan for AIDS Relief. The Research to Prevention (R2P) Project is led by the Johns Hopkins Center for Global Health and managed by the Johns Hopkins Bloomberg School of Public Health Center for Communication Programs </a:t>
            </a:r>
            <a:r>
              <a:rPr lang="en-US" altLang="ja-JP" sz="2000" dirty="0" smtClean="0">
                <a:solidFill>
                  <a:srgbClr val="000000"/>
                </a:solidFill>
                <a:latin typeface="+mn-lt"/>
              </a:rPr>
              <a:t>(JHUCCP</a:t>
            </a:r>
            <a:r>
              <a:rPr lang="en-US" altLang="ja-JP" sz="2000" dirty="0">
                <a:solidFill>
                  <a:srgbClr val="000000"/>
                </a:solidFill>
                <a:latin typeface="+mn-lt"/>
              </a:rPr>
              <a:t>).</a:t>
            </a:r>
          </a:p>
          <a:p>
            <a:pPr eaLnBrk="1" hangingPunct="1"/>
            <a:endParaRPr lang="en-US" altLang="en-US" sz="1600" dirty="0">
              <a:solidFill>
                <a:srgbClr val="000000"/>
              </a:solidFill>
              <a:latin typeface="+mn-lt"/>
            </a:endParaRPr>
          </a:p>
        </p:txBody>
      </p:sp>
      <p:pic>
        <p:nvPicPr>
          <p:cNvPr id="3" name="Picture 41" descr="R2P logo.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15200" y="434651"/>
            <a:ext cx="1322653" cy="879442"/>
          </a:xfrm>
          <a:prstGeom prst="rect">
            <a:avLst/>
          </a:prstGeom>
          <a:solidFill>
            <a:schemeClr val="bg1"/>
          </a:solidFill>
          <a:ln>
            <a:noFill/>
          </a:ln>
          <a:extLst/>
        </p:spPr>
      </p:pic>
      <p:pic>
        <p:nvPicPr>
          <p:cNvPr id="4" name="Picture 40" descr="searchlogo.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4600" y="455671"/>
            <a:ext cx="4516225" cy="598060"/>
          </a:xfrm>
          <a:prstGeom prst="rect">
            <a:avLst/>
          </a:prstGeom>
          <a:solidFill>
            <a:schemeClr val="bg1"/>
          </a:solidFill>
          <a:ln>
            <a:noFill/>
          </a:ln>
          <a:extLst/>
        </p:spPr>
      </p:pic>
      <p:pic>
        <p:nvPicPr>
          <p:cNvPr id="6" name="Picture 5" descr="PEPFAR-Logo-Color-Tagline-Transparent-White.gif"/>
          <p:cNvPicPr>
            <a:picLocks noChangeAspect="1"/>
          </p:cNvPicPr>
          <p:nvPr/>
        </p:nvPicPr>
        <p:blipFill>
          <a:blip r:embed="rId4" cstate="print"/>
          <a:srcRect r="69367"/>
          <a:stretch>
            <a:fillRect/>
          </a:stretch>
        </p:blipFill>
        <p:spPr>
          <a:xfrm>
            <a:off x="380999" y="180580"/>
            <a:ext cx="1911143" cy="2267024"/>
          </a:xfrm>
          <a:prstGeom prst="rect">
            <a:avLst/>
          </a:prstGeom>
        </p:spPr>
      </p:pic>
    </p:spTree>
    <p:extLst>
      <p:ext uri="{BB962C8B-B14F-4D97-AF65-F5344CB8AC3E}">
        <p14:creationId xmlns:p14="http://schemas.microsoft.com/office/powerpoint/2010/main" val="1789414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04800" y="457200"/>
            <a:ext cx="84582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b="1" dirty="0" smtClean="0">
                <a:solidFill>
                  <a:schemeClr val="tx2"/>
                </a:solidFill>
              </a:rPr>
              <a:t>Background</a:t>
            </a:r>
          </a:p>
        </p:txBody>
      </p:sp>
      <p:sp>
        <p:nvSpPr>
          <p:cNvPr id="3" name="Content Placeholder 2"/>
          <p:cNvSpPr txBox="1">
            <a:spLocks/>
          </p:cNvSpPr>
          <p:nvPr/>
        </p:nvSpPr>
        <p:spPr>
          <a:xfrm>
            <a:off x="228601" y="1524000"/>
            <a:ext cx="8686800" cy="4648200"/>
          </a:xfrm>
          <a:prstGeom prst="rect">
            <a:avLst/>
          </a:prstGeom>
        </p:spPr>
        <p:txBody>
          <a:bodyPr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defRPr/>
            </a:pPr>
            <a:r>
              <a:rPr lang="en-GB" sz="3000" b="1" dirty="0" smtClean="0">
                <a:solidFill>
                  <a:schemeClr val="tx2"/>
                </a:solidFill>
                <a:ea typeface="ＭＳ Ｐゴシック" charset="0"/>
              </a:rPr>
              <a:t>14 African countries scaling up </a:t>
            </a:r>
            <a:r>
              <a:rPr lang="en-US" sz="3000" b="1" dirty="0" smtClean="0">
                <a:solidFill>
                  <a:schemeClr val="tx2"/>
                </a:solidFill>
                <a:ea typeface="ＭＳ Ｐゴシック" charset="0"/>
                <a:cs typeface="ＭＳ Ｐゴシック" charset="0"/>
              </a:rPr>
              <a:t>Voluntary Medical Male Circumcision (</a:t>
            </a:r>
            <a:r>
              <a:rPr lang="en-GB" sz="3000" b="1" dirty="0" smtClean="0">
                <a:solidFill>
                  <a:schemeClr val="tx2"/>
                </a:solidFill>
                <a:ea typeface="ＭＳ Ｐゴシック" charset="0"/>
              </a:rPr>
              <a:t>VMMC) </a:t>
            </a:r>
          </a:p>
          <a:p>
            <a:pPr>
              <a:spcBef>
                <a:spcPts val="0"/>
              </a:spcBef>
              <a:spcAft>
                <a:spcPts val="1200"/>
              </a:spcAft>
              <a:defRPr/>
            </a:pPr>
            <a:r>
              <a:rPr lang="en-US" sz="3000" b="1" dirty="0" smtClean="0">
                <a:solidFill>
                  <a:schemeClr val="tx2"/>
                </a:solidFill>
                <a:ea typeface="ＭＳ Ｐゴシック" charset="0"/>
                <a:cs typeface="ＭＳ Ｐゴシック" charset="0"/>
              </a:rPr>
              <a:t>The Systematic Monitoring of the VMMC Scale-up (SYMMACS) </a:t>
            </a:r>
            <a:r>
              <a:rPr lang="en-US" sz="3000" b="1" dirty="0" smtClean="0">
                <a:solidFill>
                  <a:schemeClr val="tx2"/>
                </a:solidFill>
                <a:ea typeface="ＭＳ Ｐゴシック" charset="0"/>
              </a:rPr>
              <a:t>assessed scale-up in:</a:t>
            </a:r>
          </a:p>
          <a:p>
            <a:pPr lvl="1">
              <a:spcBef>
                <a:spcPts val="0"/>
              </a:spcBef>
              <a:spcAft>
                <a:spcPts val="1200"/>
              </a:spcAft>
              <a:defRPr/>
            </a:pPr>
            <a:r>
              <a:rPr lang="en-US" b="1" dirty="0" smtClean="0">
                <a:solidFill>
                  <a:schemeClr val="tx2"/>
                </a:solidFill>
                <a:ea typeface="ＭＳ Ｐゴシック" charset="0"/>
              </a:rPr>
              <a:t>Kenya</a:t>
            </a:r>
          </a:p>
          <a:p>
            <a:pPr lvl="1">
              <a:spcBef>
                <a:spcPts val="0"/>
              </a:spcBef>
              <a:spcAft>
                <a:spcPts val="1200"/>
              </a:spcAft>
              <a:defRPr/>
            </a:pPr>
            <a:r>
              <a:rPr lang="en-US" b="1" dirty="0" smtClean="0">
                <a:solidFill>
                  <a:schemeClr val="tx2"/>
                </a:solidFill>
                <a:ea typeface="ＭＳ Ｐゴシック" charset="0"/>
              </a:rPr>
              <a:t>South Africa</a:t>
            </a:r>
          </a:p>
          <a:p>
            <a:pPr lvl="1">
              <a:spcBef>
                <a:spcPts val="0"/>
              </a:spcBef>
              <a:spcAft>
                <a:spcPts val="1200"/>
              </a:spcAft>
              <a:defRPr/>
            </a:pPr>
            <a:r>
              <a:rPr lang="en-US" b="1" dirty="0" smtClean="0">
                <a:solidFill>
                  <a:schemeClr val="tx2"/>
                </a:solidFill>
                <a:ea typeface="ＭＳ Ｐゴシック" charset="0"/>
              </a:rPr>
              <a:t>Tanzania</a:t>
            </a:r>
          </a:p>
          <a:p>
            <a:pPr lvl="1">
              <a:spcBef>
                <a:spcPts val="0"/>
              </a:spcBef>
              <a:spcAft>
                <a:spcPts val="1200"/>
              </a:spcAft>
              <a:defRPr/>
            </a:pPr>
            <a:r>
              <a:rPr lang="en-US" b="1" dirty="0" smtClean="0">
                <a:solidFill>
                  <a:schemeClr val="tx2"/>
                </a:solidFill>
                <a:ea typeface="ＭＳ Ｐゴシック" charset="0"/>
              </a:rPr>
              <a:t>Zimbabwe</a:t>
            </a:r>
          </a:p>
          <a:p>
            <a:pPr>
              <a:defRPr/>
            </a:pPr>
            <a:endParaRPr lang="en-US" sz="2800" b="1" dirty="0" smtClean="0">
              <a:solidFill>
                <a:schemeClr val="tx2"/>
              </a:solidFill>
              <a:ea typeface="ＭＳ Ｐゴシック" charset="0"/>
            </a:endParaRPr>
          </a:p>
          <a:p>
            <a:pPr>
              <a:defRPr/>
            </a:pPr>
            <a:endParaRPr lang="en-US" sz="2800" dirty="0" smtClean="0">
              <a:cs typeface="ＭＳ Ｐゴシック" charset="0"/>
            </a:endParaRPr>
          </a:p>
          <a:p>
            <a:pPr marL="0" indent="0">
              <a:buFont typeface="Arial"/>
              <a:buNone/>
              <a:defRPr/>
            </a:pPr>
            <a:endParaRPr lang="en-US" sz="2800" dirty="0">
              <a:solidFill>
                <a:srgbClr val="1A366D"/>
              </a:solidFill>
              <a:cs typeface="ＭＳ Ｐゴシック" charset="0"/>
            </a:endParaRPr>
          </a:p>
        </p:txBody>
      </p:sp>
    </p:spTree>
    <p:extLst>
      <p:ext uri="{BB962C8B-B14F-4D97-AF65-F5344CB8AC3E}">
        <p14:creationId xmlns:p14="http://schemas.microsoft.com/office/powerpoint/2010/main" val="13123082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idx="4294967295"/>
          </p:nvPr>
        </p:nvSpPr>
        <p:spPr>
          <a:xfrm>
            <a:off x="533400" y="533400"/>
            <a:ext cx="8229600" cy="762000"/>
          </a:xfrm>
        </p:spPr>
        <p:txBody>
          <a:bodyPr>
            <a:noAutofit/>
          </a:bodyPr>
          <a:lstStyle/>
          <a:p>
            <a:pPr marL="342900" indent="-342900"/>
            <a:r>
              <a:rPr lang="en-US" altLang="en-US" sz="3200" b="1" dirty="0" smtClean="0">
                <a:solidFill>
                  <a:schemeClr val="tx2"/>
                </a:solidFill>
              </a:rPr>
              <a:t>Models for Optimizing the Volume and </a:t>
            </a:r>
            <a:br>
              <a:rPr lang="en-US" altLang="en-US" sz="3200" b="1" dirty="0" smtClean="0">
                <a:solidFill>
                  <a:schemeClr val="tx2"/>
                </a:solidFill>
              </a:rPr>
            </a:br>
            <a:r>
              <a:rPr lang="en-US" altLang="en-US" sz="3200" b="1" dirty="0" smtClean="0">
                <a:solidFill>
                  <a:schemeClr val="tx2"/>
                </a:solidFill>
              </a:rPr>
              <a:t>Efficiency of MC Services (2010)</a:t>
            </a:r>
          </a:p>
        </p:txBody>
      </p:sp>
      <p:sp>
        <p:nvSpPr>
          <p:cNvPr id="7" name="Content Placeholder 2"/>
          <p:cNvSpPr>
            <a:spLocks noGrp="1"/>
          </p:cNvSpPr>
          <p:nvPr>
            <p:ph idx="4294967295"/>
          </p:nvPr>
        </p:nvSpPr>
        <p:spPr>
          <a:xfrm>
            <a:off x="457200" y="1600200"/>
            <a:ext cx="8305800" cy="4800600"/>
          </a:xfrm>
        </p:spPr>
        <p:txBody>
          <a:bodyPr>
            <a:normAutofit fontScale="77500" lnSpcReduction="20000"/>
          </a:bodyPr>
          <a:lstStyle/>
          <a:p>
            <a:pPr marL="0" indent="0" eaLnBrk="1" hangingPunct="1">
              <a:lnSpc>
                <a:spcPct val="110000"/>
              </a:lnSpc>
              <a:spcBef>
                <a:spcPts val="0"/>
              </a:spcBef>
              <a:buFont typeface="Arial" panose="020B0604020202020204" pitchFamily="34" charset="0"/>
              <a:buNone/>
            </a:pPr>
            <a:r>
              <a:rPr lang="en-US" altLang="en-US" sz="3400" b="1" dirty="0" smtClean="0">
                <a:solidFill>
                  <a:schemeClr val="tx2"/>
                </a:solidFill>
                <a:cs typeface="Arial" panose="020B0604020202020204" pitchFamily="34" charset="0"/>
              </a:rPr>
              <a:t>Practitioners identified six elements of surgical efficiency that SYMMACS monitored:</a:t>
            </a:r>
          </a:p>
          <a:p>
            <a:pPr marL="0" indent="0" eaLnBrk="1" hangingPunct="1">
              <a:lnSpc>
                <a:spcPct val="90000"/>
              </a:lnSpc>
              <a:spcBef>
                <a:spcPts val="0"/>
              </a:spcBef>
              <a:buFont typeface="Arial" panose="020B0604020202020204" pitchFamily="34" charset="0"/>
              <a:buNone/>
            </a:pPr>
            <a:endParaRPr lang="en-US" altLang="en-US" sz="1200" b="1" dirty="0" smtClean="0">
              <a:solidFill>
                <a:srgbClr val="FF0000"/>
              </a:solidFill>
              <a:cs typeface="Arial" panose="020B0604020202020204" pitchFamily="34" charset="0"/>
            </a:endParaRPr>
          </a:p>
          <a:p>
            <a:pPr marL="514350" indent="-514350" eaLnBrk="1" hangingPunct="1">
              <a:lnSpc>
                <a:spcPct val="150000"/>
              </a:lnSpc>
              <a:spcBef>
                <a:spcPts val="0"/>
              </a:spcBef>
              <a:buFont typeface="+mj-lt"/>
              <a:buAutoNum type="arabicPeriod"/>
            </a:pPr>
            <a:r>
              <a:rPr lang="ja-JP" altLang="en-US" sz="3300" b="1" dirty="0" smtClean="0">
                <a:solidFill>
                  <a:schemeClr val="tx2"/>
                </a:solidFill>
              </a:rPr>
              <a:t>“</a:t>
            </a:r>
            <a:r>
              <a:rPr lang="en-US" altLang="ja-JP" sz="3300" b="1" dirty="0" smtClean="0">
                <a:solidFill>
                  <a:schemeClr val="tx2"/>
                </a:solidFill>
              </a:rPr>
              <a:t>Task-shifting</a:t>
            </a:r>
            <a:r>
              <a:rPr lang="ja-JP" altLang="en-US" sz="3300" b="1" dirty="0" smtClean="0">
                <a:solidFill>
                  <a:schemeClr val="tx2"/>
                </a:solidFill>
              </a:rPr>
              <a:t>”</a:t>
            </a:r>
            <a:endParaRPr lang="en-US" altLang="ja-JP" sz="3300" b="1" dirty="0" smtClean="0">
              <a:solidFill>
                <a:schemeClr val="tx2"/>
              </a:solidFill>
            </a:endParaRPr>
          </a:p>
          <a:p>
            <a:pPr marL="514350" indent="-514350" eaLnBrk="1" hangingPunct="1">
              <a:lnSpc>
                <a:spcPct val="150000"/>
              </a:lnSpc>
              <a:spcBef>
                <a:spcPts val="0"/>
              </a:spcBef>
              <a:buFont typeface="+mj-lt"/>
              <a:buAutoNum type="arabicPeriod"/>
            </a:pPr>
            <a:r>
              <a:rPr lang="ja-JP" altLang="en-US" sz="3300" b="1" dirty="0" smtClean="0">
                <a:solidFill>
                  <a:schemeClr val="tx2"/>
                </a:solidFill>
              </a:rPr>
              <a:t>“</a:t>
            </a:r>
            <a:r>
              <a:rPr lang="en-US" altLang="ja-JP" sz="3300" b="1" dirty="0" smtClean="0">
                <a:solidFill>
                  <a:schemeClr val="tx2"/>
                </a:solidFill>
              </a:rPr>
              <a:t>Task-sharing</a:t>
            </a:r>
            <a:r>
              <a:rPr lang="ja-JP" altLang="en-US" sz="3300" b="1" dirty="0" smtClean="0">
                <a:solidFill>
                  <a:schemeClr val="tx2"/>
                </a:solidFill>
              </a:rPr>
              <a:t>”</a:t>
            </a:r>
            <a:endParaRPr lang="en-US" altLang="ja-JP" sz="3300" b="1" dirty="0" smtClean="0">
              <a:solidFill>
                <a:schemeClr val="tx2"/>
              </a:solidFill>
            </a:endParaRPr>
          </a:p>
          <a:p>
            <a:pPr marL="514350" indent="-514350" eaLnBrk="1" hangingPunct="1">
              <a:lnSpc>
                <a:spcPct val="150000"/>
              </a:lnSpc>
              <a:spcBef>
                <a:spcPts val="0"/>
              </a:spcBef>
              <a:buFont typeface="+mj-lt"/>
              <a:buAutoNum type="arabicPeriod"/>
            </a:pPr>
            <a:r>
              <a:rPr lang="en-US" altLang="en-US" sz="3300" b="1" dirty="0" smtClean="0">
                <a:solidFill>
                  <a:schemeClr val="tx2"/>
                </a:solidFill>
              </a:rPr>
              <a:t>Pre-bundling of surgical supplies with disposable instruments (MC kits)</a:t>
            </a:r>
          </a:p>
          <a:p>
            <a:pPr marL="514350" indent="-514350" eaLnBrk="1" hangingPunct="1">
              <a:lnSpc>
                <a:spcPct val="150000"/>
              </a:lnSpc>
              <a:spcBef>
                <a:spcPts val="0"/>
              </a:spcBef>
              <a:buFont typeface="+mj-lt"/>
              <a:buAutoNum type="arabicPeriod"/>
            </a:pPr>
            <a:r>
              <a:rPr lang="en-US" altLang="en-US" sz="3300" b="1" dirty="0" smtClean="0">
                <a:solidFill>
                  <a:schemeClr val="tx2"/>
                </a:solidFill>
              </a:rPr>
              <a:t>Rotation among multiple bays in operating theatre </a:t>
            </a:r>
          </a:p>
          <a:p>
            <a:pPr marL="514350" indent="-514350" eaLnBrk="1" hangingPunct="1">
              <a:lnSpc>
                <a:spcPct val="150000"/>
              </a:lnSpc>
              <a:spcBef>
                <a:spcPts val="0"/>
              </a:spcBef>
              <a:buFont typeface="+mj-lt"/>
              <a:buAutoNum type="arabicPeriod"/>
            </a:pPr>
            <a:r>
              <a:rPr lang="en-US" altLang="en-US" sz="3300" b="1" dirty="0" smtClean="0">
                <a:solidFill>
                  <a:schemeClr val="tx2"/>
                </a:solidFill>
              </a:rPr>
              <a:t>Use of </a:t>
            </a:r>
            <a:r>
              <a:rPr lang="en-US" altLang="en-US" sz="3300" b="1" dirty="0" err="1" smtClean="0">
                <a:solidFill>
                  <a:schemeClr val="tx2"/>
                </a:solidFill>
              </a:rPr>
              <a:t>electrocautery</a:t>
            </a:r>
            <a:r>
              <a:rPr lang="en-US" altLang="en-US" sz="3300" b="1" dirty="0" smtClean="0">
                <a:solidFill>
                  <a:schemeClr val="tx2"/>
                </a:solidFill>
              </a:rPr>
              <a:t>/diathermy for hemostasis </a:t>
            </a:r>
          </a:p>
          <a:p>
            <a:pPr marL="514350" indent="-514350" eaLnBrk="1" hangingPunct="1">
              <a:lnSpc>
                <a:spcPct val="150000"/>
              </a:lnSpc>
              <a:spcBef>
                <a:spcPts val="0"/>
              </a:spcBef>
              <a:buFont typeface="+mj-lt"/>
              <a:buAutoNum type="arabicPeriod"/>
            </a:pPr>
            <a:r>
              <a:rPr lang="en-US" altLang="en-US" sz="3300" b="1" dirty="0" smtClean="0">
                <a:solidFill>
                  <a:schemeClr val="tx2"/>
                </a:solidFill>
              </a:rPr>
              <a:t>Use of forceps-guided surgical method </a:t>
            </a:r>
          </a:p>
          <a:p>
            <a:pPr marL="0" indent="0" eaLnBrk="1" hangingPunct="1">
              <a:lnSpc>
                <a:spcPct val="90000"/>
              </a:lnSpc>
            </a:pPr>
            <a:endParaRPr lang="en-US" alt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96008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82296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4000" b="1" dirty="0" smtClean="0">
                <a:solidFill>
                  <a:schemeClr val="tx2"/>
                </a:solidFill>
              </a:rPr>
              <a:t>SYMMACS Methodology </a:t>
            </a:r>
          </a:p>
        </p:txBody>
      </p:sp>
      <p:sp>
        <p:nvSpPr>
          <p:cNvPr id="3" name="Content Placeholder 2"/>
          <p:cNvSpPr txBox="1">
            <a:spLocks/>
          </p:cNvSpPr>
          <p:nvPr/>
        </p:nvSpPr>
        <p:spPr>
          <a:xfrm>
            <a:off x="609600" y="1600200"/>
            <a:ext cx="8229600" cy="4343400"/>
          </a:xfrm>
          <a:prstGeom prst="rect">
            <a:avLst/>
          </a:prstGeom>
        </p:spPr>
        <p:txBody>
          <a:bodyPr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defRPr/>
            </a:pPr>
            <a:r>
              <a:rPr lang="en-US" sz="3000" b="1" dirty="0" smtClean="0">
                <a:solidFill>
                  <a:schemeClr val="tx2"/>
                </a:solidFill>
                <a:ea typeface="ＭＳ Ｐゴシック" charset="0"/>
              </a:rPr>
              <a:t>Process evaluation conducted in 4 countries</a:t>
            </a:r>
          </a:p>
          <a:p>
            <a:pPr lvl="1">
              <a:spcBef>
                <a:spcPts val="0"/>
              </a:spcBef>
              <a:spcAft>
                <a:spcPts val="1200"/>
              </a:spcAft>
              <a:defRPr/>
            </a:pPr>
            <a:r>
              <a:rPr lang="en-US" b="1" dirty="0" smtClean="0">
                <a:solidFill>
                  <a:schemeClr val="tx2"/>
                </a:solidFill>
                <a:ea typeface="ＭＳ Ｐゴシック" charset="0"/>
              </a:rPr>
              <a:t>Kenya, South Africa, Tanzania &amp; Zimbabwe</a:t>
            </a:r>
          </a:p>
          <a:p>
            <a:pPr>
              <a:spcBef>
                <a:spcPts val="0"/>
              </a:spcBef>
              <a:spcAft>
                <a:spcPts val="1200"/>
              </a:spcAft>
              <a:defRPr/>
            </a:pPr>
            <a:r>
              <a:rPr lang="en-US" sz="3000" b="1" dirty="0" smtClean="0">
                <a:solidFill>
                  <a:schemeClr val="tx2"/>
                </a:solidFill>
                <a:ea typeface="ＭＳ Ｐゴシック" charset="0"/>
              </a:rPr>
              <a:t>2 serial cross-sectional samples of VMMC sites</a:t>
            </a:r>
          </a:p>
          <a:p>
            <a:pPr lvl="1">
              <a:spcBef>
                <a:spcPts val="0"/>
              </a:spcBef>
              <a:spcAft>
                <a:spcPts val="1200"/>
              </a:spcAft>
              <a:defRPr/>
            </a:pPr>
            <a:r>
              <a:rPr lang="en-US" b="1" dirty="0" smtClean="0">
                <a:solidFill>
                  <a:schemeClr val="tx2"/>
                </a:solidFill>
                <a:ea typeface="ＭＳ Ｐゴシック" charset="0"/>
              </a:rPr>
              <a:t>Data collected in 2011 and 2012 using same instruments</a:t>
            </a:r>
          </a:p>
          <a:p>
            <a:pPr>
              <a:spcBef>
                <a:spcPts val="0"/>
              </a:spcBef>
              <a:spcAft>
                <a:spcPts val="1200"/>
              </a:spcAft>
              <a:defRPr/>
            </a:pPr>
            <a:r>
              <a:rPr lang="en-US" sz="3000" b="1" dirty="0" smtClean="0">
                <a:solidFill>
                  <a:schemeClr val="tx2"/>
                </a:solidFill>
                <a:ea typeface="ＭＳ Ｐゴシック" charset="0"/>
              </a:rPr>
              <a:t>Included fixed, outreach and mobile sites</a:t>
            </a:r>
          </a:p>
          <a:p>
            <a:pPr lvl="1">
              <a:spcBef>
                <a:spcPts val="0"/>
              </a:spcBef>
              <a:spcAft>
                <a:spcPts val="1200"/>
              </a:spcAft>
              <a:defRPr/>
            </a:pPr>
            <a:r>
              <a:rPr lang="en-US" b="1" dirty="0" smtClean="0">
                <a:solidFill>
                  <a:schemeClr val="tx2"/>
                </a:solidFill>
                <a:ea typeface="ＭＳ Ｐゴシック" charset="0"/>
              </a:rPr>
              <a:t>Kenya: only country that had mobile sites</a:t>
            </a:r>
          </a:p>
          <a:p>
            <a:pPr>
              <a:buFont typeface="Arial"/>
              <a:buChar char="•"/>
              <a:defRPr/>
            </a:pPr>
            <a:endParaRPr lang="en-US" b="1" dirty="0">
              <a:solidFill>
                <a:schemeClr val="accent1"/>
              </a:solidFill>
              <a:cs typeface="ＭＳ Ｐゴシック" charset="0"/>
            </a:endParaRPr>
          </a:p>
        </p:txBody>
      </p:sp>
    </p:spTree>
    <p:extLst>
      <p:ext uri="{BB962C8B-B14F-4D97-AF65-F5344CB8AC3E}">
        <p14:creationId xmlns:p14="http://schemas.microsoft.com/office/powerpoint/2010/main" val="1799831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4"/>
          <p:cNvSpPr txBox="1">
            <a:spLocks/>
          </p:cNvSpPr>
          <p:nvPr/>
        </p:nvSpPr>
        <p:spPr>
          <a:xfrm>
            <a:off x="685800" y="381000"/>
            <a:ext cx="7620000" cy="6858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2800" b="1" dirty="0" smtClean="0">
                <a:solidFill>
                  <a:schemeClr val="tx2"/>
                </a:solidFill>
              </a:rPr>
              <a:t>RESULTS: Summary of Adoption of the 6 </a:t>
            </a:r>
          </a:p>
          <a:p>
            <a:r>
              <a:rPr lang="en-US" altLang="en-US" sz="2800" b="1" dirty="0" smtClean="0">
                <a:solidFill>
                  <a:schemeClr val="tx2"/>
                </a:solidFill>
              </a:rPr>
              <a:t>Efficiency </a:t>
            </a:r>
            <a:r>
              <a:rPr lang="en-US" altLang="en-US" sz="2800" b="1" dirty="0">
                <a:solidFill>
                  <a:schemeClr val="tx2"/>
                </a:solidFill>
              </a:rPr>
              <a:t>E</a:t>
            </a:r>
            <a:r>
              <a:rPr lang="en-US" altLang="en-US" sz="2800" b="1" dirty="0" smtClean="0">
                <a:solidFill>
                  <a:schemeClr val="tx2"/>
                </a:solidFill>
              </a:rPr>
              <a:t>lements </a:t>
            </a:r>
            <a:r>
              <a:rPr lang="en-US" altLang="en-US" sz="2800" b="1" dirty="0" smtClean="0">
                <a:solidFill>
                  <a:srgbClr val="FF0000"/>
                </a:solidFill>
              </a:rPr>
              <a:t>2011</a:t>
            </a:r>
            <a:r>
              <a:rPr lang="en-US" altLang="en-US" sz="2800" b="1" dirty="0" smtClean="0">
                <a:solidFill>
                  <a:schemeClr val="tx2"/>
                </a:solidFill>
              </a:rPr>
              <a:t>-2012</a:t>
            </a:r>
          </a:p>
        </p:txBody>
      </p:sp>
      <p:graphicFrame>
        <p:nvGraphicFramePr>
          <p:cNvPr id="3" name="Content Placeholder 6"/>
          <p:cNvGraphicFramePr>
            <a:graphicFrameLocks/>
          </p:cNvGraphicFramePr>
          <p:nvPr>
            <p:extLst>
              <p:ext uri="{D42A27DB-BD31-4B8C-83A1-F6EECF244321}">
                <p14:modId xmlns:p14="http://schemas.microsoft.com/office/powerpoint/2010/main" val="378420653"/>
              </p:ext>
            </p:extLst>
          </p:nvPr>
        </p:nvGraphicFramePr>
        <p:xfrm>
          <a:off x="228600" y="1600199"/>
          <a:ext cx="8839200" cy="5181601"/>
        </p:xfrm>
        <a:graphic>
          <a:graphicData uri="http://schemas.openxmlformats.org/drawingml/2006/table">
            <a:tbl>
              <a:tblPr/>
              <a:tblGrid>
                <a:gridCol w="3339364"/>
                <a:gridCol w="1374548"/>
                <a:gridCol w="1376192"/>
                <a:gridCol w="1374548"/>
                <a:gridCol w="1374548"/>
              </a:tblGrid>
              <a:tr h="524038">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Kenya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South Africa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Tanzania</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Zimbabwe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24038">
                <a:tc>
                  <a:txBody>
                    <a:bodyPr/>
                    <a:lstStyle/>
                    <a:p>
                      <a:pPr marL="0" marR="0" lvl="0" indent="0" algn="l" defTabSz="457200" rtl="0" eaLnBrk="1" fontAlgn="base" latinLnBrk="0" hangingPunct="1">
                        <a:lnSpc>
                          <a:spcPct val="115000"/>
                        </a:lnSpc>
                        <a:spcBef>
                          <a:spcPct val="0"/>
                        </a:spcBef>
                        <a:spcAft>
                          <a:spcPct val="0"/>
                        </a:spcAft>
                        <a:buClrTx/>
                        <a:buSzTx/>
                        <a:buFontTx/>
                        <a:buNone/>
                        <a:tabLst/>
                      </a:pPr>
                      <a:endParaRPr kumimoji="0" lang="en-US" sz="1800" b="1" i="0" u="none" strike="noStrike" cap="none" normalizeH="0" baseline="0" dirty="0" smtClean="0">
                        <a:ln>
                          <a:noFill/>
                        </a:ln>
                        <a:solidFill>
                          <a:srgbClr val="FFFFFF"/>
                        </a:solidFill>
                        <a:effectLst/>
                        <a:latin typeface="Calibri" pitchFamily="34" charset="0"/>
                        <a:ea typeface="MS PGothic" pitchFamily="34" charset="-128"/>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2011</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-2012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2011</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-2012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2011</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-2012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2011</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-2012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733099">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Multiple bays in operating theatre</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794861">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Purchase of pre-bundled kits with disposable instruments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Calibri" pitchFamily="34" charset="0"/>
                        <a:ea typeface="MS PGothic" pitchFamily="34" charset="-128"/>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647700">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Task-shifting</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647700">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Task-sharing</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r h="662465">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Surgical method: forceps-guided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8EB"/>
                    </a:solidFill>
                  </a:tcPr>
                </a:tc>
              </a:tr>
              <a:tr h="647700">
                <a:tc>
                  <a:txBody>
                    <a:bodyPr/>
                    <a:lstStyle/>
                    <a:p>
                      <a:pPr marL="0" marR="0" lvl="0" indent="0" algn="l"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FFFFFF"/>
                          </a:solidFill>
                          <a:effectLst/>
                          <a:latin typeface="Calibri" pitchFamily="34" charset="0"/>
                          <a:ea typeface="MS PGothic" pitchFamily="34" charset="-128"/>
                        </a:rPr>
                        <a:t>Electrocautery to stop bleeding</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Calibri" pitchFamily="34" charset="0"/>
                          <a:ea typeface="MS PGothic" pitchFamily="34" charset="-128"/>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c>
                  <a:txBody>
                    <a:bodyPr/>
                    <a:lstStyle/>
                    <a:p>
                      <a:pPr marL="0" marR="0" lvl="0" indent="0" algn="ctr" defTabSz="457200" rtl="0" eaLnBrk="1" fontAlgn="base" latinLnBrk="0" hangingPunct="1">
                        <a:lnSpc>
                          <a:spcPct val="115000"/>
                        </a:lnSpc>
                        <a:spcBef>
                          <a:spcPct val="0"/>
                        </a:spcBef>
                        <a:spcAft>
                          <a:spcPct val="0"/>
                        </a:spcAft>
                        <a:buClrTx/>
                        <a:buSzTx/>
                        <a:buFontTx/>
                        <a:buNone/>
                        <a:tabLst/>
                      </a:pPr>
                      <a:r>
                        <a:rPr kumimoji="0" lang="en-US" sz="1800" b="1" i="0" u="none" strike="noStrike" cap="none" normalizeH="0" baseline="0" dirty="0" smtClean="0">
                          <a:ln>
                            <a:noFill/>
                          </a:ln>
                          <a:solidFill>
                            <a:srgbClr val="CC0000"/>
                          </a:solidFill>
                          <a:effectLst/>
                          <a:latin typeface="Calibri" pitchFamily="34" charset="0"/>
                          <a:ea typeface="MS PGothic" pitchFamily="34" charset="-128"/>
                        </a:rPr>
                        <a:t>(x)* </a:t>
                      </a:r>
                      <a:r>
                        <a:rPr kumimoji="0" lang="en-US" sz="1800" b="1" i="0" u="none" strike="noStrike" cap="none" normalizeH="0" baseline="0" dirty="0" smtClean="0">
                          <a:ln>
                            <a:noFill/>
                          </a:ln>
                          <a:solidFill>
                            <a:schemeClr val="tx1"/>
                          </a:solidFill>
                          <a:effectLst/>
                          <a:latin typeface="Calibri" pitchFamily="34" charset="0"/>
                          <a:ea typeface="MS PGothic" pitchFamily="34" charset="-128"/>
                        </a:rPr>
                        <a:t>/ </a:t>
                      </a:r>
                      <a:r>
                        <a:rPr kumimoji="0" lang="en-US" sz="1800" b="1" i="0" u="none" strike="noStrike" cap="none" normalizeH="0" baseline="0" dirty="0" smtClean="0">
                          <a:ln>
                            <a:noFill/>
                          </a:ln>
                          <a:solidFill>
                            <a:srgbClr val="000000"/>
                          </a:solidFill>
                          <a:effectLst/>
                          <a:latin typeface="Calibri" pitchFamily="34" charset="0"/>
                          <a:ea typeface="MS PGothic" pitchFamily="34" charset="-128"/>
                        </a:rPr>
                        <a:t>X</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CED5"/>
                    </a:solidFill>
                  </a:tcPr>
                </a:tc>
              </a:tr>
            </a:tbl>
          </a:graphicData>
        </a:graphic>
      </p:graphicFrame>
    </p:spTree>
    <p:extLst>
      <p:ext uri="{BB962C8B-B14F-4D97-AF65-F5344CB8AC3E}">
        <p14:creationId xmlns:p14="http://schemas.microsoft.com/office/powerpoint/2010/main" val="13352556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09600" y="685800"/>
            <a:ext cx="7620000" cy="9144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en-US" sz="2800" b="1" dirty="0" smtClean="0">
                <a:solidFill>
                  <a:schemeClr val="tx2"/>
                </a:solidFill>
              </a:rPr>
              <a:t>RESULTS</a:t>
            </a:r>
            <a:r>
              <a:rPr lang="en-US" altLang="en-US" b="1" dirty="0" smtClean="0">
                <a:solidFill>
                  <a:schemeClr val="tx2"/>
                </a:solidFill>
              </a:rPr>
              <a:t/>
            </a:r>
            <a:br>
              <a:rPr lang="en-US" altLang="en-US" b="1" dirty="0" smtClean="0">
                <a:solidFill>
                  <a:schemeClr val="tx2"/>
                </a:solidFill>
              </a:rPr>
            </a:br>
            <a:r>
              <a:rPr lang="en-US" altLang="en-US" dirty="0" smtClean="0"/>
              <a:t/>
            </a:r>
            <a:br>
              <a:rPr lang="en-US" altLang="en-US" dirty="0" smtClean="0"/>
            </a:br>
            <a:r>
              <a:rPr lang="en-US" altLang="en-US" dirty="0" smtClean="0"/>
              <a:t/>
            </a:r>
            <a:br>
              <a:rPr lang="en-US" altLang="en-US" dirty="0" smtClean="0"/>
            </a:br>
            <a:endParaRPr lang="en-US" altLang="en-US" b="1" dirty="0" smtClean="0">
              <a:solidFill>
                <a:schemeClr val="tx2"/>
              </a:solidFill>
            </a:endParaRPr>
          </a:p>
        </p:txBody>
      </p:sp>
      <p:sp>
        <p:nvSpPr>
          <p:cNvPr id="3" name="Content Placeholder 2"/>
          <p:cNvSpPr txBox="1">
            <a:spLocks/>
          </p:cNvSpPr>
          <p:nvPr/>
        </p:nvSpPr>
        <p:spPr>
          <a:xfrm>
            <a:off x="304800" y="2133600"/>
            <a:ext cx="8534400" cy="4724400"/>
          </a:xfrm>
          <a:prstGeom prst="rect">
            <a:avLst/>
          </a:prstGeom>
        </p:spPr>
        <p:txBody>
          <a:bodyPr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defRPr/>
            </a:pPr>
            <a:r>
              <a:rPr lang="en-US" sz="2800" b="1" dirty="0" smtClean="0">
                <a:solidFill>
                  <a:schemeClr val="tx2"/>
                </a:solidFill>
                <a:ea typeface="ＭＳ Ｐゴシック" charset="0"/>
                <a:cs typeface="ＭＳ Ｐゴシック" charset="0"/>
              </a:rPr>
              <a:t>Task-sharing &amp; electrocautery associated with:</a:t>
            </a:r>
          </a:p>
          <a:p>
            <a:pPr lvl="1">
              <a:spcBef>
                <a:spcPts val="0"/>
              </a:spcBef>
              <a:spcAft>
                <a:spcPts val="1200"/>
              </a:spcAft>
              <a:defRPr/>
            </a:pPr>
            <a:r>
              <a:rPr lang="en-US" sz="2400" b="1" dirty="0" smtClean="0">
                <a:solidFill>
                  <a:schemeClr val="tx2"/>
                </a:solidFill>
                <a:ea typeface="ＭＳ Ｐゴシック" charset="0"/>
              </a:rPr>
              <a:t>Reduced provider time with a client </a:t>
            </a:r>
          </a:p>
          <a:p>
            <a:pPr lvl="1">
              <a:spcBef>
                <a:spcPts val="0"/>
              </a:spcBef>
              <a:spcAft>
                <a:spcPts val="1200"/>
              </a:spcAft>
              <a:defRPr/>
            </a:pPr>
            <a:r>
              <a:rPr lang="en-US" sz="2400" b="1" dirty="0" smtClean="0">
                <a:solidFill>
                  <a:schemeClr val="tx2"/>
                </a:solidFill>
                <a:ea typeface="ＭＳ Ｐゴシック" charset="0"/>
              </a:rPr>
              <a:t>Reduced operating time </a:t>
            </a:r>
          </a:p>
          <a:p>
            <a:pPr>
              <a:spcBef>
                <a:spcPts val="0"/>
              </a:spcBef>
              <a:spcAft>
                <a:spcPts val="1200"/>
              </a:spcAft>
              <a:defRPr/>
            </a:pPr>
            <a:r>
              <a:rPr lang="en-US" sz="2800" b="1" dirty="0" smtClean="0">
                <a:solidFill>
                  <a:schemeClr val="tx2"/>
                </a:solidFill>
                <a:ea typeface="ＭＳ Ｐゴシック" charset="0"/>
                <a:cs typeface="ＭＳ Ｐゴシック" charset="0"/>
              </a:rPr>
              <a:t>Quality of surgical technique not significantly related to time spent with client or operating time (except in S.Africa in 2012)</a:t>
            </a:r>
          </a:p>
          <a:p>
            <a:pPr>
              <a:spcBef>
                <a:spcPts val="0"/>
              </a:spcBef>
              <a:spcAft>
                <a:spcPts val="1200"/>
              </a:spcAft>
              <a:defRPr/>
            </a:pPr>
            <a:r>
              <a:rPr lang="en-US" sz="2800" b="1" dirty="0" smtClean="0">
                <a:solidFill>
                  <a:schemeClr val="tx2"/>
                </a:solidFill>
                <a:ea typeface="ＭＳ Ｐゴシック" charset="0"/>
                <a:cs typeface="ＭＳ Ｐゴシック" charset="0"/>
              </a:rPr>
              <a:t>Factors related to operating time varied by country and year, but task-sharing reduced operating time in S.Africa &amp; Zimbabwe, and so did electrocautery</a:t>
            </a:r>
          </a:p>
          <a:p>
            <a:pPr lvl="1">
              <a:defRPr/>
            </a:pPr>
            <a:endParaRPr lang="en-US" sz="1800" dirty="0" smtClean="0"/>
          </a:p>
          <a:p>
            <a:pPr lvl="1">
              <a:defRPr/>
            </a:pPr>
            <a:endParaRPr lang="en-US" sz="1800" dirty="0" smtClean="0"/>
          </a:p>
          <a:p>
            <a:pPr>
              <a:buFont typeface="Arial" pitchFamily="34" charset="0"/>
              <a:buNone/>
              <a:defRPr/>
            </a:pPr>
            <a:endParaRPr lang="en-US" sz="1800" b="1" dirty="0" smtClean="0">
              <a:solidFill>
                <a:schemeClr val="accent1"/>
              </a:solidFill>
              <a:cs typeface="ＭＳ Ｐゴシック" charset="0"/>
            </a:endParaRPr>
          </a:p>
          <a:p>
            <a:pPr>
              <a:buFont typeface="Arial"/>
              <a:buChar char="•"/>
              <a:defRPr/>
            </a:pPr>
            <a:endParaRPr lang="en-US" sz="1800" b="1" dirty="0">
              <a:solidFill>
                <a:schemeClr val="accent1"/>
              </a:solidFill>
              <a:cs typeface="ＭＳ Ｐゴシック" charset="0"/>
            </a:endParaRPr>
          </a:p>
        </p:txBody>
      </p:sp>
      <p:pic>
        <p:nvPicPr>
          <p:cNvPr id="4" name="Picture 3" descr="Screen Shot 2014-07-20 at 1.38.57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82038" y="152400"/>
            <a:ext cx="5180962" cy="1878983"/>
          </a:xfrm>
          <a:prstGeom prst="rect">
            <a:avLst/>
          </a:prstGeom>
        </p:spPr>
      </p:pic>
    </p:spTree>
    <p:extLst>
      <p:ext uri="{BB962C8B-B14F-4D97-AF65-F5344CB8AC3E}">
        <p14:creationId xmlns:p14="http://schemas.microsoft.com/office/powerpoint/2010/main" val="14856255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6"/>
          <p:cNvSpPr txBox="1">
            <a:spLocks noChangeArrowheads="1"/>
          </p:cNvSpPr>
          <p:nvPr/>
        </p:nvSpPr>
        <p:spPr bwMode="auto">
          <a:xfrm>
            <a:off x="685800" y="228600"/>
            <a:ext cx="7924800" cy="954107"/>
          </a:xfrm>
          <a:prstGeom prst="rect">
            <a:avLst/>
          </a:prstGeom>
          <a:noFill/>
          <a:ln w="9525">
            <a:noFill/>
            <a:miter lim="800000"/>
            <a:headEnd/>
            <a:tailEnd/>
          </a:ln>
        </p:spPr>
        <p:txBody>
          <a:bodyPr wrap="square">
            <a:spAutoFit/>
          </a:bodyPr>
          <a:lstStyle/>
          <a:p>
            <a:pPr algn="ctr">
              <a:defRPr/>
            </a:pPr>
            <a:r>
              <a:rPr lang="en-US" sz="2800" b="1" dirty="0">
                <a:solidFill>
                  <a:schemeClr val="tx2"/>
                </a:solidFill>
                <a:latin typeface="+mj-lt"/>
                <a:cs typeface="ＭＳ Ｐゴシック" charset="0"/>
              </a:rPr>
              <a:t>Regressions by </a:t>
            </a:r>
            <a:r>
              <a:rPr lang="en-US" sz="2800" b="1" dirty="0" smtClean="0">
                <a:solidFill>
                  <a:schemeClr val="tx2"/>
                </a:solidFill>
                <a:latin typeface="+mj-lt"/>
                <a:cs typeface="ＭＳ Ｐゴシック" charset="0"/>
              </a:rPr>
              <a:t>Year </a:t>
            </a:r>
            <a:r>
              <a:rPr lang="en-US" sz="2800" b="1" dirty="0">
                <a:solidFill>
                  <a:schemeClr val="tx2"/>
                </a:solidFill>
                <a:latin typeface="+mj-lt"/>
                <a:cs typeface="ＭＳ Ｐゴシック" charset="0"/>
              </a:rPr>
              <a:t>&amp; by </a:t>
            </a:r>
            <a:r>
              <a:rPr lang="en-US" sz="2800" b="1" dirty="0" smtClean="0">
                <a:solidFill>
                  <a:schemeClr val="tx2"/>
                </a:solidFill>
                <a:latin typeface="+mj-lt"/>
                <a:cs typeface="ＭＳ Ｐゴシック" charset="0"/>
              </a:rPr>
              <a:t>Country</a:t>
            </a:r>
            <a:r>
              <a:rPr lang="en-US" sz="2800" b="1" dirty="0">
                <a:solidFill>
                  <a:schemeClr val="tx2"/>
                </a:solidFill>
                <a:latin typeface="+mj-lt"/>
                <a:cs typeface="ＭＳ Ｐゴシック" charset="0"/>
              </a:rPr>
              <a:t>, to </a:t>
            </a:r>
            <a:r>
              <a:rPr lang="en-US" sz="2800" b="1" dirty="0" smtClean="0">
                <a:solidFill>
                  <a:schemeClr val="tx2"/>
                </a:solidFill>
                <a:latin typeface="+mj-lt"/>
                <a:cs typeface="ＭＳ Ｐゴシック" charset="0"/>
              </a:rPr>
              <a:t>Predict Primary Provider Time </a:t>
            </a:r>
            <a:r>
              <a:rPr lang="en-US" sz="2800" b="1" dirty="0">
                <a:solidFill>
                  <a:schemeClr val="tx2"/>
                </a:solidFill>
                <a:latin typeface="+mj-lt"/>
                <a:cs typeface="ＭＳ Ｐゴシック" charset="0"/>
              </a:rPr>
              <a:t>with </a:t>
            </a:r>
            <a:r>
              <a:rPr lang="en-US" sz="2800" b="1" dirty="0" smtClean="0">
                <a:solidFill>
                  <a:schemeClr val="tx2"/>
                </a:solidFill>
                <a:latin typeface="+mj-lt"/>
                <a:cs typeface="ＭＳ Ｐゴシック" charset="0"/>
              </a:rPr>
              <a:t>Client </a:t>
            </a:r>
            <a:r>
              <a:rPr lang="en-US" sz="2800" b="1" dirty="0">
                <a:solidFill>
                  <a:schemeClr val="tx2"/>
                </a:solidFill>
                <a:latin typeface="+mj-lt"/>
                <a:cs typeface="ＭＳ Ｐゴシック" charset="0"/>
              </a:rPr>
              <a:t>(PPTC) in </a:t>
            </a:r>
            <a:r>
              <a:rPr lang="en-US" sz="2800" b="1" dirty="0" smtClean="0">
                <a:solidFill>
                  <a:schemeClr val="tx2"/>
                </a:solidFill>
                <a:latin typeface="+mj-lt"/>
                <a:cs typeface="ＭＳ Ｐゴシック" charset="0"/>
              </a:rPr>
              <a:t>Seconds </a:t>
            </a:r>
            <a:endParaRPr lang="en-US" sz="2800" b="1" dirty="0">
              <a:solidFill>
                <a:schemeClr val="tx2"/>
              </a:solidFill>
              <a:latin typeface="+mj-lt"/>
              <a:cs typeface="ＭＳ Ｐゴシック" charset="0"/>
            </a:endParaRPr>
          </a:p>
        </p:txBody>
      </p:sp>
      <p:graphicFrame>
        <p:nvGraphicFramePr>
          <p:cNvPr id="3" name="Content Placeholder 7"/>
          <p:cNvGraphicFramePr>
            <a:graphicFrameLocks/>
          </p:cNvGraphicFramePr>
          <p:nvPr>
            <p:extLst>
              <p:ext uri="{D42A27DB-BD31-4B8C-83A1-F6EECF244321}">
                <p14:modId xmlns:p14="http://schemas.microsoft.com/office/powerpoint/2010/main" val="3766206519"/>
              </p:ext>
            </p:extLst>
          </p:nvPr>
        </p:nvGraphicFramePr>
        <p:xfrm>
          <a:off x="228601" y="1219200"/>
          <a:ext cx="8686798" cy="5443397"/>
        </p:xfrm>
        <a:graphic>
          <a:graphicData uri="http://schemas.openxmlformats.org/drawingml/2006/table">
            <a:tbl>
              <a:tblPr firstRow="1" firstCol="1" bandRow="1">
                <a:tableStyleId>{5C22544A-7EE6-4342-B048-85BDC9FD1C3A}</a:tableStyleId>
              </a:tblPr>
              <a:tblGrid>
                <a:gridCol w="2266122"/>
                <a:gridCol w="816769"/>
                <a:gridCol w="969538"/>
                <a:gridCol w="939080"/>
                <a:gridCol w="1087980"/>
                <a:gridCol w="1147202"/>
                <a:gridCol w="1460107"/>
              </a:tblGrid>
              <a:tr h="318487">
                <a:tc>
                  <a:txBody>
                    <a:bodyPr/>
                    <a:lstStyle/>
                    <a:p>
                      <a:pPr>
                        <a:lnSpc>
                          <a:spcPct val="107000"/>
                        </a:lnSpc>
                        <a:spcAft>
                          <a:spcPts val="0"/>
                        </a:spcAft>
                      </a:pPr>
                      <a:r>
                        <a:rPr lang="en-ZW" sz="1200" dirty="0">
                          <a:effectLst/>
                        </a:rPr>
                        <a:t> </a:t>
                      </a:r>
                      <a:endParaRPr lang="en-ZW"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ctr">
                        <a:lnSpc>
                          <a:spcPct val="107000"/>
                        </a:lnSpc>
                        <a:spcAft>
                          <a:spcPts val="0"/>
                        </a:spcAft>
                      </a:pPr>
                      <a:r>
                        <a:rPr lang="en-ZW" sz="1400" b="1" dirty="0">
                          <a:effectLst/>
                        </a:rPr>
                        <a:t>South Africa</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ZW"/>
                    </a:p>
                  </a:txBody>
                  <a:tcPr/>
                </a:tc>
                <a:tc gridSpan="2">
                  <a:txBody>
                    <a:bodyPr/>
                    <a:lstStyle/>
                    <a:p>
                      <a:pPr algn="ctr">
                        <a:lnSpc>
                          <a:spcPct val="107000"/>
                        </a:lnSpc>
                        <a:spcAft>
                          <a:spcPts val="0"/>
                        </a:spcAft>
                      </a:pPr>
                      <a:r>
                        <a:rPr lang="en-ZW" sz="1400" b="1" dirty="0">
                          <a:effectLst/>
                        </a:rPr>
                        <a:t>Tanzania</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ZW"/>
                    </a:p>
                  </a:txBody>
                  <a:tcPr/>
                </a:tc>
                <a:tc gridSpan="2">
                  <a:txBody>
                    <a:bodyPr/>
                    <a:lstStyle/>
                    <a:p>
                      <a:pPr algn="ctr">
                        <a:lnSpc>
                          <a:spcPct val="107000"/>
                        </a:lnSpc>
                        <a:spcAft>
                          <a:spcPts val="0"/>
                        </a:spcAft>
                      </a:pPr>
                      <a:r>
                        <a:rPr lang="en-ZW" sz="1400" b="1" dirty="0">
                          <a:effectLst/>
                        </a:rPr>
                        <a:t>Zimbabwe</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ZW"/>
                    </a:p>
                  </a:txBody>
                  <a:tcPr/>
                </a:tc>
              </a:tr>
              <a:tr h="358218">
                <a:tc>
                  <a:txBody>
                    <a:bodyPr/>
                    <a:lstStyle/>
                    <a:p>
                      <a:pPr>
                        <a:lnSpc>
                          <a:spcPct val="107000"/>
                        </a:lnSpc>
                        <a:spcAft>
                          <a:spcPts val="0"/>
                        </a:spcAft>
                      </a:pPr>
                      <a:r>
                        <a:rPr lang="en-ZW" sz="1200" dirty="0">
                          <a:effectLst/>
                        </a:rPr>
                        <a:t> </a:t>
                      </a:r>
                      <a:endParaRPr lang="en-ZW"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Coefficient</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CI</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Coefficient</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CI</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Coefficient</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200" b="1" dirty="0">
                          <a:effectLst/>
                        </a:rPr>
                        <a:t>CI</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07790">
                <a:tc gridSpan="7">
                  <a:txBody>
                    <a:bodyPr/>
                    <a:lstStyle/>
                    <a:p>
                      <a:pPr algn="ctr">
                        <a:lnSpc>
                          <a:spcPct val="107000"/>
                        </a:lnSpc>
                        <a:spcAft>
                          <a:spcPts val="0"/>
                        </a:spcAft>
                      </a:pPr>
                      <a:r>
                        <a:rPr lang="en-ZW" sz="1200" b="1" dirty="0">
                          <a:effectLst/>
                        </a:rPr>
                        <a:t>Data for sites in 2011</a:t>
                      </a:r>
                      <a:endParaRPr lang="en-ZW"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tr>
              <a:tr h="489589">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ZW" sz="1300" b="1" dirty="0" smtClean="0">
                          <a:effectLst/>
                        </a:rPr>
                        <a:t>Type of </a:t>
                      </a:r>
                      <a:r>
                        <a:rPr lang="en-ZW" sz="1300" b="1" dirty="0" err="1" smtClean="0">
                          <a:effectLst/>
                        </a:rPr>
                        <a:t>hemostasis</a:t>
                      </a:r>
                      <a:endParaRPr lang="en-ZW" sz="1300" b="1" dirty="0" smtClean="0">
                        <a:effectLst/>
                      </a:endParaRPr>
                    </a:p>
                    <a:p>
                      <a:pPr marL="0" marR="0" indent="0" algn="l" defTabSz="914400" rtl="0" eaLnBrk="1" fontAlgn="auto" latinLnBrk="0" hangingPunct="1">
                        <a:lnSpc>
                          <a:spcPct val="107000"/>
                        </a:lnSpc>
                        <a:spcBef>
                          <a:spcPts val="0"/>
                        </a:spcBef>
                        <a:spcAft>
                          <a:spcPts val="0"/>
                        </a:spcAft>
                        <a:buClrTx/>
                        <a:buSzTx/>
                        <a:buFontTx/>
                        <a:buNone/>
                        <a:tabLst/>
                        <a:defRPr/>
                      </a:pPr>
                      <a:r>
                        <a:rPr lang="en-ZW" sz="1300" dirty="0" smtClean="0">
                          <a:effectLst/>
                        </a:rPr>
                        <a:t>- Ligating </a:t>
                      </a:r>
                      <a:r>
                        <a:rPr lang="en-ZW" sz="1300" dirty="0">
                          <a:effectLst/>
                        </a:rPr>
                        <a:t>sutures</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178.40**</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(92.65, 264.15)</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89589">
                <a:tc>
                  <a:txBody>
                    <a:bodyPr/>
                    <a:lstStyle/>
                    <a:p>
                      <a:pPr>
                        <a:lnSpc>
                          <a:spcPct val="107000"/>
                        </a:lnSpc>
                        <a:spcAft>
                          <a:spcPts val="0"/>
                        </a:spcAft>
                      </a:pPr>
                      <a:r>
                        <a:rPr lang="en-ZW" sz="1300" dirty="0">
                          <a:effectLst/>
                        </a:rPr>
                        <a:t>Task-sharing: who performed suturing</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7283">
                <a:tc>
                  <a:txBody>
                    <a:bodyPr/>
                    <a:lstStyle/>
                    <a:p>
                      <a:pPr>
                        <a:lnSpc>
                          <a:spcPct val="107000"/>
                        </a:lnSpc>
                        <a:spcAft>
                          <a:spcPts val="0"/>
                        </a:spcAft>
                      </a:pPr>
                      <a:r>
                        <a:rPr lang="en-ZW" sz="1300" dirty="0">
                          <a:effectLst/>
                        </a:rPr>
                        <a:t>Primary &amp; secondary</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-257.16**</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(-362.19, -152.13)</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-347.84**</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(-466.23, -227.44)</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(-235.53**)</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(-312.67, -158.43)</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358218">
                <a:tc gridSpan="7">
                  <a:txBody>
                    <a:bodyPr/>
                    <a:lstStyle/>
                    <a:p>
                      <a:pPr algn="ctr">
                        <a:lnSpc>
                          <a:spcPct val="107000"/>
                        </a:lnSpc>
                        <a:spcAft>
                          <a:spcPts val="0"/>
                        </a:spcAft>
                      </a:pPr>
                      <a:r>
                        <a:rPr lang="en-ZW" sz="1300" b="1" dirty="0">
                          <a:effectLst/>
                        </a:rPr>
                        <a:t>Data for sites in 2012</a:t>
                      </a:r>
                      <a:endParaRPr lang="en-ZW" sz="13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tc hMerge="1">
                  <a:txBody>
                    <a:bodyPr/>
                    <a:lstStyle/>
                    <a:p>
                      <a:endParaRPr lang="en-ZW"/>
                    </a:p>
                  </a:txBody>
                  <a:tcPr/>
                </a:tc>
              </a:tr>
              <a:tr h="489589">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ZW" sz="1300" b="1" dirty="0" smtClean="0">
                          <a:effectLst/>
                        </a:rPr>
                        <a:t>Type of </a:t>
                      </a:r>
                      <a:r>
                        <a:rPr lang="en-ZW" sz="1300" b="1" dirty="0" err="1" smtClean="0">
                          <a:effectLst/>
                        </a:rPr>
                        <a:t>hemostasis</a:t>
                      </a:r>
                      <a:endParaRPr lang="en-ZW" sz="1300" b="1" dirty="0" smtClean="0">
                        <a:effectLst/>
                      </a:endParaRPr>
                    </a:p>
                    <a:p>
                      <a:pPr marL="0" marR="0" indent="0" algn="l" defTabSz="914400" rtl="0" eaLnBrk="1" fontAlgn="auto" latinLnBrk="0" hangingPunct="1">
                        <a:lnSpc>
                          <a:spcPct val="107000"/>
                        </a:lnSpc>
                        <a:spcBef>
                          <a:spcPts val="0"/>
                        </a:spcBef>
                        <a:spcAft>
                          <a:spcPts val="0"/>
                        </a:spcAft>
                        <a:buClrTx/>
                        <a:buSzTx/>
                        <a:buFontTx/>
                        <a:buNone/>
                        <a:tabLst/>
                        <a:defRPr/>
                      </a:pPr>
                      <a:r>
                        <a:rPr lang="en-ZW" sz="1300" b="1" dirty="0" smtClean="0">
                          <a:effectLst/>
                        </a:rPr>
                        <a:t> </a:t>
                      </a:r>
                      <a:r>
                        <a:rPr lang="en-ZW" sz="1300" dirty="0" smtClean="0">
                          <a:effectLst/>
                        </a:rPr>
                        <a:t>- Ligating </a:t>
                      </a:r>
                      <a:r>
                        <a:rPr lang="en-ZW" sz="1300" dirty="0">
                          <a:effectLst/>
                        </a:rPr>
                        <a:t>sutures</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166.59**</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(100.33, 232.85)</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89589">
                <a:tc>
                  <a:txBody>
                    <a:bodyPr/>
                    <a:lstStyle/>
                    <a:p>
                      <a:pPr>
                        <a:lnSpc>
                          <a:spcPct val="107000"/>
                        </a:lnSpc>
                        <a:spcAft>
                          <a:spcPts val="0"/>
                        </a:spcAft>
                      </a:pPr>
                      <a:r>
                        <a:rPr lang="en-ZW" sz="1300" dirty="0">
                          <a:effectLst/>
                        </a:rPr>
                        <a:t>Task-sharing: who performed suturing</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 </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7283">
                <a:tc>
                  <a:txBody>
                    <a:bodyPr/>
                    <a:lstStyle/>
                    <a:p>
                      <a:pPr>
                        <a:lnSpc>
                          <a:spcPct val="107000"/>
                        </a:lnSpc>
                        <a:spcAft>
                          <a:spcPts val="0"/>
                        </a:spcAft>
                      </a:pPr>
                      <a:r>
                        <a:rPr lang="en-ZW" sz="1300" dirty="0">
                          <a:effectLst/>
                        </a:rPr>
                        <a:t>Primary &amp; secondary</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-264.02**</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(-468.15, -59.89)</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-184.51**</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(-249.43, -119.6)</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7283">
                <a:tc>
                  <a:txBody>
                    <a:bodyPr/>
                    <a:lstStyle/>
                    <a:p>
                      <a:pPr>
                        <a:lnSpc>
                          <a:spcPct val="107000"/>
                        </a:lnSpc>
                        <a:spcAft>
                          <a:spcPts val="0"/>
                        </a:spcAft>
                      </a:pPr>
                      <a:r>
                        <a:rPr lang="en-ZW" sz="1300" dirty="0" smtClean="0">
                          <a:effectLst/>
                        </a:rPr>
                        <a:t>Task-sharing:</a:t>
                      </a:r>
                      <a:r>
                        <a:rPr lang="en-ZW" sz="1300" baseline="0" dirty="0" smtClean="0">
                          <a:effectLst/>
                        </a:rPr>
                        <a:t> n</a:t>
                      </a:r>
                      <a:r>
                        <a:rPr lang="en-ZW" sz="1300" dirty="0" smtClean="0">
                          <a:effectLst/>
                        </a:rPr>
                        <a:t>on-physician</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-146.00**</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(-315.18, -23.18)</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527283">
                <a:tc>
                  <a:txBody>
                    <a:bodyPr/>
                    <a:lstStyle/>
                    <a:p>
                      <a:pPr>
                        <a:lnSpc>
                          <a:spcPct val="107000"/>
                        </a:lnSpc>
                        <a:spcAft>
                          <a:spcPts val="0"/>
                        </a:spcAft>
                      </a:pPr>
                      <a:r>
                        <a:rPr lang="en-ZW" sz="1300" dirty="0">
                          <a:effectLst/>
                        </a:rPr>
                        <a:t> Mean number of beds</a:t>
                      </a:r>
                      <a:endParaRPr lang="en-ZW"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-48.60**</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(-61.67, -35.53)</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65.42**</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(17.94, 112.90)</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-16.75</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ZW" sz="1400" b="1" dirty="0">
                          <a:effectLst/>
                        </a:rPr>
                        <a:t>(-51.33, 17.82)</a:t>
                      </a:r>
                      <a:endParaRPr lang="en-ZW"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16669165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62000" y="685800"/>
            <a:ext cx="8153400" cy="9144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altLang="en-US" sz="3200" b="1" dirty="0" smtClean="0">
                <a:solidFill>
                  <a:schemeClr val="tx2"/>
                </a:solidFill>
              </a:rPr>
              <a:t>RESULTS: </a:t>
            </a:r>
            <a:br>
              <a:rPr lang="en-US" altLang="en-US" sz="3200" b="1" dirty="0" smtClean="0">
                <a:solidFill>
                  <a:schemeClr val="tx2"/>
                </a:solidFill>
              </a:rPr>
            </a:br>
            <a:r>
              <a:rPr lang="en-US" altLang="en-US" dirty="0" smtClean="0"/>
              <a:t/>
            </a:r>
            <a:br>
              <a:rPr lang="en-US" altLang="en-US" dirty="0" smtClean="0"/>
            </a:br>
            <a:r>
              <a:rPr lang="en-US" altLang="en-US" dirty="0" smtClean="0"/>
              <a:t/>
            </a:r>
            <a:br>
              <a:rPr lang="en-US" altLang="en-US" dirty="0" smtClean="0"/>
            </a:br>
            <a:endParaRPr lang="en-US" altLang="en-US" b="1" dirty="0" smtClean="0">
              <a:solidFill>
                <a:schemeClr val="tx2"/>
              </a:solidFill>
            </a:endParaRPr>
          </a:p>
        </p:txBody>
      </p:sp>
      <p:sp>
        <p:nvSpPr>
          <p:cNvPr id="4" name="Content Placeholder 2"/>
          <p:cNvSpPr txBox="1">
            <a:spLocks/>
          </p:cNvSpPr>
          <p:nvPr/>
        </p:nvSpPr>
        <p:spPr>
          <a:xfrm>
            <a:off x="304800" y="2133600"/>
            <a:ext cx="8578516" cy="4038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pPr>
            <a:r>
              <a:rPr lang="en-US" altLang="en-US" sz="3000" b="1" dirty="0" smtClean="0">
                <a:solidFill>
                  <a:schemeClr val="tx2"/>
                </a:solidFill>
              </a:rPr>
              <a:t>High concordance between each country’</a:t>
            </a:r>
            <a:r>
              <a:rPr lang="en-US" altLang="ja-JP" sz="3000" b="1" dirty="0" smtClean="0">
                <a:solidFill>
                  <a:schemeClr val="tx2"/>
                </a:solidFill>
              </a:rPr>
              <a:t>s policies and provider attitudes toward the efficiency elements</a:t>
            </a:r>
          </a:p>
          <a:p>
            <a:pPr>
              <a:spcBef>
                <a:spcPts val="0"/>
              </a:spcBef>
              <a:spcAft>
                <a:spcPts val="1200"/>
              </a:spcAft>
            </a:pPr>
            <a:r>
              <a:rPr lang="en-US" altLang="en-US" sz="3000" b="1" dirty="0" smtClean="0">
                <a:solidFill>
                  <a:schemeClr val="tx2"/>
                </a:solidFill>
              </a:rPr>
              <a:t>However, providers expressed frustration over lack of provision for the conduct of certain practices (e.g., task-shifting in S.Africa &amp; Zimbabwe) </a:t>
            </a:r>
          </a:p>
          <a:p>
            <a:pPr lvl="1"/>
            <a:endParaRPr lang="en-US" altLang="en-US" dirty="0" smtClean="0"/>
          </a:p>
          <a:p>
            <a:pPr lvl="1"/>
            <a:endParaRPr lang="en-US" altLang="en-US" dirty="0" smtClean="0"/>
          </a:p>
          <a:p>
            <a:pPr lvl="1"/>
            <a:endParaRPr lang="en-US" altLang="en-US" dirty="0" smtClean="0"/>
          </a:p>
          <a:p>
            <a:pPr lvl="1"/>
            <a:endParaRPr lang="en-US" altLang="en-US" dirty="0" smtClean="0"/>
          </a:p>
          <a:p>
            <a:pPr>
              <a:buFont typeface="Arial" pitchFamily="34" charset="0"/>
              <a:buNone/>
            </a:pPr>
            <a:endParaRPr lang="en-US" altLang="en-US" b="1" dirty="0" smtClean="0">
              <a:solidFill>
                <a:schemeClr val="accent1"/>
              </a:solidFill>
            </a:endParaRPr>
          </a:p>
          <a:p>
            <a:endParaRPr lang="en-US" altLang="en-US" b="1" dirty="0" smtClean="0">
              <a:solidFill>
                <a:schemeClr val="accent1"/>
              </a:solidFill>
            </a:endParaRPr>
          </a:p>
        </p:txBody>
      </p:sp>
      <p:pic>
        <p:nvPicPr>
          <p:cNvPr id="3" name="Picture 2" descr="Screen Shot 2014-07-20 at 1.41.1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6600" y="381001"/>
            <a:ext cx="5702300" cy="1700830"/>
          </a:xfrm>
          <a:prstGeom prst="rect">
            <a:avLst/>
          </a:prstGeom>
        </p:spPr>
      </p:pic>
    </p:spTree>
    <p:extLst>
      <p:ext uri="{BB962C8B-B14F-4D97-AF65-F5344CB8AC3E}">
        <p14:creationId xmlns:p14="http://schemas.microsoft.com/office/powerpoint/2010/main" val="7273203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76200" y="457200"/>
            <a:ext cx="9296400" cy="91440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b="1" dirty="0" smtClean="0">
                <a:solidFill>
                  <a:schemeClr val="tx2"/>
                </a:solidFill>
              </a:rPr>
              <a:t>RESULTS: Work Experience, Job Fulfillment </a:t>
            </a:r>
          </a:p>
          <a:p>
            <a:r>
              <a:rPr lang="en-US" altLang="en-US" sz="3200" b="1" dirty="0" smtClean="0">
                <a:solidFill>
                  <a:schemeClr val="tx2"/>
                </a:solidFill>
              </a:rPr>
              <a:t>&amp; Burnout among VMMC Providers</a:t>
            </a:r>
          </a:p>
          <a:p>
            <a:r>
              <a:rPr lang="en-US" altLang="en-US" sz="3200" b="1" dirty="0" smtClean="0">
                <a:solidFill>
                  <a:schemeClr val="tx2"/>
                </a:solidFill>
              </a:rPr>
              <a:t> – Perry et al. (2014)  </a:t>
            </a:r>
            <a:r>
              <a:rPr lang="en-US" altLang="en-US" b="1" dirty="0" smtClean="0">
                <a:solidFill>
                  <a:schemeClr val="tx2"/>
                </a:solidFill>
              </a:rPr>
              <a:t/>
            </a:r>
            <a:br>
              <a:rPr lang="en-US" altLang="en-US" b="1" dirty="0" smtClean="0">
                <a:solidFill>
                  <a:schemeClr val="tx2"/>
                </a:solidFill>
              </a:rPr>
            </a:br>
            <a:r>
              <a:rPr lang="en-US" altLang="en-US" dirty="0" smtClean="0"/>
              <a:t/>
            </a:r>
            <a:br>
              <a:rPr lang="en-US" altLang="en-US" dirty="0" smtClean="0"/>
            </a:br>
            <a:r>
              <a:rPr lang="en-US" altLang="en-US" dirty="0" smtClean="0"/>
              <a:t/>
            </a:r>
            <a:br>
              <a:rPr lang="en-US" altLang="en-US" dirty="0" smtClean="0"/>
            </a:br>
            <a:endParaRPr lang="en-US" altLang="en-US" b="1" dirty="0" smtClean="0">
              <a:solidFill>
                <a:schemeClr val="tx2"/>
              </a:solidFill>
            </a:endParaRPr>
          </a:p>
        </p:txBody>
      </p:sp>
      <p:sp>
        <p:nvSpPr>
          <p:cNvPr id="3" name="Content Placeholder 2"/>
          <p:cNvSpPr txBox="1">
            <a:spLocks/>
          </p:cNvSpPr>
          <p:nvPr/>
        </p:nvSpPr>
        <p:spPr>
          <a:xfrm>
            <a:off x="381000" y="2209800"/>
            <a:ext cx="8153400" cy="4038600"/>
          </a:xfrm>
          <a:prstGeom prst="rect">
            <a:avLst/>
          </a:prstGeom>
        </p:spPr>
        <p:txBody>
          <a:bodyPr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200"/>
              </a:spcAft>
              <a:defRPr/>
            </a:pPr>
            <a:r>
              <a:rPr lang="en-US" b="1" dirty="0" smtClean="0">
                <a:solidFill>
                  <a:schemeClr val="tx2"/>
                </a:solidFill>
                <a:ea typeface="ＭＳ Ｐゴシック" charset="0"/>
                <a:cs typeface="ＭＳ Ｐゴシック" charset="0"/>
              </a:rPr>
              <a:t>Providers in all countries reported high levels of personal job-fulfillment</a:t>
            </a:r>
          </a:p>
          <a:p>
            <a:pPr>
              <a:spcBef>
                <a:spcPts val="0"/>
              </a:spcBef>
              <a:spcAft>
                <a:spcPts val="1200"/>
              </a:spcAft>
              <a:defRPr/>
            </a:pPr>
            <a:r>
              <a:rPr lang="en-US" b="1" dirty="0" smtClean="0">
                <a:solidFill>
                  <a:schemeClr val="tx2"/>
                </a:solidFill>
                <a:ea typeface="ＭＳ Ｐゴシック" charset="0"/>
                <a:cs typeface="ＭＳ Ｐゴシック" charset="0"/>
              </a:rPr>
              <a:t>However, many providers reported work fatigue &amp; burnout among themselves and their colleagues</a:t>
            </a:r>
          </a:p>
          <a:p>
            <a:pPr>
              <a:spcBef>
                <a:spcPts val="0"/>
              </a:spcBef>
              <a:spcAft>
                <a:spcPts val="1200"/>
              </a:spcAft>
              <a:defRPr/>
            </a:pPr>
            <a:r>
              <a:rPr lang="en-US" b="1" dirty="0" smtClean="0">
                <a:solidFill>
                  <a:schemeClr val="tx2"/>
                </a:solidFill>
                <a:ea typeface="ＭＳ Ｐゴシック" charset="0"/>
                <a:cs typeface="ＭＳ Ｐゴシック" charset="0"/>
              </a:rPr>
              <a:t>Burnout was highest in Kenya (country with longest running VMMC program)</a:t>
            </a:r>
            <a:endParaRPr lang="en-US" dirty="0" smtClean="0"/>
          </a:p>
          <a:p>
            <a:pPr lvl="1">
              <a:defRPr/>
            </a:pPr>
            <a:endParaRPr lang="en-US" dirty="0" smtClean="0"/>
          </a:p>
          <a:p>
            <a:pPr lvl="1">
              <a:defRPr/>
            </a:pPr>
            <a:endParaRPr lang="en-US" dirty="0" smtClean="0"/>
          </a:p>
          <a:p>
            <a:pPr lvl="1">
              <a:defRPr/>
            </a:pPr>
            <a:endParaRPr lang="en-US" dirty="0" smtClean="0"/>
          </a:p>
          <a:p>
            <a:pPr>
              <a:buFont typeface="Arial" pitchFamily="34" charset="0"/>
              <a:buNone/>
              <a:defRPr/>
            </a:pPr>
            <a:endParaRPr lang="en-US" b="1" dirty="0" smtClean="0">
              <a:solidFill>
                <a:schemeClr val="accent1"/>
              </a:solidFill>
              <a:cs typeface="ＭＳ Ｐゴシック" charset="0"/>
            </a:endParaRPr>
          </a:p>
          <a:p>
            <a:pPr>
              <a:buFont typeface="Arial"/>
              <a:buChar char="•"/>
              <a:defRPr/>
            </a:pPr>
            <a:endParaRPr lang="en-US" b="1" dirty="0">
              <a:solidFill>
                <a:schemeClr val="accent1"/>
              </a:solidFill>
              <a:cs typeface="ＭＳ Ｐゴシック" charset="0"/>
            </a:endParaRPr>
          </a:p>
        </p:txBody>
      </p:sp>
    </p:spTree>
    <p:extLst>
      <p:ext uri="{BB962C8B-B14F-4D97-AF65-F5344CB8AC3E}">
        <p14:creationId xmlns:p14="http://schemas.microsoft.com/office/powerpoint/2010/main" val="39861180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effectLst/>
      </a:spPr>
      <a:bodyPr/>
      <a:lstStyle/>
      <a:style>
        <a:lnRef idx="3">
          <a:schemeClr val="accent2"/>
        </a:lnRef>
        <a:fillRef idx="0">
          <a:schemeClr val="accent2"/>
        </a:fillRef>
        <a:effectRef idx="2">
          <a:schemeClr val="accent2"/>
        </a:effectRef>
        <a:fontRef idx="minor">
          <a:schemeClr val="tx1"/>
        </a:fontRef>
      </a:style>
    </a:lnDef>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636</TotalTime>
  <Words>1262</Words>
  <Application>Microsoft Office PowerPoint</Application>
  <PresentationFormat>On-screen Show (4:3)</PresentationFormat>
  <Paragraphs>291</Paragraphs>
  <Slides>14</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ＭＳ Ｐゴシック</vt:lpstr>
      <vt:lpstr>ＭＳ Ｐゴシック</vt:lpstr>
      <vt:lpstr>Arial</vt:lpstr>
      <vt:lpstr>Calibri</vt:lpstr>
      <vt:lpstr>Times</vt:lpstr>
      <vt:lpstr>Times New Roman</vt:lpstr>
      <vt:lpstr>Office Theme</vt:lpstr>
      <vt:lpstr>Blank Presentation</vt:lpstr>
      <vt:lpstr>PowerPoint Presentation</vt:lpstr>
      <vt:lpstr>PowerPoint Presentation</vt:lpstr>
      <vt:lpstr>Models for Optimizing the Volume and  Efficiency of MC Services (2010)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State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Dillaa</dc:creator>
  <cp:lastModifiedBy>Laurie Stockton</cp:lastModifiedBy>
  <cp:revision>110</cp:revision>
  <cp:lastPrinted>2014-05-19T18:01:24Z</cp:lastPrinted>
  <dcterms:created xsi:type="dcterms:W3CDTF">2012-05-02T17:38:01Z</dcterms:created>
  <dcterms:modified xsi:type="dcterms:W3CDTF">2014-09-04T15:10:01Z</dcterms:modified>
</cp:coreProperties>
</file>