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7" r:id="rId1"/>
  </p:sldMasterIdLst>
  <p:notesMasterIdLst>
    <p:notesMasterId r:id="rId15"/>
  </p:notesMasterIdLst>
  <p:handoutMasterIdLst>
    <p:handoutMasterId r:id="rId16"/>
  </p:handoutMasterIdLst>
  <p:sldIdLst>
    <p:sldId id="265" r:id="rId2"/>
    <p:sldId id="267" r:id="rId3"/>
    <p:sldId id="268" r:id="rId4"/>
    <p:sldId id="270" r:id="rId5"/>
    <p:sldId id="272" r:id="rId6"/>
    <p:sldId id="273" r:id="rId7"/>
    <p:sldId id="274" r:id="rId8"/>
    <p:sldId id="294" r:id="rId9"/>
    <p:sldId id="295" r:id="rId10"/>
    <p:sldId id="296" r:id="rId11"/>
    <p:sldId id="289" r:id="rId12"/>
    <p:sldId id="297" r:id="rId13"/>
    <p:sldId id="298" r:id="rId14"/>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lewison" initials="dl"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A6C"/>
    <a:srgbClr val="305B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87776" autoAdjust="0"/>
  </p:normalViewPr>
  <p:slideViewPr>
    <p:cSldViewPr>
      <p:cViewPr varScale="1">
        <p:scale>
          <a:sx n="92" d="100"/>
          <a:sy n="92" d="100"/>
        </p:scale>
        <p:origin x="456" y="84"/>
      </p:cViewPr>
      <p:guideLst>
        <p:guide orient="horz" pos="2160"/>
        <p:guide pos="2880"/>
      </p:guideLst>
    </p:cSldViewPr>
  </p:slideViewPr>
  <p:notesTextViewPr>
    <p:cViewPr>
      <p:scale>
        <a:sx n="100" d="100"/>
        <a:sy n="100" d="100"/>
      </p:scale>
      <p:origin x="0" y="0"/>
    </p:cViewPr>
  </p:notesTextViewPr>
  <p:notesViewPr>
    <p:cSldViewPr>
      <p:cViewPr varScale="1">
        <p:scale>
          <a:sx n="56" d="100"/>
          <a:sy n="56" d="100"/>
        </p:scale>
        <p:origin x="-1860" y="-96"/>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2830" tIns="46415" rIns="92830" bIns="46415"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1804"/>
          </a:xfrm>
          <a:prstGeom prst="rect">
            <a:avLst/>
          </a:prstGeom>
        </p:spPr>
        <p:txBody>
          <a:bodyPr vert="horz" lIns="92830" tIns="46415" rIns="92830" bIns="46415" rtlCol="0"/>
          <a:lstStyle>
            <a:lvl1pPr algn="r">
              <a:defRPr sz="1200"/>
            </a:lvl1pPr>
          </a:lstStyle>
          <a:p>
            <a:fld id="{9AF0D920-2905-46EE-802F-E39001D030A3}" type="datetimeFigureOut">
              <a:rPr lang="en-US" smtClean="0"/>
              <a:pPr/>
              <a:t>9/4/2014</a:t>
            </a:fld>
            <a:endParaRPr lang="en-US" dirty="0"/>
          </a:p>
        </p:txBody>
      </p:sp>
      <p:sp>
        <p:nvSpPr>
          <p:cNvPr id="4" name="Footer Placeholder 3"/>
          <p:cNvSpPr>
            <a:spLocks noGrp="1"/>
          </p:cNvSpPr>
          <p:nvPr>
            <p:ph type="ftr" sz="quarter" idx="2"/>
          </p:nvPr>
        </p:nvSpPr>
        <p:spPr>
          <a:xfrm>
            <a:off x="0" y="8772668"/>
            <a:ext cx="3037840" cy="461804"/>
          </a:xfrm>
          <a:prstGeom prst="rect">
            <a:avLst/>
          </a:prstGeom>
        </p:spPr>
        <p:txBody>
          <a:bodyPr vert="horz" lIns="92830" tIns="46415" rIns="92830" bIns="46415"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772668"/>
            <a:ext cx="3037840" cy="461804"/>
          </a:xfrm>
          <a:prstGeom prst="rect">
            <a:avLst/>
          </a:prstGeom>
        </p:spPr>
        <p:txBody>
          <a:bodyPr vert="horz" lIns="92830" tIns="46415" rIns="92830" bIns="46415" rtlCol="0" anchor="b"/>
          <a:lstStyle>
            <a:lvl1pPr algn="r">
              <a:defRPr sz="1200"/>
            </a:lvl1pPr>
          </a:lstStyle>
          <a:p>
            <a:fld id="{7F83A991-A7F7-4AA0-AD51-CDC6F9F80A2D}" type="slidenum">
              <a:rPr lang="en-US" smtClean="0"/>
              <a:pPr/>
              <a:t>‹#›</a:t>
            </a:fld>
            <a:endParaRPr lang="en-US" dirty="0"/>
          </a:p>
        </p:txBody>
      </p:sp>
    </p:spTree>
    <p:extLst>
      <p:ext uri="{BB962C8B-B14F-4D97-AF65-F5344CB8AC3E}">
        <p14:creationId xmlns:p14="http://schemas.microsoft.com/office/powerpoint/2010/main" val="13376453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196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1963"/>
          </a:xfrm>
          <a:prstGeom prst="rect">
            <a:avLst/>
          </a:prstGeom>
        </p:spPr>
        <p:txBody>
          <a:bodyPr vert="horz" lIns="91440" tIns="45720" rIns="91440" bIns="45720" rtlCol="0"/>
          <a:lstStyle>
            <a:lvl1pPr algn="r">
              <a:defRPr sz="1200"/>
            </a:lvl1pPr>
          </a:lstStyle>
          <a:p>
            <a:fld id="{B2E7D38B-8CC1-41D9-A5BE-2F460D639558}" type="datetimeFigureOut">
              <a:rPr lang="en-US" smtClean="0"/>
              <a:t>9/4/2014</a:t>
            </a:fld>
            <a:endParaRPr lang="en-US" dirty="0"/>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387850"/>
            <a:ext cx="5607050" cy="41560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525"/>
            <a:ext cx="3038475" cy="461963"/>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772525"/>
            <a:ext cx="3038475" cy="461963"/>
          </a:xfrm>
          <a:prstGeom prst="rect">
            <a:avLst/>
          </a:prstGeom>
        </p:spPr>
        <p:txBody>
          <a:bodyPr vert="horz" lIns="91440" tIns="45720" rIns="91440" bIns="45720" rtlCol="0" anchor="b"/>
          <a:lstStyle>
            <a:lvl1pPr algn="r">
              <a:defRPr sz="1200"/>
            </a:lvl1pPr>
          </a:lstStyle>
          <a:p>
            <a:fld id="{7A9EF457-9746-45DA-8483-517C00DA93EA}" type="slidenum">
              <a:rPr lang="en-US" smtClean="0"/>
              <a:t>‹#›</a:t>
            </a:fld>
            <a:endParaRPr lang="en-US" dirty="0"/>
          </a:p>
        </p:txBody>
      </p:sp>
    </p:spTree>
    <p:extLst>
      <p:ext uri="{BB962C8B-B14F-4D97-AF65-F5344CB8AC3E}">
        <p14:creationId xmlns:p14="http://schemas.microsoft.com/office/powerpoint/2010/main" val="38869035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 Please include MCHIP</a:t>
            </a:r>
            <a:r>
              <a:rPr lang="en-US" baseline="0" dirty="0" smtClean="0"/>
              <a:t> and USAID logo on this slide. The overall PPT deserve a good editing and formatting </a:t>
            </a:r>
            <a:endParaRPr lang="en-US" dirty="0"/>
          </a:p>
        </p:txBody>
      </p:sp>
      <p:sp>
        <p:nvSpPr>
          <p:cNvPr id="4" name="Slide Number Placeholder 3"/>
          <p:cNvSpPr>
            <a:spLocks noGrp="1"/>
          </p:cNvSpPr>
          <p:nvPr>
            <p:ph type="sldNum" sz="quarter" idx="10"/>
          </p:nvPr>
        </p:nvSpPr>
        <p:spPr/>
        <p:txBody>
          <a:bodyPr/>
          <a:lstStyle/>
          <a:p>
            <a:fld id="{7A9EF457-9746-45DA-8483-517C00DA93EA}" type="slidenum">
              <a:rPr lang="en-US" smtClean="0"/>
              <a:t>1</a:t>
            </a:fld>
            <a:endParaRPr lang="en-US" dirty="0"/>
          </a:p>
        </p:txBody>
      </p:sp>
    </p:spTree>
    <p:extLst>
      <p:ext uri="{BB962C8B-B14F-4D97-AF65-F5344CB8AC3E}">
        <p14:creationId xmlns:p14="http://schemas.microsoft.com/office/powerpoint/2010/main" val="37504949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EN: reference</a:t>
            </a:r>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31583" indent="-281378" eaLnBrk="0" hangingPunct="0">
              <a:spcBef>
                <a:spcPct val="30000"/>
              </a:spcBef>
              <a:defRPr sz="1200">
                <a:solidFill>
                  <a:schemeClr val="tx1"/>
                </a:solidFill>
                <a:latin typeface="Calibri" pitchFamily="34" charset="0"/>
              </a:defRPr>
            </a:lvl2pPr>
            <a:lvl3pPr marL="1125512" indent="-225102" eaLnBrk="0" hangingPunct="0">
              <a:spcBef>
                <a:spcPct val="30000"/>
              </a:spcBef>
              <a:defRPr sz="1200">
                <a:solidFill>
                  <a:schemeClr val="tx1"/>
                </a:solidFill>
                <a:latin typeface="Calibri" pitchFamily="34" charset="0"/>
              </a:defRPr>
            </a:lvl3pPr>
            <a:lvl4pPr marL="1575717" indent="-225102" eaLnBrk="0" hangingPunct="0">
              <a:spcBef>
                <a:spcPct val="30000"/>
              </a:spcBef>
              <a:defRPr sz="1200">
                <a:solidFill>
                  <a:schemeClr val="tx1"/>
                </a:solidFill>
                <a:latin typeface="Calibri" pitchFamily="34" charset="0"/>
              </a:defRPr>
            </a:lvl4pPr>
            <a:lvl5pPr marL="2025922" indent="-225102" eaLnBrk="0" hangingPunct="0">
              <a:spcBef>
                <a:spcPct val="30000"/>
              </a:spcBef>
              <a:defRPr sz="1200">
                <a:solidFill>
                  <a:schemeClr val="tx1"/>
                </a:solidFill>
                <a:latin typeface="Calibri" pitchFamily="34" charset="0"/>
              </a:defRPr>
            </a:lvl5pPr>
            <a:lvl6pPr marL="2476127" indent="-225102" eaLnBrk="0" fontAlgn="base" hangingPunct="0">
              <a:spcBef>
                <a:spcPct val="30000"/>
              </a:spcBef>
              <a:spcAft>
                <a:spcPct val="0"/>
              </a:spcAft>
              <a:defRPr sz="1200">
                <a:solidFill>
                  <a:schemeClr val="tx1"/>
                </a:solidFill>
                <a:latin typeface="Calibri" pitchFamily="34" charset="0"/>
              </a:defRPr>
            </a:lvl6pPr>
            <a:lvl7pPr marL="2926331" indent="-225102" eaLnBrk="0" fontAlgn="base" hangingPunct="0">
              <a:spcBef>
                <a:spcPct val="30000"/>
              </a:spcBef>
              <a:spcAft>
                <a:spcPct val="0"/>
              </a:spcAft>
              <a:defRPr sz="1200">
                <a:solidFill>
                  <a:schemeClr val="tx1"/>
                </a:solidFill>
                <a:latin typeface="Calibri" pitchFamily="34" charset="0"/>
              </a:defRPr>
            </a:lvl7pPr>
            <a:lvl8pPr marL="3376536" indent="-225102" eaLnBrk="0" fontAlgn="base" hangingPunct="0">
              <a:spcBef>
                <a:spcPct val="30000"/>
              </a:spcBef>
              <a:spcAft>
                <a:spcPct val="0"/>
              </a:spcAft>
              <a:defRPr sz="1200">
                <a:solidFill>
                  <a:schemeClr val="tx1"/>
                </a:solidFill>
                <a:latin typeface="Calibri" pitchFamily="34" charset="0"/>
              </a:defRPr>
            </a:lvl8pPr>
            <a:lvl9pPr marL="3826741" indent="-225102"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4A144DCD-C340-4A1A-89DD-60777E5D39E8}" type="slidenum">
              <a:rPr lang="en-US" altLang="en-US" smtClean="0">
                <a:latin typeface="Arial" charset="0"/>
              </a:rPr>
              <a:pPr eaLnBrk="1" hangingPunct="1">
                <a:spcBef>
                  <a:spcPct val="0"/>
                </a:spcBef>
              </a:pPr>
              <a:t>10</a:t>
            </a:fld>
            <a:endParaRPr lang="en-US" altLang="en-US" dirty="0" smtClean="0">
              <a:latin typeface="Arial" charset="0"/>
            </a:endParaRPr>
          </a:p>
        </p:txBody>
      </p:sp>
    </p:spTree>
    <p:extLst>
      <p:ext uri="{BB962C8B-B14F-4D97-AF65-F5344CB8AC3E}">
        <p14:creationId xmlns:p14="http://schemas.microsoft.com/office/powerpoint/2010/main" val="38359598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 reference </a:t>
            </a:r>
            <a:endParaRPr lang="en-US" dirty="0"/>
          </a:p>
        </p:txBody>
      </p:sp>
      <p:sp>
        <p:nvSpPr>
          <p:cNvPr id="4" name="Slide Number Placeholder 3"/>
          <p:cNvSpPr>
            <a:spLocks noGrp="1"/>
          </p:cNvSpPr>
          <p:nvPr>
            <p:ph type="sldNum" sz="quarter" idx="10"/>
          </p:nvPr>
        </p:nvSpPr>
        <p:spPr/>
        <p:txBody>
          <a:bodyPr/>
          <a:lstStyle/>
          <a:p>
            <a:fld id="{7A9EF457-9746-45DA-8483-517C00DA93EA}" type="slidenum">
              <a:rPr lang="en-US" smtClean="0"/>
              <a:t>11</a:t>
            </a:fld>
            <a:endParaRPr lang="en-US" dirty="0"/>
          </a:p>
        </p:txBody>
      </p:sp>
    </p:spTree>
    <p:extLst>
      <p:ext uri="{BB962C8B-B14F-4D97-AF65-F5344CB8AC3E}">
        <p14:creationId xmlns:p14="http://schemas.microsoft.com/office/powerpoint/2010/main" val="1465008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31583" indent="-281378" eaLnBrk="0" hangingPunct="0">
              <a:spcBef>
                <a:spcPct val="30000"/>
              </a:spcBef>
              <a:defRPr sz="1200">
                <a:solidFill>
                  <a:schemeClr val="tx1"/>
                </a:solidFill>
                <a:latin typeface="Calibri" pitchFamily="34" charset="0"/>
              </a:defRPr>
            </a:lvl2pPr>
            <a:lvl3pPr marL="1125512" indent="-225102" eaLnBrk="0" hangingPunct="0">
              <a:spcBef>
                <a:spcPct val="30000"/>
              </a:spcBef>
              <a:defRPr sz="1200">
                <a:solidFill>
                  <a:schemeClr val="tx1"/>
                </a:solidFill>
                <a:latin typeface="Calibri" pitchFamily="34" charset="0"/>
              </a:defRPr>
            </a:lvl3pPr>
            <a:lvl4pPr marL="1575717" indent="-225102" eaLnBrk="0" hangingPunct="0">
              <a:spcBef>
                <a:spcPct val="30000"/>
              </a:spcBef>
              <a:defRPr sz="1200">
                <a:solidFill>
                  <a:schemeClr val="tx1"/>
                </a:solidFill>
                <a:latin typeface="Calibri" pitchFamily="34" charset="0"/>
              </a:defRPr>
            </a:lvl4pPr>
            <a:lvl5pPr marL="2025922" indent="-225102" eaLnBrk="0" hangingPunct="0">
              <a:spcBef>
                <a:spcPct val="30000"/>
              </a:spcBef>
              <a:defRPr sz="1200">
                <a:solidFill>
                  <a:schemeClr val="tx1"/>
                </a:solidFill>
                <a:latin typeface="Calibri" pitchFamily="34" charset="0"/>
              </a:defRPr>
            </a:lvl5pPr>
            <a:lvl6pPr marL="2476127" indent="-225102" eaLnBrk="0" fontAlgn="base" hangingPunct="0">
              <a:spcBef>
                <a:spcPct val="30000"/>
              </a:spcBef>
              <a:spcAft>
                <a:spcPct val="0"/>
              </a:spcAft>
              <a:defRPr sz="1200">
                <a:solidFill>
                  <a:schemeClr val="tx1"/>
                </a:solidFill>
                <a:latin typeface="Calibri" pitchFamily="34" charset="0"/>
              </a:defRPr>
            </a:lvl6pPr>
            <a:lvl7pPr marL="2926331" indent="-225102" eaLnBrk="0" fontAlgn="base" hangingPunct="0">
              <a:spcBef>
                <a:spcPct val="30000"/>
              </a:spcBef>
              <a:spcAft>
                <a:spcPct val="0"/>
              </a:spcAft>
              <a:defRPr sz="1200">
                <a:solidFill>
                  <a:schemeClr val="tx1"/>
                </a:solidFill>
                <a:latin typeface="Calibri" pitchFamily="34" charset="0"/>
              </a:defRPr>
            </a:lvl7pPr>
            <a:lvl8pPr marL="3376536" indent="-225102" eaLnBrk="0" fontAlgn="base" hangingPunct="0">
              <a:spcBef>
                <a:spcPct val="30000"/>
              </a:spcBef>
              <a:spcAft>
                <a:spcPct val="0"/>
              </a:spcAft>
              <a:defRPr sz="1200">
                <a:solidFill>
                  <a:schemeClr val="tx1"/>
                </a:solidFill>
                <a:latin typeface="Calibri" pitchFamily="34" charset="0"/>
              </a:defRPr>
            </a:lvl8pPr>
            <a:lvl9pPr marL="3826741" indent="-225102"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17E48723-1926-4A93-BBEB-6F7E59B06EF6}" type="slidenum">
              <a:rPr lang="en-US" altLang="en-US" smtClean="0">
                <a:latin typeface="Arial" charset="0"/>
              </a:rPr>
              <a:pPr eaLnBrk="1" hangingPunct="1">
                <a:spcBef>
                  <a:spcPct val="0"/>
                </a:spcBef>
              </a:pPr>
              <a:t>12</a:t>
            </a:fld>
            <a:endParaRPr lang="en-US" altLang="en-US" dirty="0" smtClean="0">
              <a:latin typeface="Arial" charset="0"/>
            </a:endParaRPr>
          </a:p>
        </p:txBody>
      </p:sp>
    </p:spTree>
    <p:extLst>
      <p:ext uri="{BB962C8B-B14F-4D97-AF65-F5344CB8AC3E}">
        <p14:creationId xmlns:p14="http://schemas.microsoft.com/office/powerpoint/2010/main" val="32737190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Migrant mine workers with TB cannot be resent and therefore will hide their diseases</a:t>
            </a:r>
          </a:p>
          <a:p>
            <a:endParaRPr lang="en-US" altLang="en-US" dirty="0" smtClean="0"/>
          </a:p>
          <a:p>
            <a:r>
              <a:rPr lang="en-US" altLang="en-US" dirty="0" smtClean="0"/>
              <a:t>EN: Please include references</a:t>
            </a:r>
            <a:r>
              <a:rPr lang="en-US" altLang="en-US" baseline="0" dirty="0" smtClean="0"/>
              <a:t> for the data</a:t>
            </a:r>
            <a:endParaRPr lang="en-US" altLang="en-US" dirty="0" smtClean="0"/>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31583" indent="-281378" eaLnBrk="0" hangingPunct="0">
              <a:spcBef>
                <a:spcPct val="30000"/>
              </a:spcBef>
              <a:defRPr sz="1200">
                <a:solidFill>
                  <a:schemeClr val="tx1"/>
                </a:solidFill>
                <a:latin typeface="Calibri" pitchFamily="34" charset="0"/>
              </a:defRPr>
            </a:lvl2pPr>
            <a:lvl3pPr marL="1125512" indent="-225102" eaLnBrk="0" hangingPunct="0">
              <a:spcBef>
                <a:spcPct val="30000"/>
              </a:spcBef>
              <a:defRPr sz="1200">
                <a:solidFill>
                  <a:schemeClr val="tx1"/>
                </a:solidFill>
                <a:latin typeface="Calibri" pitchFamily="34" charset="0"/>
              </a:defRPr>
            </a:lvl3pPr>
            <a:lvl4pPr marL="1575717" indent="-225102" eaLnBrk="0" hangingPunct="0">
              <a:spcBef>
                <a:spcPct val="30000"/>
              </a:spcBef>
              <a:defRPr sz="1200">
                <a:solidFill>
                  <a:schemeClr val="tx1"/>
                </a:solidFill>
                <a:latin typeface="Calibri" pitchFamily="34" charset="0"/>
              </a:defRPr>
            </a:lvl4pPr>
            <a:lvl5pPr marL="2025922" indent="-225102" eaLnBrk="0" hangingPunct="0">
              <a:spcBef>
                <a:spcPct val="30000"/>
              </a:spcBef>
              <a:defRPr sz="1200">
                <a:solidFill>
                  <a:schemeClr val="tx1"/>
                </a:solidFill>
                <a:latin typeface="Calibri" pitchFamily="34" charset="0"/>
              </a:defRPr>
            </a:lvl5pPr>
            <a:lvl6pPr marL="2476127" indent="-225102" eaLnBrk="0" fontAlgn="base" hangingPunct="0">
              <a:spcBef>
                <a:spcPct val="30000"/>
              </a:spcBef>
              <a:spcAft>
                <a:spcPct val="0"/>
              </a:spcAft>
              <a:defRPr sz="1200">
                <a:solidFill>
                  <a:schemeClr val="tx1"/>
                </a:solidFill>
                <a:latin typeface="Calibri" pitchFamily="34" charset="0"/>
              </a:defRPr>
            </a:lvl6pPr>
            <a:lvl7pPr marL="2926331" indent="-225102" eaLnBrk="0" fontAlgn="base" hangingPunct="0">
              <a:spcBef>
                <a:spcPct val="30000"/>
              </a:spcBef>
              <a:spcAft>
                <a:spcPct val="0"/>
              </a:spcAft>
              <a:defRPr sz="1200">
                <a:solidFill>
                  <a:schemeClr val="tx1"/>
                </a:solidFill>
                <a:latin typeface="Calibri" pitchFamily="34" charset="0"/>
              </a:defRPr>
            </a:lvl7pPr>
            <a:lvl8pPr marL="3376536" indent="-225102" eaLnBrk="0" fontAlgn="base" hangingPunct="0">
              <a:spcBef>
                <a:spcPct val="30000"/>
              </a:spcBef>
              <a:spcAft>
                <a:spcPct val="0"/>
              </a:spcAft>
              <a:defRPr sz="1200">
                <a:solidFill>
                  <a:schemeClr val="tx1"/>
                </a:solidFill>
                <a:latin typeface="Calibri" pitchFamily="34" charset="0"/>
              </a:defRPr>
            </a:lvl8pPr>
            <a:lvl9pPr marL="3826741" indent="-225102"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17B04AAD-C71F-4727-BA54-83917A6097BF}" type="slidenum">
              <a:rPr lang="en-US" altLang="en-US" smtClean="0">
                <a:latin typeface="Arial" charset="0"/>
              </a:rPr>
              <a:pPr eaLnBrk="1" hangingPunct="1">
                <a:spcBef>
                  <a:spcPct val="0"/>
                </a:spcBef>
              </a:pPr>
              <a:t>2</a:t>
            </a:fld>
            <a:endParaRPr lang="en-US" altLang="en-US" dirty="0" smtClean="0">
              <a:latin typeface="Arial" charset="0"/>
            </a:endParaRPr>
          </a:p>
        </p:txBody>
      </p:sp>
    </p:spTree>
    <p:extLst>
      <p:ext uri="{BB962C8B-B14F-4D97-AF65-F5344CB8AC3E}">
        <p14:creationId xmlns:p14="http://schemas.microsoft.com/office/powerpoint/2010/main" val="23565833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 Could you please center the graph? Also, please include references </a:t>
            </a:r>
            <a:endParaRPr lang="en-US" dirty="0"/>
          </a:p>
        </p:txBody>
      </p:sp>
      <p:sp>
        <p:nvSpPr>
          <p:cNvPr id="4" name="Slide Number Placeholder 3"/>
          <p:cNvSpPr>
            <a:spLocks noGrp="1"/>
          </p:cNvSpPr>
          <p:nvPr>
            <p:ph type="sldNum" sz="quarter" idx="10"/>
          </p:nvPr>
        </p:nvSpPr>
        <p:spPr/>
        <p:txBody>
          <a:bodyPr/>
          <a:lstStyle/>
          <a:p>
            <a:fld id="{7A9EF457-9746-45DA-8483-517C00DA93EA}" type="slidenum">
              <a:rPr lang="en-US" smtClean="0"/>
              <a:t>3</a:t>
            </a:fld>
            <a:endParaRPr lang="en-US" dirty="0"/>
          </a:p>
        </p:txBody>
      </p:sp>
    </p:spTree>
    <p:extLst>
      <p:ext uri="{BB962C8B-B14F-4D97-AF65-F5344CB8AC3E}">
        <p14:creationId xmlns:p14="http://schemas.microsoft.com/office/powerpoint/2010/main" val="29797188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a:t>
            </a:r>
            <a:r>
              <a:rPr lang="en-US" baseline="0" dirty="0" smtClean="0"/>
              <a:t> Please include the reference of these data at the bottom </a:t>
            </a:r>
            <a:endParaRPr lang="en-US" dirty="0"/>
          </a:p>
        </p:txBody>
      </p:sp>
      <p:sp>
        <p:nvSpPr>
          <p:cNvPr id="4" name="Slide Number Placeholder 3"/>
          <p:cNvSpPr>
            <a:spLocks noGrp="1"/>
          </p:cNvSpPr>
          <p:nvPr>
            <p:ph type="sldNum" sz="quarter" idx="10"/>
          </p:nvPr>
        </p:nvSpPr>
        <p:spPr/>
        <p:txBody>
          <a:bodyPr/>
          <a:lstStyle/>
          <a:p>
            <a:fld id="{7A9EF457-9746-45DA-8483-517C00DA93EA}" type="slidenum">
              <a:rPr lang="en-US" smtClean="0"/>
              <a:t>4</a:t>
            </a:fld>
            <a:endParaRPr lang="en-US" dirty="0"/>
          </a:p>
        </p:txBody>
      </p:sp>
    </p:spTree>
    <p:extLst>
      <p:ext uri="{BB962C8B-B14F-4D97-AF65-F5344CB8AC3E}">
        <p14:creationId xmlns:p14="http://schemas.microsoft.com/office/powerpoint/2010/main" val="25314639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EN: Please include reference for the modeling data</a:t>
            </a:r>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31583" indent="-281378" eaLnBrk="0" hangingPunct="0">
              <a:spcBef>
                <a:spcPct val="30000"/>
              </a:spcBef>
              <a:defRPr sz="1200">
                <a:solidFill>
                  <a:schemeClr val="tx1"/>
                </a:solidFill>
                <a:latin typeface="Calibri" pitchFamily="34" charset="0"/>
              </a:defRPr>
            </a:lvl2pPr>
            <a:lvl3pPr marL="1125512" indent="-225102" eaLnBrk="0" hangingPunct="0">
              <a:spcBef>
                <a:spcPct val="30000"/>
              </a:spcBef>
              <a:defRPr sz="1200">
                <a:solidFill>
                  <a:schemeClr val="tx1"/>
                </a:solidFill>
                <a:latin typeface="Calibri" pitchFamily="34" charset="0"/>
              </a:defRPr>
            </a:lvl3pPr>
            <a:lvl4pPr marL="1575717" indent="-225102" eaLnBrk="0" hangingPunct="0">
              <a:spcBef>
                <a:spcPct val="30000"/>
              </a:spcBef>
              <a:defRPr sz="1200">
                <a:solidFill>
                  <a:schemeClr val="tx1"/>
                </a:solidFill>
                <a:latin typeface="Calibri" pitchFamily="34" charset="0"/>
              </a:defRPr>
            </a:lvl4pPr>
            <a:lvl5pPr marL="2025922" indent="-225102" eaLnBrk="0" hangingPunct="0">
              <a:spcBef>
                <a:spcPct val="30000"/>
              </a:spcBef>
              <a:defRPr sz="1200">
                <a:solidFill>
                  <a:schemeClr val="tx1"/>
                </a:solidFill>
                <a:latin typeface="Calibri" pitchFamily="34" charset="0"/>
              </a:defRPr>
            </a:lvl5pPr>
            <a:lvl6pPr marL="2476127" indent="-225102" eaLnBrk="0" fontAlgn="base" hangingPunct="0">
              <a:spcBef>
                <a:spcPct val="30000"/>
              </a:spcBef>
              <a:spcAft>
                <a:spcPct val="0"/>
              </a:spcAft>
              <a:defRPr sz="1200">
                <a:solidFill>
                  <a:schemeClr val="tx1"/>
                </a:solidFill>
                <a:latin typeface="Calibri" pitchFamily="34" charset="0"/>
              </a:defRPr>
            </a:lvl6pPr>
            <a:lvl7pPr marL="2926331" indent="-225102" eaLnBrk="0" fontAlgn="base" hangingPunct="0">
              <a:spcBef>
                <a:spcPct val="30000"/>
              </a:spcBef>
              <a:spcAft>
                <a:spcPct val="0"/>
              </a:spcAft>
              <a:defRPr sz="1200">
                <a:solidFill>
                  <a:schemeClr val="tx1"/>
                </a:solidFill>
                <a:latin typeface="Calibri" pitchFamily="34" charset="0"/>
              </a:defRPr>
            </a:lvl7pPr>
            <a:lvl8pPr marL="3376536" indent="-225102" eaLnBrk="0" fontAlgn="base" hangingPunct="0">
              <a:spcBef>
                <a:spcPct val="30000"/>
              </a:spcBef>
              <a:spcAft>
                <a:spcPct val="0"/>
              </a:spcAft>
              <a:defRPr sz="1200">
                <a:solidFill>
                  <a:schemeClr val="tx1"/>
                </a:solidFill>
                <a:latin typeface="Calibri" pitchFamily="34" charset="0"/>
              </a:defRPr>
            </a:lvl8pPr>
            <a:lvl9pPr marL="3826741" indent="-225102"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6EB8539F-2EBA-48A5-B6C9-F83820E72DE5}" type="slidenum">
              <a:rPr lang="en-US" altLang="en-US" smtClean="0">
                <a:latin typeface="Arial" charset="0"/>
              </a:rPr>
              <a:pPr eaLnBrk="1" hangingPunct="1">
                <a:spcBef>
                  <a:spcPct val="0"/>
                </a:spcBef>
              </a:pPr>
              <a:t>5</a:t>
            </a:fld>
            <a:endParaRPr lang="en-US" altLang="en-US" dirty="0" smtClean="0">
              <a:latin typeface="Arial" charset="0"/>
            </a:endParaRPr>
          </a:p>
        </p:txBody>
      </p:sp>
    </p:spTree>
    <p:extLst>
      <p:ext uri="{BB962C8B-B14F-4D97-AF65-F5344CB8AC3E}">
        <p14:creationId xmlns:p14="http://schemas.microsoft.com/office/powerpoint/2010/main" val="1198131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EN: Source</a:t>
            </a:r>
            <a:r>
              <a:rPr lang="en-US" altLang="en-US" baseline="0" dirty="0" smtClean="0"/>
              <a:t> of the data. If it was included in the PLOS article, you can use that article as reference</a:t>
            </a:r>
            <a:endParaRPr lang="en-US" altLang="en-US" dirty="0" smtClean="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31583" indent="-281378" eaLnBrk="0" hangingPunct="0">
              <a:spcBef>
                <a:spcPct val="30000"/>
              </a:spcBef>
              <a:defRPr sz="1200">
                <a:solidFill>
                  <a:schemeClr val="tx1"/>
                </a:solidFill>
                <a:latin typeface="Calibri" pitchFamily="34" charset="0"/>
              </a:defRPr>
            </a:lvl2pPr>
            <a:lvl3pPr marL="1125512" indent="-225102" eaLnBrk="0" hangingPunct="0">
              <a:spcBef>
                <a:spcPct val="30000"/>
              </a:spcBef>
              <a:defRPr sz="1200">
                <a:solidFill>
                  <a:schemeClr val="tx1"/>
                </a:solidFill>
                <a:latin typeface="Calibri" pitchFamily="34" charset="0"/>
              </a:defRPr>
            </a:lvl3pPr>
            <a:lvl4pPr marL="1575717" indent="-225102" eaLnBrk="0" hangingPunct="0">
              <a:spcBef>
                <a:spcPct val="30000"/>
              </a:spcBef>
              <a:defRPr sz="1200">
                <a:solidFill>
                  <a:schemeClr val="tx1"/>
                </a:solidFill>
                <a:latin typeface="Calibri" pitchFamily="34" charset="0"/>
              </a:defRPr>
            </a:lvl4pPr>
            <a:lvl5pPr marL="2025922" indent="-225102" eaLnBrk="0" hangingPunct="0">
              <a:spcBef>
                <a:spcPct val="30000"/>
              </a:spcBef>
              <a:defRPr sz="1200">
                <a:solidFill>
                  <a:schemeClr val="tx1"/>
                </a:solidFill>
                <a:latin typeface="Calibri" pitchFamily="34" charset="0"/>
              </a:defRPr>
            </a:lvl5pPr>
            <a:lvl6pPr marL="2476127" indent="-225102" eaLnBrk="0" fontAlgn="base" hangingPunct="0">
              <a:spcBef>
                <a:spcPct val="30000"/>
              </a:spcBef>
              <a:spcAft>
                <a:spcPct val="0"/>
              </a:spcAft>
              <a:defRPr sz="1200">
                <a:solidFill>
                  <a:schemeClr val="tx1"/>
                </a:solidFill>
                <a:latin typeface="Calibri" pitchFamily="34" charset="0"/>
              </a:defRPr>
            </a:lvl6pPr>
            <a:lvl7pPr marL="2926331" indent="-225102" eaLnBrk="0" fontAlgn="base" hangingPunct="0">
              <a:spcBef>
                <a:spcPct val="30000"/>
              </a:spcBef>
              <a:spcAft>
                <a:spcPct val="0"/>
              </a:spcAft>
              <a:defRPr sz="1200">
                <a:solidFill>
                  <a:schemeClr val="tx1"/>
                </a:solidFill>
                <a:latin typeface="Calibri" pitchFamily="34" charset="0"/>
              </a:defRPr>
            </a:lvl7pPr>
            <a:lvl8pPr marL="3376536" indent="-225102" eaLnBrk="0" fontAlgn="base" hangingPunct="0">
              <a:spcBef>
                <a:spcPct val="30000"/>
              </a:spcBef>
              <a:spcAft>
                <a:spcPct val="0"/>
              </a:spcAft>
              <a:defRPr sz="1200">
                <a:solidFill>
                  <a:schemeClr val="tx1"/>
                </a:solidFill>
                <a:latin typeface="Calibri" pitchFamily="34" charset="0"/>
              </a:defRPr>
            </a:lvl8pPr>
            <a:lvl9pPr marL="3826741" indent="-225102"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B705AD0E-A699-4687-809D-0C80DD765B00}" type="slidenum">
              <a:rPr lang="en-US" altLang="en-US" smtClean="0">
                <a:latin typeface="Arial" charset="0"/>
              </a:rPr>
              <a:pPr eaLnBrk="1" hangingPunct="1">
                <a:spcBef>
                  <a:spcPct val="0"/>
                </a:spcBef>
              </a:pPr>
              <a:t>6</a:t>
            </a:fld>
            <a:endParaRPr lang="en-US" altLang="en-US" dirty="0" smtClean="0">
              <a:latin typeface="Arial" charset="0"/>
            </a:endParaRPr>
          </a:p>
        </p:txBody>
      </p:sp>
    </p:spTree>
    <p:extLst>
      <p:ext uri="{BB962C8B-B14F-4D97-AF65-F5344CB8AC3E}">
        <p14:creationId xmlns:p14="http://schemas.microsoft.com/office/powerpoint/2010/main" val="32126261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 Include reference (PLOS article)</a:t>
            </a:r>
            <a:endParaRPr lang="en-US" dirty="0"/>
          </a:p>
        </p:txBody>
      </p:sp>
      <p:sp>
        <p:nvSpPr>
          <p:cNvPr id="4" name="Slide Number Placeholder 3"/>
          <p:cNvSpPr>
            <a:spLocks noGrp="1"/>
          </p:cNvSpPr>
          <p:nvPr>
            <p:ph type="sldNum" sz="quarter" idx="10"/>
          </p:nvPr>
        </p:nvSpPr>
        <p:spPr/>
        <p:txBody>
          <a:bodyPr/>
          <a:lstStyle/>
          <a:p>
            <a:fld id="{7A9EF457-9746-45DA-8483-517C00DA93EA}" type="slidenum">
              <a:rPr lang="en-US" smtClean="0"/>
              <a:t>7</a:t>
            </a:fld>
            <a:endParaRPr lang="en-US" dirty="0"/>
          </a:p>
        </p:txBody>
      </p:sp>
    </p:spTree>
    <p:extLst>
      <p:ext uri="{BB962C8B-B14F-4D97-AF65-F5344CB8AC3E}">
        <p14:creationId xmlns:p14="http://schemas.microsoft.com/office/powerpoint/2010/main" val="4029992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 Same</a:t>
            </a:r>
            <a:r>
              <a:rPr lang="en-US" baseline="0" dirty="0" smtClean="0"/>
              <a:t> comment about reference (use the PLOS article as reference)</a:t>
            </a:r>
            <a:endParaRPr lang="en-US" dirty="0"/>
          </a:p>
        </p:txBody>
      </p:sp>
      <p:sp>
        <p:nvSpPr>
          <p:cNvPr id="4" name="Slide Number Placeholder 3"/>
          <p:cNvSpPr>
            <a:spLocks noGrp="1"/>
          </p:cNvSpPr>
          <p:nvPr>
            <p:ph type="sldNum" sz="quarter" idx="10"/>
          </p:nvPr>
        </p:nvSpPr>
        <p:spPr/>
        <p:txBody>
          <a:bodyPr/>
          <a:lstStyle/>
          <a:p>
            <a:fld id="{7A9EF457-9746-45DA-8483-517C00DA93EA}" type="slidenum">
              <a:rPr lang="en-US" smtClean="0"/>
              <a:t>8</a:t>
            </a:fld>
            <a:endParaRPr lang="en-US" dirty="0"/>
          </a:p>
        </p:txBody>
      </p:sp>
    </p:spTree>
    <p:extLst>
      <p:ext uri="{BB962C8B-B14F-4D97-AF65-F5344CB8AC3E}">
        <p14:creationId xmlns:p14="http://schemas.microsoft.com/office/powerpoint/2010/main" val="22314799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a:t>
            </a:r>
            <a:r>
              <a:rPr lang="en-US" baseline="0" dirty="0" smtClean="0"/>
              <a:t> reference </a:t>
            </a:r>
            <a:endParaRPr lang="en-US" dirty="0"/>
          </a:p>
        </p:txBody>
      </p:sp>
      <p:sp>
        <p:nvSpPr>
          <p:cNvPr id="4" name="Slide Number Placeholder 3"/>
          <p:cNvSpPr>
            <a:spLocks noGrp="1"/>
          </p:cNvSpPr>
          <p:nvPr>
            <p:ph type="sldNum" sz="quarter" idx="10"/>
          </p:nvPr>
        </p:nvSpPr>
        <p:spPr/>
        <p:txBody>
          <a:bodyPr/>
          <a:lstStyle/>
          <a:p>
            <a:fld id="{7A9EF457-9746-45DA-8483-517C00DA93EA}" type="slidenum">
              <a:rPr lang="en-US" smtClean="0"/>
              <a:t>9</a:t>
            </a:fld>
            <a:endParaRPr lang="en-US" dirty="0"/>
          </a:p>
        </p:txBody>
      </p:sp>
    </p:spTree>
    <p:extLst>
      <p:ext uri="{BB962C8B-B14F-4D97-AF65-F5344CB8AC3E}">
        <p14:creationId xmlns:p14="http://schemas.microsoft.com/office/powerpoint/2010/main" val="27948907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Title page">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81860" y="392448"/>
            <a:ext cx="1809576" cy="522182"/>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6510" y="381197"/>
            <a:ext cx="1828800" cy="544685"/>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40247" y="275337"/>
            <a:ext cx="759712" cy="756405"/>
          </a:xfrm>
          <a:prstGeom prst="rect">
            <a:avLst/>
          </a:prstGeom>
        </p:spPr>
      </p:pic>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l="21797" t="20073" r="18593" b="4603"/>
          <a:stretch/>
        </p:blipFill>
        <p:spPr>
          <a:xfrm>
            <a:off x="609600" y="240279"/>
            <a:ext cx="654096" cy="826521"/>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6200"/>
            <a:ext cx="20574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762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095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848100"/>
            <a:ext cx="4038600" cy="2095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76200"/>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095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095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848100"/>
            <a:ext cx="4038600" cy="2095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848100"/>
            <a:ext cx="4038600" cy="2095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095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848100"/>
            <a:ext cx="4038600" cy="2095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4"/>
          <p:cNvSpPr>
            <a:spLocks noChangeArrowheads="1"/>
          </p:cNvSpPr>
          <p:nvPr/>
        </p:nvSpPr>
        <p:spPr bwMode="auto">
          <a:xfrm>
            <a:off x="0" y="1219200"/>
            <a:ext cx="9144000" cy="228600"/>
          </a:xfrm>
          <a:prstGeom prst="rect">
            <a:avLst/>
          </a:prstGeom>
          <a:solidFill>
            <a:schemeClr val="accent2"/>
          </a:solidFill>
          <a:ln w="9525">
            <a:noFill/>
            <a:miter lim="800000"/>
            <a:headEnd/>
            <a:tailEnd/>
          </a:ln>
          <a:effectLst/>
        </p:spPr>
        <p:txBody>
          <a:bodyPr wrap="none" anchor="ctr"/>
          <a:lstStyle/>
          <a:p>
            <a:pPr>
              <a:defRPr/>
            </a:pPr>
            <a:endParaRPr lang="en-US" b="1" dirty="0"/>
          </a:p>
        </p:txBody>
      </p:sp>
      <p:sp>
        <p:nvSpPr>
          <p:cNvPr id="1027" name="Rectangle 4"/>
          <p:cNvSpPr>
            <a:spLocks noGrp="1" noChangeArrowheads="1"/>
          </p:cNvSpPr>
          <p:nvPr>
            <p:ph type="title"/>
          </p:nvPr>
        </p:nvSpPr>
        <p:spPr bwMode="auto">
          <a:xfrm>
            <a:off x="457200" y="76200"/>
            <a:ext cx="82296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8" name="Rectangle 5"/>
          <p:cNvSpPr>
            <a:spLocks noGrp="1" noChangeArrowheads="1"/>
          </p:cNvSpPr>
          <p:nvPr>
            <p:ph type="body" idx="1"/>
          </p:nvPr>
        </p:nvSpPr>
        <p:spPr bwMode="auto">
          <a:xfrm>
            <a:off x="457200" y="1600200"/>
            <a:ext cx="8229600" cy="434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 id="2147483829" r:id="rId12"/>
    <p:sldLayoutId id="2147483830" r:id="rId13"/>
    <p:sldLayoutId id="2147483831" r:id="rId14"/>
    <p:sldLayoutId id="2147483832" r:id="rId15"/>
    <p:sldLayoutId id="2147483833" r:id="rId16"/>
  </p:sldLayoutIdLst>
  <p:txStyles>
    <p:titleStyle>
      <a:lvl1pPr algn="l" rtl="0" eaLnBrk="1" fontAlgn="base" hangingPunct="1">
        <a:spcBef>
          <a:spcPct val="0"/>
        </a:spcBef>
        <a:spcAft>
          <a:spcPct val="0"/>
        </a:spcAft>
        <a:defRPr sz="3500" b="1">
          <a:solidFill>
            <a:schemeClr val="tx2"/>
          </a:solidFill>
          <a:latin typeface="+mj-lt"/>
          <a:ea typeface="+mj-ea"/>
          <a:cs typeface="+mj-cs"/>
        </a:defRPr>
      </a:lvl1pPr>
      <a:lvl2pPr algn="l" rtl="0" eaLnBrk="1" fontAlgn="base" hangingPunct="1">
        <a:spcBef>
          <a:spcPct val="0"/>
        </a:spcBef>
        <a:spcAft>
          <a:spcPct val="0"/>
        </a:spcAft>
        <a:defRPr sz="3500" b="1">
          <a:solidFill>
            <a:schemeClr val="tx2"/>
          </a:solidFill>
          <a:latin typeface="Futura Bk BT"/>
          <a:cs typeface="Arial" pitchFamily="34" charset="0"/>
        </a:defRPr>
      </a:lvl2pPr>
      <a:lvl3pPr algn="l" rtl="0" eaLnBrk="1" fontAlgn="base" hangingPunct="1">
        <a:spcBef>
          <a:spcPct val="0"/>
        </a:spcBef>
        <a:spcAft>
          <a:spcPct val="0"/>
        </a:spcAft>
        <a:defRPr sz="3500" b="1">
          <a:solidFill>
            <a:schemeClr val="tx2"/>
          </a:solidFill>
          <a:latin typeface="Futura Bk BT"/>
          <a:cs typeface="Arial" pitchFamily="34" charset="0"/>
        </a:defRPr>
      </a:lvl3pPr>
      <a:lvl4pPr algn="l" rtl="0" eaLnBrk="1" fontAlgn="base" hangingPunct="1">
        <a:spcBef>
          <a:spcPct val="0"/>
        </a:spcBef>
        <a:spcAft>
          <a:spcPct val="0"/>
        </a:spcAft>
        <a:defRPr sz="3500" b="1">
          <a:solidFill>
            <a:schemeClr val="tx2"/>
          </a:solidFill>
          <a:latin typeface="Futura Bk BT"/>
          <a:cs typeface="Arial" pitchFamily="34" charset="0"/>
        </a:defRPr>
      </a:lvl4pPr>
      <a:lvl5pPr algn="l" rtl="0" eaLnBrk="1" fontAlgn="base" hangingPunct="1">
        <a:spcBef>
          <a:spcPct val="0"/>
        </a:spcBef>
        <a:spcAft>
          <a:spcPct val="0"/>
        </a:spcAft>
        <a:defRPr sz="3500" b="1">
          <a:solidFill>
            <a:schemeClr val="tx2"/>
          </a:solidFill>
          <a:latin typeface="Futura Bk BT"/>
          <a:cs typeface="Arial" pitchFamily="34" charset="0"/>
        </a:defRPr>
      </a:lvl5pPr>
      <a:lvl6pPr marL="457200" algn="l" rtl="0" eaLnBrk="1" fontAlgn="base" hangingPunct="1">
        <a:spcBef>
          <a:spcPct val="0"/>
        </a:spcBef>
        <a:spcAft>
          <a:spcPct val="0"/>
        </a:spcAft>
        <a:defRPr sz="3500" b="1">
          <a:solidFill>
            <a:schemeClr val="tx2"/>
          </a:solidFill>
          <a:latin typeface="Futura Bk BT"/>
          <a:cs typeface="Arial" pitchFamily="34" charset="0"/>
        </a:defRPr>
      </a:lvl6pPr>
      <a:lvl7pPr marL="914400" algn="l" rtl="0" eaLnBrk="1" fontAlgn="base" hangingPunct="1">
        <a:spcBef>
          <a:spcPct val="0"/>
        </a:spcBef>
        <a:spcAft>
          <a:spcPct val="0"/>
        </a:spcAft>
        <a:defRPr sz="3500" b="1">
          <a:solidFill>
            <a:schemeClr val="tx2"/>
          </a:solidFill>
          <a:latin typeface="Futura Bk BT"/>
          <a:cs typeface="Arial" pitchFamily="34" charset="0"/>
        </a:defRPr>
      </a:lvl7pPr>
      <a:lvl8pPr marL="1371600" algn="l" rtl="0" eaLnBrk="1" fontAlgn="base" hangingPunct="1">
        <a:spcBef>
          <a:spcPct val="0"/>
        </a:spcBef>
        <a:spcAft>
          <a:spcPct val="0"/>
        </a:spcAft>
        <a:defRPr sz="3500" b="1">
          <a:solidFill>
            <a:schemeClr val="tx2"/>
          </a:solidFill>
          <a:latin typeface="Futura Bk BT"/>
          <a:cs typeface="Arial" pitchFamily="34" charset="0"/>
        </a:defRPr>
      </a:lvl8pPr>
      <a:lvl9pPr marL="1828800" algn="l" rtl="0" eaLnBrk="1" fontAlgn="base" hangingPunct="1">
        <a:spcBef>
          <a:spcPct val="0"/>
        </a:spcBef>
        <a:spcAft>
          <a:spcPct val="0"/>
        </a:spcAft>
        <a:defRPr sz="3500" b="1">
          <a:solidFill>
            <a:schemeClr val="tx2"/>
          </a:solidFill>
          <a:latin typeface="Futura Bk BT"/>
          <a:cs typeface="Arial" pitchFamily="34" charset="0"/>
        </a:defRPr>
      </a:lvl9pPr>
    </p:titleStyle>
    <p:bodyStyle>
      <a:lvl1pPr marL="342900" indent="-342900" algn="l" rtl="0" eaLnBrk="1" fontAlgn="base" hangingPunct="1">
        <a:spcBef>
          <a:spcPct val="20000"/>
        </a:spcBef>
        <a:spcAft>
          <a:spcPct val="0"/>
        </a:spcAft>
        <a:buFont typeface="Wingdings" pitchFamily="2" charset="2"/>
        <a:buChar char="§"/>
        <a:defRPr sz="3000">
          <a:solidFill>
            <a:schemeClr val="tx2"/>
          </a:solidFill>
          <a:latin typeface="+mn-lt"/>
          <a:ea typeface="+mn-ea"/>
          <a:cs typeface="+mn-cs"/>
        </a:defRPr>
      </a:lvl1pPr>
      <a:lvl2pPr marL="742950" indent="-285750" algn="l" rtl="0" eaLnBrk="1" fontAlgn="base" hangingPunct="1">
        <a:spcBef>
          <a:spcPct val="20000"/>
        </a:spcBef>
        <a:spcAft>
          <a:spcPct val="0"/>
        </a:spcAft>
        <a:buSzPct val="85000"/>
        <a:buFont typeface="Wingdings" pitchFamily="2" charset="2"/>
        <a:buChar char="§"/>
        <a:defRPr sz="2800">
          <a:solidFill>
            <a:schemeClr val="tx2"/>
          </a:solidFill>
          <a:latin typeface="+mn-lt"/>
          <a:cs typeface="+mn-cs"/>
        </a:defRPr>
      </a:lvl2pPr>
      <a:lvl3pPr marL="1143000" indent="-228600" algn="l" rtl="0" eaLnBrk="1" fontAlgn="base" hangingPunct="1">
        <a:spcBef>
          <a:spcPct val="20000"/>
        </a:spcBef>
        <a:spcAft>
          <a:spcPct val="0"/>
        </a:spcAft>
        <a:buChar char="•"/>
        <a:defRPr sz="2400">
          <a:solidFill>
            <a:schemeClr val="tx2"/>
          </a:solidFill>
          <a:latin typeface="+mn-lt"/>
          <a:cs typeface="+mn-cs"/>
        </a:defRPr>
      </a:lvl3pPr>
      <a:lvl4pPr marL="1600200" indent="-228600" algn="l" rtl="0" eaLnBrk="1" fontAlgn="base" hangingPunct="1">
        <a:spcBef>
          <a:spcPct val="20000"/>
        </a:spcBef>
        <a:spcAft>
          <a:spcPct val="0"/>
        </a:spcAft>
        <a:buChar char="–"/>
        <a:defRPr sz="2000">
          <a:solidFill>
            <a:schemeClr val="tx2"/>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srcRect/>
          <a:stretch>
            <a:fillRect/>
          </a:stretch>
        </p:blipFill>
        <p:spPr bwMode="auto">
          <a:xfrm>
            <a:off x="7923212" y="4800600"/>
            <a:ext cx="1449388" cy="1752600"/>
          </a:xfrm>
          <a:prstGeom prst="rect">
            <a:avLst/>
          </a:prstGeom>
          <a:noFill/>
          <a:ln w="9525">
            <a:noFill/>
            <a:miter lim="800000"/>
            <a:headEnd/>
            <a:tailEnd/>
          </a:ln>
        </p:spPr>
      </p:pic>
      <p:sp>
        <p:nvSpPr>
          <p:cNvPr id="48" name="Title 47"/>
          <p:cNvSpPr>
            <a:spLocks noGrp="1"/>
          </p:cNvSpPr>
          <p:nvPr>
            <p:ph type="title"/>
          </p:nvPr>
        </p:nvSpPr>
        <p:spPr>
          <a:xfrm>
            <a:off x="722313" y="3773486"/>
            <a:ext cx="7772400" cy="1362075"/>
          </a:xfrm>
        </p:spPr>
        <p:txBody>
          <a:bodyPr/>
          <a:lstStyle/>
          <a:p>
            <a:r>
              <a:rPr lang="en-US" sz="2400" cap="none" dirty="0" smtClean="0"/>
              <a:t>More Than Just a Cut: Voluntary Medical Male Circumcision Programs Can Address Low HIV Testing and Counseling Usage and ART Enrollment among Young Men: Lessons from Lesotho</a:t>
            </a:r>
            <a:endParaRPr lang="en-US" sz="2400" cap="none" dirty="0"/>
          </a:p>
        </p:txBody>
      </p:sp>
      <p:sp>
        <p:nvSpPr>
          <p:cNvPr id="49" name="Text Placeholder 48"/>
          <p:cNvSpPr>
            <a:spLocks noGrp="1"/>
          </p:cNvSpPr>
          <p:nvPr>
            <p:ph type="body" idx="1"/>
          </p:nvPr>
        </p:nvSpPr>
        <p:spPr>
          <a:xfrm>
            <a:off x="722313" y="2286000"/>
            <a:ext cx="7772400" cy="1500187"/>
          </a:xfrm>
        </p:spPr>
        <p:txBody>
          <a:bodyPr/>
          <a:lstStyle/>
          <a:p>
            <a:r>
              <a:rPr lang="en-US" dirty="0" smtClean="0"/>
              <a:t>Virgile Kikaya, </a:t>
            </a:r>
            <a:r>
              <a:rPr lang="en-US" sz="1600" b="1" i="1" dirty="0" smtClean="0"/>
              <a:t>MD, MPH, MSc</a:t>
            </a:r>
          </a:p>
          <a:p>
            <a:r>
              <a:rPr lang="en-US" dirty="0" smtClean="0"/>
              <a:t>Jhpiego Lesotho</a:t>
            </a:r>
            <a:endParaRPr lang="en-US" dirty="0"/>
          </a:p>
        </p:txBody>
      </p:sp>
      <p:pic>
        <p:nvPicPr>
          <p:cNvPr id="43" name="Picture 4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29400" y="392448"/>
            <a:ext cx="1809576" cy="522182"/>
          </a:xfrm>
          <a:prstGeom prst="rect">
            <a:avLst/>
          </a:prstGeom>
        </p:spPr>
      </p:pic>
      <p:pic>
        <p:nvPicPr>
          <p:cNvPr id="44" name="Picture 4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51070" y="381197"/>
            <a:ext cx="1828800" cy="544685"/>
          </a:xfrm>
          <a:prstGeom prst="rect">
            <a:avLst/>
          </a:prstGeom>
        </p:spPr>
      </p:pic>
      <p:pic>
        <p:nvPicPr>
          <p:cNvPr id="45" name="Picture 4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41827" y="275337"/>
            <a:ext cx="759712" cy="756405"/>
          </a:xfrm>
          <a:prstGeom prst="rect">
            <a:avLst/>
          </a:prstGeom>
        </p:spPr>
      </p:pic>
      <p:pic>
        <p:nvPicPr>
          <p:cNvPr id="46" name="Picture 45"/>
          <p:cNvPicPr>
            <a:picLocks noChangeAspect="1"/>
          </p:cNvPicPr>
          <p:nvPr/>
        </p:nvPicPr>
        <p:blipFill rotWithShape="1">
          <a:blip r:embed="rId7" cstate="print">
            <a:extLst>
              <a:ext uri="{28A0092B-C50C-407E-A947-70E740481C1C}">
                <a14:useLocalDpi xmlns:a14="http://schemas.microsoft.com/office/drawing/2010/main" val="0"/>
              </a:ext>
            </a:extLst>
          </a:blip>
          <a:srcRect l="21797" t="20073" r="18593" b="4603"/>
          <a:stretch/>
        </p:blipFill>
        <p:spPr>
          <a:xfrm>
            <a:off x="838200" y="240279"/>
            <a:ext cx="654096" cy="826521"/>
          </a:xfrm>
          <a:prstGeom prst="rect">
            <a:avLst/>
          </a:prstGeom>
        </p:spPr>
      </p:pic>
      <p:sp>
        <p:nvSpPr>
          <p:cNvPr id="47" name="Rectangle 4"/>
          <p:cNvSpPr>
            <a:spLocks noChangeArrowheads="1"/>
          </p:cNvSpPr>
          <p:nvPr/>
        </p:nvSpPr>
        <p:spPr bwMode="auto">
          <a:xfrm>
            <a:off x="0" y="1219200"/>
            <a:ext cx="9144000" cy="228600"/>
          </a:xfrm>
          <a:prstGeom prst="rect">
            <a:avLst/>
          </a:prstGeom>
          <a:solidFill>
            <a:schemeClr val="accent2"/>
          </a:solidFill>
          <a:ln w="9525">
            <a:noFill/>
            <a:miter lim="800000"/>
            <a:headEnd/>
            <a:tailEnd/>
          </a:ln>
          <a:effectLst/>
        </p:spPr>
        <p:txBody>
          <a:bodyPr wrap="none" anchor="ctr"/>
          <a:lstStyle/>
          <a:p>
            <a:pPr>
              <a:defRPr/>
            </a:pPr>
            <a:endParaRPr lang="en-US"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dirty="0" smtClean="0"/>
              <a:t>Discussion</a:t>
            </a:r>
            <a:endParaRPr lang="en-US" altLang="en-US" dirty="0" smtClean="0"/>
          </a:p>
        </p:txBody>
      </p:sp>
      <p:sp>
        <p:nvSpPr>
          <p:cNvPr id="36867" name="Content Placeholder 2"/>
          <p:cNvSpPr>
            <a:spLocks noGrp="1"/>
          </p:cNvSpPr>
          <p:nvPr>
            <p:ph idx="1"/>
          </p:nvPr>
        </p:nvSpPr>
        <p:spPr/>
        <p:txBody>
          <a:bodyPr>
            <a:normAutofit fontScale="77500" lnSpcReduction="20000"/>
          </a:bodyPr>
          <a:lstStyle/>
          <a:p>
            <a:r>
              <a:rPr lang="en-US" altLang="en-US" dirty="0" smtClean="0"/>
              <a:t>This review suggests that clients who test positive for HIV and receive a CD4 count while seeking MC services are likely to enroll in HIV care and treatment (counseling for adherence to HIV treatment). </a:t>
            </a:r>
          </a:p>
          <a:p>
            <a:r>
              <a:rPr lang="en-US" altLang="en-US" dirty="0" smtClean="0"/>
              <a:t>Hospital staff who are capable of initiating ART and providing VMMC services contribute to the success of active referral.</a:t>
            </a:r>
          </a:p>
          <a:p>
            <a:r>
              <a:rPr lang="en-US" altLang="en-US" dirty="0" smtClean="0"/>
              <a:t>Regular review of VMMC data and follow-up of HIV-positive clients will help support linkages with HIV care and treatment. </a:t>
            </a:r>
          </a:p>
          <a:p>
            <a:r>
              <a:rPr lang="en-US" altLang="en-US" dirty="0" smtClean="0"/>
              <a:t>It is important to have a point of care CD4 available in the facility, preferably within the VMMC site. </a:t>
            </a:r>
          </a:p>
          <a:p>
            <a:endParaRPr lang="en-US" altLang="en-US" dirty="0" smtClean="0"/>
          </a:p>
        </p:txBody>
      </p:sp>
      <p:sp>
        <p:nvSpPr>
          <p:cNvPr id="4" name="TextBox 3"/>
          <p:cNvSpPr txBox="1"/>
          <p:nvPr/>
        </p:nvSpPr>
        <p:spPr>
          <a:xfrm>
            <a:off x="293077" y="6271846"/>
            <a:ext cx="8622323" cy="400110"/>
          </a:xfrm>
          <a:prstGeom prst="rect">
            <a:avLst/>
          </a:prstGeom>
          <a:noFill/>
        </p:spPr>
        <p:txBody>
          <a:bodyPr wrap="square" rtlCol="0">
            <a:spAutoFit/>
          </a:bodyPr>
          <a:lstStyle/>
          <a:p>
            <a:r>
              <a:rPr lang="en-US" sz="1000" dirty="0"/>
              <a:t>Kikaya V, Skolnik L, </a:t>
            </a:r>
            <a:r>
              <a:rPr lang="en-US" sz="1000" dirty="0" err="1"/>
              <a:t>Garcı´a</a:t>
            </a:r>
            <a:r>
              <a:rPr lang="en-US" sz="1000" dirty="0"/>
              <a:t> MC, </a:t>
            </a:r>
            <a:r>
              <a:rPr lang="en-US" sz="1000" dirty="0" err="1"/>
              <a:t>Nkonyana</a:t>
            </a:r>
            <a:r>
              <a:rPr lang="en-US" sz="1000" dirty="0"/>
              <a:t> J, Curran K, et al. (2014) Voluntary Medical Male Circumcision Programs Can Address Low HIV Testing </a:t>
            </a:r>
            <a:r>
              <a:rPr lang="en-US" sz="1000" dirty="0" smtClean="0"/>
              <a:t>and Counseling </a:t>
            </a:r>
            <a:r>
              <a:rPr lang="en-US" sz="1000" dirty="0"/>
              <a:t>Usage and ART Enrollment among Young Men: Lessons from Lesotho. </a:t>
            </a:r>
            <a:r>
              <a:rPr lang="en-US" sz="1000" dirty="0" err="1"/>
              <a:t>PLoS</a:t>
            </a:r>
            <a:r>
              <a:rPr lang="en-US" sz="1000" dirty="0"/>
              <a:t> ONE 9(5): e83614. </a:t>
            </a:r>
            <a:r>
              <a:rPr lang="en-US" sz="1000" dirty="0" smtClean="0"/>
              <a:t>doi:10.1371/journal.pone.0083614</a:t>
            </a:r>
            <a:endParaRPr lang="en-US" sz="1000" dirty="0"/>
          </a:p>
        </p:txBody>
      </p:sp>
    </p:spTree>
    <p:extLst>
      <p:ext uri="{BB962C8B-B14F-4D97-AF65-F5344CB8AC3E}">
        <p14:creationId xmlns:p14="http://schemas.microsoft.com/office/powerpoint/2010/main" val="27186001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Conclusion</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VMMC provided at health facilities presents an opportunity to increase HIV diagnoses and treatment uptake among men. </a:t>
            </a:r>
          </a:p>
          <a:p>
            <a:r>
              <a:rPr lang="en-US" dirty="0" smtClean="0"/>
              <a:t>An investment in client follow-up and an adequate referral system between VMMC and ART clinics are needed. </a:t>
            </a:r>
          </a:p>
          <a:p>
            <a:r>
              <a:rPr lang="en-US" dirty="0" smtClean="0"/>
              <a:t>Ensuring that clients who test positive are immediately enrolled in HIV care and treatment is a key factor for future compliance.</a:t>
            </a:r>
          </a:p>
          <a:p>
            <a:r>
              <a:rPr lang="en-US" dirty="0" smtClean="0"/>
              <a:t>In high HIV prevalence settings such as Lesotho, the national MC program offers unprecedented opportunities to identify men who are HIV-infected and previously undiagnosed.</a:t>
            </a:r>
          </a:p>
          <a:p>
            <a:endParaRPr lang="en-US" dirty="0"/>
          </a:p>
        </p:txBody>
      </p:sp>
      <p:sp>
        <p:nvSpPr>
          <p:cNvPr id="4" name="TextBox 3"/>
          <p:cNvSpPr txBox="1"/>
          <p:nvPr/>
        </p:nvSpPr>
        <p:spPr>
          <a:xfrm>
            <a:off x="293077" y="6271846"/>
            <a:ext cx="8622323" cy="400110"/>
          </a:xfrm>
          <a:prstGeom prst="rect">
            <a:avLst/>
          </a:prstGeom>
          <a:noFill/>
        </p:spPr>
        <p:txBody>
          <a:bodyPr wrap="square" rtlCol="0">
            <a:spAutoFit/>
          </a:bodyPr>
          <a:lstStyle/>
          <a:p>
            <a:r>
              <a:rPr lang="en-US" sz="1000" dirty="0"/>
              <a:t>Kikaya V, Skolnik L, </a:t>
            </a:r>
            <a:r>
              <a:rPr lang="en-US" sz="1000" dirty="0" err="1"/>
              <a:t>Garcı´a</a:t>
            </a:r>
            <a:r>
              <a:rPr lang="en-US" sz="1000" dirty="0"/>
              <a:t> MC, </a:t>
            </a:r>
            <a:r>
              <a:rPr lang="en-US" sz="1000" dirty="0" err="1"/>
              <a:t>Nkonyana</a:t>
            </a:r>
            <a:r>
              <a:rPr lang="en-US" sz="1000" dirty="0"/>
              <a:t> J, Curran K, et al. (2014) Voluntary Medical Male Circumcision Programs Can Address Low HIV Testing </a:t>
            </a:r>
            <a:r>
              <a:rPr lang="en-US" sz="1000" dirty="0" smtClean="0"/>
              <a:t>and Counseling </a:t>
            </a:r>
            <a:r>
              <a:rPr lang="en-US" sz="1000" dirty="0"/>
              <a:t>Usage and ART Enrollment among Young Men: Lessons from Lesotho. </a:t>
            </a:r>
            <a:r>
              <a:rPr lang="en-US" sz="1000" dirty="0" err="1"/>
              <a:t>PLoS</a:t>
            </a:r>
            <a:r>
              <a:rPr lang="en-US" sz="1000" dirty="0"/>
              <a:t> ONE 9(5): e83614. </a:t>
            </a:r>
            <a:r>
              <a:rPr lang="en-US" sz="1000" dirty="0" smtClean="0"/>
              <a:t>doi:10.1371/journal.pone.0083614</a:t>
            </a:r>
            <a:endParaRPr lang="en-US" sz="1000" dirty="0"/>
          </a:p>
        </p:txBody>
      </p:sp>
    </p:spTree>
    <p:extLst>
      <p:ext uri="{BB962C8B-B14F-4D97-AF65-F5344CB8AC3E}">
        <p14:creationId xmlns:p14="http://schemas.microsoft.com/office/powerpoint/2010/main" val="8153489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dirty="0" smtClean="0"/>
              <a:t>Reference</a:t>
            </a:r>
            <a:endParaRPr lang="en-US" altLang="en-US" dirty="0" smtClean="0"/>
          </a:p>
        </p:txBody>
      </p:sp>
      <p:sp>
        <p:nvSpPr>
          <p:cNvPr id="35845" name="Content Placeholder 2"/>
          <p:cNvSpPr>
            <a:spLocks noGrp="1"/>
          </p:cNvSpPr>
          <p:nvPr>
            <p:ph sz="half" idx="1"/>
          </p:nvPr>
        </p:nvSpPr>
        <p:spPr>
          <a:xfrm>
            <a:off x="457200" y="1547447"/>
            <a:ext cx="4038600" cy="4525963"/>
          </a:xfrm>
        </p:spPr>
        <p:txBody>
          <a:bodyPr>
            <a:normAutofit/>
          </a:bodyPr>
          <a:lstStyle/>
          <a:p>
            <a:r>
              <a:rPr lang="en-US" altLang="en-US" sz="2000" dirty="0" smtClean="0"/>
              <a:t>Voluntary medical male circumcision programs can address low HIV testing and counseling usage and ART enrollment among young men: Lessons from Lesotho. </a:t>
            </a:r>
            <a:r>
              <a:rPr lang="en-US" altLang="en-US" sz="2000" i="1" dirty="0" smtClean="0"/>
              <a:t>PLOS ONE</a:t>
            </a:r>
            <a:r>
              <a:rPr lang="en-US" altLang="en-US" sz="2000" dirty="0" smtClean="0"/>
              <a:t> 9(5): e83614. doi:10.1371/journal.pone.0083614</a:t>
            </a:r>
          </a:p>
          <a:p>
            <a:r>
              <a:rPr lang="en-US" altLang="en-US" sz="2000" dirty="0"/>
              <a:t>Contributing authors: </a:t>
            </a:r>
            <a:endParaRPr lang="en-US" altLang="en-US" sz="2000" dirty="0" smtClean="0"/>
          </a:p>
          <a:p>
            <a:pPr lvl="1"/>
            <a:r>
              <a:rPr lang="en-US" altLang="en-US" sz="1400" b="1" dirty="0" smtClean="0"/>
              <a:t>Virgile </a:t>
            </a:r>
            <a:r>
              <a:rPr lang="en-US" altLang="en-US" sz="1400" b="1" dirty="0"/>
              <a:t>Kikaya</a:t>
            </a:r>
          </a:p>
          <a:p>
            <a:pPr lvl="1">
              <a:defRPr/>
            </a:pPr>
            <a:r>
              <a:rPr lang="en-US" altLang="en-US" sz="1400" b="1" dirty="0"/>
              <a:t>Laura Skolnik</a:t>
            </a:r>
          </a:p>
          <a:p>
            <a:pPr lvl="1">
              <a:defRPr/>
            </a:pPr>
            <a:r>
              <a:rPr lang="en-US" altLang="en-US" sz="1400" b="1" dirty="0"/>
              <a:t>Macarena C. García</a:t>
            </a:r>
          </a:p>
          <a:p>
            <a:pPr lvl="1">
              <a:defRPr/>
            </a:pPr>
            <a:r>
              <a:rPr lang="en-US" altLang="en-US" sz="1400" b="1" dirty="0"/>
              <a:t>John Nkonyana</a:t>
            </a:r>
          </a:p>
          <a:p>
            <a:pPr lvl="1">
              <a:defRPr/>
            </a:pPr>
            <a:r>
              <a:rPr lang="en-US" altLang="en-US" sz="1400" b="1" dirty="0"/>
              <a:t>Kelly Curran</a:t>
            </a:r>
          </a:p>
          <a:p>
            <a:pPr lvl="1">
              <a:defRPr/>
            </a:pPr>
            <a:r>
              <a:rPr lang="en-US" altLang="en-US" sz="1400" b="1" dirty="0" err="1"/>
              <a:t>Tigistu</a:t>
            </a:r>
            <a:r>
              <a:rPr lang="en-US" altLang="en-US" sz="1400" b="1" dirty="0"/>
              <a:t> </a:t>
            </a:r>
            <a:r>
              <a:rPr lang="en-US" altLang="en-US" sz="1400" b="1" dirty="0" err="1" smtClean="0"/>
              <a:t>Adamu</a:t>
            </a:r>
            <a:r>
              <a:rPr lang="en-US" altLang="en-US" sz="1400" b="1" dirty="0" smtClean="0"/>
              <a:t> </a:t>
            </a:r>
            <a:r>
              <a:rPr lang="en-US" altLang="en-US" sz="1400" b="1" dirty="0" err="1" smtClean="0"/>
              <a:t>Ashengo</a:t>
            </a:r>
            <a:endParaRPr lang="en-US" altLang="en-US" sz="2800" dirty="0" smtClean="0"/>
          </a:p>
          <a:p>
            <a:endParaRPr lang="en-US" altLang="en-US" dirty="0" smtClean="0"/>
          </a:p>
          <a:p>
            <a:endParaRPr lang="en-US" altLang="en-US" dirty="0" smtClean="0"/>
          </a:p>
        </p:txBody>
      </p:sp>
      <p:pic>
        <p:nvPicPr>
          <p:cNvPr id="35844" name="Picture 2" descr="C:\Users\vkikaya\AppData\Local\Microsoft\Windows\Temporary Internet Files\Content.Outlook\UCX2LG0C\DSCN4874 (2).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111357" y="1547447"/>
            <a:ext cx="3474720" cy="26127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671026435"/>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457200" y="4724400"/>
            <a:ext cx="8229600" cy="914400"/>
          </a:xfrm>
          <a:prstGeom prst="rect">
            <a:avLst/>
          </a:prstGeom>
          <a:noFill/>
          <a:ln w="9525">
            <a:noFill/>
            <a:miter lim="800000"/>
            <a:headEnd/>
            <a:tailEnd/>
          </a:ln>
        </p:spPr>
        <p:txBody>
          <a:bodyPr anchor="b"/>
          <a:lstStyle/>
          <a:p>
            <a:pPr algn="ctr" eaLnBrk="0" hangingPunct="0">
              <a:defRPr/>
            </a:pPr>
            <a:r>
              <a:rPr lang="en-US" sz="1600" b="1" i="1" kern="0" dirty="0">
                <a:solidFill>
                  <a:schemeClr val="tx2"/>
                </a:solidFill>
                <a:latin typeface="+mj-lt"/>
                <a:ea typeface="+mj-ea"/>
                <a:cs typeface="+mj-cs"/>
              </a:rPr>
              <a:t/>
            </a:r>
            <a:br>
              <a:rPr lang="en-US" sz="1600" b="1" i="1" kern="0" dirty="0">
                <a:solidFill>
                  <a:schemeClr val="tx2"/>
                </a:solidFill>
                <a:latin typeface="+mj-lt"/>
                <a:ea typeface="+mj-ea"/>
                <a:cs typeface="+mj-cs"/>
              </a:rPr>
            </a:br>
            <a:r>
              <a:rPr lang="en-US" sz="1600" b="1" i="1" kern="0" dirty="0" smtClean="0">
                <a:solidFill>
                  <a:schemeClr val="tx2"/>
                </a:solidFill>
                <a:latin typeface="+mj-lt"/>
                <a:ea typeface="+mj-ea"/>
                <a:cs typeface="+mj-cs"/>
              </a:rPr>
              <a:t>  </a:t>
            </a:r>
            <a:r>
              <a:rPr lang="en-US" sz="1600" b="1" i="1" kern="0" dirty="0">
                <a:solidFill>
                  <a:schemeClr val="tx2"/>
                </a:solidFill>
                <a:latin typeface="+mj-lt"/>
                <a:ea typeface="+mj-ea"/>
                <a:cs typeface="+mj-cs"/>
              </a:rPr>
              <a:t/>
            </a:r>
            <a:br>
              <a:rPr lang="en-US" sz="1600" b="1" i="1" kern="0" dirty="0">
                <a:solidFill>
                  <a:schemeClr val="tx2"/>
                </a:solidFill>
                <a:latin typeface="+mj-lt"/>
                <a:ea typeface="+mj-ea"/>
                <a:cs typeface="+mj-cs"/>
              </a:rPr>
            </a:br>
            <a:r>
              <a:rPr lang="en-US" sz="1600" b="1" i="1" kern="0" dirty="0">
                <a:solidFill>
                  <a:schemeClr val="tx2"/>
                </a:solidFill>
                <a:latin typeface="+mj-lt"/>
                <a:ea typeface="+mj-ea"/>
                <a:cs typeface="+mj-cs"/>
              </a:rPr>
              <a:t/>
            </a:r>
            <a:br>
              <a:rPr lang="en-US" sz="1600" b="1" i="1" kern="0" dirty="0">
                <a:solidFill>
                  <a:schemeClr val="tx2"/>
                </a:solidFill>
                <a:latin typeface="+mj-lt"/>
                <a:ea typeface="+mj-ea"/>
                <a:cs typeface="+mj-cs"/>
              </a:rPr>
            </a:br>
            <a:r>
              <a:rPr lang="en-US" sz="1600" b="1" i="1" kern="0" dirty="0">
                <a:solidFill>
                  <a:schemeClr val="tx2"/>
                </a:solidFill>
                <a:latin typeface="+mj-lt"/>
                <a:ea typeface="+mj-ea"/>
                <a:cs typeface="+mj-cs"/>
              </a:rPr>
              <a:t/>
            </a:r>
            <a:br>
              <a:rPr lang="en-US" sz="1600" b="1" i="1" kern="0" dirty="0">
                <a:solidFill>
                  <a:schemeClr val="tx2"/>
                </a:solidFill>
                <a:latin typeface="+mj-lt"/>
                <a:ea typeface="+mj-ea"/>
                <a:cs typeface="+mj-cs"/>
              </a:rPr>
            </a:br>
            <a:endParaRPr lang="en-US" sz="1600" b="1" i="1" kern="0" dirty="0">
              <a:solidFill>
                <a:schemeClr val="tx2"/>
              </a:solidFill>
              <a:latin typeface="+mj-lt"/>
              <a:ea typeface="+mj-ea"/>
              <a:cs typeface="+mj-cs"/>
            </a:endParaRPr>
          </a:p>
        </p:txBody>
      </p:sp>
      <p:sp>
        <p:nvSpPr>
          <p:cNvPr id="7" name="Content Placeholder 6"/>
          <p:cNvSpPr>
            <a:spLocks noGrp="1"/>
          </p:cNvSpPr>
          <p:nvPr>
            <p:ph idx="1"/>
          </p:nvPr>
        </p:nvSpPr>
        <p:spPr>
          <a:xfrm>
            <a:off x="457200" y="4648200"/>
            <a:ext cx="8229600" cy="1295400"/>
          </a:xfrm>
        </p:spPr>
        <p:txBody>
          <a:bodyPr/>
          <a:lstStyle/>
          <a:p>
            <a:pPr marL="0" indent="0">
              <a:buNone/>
            </a:pPr>
            <a:r>
              <a:rPr lang="en-US" sz="1200" dirty="0" smtClean="0"/>
              <a:t>This presentation was funded by the United States President’s Emergency Plan for AIDS Relief (PEPFAR) through the United States Agency for International Development’s (USAID’s) Maternal and Child Health Integrated Program, under Cooperative Agreement #GHS-A-00-08-00002-00. The opinions herein are those of the authors and do not necessarily reflect the views of PEPFAR or USAID.</a:t>
            </a:r>
          </a:p>
        </p:txBody>
      </p:sp>
    </p:spTree>
    <p:extLst>
      <p:ext uri="{BB962C8B-B14F-4D97-AF65-F5344CB8AC3E}">
        <p14:creationId xmlns:p14="http://schemas.microsoft.com/office/powerpoint/2010/main" val="16628151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normAutofit/>
          </a:bodyPr>
          <a:lstStyle/>
          <a:p>
            <a:r>
              <a:rPr lang="en-US" altLang="en-US" sz="3600" dirty="0" smtClean="0"/>
              <a:t>The Lesotho Context</a:t>
            </a:r>
          </a:p>
        </p:txBody>
      </p:sp>
      <p:sp>
        <p:nvSpPr>
          <p:cNvPr id="3" name="Text Placeholder 2"/>
          <p:cNvSpPr>
            <a:spLocks noGrp="1"/>
          </p:cNvSpPr>
          <p:nvPr>
            <p:ph sz="half" idx="1"/>
          </p:nvPr>
        </p:nvSpPr>
        <p:spPr/>
        <p:txBody>
          <a:bodyPr>
            <a:noAutofit/>
          </a:bodyPr>
          <a:lstStyle/>
          <a:p>
            <a:pPr>
              <a:spcBef>
                <a:spcPts val="0"/>
              </a:spcBef>
              <a:defRPr/>
            </a:pPr>
            <a:r>
              <a:rPr lang="en-US" sz="2400" dirty="0"/>
              <a:t>Population</a:t>
            </a:r>
            <a:r>
              <a:rPr lang="en-US" sz="2400" dirty="0" smtClean="0"/>
              <a:t>: 1.8M (census 2006)</a:t>
            </a:r>
          </a:p>
          <a:p>
            <a:pPr>
              <a:spcBef>
                <a:spcPts val="0"/>
              </a:spcBef>
              <a:defRPr/>
            </a:pPr>
            <a:r>
              <a:rPr lang="en-US" sz="2400" dirty="0" smtClean="0"/>
              <a:t>23.8% urban vs 76.2% rural</a:t>
            </a:r>
          </a:p>
          <a:p>
            <a:pPr>
              <a:spcBef>
                <a:spcPts val="0"/>
              </a:spcBef>
              <a:defRPr/>
            </a:pPr>
            <a:r>
              <a:rPr lang="en-US" sz="2400" dirty="0" smtClean="0"/>
              <a:t>Population growth rate: 2.5 (1986); 1.5 (1996); close to 0 (2006)</a:t>
            </a:r>
          </a:p>
          <a:p>
            <a:pPr>
              <a:spcBef>
                <a:spcPts val="0"/>
              </a:spcBef>
              <a:defRPr/>
            </a:pPr>
            <a:r>
              <a:rPr lang="en-US" sz="2400" dirty="0" smtClean="0"/>
              <a:t>Capital</a:t>
            </a:r>
            <a:r>
              <a:rPr lang="en-US" sz="2400" dirty="0"/>
              <a:t>: </a:t>
            </a:r>
            <a:r>
              <a:rPr lang="en-US" sz="2400" dirty="0" smtClean="0"/>
              <a:t>Maseru, landlocked in South Africa</a:t>
            </a:r>
          </a:p>
          <a:p>
            <a:pPr>
              <a:spcBef>
                <a:spcPts val="0"/>
              </a:spcBef>
              <a:defRPr/>
            </a:pPr>
            <a:r>
              <a:rPr lang="en-US" sz="2400" dirty="0" smtClean="0"/>
              <a:t>Economy: Minimal arable land, migrant mine workers, textiles</a:t>
            </a:r>
          </a:p>
          <a:p>
            <a:pPr marL="0" indent="0">
              <a:spcBef>
                <a:spcPts val="0"/>
              </a:spcBef>
              <a:buFont typeface="Wingdings" pitchFamily="2" charset="2"/>
              <a:buNone/>
              <a:defRPr/>
            </a:pPr>
            <a:endParaRPr lang="en-US" sz="2400" b="1" dirty="0" smtClean="0">
              <a:solidFill>
                <a:srgbClr val="002A6C"/>
              </a:solidFill>
            </a:endParaRPr>
          </a:p>
          <a:p>
            <a:pPr>
              <a:spcBef>
                <a:spcPts val="0"/>
              </a:spcBef>
              <a:defRPr/>
            </a:pPr>
            <a:endParaRPr lang="en-US" sz="2400" b="1" dirty="0">
              <a:solidFill>
                <a:srgbClr val="002A6C"/>
              </a:solidFill>
            </a:endParaRPr>
          </a:p>
          <a:p>
            <a:pPr>
              <a:spcBef>
                <a:spcPts val="0"/>
              </a:spcBef>
              <a:defRPr/>
            </a:pPr>
            <a:endParaRPr lang="en-US" sz="2400" dirty="0" smtClean="0">
              <a:solidFill>
                <a:srgbClr val="002A6C"/>
              </a:solidFill>
            </a:endParaRPr>
          </a:p>
          <a:p>
            <a:pPr>
              <a:spcBef>
                <a:spcPts val="0"/>
              </a:spcBef>
              <a:defRPr/>
            </a:pPr>
            <a:endParaRPr lang="en-US" sz="2400" dirty="0">
              <a:solidFill>
                <a:srgbClr val="002A6C"/>
              </a:solidFill>
            </a:endParaRPr>
          </a:p>
        </p:txBody>
      </p:sp>
      <p:pic>
        <p:nvPicPr>
          <p:cNvPr id="19460" name="Picture 2" descr="C:\Users\vkikaya\Desktop\africa map Lesotho.gif"/>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905435" y="315913"/>
            <a:ext cx="1785937" cy="1785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461" name="Picture 3" descr="C:\Users\vkikaya\Desktop\lesotho-politic-map.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029200" y="2362200"/>
            <a:ext cx="3662172" cy="36703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1289141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tLang="en-US" dirty="0" smtClean="0"/>
              <a:t> Lesotho HIV Epidemic</a:t>
            </a:r>
          </a:p>
        </p:txBody>
      </p:sp>
      <p:sp>
        <p:nvSpPr>
          <p:cNvPr id="20483" name="Text Placeholder 2"/>
          <p:cNvSpPr>
            <a:spLocks noGrp="1"/>
          </p:cNvSpPr>
          <p:nvPr>
            <p:ph sz="half" idx="1"/>
          </p:nvPr>
        </p:nvSpPr>
        <p:spPr>
          <a:xfrm>
            <a:off x="457200" y="1600200"/>
            <a:ext cx="4005305" cy="4572000"/>
          </a:xfrm>
        </p:spPr>
        <p:txBody>
          <a:bodyPr>
            <a:noAutofit/>
          </a:bodyPr>
          <a:lstStyle/>
          <a:p>
            <a:r>
              <a:rPr lang="en-US" altLang="en-US" sz="2000" dirty="0" smtClean="0"/>
              <a:t>&gt;360,000 people living with HIV</a:t>
            </a:r>
          </a:p>
          <a:p>
            <a:r>
              <a:rPr lang="en-US" altLang="en-US" sz="2000" dirty="0" smtClean="0"/>
              <a:t>HIV prevalence: 23% </a:t>
            </a:r>
          </a:p>
          <a:p>
            <a:r>
              <a:rPr lang="en-US" altLang="en-US" sz="2000" dirty="0" smtClean="0"/>
              <a:t>Over 25,000 new HIV infections annually, stable</a:t>
            </a:r>
          </a:p>
          <a:p>
            <a:r>
              <a:rPr lang="en-US" altLang="en-US" sz="2000" dirty="0" smtClean="0"/>
              <a:t>TB/HIV co-infection: 74%</a:t>
            </a:r>
          </a:p>
          <a:p>
            <a:r>
              <a:rPr lang="en-US" altLang="en-US" sz="2000" dirty="0" smtClean="0"/>
              <a:t>HIV prevalence among sex workers, men who have sex with men, and injection drug users is unknown; prisoners–31%; factory workers–42.7%</a:t>
            </a:r>
          </a:p>
          <a:p>
            <a:r>
              <a:rPr lang="en-US" sz="2000" dirty="0" smtClean="0"/>
              <a:t>Heterosexual transmission of HIV: 97% of new infections</a:t>
            </a:r>
          </a:p>
        </p:txBody>
      </p:sp>
      <p:pic>
        <p:nvPicPr>
          <p:cNvPr id="5" name="Picture 3"/>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t="13451"/>
          <a:stretch/>
        </p:blipFill>
        <p:spPr bwMode="auto">
          <a:xfrm>
            <a:off x="4462505" y="1981200"/>
            <a:ext cx="4404170" cy="35513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extBox 5"/>
          <p:cNvSpPr txBox="1"/>
          <p:nvPr/>
        </p:nvSpPr>
        <p:spPr>
          <a:xfrm>
            <a:off x="152400" y="6172200"/>
            <a:ext cx="7162800" cy="400110"/>
          </a:xfrm>
          <a:prstGeom prst="rect">
            <a:avLst/>
          </a:prstGeom>
          <a:noFill/>
        </p:spPr>
        <p:txBody>
          <a:bodyPr wrap="square" rtlCol="0">
            <a:spAutoFit/>
          </a:bodyPr>
          <a:lstStyle/>
          <a:p>
            <a:pPr marL="285750" indent="-285750">
              <a:buFont typeface="Arial" charset="0"/>
              <a:buChar char="•"/>
            </a:pPr>
            <a:r>
              <a:rPr lang="en-US" sz="1000" dirty="0" smtClean="0"/>
              <a:t>Program data</a:t>
            </a:r>
          </a:p>
          <a:p>
            <a:pPr marL="285750" indent="-285750">
              <a:buFont typeface="Arial" charset="0"/>
              <a:buChar char="•"/>
            </a:pPr>
            <a:r>
              <a:rPr lang="en-US" sz="1000" dirty="0" smtClean="0"/>
              <a:t>Lesotho NAC (2009) Lesotho HIV prevention response and modes of transmission analysis</a:t>
            </a:r>
            <a:endParaRPr lang="en-US" sz="1000" dirty="0"/>
          </a:p>
        </p:txBody>
      </p:sp>
    </p:spTree>
    <p:extLst>
      <p:ext uri="{BB962C8B-B14F-4D97-AF65-F5344CB8AC3E}">
        <p14:creationId xmlns:p14="http://schemas.microsoft.com/office/powerpoint/2010/main" val="33009073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normAutofit fontScale="90000"/>
          </a:bodyPr>
          <a:lstStyle/>
          <a:p>
            <a:r>
              <a:rPr lang="en-US" altLang="en-US" dirty="0" smtClean="0"/>
              <a:t>Lesotho HIV Epidemic: </a:t>
            </a:r>
            <a:br>
              <a:rPr lang="en-US" altLang="en-US" dirty="0" smtClean="0"/>
            </a:br>
            <a:r>
              <a:rPr lang="en-US" altLang="en-US" dirty="0" smtClean="0"/>
              <a:t>Status of the Response</a:t>
            </a:r>
          </a:p>
        </p:txBody>
      </p:sp>
      <p:sp>
        <p:nvSpPr>
          <p:cNvPr id="24579" name="Text Placeholder 2"/>
          <p:cNvSpPr>
            <a:spLocks noGrp="1"/>
          </p:cNvSpPr>
          <p:nvPr>
            <p:ph sz="half" idx="1"/>
          </p:nvPr>
        </p:nvSpPr>
        <p:spPr/>
        <p:txBody>
          <a:bodyPr>
            <a:normAutofit/>
          </a:bodyPr>
          <a:lstStyle/>
          <a:p>
            <a:pPr marL="342900" lvl="1" indent="-342900"/>
            <a:r>
              <a:rPr lang="en-US" altLang="en-US" sz="2000" dirty="0">
                <a:ea typeface="+mn-ea"/>
              </a:rPr>
              <a:t>About 24% of men had an HIV test (DHS 2009) </a:t>
            </a:r>
          </a:p>
          <a:p>
            <a:pPr marL="342900" lvl="1" indent="-342900"/>
            <a:r>
              <a:rPr lang="en-US" altLang="en-US" sz="2000" dirty="0">
                <a:ea typeface="+mn-ea"/>
              </a:rPr>
              <a:t>59% adult coverage of ART</a:t>
            </a:r>
          </a:p>
          <a:p>
            <a:pPr marL="342900" lvl="1" indent="-342900"/>
            <a:r>
              <a:rPr lang="en-US" altLang="en-US" sz="2000" dirty="0">
                <a:ea typeface="+mn-ea"/>
              </a:rPr>
              <a:t>72% of patients enrolled in treatment are retained after first year of initiation</a:t>
            </a:r>
          </a:p>
          <a:p>
            <a:pPr marL="342900" lvl="1" indent="-342900"/>
            <a:r>
              <a:rPr lang="en-US" altLang="en-US" sz="2000" dirty="0">
                <a:ea typeface="+mn-ea"/>
              </a:rPr>
              <a:t>Nearly 3 out of 4 (74%) ART patients have a CD4 count less than 250 at the time of initiation of treatment</a:t>
            </a:r>
          </a:p>
          <a:p>
            <a:endParaRPr lang="en-US" altLang="en-US" dirty="0" smtClean="0"/>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334000" y="1752600"/>
            <a:ext cx="2819400" cy="4224528"/>
          </a:xfrm>
          <a:prstGeom prst="rect">
            <a:avLst/>
          </a:prstGeom>
          <a:solidFill>
            <a:srgbClr val="EDEDED"/>
          </a:solidFill>
          <a:ln>
            <a:noFill/>
          </a:ln>
          <a:extLst>
            <a:ext uri="{91240B29-F687-4f45-9708-019B960494DF}">
              <a14:hiddenLine xmlns:a14="http://schemas.microsoft.com/office/drawing/2010/main" xmlns="" w="190500" cap="rnd">
                <a:solidFill>
                  <a:srgbClr val="000000"/>
                </a:solidFill>
                <a:miter lim="800000"/>
                <a:headEnd/>
                <a:tailEnd/>
              </a14:hiddenLine>
            </a:ext>
          </a:extLst>
        </p:spPr>
      </p:pic>
      <p:sp>
        <p:nvSpPr>
          <p:cNvPr id="2" name="TextBox 1"/>
          <p:cNvSpPr txBox="1"/>
          <p:nvPr/>
        </p:nvSpPr>
        <p:spPr>
          <a:xfrm>
            <a:off x="152400" y="6172200"/>
            <a:ext cx="2057400" cy="246221"/>
          </a:xfrm>
          <a:prstGeom prst="rect">
            <a:avLst/>
          </a:prstGeom>
          <a:noFill/>
        </p:spPr>
        <p:txBody>
          <a:bodyPr wrap="square" rtlCol="0">
            <a:spAutoFit/>
          </a:bodyPr>
          <a:lstStyle/>
          <a:p>
            <a:r>
              <a:rPr lang="en-US" sz="1000" dirty="0" smtClean="0"/>
              <a:t>* Program data</a:t>
            </a:r>
            <a:endParaRPr lang="en-US" sz="1000" dirty="0"/>
          </a:p>
        </p:txBody>
      </p:sp>
    </p:spTree>
    <p:extLst>
      <p:ext uri="{BB962C8B-B14F-4D97-AF65-F5344CB8AC3E}">
        <p14:creationId xmlns:p14="http://schemas.microsoft.com/office/powerpoint/2010/main" val="36383222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tLang="en-US" dirty="0" smtClean="0"/>
              <a:t>VMMC Program in Lesotho </a:t>
            </a:r>
          </a:p>
        </p:txBody>
      </p:sp>
      <p:sp>
        <p:nvSpPr>
          <p:cNvPr id="3" name="Content Placeholder 2"/>
          <p:cNvSpPr>
            <a:spLocks noGrp="1"/>
          </p:cNvSpPr>
          <p:nvPr>
            <p:ph sz="half" idx="1"/>
          </p:nvPr>
        </p:nvSpPr>
        <p:spPr/>
        <p:txBody>
          <a:bodyPr/>
          <a:lstStyle/>
          <a:p>
            <a:r>
              <a:rPr lang="en-US" sz="2000" dirty="0" smtClean="0"/>
              <a:t>Modelling shows 5 MCs can avert 1 HIV infection*</a:t>
            </a:r>
          </a:p>
          <a:p>
            <a:r>
              <a:rPr lang="en-US" altLang="en-US" sz="2000" dirty="0" smtClean="0"/>
              <a:t>Services are health facility-based: Hospitals and health centers (potential for continuum of care) </a:t>
            </a:r>
          </a:p>
          <a:p>
            <a:r>
              <a:rPr lang="en-US" altLang="en-US" sz="2000" dirty="0" smtClean="0"/>
              <a:t>VMMC free of charge</a:t>
            </a:r>
          </a:p>
          <a:p>
            <a:r>
              <a:rPr lang="en-US" altLang="en-US" sz="2000" dirty="0" smtClean="0"/>
              <a:t>Package of services: HIV testing and counseling, STI screening and treatment, condom provision, health education, and linkage to HIV care and treatment</a:t>
            </a:r>
            <a:endParaRPr lang="en-US" sz="2000" dirty="0" smtClean="0"/>
          </a:p>
        </p:txBody>
      </p:sp>
      <p:pic>
        <p:nvPicPr>
          <p:cNvPr id="28676" name="Picture 3" descr="D:\MC activities\ISD\ISD 13\2013 ISD PHOTOS\ISD Photos June and July2013\MOTEBANG PHOTOS JULY 30 2013 clients\IMG_5955.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343525" y="1524000"/>
            <a:ext cx="3240088" cy="2362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2" descr="C:\Users\dhelie\Downloads\VMMC Logo.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876800" y="4343400"/>
            <a:ext cx="3706813" cy="15446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5"/>
          <p:cNvSpPr txBox="1"/>
          <p:nvPr/>
        </p:nvSpPr>
        <p:spPr>
          <a:xfrm>
            <a:off x="152400" y="6172200"/>
            <a:ext cx="8763000" cy="400110"/>
          </a:xfrm>
          <a:prstGeom prst="rect">
            <a:avLst/>
          </a:prstGeom>
          <a:noFill/>
        </p:spPr>
        <p:txBody>
          <a:bodyPr wrap="square" rtlCol="0">
            <a:spAutoFit/>
          </a:bodyPr>
          <a:lstStyle/>
          <a:p>
            <a:r>
              <a:rPr lang="en-US" sz="1000" dirty="0" smtClean="0"/>
              <a:t>*</a:t>
            </a:r>
            <a:r>
              <a:rPr lang="en-US" sz="1000" dirty="0"/>
              <a:t>Njeuhmeli E, Forsythe S, Reed J, </a:t>
            </a:r>
            <a:r>
              <a:rPr lang="en-US" sz="1000" dirty="0" err="1"/>
              <a:t>Opuni</a:t>
            </a:r>
            <a:r>
              <a:rPr lang="en-US" sz="1000" dirty="0"/>
              <a:t> M, Bollinger L, et al. (2011) Voluntary Medical Male Circumcision: Modeling the Impact and Cost of </a:t>
            </a:r>
            <a:r>
              <a:rPr lang="en-US" sz="1000" dirty="0" smtClean="0"/>
              <a:t>Expanding Male </a:t>
            </a:r>
            <a:r>
              <a:rPr lang="en-US" sz="1000" dirty="0"/>
              <a:t>Circumcision for HIV Prevention in Eastern and Southern Africa. </a:t>
            </a:r>
            <a:r>
              <a:rPr lang="en-US" sz="1000" dirty="0" err="1"/>
              <a:t>PLoS</a:t>
            </a:r>
            <a:r>
              <a:rPr lang="en-US" sz="1000" dirty="0"/>
              <a:t> Med 8(11): e1001132. doi:10.1371/journal.pmed.1001132</a:t>
            </a:r>
          </a:p>
        </p:txBody>
      </p:sp>
    </p:spTree>
    <p:extLst>
      <p:ext uri="{BB962C8B-B14F-4D97-AF65-F5344CB8AC3E}">
        <p14:creationId xmlns:p14="http://schemas.microsoft.com/office/powerpoint/2010/main" val="11508302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en-US" sz="3600" dirty="0"/>
              <a:t>VMMC Program in Lesotho: </a:t>
            </a:r>
            <a:br>
              <a:rPr lang="en-US" sz="3600" dirty="0"/>
            </a:br>
            <a:r>
              <a:rPr lang="en-US" sz="3600" dirty="0"/>
              <a:t>Key Results March 2012–June 2014</a:t>
            </a:r>
          </a:p>
        </p:txBody>
      </p:sp>
      <p:sp>
        <p:nvSpPr>
          <p:cNvPr id="3" name="Content Placeholder 2"/>
          <p:cNvSpPr>
            <a:spLocks noGrp="1"/>
          </p:cNvSpPr>
          <p:nvPr>
            <p:ph sz="half" idx="1"/>
          </p:nvPr>
        </p:nvSpPr>
        <p:spPr/>
        <p:txBody>
          <a:bodyPr>
            <a:normAutofit fontScale="92500" lnSpcReduction="10000"/>
          </a:bodyPr>
          <a:lstStyle/>
          <a:p>
            <a:pPr>
              <a:defRPr/>
            </a:pPr>
            <a:r>
              <a:rPr lang="en-US" sz="2400" dirty="0" smtClean="0"/>
              <a:t>National coverage of MCs: </a:t>
            </a:r>
            <a:r>
              <a:rPr lang="en-US" sz="2400" b="1" dirty="0" smtClean="0">
                <a:solidFill>
                  <a:srgbClr val="FF0000"/>
                </a:solidFill>
              </a:rPr>
              <a:t>more than 60,000 (national target: 300,000)</a:t>
            </a:r>
          </a:p>
          <a:p>
            <a:pPr>
              <a:defRPr/>
            </a:pPr>
            <a:r>
              <a:rPr lang="en-US" sz="2400" dirty="0" smtClean="0"/>
              <a:t>More than 80% of clients are </a:t>
            </a:r>
            <a:r>
              <a:rPr lang="en-US" sz="2400" b="1" dirty="0" smtClean="0">
                <a:solidFill>
                  <a:srgbClr val="FF0000"/>
                </a:solidFill>
              </a:rPr>
              <a:t>under 24</a:t>
            </a:r>
            <a:r>
              <a:rPr lang="en-US" sz="2400" dirty="0" smtClean="0"/>
              <a:t>; more than </a:t>
            </a:r>
            <a:r>
              <a:rPr lang="en-US" sz="2400" b="1" dirty="0" smtClean="0">
                <a:solidFill>
                  <a:srgbClr val="FF0000"/>
                </a:solidFill>
              </a:rPr>
              <a:t>95% </a:t>
            </a:r>
            <a:r>
              <a:rPr lang="en-US" sz="2400" dirty="0" smtClean="0"/>
              <a:t>test for HIV </a:t>
            </a:r>
          </a:p>
          <a:p>
            <a:pPr>
              <a:defRPr/>
            </a:pPr>
            <a:r>
              <a:rPr lang="en-US" sz="2400" dirty="0" smtClean="0"/>
              <a:t>HIV-positive: </a:t>
            </a:r>
            <a:r>
              <a:rPr lang="en-US" sz="2400" b="1" dirty="0" smtClean="0">
                <a:solidFill>
                  <a:srgbClr val="FF0000"/>
                </a:solidFill>
              </a:rPr>
              <a:t>6%</a:t>
            </a:r>
            <a:r>
              <a:rPr lang="en-US" sz="2400" dirty="0" smtClean="0">
                <a:solidFill>
                  <a:srgbClr val="FF0000"/>
                </a:solidFill>
              </a:rPr>
              <a:t> </a:t>
            </a:r>
            <a:r>
              <a:rPr lang="en-US" sz="2400" b="1" dirty="0" smtClean="0">
                <a:solidFill>
                  <a:srgbClr val="FF0000"/>
                </a:solidFill>
              </a:rPr>
              <a:t>(20% at adult clinic)</a:t>
            </a:r>
          </a:p>
          <a:p>
            <a:pPr>
              <a:defRPr/>
            </a:pPr>
            <a:r>
              <a:rPr lang="en-US" sz="2400" dirty="0" smtClean="0"/>
              <a:t>Low rate of adverse events: </a:t>
            </a:r>
            <a:r>
              <a:rPr lang="en-US" sz="2400" b="1" dirty="0" smtClean="0">
                <a:solidFill>
                  <a:srgbClr val="FF0000"/>
                </a:solidFill>
              </a:rPr>
              <a:t>0.8</a:t>
            </a:r>
            <a:r>
              <a:rPr lang="en-US" sz="2400" b="1" dirty="0" smtClean="0">
                <a:solidFill>
                  <a:srgbClr val="FF0000"/>
                </a:solidFill>
                <a:latin typeface="Calibri"/>
              </a:rPr>
              <a:t>–</a:t>
            </a:r>
            <a:r>
              <a:rPr lang="en-US" sz="2400" b="1" dirty="0" smtClean="0">
                <a:solidFill>
                  <a:srgbClr val="FF0000"/>
                </a:solidFill>
              </a:rPr>
              <a:t>1.0%</a:t>
            </a:r>
          </a:p>
          <a:p>
            <a:pPr>
              <a:defRPr/>
            </a:pPr>
            <a:r>
              <a:rPr lang="en-US" sz="2400" dirty="0" smtClean="0"/>
              <a:t>310 doctors, nurses, and counselors trained </a:t>
            </a:r>
          </a:p>
          <a:p>
            <a:pPr>
              <a:defRPr/>
            </a:pPr>
            <a:endParaRPr lang="en-US" sz="2400" dirty="0" smtClean="0"/>
          </a:p>
          <a:p>
            <a:pPr marL="0" indent="0">
              <a:buFont typeface="Wingdings" pitchFamily="2" charset="2"/>
              <a:buNone/>
              <a:defRPr/>
            </a:pPr>
            <a:endParaRPr lang="en-US" sz="2400" dirty="0"/>
          </a:p>
        </p:txBody>
      </p:sp>
      <p:pic>
        <p:nvPicPr>
          <p:cNvPr id="30724" name="Picture 3"/>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566138" y="1695938"/>
            <a:ext cx="3840480" cy="2560320"/>
          </a:xfrm>
          <a:prstGeom prst="rect">
            <a:avLst/>
          </a:prstGeom>
          <a:solidFill>
            <a:srgbClr val="EDEDED"/>
          </a:solidFill>
          <a:ln>
            <a:noFill/>
          </a:ln>
          <a:extLst>
            <a:ext uri="{91240B29-F687-4f45-9708-019B960494DF}">
              <a14:hiddenLine xmlns:a14="http://schemas.microsoft.com/office/drawing/2010/main" xmlns="" w="88900" cap="sq">
                <a:solidFill>
                  <a:srgbClr val="000000"/>
                </a:solidFill>
                <a:miter lim="800000"/>
                <a:headEnd/>
                <a:tailEnd/>
              </a14:hiddenLine>
            </a:ext>
          </a:extLst>
        </p:spPr>
      </p:pic>
      <p:sp>
        <p:nvSpPr>
          <p:cNvPr id="5" name="TextBox 4"/>
          <p:cNvSpPr txBox="1"/>
          <p:nvPr/>
        </p:nvSpPr>
        <p:spPr>
          <a:xfrm>
            <a:off x="152400" y="6172200"/>
            <a:ext cx="2057400" cy="246221"/>
          </a:xfrm>
          <a:prstGeom prst="rect">
            <a:avLst/>
          </a:prstGeom>
          <a:noFill/>
        </p:spPr>
        <p:txBody>
          <a:bodyPr wrap="square" rtlCol="0">
            <a:spAutoFit/>
          </a:bodyPr>
          <a:lstStyle/>
          <a:p>
            <a:r>
              <a:rPr lang="en-US" sz="1000" dirty="0" smtClean="0"/>
              <a:t>* Program data</a:t>
            </a:r>
            <a:endParaRPr lang="en-US" sz="1000" dirty="0"/>
          </a:p>
        </p:txBody>
      </p:sp>
    </p:spTree>
    <p:extLst>
      <p:ext uri="{BB962C8B-B14F-4D97-AF65-F5344CB8AC3E}">
        <p14:creationId xmlns:p14="http://schemas.microsoft.com/office/powerpoint/2010/main" val="24671101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normAutofit/>
          </a:bodyPr>
          <a:lstStyle/>
          <a:p>
            <a:r>
              <a:rPr lang="en-US" altLang="en-US" dirty="0" smtClean="0"/>
              <a:t>Objective and Methods of the Review </a:t>
            </a:r>
          </a:p>
        </p:txBody>
      </p:sp>
      <p:sp>
        <p:nvSpPr>
          <p:cNvPr id="2" name="Rectangle 1"/>
          <p:cNvSpPr/>
          <p:nvPr/>
        </p:nvSpPr>
        <p:spPr bwMode="auto">
          <a:xfrm>
            <a:off x="369277" y="1600200"/>
            <a:ext cx="8469923" cy="1143000"/>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altLang="en-US" sz="2000" dirty="0">
                <a:solidFill>
                  <a:schemeClr val="bg1"/>
                </a:solidFill>
                <a:latin typeface="+mj-lt"/>
              </a:rPr>
              <a:t>To describe the potential role of MC as an entry point to improve the identification of HIV-positive men and ensure their active referral and linkages with care and treatment in the Lesotho program. </a:t>
            </a:r>
          </a:p>
          <a:p>
            <a:pPr algn="ctr"/>
            <a:endParaRPr lang="en-US" altLang="en-US" sz="2400" dirty="0">
              <a:solidFill>
                <a:schemeClr val="accent2"/>
              </a:solidFill>
              <a:latin typeface="Arial" charset="0"/>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accent2"/>
              </a:solidFill>
              <a:effectLst/>
              <a:latin typeface="Times" charset="0"/>
            </a:endParaRPr>
          </a:p>
        </p:txBody>
      </p:sp>
      <p:sp>
        <p:nvSpPr>
          <p:cNvPr id="3" name="Rectangle 2"/>
          <p:cNvSpPr/>
          <p:nvPr/>
        </p:nvSpPr>
        <p:spPr bwMode="auto">
          <a:xfrm>
            <a:off x="369277" y="2895600"/>
            <a:ext cx="2514600" cy="2971800"/>
          </a:xfrm>
          <a:prstGeom prst="rect">
            <a:avLst/>
          </a:prstGeom>
          <a:solidFill>
            <a:schemeClr val="tx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US" sz="2000" dirty="0">
                <a:latin typeface="+mj-lt"/>
                <a:cs typeface="Arial" panose="020B0604020202020204" pitchFamily="34" charset="0"/>
              </a:rPr>
              <a:t>VMMC program data at Mafeteng </a:t>
            </a:r>
            <a:r>
              <a:rPr lang="en-US" sz="2000" dirty="0" smtClean="0">
                <a:latin typeface="+mj-lt"/>
                <a:cs typeface="Arial" panose="020B0604020202020204" pitchFamily="34" charset="0"/>
              </a:rPr>
              <a:t>District </a:t>
            </a:r>
            <a:r>
              <a:rPr lang="en-US" sz="2000" dirty="0">
                <a:latin typeface="+mj-lt"/>
                <a:cs typeface="Arial" panose="020B0604020202020204" pitchFamily="34" charset="0"/>
              </a:rPr>
              <a:t>H</a:t>
            </a:r>
            <a:r>
              <a:rPr lang="en-US" sz="2000" dirty="0" smtClean="0">
                <a:latin typeface="+mj-lt"/>
                <a:cs typeface="Arial" panose="020B0604020202020204" pitchFamily="34" charset="0"/>
              </a:rPr>
              <a:t>ospital </a:t>
            </a:r>
            <a:r>
              <a:rPr lang="en-US" sz="2000" dirty="0">
                <a:latin typeface="+mj-lt"/>
                <a:cs typeface="Arial" panose="020B0604020202020204" pitchFamily="34" charset="0"/>
              </a:rPr>
              <a:t>were collected from March </a:t>
            </a:r>
            <a:r>
              <a:rPr lang="en-US" sz="2000" dirty="0" smtClean="0">
                <a:latin typeface="+mj-lt"/>
                <a:cs typeface="Arial" panose="020B0604020202020204" pitchFamily="34" charset="0"/>
              </a:rPr>
              <a:t>through </a:t>
            </a:r>
            <a:r>
              <a:rPr lang="en-US" sz="2000" dirty="0">
                <a:latin typeface="+mj-lt"/>
                <a:cs typeface="Arial" panose="020B0604020202020204" pitchFamily="34" charset="0"/>
              </a:rPr>
              <a:t>December 2012.</a:t>
            </a:r>
          </a:p>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effectLst/>
              <a:latin typeface="Arial" panose="020B0604020202020204" pitchFamily="34" charset="0"/>
              <a:cs typeface="Arial" panose="020B0604020202020204" pitchFamily="34" charset="0"/>
            </a:endParaRPr>
          </a:p>
        </p:txBody>
      </p:sp>
      <p:sp>
        <p:nvSpPr>
          <p:cNvPr id="6" name="Rectangle 5"/>
          <p:cNvSpPr/>
          <p:nvPr/>
        </p:nvSpPr>
        <p:spPr bwMode="auto">
          <a:xfrm>
            <a:off x="3346939" y="2895600"/>
            <a:ext cx="2514600" cy="2971800"/>
          </a:xfrm>
          <a:prstGeom prst="rect">
            <a:avLst/>
          </a:prstGeom>
          <a:solidFill>
            <a:schemeClr val="tx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US" sz="2000" dirty="0">
                <a:latin typeface="+mj-lt"/>
                <a:cs typeface="Arial" panose="020B0604020202020204" pitchFamily="34" charset="0"/>
              </a:rPr>
              <a:t>VMMC clients testing positive for HIV were traced to ascertain whether they: </a:t>
            </a:r>
            <a:endParaRPr lang="en-US" sz="2000" dirty="0" smtClean="0">
              <a:latin typeface="+mj-lt"/>
              <a:cs typeface="Arial" panose="020B0604020202020204" pitchFamily="34" charset="0"/>
            </a:endParaRPr>
          </a:p>
          <a:p>
            <a:pPr marL="342900" indent="-342900" eaLnBrk="0" fontAlgn="base" hangingPunct="0">
              <a:spcBef>
                <a:spcPct val="0"/>
              </a:spcBef>
              <a:spcAft>
                <a:spcPct val="0"/>
              </a:spcAft>
              <a:buAutoNum type="arabicParenR"/>
            </a:pPr>
            <a:r>
              <a:rPr lang="en-US" sz="1600" dirty="0" smtClean="0">
                <a:latin typeface="+mj-lt"/>
                <a:cs typeface="Arial" panose="020B0604020202020204" pitchFamily="34" charset="0"/>
              </a:rPr>
              <a:t>Presented </a:t>
            </a:r>
            <a:r>
              <a:rPr lang="en-US" sz="1600" dirty="0">
                <a:latin typeface="+mj-lt"/>
                <a:cs typeface="Arial" panose="020B0604020202020204" pitchFamily="34" charset="0"/>
              </a:rPr>
              <a:t>at the ART clinic; </a:t>
            </a:r>
            <a:endParaRPr lang="en-US" sz="1600" dirty="0" smtClean="0">
              <a:latin typeface="+mj-lt"/>
              <a:cs typeface="Arial" panose="020B0604020202020204" pitchFamily="34" charset="0"/>
            </a:endParaRPr>
          </a:p>
          <a:p>
            <a:pPr marL="342900" indent="-342900" eaLnBrk="0" fontAlgn="base" hangingPunct="0">
              <a:spcBef>
                <a:spcPct val="0"/>
              </a:spcBef>
              <a:spcAft>
                <a:spcPct val="0"/>
              </a:spcAft>
              <a:buAutoNum type="arabicParenR"/>
            </a:pPr>
            <a:r>
              <a:rPr lang="en-US" sz="1600" dirty="0" smtClean="0">
                <a:latin typeface="+mj-lt"/>
                <a:cs typeface="Arial" panose="020B0604020202020204" pitchFamily="34" charset="0"/>
              </a:rPr>
              <a:t>Had </a:t>
            </a:r>
            <a:r>
              <a:rPr lang="en-US" sz="1600" dirty="0">
                <a:latin typeface="+mj-lt"/>
                <a:cs typeface="Arial" panose="020B0604020202020204" pitchFamily="34" charset="0"/>
              </a:rPr>
              <a:t>a CD4 count; </a:t>
            </a:r>
            <a:r>
              <a:rPr lang="en-US" sz="1600" dirty="0" smtClean="0">
                <a:latin typeface="+mj-lt"/>
                <a:cs typeface="Arial" panose="020B0604020202020204" pitchFamily="34" charset="0"/>
              </a:rPr>
              <a:t>and</a:t>
            </a:r>
          </a:p>
          <a:p>
            <a:pPr marL="342900" indent="-342900" eaLnBrk="0" fontAlgn="base" hangingPunct="0">
              <a:spcBef>
                <a:spcPct val="0"/>
              </a:spcBef>
              <a:spcAft>
                <a:spcPct val="0"/>
              </a:spcAft>
              <a:buAutoNum type="arabicParenR"/>
            </a:pPr>
            <a:r>
              <a:rPr lang="en-US" sz="1600" dirty="0">
                <a:latin typeface="+mj-lt"/>
                <a:cs typeface="Arial" panose="020B0604020202020204" pitchFamily="34" charset="0"/>
              </a:rPr>
              <a:t>E</a:t>
            </a:r>
            <a:r>
              <a:rPr lang="en-US" sz="1600" dirty="0" smtClean="0">
                <a:latin typeface="+mj-lt"/>
                <a:cs typeface="Arial" panose="020B0604020202020204" pitchFamily="34" charset="0"/>
              </a:rPr>
              <a:t>nrolled </a:t>
            </a:r>
            <a:r>
              <a:rPr lang="en-US" sz="1600" dirty="0">
                <a:latin typeface="+mj-lt"/>
                <a:cs typeface="Arial" panose="020B0604020202020204" pitchFamily="34" charset="0"/>
              </a:rPr>
              <a:t>in treatment</a:t>
            </a:r>
            <a:r>
              <a:rPr lang="en-US" sz="1600" dirty="0" smtClean="0">
                <a:latin typeface="+mj-lt"/>
                <a:cs typeface="Arial" panose="020B0604020202020204" pitchFamily="34" charset="0"/>
              </a:rPr>
              <a:t>.</a:t>
            </a:r>
            <a:endParaRPr lang="en-US" sz="1600" dirty="0">
              <a:latin typeface="+mj-lt"/>
              <a:cs typeface="Arial" panose="020B0604020202020204" pitchFamily="34" charset="0"/>
            </a:endParaRPr>
          </a:p>
        </p:txBody>
      </p:sp>
      <p:sp>
        <p:nvSpPr>
          <p:cNvPr id="7" name="Rectangle 6"/>
          <p:cNvSpPr/>
          <p:nvPr/>
        </p:nvSpPr>
        <p:spPr bwMode="auto">
          <a:xfrm>
            <a:off x="6324600" y="2895600"/>
            <a:ext cx="2514600" cy="2971800"/>
          </a:xfrm>
          <a:prstGeom prst="rect">
            <a:avLst/>
          </a:prstGeom>
          <a:solidFill>
            <a:schemeClr val="tx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altLang="en-US" dirty="0"/>
              <a:t>Clients who were not found enrolled </a:t>
            </a:r>
            <a:r>
              <a:rPr lang="en-US" altLang="en-US" dirty="0" smtClean="0"/>
              <a:t>at </a:t>
            </a:r>
            <a:r>
              <a:rPr lang="en-US" altLang="en-US" dirty="0"/>
              <a:t>Mafeteng </a:t>
            </a:r>
            <a:r>
              <a:rPr lang="en-US" altLang="en-US" dirty="0" smtClean="0"/>
              <a:t>Hospital </a:t>
            </a:r>
            <a:r>
              <a:rPr lang="en-US" altLang="en-US" dirty="0"/>
              <a:t>were traced through phone calls to </a:t>
            </a:r>
            <a:r>
              <a:rPr lang="en-US" altLang="en-US" dirty="0" smtClean="0"/>
              <a:t>ascertain </a:t>
            </a:r>
            <a:r>
              <a:rPr lang="en-US" altLang="en-US" dirty="0"/>
              <a:t>if they enrolled in treatment </a:t>
            </a:r>
            <a:r>
              <a:rPr lang="en-US" altLang="en-US" dirty="0" smtClean="0"/>
              <a:t>at </a:t>
            </a:r>
            <a:r>
              <a:rPr lang="en-US" altLang="en-US" dirty="0"/>
              <a:t>another </a:t>
            </a:r>
            <a:r>
              <a:rPr lang="en-US" altLang="en-US" dirty="0" smtClean="0"/>
              <a:t>facility.</a:t>
            </a:r>
            <a:endParaRPr lang="en-US" dirty="0"/>
          </a:p>
          <a:p>
            <a:pPr eaLnBrk="0" fontAlgn="base" hangingPunct="0">
              <a:spcBef>
                <a:spcPct val="0"/>
              </a:spcBef>
              <a:spcAft>
                <a:spcPct val="0"/>
              </a:spcAft>
            </a:pPr>
            <a:endParaRPr lang="en-US" dirty="0">
              <a:latin typeface="Arial" panose="020B0604020202020204" pitchFamily="34" charset="0"/>
              <a:cs typeface="Arial" panose="020B0604020202020204" pitchFamily="34" charset="0"/>
            </a:endParaRPr>
          </a:p>
        </p:txBody>
      </p:sp>
      <p:sp>
        <p:nvSpPr>
          <p:cNvPr id="4" name="TextBox 3"/>
          <p:cNvSpPr txBox="1"/>
          <p:nvPr/>
        </p:nvSpPr>
        <p:spPr>
          <a:xfrm>
            <a:off x="293077" y="6271846"/>
            <a:ext cx="8622323" cy="400110"/>
          </a:xfrm>
          <a:prstGeom prst="rect">
            <a:avLst/>
          </a:prstGeom>
          <a:noFill/>
        </p:spPr>
        <p:txBody>
          <a:bodyPr wrap="square" rtlCol="0">
            <a:spAutoFit/>
          </a:bodyPr>
          <a:lstStyle/>
          <a:p>
            <a:r>
              <a:rPr lang="en-US" sz="1000" dirty="0"/>
              <a:t>Kikaya V, Skolnik L, </a:t>
            </a:r>
            <a:r>
              <a:rPr lang="en-US" sz="1000" dirty="0" err="1"/>
              <a:t>Garcı´a</a:t>
            </a:r>
            <a:r>
              <a:rPr lang="en-US" sz="1000" dirty="0"/>
              <a:t> MC, </a:t>
            </a:r>
            <a:r>
              <a:rPr lang="en-US" sz="1000" dirty="0" err="1"/>
              <a:t>Nkonyana</a:t>
            </a:r>
            <a:r>
              <a:rPr lang="en-US" sz="1000" dirty="0"/>
              <a:t> J, Curran K, et al. (2014) Voluntary Medical Male Circumcision Programs Can Address Low HIV Testing </a:t>
            </a:r>
            <a:r>
              <a:rPr lang="en-US" sz="1000" dirty="0" smtClean="0"/>
              <a:t>and Counseling </a:t>
            </a:r>
            <a:r>
              <a:rPr lang="en-US" sz="1000" dirty="0"/>
              <a:t>Usage and ART Enrollment among Young Men: Lessons from Lesotho. </a:t>
            </a:r>
            <a:r>
              <a:rPr lang="en-US" sz="1000" dirty="0" err="1"/>
              <a:t>PLoS</a:t>
            </a:r>
            <a:r>
              <a:rPr lang="en-US" sz="1000" dirty="0"/>
              <a:t> ONE 9(5): e83614. </a:t>
            </a:r>
            <a:r>
              <a:rPr lang="en-US" sz="1000" dirty="0" smtClean="0"/>
              <a:t>doi:10.1371/journal.pone.0083614</a:t>
            </a:r>
            <a:endParaRPr lang="en-US" sz="1000" dirty="0"/>
          </a:p>
        </p:txBody>
      </p:sp>
    </p:spTree>
    <p:extLst>
      <p:ext uri="{BB962C8B-B14F-4D97-AF65-F5344CB8AC3E}">
        <p14:creationId xmlns:p14="http://schemas.microsoft.com/office/powerpoint/2010/main" val="36676295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5" name="Oval 4"/>
          <p:cNvSpPr/>
          <p:nvPr/>
        </p:nvSpPr>
        <p:spPr bwMode="auto">
          <a:xfrm>
            <a:off x="152400" y="1600200"/>
            <a:ext cx="2895600" cy="3581400"/>
          </a:xfrm>
          <a:prstGeom prst="ellipse">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000" dirty="0">
                <a:solidFill>
                  <a:schemeClr val="bg1"/>
                </a:solidFill>
                <a:latin typeface="+mj-lt"/>
              </a:rPr>
              <a:t>A total of </a:t>
            </a:r>
            <a:r>
              <a:rPr lang="en-US" sz="2000" dirty="0" smtClean="0">
                <a:solidFill>
                  <a:schemeClr val="bg1"/>
                </a:solidFill>
                <a:latin typeface="+mj-lt"/>
              </a:rPr>
              <a:t>1,906 </a:t>
            </a:r>
            <a:r>
              <a:rPr lang="en-US" sz="2000" dirty="0">
                <a:solidFill>
                  <a:schemeClr val="bg1"/>
                </a:solidFill>
                <a:latin typeface="+mj-lt"/>
              </a:rPr>
              <a:t>clients were tested for HIV at VMMC services at Mafeteng hospital </a:t>
            </a:r>
            <a:r>
              <a:rPr lang="en-US" sz="2000" dirty="0" smtClean="0">
                <a:solidFill>
                  <a:schemeClr val="bg1"/>
                </a:solidFill>
                <a:latin typeface="+mj-lt"/>
              </a:rPr>
              <a:t>from February–December 2012 </a:t>
            </a:r>
            <a:endParaRPr kumimoji="0" lang="en-US" sz="2000" b="0" i="0" u="none" strike="noStrike" cap="none" normalizeH="0" baseline="0" dirty="0" smtClean="0">
              <a:ln>
                <a:noFill/>
              </a:ln>
              <a:solidFill>
                <a:schemeClr val="bg1"/>
              </a:solidFill>
              <a:effectLst/>
              <a:latin typeface="+mj-lt"/>
            </a:endParaRPr>
          </a:p>
        </p:txBody>
      </p:sp>
      <p:sp>
        <p:nvSpPr>
          <p:cNvPr id="6" name="Oval 5"/>
          <p:cNvSpPr/>
          <p:nvPr/>
        </p:nvSpPr>
        <p:spPr bwMode="auto">
          <a:xfrm>
            <a:off x="6172200" y="1600200"/>
            <a:ext cx="2898648" cy="3584448"/>
          </a:xfrm>
          <a:prstGeom prst="ellipse">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defRPr/>
            </a:pPr>
            <a:r>
              <a:rPr lang="en-US" sz="2000" dirty="0" smtClean="0">
                <a:solidFill>
                  <a:schemeClr val="bg1"/>
                </a:solidFill>
                <a:latin typeface="+mj-lt"/>
              </a:rPr>
              <a:t>1,035 </a:t>
            </a:r>
            <a:r>
              <a:rPr lang="en-US" sz="2000" dirty="0">
                <a:solidFill>
                  <a:schemeClr val="bg1"/>
                </a:solidFill>
                <a:latin typeface="+mj-lt"/>
              </a:rPr>
              <a:t>clients were tested for </a:t>
            </a:r>
            <a:r>
              <a:rPr lang="en-US" sz="2000" dirty="0" smtClean="0">
                <a:solidFill>
                  <a:schemeClr val="bg1"/>
                </a:solidFill>
                <a:latin typeface="+mj-lt"/>
              </a:rPr>
              <a:t>HIV in </a:t>
            </a:r>
            <a:r>
              <a:rPr lang="en-US" sz="2000" dirty="0">
                <a:solidFill>
                  <a:schemeClr val="bg1"/>
                </a:solidFill>
                <a:latin typeface="+mj-lt"/>
              </a:rPr>
              <a:t>other services in the </a:t>
            </a:r>
            <a:r>
              <a:rPr lang="en-US" sz="2000" dirty="0" smtClean="0">
                <a:solidFill>
                  <a:schemeClr val="bg1"/>
                </a:solidFill>
                <a:latin typeface="+mj-lt"/>
              </a:rPr>
              <a:t>hospital during the same period</a:t>
            </a:r>
            <a:endParaRPr lang="en-US" sz="2000" dirty="0">
              <a:solidFill>
                <a:schemeClr val="bg1"/>
              </a:solidFill>
              <a:latin typeface="+mj-lt"/>
            </a:endParaRPr>
          </a:p>
        </p:txBody>
      </p:sp>
      <p:sp>
        <p:nvSpPr>
          <p:cNvPr id="7" name="Oval 6"/>
          <p:cNvSpPr/>
          <p:nvPr/>
        </p:nvSpPr>
        <p:spPr bwMode="auto">
          <a:xfrm>
            <a:off x="3160776" y="1600200"/>
            <a:ext cx="2898648" cy="3584448"/>
          </a:xfrm>
          <a:prstGeom prst="ellipse">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defRPr/>
            </a:pPr>
            <a:r>
              <a:rPr lang="en-US" sz="2000" dirty="0">
                <a:solidFill>
                  <a:schemeClr val="bg1"/>
                </a:solidFill>
                <a:latin typeface="+mj-lt"/>
              </a:rPr>
              <a:t>Testing in the VMMC clinic represented 65% of all males tested at Mafeteng </a:t>
            </a:r>
            <a:r>
              <a:rPr lang="en-US" sz="2000" dirty="0" smtClean="0">
                <a:solidFill>
                  <a:schemeClr val="bg1"/>
                </a:solidFill>
                <a:latin typeface="+mj-lt"/>
              </a:rPr>
              <a:t>Hospital </a:t>
            </a:r>
            <a:endParaRPr lang="en-US" sz="2000" dirty="0">
              <a:solidFill>
                <a:schemeClr val="bg1"/>
              </a:solidFill>
              <a:latin typeface="+mj-lt"/>
            </a:endParaRPr>
          </a:p>
        </p:txBody>
      </p:sp>
      <p:pic>
        <p:nvPicPr>
          <p:cNvPr id="3" name="Picture 2" descr="Screen Shot 2014-07-20 at 1.31.4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0" y="5322870"/>
            <a:ext cx="5349409" cy="1458930"/>
          </a:xfrm>
          <a:prstGeom prst="rect">
            <a:avLst/>
          </a:prstGeom>
          <a:ln>
            <a:solidFill>
              <a:schemeClr val="tx1"/>
            </a:solidFill>
          </a:ln>
        </p:spPr>
      </p:pic>
    </p:spTree>
    <p:extLst>
      <p:ext uri="{BB962C8B-B14F-4D97-AF65-F5344CB8AC3E}">
        <p14:creationId xmlns:p14="http://schemas.microsoft.com/office/powerpoint/2010/main" val="4628835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2" name="Group 3"/>
          <p:cNvGrpSpPr>
            <a:grpSpLocks/>
          </p:cNvGrpSpPr>
          <p:nvPr/>
        </p:nvGrpSpPr>
        <p:grpSpPr bwMode="auto">
          <a:xfrm>
            <a:off x="405969" y="1524000"/>
            <a:ext cx="7976777" cy="4577411"/>
            <a:chOff x="-40504" y="720860"/>
            <a:chExt cx="6306446" cy="3457914"/>
          </a:xfrm>
        </p:grpSpPr>
        <p:sp>
          <p:nvSpPr>
            <p:cNvPr id="17414" name="Text Box 3"/>
            <p:cNvSpPr txBox="1">
              <a:spLocks noChangeArrowheads="1"/>
            </p:cNvSpPr>
            <p:nvPr/>
          </p:nvSpPr>
          <p:spPr bwMode="auto">
            <a:xfrm>
              <a:off x="18533" y="1265287"/>
              <a:ext cx="2291673" cy="522789"/>
            </a:xfrm>
            <a:prstGeom prst="rect">
              <a:avLst/>
            </a:prstGeom>
            <a:solidFill>
              <a:srgbClr val="FFFFFF"/>
            </a:solidFill>
            <a:ln w="6350">
              <a:solidFill>
                <a:srgbClr val="000000"/>
              </a:solidFill>
              <a:miter lim="800000"/>
              <a:headEnd/>
              <a:tailEnd/>
            </a:ln>
          </p:spPr>
          <p:txBody>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lgn="ctr" eaLnBrk="1" hangingPunct="1">
                <a:lnSpc>
                  <a:spcPct val="115000"/>
                </a:lnSpc>
                <a:spcAft>
                  <a:spcPts val="1000"/>
                </a:spcAft>
              </a:pPr>
              <a:r>
                <a:rPr lang="en-US" altLang="en-US" sz="1100" dirty="0">
                  <a:latin typeface="+mn-lt"/>
                  <a:ea typeface="Calibri" pitchFamily="34" charset="0"/>
                  <a:cs typeface="Times New Roman" pitchFamily="18" charset="0"/>
                </a:rPr>
                <a:t>VMMC clients who received a CD4 count during VMMC services (all registered for ART clinic services): 45 (62.5%)</a:t>
              </a:r>
            </a:p>
          </p:txBody>
        </p:sp>
        <p:sp>
          <p:nvSpPr>
            <p:cNvPr id="17415" name="Text Box 4"/>
            <p:cNvSpPr txBox="1">
              <a:spLocks noChangeArrowheads="1"/>
            </p:cNvSpPr>
            <p:nvPr/>
          </p:nvSpPr>
          <p:spPr bwMode="auto">
            <a:xfrm>
              <a:off x="-40504" y="2078894"/>
              <a:ext cx="1204875" cy="691364"/>
            </a:xfrm>
            <a:prstGeom prst="rect">
              <a:avLst/>
            </a:prstGeom>
            <a:solidFill>
              <a:srgbClr val="FFFFFF"/>
            </a:solidFill>
            <a:ln w="6350">
              <a:solidFill>
                <a:srgbClr val="000000"/>
              </a:solidFill>
              <a:miter lim="800000"/>
              <a:headEnd/>
              <a:tailEnd/>
            </a:ln>
          </p:spPr>
          <p:txBody>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lgn="ctr" eaLnBrk="1" hangingPunct="1">
                <a:lnSpc>
                  <a:spcPct val="115000"/>
                </a:lnSpc>
                <a:spcAft>
                  <a:spcPts val="1000"/>
                </a:spcAft>
              </a:pPr>
              <a:r>
                <a:rPr lang="en-US" altLang="en-US" sz="1100" dirty="0">
                  <a:latin typeface="+mn-lt"/>
                  <a:ea typeface="Calibri" pitchFamily="34" charset="0"/>
                  <a:cs typeface="Times New Roman" pitchFamily="18" charset="0"/>
                </a:rPr>
                <a:t>VMMC clients eligible for treatment: 40 (55.6%)</a:t>
              </a:r>
            </a:p>
          </p:txBody>
        </p:sp>
        <p:sp>
          <p:nvSpPr>
            <p:cNvPr id="17416" name="Text Box 5"/>
            <p:cNvSpPr txBox="1">
              <a:spLocks noChangeArrowheads="1"/>
            </p:cNvSpPr>
            <p:nvPr/>
          </p:nvSpPr>
          <p:spPr bwMode="auto">
            <a:xfrm>
              <a:off x="1332922" y="2079493"/>
              <a:ext cx="1207285" cy="690765"/>
            </a:xfrm>
            <a:prstGeom prst="rect">
              <a:avLst/>
            </a:prstGeom>
            <a:solidFill>
              <a:srgbClr val="FFFFFF"/>
            </a:solidFill>
            <a:ln w="6350">
              <a:solidFill>
                <a:srgbClr val="000000"/>
              </a:solidFill>
              <a:miter lim="800000"/>
              <a:headEnd/>
              <a:tailEnd/>
            </a:ln>
          </p:spPr>
          <p:txBody>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lgn="ctr" eaLnBrk="1" hangingPunct="1">
                <a:lnSpc>
                  <a:spcPct val="115000"/>
                </a:lnSpc>
                <a:spcAft>
                  <a:spcPts val="1000"/>
                </a:spcAft>
              </a:pPr>
              <a:r>
                <a:rPr lang="en-US" altLang="en-US" sz="1100" dirty="0">
                  <a:latin typeface="+mn-lt"/>
                  <a:ea typeface="Calibri" pitchFamily="34" charset="0"/>
                  <a:cs typeface="Times New Roman" pitchFamily="18" charset="0"/>
                </a:rPr>
                <a:t>VMMC clients not eligible for treatment: 5 (7.0%)</a:t>
              </a:r>
            </a:p>
          </p:txBody>
        </p:sp>
        <p:sp>
          <p:nvSpPr>
            <p:cNvPr id="17417" name="Text Box 6"/>
            <p:cNvSpPr txBox="1">
              <a:spLocks noChangeAspect="1" noChangeArrowheads="1"/>
            </p:cNvSpPr>
            <p:nvPr/>
          </p:nvSpPr>
          <p:spPr bwMode="auto">
            <a:xfrm>
              <a:off x="3976679" y="1273601"/>
              <a:ext cx="2289263" cy="514838"/>
            </a:xfrm>
            <a:prstGeom prst="rect">
              <a:avLst/>
            </a:prstGeom>
            <a:solidFill>
              <a:srgbClr val="FFFFFF"/>
            </a:solidFill>
            <a:ln w="6350">
              <a:solidFill>
                <a:srgbClr val="000000"/>
              </a:solidFill>
              <a:miter lim="800000"/>
              <a:headEnd/>
              <a:tailEnd/>
            </a:ln>
          </p:spPr>
          <p:txBody>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lgn="ctr" eaLnBrk="1" hangingPunct="1">
                <a:lnSpc>
                  <a:spcPct val="115000"/>
                </a:lnSpc>
                <a:spcAft>
                  <a:spcPts val="1000"/>
                </a:spcAft>
              </a:pPr>
              <a:r>
                <a:rPr lang="en-US" altLang="en-US" sz="1100" dirty="0">
                  <a:latin typeface="+mn-lt"/>
                  <a:ea typeface="Calibri" pitchFamily="34" charset="0"/>
                  <a:cs typeface="Times New Roman" pitchFamily="18" charset="0"/>
                </a:rPr>
                <a:t>VMMC clients who did not receive a CD4 count during VMMC services and were asked to return later: 27 (37.5%) </a:t>
              </a:r>
            </a:p>
          </p:txBody>
        </p:sp>
        <p:sp>
          <p:nvSpPr>
            <p:cNvPr id="17418" name="Text Box 7"/>
            <p:cNvSpPr txBox="1">
              <a:spLocks noChangeArrowheads="1"/>
            </p:cNvSpPr>
            <p:nvPr/>
          </p:nvSpPr>
          <p:spPr bwMode="auto">
            <a:xfrm>
              <a:off x="3742054" y="2651533"/>
              <a:ext cx="1438910" cy="345383"/>
            </a:xfrm>
            <a:prstGeom prst="rect">
              <a:avLst/>
            </a:prstGeom>
            <a:solidFill>
              <a:schemeClr val="bg1"/>
            </a:solidFill>
            <a:ln w="6350">
              <a:solidFill>
                <a:srgbClr val="000000"/>
              </a:solidFill>
              <a:miter lim="800000"/>
              <a:headEnd/>
              <a:tailEnd/>
            </a:ln>
          </p:spPr>
          <p:txBody>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lgn="ctr" eaLnBrk="1" hangingPunct="1">
                <a:lnSpc>
                  <a:spcPct val="115000"/>
                </a:lnSpc>
                <a:spcAft>
                  <a:spcPts val="1000"/>
                </a:spcAft>
              </a:pPr>
              <a:r>
                <a:rPr lang="en-US" altLang="en-US" sz="1100" dirty="0">
                  <a:latin typeface="+mn-lt"/>
                  <a:ea typeface="Calibri" pitchFamily="34" charset="0"/>
                  <a:cs typeface="Times New Roman" pitchFamily="18" charset="0"/>
                </a:rPr>
                <a:t>VMMC clients who were traced: 11 (15.2%)</a:t>
              </a:r>
            </a:p>
          </p:txBody>
        </p:sp>
        <p:sp>
          <p:nvSpPr>
            <p:cNvPr id="17419" name="Text Box 8"/>
            <p:cNvSpPr txBox="1">
              <a:spLocks noChangeArrowheads="1"/>
            </p:cNvSpPr>
            <p:nvPr/>
          </p:nvSpPr>
          <p:spPr bwMode="auto">
            <a:xfrm>
              <a:off x="4827032" y="2085677"/>
              <a:ext cx="1438910" cy="438137"/>
            </a:xfrm>
            <a:prstGeom prst="rect">
              <a:avLst/>
            </a:prstGeom>
            <a:solidFill>
              <a:srgbClr val="FFFFFF"/>
            </a:solidFill>
            <a:ln w="6350">
              <a:solidFill>
                <a:srgbClr val="000000"/>
              </a:solidFill>
              <a:miter lim="800000"/>
              <a:headEnd/>
              <a:tailEnd/>
            </a:ln>
          </p:spPr>
          <p:txBody>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lgn="ctr" eaLnBrk="1" hangingPunct="1">
                <a:lnSpc>
                  <a:spcPct val="115000"/>
                </a:lnSpc>
                <a:spcAft>
                  <a:spcPts val="1000"/>
                </a:spcAft>
              </a:pPr>
              <a:r>
                <a:rPr lang="en-US" altLang="en-US" sz="1100" dirty="0">
                  <a:latin typeface="+mn-lt"/>
                  <a:ea typeface="Calibri" pitchFamily="34" charset="0"/>
                  <a:cs typeface="Times New Roman" pitchFamily="18" charset="0"/>
                </a:rPr>
                <a:t>VMMC clients who were not traced: 16 (22.2%)</a:t>
              </a:r>
            </a:p>
          </p:txBody>
        </p:sp>
        <p:sp>
          <p:nvSpPr>
            <p:cNvPr id="17420" name="Text Box 9"/>
            <p:cNvSpPr txBox="1">
              <a:spLocks noChangeArrowheads="1"/>
            </p:cNvSpPr>
            <p:nvPr/>
          </p:nvSpPr>
          <p:spPr bwMode="auto">
            <a:xfrm>
              <a:off x="2713831" y="3457426"/>
              <a:ext cx="1541780" cy="721347"/>
            </a:xfrm>
            <a:prstGeom prst="rect">
              <a:avLst/>
            </a:prstGeom>
            <a:solidFill>
              <a:srgbClr val="FFFFFF"/>
            </a:solidFill>
            <a:ln w="6350">
              <a:solidFill>
                <a:srgbClr val="000000"/>
              </a:solidFill>
              <a:miter lim="800000"/>
              <a:headEnd/>
              <a:tailEnd/>
            </a:ln>
          </p:spPr>
          <p:txBody>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lgn="ctr" eaLnBrk="1" hangingPunct="1">
                <a:lnSpc>
                  <a:spcPct val="115000"/>
                </a:lnSpc>
                <a:spcAft>
                  <a:spcPts val="1000"/>
                </a:spcAft>
              </a:pPr>
              <a:r>
                <a:rPr lang="en-US" altLang="en-US" sz="1100" dirty="0">
                  <a:latin typeface="+mn-lt"/>
                  <a:ea typeface="Calibri" pitchFamily="34" charset="0"/>
                  <a:cs typeface="Times New Roman" pitchFamily="18" charset="0"/>
                </a:rPr>
                <a:t>VMMC clients who received a CD4 count and were enrolled in care and treatment: 4 (5.5%)</a:t>
              </a:r>
            </a:p>
          </p:txBody>
        </p:sp>
        <p:sp>
          <p:nvSpPr>
            <p:cNvPr id="17421" name="Text Box 10"/>
            <p:cNvSpPr txBox="1">
              <a:spLocks noChangeArrowheads="1"/>
            </p:cNvSpPr>
            <p:nvPr/>
          </p:nvSpPr>
          <p:spPr bwMode="auto">
            <a:xfrm>
              <a:off x="4643562" y="3484409"/>
              <a:ext cx="1621790" cy="694365"/>
            </a:xfrm>
            <a:prstGeom prst="rect">
              <a:avLst/>
            </a:prstGeom>
            <a:solidFill>
              <a:srgbClr val="FFFFFF"/>
            </a:solidFill>
            <a:ln w="6350">
              <a:solidFill>
                <a:srgbClr val="000000"/>
              </a:solidFill>
              <a:miter lim="800000"/>
              <a:headEnd/>
              <a:tailEnd/>
            </a:ln>
          </p:spPr>
          <p:txBody>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lgn="ctr" eaLnBrk="1" hangingPunct="1">
                <a:lnSpc>
                  <a:spcPct val="115000"/>
                </a:lnSpc>
                <a:spcAft>
                  <a:spcPts val="1000"/>
                </a:spcAft>
              </a:pPr>
              <a:r>
                <a:rPr lang="en-US" altLang="en-US" sz="1100" dirty="0">
                  <a:latin typeface="+mn-lt"/>
                  <a:ea typeface="Calibri" pitchFamily="34" charset="0"/>
                  <a:cs typeface="Times New Roman" pitchFamily="18" charset="0"/>
                </a:rPr>
                <a:t>VMMC clients </a:t>
              </a:r>
              <a:r>
                <a:rPr lang="en-US" altLang="en-US" sz="1100" dirty="0" smtClean="0">
                  <a:latin typeface="+mn-lt"/>
                  <a:ea typeface="Calibri" pitchFamily="34" charset="0"/>
                  <a:cs typeface="Times New Roman" pitchFamily="18" charset="0"/>
                </a:rPr>
                <a:t>who did not receive </a:t>
              </a:r>
              <a:r>
                <a:rPr lang="en-US" altLang="en-US" sz="1100" dirty="0">
                  <a:latin typeface="+mn-lt"/>
                  <a:ea typeface="Calibri" pitchFamily="34" charset="0"/>
                  <a:cs typeface="Times New Roman" pitchFamily="18" charset="0"/>
                </a:rPr>
                <a:t>a CD4 count and </a:t>
              </a:r>
              <a:r>
                <a:rPr lang="en-US" altLang="en-US" sz="1100" dirty="0" smtClean="0">
                  <a:latin typeface="+mn-lt"/>
                  <a:ea typeface="Calibri" pitchFamily="34" charset="0"/>
                  <a:cs typeface="Times New Roman" pitchFamily="18" charset="0"/>
                </a:rPr>
                <a:t>were not enrolled </a:t>
              </a:r>
              <a:r>
                <a:rPr lang="en-US" altLang="en-US" sz="1100" dirty="0">
                  <a:latin typeface="+mn-lt"/>
                  <a:ea typeface="Calibri" pitchFamily="34" charset="0"/>
                  <a:cs typeface="Times New Roman" pitchFamily="18" charset="0"/>
                </a:rPr>
                <a:t>in care and treatment: 7 (9.7%)</a:t>
              </a:r>
            </a:p>
            <a:p>
              <a:pPr algn="ctr" eaLnBrk="1" hangingPunct="1">
                <a:lnSpc>
                  <a:spcPct val="115000"/>
                </a:lnSpc>
                <a:spcAft>
                  <a:spcPts val="1000"/>
                </a:spcAft>
              </a:pPr>
              <a:r>
                <a:rPr lang="en-US" altLang="en-US" sz="1100" dirty="0">
                  <a:latin typeface="+mn-lt"/>
                  <a:ea typeface="Calibri" pitchFamily="34" charset="0"/>
                  <a:cs typeface="Times New Roman" pitchFamily="18" charset="0"/>
                </a:rPr>
                <a:t> </a:t>
              </a:r>
            </a:p>
          </p:txBody>
        </p:sp>
        <p:cxnSp>
          <p:nvCxnSpPr>
            <p:cNvPr id="14" name="Straight Arrow Connector 13"/>
            <p:cNvCxnSpPr/>
            <p:nvPr/>
          </p:nvCxnSpPr>
          <p:spPr>
            <a:xfrm flipH="1">
              <a:off x="2097186" y="913486"/>
              <a:ext cx="136807" cy="360114"/>
            </a:xfrm>
            <a:prstGeom prst="straightConnector1">
              <a:avLst/>
            </a:prstGeom>
            <a:ln w="158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4323366" y="933934"/>
              <a:ext cx="194916" cy="339666"/>
            </a:xfrm>
            <a:prstGeom prst="straightConnector1">
              <a:avLst/>
            </a:prstGeom>
            <a:ln w="158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743166" y="1814572"/>
              <a:ext cx="141734" cy="259236"/>
            </a:xfrm>
            <a:prstGeom prst="straightConnector1">
              <a:avLst/>
            </a:prstGeom>
            <a:ln w="158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4458039" y="1833049"/>
              <a:ext cx="3470" cy="760921"/>
            </a:xfrm>
            <a:prstGeom prst="straightConnector1">
              <a:avLst/>
            </a:prstGeom>
            <a:ln w="158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5542427" y="1833049"/>
              <a:ext cx="0" cy="246445"/>
            </a:xfrm>
            <a:prstGeom prst="straightConnector1">
              <a:avLst/>
            </a:prstGeom>
            <a:ln w="158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4059502" y="2996916"/>
              <a:ext cx="269841" cy="382559"/>
            </a:xfrm>
            <a:prstGeom prst="straightConnector1">
              <a:avLst/>
            </a:prstGeom>
            <a:ln w="158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4643562" y="2998115"/>
              <a:ext cx="259801" cy="381360"/>
            </a:xfrm>
            <a:prstGeom prst="straightConnector1">
              <a:avLst/>
            </a:prstGeom>
            <a:ln w="15875">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17413" name="Text Box 2"/>
            <p:cNvSpPr txBox="1">
              <a:spLocks noChangeArrowheads="1"/>
            </p:cNvSpPr>
            <p:nvPr/>
          </p:nvSpPr>
          <p:spPr bwMode="auto">
            <a:xfrm>
              <a:off x="1204875" y="720860"/>
              <a:ext cx="3974885" cy="250190"/>
            </a:xfrm>
            <a:prstGeom prst="rect">
              <a:avLst/>
            </a:prstGeom>
            <a:solidFill>
              <a:schemeClr val="bg1"/>
            </a:solidFill>
            <a:ln w="6350">
              <a:solidFill>
                <a:srgbClr val="000000"/>
              </a:solidFill>
              <a:miter lim="800000"/>
              <a:headEnd/>
              <a:tailEnd/>
            </a:ln>
          </p:spPr>
          <p:txBody>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lgn="ctr" eaLnBrk="1" hangingPunct="1">
                <a:lnSpc>
                  <a:spcPct val="115000"/>
                </a:lnSpc>
                <a:spcAft>
                  <a:spcPts val="1000"/>
                </a:spcAft>
              </a:pPr>
              <a:r>
                <a:rPr lang="en-US" altLang="en-US" sz="1200" dirty="0">
                  <a:latin typeface="+mn-lt"/>
                  <a:ea typeface="Calibri" pitchFamily="34" charset="0"/>
                  <a:cs typeface="Times New Roman" pitchFamily="18" charset="0"/>
                </a:rPr>
                <a:t>VMMC clients found positive at MC site: 72 (100%)</a:t>
              </a:r>
            </a:p>
          </p:txBody>
        </p:sp>
      </p:grpSp>
      <p:sp>
        <p:nvSpPr>
          <p:cNvPr id="23" name="Content Placeholder 2"/>
          <p:cNvSpPr txBox="1">
            <a:spLocks/>
          </p:cNvSpPr>
          <p:nvPr/>
        </p:nvSpPr>
        <p:spPr>
          <a:xfrm>
            <a:off x="417575" y="4338637"/>
            <a:ext cx="2935225" cy="1909763"/>
          </a:xfrm>
          <a:prstGeom prst="rect">
            <a:avLst/>
          </a:prstGeom>
          <a:extLst>
            <a:ext uri="{91240B29-F687-4f45-9708-019B960494DF}">
              <a14:hiddenLine xmlns:a14="http://schemas.microsoft.com/office/drawing/2010/main" xmlns="" w="25400">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bg1"/>
                </a:solidFill>
                <a:latin typeface="Calibri" pitchFamily="34" charset="0"/>
                <a:ea typeface="+mn-ea"/>
                <a:cs typeface="+mn-cs"/>
              </a:defRPr>
            </a:lvl1pPr>
            <a:lvl2pPr marL="742950" indent="-285750" algn="l" rtl="0" eaLnBrk="0" fontAlgn="base" hangingPunct="0">
              <a:spcBef>
                <a:spcPct val="20000"/>
              </a:spcBef>
              <a:spcAft>
                <a:spcPct val="0"/>
              </a:spcAft>
              <a:buChar char="–"/>
              <a:defRPr sz="2800">
                <a:solidFill>
                  <a:schemeClr val="bg1"/>
                </a:solidFill>
                <a:latin typeface="Calibri" pitchFamily="34" charset="0"/>
              </a:defRPr>
            </a:lvl2pPr>
            <a:lvl3pPr marL="1143000" indent="-228600" algn="l" rtl="0" eaLnBrk="0" fontAlgn="base" hangingPunct="0">
              <a:spcBef>
                <a:spcPct val="20000"/>
              </a:spcBef>
              <a:spcAft>
                <a:spcPct val="0"/>
              </a:spcAft>
              <a:buChar char="•"/>
              <a:defRPr sz="2400">
                <a:solidFill>
                  <a:schemeClr val="bg1"/>
                </a:solidFill>
                <a:latin typeface="Calibri" pitchFamily="34" charset="0"/>
              </a:defRPr>
            </a:lvl3pPr>
            <a:lvl4pPr marL="1600200" indent="-228600" algn="l" rtl="0" eaLnBrk="0" fontAlgn="base" hangingPunct="0">
              <a:spcBef>
                <a:spcPct val="20000"/>
              </a:spcBef>
              <a:spcAft>
                <a:spcPct val="0"/>
              </a:spcAft>
              <a:buChar char="–"/>
              <a:defRPr sz="2000">
                <a:solidFill>
                  <a:schemeClr val="bg1"/>
                </a:solidFill>
                <a:latin typeface="Calibri" pitchFamily="34" charset="0"/>
              </a:defRPr>
            </a:lvl4pPr>
            <a:lvl5pPr marL="2057400" indent="-228600" algn="l" rtl="0" eaLnBrk="0" fontAlgn="base" hangingPunct="0">
              <a:spcBef>
                <a:spcPct val="20000"/>
              </a:spcBef>
              <a:spcAft>
                <a:spcPct val="0"/>
              </a:spcAft>
              <a:buChar char="»"/>
              <a:defRPr sz="2000">
                <a:solidFill>
                  <a:schemeClr val="bg1"/>
                </a:solidFill>
                <a:latin typeface="Calibri"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buFontTx/>
              <a:buNone/>
              <a:defRPr/>
            </a:pPr>
            <a:r>
              <a:rPr lang="en-US" sz="1800" b="1" kern="0" dirty="0" smtClean="0">
                <a:solidFill>
                  <a:schemeClr val="tx2"/>
                </a:solidFill>
                <a:latin typeface="+mj-lt"/>
              </a:rPr>
              <a:t>Out of 446 clients who tested HIV-positive in the hospital, 72 (16%) were tested at the VMMC site. Of these 72, 23 were between 25 and 29 (32%) and 19 were between 30 and 34 (26%). </a:t>
            </a:r>
          </a:p>
          <a:p>
            <a:endParaRPr lang="en-US" altLang="en-US" sz="2000" b="1" kern="0" dirty="0" smtClean="0">
              <a:solidFill>
                <a:srgbClr val="FFFF00"/>
              </a:solidFill>
            </a:endParaRPr>
          </a:p>
        </p:txBody>
      </p:sp>
      <p:sp>
        <p:nvSpPr>
          <p:cNvPr id="24" name="Title 1"/>
          <p:cNvSpPr>
            <a:spLocks noGrp="1"/>
          </p:cNvSpPr>
          <p:nvPr>
            <p:ph type="title"/>
          </p:nvPr>
        </p:nvSpPr>
        <p:spPr/>
        <p:txBody>
          <a:bodyPr/>
          <a:lstStyle/>
          <a:p>
            <a:r>
              <a:rPr lang="en-US" dirty="0" smtClean="0"/>
              <a:t>Results, cont.</a:t>
            </a:r>
            <a:endParaRPr lang="en-US" altLang="en-US" dirty="0" smtClean="0"/>
          </a:p>
        </p:txBody>
      </p:sp>
      <p:sp>
        <p:nvSpPr>
          <p:cNvPr id="2" name="Oval 1"/>
          <p:cNvSpPr/>
          <p:nvPr/>
        </p:nvSpPr>
        <p:spPr bwMode="auto">
          <a:xfrm>
            <a:off x="3670210" y="2179488"/>
            <a:ext cx="1674018" cy="1630511"/>
          </a:xfrm>
          <a:prstGeom prst="ellipse">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1400" b="1" dirty="0">
                <a:solidFill>
                  <a:schemeClr val="bg1"/>
                </a:solidFill>
                <a:latin typeface="+mj-lt"/>
              </a:rPr>
              <a:t>Mean CD4 count result was 302 [</a:t>
            </a:r>
            <a:r>
              <a:rPr lang="en-US" sz="1400" b="1" dirty="0" smtClean="0">
                <a:solidFill>
                  <a:schemeClr val="bg1"/>
                </a:solidFill>
                <a:latin typeface="+mj-lt"/>
              </a:rPr>
              <a:t>195–685]</a:t>
            </a:r>
            <a:endParaRPr kumimoji="0" lang="en-US" sz="1400" b="1" i="0" u="none" strike="noStrike" cap="none" normalizeH="0" baseline="0" dirty="0" smtClean="0">
              <a:ln>
                <a:noFill/>
              </a:ln>
              <a:solidFill>
                <a:schemeClr val="bg1"/>
              </a:solidFill>
              <a:effectLst/>
              <a:latin typeface="+mj-lt"/>
            </a:endParaRPr>
          </a:p>
        </p:txBody>
      </p:sp>
      <p:cxnSp>
        <p:nvCxnSpPr>
          <p:cNvPr id="34" name="Straight Arrow Connector 33"/>
          <p:cNvCxnSpPr/>
          <p:nvPr/>
        </p:nvCxnSpPr>
        <p:spPr bwMode="auto">
          <a:xfrm>
            <a:off x="2372518" y="2971800"/>
            <a:ext cx="162719" cy="344305"/>
          </a:xfrm>
          <a:prstGeom prst="straightConnector1">
            <a:avLst/>
          </a:prstGeom>
          <a:ln w="15875">
            <a:solidFill>
              <a:schemeClr val="tx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078135"/>
      </p:ext>
    </p:extLst>
  </p:cSld>
  <p:clrMapOvr>
    <a:masterClrMapping/>
  </p:clrMapOvr>
  <p:timing>
    <p:tnLst>
      <p:par>
        <p:cTn id="1" dur="indefinite" restart="never" nodeType="tmRoot"/>
      </p:par>
    </p:tnLst>
  </p:timing>
</p:sld>
</file>

<file path=ppt/theme/theme1.xml><?xml version="1.0" encoding="utf-8"?>
<a:theme xmlns:a="http://schemas.openxmlformats.org/drawingml/2006/main" name="1_USAID_MCHIP_PEPFAR_MOH">
  <a:themeElements>
    <a:clrScheme name="MCHIP_template 15">
      <a:dk1>
        <a:srgbClr val="000000"/>
      </a:dk1>
      <a:lt1>
        <a:srgbClr val="FFFFFF"/>
      </a:lt1>
      <a:dk2>
        <a:srgbClr val="007B9B"/>
      </a:dk2>
      <a:lt2>
        <a:srgbClr val="808080"/>
      </a:lt2>
      <a:accent1>
        <a:srgbClr val="A6C5E2"/>
      </a:accent1>
      <a:accent2>
        <a:srgbClr val="F39B31"/>
      </a:accent2>
      <a:accent3>
        <a:srgbClr val="FFFFFF"/>
      </a:accent3>
      <a:accent4>
        <a:srgbClr val="000000"/>
      </a:accent4>
      <a:accent5>
        <a:srgbClr val="D0DFEE"/>
      </a:accent5>
      <a:accent6>
        <a:srgbClr val="DC8C2B"/>
      </a:accent6>
      <a:hlink>
        <a:srgbClr val="009999"/>
      </a:hlink>
      <a:folHlink>
        <a:srgbClr val="99CC00"/>
      </a:folHlink>
    </a:clrScheme>
    <a:fontScheme name="MCHIP_template">
      <a:majorFont>
        <a:latin typeface="Futura Bk BT"/>
        <a:ea typeface=""/>
        <a:cs typeface="Arial"/>
      </a:majorFont>
      <a:minorFont>
        <a:latin typeface="Futura Bk BT"/>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CHIP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CHIP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CHIP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CHIP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CHIP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CHIP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CHIP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CHIP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CHIP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CHIP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CHIP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CHIP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MCHIP_template 13">
        <a:dk1>
          <a:srgbClr val="007B9B"/>
        </a:dk1>
        <a:lt1>
          <a:srgbClr val="FFFFFF"/>
        </a:lt1>
        <a:dk2>
          <a:srgbClr val="007B9B"/>
        </a:dk2>
        <a:lt2>
          <a:srgbClr val="808080"/>
        </a:lt2>
        <a:accent1>
          <a:srgbClr val="BBE0E3"/>
        </a:accent1>
        <a:accent2>
          <a:srgbClr val="333399"/>
        </a:accent2>
        <a:accent3>
          <a:srgbClr val="FFFFFF"/>
        </a:accent3>
        <a:accent4>
          <a:srgbClr val="006884"/>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CHIP_template 14">
        <a:dk1>
          <a:srgbClr val="007B9B"/>
        </a:dk1>
        <a:lt1>
          <a:srgbClr val="FFFFFF"/>
        </a:lt1>
        <a:dk2>
          <a:srgbClr val="007B9B"/>
        </a:dk2>
        <a:lt2>
          <a:srgbClr val="808080"/>
        </a:lt2>
        <a:accent1>
          <a:srgbClr val="BBE0E3"/>
        </a:accent1>
        <a:accent2>
          <a:srgbClr val="F39B31"/>
        </a:accent2>
        <a:accent3>
          <a:srgbClr val="FFFFFF"/>
        </a:accent3>
        <a:accent4>
          <a:srgbClr val="006884"/>
        </a:accent4>
        <a:accent5>
          <a:srgbClr val="DAEDEF"/>
        </a:accent5>
        <a:accent6>
          <a:srgbClr val="DC8C2B"/>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CHIP_template 15">
        <a:dk1>
          <a:srgbClr val="000000"/>
        </a:dk1>
        <a:lt1>
          <a:srgbClr val="FFFFFF"/>
        </a:lt1>
        <a:dk2>
          <a:srgbClr val="007B9B"/>
        </a:dk2>
        <a:lt2>
          <a:srgbClr val="808080"/>
        </a:lt2>
        <a:accent1>
          <a:srgbClr val="A6C5E2"/>
        </a:accent1>
        <a:accent2>
          <a:srgbClr val="F39B31"/>
        </a:accent2>
        <a:accent3>
          <a:srgbClr val="FFFFFF"/>
        </a:accent3>
        <a:accent4>
          <a:srgbClr val="000000"/>
        </a:accent4>
        <a:accent5>
          <a:srgbClr val="D0DFEE"/>
        </a:accent5>
        <a:accent6>
          <a:srgbClr val="DC8C2B"/>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PEPFAR</Template>
  <TotalTime>653</TotalTime>
  <Words>1366</Words>
  <Application>Microsoft Office PowerPoint</Application>
  <PresentationFormat>On-screen Show (4:3)</PresentationFormat>
  <Paragraphs>113</Paragraphs>
  <Slides>13</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Futura Bk BT</vt:lpstr>
      <vt:lpstr>Times</vt:lpstr>
      <vt:lpstr>Times New Roman</vt:lpstr>
      <vt:lpstr>Wingdings</vt:lpstr>
      <vt:lpstr>1_USAID_MCHIP_PEPFAR_MOH</vt:lpstr>
      <vt:lpstr>More Than Just a Cut: Voluntary Medical Male Circumcision Programs Can Address Low HIV Testing and Counseling Usage and ART Enrollment among Young Men: Lessons from Lesotho</vt:lpstr>
      <vt:lpstr>The Lesotho Context</vt:lpstr>
      <vt:lpstr> Lesotho HIV Epidemic</vt:lpstr>
      <vt:lpstr>Lesotho HIV Epidemic:  Status of the Response</vt:lpstr>
      <vt:lpstr>VMMC Program in Lesotho </vt:lpstr>
      <vt:lpstr>VMMC Program in Lesotho:  Key Results March 2012–June 2014</vt:lpstr>
      <vt:lpstr>Objective and Methods of the Review </vt:lpstr>
      <vt:lpstr>Results</vt:lpstr>
      <vt:lpstr>Results, cont.</vt:lpstr>
      <vt:lpstr>Discussion</vt:lpstr>
      <vt:lpstr>Conclusion</vt:lpstr>
      <vt:lpstr>Reference</vt:lpstr>
      <vt:lpstr>PowerPoint Presentation</vt:lpstr>
    </vt:vector>
  </TitlesOfParts>
  <Company>U.S. Department of State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Dillaa</dc:creator>
  <cp:lastModifiedBy>Laurie Stockton</cp:lastModifiedBy>
  <cp:revision>70</cp:revision>
  <cp:lastPrinted>2014-05-19T18:01:24Z</cp:lastPrinted>
  <dcterms:created xsi:type="dcterms:W3CDTF">2012-05-02T17:38:01Z</dcterms:created>
  <dcterms:modified xsi:type="dcterms:W3CDTF">2014-09-04T15:15:47Z</dcterms:modified>
</cp:coreProperties>
</file>