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tiff" ContentType="image/tif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5"/>
  </p:notesMasterIdLst>
  <p:handoutMasterIdLst>
    <p:handoutMasterId r:id="rId26"/>
  </p:handoutMasterIdLst>
  <p:sldIdLst>
    <p:sldId id="265" r:id="rId3"/>
    <p:sldId id="259" r:id="rId4"/>
    <p:sldId id="266" r:id="rId5"/>
    <p:sldId id="267" r:id="rId6"/>
    <p:sldId id="268" r:id="rId7"/>
    <p:sldId id="269" r:id="rId8"/>
    <p:sldId id="270" r:id="rId9"/>
    <p:sldId id="271" r:id="rId10"/>
    <p:sldId id="272" r:id="rId11"/>
    <p:sldId id="273" r:id="rId12"/>
    <p:sldId id="274" r:id="rId13"/>
    <p:sldId id="275" r:id="rId14"/>
    <p:sldId id="276" r:id="rId15"/>
    <p:sldId id="277" r:id="rId16"/>
    <p:sldId id="278" r:id="rId17"/>
    <p:sldId id="279" r:id="rId18"/>
    <p:sldId id="280" r:id="rId19"/>
    <p:sldId id="281" r:id="rId20"/>
    <p:sldId id="282" r:id="rId21"/>
    <p:sldId id="283" r:id="rId22"/>
    <p:sldId id="284" r:id="rId23"/>
    <p:sldId id="285" r:id="rId24"/>
  </p:sldIdLst>
  <p:sldSz cx="9144000" cy="6858000" type="screen4x3"/>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09">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ory Frenkel" initials="LAF" lastIdx="9"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3D3C"/>
    <a:srgbClr val="375FAC"/>
    <a:srgbClr val="BFCEEB"/>
    <a:srgbClr val="70C7A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82898" autoAdjust="0"/>
  </p:normalViewPr>
  <p:slideViewPr>
    <p:cSldViewPr>
      <p:cViewPr varScale="1">
        <p:scale>
          <a:sx n="86" d="100"/>
          <a:sy n="86" d="100"/>
        </p:scale>
        <p:origin x="636" y="96"/>
      </p:cViewPr>
      <p:guideLst>
        <p:guide orient="horz" pos="2160"/>
        <p:guide pos="2880"/>
      </p:guideLst>
    </p:cSldViewPr>
  </p:slideViewPr>
  <p:notesTextViewPr>
    <p:cViewPr>
      <p:scale>
        <a:sx n="100" d="100"/>
        <a:sy n="100" d="100"/>
      </p:scale>
      <p:origin x="0" y="0"/>
    </p:cViewPr>
  </p:notesTextViewPr>
  <p:notesViewPr>
    <p:cSldViewPr>
      <p:cViewPr varScale="1">
        <p:scale>
          <a:sx n="56" d="100"/>
          <a:sy n="56" d="100"/>
        </p:scale>
        <p:origin x="-1860" y="-96"/>
      </p:cViewPr>
      <p:guideLst>
        <p:guide orient="horz" pos="2909"/>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commentAuthors" Target="commentAuthors.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8.6885435863070307E-2"/>
          <c:y val="3.2291796858725991E-2"/>
          <c:w val="0.89361101803763887"/>
          <c:h val="0.67144041022649947"/>
        </c:manualLayout>
      </c:layout>
      <c:barChart>
        <c:barDir val="col"/>
        <c:grouping val="clustered"/>
        <c:varyColors val="0"/>
        <c:ser>
          <c:idx val="0"/>
          <c:order val="0"/>
          <c:tx>
            <c:v>percent in age group among uncircumcised men ages 10-49</c:v>
          </c:tx>
          <c:spPr>
            <a:solidFill>
              <a:srgbClr val="375FAC"/>
            </a:solidFill>
          </c:spPr>
          <c:invertIfNegative val="0"/>
          <c:cat>
            <c:strRef>
              <c:f>Sheet1!$F$15:$F$20</c:f>
              <c:strCache>
                <c:ptCount val="6"/>
                <c:pt idx="0">
                  <c:v>10-14</c:v>
                </c:pt>
                <c:pt idx="1">
                  <c:v>15-19</c:v>
                </c:pt>
                <c:pt idx="2">
                  <c:v>20-24</c:v>
                </c:pt>
                <c:pt idx="3">
                  <c:v>25-29</c:v>
                </c:pt>
                <c:pt idx="4">
                  <c:v>30-34</c:v>
                </c:pt>
                <c:pt idx="5">
                  <c:v>35-49</c:v>
                </c:pt>
              </c:strCache>
            </c:strRef>
          </c:cat>
          <c:val>
            <c:numRef>
              <c:f>Sheet1!$K$15:$K$20</c:f>
              <c:numCache>
                <c:formatCode>0%</c:formatCode>
                <c:ptCount val="6"/>
                <c:pt idx="0">
                  <c:v>0.246870778394706</c:v>
                </c:pt>
                <c:pt idx="1">
                  <c:v>0.18377881540940999</c:v>
                </c:pt>
                <c:pt idx="2">
                  <c:v>0.151320881126462</c:v>
                </c:pt>
                <c:pt idx="3">
                  <c:v>0.13442263260429499</c:v>
                </c:pt>
                <c:pt idx="4">
                  <c:v>0.10406059704694</c:v>
                </c:pt>
                <c:pt idx="5">
                  <c:v>0.17954629541818701</c:v>
                </c:pt>
              </c:numCache>
            </c:numRef>
          </c:val>
        </c:ser>
        <c:ser>
          <c:idx val="1"/>
          <c:order val="1"/>
          <c:tx>
            <c:v>percent of clients in age group among those reached in 2013</c:v>
          </c:tx>
          <c:spPr>
            <a:solidFill>
              <a:srgbClr val="403D3C"/>
            </a:solidFill>
          </c:spPr>
          <c:invertIfNegative val="0"/>
          <c:cat>
            <c:strRef>
              <c:f>Sheet1!$F$15:$F$20</c:f>
              <c:strCache>
                <c:ptCount val="6"/>
                <c:pt idx="0">
                  <c:v>10-14</c:v>
                </c:pt>
                <c:pt idx="1">
                  <c:v>15-19</c:v>
                </c:pt>
                <c:pt idx="2">
                  <c:v>20-24</c:v>
                </c:pt>
                <c:pt idx="3">
                  <c:v>25-29</c:v>
                </c:pt>
                <c:pt idx="4">
                  <c:v>30-34</c:v>
                </c:pt>
                <c:pt idx="5">
                  <c:v>35-49</c:v>
                </c:pt>
              </c:strCache>
            </c:strRef>
          </c:cat>
          <c:val>
            <c:numRef>
              <c:f>Sheet1!$F$3:$F$8</c:f>
              <c:numCache>
                <c:formatCode>0.0%</c:formatCode>
                <c:ptCount val="6"/>
                <c:pt idx="0">
                  <c:v>0.40770018727658403</c:v>
                </c:pt>
                <c:pt idx="1">
                  <c:v>0.32455726129145002</c:v>
                </c:pt>
                <c:pt idx="2">
                  <c:v>0.13398676455895001</c:v>
                </c:pt>
                <c:pt idx="3">
                  <c:v>5.43096557700085E-2</c:v>
                </c:pt>
                <c:pt idx="4">
                  <c:v>3.1842416247581003E-2</c:v>
                </c:pt>
                <c:pt idx="5">
                  <c:v>3.04016296347401E-2</c:v>
                </c:pt>
              </c:numCache>
            </c:numRef>
          </c:val>
        </c:ser>
        <c:dLbls>
          <c:showLegendKey val="0"/>
          <c:showVal val="0"/>
          <c:showCatName val="0"/>
          <c:showSerName val="0"/>
          <c:showPercent val="0"/>
          <c:showBubbleSize val="0"/>
        </c:dLbls>
        <c:gapWidth val="150"/>
        <c:axId val="496394848"/>
        <c:axId val="496395240"/>
      </c:barChart>
      <c:catAx>
        <c:axId val="496394848"/>
        <c:scaling>
          <c:orientation val="minMax"/>
        </c:scaling>
        <c:delete val="0"/>
        <c:axPos val="b"/>
        <c:numFmt formatCode="General" sourceLinked="0"/>
        <c:majorTickMark val="out"/>
        <c:minorTickMark val="none"/>
        <c:tickLblPos val="nextTo"/>
        <c:txPr>
          <a:bodyPr/>
          <a:lstStyle/>
          <a:p>
            <a:pPr>
              <a:defRPr sz="1600"/>
            </a:pPr>
            <a:endParaRPr lang="en-US"/>
          </a:p>
        </c:txPr>
        <c:crossAx val="496395240"/>
        <c:crosses val="autoZero"/>
        <c:auto val="1"/>
        <c:lblAlgn val="ctr"/>
        <c:lblOffset val="100"/>
        <c:noMultiLvlLbl val="0"/>
      </c:catAx>
      <c:valAx>
        <c:axId val="496395240"/>
        <c:scaling>
          <c:orientation val="minMax"/>
        </c:scaling>
        <c:delete val="0"/>
        <c:axPos val="l"/>
        <c:numFmt formatCode="0%" sourceLinked="1"/>
        <c:majorTickMark val="out"/>
        <c:minorTickMark val="none"/>
        <c:tickLblPos val="nextTo"/>
        <c:txPr>
          <a:bodyPr/>
          <a:lstStyle/>
          <a:p>
            <a:pPr>
              <a:defRPr sz="1600"/>
            </a:pPr>
            <a:endParaRPr lang="en-US"/>
          </a:p>
        </c:txPr>
        <c:crossAx val="496394848"/>
        <c:crosses val="autoZero"/>
        <c:crossBetween val="between"/>
      </c:valAx>
    </c:plotArea>
    <c:legend>
      <c:legendPos val="b"/>
      <c:layout>
        <c:manualLayout>
          <c:xMode val="edge"/>
          <c:yMode val="edge"/>
          <c:x val="0.10617663483553916"/>
          <c:y val="0.85315932730630883"/>
          <c:w val="0.75395878706651032"/>
          <c:h val="0.14353382910469525"/>
        </c:manualLayout>
      </c:layout>
      <c:overlay val="0"/>
      <c:txPr>
        <a:bodyPr/>
        <a:lstStyle/>
        <a:p>
          <a:pPr>
            <a:defRPr sz="1600"/>
          </a:pPr>
          <a:endParaRPr lang="en-US"/>
        </a:p>
      </c:txPr>
    </c:legend>
    <c:plotVisOnly val="1"/>
    <c:dispBlanksAs val="gap"/>
    <c:showDLblsOverMax val="0"/>
  </c:chart>
  <c:txPr>
    <a:bodyPr/>
    <a:lstStyle/>
    <a:p>
      <a:pPr>
        <a:defRPr sz="1400"/>
      </a:pPr>
      <a:endParaRPr lang="en-US"/>
    </a:p>
  </c:txPr>
  <c:externalData r:id="rId2">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7676E2C-4A64-4B47-A246-EFC6BA5F1D59}" type="doc">
      <dgm:prSet loTypeId="urn:microsoft.com/office/officeart/2005/8/layout/StepDownProcess" loCatId="process" qsTypeId="urn:microsoft.com/office/officeart/2005/8/quickstyle/simple1" qsCatId="simple" csTypeId="urn:microsoft.com/office/officeart/2005/8/colors/accent1_2" csCatId="accent1" phldr="1"/>
      <dgm:spPr/>
      <dgm:t>
        <a:bodyPr/>
        <a:lstStyle/>
        <a:p>
          <a:endParaRPr lang="en-US"/>
        </a:p>
      </dgm:t>
    </dgm:pt>
    <dgm:pt modelId="{31DF12CB-058E-45C9-8A3B-E404FDB0AE65}">
      <dgm:prSet phldrT="[Text]" custT="1"/>
      <dgm:spPr>
        <a:solidFill>
          <a:srgbClr val="375FAC"/>
        </a:solidFill>
      </dgm:spPr>
      <dgm:t>
        <a:bodyPr/>
        <a:lstStyle/>
        <a:p>
          <a:r>
            <a:rPr lang="en-US" sz="1800" b="1" u="none" dirty="0" smtClean="0">
              <a:solidFill>
                <a:schemeClr val="bg1"/>
              </a:solidFill>
              <a:latin typeface="Calibri" panose="020F0502020204030204" pitchFamily="34" charset="0"/>
            </a:rPr>
            <a:t>Effectiveness of VMMC</a:t>
          </a:r>
          <a:endParaRPr lang="en-US" sz="1800" b="1" u="none" dirty="0">
            <a:solidFill>
              <a:schemeClr val="bg1"/>
            </a:solidFill>
            <a:latin typeface="Calibri" panose="020F0502020204030204" pitchFamily="34" charset="0"/>
          </a:endParaRPr>
        </a:p>
      </dgm:t>
    </dgm:pt>
    <dgm:pt modelId="{7065606E-1C46-47F6-AE5A-FB4D956B8E39}" type="parTrans" cxnId="{E3C14510-E34D-4926-B2A7-CAE384427824}">
      <dgm:prSet/>
      <dgm:spPr/>
      <dgm:t>
        <a:bodyPr/>
        <a:lstStyle/>
        <a:p>
          <a:endParaRPr lang="en-US" u="none">
            <a:solidFill>
              <a:schemeClr val="tx1"/>
            </a:solidFill>
          </a:endParaRPr>
        </a:p>
      </dgm:t>
    </dgm:pt>
    <dgm:pt modelId="{D5BC09DE-B588-46DA-A6A6-16F2E4241BDE}" type="sibTrans" cxnId="{E3C14510-E34D-4926-B2A7-CAE384427824}">
      <dgm:prSet/>
      <dgm:spPr/>
      <dgm:t>
        <a:bodyPr/>
        <a:lstStyle/>
        <a:p>
          <a:endParaRPr lang="en-US" u="none">
            <a:solidFill>
              <a:schemeClr val="tx1"/>
            </a:solidFill>
          </a:endParaRPr>
        </a:p>
      </dgm:t>
    </dgm:pt>
    <dgm:pt modelId="{975F84B9-4B0B-499B-92AD-C860004C3305}">
      <dgm:prSet phldrT="[Text]" custT="1"/>
      <dgm:spPr>
        <a:solidFill>
          <a:srgbClr val="375FAC"/>
        </a:solidFill>
      </dgm:spPr>
      <dgm:t>
        <a:bodyPr/>
        <a:lstStyle/>
        <a:p>
          <a:r>
            <a:rPr lang="en-US" sz="1800" b="1" u="none" dirty="0" smtClean="0">
              <a:solidFill>
                <a:schemeClr val="bg1"/>
              </a:solidFill>
              <a:latin typeface="Calibri" panose="020F0502020204030204" pitchFamily="34" charset="0"/>
            </a:rPr>
            <a:t>Immediacy of impact </a:t>
          </a:r>
          <a:endParaRPr lang="en-US" sz="1800" b="1" u="none" dirty="0">
            <a:solidFill>
              <a:schemeClr val="bg1"/>
            </a:solidFill>
            <a:latin typeface="Calibri" panose="020F0502020204030204" pitchFamily="34" charset="0"/>
          </a:endParaRPr>
        </a:p>
      </dgm:t>
    </dgm:pt>
    <dgm:pt modelId="{EA8B2488-0F90-4530-9C7B-A75E73D34294}" type="parTrans" cxnId="{E15F668C-353F-4314-8CD1-FAD9AA2E8446}">
      <dgm:prSet/>
      <dgm:spPr/>
      <dgm:t>
        <a:bodyPr/>
        <a:lstStyle/>
        <a:p>
          <a:endParaRPr lang="en-US" u="none">
            <a:solidFill>
              <a:schemeClr val="tx1"/>
            </a:solidFill>
          </a:endParaRPr>
        </a:p>
      </dgm:t>
    </dgm:pt>
    <dgm:pt modelId="{41863C30-2C48-4914-B9CA-A61ED85163D2}" type="sibTrans" cxnId="{E15F668C-353F-4314-8CD1-FAD9AA2E8446}">
      <dgm:prSet/>
      <dgm:spPr/>
      <dgm:t>
        <a:bodyPr/>
        <a:lstStyle/>
        <a:p>
          <a:endParaRPr lang="en-US" u="none">
            <a:solidFill>
              <a:schemeClr val="tx1"/>
            </a:solidFill>
          </a:endParaRPr>
        </a:p>
      </dgm:t>
    </dgm:pt>
    <dgm:pt modelId="{4D1C79BC-6B7F-4E06-A99D-EBECE969AABD}">
      <dgm:prSet phldrT="[Text]" custT="1"/>
      <dgm:spPr>
        <a:solidFill>
          <a:srgbClr val="375FAC"/>
        </a:solidFill>
      </dgm:spPr>
      <dgm:t>
        <a:bodyPr/>
        <a:lstStyle/>
        <a:p>
          <a:r>
            <a:rPr lang="en-US" sz="1800" b="1" u="none" dirty="0" smtClean="0">
              <a:solidFill>
                <a:schemeClr val="bg1"/>
              </a:solidFill>
              <a:latin typeface="Calibri" panose="020F0502020204030204" pitchFamily="34" charset="0"/>
            </a:rPr>
            <a:t>Magnitude of impact </a:t>
          </a:r>
          <a:endParaRPr lang="en-US" sz="1800" b="1" u="none" dirty="0">
            <a:solidFill>
              <a:schemeClr val="bg1"/>
            </a:solidFill>
            <a:latin typeface="Calibri" panose="020F0502020204030204" pitchFamily="34" charset="0"/>
          </a:endParaRPr>
        </a:p>
      </dgm:t>
    </dgm:pt>
    <dgm:pt modelId="{04DA877C-1CC5-41FC-B14D-BF097C4A9624}" type="parTrans" cxnId="{8C7EB31B-AABD-4558-A5EE-8BAFC05E65D9}">
      <dgm:prSet/>
      <dgm:spPr/>
      <dgm:t>
        <a:bodyPr/>
        <a:lstStyle/>
        <a:p>
          <a:endParaRPr lang="en-US" u="none">
            <a:solidFill>
              <a:schemeClr val="tx1"/>
            </a:solidFill>
          </a:endParaRPr>
        </a:p>
      </dgm:t>
    </dgm:pt>
    <dgm:pt modelId="{3ABFC2A3-15FC-44FD-8B10-63AC740B1579}" type="sibTrans" cxnId="{8C7EB31B-AABD-4558-A5EE-8BAFC05E65D9}">
      <dgm:prSet/>
      <dgm:spPr/>
      <dgm:t>
        <a:bodyPr/>
        <a:lstStyle/>
        <a:p>
          <a:endParaRPr lang="en-US" u="none">
            <a:solidFill>
              <a:schemeClr val="tx1"/>
            </a:solidFill>
          </a:endParaRPr>
        </a:p>
      </dgm:t>
    </dgm:pt>
    <dgm:pt modelId="{5C3B4FB0-180F-4226-B571-8845757A4F93}">
      <dgm:prSet custT="1"/>
      <dgm:spPr>
        <a:solidFill>
          <a:srgbClr val="375FAC"/>
        </a:solidFill>
      </dgm:spPr>
      <dgm:t>
        <a:bodyPr/>
        <a:lstStyle/>
        <a:p>
          <a:r>
            <a:rPr lang="en-US" sz="1800" b="1" u="none" dirty="0" smtClean="0">
              <a:solidFill>
                <a:schemeClr val="bg1"/>
              </a:solidFill>
              <a:latin typeface="Calibri" panose="020F0502020204030204" pitchFamily="34" charset="0"/>
            </a:rPr>
            <a:t>Programming efficiency</a:t>
          </a:r>
          <a:endParaRPr lang="en-US" sz="1800" b="1" u="none" dirty="0">
            <a:solidFill>
              <a:schemeClr val="bg1"/>
            </a:solidFill>
            <a:latin typeface="Calibri" panose="020F0502020204030204" pitchFamily="34" charset="0"/>
          </a:endParaRPr>
        </a:p>
      </dgm:t>
    </dgm:pt>
    <dgm:pt modelId="{3ED6AF8A-EA89-4BCE-A5C4-ADAE6CCB2C00}" type="parTrans" cxnId="{4FEBC87B-F7E7-4D7E-8988-A7760E162657}">
      <dgm:prSet/>
      <dgm:spPr/>
      <dgm:t>
        <a:bodyPr/>
        <a:lstStyle/>
        <a:p>
          <a:endParaRPr lang="en-US" u="none">
            <a:solidFill>
              <a:schemeClr val="tx1"/>
            </a:solidFill>
          </a:endParaRPr>
        </a:p>
      </dgm:t>
    </dgm:pt>
    <dgm:pt modelId="{3EB23AE3-E0CB-466B-A8BF-5E94CB79F442}" type="sibTrans" cxnId="{4FEBC87B-F7E7-4D7E-8988-A7760E162657}">
      <dgm:prSet/>
      <dgm:spPr/>
      <dgm:t>
        <a:bodyPr/>
        <a:lstStyle/>
        <a:p>
          <a:endParaRPr lang="en-US" u="none">
            <a:solidFill>
              <a:schemeClr val="tx1"/>
            </a:solidFill>
          </a:endParaRPr>
        </a:p>
      </dgm:t>
    </dgm:pt>
    <dgm:pt modelId="{0AA93D1B-49C6-4D2C-9DDA-184ABF839459}">
      <dgm:prSet custT="1"/>
      <dgm:spPr>
        <a:solidFill>
          <a:srgbClr val="375FAC"/>
        </a:solidFill>
      </dgm:spPr>
      <dgm:t>
        <a:bodyPr/>
        <a:lstStyle/>
        <a:p>
          <a:r>
            <a:rPr lang="en-US" sz="1800" b="1" u="none" dirty="0" smtClean="0">
              <a:solidFill>
                <a:schemeClr val="bg1"/>
              </a:solidFill>
              <a:latin typeface="Calibri" panose="020F0502020204030204" pitchFamily="34" charset="0"/>
            </a:rPr>
            <a:t>Programmatic feasibility</a:t>
          </a:r>
          <a:endParaRPr lang="en-US" sz="1800" b="1" u="none" dirty="0">
            <a:solidFill>
              <a:schemeClr val="bg1"/>
            </a:solidFill>
            <a:latin typeface="Calibri" panose="020F0502020204030204" pitchFamily="34" charset="0"/>
          </a:endParaRPr>
        </a:p>
      </dgm:t>
    </dgm:pt>
    <dgm:pt modelId="{BAEC00F7-DC79-4D8D-8634-D4D68D2FDD05}" type="parTrans" cxnId="{079F33BD-7544-4D04-BB92-B2DCE58E8692}">
      <dgm:prSet/>
      <dgm:spPr/>
      <dgm:t>
        <a:bodyPr/>
        <a:lstStyle/>
        <a:p>
          <a:endParaRPr lang="en-US" u="none">
            <a:solidFill>
              <a:schemeClr val="tx1"/>
            </a:solidFill>
          </a:endParaRPr>
        </a:p>
      </dgm:t>
    </dgm:pt>
    <dgm:pt modelId="{6B90D386-F406-4CC8-A808-8ED80CDE8EA1}" type="sibTrans" cxnId="{079F33BD-7544-4D04-BB92-B2DCE58E8692}">
      <dgm:prSet/>
      <dgm:spPr/>
      <dgm:t>
        <a:bodyPr/>
        <a:lstStyle/>
        <a:p>
          <a:endParaRPr lang="en-US" u="none">
            <a:solidFill>
              <a:schemeClr val="tx1"/>
            </a:solidFill>
          </a:endParaRPr>
        </a:p>
      </dgm:t>
    </dgm:pt>
    <dgm:pt modelId="{B8587042-3C4F-4A1D-83FA-FCE3658D63EF}">
      <dgm:prSet phldrT="[Text]" custT="1"/>
      <dgm:spPr>
        <a:solidFill>
          <a:srgbClr val="375FAC"/>
        </a:solidFill>
      </dgm:spPr>
      <dgm:t>
        <a:bodyPr/>
        <a:lstStyle/>
        <a:p>
          <a:r>
            <a:rPr lang="en-US" sz="1800" b="1" u="none" dirty="0" smtClean="0">
              <a:solidFill>
                <a:schemeClr val="bg1"/>
              </a:solidFill>
              <a:latin typeface="Calibri" panose="020F0502020204030204" pitchFamily="34" charset="0"/>
            </a:rPr>
            <a:t>Program cost</a:t>
          </a:r>
          <a:endParaRPr lang="en-US" sz="1800" b="1" u="none" dirty="0">
            <a:solidFill>
              <a:schemeClr val="bg1"/>
            </a:solidFill>
            <a:latin typeface="Calibri" panose="020F0502020204030204" pitchFamily="34" charset="0"/>
          </a:endParaRPr>
        </a:p>
      </dgm:t>
    </dgm:pt>
    <dgm:pt modelId="{AAB7E0C3-F299-47E2-B539-7F44142FEDBC}" type="parTrans" cxnId="{2A91C70E-1DE5-407A-B191-00C37FD5FB8C}">
      <dgm:prSet/>
      <dgm:spPr/>
      <dgm:t>
        <a:bodyPr/>
        <a:lstStyle/>
        <a:p>
          <a:endParaRPr lang="en-US"/>
        </a:p>
      </dgm:t>
    </dgm:pt>
    <dgm:pt modelId="{1231E52B-7DCB-4E63-B4F5-EC3A03F3547C}" type="sibTrans" cxnId="{2A91C70E-1DE5-407A-B191-00C37FD5FB8C}">
      <dgm:prSet/>
      <dgm:spPr/>
      <dgm:t>
        <a:bodyPr/>
        <a:lstStyle/>
        <a:p>
          <a:endParaRPr lang="en-US"/>
        </a:p>
      </dgm:t>
    </dgm:pt>
    <dgm:pt modelId="{294AC0A4-DCAE-45B7-B1FA-68B91E9DACD1}" type="pres">
      <dgm:prSet presAssocID="{D7676E2C-4A64-4B47-A246-EFC6BA5F1D59}" presName="rootnode" presStyleCnt="0">
        <dgm:presLayoutVars>
          <dgm:chMax/>
          <dgm:chPref/>
          <dgm:dir/>
          <dgm:animLvl val="lvl"/>
        </dgm:presLayoutVars>
      </dgm:prSet>
      <dgm:spPr/>
      <dgm:t>
        <a:bodyPr/>
        <a:lstStyle/>
        <a:p>
          <a:endParaRPr lang="en-US"/>
        </a:p>
      </dgm:t>
    </dgm:pt>
    <dgm:pt modelId="{9ADD5552-FAAE-422E-BAE3-924C0B217FE8}" type="pres">
      <dgm:prSet presAssocID="{31DF12CB-058E-45C9-8A3B-E404FDB0AE65}" presName="composite" presStyleCnt="0"/>
      <dgm:spPr/>
    </dgm:pt>
    <dgm:pt modelId="{29232517-0B2F-4FBA-9BF3-F6DB8A397F4D}" type="pres">
      <dgm:prSet presAssocID="{31DF12CB-058E-45C9-8A3B-E404FDB0AE65}" presName="bentUpArrow1" presStyleLbl="alignImgPlace1" presStyleIdx="0" presStyleCnt="5" custFlipHor="1" custScaleX="82405" custScaleY="14" custLinFactX="200000" custLinFactNeighborX="241880" custLinFactNeighborY="-43895"/>
      <dgm:spPr>
        <a:prstGeom prst="rightArrow">
          <a:avLst/>
        </a:prstGeom>
      </dgm:spPr>
      <dgm:t>
        <a:bodyPr/>
        <a:lstStyle/>
        <a:p>
          <a:endParaRPr lang="en-US"/>
        </a:p>
      </dgm:t>
    </dgm:pt>
    <dgm:pt modelId="{BEA5C94A-F017-4621-AA0E-6A7A6F30F26F}" type="pres">
      <dgm:prSet presAssocID="{31DF12CB-058E-45C9-8A3B-E404FDB0AE65}" presName="ParentText" presStyleLbl="node1" presStyleIdx="0" presStyleCnt="6" custScaleX="157860" custScaleY="66590" custLinFactY="-12328" custLinFactNeighborX="47388" custLinFactNeighborY="-100000">
        <dgm:presLayoutVars>
          <dgm:chMax val="1"/>
          <dgm:chPref val="1"/>
          <dgm:bulletEnabled val="1"/>
        </dgm:presLayoutVars>
      </dgm:prSet>
      <dgm:spPr/>
      <dgm:t>
        <a:bodyPr/>
        <a:lstStyle/>
        <a:p>
          <a:endParaRPr lang="en-US"/>
        </a:p>
      </dgm:t>
    </dgm:pt>
    <dgm:pt modelId="{FECB2CA6-6E93-471F-ABD9-64853422F1FA}" type="pres">
      <dgm:prSet presAssocID="{31DF12CB-058E-45C9-8A3B-E404FDB0AE65}" presName="ChildText" presStyleLbl="revTx" presStyleIdx="0" presStyleCnt="5" custScaleX="214359" custLinFactNeighborX="63089">
        <dgm:presLayoutVars>
          <dgm:chMax val="0"/>
          <dgm:chPref val="0"/>
          <dgm:bulletEnabled val="1"/>
        </dgm:presLayoutVars>
      </dgm:prSet>
      <dgm:spPr/>
      <dgm:t>
        <a:bodyPr/>
        <a:lstStyle/>
        <a:p>
          <a:endParaRPr lang="en-US"/>
        </a:p>
      </dgm:t>
    </dgm:pt>
    <dgm:pt modelId="{89AE5AB7-AA94-42DC-B978-E0134DED971A}" type="pres">
      <dgm:prSet presAssocID="{D5BC09DE-B588-46DA-A6A6-16F2E4241BDE}" presName="sibTrans" presStyleCnt="0"/>
      <dgm:spPr/>
    </dgm:pt>
    <dgm:pt modelId="{A0201E76-C421-460B-92E6-704362C135E3}" type="pres">
      <dgm:prSet presAssocID="{975F84B9-4B0B-499B-92AD-C860004C3305}" presName="composite" presStyleCnt="0"/>
      <dgm:spPr/>
    </dgm:pt>
    <dgm:pt modelId="{9BDC0C08-772C-4259-B721-6E5D04E06832}" type="pres">
      <dgm:prSet presAssocID="{975F84B9-4B0B-499B-92AD-C860004C3305}" presName="bentUpArrow1" presStyleLbl="alignImgPlace1" presStyleIdx="1" presStyleCnt="5" custScaleY="8" custLinFactX="100000" custLinFactY="93831" custLinFactNeighborX="193387" custLinFactNeighborY="100000"/>
      <dgm:spPr/>
    </dgm:pt>
    <dgm:pt modelId="{6A1CF942-4427-40A2-9BFD-5741178E175C}" type="pres">
      <dgm:prSet presAssocID="{975F84B9-4B0B-499B-92AD-C860004C3305}" presName="ParentText" presStyleLbl="node1" presStyleIdx="1" presStyleCnt="6" custScaleX="157860" custScaleY="66590" custLinFactNeighborX="-69370" custLinFactNeighborY="-41109">
        <dgm:presLayoutVars>
          <dgm:chMax val="1"/>
          <dgm:chPref val="1"/>
          <dgm:bulletEnabled val="1"/>
        </dgm:presLayoutVars>
      </dgm:prSet>
      <dgm:spPr/>
      <dgm:t>
        <a:bodyPr/>
        <a:lstStyle/>
        <a:p>
          <a:endParaRPr lang="en-US"/>
        </a:p>
      </dgm:t>
    </dgm:pt>
    <dgm:pt modelId="{387B09F0-A2CC-4BA9-8B45-18C5EB181154}" type="pres">
      <dgm:prSet presAssocID="{975F84B9-4B0B-499B-92AD-C860004C3305}" presName="ChildText" presStyleLbl="revTx" presStyleIdx="1" presStyleCnt="5">
        <dgm:presLayoutVars>
          <dgm:chMax val="0"/>
          <dgm:chPref val="0"/>
          <dgm:bulletEnabled val="1"/>
        </dgm:presLayoutVars>
      </dgm:prSet>
      <dgm:spPr/>
      <dgm:t>
        <a:bodyPr/>
        <a:lstStyle/>
        <a:p>
          <a:endParaRPr lang="en-US"/>
        </a:p>
      </dgm:t>
    </dgm:pt>
    <dgm:pt modelId="{7FEE3A6C-5336-4A59-895F-2D62D02871F9}" type="pres">
      <dgm:prSet presAssocID="{41863C30-2C48-4914-B9CA-A61ED85163D2}" presName="sibTrans" presStyleCnt="0"/>
      <dgm:spPr/>
    </dgm:pt>
    <dgm:pt modelId="{C7155D3F-1A30-485F-B27B-47F52914687C}" type="pres">
      <dgm:prSet presAssocID="{4D1C79BC-6B7F-4E06-A99D-EBECE969AABD}" presName="composite" presStyleCnt="0"/>
      <dgm:spPr/>
    </dgm:pt>
    <dgm:pt modelId="{58268CAD-9B04-4158-99A6-22B0635F26F7}" type="pres">
      <dgm:prSet presAssocID="{4D1C79BC-6B7F-4E06-A99D-EBECE969AABD}" presName="bentUpArrow1" presStyleLbl="alignImgPlace1" presStyleIdx="2" presStyleCnt="5" custScaleY="84" custLinFactY="-50445" custLinFactNeighborX="77194" custLinFactNeighborY="-100000"/>
      <dgm:spPr/>
    </dgm:pt>
    <dgm:pt modelId="{E2EE3AB4-8769-4F4B-9788-A0BC1AF1A833}" type="pres">
      <dgm:prSet presAssocID="{4D1C79BC-6B7F-4E06-A99D-EBECE969AABD}" presName="ParentText" presStyleLbl="node1" presStyleIdx="2" presStyleCnt="6" custScaleX="157860" custScaleY="66590" custLinFactX="-86129" custLinFactNeighborX="-100000" custLinFactNeighborY="15323">
        <dgm:presLayoutVars>
          <dgm:chMax val="1"/>
          <dgm:chPref val="1"/>
          <dgm:bulletEnabled val="1"/>
        </dgm:presLayoutVars>
      </dgm:prSet>
      <dgm:spPr/>
      <dgm:t>
        <a:bodyPr/>
        <a:lstStyle/>
        <a:p>
          <a:endParaRPr lang="en-US"/>
        </a:p>
      </dgm:t>
    </dgm:pt>
    <dgm:pt modelId="{1852DDF9-BEE4-4A77-BC04-3E68D7E33022}" type="pres">
      <dgm:prSet presAssocID="{4D1C79BC-6B7F-4E06-A99D-EBECE969AABD}" presName="ChildText" presStyleLbl="revTx" presStyleIdx="2" presStyleCnt="5">
        <dgm:presLayoutVars>
          <dgm:chMax val="0"/>
          <dgm:chPref val="0"/>
          <dgm:bulletEnabled val="1"/>
        </dgm:presLayoutVars>
      </dgm:prSet>
      <dgm:spPr/>
      <dgm:t>
        <a:bodyPr/>
        <a:lstStyle/>
        <a:p>
          <a:endParaRPr lang="en-US"/>
        </a:p>
      </dgm:t>
    </dgm:pt>
    <dgm:pt modelId="{020734F0-DA3D-484B-A50F-08A9FB3D8CEB}" type="pres">
      <dgm:prSet presAssocID="{3ABFC2A3-15FC-44FD-8B10-63AC740B1579}" presName="sibTrans" presStyleCnt="0"/>
      <dgm:spPr/>
    </dgm:pt>
    <dgm:pt modelId="{27E2FDEE-B79A-406D-90A8-5664BC0B892F}" type="pres">
      <dgm:prSet presAssocID="{B8587042-3C4F-4A1D-83FA-FCE3658D63EF}" presName="composite" presStyleCnt="0"/>
      <dgm:spPr/>
    </dgm:pt>
    <dgm:pt modelId="{71B10EA0-3908-4302-BFB2-DB51CABCF085}" type="pres">
      <dgm:prSet presAssocID="{B8587042-3C4F-4A1D-83FA-FCE3658D63EF}" presName="bentUpArrow1" presStyleLbl="alignImgPlace1" presStyleIdx="3" presStyleCnt="5" custScaleY="1"/>
      <dgm:spPr/>
      <dgm:t>
        <a:bodyPr/>
        <a:lstStyle/>
        <a:p>
          <a:endParaRPr lang="en-US"/>
        </a:p>
      </dgm:t>
    </dgm:pt>
    <dgm:pt modelId="{7A7BED90-95EE-4634-8639-3702A1EC655F}" type="pres">
      <dgm:prSet presAssocID="{B8587042-3C4F-4A1D-83FA-FCE3658D63EF}" presName="ParentText" presStyleLbl="node1" presStyleIdx="3" presStyleCnt="6" custScaleX="157860" custScaleY="66590" custLinFactX="-102888" custLinFactNeighborX="-200000" custLinFactNeighborY="76541">
        <dgm:presLayoutVars>
          <dgm:chMax val="1"/>
          <dgm:chPref val="1"/>
          <dgm:bulletEnabled val="1"/>
        </dgm:presLayoutVars>
      </dgm:prSet>
      <dgm:spPr/>
      <dgm:t>
        <a:bodyPr/>
        <a:lstStyle/>
        <a:p>
          <a:endParaRPr lang="en-US"/>
        </a:p>
      </dgm:t>
    </dgm:pt>
    <dgm:pt modelId="{3EC57A88-43D3-40D0-BF80-2186D8351D78}" type="pres">
      <dgm:prSet presAssocID="{B8587042-3C4F-4A1D-83FA-FCE3658D63EF}" presName="ChildText" presStyleLbl="revTx" presStyleIdx="3" presStyleCnt="5">
        <dgm:presLayoutVars>
          <dgm:chMax val="0"/>
          <dgm:chPref val="0"/>
          <dgm:bulletEnabled val="1"/>
        </dgm:presLayoutVars>
      </dgm:prSet>
      <dgm:spPr/>
    </dgm:pt>
    <dgm:pt modelId="{8A8F8A07-2B5E-47FC-9A0F-0C7626B9DC74}" type="pres">
      <dgm:prSet presAssocID="{1231E52B-7DCB-4E63-B4F5-EC3A03F3547C}" presName="sibTrans" presStyleCnt="0"/>
      <dgm:spPr/>
    </dgm:pt>
    <dgm:pt modelId="{37D70291-37C8-4FB5-A30B-6AADFCAAAFB8}" type="pres">
      <dgm:prSet presAssocID="{5C3B4FB0-180F-4226-B571-8845757A4F93}" presName="composite" presStyleCnt="0"/>
      <dgm:spPr/>
    </dgm:pt>
    <dgm:pt modelId="{0D55E6FD-93FF-46BE-9EC7-1BF147725F36}" type="pres">
      <dgm:prSet presAssocID="{5C3B4FB0-180F-4226-B571-8845757A4F93}" presName="bentUpArrow1" presStyleLbl="alignImgPlace1" presStyleIdx="4" presStyleCnt="5" custScaleY="8" custLinFactNeighborY="58850"/>
      <dgm:spPr/>
    </dgm:pt>
    <dgm:pt modelId="{5A7DA7CE-4C6E-42FB-829E-3C255F99839D}" type="pres">
      <dgm:prSet presAssocID="{5C3B4FB0-180F-4226-B571-8845757A4F93}" presName="ParentText" presStyleLbl="node1" presStyleIdx="4" presStyleCnt="6" custScaleX="136323" custLinFactY="-58234" custLinFactNeighborX="-68567" custLinFactNeighborY="-100000">
        <dgm:presLayoutVars>
          <dgm:chMax val="1"/>
          <dgm:chPref val="1"/>
          <dgm:bulletEnabled val="1"/>
        </dgm:presLayoutVars>
      </dgm:prSet>
      <dgm:spPr/>
      <dgm:t>
        <a:bodyPr/>
        <a:lstStyle/>
        <a:p>
          <a:endParaRPr lang="en-US"/>
        </a:p>
      </dgm:t>
    </dgm:pt>
    <dgm:pt modelId="{652EA0F5-32E3-4384-AFF1-1B65639E479D}" type="pres">
      <dgm:prSet presAssocID="{5C3B4FB0-180F-4226-B571-8845757A4F93}" presName="ChildText" presStyleLbl="revTx" presStyleIdx="4" presStyleCnt="5">
        <dgm:presLayoutVars>
          <dgm:chMax val="0"/>
          <dgm:chPref val="0"/>
          <dgm:bulletEnabled val="1"/>
        </dgm:presLayoutVars>
      </dgm:prSet>
      <dgm:spPr/>
      <dgm:t>
        <a:bodyPr/>
        <a:lstStyle/>
        <a:p>
          <a:endParaRPr lang="en-US"/>
        </a:p>
      </dgm:t>
    </dgm:pt>
    <dgm:pt modelId="{B0262B71-661C-4A15-B2B2-E75944568522}" type="pres">
      <dgm:prSet presAssocID="{3EB23AE3-E0CB-466B-A8BF-5E94CB79F442}" presName="sibTrans" presStyleCnt="0"/>
      <dgm:spPr/>
    </dgm:pt>
    <dgm:pt modelId="{8318C17F-C08B-4CE7-9034-07A1FADF9243}" type="pres">
      <dgm:prSet presAssocID="{0AA93D1B-49C6-4D2C-9DDA-184ABF839459}" presName="composite" presStyleCnt="0"/>
      <dgm:spPr/>
    </dgm:pt>
    <dgm:pt modelId="{E5FD4176-030E-460D-BB0F-E451AD3B1214}" type="pres">
      <dgm:prSet presAssocID="{0AA93D1B-49C6-4D2C-9DDA-184ABF839459}" presName="ParentText" presStyleLbl="node1" presStyleIdx="5" presStyleCnt="6" custScaleX="134588" custLinFactX="-82620" custLinFactNeighborX="-100000" custLinFactNeighborY="88555">
        <dgm:presLayoutVars>
          <dgm:chMax val="1"/>
          <dgm:chPref val="1"/>
          <dgm:bulletEnabled val="1"/>
        </dgm:presLayoutVars>
      </dgm:prSet>
      <dgm:spPr/>
      <dgm:t>
        <a:bodyPr/>
        <a:lstStyle/>
        <a:p>
          <a:endParaRPr lang="en-US"/>
        </a:p>
      </dgm:t>
    </dgm:pt>
  </dgm:ptLst>
  <dgm:cxnLst>
    <dgm:cxn modelId="{BB8F2E9C-38F7-4950-A852-C799D8B4C97C}" type="presOf" srcId="{31DF12CB-058E-45C9-8A3B-E404FDB0AE65}" destId="{BEA5C94A-F017-4621-AA0E-6A7A6F30F26F}" srcOrd="0" destOrd="0" presId="urn:microsoft.com/office/officeart/2005/8/layout/StepDownProcess"/>
    <dgm:cxn modelId="{5AD60663-03D1-4285-AE27-6A5E28DB2863}" type="presOf" srcId="{5C3B4FB0-180F-4226-B571-8845757A4F93}" destId="{5A7DA7CE-4C6E-42FB-829E-3C255F99839D}" srcOrd="0" destOrd="0" presId="urn:microsoft.com/office/officeart/2005/8/layout/StepDownProcess"/>
    <dgm:cxn modelId="{82813C3C-2C6B-4F5B-ACF2-C6BA63DAAFBA}" type="presOf" srcId="{B8587042-3C4F-4A1D-83FA-FCE3658D63EF}" destId="{7A7BED90-95EE-4634-8639-3702A1EC655F}" srcOrd="0" destOrd="0" presId="urn:microsoft.com/office/officeart/2005/8/layout/StepDownProcess"/>
    <dgm:cxn modelId="{E15F668C-353F-4314-8CD1-FAD9AA2E8446}" srcId="{D7676E2C-4A64-4B47-A246-EFC6BA5F1D59}" destId="{975F84B9-4B0B-499B-92AD-C860004C3305}" srcOrd="1" destOrd="0" parTransId="{EA8B2488-0F90-4530-9C7B-A75E73D34294}" sibTransId="{41863C30-2C48-4914-B9CA-A61ED85163D2}"/>
    <dgm:cxn modelId="{079F33BD-7544-4D04-BB92-B2DCE58E8692}" srcId="{D7676E2C-4A64-4B47-A246-EFC6BA5F1D59}" destId="{0AA93D1B-49C6-4D2C-9DDA-184ABF839459}" srcOrd="5" destOrd="0" parTransId="{BAEC00F7-DC79-4D8D-8634-D4D68D2FDD05}" sibTransId="{6B90D386-F406-4CC8-A808-8ED80CDE8EA1}"/>
    <dgm:cxn modelId="{359CDD64-6083-4A5F-964E-A5CCFDFF0D1B}" type="presOf" srcId="{D7676E2C-4A64-4B47-A246-EFC6BA5F1D59}" destId="{294AC0A4-DCAE-45B7-B1FA-68B91E9DACD1}" srcOrd="0" destOrd="0" presId="urn:microsoft.com/office/officeart/2005/8/layout/StepDownProcess"/>
    <dgm:cxn modelId="{4FEBC87B-F7E7-4D7E-8988-A7760E162657}" srcId="{D7676E2C-4A64-4B47-A246-EFC6BA5F1D59}" destId="{5C3B4FB0-180F-4226-B571-8845757A4F93}" srcOrd="4" destOrd="0" parTransId="{3ED6AF8A-EA89-4BCE-A5C4-ADAE6CCB2C00}" sibTransId="{3EB23AE3-E0CB-466B-A8BF-5E94CB79F442}"/>
    <dgm:cxn modelId="{2A91C70E-1DE5-407A-B191-00C37FD5FB8C}" srcId="{D7676E2C-4A64-4B47-A246-EFC6BA5F1D59}" destId="{B8587042-3C4F-4A1D-83FA-FCE3658D63EF}" srcOrd="3" destOrd="0" parTransId="{AAB7E0C3-F299-47E2-B539-7F44142FEDBC}" sibTransId="{1231E52B-7DCB-4E63-B4F5-EC3A03F3547C}"/>
    <dgm:cxn modelId="{BB39051A-A60C-41FC-AF78-8974EE787BE8}" type="presOf" srcId="{975F84B9-4B0B-499B-92AD-C860004C3305}" destId="{6A1CF942-4427-40A2-9BFD-5741178E175C}" srcOrd="0" destOrd="0" presId="urn:microsoft.com/office/officeart/2005/8/layout/StepDownProcess"/>
    <dgm:cxn modelId="{E3C14510-E34D-4926-B2A7-CAE384427824}" srcId="{D7676E2C-4A64-4B47-A246-EFC6BA5F1D59}" destId="{31DF12CB-058E-45C9-8A3B-E404FDB0AE65}" srcOrd="0" destOrd="0" parTransId="{7065606E-1C46-47F6-AE5A-FB4D956B8E39}" sibTransId="{D5BC09DE-B588-46DA-A6A6-16F2E4241BDE}"/>
    <dgm:cxn modelId="{E8C3B438-A06F-43AA-87D8-E86F413506E9}" type="presOf" srcId="{4D1C79BC-6B7F-4E06-A99D-EBECE969AABD}" destId="{E2EE3AB4-8769-4F4B-9788-A0BC1AF1A833}" srcOrd="0" destOrd="0" presId="urn:microsoft.com/office/officeart/2005/8/layout/StepDownProcess"/>
    <dgm:cxn modelId="{032C0168-C1E1-47D2-AEC0-6A2439919A1D}" type="presOf" srcId="{0AA93D1B-49C6-4D2C-9DDA-184ABF839459}" destId="{E5FD4176-030E-460D-BB0F-E451AD3B1214}" srcOrd="0" destOrd="0" presId="urn:microsoft.com/office/officeart/2005/8/layout/StepDownProcess"/>
    <dgm:cxn modelId="{8C7EB31B-AABD-4558-A5EE-8BAFC05E65D9}" srcId="{D7676E2C-4A64-4B47-A246-EFC6BA5F1D59}" destId="{4D1C79BC-6B7F-4E06-A99D-EBECE969AABD}" srcOrd="2" destOrd="0" parTransId="{04DA877C-1CC5-41FC-B14D-BF097C4A9624}" sibTransId="{3ABFC2A3-15FC-44FD-8B10-63AC740B1579}"/>
    <dgm:cxn modelId="{7A32B175-639D-497F-9FF0-673D0BE99E33}" type="presParOf" srcId="{294AC0A4-DCAE-45B7-B1FA-68B91E9DACD1}" destId="{9ADD5552-FAAE-422E-BAE3-924C0B217FE8}" srcOrd="0" destOrd="0" presId="urn:microsoft.com/office/officeart/2005/8/layout/StepDownProcess"/>
    <dgm:cxn modelId="{3B520581-FF7A-4396-BBDC-9781105A6DF1}" type="presParOf" srcId="{9ADD5552-FAAE-422E-BAE3-924C0B217FE8}" destId="{29232517-0B2F-4FBA-9BF3-F6DB8A397F4D}" srcOrd="0" destOrd="0" presId="urn:microsoft.com/office/officeart/2005/8/layout/StepDownProcess"/>
    <dgm:cxn modelId="{57DDCB76-950F-46E3-86A5-C331877C3841}" type="presParOf" srcId="{9ADD5552-FAAE-422E-BAE3-924C0B217FE8}" destId="{BEA5C94A-F017-4621-AA0E-6A7A6F30F26F}" srcOrd="1" destOrd="0" presId="urn:microsoft.com/office/officeart/2005/8/layout/StepDownProcess"/>
    <dgm:cxn modelId="{3475AE54-55E7-4C55-933D-162C948D15C7}" type="presParOf" srcId="{9ADD5552-FAAE-422E-BAE3-924C0B217FE8}" destId="{FECB2CA6-6E93-471F-ABD9-64853422F1FA}" srcOrd="2" destOrd="0" presId="urn:microsoft.com/office/officeart/2005/8/layout/StepDownProcess"/>
    <dgm:cxn modelId="{BB526AB2-D7BE-4D9F-AEF0-ED5056E973A4}" type="presParOf" srcId="{294AC0A4-DCAE-45B7-B1FA-68B91E9DACD1}" destId="{89AE5AB7-AA94-42DC-B978-E0134DED971A}" srcOrd="1" destOrd="0" presId="urn:microsoft.com/office/officeart/2005/8/layout/StepDownProcess"/>
    <dgm:cxn modelId="{4CD9536D-E354-4C71-B38F-4A94EE47A109}" type="presParOf" srcId="{294AC0A4-DCAE-45B7-B1FA-68B91E9DACD1}" destId="{A0201E76-C421-460B-92E6-704362C135E3}" srcOrd="2" destOrd="0" presId="urn:microsoft.com/office/officeart/2005/8/layout/StepDownProcess"/>
    <dgm:cxn modelId="{313D59FB-4474-4BD1-9EEF-004FDB8D3428}" type="presParOf" srcId="{A0201E76-C421-460B-92E6-704362C135E3}" destId="{9BDC0C08-772C-4259-B721-6E5D04E06832}" srcOrd="0" destOrd="0" presId="urn:microsoft.com/office/officeart/2005/8/layout/StepDownProcess"/>
    <dgm:cxn modelId="{100749A3-5209-476C-B1F7-383F3DF28F69}" type="presParOf" srcId="{A0201E76-C421-460B-92E6-704362C135E3}" destId="{6A1CF942-4427-40A2-9BFD-5741178E175C}" srcOrd="1" destOrd="0" presId="urn:microsoft.com/office/officeart/2005/8/layout/StepDownProcess"/>
    <dgm:cxn modelId="{272A98D4-F408-4EAC-8FDE-5B24418CD00D}" type="presParOf" srcId="{A0201E76-C421-460B-92E6-704362C135E3}" destId="{387B09F0-A2CC-4BA9-8B45-18C5EB181154}" srcOrd="2" destOrd="0" presId="urn:microsoft.com/office/officeart/2005/8/layout/StepDownProcess"/>
    <dgm:cxn modelId="{0F67EC51-C929-46C1-9CEF-B8245919246E}" type="presParOf" srcId="{294AC0A4-DCAE-45B7-B1FA-68B91E9DACD1}" destId="{7FEE3A6C-5336-4A59-895F-2D62D02871F9}" srcOrd="3" destOrd="0" presId="urn:microsoft.com/office/officeart/2005/8/layout/StepDownProcess"/>
    <dgm:cxn modelId="{F18DAED8-194D-4D63-A5F5-5C245C48CD98}" type="presParOf" srcId="{294AC0A4-DCAE-45B7-B1FA-68B91E9DACD1}" destId="{C7155D3F-1A30-485F-B27B-47F52914687C}" srcOrd="4" destOrd="0" presId="urn:microsoft.com/office/officeart/2005/8/layout/StepDownProcess"/>
    <dgm:cxn modelId="{4FA4FC74-F586-44A9-816F-B199A18674A2}" type="presParOf" srcId="{C7155D3F-1A30-485F-B27B-47F52914687C}" destId="{58268CAD-9B04-4158-99A6-22B0635F26F7}" srcOrd="0" destOrd="0" presId="urn:microsoft.com/office/officeart/2005/8/layout/StepDownProcess"/>
    <dgm:cxn modelId="{70BBE368-6D25-4307-A69B-0347928FE8A6}" type="presParOf" srcId="{C7155D3F-1A30-485F-B27B-47F52914687C}" destId="{E2EE3AB4-8769-4F4B-9788-A0BC1AF1A833}" srcOrd="1" destOrd="0" presId="urn:microsoft.com/office/officeart/2005/8/layout/StepDownProcess"/>
    <dgm:cxn modelId="{F8A2C826-3673-4E9F-9792-2760BBCE115B}" type="presParOf" srcId="{C7155D3F-1A30-485F-B27B-47F52914687C}" destId="{1852DDF9-BEE4-4A77-BC04-3E68D7E33022}" srcOrd="2" destOrd="0" presId="urn:microsoft.com/office/officeart/2005/8/layout/StepDownProcess"/>
    <dgm:cxn modelId="{3FCE63E3-8E6D-4AC9-AA3D-033C90834DF2}" type="presParOf" srcId="{294AC0A4-DCAE-45B7-B1FA-68B91E9DACD1}" destId="{020734F0-DA3D-484B-A50F-08A9FB3D8CEB}" srcOrd="5" destOrd="0" presId="urn:microsoft.com/office/officeart/2005/8/layout/StepDownProcess"/>
    <dgm:cxn modelId="{5F482DAC-36C2-4D57-9FCE-40E60CE4CA84}" type="presParOf" srcId="{294AC0A4-DCAE-45B7-B1FA-68B91E9DACD1}" destId="{27E2FDEE-B79A-406D-90A8-5664BC0B892F}" srcOrd="6" destOrd="0" presId="urn:microsoft.com/office/officeart/2005/8/layout/StepDownProcess"/>
    <dgm:cxn modelId="{31F1FE4C-DF14-4214-9BBF-27345F1BB26E}" type="presParOf" srcId="{27E2FDEE-B79A-406D-90A8-5664BC0B892F}" destId="{71B10EA0-3908-4302-BFB2-DB51CABCF085}" srcOrd="0" destOrd="0" presId="urn:microsoft.com/office/officeart/2005/8/layout/StepDownProcess"/>
    <dgm:cxn modelId="{2F15E2F6-D1A4-4BD2-9039-B1693EAF2B20}" type="presParOf" srcId="{27E2FDEE-B79A-406D-90A8-5664BC0B892F}" destId="{7A7BED90-95EE-4634-8639-3702A1EC655F}" srcOrd="1" destOrd="0" presId="urn:microsoft.com/office/officeart/2005/8/layout/StepDownProcess"/>
    <dgm:cxn modelId="{758360BB-EB9B-4143-BE6D-18BB511BD3EA}" type="presParOf" srcId="{27E2FDEE-B79A-406D-90A8-5664BC0B892F}" destId="{3EC57A88-43D3-40D0-BF80-2186D8351D78}" srcOrd="2" destOrd="0" presId="urn:microsoft.com/office/officeart/2005/8/layout/StepDownProcess"/>
    <dgm:cxn modelId="{2060373A-4F02-4C8F-9488-6C44FACA27F2}" type="presParOf" srcId="{294AC0A4-DCAE-45B7-B1FA-68B91E9DACD1}" destId="{8A8F8A07-2B5E-47FC-9A0F-0C7626B9DC74}" srcOrd="7" destOrd="0" presId="urn:microsoft.com/office/officeart/2005/8/layout/StepDownProcess"/>
    <dgm:cxn modelId="{3FE9F8B8-8DD4-4CC2-B2EE-FDB3998ED9E8}" type="presParOf" srcId="{294AC0A4-DCAE-45B7-B1FA-68B91E9DACD1}" destId="{37D70291-37C8-4FB5-A30B-6AADFCAAAFB8}" srcOrd="8" destOrd="0" presId="urn:microsoft.com/office/officeart/2005/8/layout/StepDownProcess"/>
    <dgm:cxn modelId="{B7140326-DCA8-4CB7-B710-1750E8523F05}" type="presParOf" srcId="{37D70291-37C8-4FB5-A30B-6AADFCAAAFB8}" destId="{0D55E6FD-93FF-46BE-9EC7-1BF147725F36}" srcOrd="0" destOrd="0" presId="urn:microsoft.com/office/officeart/2005/8/layout/StepDownProcess"/>
    <dgm:cxn modelId="{9906CD25-1A1E-407D-BDCE-7D825CFA8CD7}" type="presParOf" srcId="{37D70291-37C8-4FB5-A30B-6AADFCAAAFB8}" destId="{5A7DA7CE-4C6E-42FB-829E-3C255F99839D}" srcOrd="1" destOrd="0" presId="urn:microsoft.com/office/officeart/2005/8/layout/StepDownProcess"/>
    <dgm:cxn modelId="{BB5A242D-04A3-41A8-95A4-62BF94F0AADB}" type="presParOf" srcId="{37D70291-37C8-4FB5-A30B-6AADFCAAAFB8}" destId="{652EA0F5-32E3-4384-AFF1-1B65639E479D}" srcOrd="2" destOrd="0" presId="urn:microsoft.com/office/officeart/2005/8/layout/StepDownProcess"/>
    <dgm:cxn modelId="{7BB5FB68-3363-4A4B-98CF-08262B320A22}" type="presParOf" srcId="{294AC0A4-DCAE-45B7-B1FA-68B91E9DACD1}" destId="{B0262B71-661C-4A15-B2B2-E75944568522}" srcOrd="9" destOrd="0" presId="urn:microsoft.com/office/officeart/2005/8/layout/StepDownProcess"/>
    <dgm:cxn modelId="{9B41EBDF-8BB7-4299-BF1D-21B92BBDE7DF}" type="presParOf" srcId="{294AC0A4-DCAE-45B7-B1FA-68B91E9DACD1}" destId="{8318C17F-C08B-4CE7-9034-07A1FADF9243}" srcOrd="10" destOrd="0" presId="urn:microsoft.com/office/officeart/2005/8/layout/StepDownProcess"/>
    <dgm:cxn modelId="{770E330A-E1EF-4784-A744-1306C655CAD8}" type="presParOf" srcId="{8318C17F-C08B-4CE7-9034-07A1FADF9243}" destId="{E5FD4176-030E-460D-BB0F-E451AD3B1214}" srcOrd="0" destOrd="0" presId="urn:microsoft.com/office/officeart/2005/8/layout/StepDown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1804"/>
          </a:xfrm>
          <a:prstGeom prst="rect">
            <a:avLst/>
          </a:prstGeom>
        </p:spPr>
        <p:txBody>
          <a:bodyPr vert="horz" lIns="92830" tIns="46415" rIns="92830" bIns="46415"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1804"/>
          </a:xfrm>
          <a:prstGeom prst="rect">
            <a:avLst/>
          </a:prstGeom>
        </p:spPr>
        <p:txBody>
          <a:bodyPr vert="horz" lIns="92830" tIns="46415" rIns="92830" bIns="46415" rtlCol="0"/>
          <a:lstStyle>
            <a:lvl1pPr algn="r">
              <a:defRPr sz="1200"/>
            </a:lvl1pPr>
          </a:lstStyle>
          <a:p>
            <a:fld id="{9AF0D920-2905-46EE-802F-E39001D030A3}" type="datetimeFigureOut">
              <a:rPr lang="en-US" smtClean="0"/>
              <a:pPr/>
              <a:t>9/4/2014</a:t>
            </a:fld>
            <a:endParaRPr lang="en-US" dirty="0"/>
          </a:p>
        </p:txBody>
      </p:sp>
      <p:sp>
        <p:nvSpPr>
          <p:cNvPr id="4" name="Footer Placeholder 3"/>
          <p:cNvSpPr>
            <a:spLocks noGrp="1"/>
          </p:cNvSpPr>
          <p:nvPr>
            <p:ph type="ftr" sz="quarter" idx="2"/>
          </p:nvPr>
        </p:nvSpPr>
        <p:spPr>
          <a:xfrm>
            <a:off x="0" y="8772668"/>
            <a:ext cx="3037840" cy="461804"/>
          </a:xfrm>
          <a:prstGeom prst="rect">
            <a:avLst/>
          </a:prstGeom>
        </p:spPr>
        <p:txBody>
          <a:bodyPr vert="horz" lIns="92830" tIns="46415" rIns="92830" bIns="46415"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772668"/>
            <a:ext cx="3037840" cy="461804"/>
          </a:xfrm>
          <a:prstGeom prst="rect">
            <a:avLst/>
          </a:prstGeom>
        </p:spPr>
        <p:txBody>
          <a:bodyPr vert="horz" lIns="92830" tIns="46415" rIns="92830" bIns="46415" rtlCol="0" anchor="b"/>
          <a:lstStyle>
            <a:lvl1pPr algn="r">
              <a:defRPr sz="1200"/>
            </a:lvl1pPr>
          </a:lstStyle>
          <a:p>
            <a:fld id="{7F83A991-A7F7-4AA0-AD51-CDC6F9F80A2D}" type="slidenum">
              <a:rPr lang="en-US" smtClean="0"/>
              <a:pPr/>
              <a:t>‹#›</a:t>
            </a:fld>
            <a:endParaRPr lang="en-US" dirty="0"/>
          </a:p>
        </p:txBody>
      </p:sp>
    </p:spTree>
    <p:extLst>
      <p:ext uri="{BB962C8B-B14F-4D97-AF65-F5344CB8AC3E}">
        <p14:creationId xmlns:p14="http://schemas.microsoft.com/office/powerpoint/2010/main" val="13376453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1963"/>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338" y="0"/>
            <a:ext cx="3038475" cy="461963"/>
          </a:xfrm>
          <a:prstGeom prst="rect">
            <a:avLst/>
          </a:prstGeom>
        </p:spPr>
        <p:txBody>
          <a:bodyPr vert="horz" lIns="91440" tIns="45720" rIns="91440" bIns="45720" rtlCol="0"/>
          <a:lstStyle>
            <a:lvl1pPr algn="r">
              <a:defRPr sz="1200"/>
            </a:lvl1pPr>
          </a:lstStyle>
          <a:p>
            <a:fld id="{A030D2FD-E848-4F47-B17A-8B1C30EFB4B8}" type="datetimeFigureOut">
              <a:rPr lang="en-US" smtClean="0"/>
              <a:t>9/4/2014</a:t>
            </a:fld>
            <a:endParaRPr lang="en-US" dirty="0"/>
          </a:p>
        </p:txBody>
      </p:sp>
      <p:sp>
        <p:nvSpPr>
          <p:cNvPr id="4" name="Slide Image Placeholder 3"/>
          <p:cNvSpPr>
            <a:spLocks noGrp="1" noRot="1" noChangeAspect="1"/>
          </p:cNvSpPr>
          <p:nvPr>
            <p:ph type="sldImg" idx="2"/>
          </p:nvPr>
        </p:nvSpPr>
        <p:spPr>
          <a:xfrm>
            <a:off x="1195388" y="692150"/>
            <a:ext cx="4619625" cy="346392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675" y="4387850"/>
            <a:ext cx="5607050" cy="415607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525"/>
            <a:ext cx="3038475" cy="461963"/>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338" y="8772525"/>
            <a:ext cx="3038475" cy="461963"/>
          </a:xfrm>
          <a:prstGeom prst="rect">
            <a:avLst/>
          </a:prstGeom>
        </p:spPr>
        <p:txBody>
          <a:bodyPr vert="horz" lIns="91440" tIns="45720" rIns="91440" bIns="45720" rtlCol="0" anchor="b"/>
          <a:lstStyle>
            <a:lvl1pPr algn="r">
              <a:defRPr sz="1200"/>
            </a:lvl1pPr>
          </a:lstStyle>
          <a:p>
            <a:fld id="{C3B8AD71-E067-41DE-9841-47D28044D35C}" type="slidenum">
              <a:rPr lang="en-US" smtClean="0"/>
              <a:t>‹#›</a:t>
            </a:fld>
            <a:endParaRPr lang="en-US" dirty="0"/>
          </a:p>
        </p:txBody>
      </p:sp>
    </p:spTree>
    <p:extLst>
      <p:ext uri="{BB962C8B-B14F-4D97-AF65-F5344CB8AC3E}">
        <p14:creationId xmlns:p14="http://schemas.microsoft.com/office/powerpoint/2010/main" val="32925946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B8AD71-E067-41DE-9841-47D28044D35C}" type="slidenum">
              <a:rPr lang="en-US" smtClean="0"/>
              <a:t>1</a:t>
            </a:fld>
            <a:endParaRPr lang="en-US" dirty="0"/>
          </a:p>
        </p:txBody>
      </p:sp>
    </p:spTree>
    <p:extLst>
      <p:ext uri="{BB962C8B-B14F-4D97-AF65-F5344CB8AC3E}">
        <p14:creationId xmlns:p14="http://schemas.microsoft.com/office/powerpoint/2010/main" val="13185180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again we are looking at the same fictitious scenarios as before, where each line represents</a:t>
            </a:r>
            <a:r>
              <a:rPr lang="en-US" baseline="0" dirty="0" smtClean="0"/>
              <a:t> a circumcision strategy targeting only that age group. The reductions in incidence are in the entire population, not just in that age group. The age group listed in the legend is only who is getting circumcised. Again it is tracking the boys who are circumcised as they age over time. </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Each line represents the reduction in incidence comparing the scale-up strategy depicted</a:t>
            </a:r>
            <a:r>
              <a:rPr lang="en-US" baseline="0" dirty="0" smtClean="0"/>
              <a:t> compared with no scale up. The most rapid initial reductions in incidence are among the 20-24 and 25-29 year age groups, while the greatest magnitude reduction in incidence over the long term come from circumcising 10-14 and 15-19 year olds. </a:t>
            </a:r>
            <a:endParaRPr lang="en-US" strike="sngStrike" baseline="0" dirty="0" smtClean="0"/>
          </a:p>
        </p:txBody>
      </p:sp>
      <p:sp>
        <p:nvSpPr>
          <p:cNvPr id="4" name="Slide Number Placeholder 3"/>
          <p:cNvSpPr>
            <a:spLocks noGrp="1"/>
          </p:cNvSpPr>
          <p:nvPr>
            <p:ph type="sldNum" sz="quarter" idx="10"/>
          </p:nvPr>
        </p:nvSpPr>
        <p:spPr/>
        <p:txBody>
          <a:bodyPr/>
          <a:lstStyle/>
          <a:p>
            <a:fld id="{4D8A9C51-E855-458B-A822-5408931CFA0F}" type="slidenum">
              <a:rPr lang="en-US" smtClean="0"/>
              <a:t>11</a:t>
            </a:fld>
            <a:endParaRPr lang="en-US" dirty="0"/>
          </a:p>
        </p:txBody>
      </p:sp>
    </p:spTree>
    <p:extLst>
      <p:ext uri="{BB962C8B-B14F-4D97-AF65-F5344CB8AC3E}">
        <p14:creationId xmlns:p14="http://schemas.microsoft.com/office/powerpoint/2010/main" val="33884561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7301">
              <a:defRPr/>
            </a:pPr>
            <a:r>
              <a:rPr lang="en-US" dirty="0" smtClean="0"/>
              <a:t>Here we are looking at what might be some real age targeting strategies, with combined age groups. You can see that the most efficient strategy in terms of cost in this table is targeting the 15-34 year age group (look at cost per infection averted, lower left panel). If we focus on the age groups that start with 10, you can see that there are no gains in cost efficiency in the age groups starting with 10 years old.</a:t>
            </a:r>
          </a:p>
          <a:p>
            <a:pPr defTabSz="897301">
              <a:defRPr/>
            </a:pPr>
            <a:endParaRPr lang="en-US" dirty="0" smtClean="0"/>
          </a:p>
          <a:p>
            <a:pPr defTabSz="897301">
              <a:defRPr/>
            </a:pPr>
            <a:r>
              <a:rPr lang="en-US" dirty="0" smtClean="0"/>
              <a:t>Please note that the results in this slide used the same unit cost regardless of the age of the client. If you vary the unit cost so that it increases with the older men, for example, you might get different results in terms of the most cost-effective ages to target. We looked at this for South Africa, and large differences</a:t>
            </a:r>
            <a:r>
              <a:rPr lang="en-US" baseline="0" dirty="0" smtClean="0"/>
              <a:t> in cost by age of client resulted in small changes in the most cost-effective age groups to target.</a:t>
            </a:r>
            <a:endParaRPr lang="en-US" dirty="0" smtClean="0"/>
          </a:p>
          <a:p>
            <a:endParaRPr lang="en-US" dirty="0"/>
          </a:p>
        </p:txBody>
      </p:sp>
      <p:sp>
        <p:nvSpPr>
          <p:cNvPr id="4" name="Slide Number Placeholder 3"/>
          <p:cNvSpPr>
            <a:spLocks noGrp="1"/>
          </p:cNvSpPr>
          <p:nvPr>
            <p:ph type="sldNum" sz="quarter" idx="10"/>
          </p:nvPr>
        </p:nvSpPr>
        <p:spPr/>
        <p:txBody>
          <a:bodyPr/>
          <a:lstStyle/>
          <a:p>
            <a:fld id="{C3B8AD71-E067-41DE-9841-47D28044D35C}" type="slidenum">
              <a:rPr lang="en-US" smtClean="0"/>
              <a:t>12</a:t>
            </a:fld>
            <a:endParaRPr lang="en-US" dirty="0"/>
          </a:p>
        </p:txBody>
      </p:sp>
    </p:spTree>
    <p:extLst>
      <p:ext uri="{BB962C8B-B14F-4D97-AF65-F5344CB8AC3E}">
        <p14:creationId xmlns:p14="http://schemas.microsoft.com/office/powerpoint/2010/main" val="7739880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Here we are looking at different age targeting strategies that progressively add the younger age groups. You can see that additional reductions of HIV incidence are achieved when adding the younger age groups to those who are circumcised.</a:t>
            </a:r>
            <a:endParaRPr lang="en-US" strike="sngStrike" baseline="0" dirty="0" smtClean="0"/>
          </a:p>
        </p:txBody>
      </p:sp>
      <p:sp>
        <p:nvSpPr>
          <p:cNvPr id="4" name="Slide Number Placeholder 3"/>
          <p:cNvSpPr>
            <a:spLocks noGrp="1"/>
          </p:cNvSpPr>
          <p:nvPr>
            <p:ph type="sldNum" sz="quarter" idx="10"/>
          </p:nvPr>
        </p:nvSpPr>
        <p:spPr/>
        <p:txBody>
          <a:bodyPr/>
          <a:lstStyle/>
          <a:p>
            <a:fld id="{4D8A9C51-E855-458B-A822-5408931CFA0F}" type="slidenum">
              <a:rPr lang="en-US" smtClean="0"/>
              <a:t>13</a:t>
            </a:fld>
            <a:endParaRPr lang="en-US" dirty="0"/>
          </a:p>
        </p:txBody>
      </p:sp>
    </p:spTree>
    <p:extLst>
      <p:ext uri="{BB962C8B-B14F-4D97-AF65-F5344CB8AC3E}">
        <p14:creationId xmlns:p14="http://schemas.microsoft.com/office/powerpoint/2010/main" val="42276683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slide summarizes the results of the analyses in the five countries where DMPPT 2.0 analyses have been conducted. Malawi and Tanzania have made policy decisions about age targeting as a result of the analyses; the other countries are still in the process of considering the implications.</a:t>
            </a:r>
            <a:endParaRPr lang="en-US" dirty="0"/>
          </a:p>
        </p:txBody>
      </p:sp>
      <p:sp>
        <p:nvSpPr>
          <p:cNvPr id="4" name="Slide Number Placeholder 3"/>
          <p:cNvSpPr>
            <a:spLocks noGrp="1"/>
          </p:cNvSpPr>
          <p:nvPr>
            <p:ph type="sldNum" sz="quarter" idx="10"/>
          </p:nvPr>
        </p:nvSpPr>
        <p:spPr/>
        <p:txBody>
          <a:bodyPr/>
          <a:lstStyle/>
          <a:p>
            <a:fld id="{4D8A9C51-E855-458B-A822-5408931CFA0F}" type="slidenum">
              <a:rPr lang="en-US" smtClean="0"/>
              <a:t>14</a:t>
            </a:fld>
            <a:endParaRPr lang="en-US" dirty="0"/>
          </a:p>
        </p:txBody>
      </p:sp>
    </p:spTree>
    <p:extLst>
      <p:ext uri="{BB962C8B-B14F-4D97-AF65-F5344CB8AC3E}">
        <p14:creationId xmlns:p14="http://schemas.microsoft.com/office/powerpoint/2010/main" val="3909649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addition to age of client, we also looked</a:t>
            </a:r>
            <a:r>
              <a:rPr lang="en-US" baseline="0" dirty="0" smtClean="0"/>
              <a:t> at the impact and cost-effectiveness of focusing on specific sub-national regions. Again we are using Malawi as an example. We also conducted subnational analyses in Tanzania, South Africa, and Uganda.</a:t>
            </a:r>
          </a:p>
          <a:p>
            <a:endParaRPr lang="en-US" baseline="0" dirty="0" smtClean="0"/>
          </a:p>
          <a:p>
            <a:r>
              <a:rPr lang="en-US" baseline="0" dirty="0" smtClean="0"/>
              <a:t>Here you can see that the cost-effectiveness of focusing on different zones in Malawi has wide variation, with the two southern zones coming out as being the most cost-effective. The black bars represent the uncertainty of the estimates based on the uncertainty of the HIV incidence projections that were input into the DMPPT 2.0 model. </a:t>
            </a:r>
            <a:endParaRPr lang="en-US" dirty="0"/>
          </a:p>
        </p:txBody>
      </p:sp>
      <p:sp>
        <p:nvSpPr>
          <p:cNvPr id="4" name="Slide Number Placeholder 3"/>
          <p:cNvSpPr>
            <a:spLocks noGrp="1"/>
          </p:cNvSpPr>
          <p:nvPr>
            <p:ph type="sldNum" sz="quarter" idx="10"/>
          </p:nvPr>
        </p:nvSpPr>
        <p:spPr/>
        <p:txBody>
          <a:bodyPr/>
          <a:lstStyle/>
          <a:p>
            <a:fld id="{C3B8AD71-E067-41DE-9841-47D28044D35C}" type="slidenum">
              <a:rPr lang="en-US" smtClean="0"/>
              <a:t>15</a:t>
            </a:fld>
            <a:endParaRPr lang="en-US" dirty="0"/>
          </a:p>
        </p:txBody>
      </p:sp>
    </p:spTree>
    <p:extLst>
      <p:ext uri="{BB962C8B-B14F-4D97-AF65-F5344CB8AC3E}">
        <p14:creationId xmlns:p14="http://schemas.microsoft.com/office/powerpoint/2010/main" val="22720745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Why would cost-effectiveness vary among the zones? The cost-effectiveness is related to the number of VMMCs per infection averted, which in turn is inversely related to the incidence. The higher the HIV incidence, the fewer</a:t>
            </a:r>
            <a:r>
              <a:rPr lang="en-US" baseline="0" dirty="0" smtClean="0"/>
              <a:t> circumcisions need to be performed to avert one HIV infection, making the VMMC program more cost-effective and impactful.</a:t>
            </a:r>
            <a:endParaRPr lang="en-US" dirty="0" smtClean="0"/>
          </a:p>
          <a:p>
            <a:endParaRPr lang="en-US" dirty="0"/>
          </a:p>
        </p:txBody>
      </p:sp>
      <p:sp>
        <p:nvSpPr>
          <p:cNvPr id="4" name="Slide Number Placeholder 3"/>
          <p:cNvSpPr>
            <a:spLocks noGrp="1"/>
          </p:cNvSpPr>
          <p:nvPr>
            <p:ph type="sldNum" sz="quarter" idx="10"/>
          </p:nvPr>
        </p:nvSpPr>
        <p:spPr/>
        <p:txBody>
          <a:bodyPr/>
          <a:lstStyle/>
          <a:p>
            <a:fld id="{C3B8AD71-E067-41DE-9841-47D28044D35C}" type="slidenum">
              <a:rPr lang="en-US" smtClean="0"/>
              <a:t>16</a:t>
            </a:fld>
            <a:endParaRPr lang="en-US" dirty="0"/>
          </a:p>
        </p:txBody>
      </p:sp>
    </p:spTree>
    <p:extLst>
      <p:ext uri="{BB962C8B-B14F-4D97-AF65-F5344CB8AC3E}">
        <p14:creationId xmlns:p14="http://schemas.microsoft.com/office/powerpoint/2010/main" val="33799384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7301">
              <a:defRPr/>
            </a:pPr>
            <a:r>
              <a:rPr lang="en-US" dirty="0" smtClean="0"/>
              <a:t>Here you can see how the different Zones vary in terms of cost savings from treatment costs averted. With these particular assumptions of the cost of VMMC and the cost of treatment, in some of the Zones the VMMC program is cost saving, and in other Zones it is not. These results are sensitive to assumptions about the relative cost of the VMMC program vs. the cost of treatment. </a:t>
            </a:r>
          </a:p>
        </p:txBody>
      </p:sp>
      <p:sp>
        <p:nvSpPr>
          <p:cNvPr id="4" name="Slide Number Placeholder 3"/>
          <p:cNvSpPr>
            <a:spLocks noGrp="1"/>
          </p:cNvSpPr>
          <p:nvPr>
            <p:ph type="sldNum" sz="quarter" idx="10"/>
          </p:nvPr>
        </p:nvSpPr>
        <p:spPr/>
        <p:txBody>
          <a:bodyPr/>
          <a:lstStyle/>
          <a:p>
            <a:fld id="{C3B8AD71-E067-41DE-9841-47D28044D35C}" type="slidenum">
              <a:rPr lang="en-US" smtClean="0"/>
              <a:t>18</a:t>
            </a:fld>
            <a:endParaRPr lang="en-US" dirty="0"/>
          </a:p>
        </p:txBody>
      </p:sp>
    </p:spTree>
    <p:extLst>
      <p:ext uri="{BB962C8B-B14F-4D97-AF65-F5344CB8AC3E}">
        <p14:creationId xmlns:p14="http://schemas.microsoft.com/office/powerpoint/2010/main" val="13830989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8A9C51-E855-458B-A822-5408931CFA0F}" type="slidenum">
              <a:rPr lang="en-US" smtClean="0"/>
              <a:t>19</a:t>
            </a:fld>
            <a:endParaRPr lang="en-US" dirty="0"/>
          </a:p>
        </p:txBody>
      </p:sp>
    </p:spTree>
    <p:extLst>
      <p:ext uri="{BB962C8B-B14F-4D97-AF65-F5344CB8AC3E}">
        <p14:creationId xmlns:p14="http://schemas.microsoft.com/office/powerpoint/2010/main" val="16266426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8A9C51-E855-458B-A822-5408931CFA0F}" type="slidenum">
              <a:rPr lang="en-US" smtClean="0"/>
              <a:t>21</a:t>
            </a:fld>
            <a:endParaRPr lang="en-US" dirty="0"/>
          </a:p>
        </p:txBody>
      </p:sp>
    </p:spTree>
    <p:extLst>
      <p:ext uri="{BB962C8B-B14F-4D97-AF65-F5344CB8AC3E}">
        <p14:creationId xmlns:p14="http://schemas.microsoft.com/office/powerpoint/2010/main" val="7507885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a:t>
            </a:r>
            <a:r>
              <a:rPr lang="en-US" baseline="0" dirty="0" smtClean="0"/>
              <a:t> 2013, the 14 priority countries for VMMC were about ¼ of the way toward reaching the target of 21 million VMMCs among clients age 15-49 by 2016. There was a concern that there might not be enough resources—financial or human—to enable the countries to reach their targets.</a:t>
            </a:r>
          </a:p>
        </p:txBody>
      </p:sp>
      <p:sp>
        <p:nvSpPr>
          <p:cNvPr id="4" name="Slide Number Placeholder 3"/>
          <p:cNvSpPr>
            <a:spLocks noGrp="1"/>
          </p:cNvSpPr>
          <p:nvPr>
            <p:ph type="sldNum" sz="quarter" idx="10"/>
          </p:nvPr>
        </p:nvSpPr>
        <p:spPr/>
        <p:txBody>
          <a:bodyPr/>
          <a:lstStyle/>
          <a:p>
            <a:fld id="{C3B8AD71-E067-41DE-9841-47D28044D35C}" type="slidenum">
              <a:rPr lang="en-US" smtClean="0"/>
              <a:t>2</a:t>
            </a:fld>
            <a:endParaRPr lang="en-US" dirty="0"/>
          </a:p>
        </p:txBody>
      </p:sp>
    </p:spTree>
    <p:extLst>
      <p:ext uri="{BB962C8B-B14F-4D97-AF65-F5344CB8AC3E}">
        <p14:creationId xmlns:p14="http://schemas.microsoft.com/office/powerpoint/2010/main" val="41283176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addition, many countries were finding that over a third of the clients being circumcised were not even falling within the 15-49 year age group of the target population, and that it</a:t>
            </a:r>
            <a:r>
              <a:rPr lang="en-US" baseline="0" dirty="0" smtClean="0"/>
              <a:t> was difficult to reach men above the age of 25, who were believed to be key for immediate impact on reducing new HIV infections. </a:t>
            </a:r>
          </a:p>
        </p:txBody>
      </p:sp>
      <p:sp>
        <p:nvSpPr>
          <p:cNvPr id="4" name="Slide Number Placeholder 3"/>
          <p:cNvSpPr>
            <a:spLocks noGrp="1"/>
          </p:cNvSpPr>
          <p:nvPr>
            <p:ph type="sldNum" sz="quarter" idx="10"/>
          </p:nvPr>
        </p:nvSpPr>
        <p:spPr/>
        <p:txBody>
          <a:bodyPr/>
          <a:lstStyle/>
          <a:p>
            <a:fld id="{4D8A9C51-E855-458B-A822-5408931CFA0F}" type="slidenum">
              <a:rPr lang="en-US" smtClean="0"/>
              <a:t>3</a:t>
            </a:fld>
            <a:endParaRPr lang="en-US" dirty="0"/>
          </a:p>
        </p:txBody>
      </p:sp>
    </p:spTree>
    <p:extLst>
      <p:ext uri="{BB962C8B-B14F-4D97-AF65-F5344CB8AC3E}">
        <p14:creationId xmlns:p14="http://schemas.microsoft.com/office/powerpoint/2010/main" val="16331153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HPP was requested to create a model that could track the impact of circumcising different age groups of clients,</a:t>
            </a:r>
            <a:r>
              <a:rPr lang="en-US" baseline="0" dirty="0" smtClean="0"/>
              <a:t> in order to help us better understand the impact of the high numbers of 10-19 year olds and low numbers clients over age 25, and how the program could be better focused to maximize impact with less investment.</a:t>
            </a:r>
            <a:endParaRPr lang="en-US" dirty="0"/>
          </a:p>
        </p:txBody>
      </p:sp>
      <p:sp>
        <p:nvSpPr>
          <p:cNvPr id="4" name="Slide Number Placeholder 3"/>
          <p:cNvSpPr>
            <a:spLocks noGrp="1"/>
          </p:cNvSpPr>
          <p:nvPr>
            <p:ph type="sldNum" sz="quarter" idx="10"/>
          </p:nvPr>
        </p:nvSpPr>
        <p:spPr/>
        <p:txBody>
          <a:bodyPr/>
          <a:lstStyle/>
          <a:p>
            <a:fld id="{4D8A9C51-E855-458B-A822-5408931CFA0F}" type="slidenum">
              <a:rPr lang="en-US" smtClean="0"/>
              <a:t>4</a:t>
            </a:fld>
            <a:endParaRPr lang="en-US" dirty="0"/>
          </a:p>
        </p:txBody>
      </p:sp>
    </p:spTree>
    <p:extLst>
      <p:ext uri="{BB962C8B-B14F-4D97-AF65-F5344CB8AC3E}">
        <p14:creationId xmlns:p14="http://schemas.microsoft.com/office/powerpoint/2010/main" val="15128719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model allows users to set targets for scale-up of VMMC separately for different 5-year age groups, as well as EIMC. It calculates the numbers of circumcisions in</a:t>
            </a:r>
            <a:r>
              <a:rPr lang="en-US" baseline="0" dirty="0" smtClean="0"/>
              <a:t> each age group to reach and maintain the specified targets, and the impact in terms of HIV infections averted among males and females, total cost, cost per infection averted, and number of circumcisions per infection averted.</a:t>
            </a:r>
            <a:endParaRPr lang="en-US" dirty="0"/>
          </a:p>
        </p:txBody>
      </p:sp>
      <p:sp>
        <p:nvSpPr>
          <p:cNvPr id="4" name="Slide Number Placeholder 3"/>
          <p:cNvSpPr>
            <a:spLocks noGrp="1"/>
          </p:cNvSpPr>
          <p:nvPr>
            <p:ph type="sldNum" sz="quarter" idx="10"/>
          </p:nvPr>
        </p:nvSpPr>
        <p:spPr/>
        <p:txBody>
          <a:bodyPr/>
          <a:lstStyle/>
          <a:p>
            <a:fld id="{4D8A9C51-E855-458B-A822-5408931CFA0F}" type="slidenum">
              <a:rPr lang="en-US" smtClean="0"/>
              <a:t>5</a:t>
            </a:fld>
            <a:endParaRPr lang="en-US" dirty="0"/>
          </a:p>
        </p:txBody>
      </p:sp>
    </p:spTree>
    <p:extLst>
      <p:ext uri="{BB962C8B-B14F-4D97-AF65-F5344CB8AC3E}">
        <p14:creationId xmlns:p14="http://schemas.microsoft.com/office/powerpoint/2010/main" val="4393971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slide was added by the PEPFAR VMMC TWG.</a:t>
            </a:r>
            <a:endParaRPr lang="en-US" dirty="0"/>
          </a:p>
        </p:txBody>
      </p:sp>
      <p:sp>
        <p:nvSpPr>
          <p:cNvPr id="4" name="Slide Number Placeholder 3"/>
          <p:cNvSpPr>
            <a:spLocks noGrp="1"/>
          </p:cNvSpPr>
          <p:nvPr>
            <p:ph type="sldNum" sz="quarter" idx="10"/>
          </p:nvPr>
        </p:nvSpPr>
        <p:spPr/>
        <p:txBody>
          <a:bodyPr/>
          <a:lstStyle/>
          <a:p>
            <a:fld id="{C3B8AD71-E067-41DE-9841-47D28044D35C}" type="slidenum">
              <a:rPr lang="en-US" smtClean="0"/>
              <a:t>6</a:t>
            </a:fld>
            <a:endParaRPr lang="en-US" dirty="0"/>
          </a:p>
        </p:txBody>
      </p:sp>
    </p:spTree>
    <p:extLst>
      <p:ext uri="{BB962C8B-B14F-4D97-AF65-F5344CB8AC3E}">
        <p14:creationId xmlns:p14="http://schemas.microsoft.com/office/powerpoint/2010/main" val="9165397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 slide was added by the PEPFAR VMMC TWG.</a:t>
            </a:r>
          </a:p>
        </p:txBody>
      </p:sp>
      <p:sp>
        <p:nvSpPr>
          <p:cNvPr id="4" name="Slide Number Placeholder 3"/>
          <p:cNvSpPr>
            <a:spLocks noGrp="1"/>
          </p:cNvSpPr>
          <p:nvPr>
            <p:ph type="sldNum" sz="quarter" idx="10"/>
          </p:nvPr>
        </p:nvSpPr>
        <p:spPr/>
        <p:txBody>
          <a:bodyPr/>
          <a:lstStyle/>
          <a:p>
            <a:fld id="{C3B8AD71-E067-41DE-9841-47D28044D35C}" type="slidenum">
              <a:rPr lang="en-US" smtClean="0"/>
              <a:t>7</a:t>
            </a:fld>
            <a:endParaRPr lang="en-US" dirty="0"/>
          </a:p>
        </p:txBody>
      </p:sp>
    </p:spTree>
    <p:extLst>
      <p:ext uri="{BB962C8B-B14F-4D97-AF65-F5344CB8AC3E}">
        <p14:creationId xmlns:p14="http://schemas.microsoft.com/office/powerpoint/2010/main" val="32245024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 slide was created by the PEPFAR/HPP and Gates/University of Qatar</a:t>
            </a:r>
            <a:r>
              <a:rPr lang="en-US" baseline="0" dirty="0" smtClean="0"/>
              <a:t> teams during a consultation about the models</a:t>
            </a:r>
            <a:r>
              <a:rPr lang="en-US" dirty="0" smtClean="0"/>
              <a:t>. The next three slides (10-12)</a:t>
            </a:r>
            <a:r>
              <a:rPr lang="en-US" baseline="0" dirty="0" smtClean="0"/>
              <a:t> were also designed by this group, and we were specifically asked to present the analysis in this way.</a:t>
            </a:r>
            <a:endParaRPr lang="en-US" dirty="0" smtClean="0"/>
          </a:p>
        </p:txBody>
      </p:sp>
      <p:sp>
        <p:nvSpPr>
          <p:cNvPr id="4" name="Slide Number Placeholder 3"/>
          <p:cNvSpPr>
            <a:spLocks noGrp="1"/>
          </p:cNvSpPr>
          <p:nvPr>
            <p:ph type="sldNum" sz="quarter" idx="10"/>
          </p:nvPr>
        </p:nvSpPr>
        <p:spPr/>
        <p:txBody>
          <a:bodyPr/>
          <a:lstStyle/>
          <a:p>
            <a:fld id="{4D8A9C51-E855-458B-A822-5408931CFA0F}" type="slidenum">
              <a:rPr lang="en-US" smtClean="0"/>
              <a:t>9</a:t>
            </a:fld>
            <a:endParaRPr lang="en-US" dirty="0"/>
          </a:p>
        </p:txBody>
      </p:sp>
    </p:spTree>
    <p:extLst>
      <p:ext uri="{BB962C8B-B14F-4D97-AF65-F5344CB8AC3E}">
        <p14:creationId xmlns:p14="http://schemas.microsoft.com/office/powerpoint/2010/main" val="26999026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 the next several slides, I will walk you through the age-targeting analysis,</a:t>
            </a:r>
            <a:r>
              <a:rPr lang="en-US" baseline="0" dirty="0" smtClean="0"/>
              <a:t> using Malawi as an example.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 analysis represents fictitious scenarios in which circumcisions are performed only in the specific age group depicted. For example, on the left, only 10-14 year olds are circumcised. Then we see the impact on the entire population projected out over time, as these circumcised boys are followed as they age. The chart shows an analysis for Malawi over the period 2013-2028. Over this time period, the greatest effectiveness is between the ages of 20 and 34.</a:t>
            </a:r>
          </a:p>
        </p:txBody>
      </p:sp>
      <p:sp>
        <p:nvSpPr>
          <p:cNvPr id="4" name="Slide Number Placeholder 3"/>
          <p:cNvSpPr>
            <a:spLocks noGrp="1"/>
          </p:cNvSpPr>
          <p:nvPr>
            <p:ph type="sldNum" sz="quarter" idx="10"/>
          </p:nvPr>
        </p:nvSpPr>
        <p:spPr/>
        <p:txBody>
          <a:bodyPr/>
          <a:lstStyle/>
          <a:p>
            <a:fld id="{4D8A9C51-E855-458B-A822-5408931CFA0F}" type="slidenum">
              <a:rPr lang="en-US" smtClean="0"/>
              <a:t>10</a:t>
            </a:fld>
            <a:endParaRPr lang="en-US" dirty="0"/>
          </a:p>
        </p:txBody>
      </p:sp>
    </p:spTree>
    <p:extLst>
      <p:ext uri="{BB962C8B-B14F-4D97-AF65-F5344CB8AC3E}">
        <p14:creationId xmlns:p14="http://schemas.microsoft.com/office/powerpoint/2010/main" val="28655510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EF4007E-697B-4DDA-998E-4371D82D013C}" type="datetimeFigureOut">
              <a:rPr lang="en-US" smtClean="0"/>
              <a:pPr/>
              <a:t>9/4/2014</a:t>
            </a:fld>
            <a:endParaRPr lang="en-US" dirty="0"/>
          </a:p>
        </p:txBody>
      </p:sp>
      <p:sp>
        <p:nvSpPr>
          <p:cNvPr id="5" name="Footer Placeholder 4"/>
          <p:cNvSpPr>
            <a:spLocks noGrp="1"/>
          </p:cNvSpPr>
          <p:nvPr>
            <p:ph type="ftr" sz="quarter" idx="11"/>
          </p:nvPr>
        </p:nvSpPr>
        <p:spPr/>
        <p:txBody>
          <a:bodyPr/>
          <a:lstStyle/>
          <a:p>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EF4007E-697B-4DDA-998E-4371D82D013C}" type="datetimeFigureOut">
              <a:rPr lang="en-US" smtClean="0"/>
              <a:pPr/>
              <a:t>9/4/2014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28B5D39-5FAB-4CBC-9B89-F4E0445D0376}"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EF4007E-697B-4DDA-998E-4371D82D013C}" type="datetimeFigureOut">
              <a:rPr lang="en-US" smtClean="0"/>
              <a:pPr/>
              <a:t>9/4/2014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28B5D39-5FAB-4CBC-9B89-F4E0445D0376}"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HPP Text">
    <p:spTree>
      <p:nvGrpSpPr>
        <p:cNvPr id="1" name=""/>
        <p:cNvGrpSpPr/>
        <p:nvPr/>
      </p:nvGrpSpPr>
      <p:grpSpPr>
        <a:xfrm>
          <a:off x="0" y="0"/>
          <a:ext cx="0" cy="0"/>
          <a:chOff x="0" y="0"/>
          <a:chExt cx="0" cy="0"/>
        </a:xfrm>
      </p:grpSpPr>
      <p:sp>
        <p:nvSpPr>
          <p:cNvPr id="10" name="Text Placeholder 16"/>
          <p:cNvSpPr>
            <a:spLocks noGrp="1"/>
          </p:cNvSpPr>
          <p:nvPr>
            <p:ph type="body" sz="quarter" idx="17" hasCustomPrompt="1"/>
          </p:nvPr>
        </p:nvSpPr>
        <p:spPr>
          <a:xfrm>
            <a:off x="879471" y="6348046"/>
            <a:ext cx="5556498" cy="334351"/>
          </a:xfrm>
          <a:prstGeom prst="rect">
            <a:avLst/>
          </a:prstGeom>
        </p:spPr>
        <p:txBody>
          <a:bodyPr lIns="0" tIns="0" rIns="0" bIns="0" anchor="b"/>
          <a:lstStyle>
            <a:lvl1pPr>
              <a:spcBef>
                <a:spcPts val="0"/>
              </a:spcBef>
              <a:spcAft>
                <a:spcPts val="0"/>
              </a:spcAft>
              <a:defRPr sz="1000" baseline="0">
                <a:solidFill>
                  <a:srgbClr val="8B1524"/>
                </a:solidFill>
                <a:latin typeface="+mn-lt"/>
              </a:defRPr>
            </a:lvl1pPr>
          </a:lstStyle>
          <a:p>
            <a:pPr lvl="0"/>
            <a:r>
              <a:rPr lang="en-US" dirty="0" smtClean="0"/>
              <a:t>Click to add source information (10 pt.)</a:t>
            </a:r>
          </a:p>
        </p:txBody>
      </p:sp>
      <p:sp>
        <p:nvSpPr>
          <p:cNvPr id="12" name="Text Placeholder 11"/>
          <p:cNvSpPr>
            <a:spLocks noGrp="1"/>
          </p:cNvSpPr>
          <p:nvPr>
            <p:ph type="body" sz="quarter" idx="18"/>
          </p:nvPr>
        </p:nvSpPr>
        <p:spPr>
          <a:xfrm>
            <a:off x="838200" y="1676400"/>
            <a:ext cx="7391400" cy="4389120"/>
          </a:xfrm>
          <a:prstGeom prst="rect">
            <a:avLst/>
          </a:prstGeom>
        </p:spPr>
        <p:txBody>
          <a:bodyPr lIns="0" rIns="0"/>
          <a:lstStyle>
            <a:lvl1pPr marL="342900" indent="-342900">
              <a:spcBef>
                <a:spcPts val="1800"/>
              </a:spcBef>
              <a:spcAft>
                <a:spcPts val="0"/>
              </a:spcAft>
              <a:buSzPct val="110000"/>
              <a:buFont typeface="Webdings" panose="05030102010509060703" pitchFamily="18" charset="2"/>
              <a:buChar char=""/>
              <a:defRPr sz="2000"/>
            </a:lvl1pPr>
            <a:lvl2pPr marL="688975" indent="-349250">
              <a:spcBef>
                <a:spcPts val="600"/>
              </a:spcBef>
              <a:spcAft>
                <a:spcPts val="0"/>
              </a:spcAft>
              <a:buClr>
                <a:srgbClr val="8B1524"/>
              </a:buClr>
              <a:buSzPct val="90000"/>
              <a:buFont typeface="Webdings" panose="05030102010509060703" pitchFamily="18" charset="2"/>
              <a:buChar char=""/>
              <a:defRPr sz="1800">
                <a:solidFill>
                  <a:srgbClr val="8B1524"/>
                </a:solidFill>
              </a:defRPr>
            </a:lvl2pPr>
            <a:lvl3pPr marL="976313" indent="-287338">
              <a:spcBef>
                <a:spcPts val="300"/>
              </a:spcBef>
              <a:spcAft>
                <a:spcPts val="0"/>
              </a:spcAft>
              <a:defRPr sz="1600"/>
            </a:lvl3pPr>
            <a:lvl4pPr marL="1254125" indent="-277813">
              <a:spcBef>
                <a:spcPts val="300"/>
              </a:spcBef>
              <a:spcAft>
                <a:spcPts val="0"/>
              </a:spcAft>
              <a:buClr>
                <a:srgbClr val="8B1524"/>
              </a:buClr>
              <a:defRPr sz="1600">
                <a:solidFill>
                  <a:srgbClr val="8B1524"/>
                </a:solidFill>
              </a:defRPr>
            </a:lvl4pPr>
            <a:lvl5pPr marL="1428750" indent="-174625">
              <a:spcBef>
                <a:spcPts val="300"/>
              </a:spcBef>
              <a:spcAft>
                <a:spcPts val="0"/>
              </a:spcAft>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4"/>
            <a:endParaRPr lang="en-US" dirty="0"/>
          </a:p>
        </p:txBody>
      </p:sp>
      <p:sp>
        <p:nvSpPr>
          <p:cNvPr id="5" name="Title Placeholder 1"/>
          <p:cNvSpPr>
            <a:spLocks noGrp="1"/>
          </p:cNvSpPr>
          <p:nvPr>
            <p:ph type="title"/>
          </p:nvPr>
        </p:nvSpPr>
        <p:spPr bwMode="auto">
          <a:xfrm>
            <a:off x="838200" y="411480"/>
            <a:ext cx="7620000" cy="1099037"/>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lvl1pPr>
              <a:defRPr>
                <a:solidFill>
                  <a:srgbClr val="8B1524"/>
                </a:solidFill>
              </a:defRPr>
            </a:lvl1pPr>
          </a:lstStyle>
          <a:p>
            <a:pPr lvl="0"/>
            <a:r>
              <a:rPr lang="en-US" dirty="0" smtClean="0"/>
              <a:t>Click to edit Master title – 38 pt.</a:t>
            </a:r>
          </a:p>
        </p:txBody>
      </p:sp>
    </p:spTree>
    <p:extLst>
      <p:ext uri="{BB962C8B-B14F-4D97-AF65-F5344CB8AC3E}">
        <p14:creationId xmlns:p14="http://schemas.microsoft.com/office/powerpoint/2010/main" val="1182334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hank You Slide">
    <p:spTree>
      <p:nvGrpSpPr>
        <p:cNvPr id="1" name=""/>
        <p:cNvGrpSpPr/>
        <p:nvPr/>
      </p:nvGrpSpPr>
      <p:grpSpPr>
        <a:xfrm>
          <a:off x="0" y="0"/>
          <a:ext cx="0" cy="0"/>
          <a:chOff x="0" y="0"/>
          <a:chExt cx="0" cy="0"/>
        </a:xfrm>
      </p:grpSpPr>
      <p:sp>
        <p:nvSpPr>
          <p:cNvPr id="8" name="Rectangle 7"/>
          <p:cNvSpPr/>
          <p:nvPr userDrawn="1"/>
        </p:nvSpPr>
        <p:spPr>
          <a:xfrm>
            <a:off x="0" y="0"/>
            <a:ext cx="9144000" cy="6039860"/>
          </a:xfrm>
          <a:prstGeom prst="rect">
            <a:avLst/>
          </a:prstGeom>
          <a:solidFill>
            <a:srgbClr val="8B152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base">
              <a:spcBef>
                <a:spcPct val="0"/>
              </a:spcBef>
              <a:spcAft>
                <a:spcPct val="0"/>
              </a:spcAft>
            </a:pPr>
            <a:endParaRPr lang="en-US" dirty="0">
              <a:solidFill>
                <a:prstClr val="white"/>
              </a:solidFill>
              <a:latin typeface="Arial"/>
            </a:endParaRPr>
          </a:p>
        </p:txBody>
      </p:sp>
      <p:sp>
        <p:nvSpPr>
          <p:cNvPr id="3" name="Subtitle 1"/>
          <p:cNvSpPr txBox="1">
            <a:spLocks/>
          </p:cNvSpPr>
          <p:nvPr userDrawn="1"/>
        </p:nvSpPr>
        <p:spPr>
          <a:xfrm>
            <a:off x="1500403" y="3093881"/>
            <a:ext cx="6092825" cy="623887"/>
          </a:xfrm>
          <a:prstGeom prst="rect">
            <a:avLst/>
          </a:prstGeom>
        </p:spPr>
        <p:txBody>
          <a:bodyPr vert="horz" lIns="91440" tIns="45720" rIns="91440" bIns="45720" rtlCol="0" anchor="ctr">
            <a:normAutofit/>
          </a:bodyPr>
          <a:lstStyle/>
          <a:p>
            <a:pPr algn="ctr">
              <a:spcBef>
                <a:spcPct val="20000"/>
              </a:spcBef>
              <a:buClr>
                <a:srgbClr val="007DC5"/>
              </a:buClr>
              <a:buFont typeface="Wingdings 2" pitchFamily="18" charset="2"/>
              <a:buNone/>
              <a:defRPr/>
            </a:pPr>
            <a:r>
              <a:rPr lang="en-US" sz="2400" spc="150" dirty="0" smtClean="0">
                <a:solidFill>
                  <a:srgbClr val="FFFFFF"/>
                </a:solidFill>
                <a:latin typeface="Century Gothic" pitchFamily="34" charset="0"/>
                <a:cs typeface="Arial" pitchFamily="34" charset="0"/>
              </a:rPr>
              <a:t>www.healthpolicyproject.com</a:t>
            </a:r>
            <a:endParaRPr lang="en-US" sz="2400" spc="150" dirty="0">
              <a:solidFill>
                <a:srgbClr val="FFFFFF"/>
              </a:solidFill>
              <a:latin typeface="Century Gothic" pitchFamily="34" charset="0"/>
              <a:cs typeface="Arial" pitchFamily="34" charset="0"/>
            </a:endParaRPr>
          </a:p>
        </p:txBody>
      </p:sp>
      <p:sp>
        <p:nvSpPr>
          <p:cNvPr id="4" name="Title 2"/>
          <p:cNvSpPr txBox="1">
            <a:spLocks/>
          </p:cNvSpPr>
          <p:nvPr userDrawn="1"/>
        </p:nvSpPr>
        <p:spPr>
          <a:xfrm>
            <a:off x="1497228" y="1035058"/>
            <a:ext cx="6096000" cy="1828800"/>
          </a:xfrm>
          <a:prstGeom prst="rect">
            <a:avLst/>
          </a:prstGeom>
        </p:spPr>
        <p:txBody>
          <a:bodyPr vert="horz" lIns="91440" tIns="45720" rIns="91440" bIns="45720" rtlCol="0" anchor="ctr">
            <a:noAutofit/>
          </a:bodyPr>
          <a:lstStyle/>
          <a:p>
            <a:pPr algn="ctr">
              <a:spcBef>
                <a:spcPct val="0"/>
              </a:spcBef>
              <a:defRPr/>
            </a:pPr>
            <a:r>
              <a:rPr lang="en-US" sz="6000" spc="150" dirty="0" smtClean="0">
                <a:solidFill>
                  <a:prstClr val="white"/>
                </a:solidFill>
                <a:latin typeface="Century Gothic" pitchFamily="34" charset="0"/>
              </a:rPr>
              <a:t>Thank You!</a:t>
            </a:r>
            <a:endParaRPr lang="en-US" sz="6000" spc="150" dirty="0">
              <a:solidFill>
                <a:prstClr val="white"/>
              </a:solidFill>
              <a:latin typeface="Century Gothic" pitchFamily="34" charset="0"/>
            </a:endParaRPr>
          </a:p>
        </p:txBody>
      </p:sp>
      <p:sp>
        <p:nvSpPr>
          <p:cNvPr id="5" name="TextBox 3"/>
          <p:cNvSpPr txBox="1">
            <a:spLocks noChangeArrowheads="1"/>
          </p:cNvSpPr>
          <p:nvPr userDrawn="1"/>
        </p:nvSpPr>
        <p:spPr bwMode="auto">
          <a:xfrm>
            <a:off x="1497228" y="4630745"/>
            <a:ext cx="60960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Franklin Gothic Medium" pitchFamily="34" charset="0"/>
              </a:defRPr>
            </a:lvl1pPr>
            <a:lvl2pPr marL="742950" indent="-285750">
              <a:defRPr>
                <a:solidFill>
                  <a:schemeClr val="tx1"/>
                </a:solidFill>
                <a:latin typeface="Franklin Gothic Medium" pitchFamily="34" charset="0"/>
              </a:defRPr>
            </a:lvl2pPr>
            <a:lvl3pPr marL="1143000" indent="-228600">
              <a:defRPr>
                <a:solidFill>
                  <a:schemeClr val="tx1"/>
                </a:solidFill>
                <a:latin typeface="Franklin Gothic Medium" pitchFamily="34" charset="0"/>
              </a:defRPr>
            </a:lvl3pPr>
            <a:lvl4pPr marL="1600200" indent="-228600">
              <a:defRPr>
                <a:solidFill>
                  <a:schemeClr val="tx1"/>
                </a:solidFill>
                <a:latin typeface="Franklin Gothic Medium" pitchFamily="34" charset="0"/>
              </a:defRPr>
            </a:lvl4pPr>
            <a:lvl5pPr marL="2057400" indent="-228600">
              <a:defRPr>
                <a:solidFill>
                  <a:schemeClr val="tx1"/>
                </a:solidFill>
                <a:latin typeface="Franklin Gothic Medium" pitchFamily="34" charset="0"/>
              </a:defRPr>
            </a:lvl5pPr>
            <a:lvl6pPr marL="2514600" indent="-228600" fontAlgn="base">
              <a:spcBef>
                <a:spcPct val="0"/>
              </a:spcBef>
              <a:spcAft>
                <a:spcPct val="0"/>
              </a:spcAft>
              <a:defRPr>
                <a:solidFill>
                  <a:schemeClr val="tx1"/>
                </a:solidFill>
                <a:latin typeface="Franklin Gothic Medium" pitchFamily="34" charset="0"/>
              </a:defRPr>
            </a:lvl6pPr>
            <a:lvl7pPr marL="2971800" indent="-228600" fontAlgn="base">
              <a:spcBef>
                <a:spcPct val="0"/>
              </a:spcBef>
              <a:spcAft>
                <a:spcPct val="0"/>
              </a:spcAft>
              <a:defRPr>
                <a:solidFill>
                  <a:schemeClr val="tx1"/>
                </a:solidFill>
                <a:latin typeface="Franklin Gothic Medium" pitchFamily="34" charset="0"/>
              </a:defRPr>
            </a:lvl7pPr>
            <a:lvl8pPr marL="3429000" indent="-228600" fontAlgn="base">
              <a:spcBef>
                <a:spcPct val="0"/>
              </a:spcBef>
              <a:spcAft>
                <a:spcPct val="0"/>
              </a:spcAft>
              <a:defRPr>
                <a:solidFill>
                  <a:schemeClr val="tx1"/>
                </a:solidFill>
                <a:latin typeface="Franklin Gothic Medium" pitchFamily="34" charset="0"/>
              </a:defRPr>
            </a:lvl8pPr>
            <a:lvl9pPr marL="3886200" indent="-228600" fontAlgn="base">
              <a:spcBef>
                <a:spcPct val="0"/>
              </a:spcBef>
              <a:spcAft>
                <a:spcPct val="0"/>
              </a:spcAft>
              <a:defRPr>
                <a:solidFill>
                  <a:schemeClr val="tx1"/>
                </a:solidFill>
                <a:latin typeface="Franklin Gothic Medium" pitchFamily="34" charset="0"/>
              </a:defRPr>
            </a:lvl9pPr>
          </a:lstStyle>
          <a:p>
            <a:pPr defTabSz="457200" fontAlgn="base">
              <a:spcBef>
                <a:spcPct val="0"/>
              </a:spcBef>
              <a:spcAft>
                <a:spcPct val="0"/>
              </a:spcAft>
              <a:defRPr/>
            </a:pPr>
            <a:r>
              <a:rPr lang="en-US" sz="900" dirty="0" smtClean="0">
                <a:solidFill>
                  <a:prstClr val="white"/>
                </a:solidFill>
                <a:latin typeface="Arial"/>
              </a:rPr>
              <a:t>The Health Policy Project is a five-year cooperative agreement funded by the U.S. Agency for International Development under Agreement No. AID-OAA-A-10-00067, beginning September 30, 2010. </a:t>
            </a:r>
            <a:r>
              <a:rPr lang="en-US" sz="900" kern="1200" dirty="0" smtClean="0">
                <a:solidFill>
                  <a:schemeClr val="bg1"/>
                </a:solidFill>
                <a:effectLst/>
                <a:latin typeface="+mn-lt"/>
                <a:ea typeface="+mn-ea"/>
                <a:cs typeface="+mn-cs"/>
              </a:rPr>
              <a:t>The project’s HIV activities are supported by the U.S. President’s Emergency Plan for AIDS Relief (PEPFAR).</a:t>
            </a:r>
            <a:r>
              <a:rPr lang="en-US" sz="900" dirty="0" smtClean="0">
                <a:solidFill>
                  <a:prstClr val="white"/>
                </a:solidFill>
                <a:latin typeface="Arial"/>
              </a:rPr>
              <a:t> It is implemented by Futures Group, in collaboration with CEDPA (part of Plan International USA), Futures Institute, Partners in Population and Development, Africa Regional Office (PPD ARO), Population Reference Bureau (PRB), RTI International, and the White Ribbon Alliance for Safe Motherhood (WRA).</a:t>
            </a:r>
          </a:p>
        </p:txBody>
      </p:sp>
      <p:cxnSp>
        <p:nvCxnSpPr>
          <p:cNvPr id="6" name="Straight Connector 5"/>
          <p:cNvCxnSpPr/>
          <p:nvPr userDrawn="1"/>
        </p:nvCxnSpPr>
        <p:spPr>
          <a:xfrm flipV="1">
            <a:off x="1610403" y="2935454"/>
            <a:ext cx="5982825" cy="1588"/>
          </a:xfrm>
          <a:prstGeom prst="line">
            <a:avLst/>
          </a:prstGeom>
          <a:ln w="9525"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userDrawn="1"/>
        </p:nvCxnSpPr>
        <p:spPr>
          <a:xfrm>
            <a:off x="1610403" y="3853447"/>
            <a:ext cx="5982825" cy="1588"/>
          </a:xfrm>
          <a:prstGeom prst="line">
            <a:avLst/>
          </a:prstGeom>
          <a:ln w="9525"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9" name="Picture Placeholder 9"/>
          <p:cNvPicPr>
            <a:picLocks noChangeAspect="1"/>
          </p:cNvPicPr>
          <p:nvPr userDrawn="1"/>
        </p:nvPicPr>
        <p:blipFill rotWithShape="1">
          <a:blip r:embed="rId2" cstate="print">
            <a:extLst>
              <a:ext uri="{28A0092B-C50C-407E-A947-70E740481C1C}">
                <a14:useLocalDpi xmlns:a14="http://schemas.microsoft.com/office/drawing/2010/main" val="0"/>
              </a:ext>
            </a:extLst>
          </a:blip>
          <a:srcRect l="1" r="-486"/>
          <a:stretch/>
        </p:blipFill>
        <p:spPr>
          <a:xfrm>
            <a:off x="3819896" y="6239878"/>
            <a:ext cx="1504208" cy="541922"/>
          </a:xfrm>
          <a:prstGeom prst="rect">
            <a:avLst/>
          </a:prstGeom>
          <a:ln>
            <a:noFill/>
          </a:ln>
        </p:spPr>
      </p:pic>
    </p:spTree>
    <p:extLst>
      <p:ext uri="{BB962C8B-B14F-4D97-AF65-F5344CB8AC3E}">
        <p14:creationId xmlns:p14="http://schemas.microsoft.com/office/powerpoint/2010/main" val="2268374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lvl1pPr>
              <a:defRPr sz="5400">
                <a:solidFill>
                  <a:schemeClr val="bg1"/>
                </a:solidFill>
                <a:latin typeface="Calibri" pitchFamily="34" charset="0"/>
              </a:defRPr>
            </a:lvl1p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sz="5400">
                <a:solidFill>
                  <a:schemeClr val="bg1"/>
                </a:solidFill>
                <a:latin typeface="Calibri"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Rectangle 4"/>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xfrm>
            <a:off x="6553200" y="6248400"/>
            <a:ext cx="1905000" cy="457200"/>
          </a:xfrm>
          <a:prstGeom prst="rect">
            <a:avLst/>
          </a:prstGeom>
          <a:ln/>
        </p:spPr>
        <p:txBody>
          <a:bodyPr/>
          <a:lstStyle>
            <a:lvl1pPr>
              <a:defRPr/>
            </a:lvl1pPr>
          </a:lstStyle>
          <a:p>
            <a:pPr>
              <a:defRPr/>
            </a:pPr>
            <a:fld id="{82CC9827-CC28-4405-9337-3ADEAA7DB015}"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382000" cy="1143000"/>
          </a:xfrm>
          <a:prstGeom prst="rect">
            <a:avLst/>
          </a:prstGeom>
        </p:spPr>
        <p:txBody>
          <a:bodyPr/>
          <a:lstStyle>
            <a:lvl1pPr>
              <a:defRPr sz="5400">
                <a:solidFill>
                  <a:schemeClr val="bg1"/>
                </a:solidFill>
                <a:latin typeface="Calibri" pitchFamily="34" charset="0"/>
              </a:defRPr>
            </a:lvl1pPr>
          </a:lstStyle>
          <a:p>
            <a:r>
              <a:rPr lang="en-US" smtClean="0"/>
              <a:t>Click to edit Master title style</a:t>
            </a:r>
            <a:endParaRPr lang="en-US"/>
          </a:p>
        </p:txBody>
      </p:sp>
      <p:sp>
        <p:nvSpPr>
          <p:cNvPr id="3" name="Content Placeholder 2"/>
          <p:cNvSpPr>
            <a:spLocks noGrp="1"/>
          </p:cNvSpPr>
          <p:nvPr>
            <p:ph idx="1"/>
          </p:nvPr>
        </p:nvSpPr>
        <p:spPr>
          <a:xfrm>
            <a:off x="685800" y="1981200"/>
            <a:ext cx="7772400" cy="4114800"/>
          </a:xfrm>
          <a:prstGeom prst="rect">
            <a:avLst/>
          </a:prstGeom>
        </p:spPr>
        <p:txBody>
          <a:bodyPr/>
          <a:lstStyle>
            <a:lvl1pPr>
              <a:defRPr>
                <a:solidFill>
                  <a:schemeClr val="bg1"/>
                </a:solidFill>
                <a:latin typeface="Calibri" pitchFamily="34" charset="0"/>
              </a:defRPr>
            </a:lvl1pPr>
            <a:lvl2pPr>
              <a:defRPr>
                <a:solidFill>
                  <a:schemeClr val="bg1"/>
                </a:solidFill>
                <a:latin typeface="Calibri" pitchFamily="34" charset="0"/>
              </a:defRPr>
            </a:lvl2pPr>
            <a:lvl3pPr>
              <a:defRPr>
                <a:solidFill>
                  <a:schemeClr val="bg1"/>
                </a:solidFill>
                <a:latin typeface="Calibri" pitchFamily="34" charset="0"/>
              </a:defRPr>
            </a:lvl3pPr>
            <a:lvl4pPr>
              <a:defRPr>
                <a:solidFill>
                  <a:schemeClr val="bg1"/>
                </a:solidFill>
                <a:latin typeface="Calibri" pitchFamily="34" charset="0"/>
              </a:defRPr>
            </a:lvl4pPr>
            <a:lvl5pPr>
              <a:defRPr>
                <a:solidFill>
                  <a:schemeClr val="bg1"/>
                </a:solidFill>
                <a:latin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xfrm>
            <a:off x="6553200" y="6248400"/>
            <a:ext cx="1905000" cy="457200"/>
          </a:xfrm>
          <a:prstGeom prst="rect">
            <a:avLst/>
          </a:prstGeom>
          <a:ln/>
        </p:spPr>
        <p:txBody>
          <a:bodyPr/>
          <a:lstStyle>
            <a:lvl1pPr>
              <a:defRPr/>
            </a:lvl1pPr>
          </a:lstStyle>
          <a:p>
            <a:pPr>
              <a:defRPr/>
            </a:pPr>
            <a:fld id="{B21523F2-3C8A-4138-BA10-3EBBF5783314}"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xfrm>
            <a:off x="6553200" y="6248400"/>
            <a:ext cx="1905000" cy="457200"/>
          </a:xfrm>
          <a:prstGeom prst="rect">
            <a:avLst/>
          </a:prstGeom>
          <a:ln/>
        </p:spPr>
        <p:txBody>
          <a:bodyPr/>
          <a:lstStyle>
            <a:lvl1pPr>
              <a:defRPr/>
            </a:lvl1pPr>
          </a:lstStyle>
          <a:p>
            <a:pPr>
              <a:defRPr/>
            </a:pPr>
            <a:fld id="{F46A9A4E-5166-44AE-B089-AC954649C944}"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a:prstGeom prst="rect">
            <a:avLst/>
          </a:prstGeom>
        </p:spPr>
        <p:txBody>
          <a:bodyPr/>
          <a:lstStyle>
            <a:lvl1pPr>
              <a:defRPr>
                <a:solidFill>
                  <a:schemeClr val="bg1"/>
                </a:solidFill>
                <a:latin typeface="Calibri" pitchFamily="34" charset="0"/>
              </a:defRPr>
            </a:lvl1p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a:prstGeom prst="rect">
            <a:avLst/>
          </a:prstGeom>
        </p:spPr>
        <p:txBody>
          <a:bodyPr/>
          <a:lstStyle>
            <a:lvl1pPr>
              <a:defRPr sz="2800">
                <a:solidFill>
                  <a:schemeClr val="bg1"/>
                </a:solidFill>
                <a:latin typeface="Calibri" pitchFamily="34" charset="0"/>
              </a:defRPr>
            </a:lvl1pPr>
            <a:lvl2pPr>
              <a:defRPr sz="2400">
                <a:solidFill>
                  <a:schemeClr val="bg1"/>
                </a:solidFill>
                <a:latin typeface="Calibri" pitchFamily="34" charset="0"/>
              </a:defRPr>
            </a:lvl2pPr>
            <a:lvl3pPr>
              <a:defRPr sz="2000">
                <a:solidFill>
                  <a:schemeClr val="bg1"/>
                </a:solidFill>
                <a:latin typeface="Calibri" pitchFamily="34" charset="0"/>
              </a:defRPr>
            </a:lvl3pPr>
            <a:lvl4pPr>
              <a:defRPr sz="1800">
                <a:solidFill>
                  <a:schemeClr val="bg1"/>
                </a:solidFill>
                <a:latin typeface="Calibri" pitchFamily="34" charset="0"/>
              </a:defRPr>
            </a:lvl4pPr>
            <a:lvl5pPr>
              <a:defRPr sz="1800">
                <a:solidFill>
                  <a:schemeClr val="bg1"/>
                </a:solidFill>
                <a:latin typeface="Calibri"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a:prstGeom prst="rect">
            <a:avLst/>
          </a:prstGeom>
        </p:spPr>
        <p:txBody>
          <a:bodyPr/>
          <a:lstStyle>
            <a:lvl1pPr>
              <a:defRPr sz="2800">
                <a:solidFill>
                  <a:schemeClr val="bg1"/>
                </a:solidFill>
                <a:latin typeface="Calibri" pitchFamily="34" charset="0"/>
              </a:defRPr>
            </a:lvl1pPr>
            <a:lvl2pPr>
              <a:defRPr sz="2400">
                <a:solidFill>
                  <a:schemeClr val="bg1"/>
                </a:solidFill>
                <a:latin typeface="Calibri" pitchFamily="34" charset="0"/>
              </a:defRPr>
            </a:lvl2pPr>
            <a:lvl3pPr>
              <a:defRPr sz="2000">
                <a:solidFill>
                  <a:schemeClr val="bg1"/>
                </a:solidFill>
                <a:latin typeface="Calibri" pitchFamily="34" charset="0"/>
              </a:defRPr>
            </a:lvl3pPr>
            <a:lvl4pPr>
              <a:defRPr sz="1800">
                <a:solidFill>
                  <a:schemeClr val="bg1"/>
                </a:solidFill>
                <a:latin typeface="Calibri" pitchFamily="34" charset="0"/>
              </a:defRPr>
            </a:lvl4pPr>
            <a:lvl5pPr>
              <a:defRPr sz="1800">
                <a:solidFill>
                  <a:schemeClr val="bg1"/>
                </a:solidFill>
                <a:latin typeface="Calibri"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endParaRPr lang="en-US" dirty="0">
              <a:solidFill>
                <a:srgbClr val="000000"/>
              </a:solidFill>
            </a:endParaRPr>
          </a:p>
        </p:txBody>
      </p:sp>
      <p:sp>
        <p:nvSpPr>
          <p:cNvPr id="6" name="Footer Placeholder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endParaRPr lang="en-US" dirty="0">
              <a:solidFill>
                <a:srgbClr val="000000"/>
              </a:solidFill>
            </a:endParaRPr>
          </a:p>
        </p:txBody>
      </p:sp>
      <p:sp>
        <p:nvSpPr>
          <p:cNvPr id="7" name="Slide Number Placeholder 6"/>
          <p:cNvSpPr>
            <a:spLocks noGrp="1" noChangeArrowheads="1"/>
          </p:cNvSpPr>
          <p:nvPr>
            <p:ph type="sldNum" sz="quarter" idx="12"/>
          </p:nvPr>
        </p:nvSpPr>
        <p:spPr>
          <a:xfrm>
            <a:off x="6553200" y="6248400"/>
            <a:ext cx="1905000" cy="457200"/>
          </a:xfrm>
          <a:prstGeom prst="rect">
            <a:avLst/>
          </a:prstGeom>
          <a:ln/>
        </p:spPr>
        <p:txBody>
          <a:bodyPr/>
          <a:lstStyle>
            <a:lvl1pPr>
              <a:defRPr/>
            </a:lvl1pPr>
          </a:lstStyle>
          <a:p>
            <a:pPr>
              <a:defRPr/>
            </a:pPr>
            <a:fld id="{8D52DAED-CB07-4F50-9228-65EC73D56749}"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xfrm>
            <a:off x="6553200" y="6248400"/>
            <a:ext cx="1905000" cy="457200"/>
          </a:xfrm>
          <a:prstGeom prst="rect">
            <a:avLst/>
          </a:prstGeom>
          <a:ln/>
        </p:spPr>
        <p:txBody>
          <a:bodyPr/>
          <a:lstStyle>
            <a:lvl1pPr>
              <a:defRPr/>
            </a:lvl1pPr>
          </a:lstStyle>
          <a:p>
            <a:pPr>
              <a:defRPr/>
            </a:pPr>
            <a:fld id="{7161A964-E7A4-4955-85A7-72000AB76452}"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a:prstGeom prst="rect">
            <a:avLst/>
          </a:prstGeom>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xfrm>
            <a:off x="6553200" y="6248400"/>
            <a:ext cx="1905000" cy="457200"/>
          </a:xfrm>
          <a:prstGeom prst="rect">
            <a:avLst/>
          </a:prstGeom>
          <a:ln/>
        </p:spPr>
        <p:txBody>
          <a:bodyPr/>
          <a:lstStyle>
            <a:lvl1pPr>
              <a:defRPr/>
            </a:lvl1pPr>
          </a:lstStyle>
          <a:p>
            <a:pPr>
              <a:defRPr/>
            </a:pPr>
            <a:fld id="{27947255-4770-48B9-B021-1DE2128E4A9F}"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EF4007E-697B-4DDA-998E-4371D82D013C}" type="datetimeFigureOut">
              <a:rPr lang="en-US" smtClean="0"/>
              <a:pPr/>
              <a:t>9/4/2014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28B5D39-5FAB-4CBC-9B89-F4E0445D0376}" type="slidenum">
              <a:rPr lang="en-US" smtClean="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a:xfrm>
            <a:off x="6553200" y="6248400"/>
            <a:ext cx="1905000" cy="457200"/>
          </a:xfrm>
          <a:prstGeom prst="rect">
            <a:avLst/>
          </a:prstGeom>
          <a:ln/>
        </p:spPr>
        <p:txBody>
          <a:bodyPr/>
          <a:lstStyle>
            <a:lvl1pPr>
              <a:defRPr/>
            </a:lvl1pPr>
          </a:lstStyle>
          <a:p>
            <a:pPr>
              <a:defRPr/>
            </a:pPr>
            <a:fld id="{1ABEADA9-CD9E-472F-950D-7510135986D6}"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endParaRPr lang="en-US" dirty="0">
              <a:solidFill>
                <a:srgbClr val="000000"/>
              </a:solidFill>
            </a:endParaRPr>
          </a:p>
        </p:txBody>
      </p:sp>
      <p:sp>
        <p:nvSpPr>
          <p:cNvPr id="6" name="Footer Placeholder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endParaRPr lang="en-US" dirty="0">
              <a:solidFill>
                <a:srgbClr val="000000"/>
              </a:solidFill>
            </a:endParaRPr>
          </a:p>
        </p:txBody>
      </p:sp>
      <p:sp>
        <p:nvSpPr>
          <p:cNvPr id="7" name="Slide Number Placeholder 6"/>
          <p:cNvSpPr>
            <a:spLocks noGrp="1" noChangeArrowheads="1"/>
          </p:cNvSpPr>
          <p:nvPr>
            <p:ph type="sldNum" sz="quarter" idx="12"/>
          </p:nvPr>
        </p:nvSpPr>
        <p:spPr>
          <a:xfrm>
            <a:off x="6553200" y="6248400"/>
            <a:ext cx="1905000" cy="457200"/>
          </a:xfrm>
          <a:prstGeom prst="rect">
            <a:avLst/>
          </a:prstGeom>
          <a:ln/>
        </p:spPr>
        <p:txBody>
          <a:bodyPr/>
          <a:lstStyle>
            <a:lvl1pPr>
              <a:defRPr/>
            </a:lvl1pPr>
          </a:lstStyle>
          <a:p>
            <a:pPr>
              <a:defRPr/>
            </a:pPr>
            <a:fld id="{2B65E42F-ACB8-407D-903D-0433C893CD77}"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endParaRPr lang="en-US" dirty="0">
              <a:solidFill>
                <a:srgbClr val="000000"/>
              </a:solidFill>
            </a:endParaRPr>
          </a:p>
        </p:txBody>
      </p:sp>
      <p:sp>
        <p:nvSpPr>
          <p:cNvPr id="6" name="Footer Placeholder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endParaRPr lang="en-US" dirty="0">
              <a:solidFill>
                <a:srgbClr val="000000"/>
              </a:solidFill>
            </a:endParaRPr>
          </a:p>
        </p:txBody>
      </p:sp>
      <p:sp>
        <p:nvSpPr>
          <p:cNvPr id="7" name="Slide Number Placeholder 6"/>
          <p:cNvSpPr>
            <a:spLocks noGrp="1" noChangeArrowheads="1"/>
          </p:cNvSpPr>
          <p:nvPr>
            <p:ph type="sldNum" sz="quarter" idx="12"/>
          </p:nvPr>
        </p:nvSpPr>
        <p:spPr>
          <a:xfrm>
            <a:off x="6553200" y="6248400"/>
            <a:ext cx="1905000" cy="457200"/>
          </a:xfrm>
          <a:prstGeom prst="rect">
            <a:avLst/>
          </a:prstGeom>
          <a:ln/>
        </p:spPr>
        <p:txBody>
          <a:bodyPr/>
          <a:lstStyle>
            <a:lvl1pPr>
              <a:defRPr/>
            </a:lvl1pPr>
          </a:lstStyle>
          <a:p>
            <a:pPr>
              <a:defRPr/>
            </a:pPr>
            <a:fld id="{C0C22E19-7DAA-4519-82E0-D5686B51628E}"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1981200"/>
            <a:ext cx="7772400" cy="41148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xfrm>
            <a:off x="6553200" y="6248400"/>
            <a:ext cx="1905000" cy="457200"/>
          </a:xfrm>
          <a:prstGeom prst="rect">
            <a:avLst/>
          </a:prstGeom>
          <a:ln/>
        </p:spPr>
        <p:txBody>
          <a:bodyPr/>
          <a:lstStyle>
            <a:lvl1pPr>
              <a:defRPr/>
            </a:lvl1pPr>
          </a:lstStyle>
          <a:p>
            <a:pPr>
              <a:defRPr/>
            </a:pPr>
            <a:fld id="{4092E99A-2EC1-4320-BA1E-A7CE5F8A3B0A}"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xfrm>
            <a:off x="6553200" y="6248400"/>
            <a:ext cx="1905000" cy="457200"/>
          </a:xfrm>
          <a:prstGeom prst="rect">
            <a:avLst/>
          </a:prstGeom>
          <a:ln/>
        </p:spPr>
        <p:txBody>
          <a:bodyPr/>
          <a:lstStyle>
            <a:lvl1pPr>
              <a:defRPr/>
            </a:lvl1pPr>
          </a:lstStyle>
          <a:p>
            <a:pPr>
              <a:defRPr/>
            </a:pPr>
            <a:fld id="{8E430B7E-EB89-47B8-824E-9D116C7D949E}"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HPP Text">
    <p:spTree>
      <p:nvGrpSpPr>
        <p:cNvPr id="1" name=""/>
        <p:cNvGrpSpPr/>
        <p:nvPr/>
      </p:nvGrpSpPr>
      <p:grpSpPr>
        <a:xfrm>
          <a:off x="0" y="0"/>
          <a:ext cx="0" cy="0"/>
          <a:chOff x="0" y="0"/>
          <a:chExt cx="0" cy="0"/>
        </a:xfrm>
      </p:grpSpPr>
      <p:sp>
        <p:nvSpPr>
          <p:cNvPr id="10" name="Text Placeholder 16"/>
          <p:cNvSpPr>
            <a:spLocks noGrp="1"/>
          </p:cNvSpPr>
          <p:nvPr>
            <p:ph type="body" sz="quarter" idx="17" hasCustomPrompt="1"/>
          </p:nvPr>
        </p:nvSpPr>
        <p:spPr>
          <a:xfrm>
            <a:off x="879471" y="6348046"/>
            <a:ext cx="5556498" cy="334351"/>
          </a:xfrm>
          <a:prstGeom prst="rect">
            <a:avLst/>
          </a:prstGeom>
        </p:spPr>
        <p:txBody>
          <a:bodyPr lIns="0" tIns="0" rIns="0" bIns="0" anchor="b"/>
          <a:lstStyle>
            <a:lvl1pPr>
              <a:spcBef>
                <a:spcPts val="0"/>
              </a:spcBef>
              <a:spcAft>
                <a:spcPts val="0"/>
              </a:spcAft>
              <a:defRPr sz="1000" baseline="0">
                <a:solidFill>
                  <a:srgbClr val="8B1524"/>
                </a:solidFill>
                <a:latin typeface="+mn-lt"/>
              </a:defRPr>
            </a:lvl1pPr>
          </a:lstStyle>
          <a:p>
            <a:pPr lvl="0"/>
            <a:r>
              <a:rPr lang="en-US" dirty="0" smtClean="0"/>
              <a:t>Click to add source information (10 pt.)</a:t>
            </a:r>
          </a:p>
        </p:txBody>
      </p:sp>
      <p:sp>
        <p:nvSpPr>
          <p:cNvPr id="12" name="Text Placeholder 11"/>
          <p:cNvSpPr>
            <a:spLocks noGrp="1"/>
          </p:cNvSpPr>
          <p:nvPr>
            <p:ph type="body" sz="quarter" idx="18"/>
          </p:nvPr>
        </p:nvSpPr>
        <p:spPr>
          <a:xfrm>
            <a:off x="838200" y="1676400"/>
            <a:ext cx="7391400" cy="4389120"/>
          </a:xfrm>
          <a:prstGeom prst="rect">
            <a:avLst/>
          </a:prstGeom>
        </p:spPr>
        <p:txBody>
          <a:bodyPr lIns="0" rIns="0"/>
          <a:lstStyle>
            <a:lvl1pPr marL="342900" indent="-342900">
              <a:spcBef>
                <a:spcPts val="1800"/>
              </a:spcBef>
              <a:spcAft>
                <a:spcPts val="0"/>
              </a:spcAft>
              <a:buSzPct val="110000"/>
              <a:buFont typeface="Webdings" panose="05030102010509060703" pitchFamily="18" charset="2"/>
              <a:buChar char=""/>
              <a:defRPr sz="2000"/>
            </a:lvl1pPr>
            <a:lvl2pPr marL="688975" indent="-349250">
              <a:spcBef>
                <a:spcPts val="600"/>
              </a:spcBef>
              <a:spcAft>
                <a:spcPts val="0"/>
              </a:spcAft>
              <a:buClr>
                <a:srgbClr val="8B1524"/>
              </a:buClr>
              <a:buSzPct val="90000"/>
              <a:buFont typeface="Webdings" panose="05030102010509060703" pitchFamily="18" charset="2"/>
              <a:buChar char=""/>
              <a:defRPr sz="1800">
                <a:solidFill>
                  <a:srgbClr val="8B1524"/>
                </a:solidFill>
              </a:defRPr>
            </a:lvl2pPr>
            <a:lvl3pPr marL="976313" indent="-287338">
              <a:spcBef>
                <a:spcPts val="300"/>
              </a:spcBef>
              <a:spcAft>
                <a:spcPts val="0"/>
              </a:spcAft>
              <a:defRPr sz="1600"/>
            </a:lvl3pPr>
            <a:lvl4pPr marL="1254125" indent="-277813">
              <a:spcBef>
                <a:spcPts val="300"/>
              </a:spcBef>
              <a:spcAft>
                <a:spcPts val="0"/>
              </a:spcAft>
              <a:buClr>
                <a:srgbClr val="8B1524"/>
              </a:buClr>
              <a:defRPr sz="1600">
                <a:solidFill>
                  <a:srgbClr val="8B1524"/>
                </a:solidFill>
              </a:defRPr>
            </a:lvl4pPr>
            <a:lvl5pPr marL="1428750" indent="-174625">
              <a:spcBef>
                <a:spcPts val="300"/>
              </a:spcBef>
              <a:spcAft>
                <a:spcPts val="0"/>
              </a:spcAft>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4"/>
            <a:endParaRPr lang="en-US" dirty="0"/>
          </a:p>
        </p:txBody>
      </p:sp>
      <p:sp>
        <p:nvSpPr>
          <p:cNvPr id="5" name="Title Placeholder 1"/>
          <p:cNvSpPr>
            <a:spLocks noGrp="1"/>
          </p:cNvSpPr>
          <p:nvPr>
            <p:ph type="title"/>
          </p:nvPr>
        </p:nvSpPr>
        <p:spPr bwMode="auto">
          <a:xfrm>
            <a:off x="838200" y="411480"/>
            <a:ext cx="7620000" cy="1099037"/>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lvl1pPr>
              <a:defRPr>
                <a:solidFill>
                  <a:srgbClr val="8B1524"/>
                </a:solidFill>
              </a:defRPr>
            </a:lvl1pPr>
          </a:lstStyle>
          <a:p>
            <a:pPr lvl="0"/>
            <a:r>
              <a:rPr lang="en-US" dirty="0" smtClean="0"/>
              <a:t>Click to edit Master title – 38 pt.</a:t>
            </a:r>
          </a:p>
        </p:txBody>
      </p:sp>
    </p:spTree>
    <p:extLst>
      <p:ext uri="{BB962C8B-B14F-4D97-AF65-F5344CB8AC3E}">
        <p14:creationId xmlns:p14="http://schemas.microsoft.com/office/powerpoint/2010/main" val="1581856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EF4007E-697B-4DDA-998E-4371D82D013C}" type="datetimeFigureOut">
              <a:rPr lang="en-US" smtClean="0"/>
              <a:pPr/>
              <a:t>9/4/2014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28B5D39-5FAB-4CBC-9B89-F4E0445D0376}"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EF4007E-697B-4DDA-998E-4371D82D013C}" type="datetimeFigureOut">
              <a:rPr lang="en-US" smtClean="0"/>
              <a:pPr/>
              <a:t>9/4/2014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28B5D39-5FAB-4CBC-9B89-F4E0445D0376}"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EF4007E-697B-4DDA-998E-4371D82D013C}" type="datetimeFigureOut">
              <a:rPr lang="en-US" smtClean="0"/>
              <a:pPr/>
              <a:t>9/4/2014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28B5D39-5FAB-4CBC-9B89-F4E0445D0376}"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EF4007E-697B-4DDA-998E-4371D82D013C}" type="datetimeFigureOut">
              <a:rPr lang="en-US" smtClean="0"/>
              <a:pPr/>
              <a:t>9/4/2014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28B5D39-5FAB-4CBC-9B89-F4E0445D0376}"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F4007E-697B-4DDA-998E-4371D82D013C}" type="datetimeFigureOut">
              <a:rPr lang="en-US" smtClean="0"/>
              <a:pPr/>
              <a:t>9/4/2014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28B5D39-5FAB-4CBC-9B89-F4E0445D0376}"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EF4007E-697B-4DDA-998E-4371D82D013C}" type="datetimeFigureOut">
              <a:rPr lang="en-US" smtClean="0"/>
              <a:pPr/>
              <a:t>9/4/2014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28B5D39-5FAB-4CBC-9B89-F4E0445D0376}"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EF4007E-697B-4DDA-998E-4371D82D013C}" type="datetimeFigureOut">
              <a:rPr lang="en-US" smtClean="0"/>
              <a:pPr/>
              <a:t>9/4/2014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28B5D39-5FAB-4CBC-9B89-F4E0445D0376}"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6" Type="http://schemas.openxmlformats.org/officeDocument/2006/relationships/image" Target="../media/image2.png"/><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5.gif"/><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image" Target="../media/image4.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F4007E-697B-4DDA-998E-4371D82D013C}" type="datetimeFigureOut">
              <a:rPr lang="en-US" smtClean="0"/>
              <a:pPr/>
              <a:t>9/4/2014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8B5D39-5FAB-4CBC-9B89-F4E0445D0376}" type="slidenum">
              <a:rPr lang="en-US" smtClean="0"/>
              <a:pPr/>
              <a:t>‹#›</a:t>
            </a:fld>
            <a:endParaRPr lang="en-US" dirty="0"/>
          </a:p>
        </p:txBody>
      </p:sp>
      <p:pic>
        <p:nvPicPr>
          <p:cNvPr id="8" name="Picture 7" descr="PEPFAR Logo Color - Tagline - revised 2 copy.jpg"/>
          <p:cNvPicPr>
            <a:picLocks noChangeAspect="1"/>
          </p:cNvPicPr>
          <p:nvPr userDrawn="1"/>
        </p:nvPicPr>
        <p:blipFill>
          <a:blip r:embed="rId15" cstate="print"/>
          <a:stretch>
            <a:fillRect/>
          </a:stretch>
        </p:blipFill>
        <p:spPr>
          <a:xfrm>
            <a:off x="62630" y="75441"/>
            <a:ext cx="851770" cy="1025996"/>
          </a:xfrm>
          <a:prstGeom prst="rect">
            <a:avLst/>
          </a:prstGeom>
        </p:spPr>
      </p:pic>
      <p:cxnSp>
        <p:nvCxnSpPr>
          <p:cNvPr id="9" name="Straight Connector 8"/>
          <p:cNvCxnSpPr/>
          <p:nvPr userDrawn="1"/>
        </p:nvCxnSpPr>
        <p:spPr>
          <a:xfrm>
            <a:off x="0" y="0"/>
            <a:ext cx="9144000" cy="0"/>
          </a:xfrm>
          <a:prstGeom prst="line">
            <a:avLst/>
          </a:prstGeom>
          <a:ln w="63500" cap="rnd"/>
        </p:spPr>
        <p:style>
          <a:lnRef idx="3">
            <a:schemeClr val="accent2"/>
          </a:lnRef>
          <a:fillRef idx="0">
            <a:schemeClr val="accent2"/>
          </a:fillRef>
          <a:effectRef idx="2">
            <a:schemeClr val="accent2"/>
          </a:effectRef>
          <a:fontRef idx="minor">
            <a:schemeClr val="tx1"/>
          </a:fontRef>
        </p:style>
      </p:cxnSp>
      <p:pic>
        <p:nvPicPr>
          <p:cNvPr id="10" name="Picture 5"/>
          <p:cNvPicPr>
            <a:picLocks noChangeAspect="1" noChangeArrowheads="1"/>
          </p:cNvPicPr>
          <p:nvPr userDrawn="1"/>
        </p:nvPicPr>
        <p:blipFill>
          <a:blip r:embed="rId16" cstate="print"/>
          <a:srcRect/>
          <a:stretch>
            <a:fillRect/>
          </a:stretch>
        </p:blipFill>
        <p:spPr bwMode="auto">
          <a:xfrm>
            <a:off x="8382000" y="6019800"/>
            <a:ext cx="693186" cy="8382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3" r:id="rId12"/>
    <p:sldLayoutId id="2147483674"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31" name="Picture 8"/>
          <p:cNvPicPr>
            <a:picLocks noChangeAspect="1" noChangeArrowheads="1"/>
          </p:cNvPicPr>
          <p:nvPr userDrawn="1"/>
        </p:nvPicPr>
        <p:blipFill>
          <a:blip r:embed="rId14" cstate="print"/>
          <a:srcRect/>
          <a:stretch>
            <a:fillRect/>
          </a:stretch>
        </p:blipFill>
        <p:spPr bwMode="auto">
          <a:xfrm>
            <a:off x="0" y="0"/>
            <a:ext cx="9144000" cy="6858000"/>
          </a:xfrm>
          <a:prstGeom prst="rect">
            <a:avLst/>
          </a:prstGeom>
          <a:noFill/>
          <a:ln w="9525">
            <a:noFill/>
            <a:miter lim="800000"/>
            <a:headEnd/>
            <a:tailEnd/>
          </a:ln>
        </p:spPr>
      </p:pic>
      <p:grpSp>
        <p:nvGrpSpPr>
          <p:cNvPr id="14" name="Group 13"/>
          <p:cNvGrpSpPr/>
          <p:nvPr userDrawn="1"/>
        </p:nvGrpSpPr>
        <p:grpSpPr>
          <a:xfrm>
            <a:off x="0" y="152401"/>
            <a:ext cx="1600200" cy="1219200"/>
            <a:chOff x="76200" y="152401"/>
            <a:chExt cx="1524000" cy="1156838"/>
          </a:xfrm>
        </p:grpSpPr>
        <p:pic>
          <p:nvPicPr>
            <p:cNvPr id="15" name="Picture 14" descr="PEPFAR-Logo-Color-Tagline-Transparent-White.gif"/>
            <p:cNvPicPr>
              <a:picLocks noChangeAspect="1"/>
            </p:cNvPicPr>
            <p:nvPr userDrawn="1"/>
          </p:nvPicPr>
          <p:blipFill>
            <a:blip r:embed="rId15" cstate="print"/>
            <a:srcRect r="69367"/>
            <a:stretch>
              <a:fillRect/>
            </a:stretch>
          </p:blipFill>
          <p:spPr>
            <a:xfrm>
              <a:off x="228600" y="152401"/>
              <a:ext cx="762000" cy="900544"/>
            </a:xfrm>
            <a:prstGeom prst="rect">
              <a:avLst/>
            </a:prstGeom>
          </p:spPr>
        </p:pic>
        <p:sp>
          <p:nvSpPr>
            <p:cNvPr id="16" name="TextBox 11"/>
            <p:cNvSpPr txBox="1"/>
            <p:nvPr userDrawn="1"/>
          </p:nvSpPr>
          <p:spPr>
            <a:xfrm>
              <a:off x="76200" y="990600"/>
              <a:ext cx="1524000" cy="31863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smtClean="0">
                  <a:solidFill>
                    <a:schemeClr val="bg1"/>
                  </a:solidFill>
                  <a:latin typeface="Arial" pitchFamily="34" charset="0"/>
                  <a:cs typeface="Arial" pitchFamily="34" charset="0"/>
                </a:rPr>
                <a:t>PEPFAR</a:t>
              </a:r>
              <a:endParaRPr lang="en-US" sz="1600" b="1" dirty="0">
                <a:solidFill>
                  <a:schemeClr val="bg1"/>
                </a:solidFill>
                <a:latin typeface="Arial" pitchFamily="34" charset="0"/>
                <a:cs typeface="Arial" pitchFamily="34" charset="0"/>
              </a:endParaRPr>
            </a:p>
          </p:txBody>
        </p:sp>
      </p:grpSp>
      <p:pic>
        <p:nvPicPr>
          <p:cNvPr id="17" name="Picture 5"/>
          <p:cNvPicPr>
            <a:picLocks noChangeAspect="1" noChangeArrowheads="1"/>
          </p:cNvPicPr>
          <p:nvPr userDrawn="1"/>
        </p:nvPicPr>
        <p:blipFill>
          <a:blip r:embed="rId16" cstate="print"/>
          <a:srcRect/>
          <a:stretch>
            <a:fillRect/>
          </a:stretch>
        </p:blipFill>
        <p:spPr bwMode="auto">
          <a:xfrm>
            <a:off x="8382000" y="6019800"/>
            <a:ext cx="693186" cy="8382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charset="0"/>
        </a:defRPr>
      </a:lvl2pPr>
      <a:lvl3pPr algn="ctr" rtl="0" eaLnBrk="0" fontAlgn="base" hangingPunct="0">
        <a:spcBef>
          <a:spcPct val="0"/>
        </a:spcBef>
        <a:spcAft>
          <a:spcPct val="0"/>
        </a:spcAft>
        <a:defRPr sz="4400">
          <a:solidFill>
            <a:schemeClr val="tx2"/>
          </a:solidFill>
          <a:latin typeface="Times" charset="0"/>
        </a:defRPr>
      </a:lvl3pPr>
      <a:lvl4pPr algn="ctr" rtl="0" eaLnBrk="0" fontAlgn="base" hangingPunct="0">
        <a:spcBef>
          <a:spcPct val="0"/>
        </a:spcBef>
        <a:spcAft>
          <a:spcPct val="0"/>
        </a:spcAft>
        <a:defRPr sz="4400">
          <a:solidFill>
            <a:schemeClr val="tx2"/>
          </a:solidFill>
          <a:latin typeface="Times" charset="0"/>
        </a:defRPr>
      </a:lvl4pPr>
      <a:lvl5pPr algn="ctr" rtl="0" eaLnBrk="0" fontAlgn="base" hangingPunct="0">
        <a:spcBef>
          <a:spcPct val="0"/>
        </a:spcBef>
        <a:spcAft>
          <a:spcPct val="0"/>
        </a:spcAft>
        <a:defRPr sz="4400">
          <a:solidFill>
            <a:schemeClr val="tx2"/>
          </a:solidFill>
          <a:latin typeface="Times" charset="0"/>
        </a:defRPr>
      </a:lvl5pPr>
      <a:lvl6pPr marL="457200" algn="ctr" rtl="0" fontAlgn="base">
        <a:spcBef>
          <a:spcPct val="0"/>
        </a:spcBef>
        <a:spcAft>
          <a:spcPct val="0"/>
        </a:spcAft>
        <a:defRPr sz="4400">
          <a:solidFill>
            <a:schemeClr val="tx2"/>
          </a:solidFill>
          <a:latin typeface="Times" charset="0"/>
        </a:defRPr>
      </a:lvl6pPr>
      <a:lvl7pPr marL="914400" algn="ctr" rtl="0" fontAlgn="base">
        <a:spcBef>
          <a:spcPct val="0"/>
        </a:spcBef>
        <a:spcAft>
          <a:spcPct val="0"/>
        </a:spcAft>
        <a:defRPr sz="4400">
          <a:solidFill>
            <a:schemeClr val="tx2"/>
          </a:solidFill>
          <a:latin typeface="Times" charset="0"/>
        </a:defRPr>
      </a:lvl7pPr>
      <a:lvl8pPr marL="1371600" algn="ctr" rtl="0" fontAlgn="base">
        <a:spcBef>
          <a:spcPct val="0"/>
        </a:spcBef>
        <a:spcAft>
          <a:spcPct val="0"/>
        </a:spcAft>
        <a:defRPr sz="4400">
          <a:solidFill>
            <a:schemeClr val="tx2"/>
          </a:solidFill>
          <a:latin typeface="Times" charset="0"/>
        </a:defRPr>
      </a:lvl8pPr>
      <a:lvl9pPr marL="1828800" algn="ctr" rtl="0" fontAlgn="base">
        <a:spcBef>
          <a:spcPct val="0"/>
        </a:spcBef>
        <a:spcAft>
          <a:spcPct val="0"/>
        </a:spcAft>
        <a:defRPr sz="4400">
          <a:solidFill>
            <a:schemeClr val="tx2"/>
          </a:solidFill>
          <a:latin typeface="Times"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jpg"/><Relationship Id="rId3" Type="http://schemas.openxmlformats.org/officeDocument/2006/relationships/image" Target="../media/image4.jpe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5.xml"/><Relationship Id="rId6" Type="http://schemas.openxmlformats.org/officeDocument/2006/relationships/image" Target="../media/image6.jpeg"/><Relationship Id="rId5" Type="http://schemas.openxmlformats.org/officeDocument/2006/relationships/image" Target="../media/image2.png"/><Relationship Id="rId4" Type="http://schemas.openxmlformats.org/officeDocument/2006/relationships/image" Target="../media/image5.gif"/></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14.xml"/><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4" name="Picture 8"/>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5" name="Rectangle 6"/>
          <p:cNvSpPr txBox="1">
            <a:spLocks noChangeArrowheads="1"/>
          </p:cNvSpPr>
          <p:nvPr/>
        </p:nvSpPr>
        <p:spPr>
          <a:xfrm>
            <a:off x="629012" y="2362200"/>
            <a:ext cx="8153400" cy="914400"/>
          </a:xfrm>
          <a:prstGeom prst="rect">
            <a:avLst/>
          </a:prstGeom>
        </p:spPr>
        <p:txBody>
          <a:bodyPr/>
          <a:lstStyle/>
          <a:p>
            <a:pPr lvl="0" algn="ctr" fontAlgn="base">
              <a:spcBef>
                <a:spcPct val="0"/>
              </a:spcBef>
              <a:spcAft>
                <a:spcPts val="1200"/>
              </a:spcAft>
              <a:defRPr/>
            </a:pPr>
            <a:r>
              <a:rPr lang="en-US" sz="3600" kern="0" dirty="0" smtClean="0">
                <a:solidFill>
                  <a:schemeClr val="bg1"/>
                </a:solidFill>
                <a:latin typeface="Calibri" pitchFamily="34" charset="0"/>
                <a:ea typeface="+mj-ea"/>
                <a:cs typeface="Calibri" pitchFamily="34" charset="0"/>
              </a:rPr>
              <a:t>Improving VMMC Program Efficiency Through Age and Geographic Prioritization</a:t>
            </a:r>
            <a:endParaRPr kumimoji="0" lang="en-US" sz="3600" b="0" i="0" u="none" strike="noStrike" kern="0" cap="none" spc="0" normalizeH="0" baseline="0" noProof="0" dirty="0" smtClean="0">
              <a:ln>
                <a:noFill/>
              </a:ln>
              <a:solidFill>
                <a:schemeClr val="bg1"/>
              </a:solidFill>
              <a:effectLst/>
              <a:uLnTx/>
              <a:uFillTx/>
              <a:latin typeface="Calibri" pitchFamily="34" charset="0"/>
              <a:ea typeface="+mj-ea"/>
              <a:cs typeface="Calibri" pitchFamily="34" charset="0"/>
            </a:endParaRPr>
          </a:p>
          <a:p>
            <a:pPr lvl="0" algn="ctr" fontAlgn="base">
              <a:spcBef>
                <a:spcPct val="0"/>
              </a:spcBef>
              <a:spcAft>
                <a:spcPct val="0"/>
              </a:spcAft>
              <a:defRPr/>
            </a:pPr>
            <a:r>
              <a:rPr lang="nn-NO" sz="2400" kern="0" dirty="0" smtClean="0">
                <a:solidFill>
                  <a:schemeClr val="bg1"/>
                </a:solidFill>
                <a:latin typeface="Calibri" pitchFamily="34" charset="0"/>
                <a:ea typeface="+mj-ea"/>
                <a:cs typeface="Calibri" pitchFamily="34" charset="0"/>
              </a:rPr>
              <a:t>Katharine </a:t>
            </a:r>
            <a:r>
              <a:rPr lang="nn-NO" sz="2400" kern="0" dirty="0">
                <a:solidFill>
                  <a:schemeClr val="bg1"/>
                </a:solidFill>
                <a:latin typeface="Calibri" pitchFamily="34" charset="0"/>
                <a:ea typeface="+mj-ea"/>
                <a:cs typeface="Calibri" pitchFamily="34" charset="0"/>
              </a:rPr>
              <a:t>Kripke</a:t>
            </a:r>
          </a:p>
          <a:p>
            <a:pPr lvl="0" algn="ctr" fontAlgn="base">
              <a:spcBef>
                <a:spcPct val="0"/>
              </a:spcBef>
              <a:spcAft>
                <a:spcPct val="0"/>
              </a:spcAft>
              <a:defRPr/>
            </a:pPr>
            <a:r>
              <a:rPr lang="nn-NO" sz="2400" kern="0" dirty="0">
                <a:solidFill>
                  <a:schemeClr val="bg1"/>
                </a:solidFill>
                <a:latin typeface="Calibri" pitchFamily="34" charset="0"/>
                <a:ea typeface="+mj-ea"/>
                <a:cs typeface="Calibri" pitchFamily="34" charset="0"/>
              </a:rPr>
              <a:t>John Stover</a:t>
            </a:r>
          </a:p>
          <a:p>
            <a:pPr lvl="0" algn="ctr" fontAlgn="base">
              <a:spcBef>
                <a:spcPct val="0"/>
              </a:spcBef>
              <a:spcAft>
                <a:spcPct val="0"/>
              </a:spcAft>
              <a:defRPr/>
            </a:pPr>
            <a:r>
              <a:rPr lang="nn-NO" sz="2400" kern="0" dirty="0">
                <a:solidFill>
                  <a:schemeClr val="bg1"/>
                </a:solidFill>
                <a:latin typeface="Calibri" pitchFamily="34" charset="0"/>
                <a:ea typeface="+mj-ea"/>
                <a:cs typeface="Calibri" pitchFamily="34" charset="0"/>
              </a:rPr>
              <a:t>Emmanuel </a:t>
            </a:r>
            <a:r>
              <a:rPr lang="nn-NO" sz="2400" kern="0" dirty="0" smtClean="0">
                <a:solidFill>
                  <a:schemeClr val="bg1"/>
                </a:solidFill>
                <a:latin typeface="Calibri" pitchFamily="34" charset="0"/>
                <a:ea typeface="+mj-ea"/>
                <a:cs typeface="Calibri" pitchFamily="34" charset="0"/>
              </a:rPr>
              <a:t>Njeuhmeli</a:t>
            </a:r>
          </a:p>
          <a:p>
            <a:pPr lvl="0" algn="ctr" fontAlgn="base">
              <a:spcBef>
                <a:spcPct val="0"/>
              </a:spcBef>
              <a:spcAft>
                <a:spcPct val="0"/>
              </a:spcAft>
              <a:defRPr/>
            </a:pPr>
            <a:endParaRPr lang="en-US" sz="1000" kern="0" dirty="0" smtClean="0">
              <a:solidFill>
                <a:schemeClr val="bg1"/>
              </a:solidFill>
              <a:latin typeface="Calibri" pitchFamily="34" charset="0"/>
              <a:ea typeface="+mj-ea"/>
              <a:cs typeface="Calibri" pitchFamily="34" charset="0"/>
            </a:endParaRPr>
          </a:p>
        </p:txBody>
      </p:sp>
      <p:pic>
        <p:nvPicPr>
          <p:cNvPr id="7" name="Picture 6" descr="PEPFAR-Logo-Color-Tagline-Transparent-White.gif"/>
          <p:cNvPicPr>
            <a:picLocks noChangeAspect="1"/>
          </p:cNvPicPr>
          <p:nvPr/>
        </p:nvPicPr>
        <p:blipFill>
          <a:blip r:embed="rId4" cstate="print"/>
          <a:stretch>
            <a:fillRect/>
          </a:stretch>
        </p:blipFill>
        <p:spPr>
          <a:xfrm>
            <a:off x="166324" y="76202"/>
            <a:ext cx="5472476" cy="1981198"/>
          </a:xfrm>
          <a:prstGeom prst="rect">
            <a:avLst/>
          </a:prstGeom>
        </p:spPr>
      </p:pic>
      <p:pic>
        <p:nvPicPr>
          <p:cNvPr id="13" name="Picture 12"/>
          <p:cNvPicPr>
            <a:picLocks noChangeAspect="1" noChangeArrowheads="1"/>
          </p:cNvPicPr>
          <p:nvPr/>
        </p:nvPicPr>
        <p:blipFill>
          <a:blip r:embed="rId5" cstate="print"/>
          <a:srcRect/>
          <a:stretch>
            <a:fillRect/>
          </a:stretch>
        </p:blipFill>
        <p:spPr bwMode="auto">
          <a:xfrm>
            <a:off x="7738374" y="4038600"/>
            <a:ext cx="1160562" cy="1403352"/>
          </a:xfrm>
          <a:prstGeom prst="rect">
            <a:avLst/>
          </a:prstGeom>
          <a:noFill/>
          <a:ln w="9525">
            <a:noFill/>
            <a:miter lim="800000"/>
            <a:headEnd/>
            <a:tailEnd/>
          </a:ln>
        </p:spPr>
      </p:pic>
      <p:sp>
        <p:nvSpPr>
          <p:cNvPr id="14" name="Slide Number Placeholder 5"/>
          <p:cNvSpPr txBox="1">
            <a:spLocks/>
          </p:cNvSpPr>
          <p:nvPr/>
        </p:nvSpPr>
        <p:spPr>
          <a:xfrm>
            <a:off x="4654062" y="5441952"/>
            <a:ext cx="4489938" cy="577848"/>
          </a:xfrm>
          <a:prstGeom prst="rect">
            <a:avLst/>
          </a:prstGeom>
          <a:ln/>
        </p:spPr>
        <p:txBody>
          <a:bodyPr/>
          <a:lst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2000" b="1" dirty="0" smtClean="0">
                <a:solidFill>
                  <a:schemeClr val="bg1"/>
                </a:solidFill>
                <a:latin typeface="Calibri" pitchFamily="34" charset="0"/>
                <a:cs typeface="Calibri" pitchFamily="34" charset="0"/>
              </a:rPr>
              <a:t>AIDS 2014 – Stepping Up The Pace</a:t>
            </a:r>
            <a:endParaRPr lang="en-US" sz="2000" b="1" dirty="0">
              <a:solidFill>
                <a:schemeClr val="bg1"/>
              </a:solidFill>
              <a:latin typeface="Calibri" pitchFamily="34" charset="0"/>
              <a:cs typeface="Calibri" pitchFamily="34" charset="0"/>
            </a:endParaRPr>
          </a:p>
        </p:txBody>
      </p:sp>
      <p:sp>
        <p:nvSpPr>
          <p:cNvPr id="8" name="Rectangle 7"/>
          <p:cNvSpPr/>
          <p:nvPr/>
        </p:nvSpPr>
        <p:spPr>
          <a:xfrm>
            <a:off x="7294330" y="504737"/>
            <a:ext cx="1534394" cy="400110"/>
          </a:xfrm>
          <a:prstGeom prst="rect">
            <a:avLst/>
          </a:prstGeom>
        </p:spPr>
        <p:txBody>
          <a:bodyPr wrap="none">
            <a:spAutoFit/>
          </a:bodyPr>
          <a:lstStyle/>
          <a:p>
            <a:pPr lvl="0" algn="ctr" fontAlgn="base">
              <a:spcBef>
                <a:spcPct val="0"/>
              </a:spcBef>
              <a:spcAft>
                <a:spcPct val="0"/>
              </a:spcAft>
              <a:defRPr/>
            </a:pPr>
            <a:fld id="{1D206EF8-0C02-42F5-96BF-2C6B0EB5B609}" type="datetime4">
              <a:rPr lang="en-US" sz="2000" kern="0" smtClean="0">
                <a:solidFill>
                  <a:schemeClr val="bg1"/>
                </a:solidFill>
                <a:latin typeface="Calibri" pitchFamily="34" charset="0"/>
                <a:cs typeface="Calibri" pitchFamily="34" charset="0"/>
              </a:rPr>
              <a:t>September 4, 2014</a:t>
            </a:fld>
            <a:endParaRPr lang="nn-NO" sz="2000" kern="0" dirty="0">
              <a:solidFill>
                <a:schemeClr val="bg1"/>
              </a:solidFill>
              <a:latin typeface="Calibri" pitchFamily="34" charset="0"/>
              <a:cs typeface="Calibri" pitchFamily="34" charset="0"/>
            </a:endParaRPr>
          </a:p>
        </p:txBody>
      </p:sp>
      <p:sp>
        <p:nvSpPr>
          <p:cNvPr id="19" name="Rectangle 18"/>
          <p:cNvSpPr/>
          <p:nvPr/>
        </p:nvSpPr>
        <p:spPr bwMode="auto">
          <a:xfrm>
            <a:off x="0" y="6022848"/>
            <a:ext cx="9144000" cy="987552"/>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charset="0"/>
            </a:endParaRPr>
          </a:p>
        </p:txBody>
      </p:sp>
      <p:pic>
        <p:nvPicPr>
          <p:cNvPr id="20" name="Picture 19" descr="Horizontal-usaid-logo.jpg"/>
          <p:cNvPicPr>
            <a:picLocks noChangeAspect="1"/>
          </p:cNvPicPr>
          <p:nvPr/>
        </p:nvPicPr>
        <p:blipFill>
          <a:blip r:embed="rId6"/>
          <a:stretch>
            <a:fillRect/>
          </a:stretch>
        </p:blipFill>
        <p:spPr>
          <a:xfrm>
            <a:off x="338137" y="6358438"/>
            <a:ext cx="1338263" cy="408449"/>
          </a:xfrm>
          <a:prstGeom prst="rect">
            <a:avLst/>
          </a:prstGeom>
        </p:spPr>
      </p:pic>
      <p:pic>
        <p:nvPicPr>
          <p:cNvPr id="21" name="Picture 20" descr="HPP Logo, English (RGB,72ppi)-Horizontal.png"/>
          <p:cNvPicPr>
            <a:picLocks noChangeAspect="1"/>
          </p:cNvPicPr>
          <p:nvPr/>
        </p:nvPicPr>
        <p:blipFill>
          <a:blip r:embed="rId7"/>
          <a:stretch>
            <a:fillRect/>
          </a:stretch>
        </p:blipFill>
        <p:spPr>
          <a:xfrm>
            <a:off x="7543800" y="6366197"/>
            <a:ext cx="1262064" cy="420688"/>
          </a:xfrm>
          <a:prstGeom prst="rect">
            <a:avLst/>
          </a:prstGeom>
        </p:spPr>
      </p:pic>
      <p:pic>
        <p:nvPicPr>
          <p:cNvPr id="22" name="Picture Placeholder 9"/>
          <p:cNvPicPr>
            <a:picLocks noChangeAspect="1"/>
          </p:cNvPicPr>
          <p:nvPr/>
        </p:nvPicPr>
        <p:blipFill rotWithShape="1">
          <a:blip r:embed="rId8" cstate="print">
            <a:extLst>
              <a:ext uri="{28A0092B-C50C-407E-A947-70E740481C1C}">
                <a14:useLocalDpi xmlns:a14="http://schemas.microsoft.com/office/drawing/2010/main" val="0"/>
              </a:ext>
            </a:extLst>
          </a:blip>
          <a:srcRect l="1" r="-486"/>
          <a:stretch/>
        </p:blipFill>
        <p:spPr>
          <a:xfrm>
            <a:off x="3849204" y="6316076"/>
            <a:ext cx="1504208" cy="541922"/>
          </a:xfrm>
          <a:prstGeom prst="rect">
            <a:avLst/>
          </a:prstGeom>
          <a:ln>
            <a:noFill/>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981200"/>
            <a:ext cx="7924800" cy="407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 Placeholder 7"/>
          <p:cNvSpPr>
            <a:spLocks noGrp="1"/>
          </p:cNvSpPr>
          <p:nvPr>
            <p:ph type="body" sz="quarter" idx="17"/>
          </p:nvPr>
        </p:nvSpPr>
        <p:spPr/>
        <p:txBody>
          <a:bodyPr/>
          <a:lstStyle/>
          <a:p>
            <a:pPr marL="0" indent="0">
              <a:buNone/>
            </a:pPr>
            <a:endParaRPr lang="en-US" dirty="0"/>
          </a:p>
        </p:txBody>
      </p:sp>
      <p:sp>
        <p:nvSpPr>
          <p:cNvPr id="2" name="Title 1"/>
          <p:cNvSpPr>
            <a:spLocks noGrp="1"/>
          </p:cNvSpPr>
          <p:nvPr>
            <p:ph type="title"/>
          </p:nvPr>
        </p:nvSpPr>
        <p:spPr>
          <a:xfrm>
            <a:off x="990600" y="411480"/>
            <a:ext cx="7467600" cy="1099037"/>
          </a:xfrm>
        </p:spPr>
        <p:txBody>
          <a:bodyPr>
            <a:normAutofit/>
          </a:bodyPr>
          <a:lstStyle/>
          <a:p>
            <a:r>
              <a:rPr lang="en-US" sz="3600" dirty="0"/>
              <a:t>Effectiveness of VMMC: </a:t>
            </a:r>
            <a:r>
              <a:rPr lang="en-US" sz="3600" dirty="0" smtClean="0"/>
              <a:t/>
            </a:r>
            <a:br>
              <a:rPr lang="en-US" sz="3600" dirty="0" smtClean="0"/>
            </a:br>
            <a:r>
              <a:rPr lang="en-US" sz="3600" dirty="0" smtClean="0"/>
              <a:t>Age-specific Targeting in Malawi</a:t>
            </a:r>
            <a:endParaRPr lang="en-US" sz="3600" dirty="0"/>
          </a:p>
        </p:txBody>
      </p:sp>
      <p:sp>
        <p:nvSpPr>
          <p:cNvPr id="6" name="Oval 5"/>
          <p:cNvSpPr/>
          <p:nvPr/>
        </p:nvSpPr>
        <p:spPr>
          <a:xfrm>
            <a:off x="2857500" y="3467100"/>
            <a:ext cx="3009900" cy="20955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915124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7"/>
          </p:nvPr>
        </p:nvSpPr>
        <p:spPr/>
        <p:txBody>
          <a:bodyPr/>
          <a:lstStyle/>
          <a:p>
            <a:pPr marL="0" indent="0">
              <a:buNone/>
            </a:pPr>
            <a:endParaRPr lang="en-US" dirty="0"/>
          </a:p>
        </p:txBody>
      </p:sp>
      <p:sp>
        <p:nvSpPr>
          <p:cNvPr id="4" name="Title 3"/>
          <p:cNvSpPr>
            <a:spLocks noGrp="1"/>
          </p:cNvSpPr>
          <p:nvPr>
            <p:ph type="title"/>
          </p:nvPr>
        </p:nvSpPr>
        <p:spPr>
          <a:xfrm>
            <a:off x="990600" y="533400"/>
            <a:ext cx="7494586" cy="1099037"/>
          </a:xfrm>
        </p:spPr>
        <p:txBody>
          <a:bodyPr>
            <a:normAutofit/>
          </a:bodyPr>
          <a:lstStyle/>
          <a:p>
            <a:r>
              <a:rPr lang="en-US" sz="2800" b="1" dirty="0"/>
              <a:t>Malawi</a:t>
            </a:r>
            <a:r>
              <a:rPr lang="en-US" sz="2800" dirty="0"/>
              <a:t>: I</a:t>
            </a:r>
            <a:r>
              <a:rPr lang="en-US" sz="2800" dirty="0" smtClean="0"/>
              <a:t>mmediacy and Magnitude of Reductions in HIV Incidence Based on VMMC Client Age </a:t>
            </a:r>
            <a:endParaRPr lang="en-US" sz="2800"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9375" y="1981200"/>
            <a:ext cx="6651625" cy="4365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Oval 5"/>
          <p:cNvSpPr/>
          <p:nvPr/>
        </p:nvSpPr>
        <p:spPr>
          <a:xfrm>
            <a:off x="2889206" y="3034946"/>
            <a:ext cx="231112" cy="23613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 name="Straight Arrow Connector 6"/>
          <p:cNvCxnSpPr/>
          <p:nvPr/>
        </p:nvCxnSpPr>
        <p:spPr>
          <a:xfrm flipV="1">
            <a:off x="2448555" y="3261539"/>
            <a:ext cx="437111" cy="447136"/>
          </a:xfrm>
          <a:prstGeom prst="straightConnector1">
            <a:avLst/>
          </a:prstGeom>
          <a:ln>
            <a:solidFill>
              <a:srgbClr val="FF0000"/>
            </a:solidFill>
            <a:tailEnd type="arrow"/>
          </a:ln>
          <a:effectLst/>
        </p:spPr>
        <p:style>
          <a:lnRef idx="3">
            <a:schemeClr val="accent2"/>
          </a:lnRef>
          <a:fillRef idx="0">
            <a:schemeClr val="accent2"/>
          </a:fillRef>
          <a:effectRef idx="2">
            <a:schemeClr val="accent2"/>
          </a:effectRef>
          <a:fontRef idx="minor">
            <a:schemeClr val="tx1"/>
          </a:fontRef>
        </p:style>
      </p:cxnSp>
      <p:cxnSp>
        <p:nvCxnSpPr>
          <p:cNvPr id="11" name="Straight Arrow Connector 10"/>
          <p:cNvCxnSpPr/>
          <p:nvPr/>
        </p:nvCxnSpPr>
        <p:spPr>
          <a:xfrm flipV="1">
            <a:off x="5778738" y="5182794"/>
            <a:ext cx="681226" cy="271306"/>
          </a:xfrm>
          <a:prstGeom prst="straightConnector1">
            <a:avLst/>
          </a:prstGeom>
          <a:ln>
            <a:solidFill>
              <a:srgbClr val="FF0000"/>
            </a:solidFill>
            <a:tailEnd type="arrow"/>
          </a:ln>
          <a:effectLst/>
        </p:spPr>
        <p:style>
          <a:lnRef idx="3">
            <a:schemeClr val="accent2"/>
          </a:lnRef>
          <a:fillRef idx="0">
            <a:schemeClr val="accent2"/>
          </a:fillRef>
          <a:effectRef idx="2">
            <a:schemeClr val="accent2"/>
          </a:effectRef>
          <a:fontRef idx="minor">
            <a:schemeClr val="tx1"/>
          </a:fontRef>
        </p:style>
      </p:cxnSp>
      <p:sp>
        <p:nvSpPr>
          <p:cNvPr id="12" name="Oval 11"/>
          <p:cNvSpPr/>
          <p:nvPr/>
        </p:nvSpPr>
        <p:spPr>
          <a:xfrm>
            <a:off x="6459964" y="4958929"/>
            <a:ext cx="414169" cy="39768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73056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09571" y="3657600"/>
            <a:ext cx="4462463" cy="3030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554" y="3654489"/>
            <a:ext cx="4462463" cy="3024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1206" y="689039"/>
            <a:ext cx="4462463" cy="3017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967" y="689039"/>
            <a:ext cx="4462463" cy="3017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 Placeholder 5"/>
          <p:cNvSpPr>
            <a:spLocks noGrp="1"/>
          </p:cNvSpPr>
          <p:nvPr>
            <p:ph type="body" sz="quarter" idx="17"/>
          </p:nvPr>
        </p:nvSpPr>
        <p:spPr/>
        <p:txBody>
          <a:bodyPr/>
          <a:lstStyle/>
          <a:p>
            <a:pPr marL="0" indent="0">
              <a:buNone/>
            </a:pPr>
            <a:endParaRPr lang="en-US" dirty="0"/>
          </a:p>
        </p:txBody>
      </p:sp>
      <p:sp>
        <p:nvSpPr>
          <p:cNvPr id="5" name="Title 4"/>
          <p:cNvSpPr>
            <a:spLocks noGrp="1"/>
          </p:cNvSpPr>
          <p:nvPr>
            <p:ph type="title"/>
          </p:nvPr>
        </p:nvSpPr>
        <p:spPr>
          <a:xfrm>
            <a:off x="799571" y="228600"/>
            <a:ext cx="7620000" cy="447739"/>
          </a:xfrm>
        </p:spPr>
        <p:txBody>
          <a:bodyPr/>
          <a:lstStyle/>
          <a:p>
            <a:r>
              <a:rPr lang="en-US" sz="2800" b="1" dirty="0" smtClean="0"/>
              <a:t>Malawi: </a:t>
            </a:r>
            <a:r>
              <a:rPr lang="en-US" sz="2800" dirty="0" smtClean="0"/>
              <a:t>VMMC Impact </a:t>
            </a:r>
            <a:r>
              <a:rPr lang="en-US" sz="2800" dirty="0"/>
              <a:t>and </a:t>
            </a:r>
            <a:r>
              <a:rPr lang="en-US" sz="2800" dirty="0" smtClean="0"/>
              <a:t>Program Cost</a:t>
            </a:r>
            <a:endParaRPr lang="en-US" sz="2800" dirty="0"/>
          </a:p>
        </p:txBody>
      </p:sp>
    </p:spTree>
    <p:extLst>
      <p:ext uri="{BB962C8B-B14F-4D97-AF65-F5344CB8AC3E}">
        <p14:creationId xmlns:p14="http://schemas.microsoft.com/office/powerpoint/2010/main" val="12033769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7"/>
          </p:nvPr>
        </p:nvSpPr>
        <p:spPr/>
        <p:txBody>
          <a:bodyPr/>
          <a:lstStyle/>
          <a:p>
            <a:pPr marL="0" indent="0">
              <a:buNone/>
            </a:pPr>
            <a:endParaRPr lang="en-US" dirty="0"/>
          </a:p>
        </p:txBody>
      </p:sp>
      <p:sp>
        <p:nvSpPr>
          <p:cNvPr id="4" name="Title 3"/>
          <p:cNvSpPr>
            <a:spLocks noGrp="1"/>
          </p:cNvSpPr>
          <p:nvPr>
            <p:ph type="title"/>
          </p:nvPr>
        </p:nvSpPr>
        <p:spPr>
          <a:xfrm>
            <a:off x="945356" y="533400"/>
            <a:ext cx="7467600" cy="1099037"/>
          </a:xfrm>
        </p:spPr>
        <p:txBody>
          <a:bodyPr/>
          <a:lstStyle/>
          <a:p>
            <a:r>
              <a:rPr lang="en-US" sz="3600" b="1" dirty="0"/>
              <a:t>Malawi: </a:t>
            </a:r>
            <a:r>
              <a:rPr lang="en-US" sz="3600" dirty="0"/>
              <a:t>What is the impact of adding the lower age groups?</a:t>
            </a: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7788" y="1828800"/>
            <a:ext cx="6662737" cy="4376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73494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7"/>
          </p:nvPr>
        </p:nvSpPr>
        <p:spPr/>
        <p:txBody>
          <a:bodyPr/>
          <a:lstStyle/>
          <a:p>
            <a:pPr marL="0" indent="0">
              <a:buNone/>
            </a:pPr>
            <a:endParaRPr lang="en-US" dirty="0"/>
          </a:p>
        </p:txBody>
      </p:sp>
      <p:sp>
        <p:nvSpPr>
          <p:cNvPr id="4" name="Title 3"/>
          <p:cNvSpPr>
            <a:spLocks noGrp="1"/>
          </p:cNvSpPr>
          <p:nvPr>
            <p:ph type="title"/>
          </p:nvPr>
        </p:nvSpPr>
        <p:spPr>
          <a:xfrm>
            <a:off x="838200" y="533400"/>
            <a:ext cx="7620000" cy="1099037"/>
          </a:xfrm>
        </p:spPr>
        <p:txBody>
          <a:bodyPr>
            <a:normAutofit fontScale="90000"/>
          </a:bodyPr>
          <a:lstStyle/>
          <a:p>
            <a:r>
              <a:rPr lang="en-US" dirty="0" smtClean="0"/>
              <a:t>Age Prioritization Across Countries</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926821104"/>
              </p:ext>
            </p:extLst>
          </p:nvPr>
        </p:nvGraphicFramePr>
        <p:xfrm>
          <a:off x="533400" y="1905000"/>
          <a:ext cx="8153396" cy="3840480"/>
        </p:xfrm>
        <a:graphic>
          <a:graphicData uri="http://schemas.openxmlformats.org/drawingml/2006/table">
            <a:tbl>
              <a:tblPr firstRow="1" bandRow="1">
                <a:tableStyleId>{17292A2E-F333-43FB-9621-5CBBE7FDCDCB}</a:tableStyleId>
              </a:tblPr>
              <a:tblGrid>
                <a:gridCol w="1524000"/>
                <a:gridCol w="1295400"/>
                <a:gridCol w="1371600"/>
                <a:gridCol w="1368566"/>
                <a:gridCol w="1296915"/>
                <a:gridCol w="1296915"/>
              </a:tblGrid>
              <a:tr h="370840">
                <a:tc>
                  <a:txBody>
                    <a:bodyPr/>
                    <a:lstStyle/>
                    <a:p>
                      <a:pPr algn="ctr"/>
                      <a:r>
                        <a:rPr lang="en-US" dirty="0" smtClean="0"/>
                        <a:t>INDICATOR</a:t>
                      </a:r>
                      <a:endParaRPr lang="en-US" dirty="0"/>
                    </a:p>
                  </a:txBody>
                  <a:tcPr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375FAC"/>
                    </a:solidFill>
                  </a:tcPr>
                </a:tc>
                <a:tc>
                  <a:txBody>
                    <a:bodyPr/>
                    <a:lstStyle/>
                    <a:p>
                      <a:pPr algn="ctr"/>
                      <a:r>
                        <a:rPr lang="en-US" dirty="0" smtClean="0"/>
                        <a:t>MALAWI</a:t>
                      </a:r>
                      <a:endParaRPr lang="en-US"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375FAC"/>
                    </a:solidFill>
                  </a:tcPr>
                </a:tc>
                <a:tc>
                  <a:txBody>
                    <a:bodyPr/>
                    <a:lstStyle/>
                    <a:p>
                      <a:pPr algn="ctr"/>
                      <a:r>
                        <a:rPr lang="en-US" dirty="0" smtClean="0"/>
                        <a:t>TANZANIA</a:t>
                      </a:r>
                      <a:endParaRPr lang="en-US"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375FAC"/>
                    </a:solidFill>
                  </a:tcPr>
                </a:tc>
                <a:tc>
                  <a:txBody>
                    <a:bodyPr/>
                    <a:lstStyle/>
                    <a:p>
                      <a:pPr algn="ctr"/>
                      <a:r>
                        <a:rPr lang="en-US" dirty="0" smtClean="0"/>
                        <a:t>SWAZILAND</a:t>
                      </a:r>
                      <a:endParaRPr lang="en-US"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375FAC"/>
                    </a:solidFill>
                  </a:tcPr>
                </a:tc>
                <a:tc>
                  <a:txBody>
                    <a:bodyPr/>
                    <a:lstStyle/>
                    <a:p>
                      <a:pPr algn="ctr"/>
                      <a:r>
                        <a:rPr lang="en-US" dirty="0" smtClean="0"/>
                        <a:t>SOUTH AFRICA</a:t>
                      </a:r>
                      <a:endParaRPr lang="en-US"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375FAC"/>
                    </a:solidFill>
                  </a:tcPr>
                </a:tc>
                <a:tc>
                  <a:txBody>
                    <a:bodyPr/>
                    <a:lstStyle/>
                    <a:p>
                      <a:pPr algn="ctr"/>
                      <a:r>
                        <a:rPr lang="en-US" dirty="0" smtClean="0"/>
                        <a:t>UGANDA</a:t>
                      </a:r>
                      <a:endParaRPr lang="en-US" dirty="0"/>
                    </a:p>
                  </a:txBody>
                  <a:tcPr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375FAC"/>
                    </a:solidFill>
                  </a:tcPr>
                </a:tc>
              </a:tr>
              <a:tr h="640080">
                <a:tc>
                  <a:txBody>
                    <a:bodyPr/>
                    <a:lstStyle/>
                    <a:p>
                      <a:pPr algn="ctr"/>
                      <a:r>
                        <a:rPr lang="en-US" sz="1600" dirty="0" smtClean="0"/>
                        <a:t>VMMC/IA</a:t>
                      </a:r>
                      <a:endParaRPr lang="en-US" sz="16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lumMod val="95000"/>
                      </a:schemeClr>
                    </a:solidFill>
                  </a:tcPr>
                </a:tc>
                <a:tc>
                  <a:txBody>
                    <a:bodyPr/>
                    <a:lstStyle/>
                    <a:p>
                      <a:pPr algn="ctr"/>
                      <a:r>
                        <a:rPr lang="en-US" sz="1600" dirty="0" smtClean="0"/>
                        <a:t>20–34</a:t>
                      </a:r>
                      <a:endParaRPr lang="en-US" sz="16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lumMod val="95000"/>
                      </a:schemeClr>
                    </a:solidFill>
                  </a:tcPr>
                </a:tc>
                <a:tc>
                  <a:txBody>
                    <a:bodyPr/>
                    <a:lstStyle/>
                    <a:p>
                      <a:pPr algn="ctr"/>
                      <a:r>
                        <a:rPr lang="en-US" sz="1600" dirty="0" smtClean="0"/>
                        <a:t>15–29</a:t>
                      </a:r>
                      <a:endParaRPr lang="en-US" sz="16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lumMod val="95000"/>
                      </a:schemeClr>
                    </a:solidFill>
                  </a:tcPr>
                </a:tc>
                <a:tc>
                  <a:txBody>
                    <a:bodyPr/>
                    <a:lstStyle/>
                    <a:p>
                      <a:pPr algn="ctr"/>
                      <a:r>
                        <a:rPr lang="en-US" sz="1600" dirty="0" smtClean="0"/>
                        <a:t>15–34</a:t>
                      </a:r>
                      <a:endParaRPr lang="en-US" sz="16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lumMod val="95000"/>
                      </a:schemeClr>
                    </a:solidFill>
                  </a:tcPr>
                </a:tc>
                <a:tc>
                  <a:txBody>
                    <a:bodyPr/>
                    <a:lstStyle/>
                    <a:p>
                      <a:pPr algn="ctr"/>
                      <a:r>
                        <a:rPr lang="en-US" sz="1600" dirty="0" smtClean="0"/>
                        <a:t>20–34</a:t>
                      </a:r>
                      <a:endParaRPr lang="en-US" sz="16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lumMod val="95000"/>
                      </a:schemeClr>
                    </a:solidFill>
                  </a:tcPr>
                </a:tc>
                <a:tc>
                  <a:txBody>
                    <a:bodyPr/>
                    <a:lstStyle/>
                    <a:p>
                      <a:pPr algn="ctr"/>
                      <a:r>
                        <a:rPr lang="en-US" sz="1600" dirty="0" smtClean="0"/>
                        <a:t>20–34</a:t>
                      </a:r>
                      <a:endParaRPr lang="en-US" sz="16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lumMod val="95000"/>
                      </a:schemeClr>
                    </a:solidFill>
                  </a:tcPr>
                </a:tc>
              </a:tr>
              <a:tr h="640080">
                <a:tc>
                  <a:txBody>
                    <a:bodyPr/>
                    <a:lstStyle/>
                    <a:p>
                      <a:pPr algn="ctr"/>
                      <a:r>
                        <a:rPr lang="en-US" sz="1600" dirty="0" smtClean="0"/>
                        <a:t>Immediacy of impact</a:t>
                      </a:r>
                      <a:endParaRPr lang="en-US" sz="16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BFCEEB"/>
                    </a:solidFill>
                  </a:tcPr>
                </a:tc>
                <a:tc>
                  <a:txBody>
                    <a:bodyPr/>
                    <a:lstStyle/>
                    <a:p>
                      <a:pPr algn="ctr"/>
                      <a:r>
                        <a:rPr lang="en-US" sz="1600" dirty="0" smtClean="0"/>
                        <a:t>20–29</a:t>
                      </a:r>
                      <a:endParaRPr lang="en-US" sz="16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BFCEEB"/>
                    </a:solidFill>
                  </a:tcPr>
                </a:tc>
                <a:tc>
                  <a:txBody>
                    <a:bodyPr/>
                    <a:lstStyle/>
                    <a:p>
                      <a:pPr algn="ctr"/>
                      <a:r>
                        <a:rPr lang="en-US" sz="1600" dirty="0" smtClean="0"/>
                        <a:t>15–29</a:t>
                      </a:r>
                      <a:endParaRPr lang="en-US" sz="16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BFCEEB"/>
                    </a:solidFill>
                  </a:tcPr>
                </a:tc>
                <a:tc>
                  <a:txBody>
                    <a:bodyPr/>
                    <a:lstStyle/>
                    <a:p>
                      <a:pPr algn="ctr"/>
                      <a:r>
                        <a:rPr lang="en-US" sz="1600" dirty="0" smtClean="0"/>
                        <a:t>20–29</a:t>
                      </a:r>
                      <a:endParaRPr lang="en-US" sz="16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BFCEEB"/>
                    </a:solidFill>
                  </a:tcPr>
                </a:tc>
                <a:tc>
                  <a:txBody>
                    <a:bodyPr/>
                    <a:lstStyle/>
                    <a:p>
                      <a:pPr algn="ctr"/>
                      <a:r>
                        <a:rPr lang="en-US" sz="1600" dirty="0" smtClean="0"/>
                        <a:t>20–34</a:t>
                      </a:r>
                      <a:endParaRPr lang="en-US" sz="16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BFCEEB"/>
                    </a:solidFill>
                  </a:tcPr>
                </a:tc>
                <a:tc>
                  <a:txBody>
                    <a:bodyPr/>
                    <a:lstStyle/>
                    <a:p>
                      <a:pPr algn="ctr"/>
                      <a:r>
                        <a:rPr lang="en-US" sz="1600" dirty="0" smtClean="0"/>
                        <a:t>20–29</a:t>
                      </a:r>
                      <a:endParaRPr lang="en-US" sz="16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BFCEEB"/>
                    </a:solidFill>
                  </a:tcPr>
                </a:tc>
              </a:tr>
              <a:tr h="640080">
                <a:tc>
                  <a:txBody>
                    <a:bodyPr/>
                    <a:lstStyle/>
                    <a:p>
                      <a:pPr algn="ctr"/>
                      <a:r>
                        <a:rPr lang="en-US" sz="1600" dirty="0" smtClean="0"/>
                        <a:t>Magnitude of impact</a:t>
                      </a:r>
                      <a:endParaRPr lang="en-US" sz="16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lumMod val="95000"/>
                      </a:schemeClr>
                    </a:solidFill>
                  </a:tcPr>
                </a:tc>
                <a:tc>
                  <a:txBody>
                    <a:bodyPr/>
                    <a:lstStyle/>
                    <a:p>
                      <a:pPr algn="ctr"/>
                      <a:r>
                        <a:rPr lang="en-US" sz="1600" dirty="0" smtClean="0"/>
                        <a:t>10–19</a:t>
                      </a:r>
                      <a:endParaRPr lang="en-US" sz="16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lumMod val="95000"/>
                      </a:schemeClr>
                    </a:solidFill>
                  </a:tcPr>
                </a:tc>
                <a:tc>
                  <a:txBody>
                    <a:bodyPr/>
                    <a:lstStyle/>
                    <a:p>
                      <a:pPr algn="ctr"/>
                      <a:r>
                        <a:rPr lang="en-US" sz="1600" dirty="0" smtClean="0"/>
                        <a:t>10–19</a:t>
                      </a:r>
                      <a:endParaRPr lang="en-US" sz="16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lumMod val="95000"/>
                      </a:schemeClr>
                    </a:solidFill>
                  </a:tcPr>
                </a:tc>
                <a:tc>
                  <a:txBody>
                    <a:bodyPr/>
                    <a:lstStyle/>
                    <a:p>
                      <a:pPr algn="ctr"/>
                      <a:r>
                        <a:rPr lang="en-US" sz="1600" dirty="0" smtClean="0"/>
                        <a:t>10–24</a:t>
                      </a:r>
                      <a:endParaRPr lang="en-US" sz="16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lumMod val="95000"/>
                      </a:schemeClr>
                    </a:solidFill>
                  </a:tcPr>
                </a:tc>
                <a:tc>
                  <a:txBody>
                    <a:bodyPr/>
                    <a:lstStyle/>
                    <a:p>
                      <a:pPr algn="ctr"/>
                      <a:r>
                        <a:rPr lang="en-US" sz="1600" dirty="0" smtClean="0"/>
                        <a:t>10–19</a:t>
                      </a:r>
                      <a:endParaRPr lang="en-US" sz="16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lumMod val="95000"/>
                      </a:schemeClr>
                    </a:solidFill>
                  </a:tcPr>
                </a:tc>
                <a:tc>
                  <a:txBody>
                    <a:bodyPr/>
                    <a:lstStyle/>
                    <a:p>
                      <a:pPr algn="ctr"/>
                      <a:r>
                        <a:rPr lang="en-US" sz="1600" dirty="0" smtClean="0"/>
                        <a:t>10–19</a:t>
                      </a:r>
                      <a:endParaRPr lang="en-US" sz="16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lumMod val="95000"/>
                      </a:schemeClr>
                    </a:solidFill>
                  </a:tcPr>
                </a:tc>
              </a:tr>
              <a:tr h="640080">
                <a:tc>
                  <a:txBody>
                    <a:bodyPr/>
                    <a:lstStyle/>
                    <a:p>
                      <a:pPr algn="ctr"/>
                      <a:r>
                        <a:rPr lang="en-US" sz="1600" dirty="0" smtClean="0"/>
                        <a:t>Cost-effectiveness</a:t>
                      </a:r>
                      <a:endParaRPr lang="en-US" sz="16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BFCEEB"/>
                    </a:solidFill>
                  </a:tcPr>
                </a:tc>
                <a:tc>
                  <a:txBody>
                    <a:bodyPr/>
                    <a:lstStyle/>
                    <a:p>
                      <a:pPr algn="ctr"/>
                      <a:r>
                        <a:rPr lang="en-US" sz="1600" dirty="0" smtClean="0"/>
                        <a:t>15–34</a:t>
                      </a:r>
                      <a:endParaRPr lang="en-US" sz="16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BFCEEB"/>
                    </a:solidFill>
                  </a:tcPr>
                </a:tc>
                <a:tc>
                  <a:txBody>
                    <a:bodyPr/>
                    <a:lstStyle/>
                    <a:p>
                      <a:pPr algn="ctr"/>
                      <a:r>
                        <a:rPr lang="en-US" sz="1600" dirty="0" smtClean="0"/>
                        <a:t>15–29</a:t>
                      </a:r>
                      <a:endParaRPr lang="en-US" sz="16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BFCEEB"/>
                    </a:solidFill>
                  </a:tcPr>
                </a:tc>
                <a:tc>
                  <a:txBody>
                    <a:bodyPr/>
                    <a:lstStyle/>
                    <a:p>
                      <a:pPr algn="ctr"/>
                      <a:r>
                        <a:rPr lang="en-US" sz="1600" dirty="0" smtClean="0"/>
                        <a:t>15–29</a:t>
                      </a:r>
                      <a:endParaRPr lang="en-US" sz="16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BFCEEB"/>
                    </a:solidFill>
                  </a:tcPr>
                </a:tc>
                <a:tc>
                  <a:txBody>
                    <a:bodyPr/>
                    <a:lstStyle/>
                    <a:p>
                      <a:pPr algn="ctr"/>
                      <a:r>
                        <a:rPr lang="en-US" sz="1600" dirty="0" smtClean="0"/>
                        <a:t>15–34</a:t>
                      </a:r>
                      <a:endParaRPr lang="en-US" sz="16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BFCEEB"/>
                    </a:solidFill>
                  </a:tcPr>
                </a:tc>
                <a:tc>
                  <a:txBody>
                    <a:bodyPr/>
                    <a:lstStyle/>
                    <a:p>
                      <a:pPr algn="ctr"/>
                      <a:r>
                        <a:rPr lang="en-US" sz="1600" dirty="0" smtClean="0"/>
                        <a:t>15–34</a:t>
                      </a:r>
                      <a:endParaRPr lang="en-US" sz="16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BFCEEB"/>
                    </a:solidFill>
                  </a:tcPr>
                </a:tc>
              </a:tr>
              <a:tr h="640080">
                <a:tc>
                  <a:txBody>
                    <a:bodyPr/>
                    <a:lstStyle/>
                    <a:p>
                      <a:pPr algn="ctr"/>
                      <a:r>
                        <a:rPr lang="en-US" sz="1600" dirty="0" smtClean="0"/>
                        <a:t>New</a:t>
                      </a:r>
                      <a:r>
                        <a:rPr lang="en-US" sz="1600" baseline="0" dirty="0" smtClean="0"/>
                        <a:t> country age target</a:t>
                      </a:r>
                      <a:endParaRPr lang="en-US" sz="16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lumMod val="95000"/>
                      </a:schemeClr>
                    </a:solidFill>
                  </a:tcPr>
                </a:tc>
                <a:tc>
                  <a:txBody>
                    <a:bodyPr/>
                    <a:lstStyle/>
                    <a:p>
                      <a:pPr algn="ctr"/>
                      <a:r>
                        <a:rPr lang="en-US" sz="1600" dirty="0" smtClean="0"/>
                        <a:t>10–34</a:t>
                      </a:r>
                      <a:endParaRPr lang="en-US" sz="16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lumMod val="95000"/>
                      </a:schemeClr>
                    </a:solidFill>
                  </a:tcPr>
                </a:tc>
                <a:tc>
                  <a:txBody>
                    <a:bodyPr/>
                    <a:lstStyle/>
                    <a:p>
                      <a:pPr algn="ctr"/>
                      <a:r>
                        <a:rPr lang="en-US" sz="1600" dirty="0" smtClean="0"/>
                        <a:t>10–34</a:t>
                      </a:r>
                      <a:endParaRPr lang="en-US" sz="16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lumMod val="95000"/>
                      </a:schemeClr>
                    </a:solidFill>
                  </a:tcPr>
                </a:tc>
                <a:tc>
                  <a:txBody>
                    <a:bodyPr/>
                    <a:lstStyle/>
                    <a:p>
                      <a:pPr algn="ctr"/>
                      <a:r>
                        <a:rPr lang="en-US" sz="1600" dirty="0" smtClean="0"/>
                        <a:t>TBD</a:t>
                      </a:r>
                      <a:endParaRPr lang="en-US" sz="16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lumMod val="95000"/>
                      </a:schemeClr>
                    </a:solidFill>
                  </a:tcPr>
                </a:tc>
                <a:tc>
                  <a:txBody>
                    <a:bodyPr/>
                    <a:lstStyle/>
                    <a:p>
                      <a:pPr algn="ctr"/>
                      <a:r>
                        <a:rPr lang="en-US" sz="1600" dirty="0" smtClean="0"/>
                        <a:t>TBD</a:t>
                      </a:r>
                      <a:endParaRPr lang="en-US" sz="16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lumMod val="95000"/>
                      </a:schemeClr>
                    </a:solidFill>
                  </a:tcPr>
                </a:tc>
                <a:tc>
                  <a:txBody>
                    <a:bodyPr/>
                    <a:lstStyle/>
                    <a:p>
                      <a:pPr algn="ctr"/>
                      <a:r>
                        <a:rPr lang="en-US" sz="1600" dirty="0" smtClean="0"/>
                        <a:t>TBD</a:t>
                      </a:r>
                      <a:endParaRPr lang="en-US" sz="16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lumMod val="95000"/>
                      </a:schemeClr>
                    </a:solidFill>
                  </a:tcPr>
                </a:tc>
              </a:tr>
            </a:tbl>
          </a:graphicData>
        </a:graphic>
      </p:graphicFrame>
    </p:spTree>
    <p:extLst>
      <p:ext uri="{BB962C8B-B14F-4D97-AF65-F5344CB8AC3E}">
        <p14:creationId xmlns:p14="http://schemas.microsoft.com/office/powerpoint/2010/main" val="2233692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7"/>
          </p:nvPr>
        </p:nvSpPr>
        <p:spPr/>
        <p:txBody>
          <a:bodyPr/>
          <a:lstStyle/>
          <a:p>
            <a:pPr marL="0" indent="0">
              <a:buNone/>
            </a:pPr>
            <a:endParaRPr lang="en-US" dirty="0"/>
          </a:p>
        </p:txBody>
      </p:sp>
      <p:sp>
        <p:nvSpPr>
          <p:cNvPr id="2" name="Title 1"/>
          <p:cNvSpPr>
            <a:spLocks noGrp="1"/>
          </p:cNvSpPr>
          <p:nvPr>
            <p:ph type="title"/>
          </p:nvPr>
        </p:nvSpPr>
        <p:spPr>
          <a:xfrm>
            <a:off x="838200" y="533400"/>
            <a:ext cx="7620000" cy="1099037"/>
          </a:xfrm>
        </p:spPr>
        <p:txBody>
          <a:bodyPr/>
          <a:lstStyle/>
          <a:p>
            <a:r>
              <a:rPr lang="en-US" sz="3600" dirty="0"/>
              <a:t>Discounted </a:t>
            </a:r>
            <a:r>
              <a:rPr lang="en-US" sz="3600" dirty="0" smtClean="0"/>
              <a:t>Cost/Infection Averted Across Zones in Malawi, </a:t>
            </a:r>
            <a:r>
              <a:rPr lang="en-US" sz="3600" dirty="0"/>
              <a:t>2013–2028</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9588" y="1752600"/>
            <a:ext cx="5584825" cy="4029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93211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7"/>
          </p:nvPr>
        </p:nvSpPr>
        <p:spPr/>
        <p:txBody>
          <a:bodyPr/>
          <a:lstStyle/>
          <a:p>
            <a:pPr marL="0" indent="0">
              <a:buNone/>
            </a:pPr>
            <a:endParaRPr lang="en-US" dirty="0"/>
          </a:p>
        </p:txBody>
      </p:sp>
      <p:sp>
        <p:nvSpPr>
          <p:cNvPr id="5" name="Title 4"/>
          <p:cNvSpPr>
            <a:spLocks noGrp="1"/>
          </p:cNvSpPr>
          <p:nvPr>
            <p:ph type="title"/>
          </p:nvPr>
        </p:nvSpPr>
        <p:spPr>
          <a:xfrm>
            <a:off x="914400" y="609600"/>
            <a:ext cx="7467600" cy="1099037"/>
          </a:xfrm>
        </p:spPr>
        <p:txBody>
          <a:bodyPr>
            <a:normAutofit fontScale="90000"/>
          </a:bodyPr>
          <a:lstStyle/>
          <a:p>
            <a:r>
              <a:rPr lang="en-US" dirty="0"/>
              <a:t>HIV </a:t>
            </a:r>
            <a:r>
              <a:rPr lang="en-US" dirty="0" smtClean="0"/>
              <a:t>Incidence </a:t>
            </a:r>
            <a:r>
              <a:rPr lang="en-US" dirty="0"/>
              <a:t>is </a:t>
            </a:r>
            <a:r>
              <a:rPr lang="en-US" dirty="0" smtClean="0"/>
              <a:t>Inversely </a:t>
            </a:r>
            <a:br>
              <a:rPr lang="en-US" dirty="0" smtClean="0"/>
            </a:br>
            <a:r>
              <a:rPr lang="en-US" dirty="0" smtClean="0"/>
              <a:t>Related </a:t>
            </a:r>
            <a:r>
              <a:rPr lang="en-US" dirty="0"/>
              <a:t>to VMMC/IA</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8300" y="1816100"/>
            <a:ext cx="8407400" cy="367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54683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8"/>
          </p:nvPr>
        </p:nvSpPr>
        <p:spPr>
          <a:xfrm>
            <a:off x="685800" y="1676400"/>
            <a:ext cx="7620000" cy="4389120"/>
          </a:xfrm>
        </p:spPr>
        <p:txBody>
          <a:bodyPr>
            <a:noAutofit/>
          </a:bodyPr>
          <a:lstStyle/>
          <a:p>
            <a:r>
              <a:rPr lang="en-US" sz="1800" dirty="0"/>
              <a:t>Prevalence</a:t>
            </a:r>
          </a:p>
          <a:p>
            <a:pPr lvl="1"/>
            <a:r>
              <a:rPr lang="en-US" sz="1600" dirty="0"/>
              <a:t>Many decisionmakers prioritize sub-populations (such as subnational regions or age groups) based on HIV prevalence in those populations.</a:t>
            </a:r>
          </a:p>
          <a:p>
            <a:pPr lvl="1"/>
            <a:r>
              <a:rPr lang="en-US" sz="1600" dirty="0"/>
              <a:t>Prevalence is a function of both incidence (new infections) and deaths; once ART is introduced, increases in prevalence are caused by a combination of new infections and higher survival.</a:t>
            </a:r>
          </a:p>
          <a:p>
            <a:r>
              <a:rPr lang="en-US" sz="1800" dirty="0"/>
              <a:t>Incidence</a:t>
            </a:r>
          </a:p>
          <a:p>
            <a:pPr lvl="1"/>
            <a:r>
              <a:rPr lang="en-US" sz="1600" dirty="0"/>
              <a:t>Prevention programs will have the greatest impact where incidence is highest.</a:t>
            </a:r>
          </a:p>
          <a:p>
            <a:pPr lvl="1"/>
            <a:r>
              <a:rPr lang="en-US" sz="1600" dirty="0"/>
              <a:t>Prevalence is a poor proxy for incidence, especially once ART is introduced in a population.</a:t>
            </a:r>
          </a:p>
          <a:p>
            <a:pPr lvl="1"/>
            <a:r>
              <a:rPr lang="en-US" sz="1600" dirty="0"/>
              <a:t>Incidence is difficult to measure directly but can be estimated using </a:t>
            </a:r>
            <a:r>
              <a:rPr lang="en-US" sz="1600" dirty="0" smtClean="0"/>
              <a:t>data from </a:t>
            </a:r>
            <a:r>
              <a:rPr lang="en-US" sz="1600" dirty="0"/>
              <a:t>HIV surveillance combined with information about  ART and PMTCT programs.</a:t>
            </a:r>
          </a:p>
          <a:p>
            <a:pPr lvl="1"/>
            <a:r>
              <a:rPr lang="en-US" sz="1600" dirty="0"/>
              <a:t>Projections of incidence into the future are based on assumptions about what will happen with the epidemic, and are therefore subject to high levels of uncertainty.</a:t>
            </a:r>
          </a:p>
          <a:p>
            <a:pPr lvl="1"/>
            <a:r>
              <a:rPr lang="en-US" sz="1600" dirty="0"/>
              <a:t>This uncertainty affects projections of all prevention interventions to the same degree</a:t>
            </a:r>
            <a:r>
              <a:rPr lang="en-US" sz="1600" dirty="0" smtClean="0"/>
              <a:t>.</a:t>
            </a:r>
            <a:endParaRPr lang="en-US" sz="1600" dirty="0"/>
          </a:p>
        </p:txBody>
      </p:sp>
      <p:sp>
        <p:nvSpPr>
          <p:cNvPr id="4" name="Title 3"/>
          <p:cNvSpPr>
            <a:spLocks noGrp="1"/>
          </p:cNvSpPr>
          <p:nvPr>
            <p:ph type="title"/>
          </p:nvPr>
        </p:nvSpPr>
        <p:spPr>
          <a:xfrm>
            <a:off x="838200" y="609600"/>
            <a:ext cx="7620000" cy="1099037"/>
          </a:xfrm>
        </p:spPr>
        <p:txBody>
          <a:bodyPr>
            <a:normAutofit fontScale="90000"/>
          </a:bodyPr>
          <a:lstStyle/>
          <a:p>
            <a:r>
              <a:rPr lang="en-US" dirty="0" smtClean="0"/>
              <a:t>Prioritizing Populations Using Incidence vs. Prevalence</a:t>
            </a:r>
            <a:endParaRPr lang="en-US" dirty="0"/>
          </a:p>
        </p:txBody>
      </p:sp>
    </p:spTree>
    <p:extLst>
      <p:ext uri="{BB962C8B-B14F-4D97-AF65-F5344CB8AC3E}">
        <p14:creationId xmlns:p14="http://schemas.microsoft.com/office/powerpoint/2010/main" val="3674943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7"/>
          </p:nvPr>
        </p:nvSpPr>
        <p:spPr/>
        <p:txBody>
          <a:bodyPr/>
          <a:lstStyle/>
          <a:p>
            <a:pPr marL="0" indent="0">
              <a:buNone/>
            </a:pPr>
            <a:endParaRPr lang="en-US" dirty="0"/>
          </a:p>
        </p:txBody>
      </p:sp>
      <p:sp>
        <p:nvSpPr>
          <p:cNvPr id="4" name="Title 3"/>
          <p:cNvSpPr>
            <a:spLocks noGrp="1"/>
          </p:cNvSpPr>
          <p:nvPr>
            <p:ph type="title"/>
          </p:nvPr>
        </p:nvSpPr>
        <p:spPr>
          <a:xfrm>
            <a:off x="990600" y="533400"/>
            <a:ext cx="7467600" cy="1099037"/>
          </a:xfrm>
        </p:spPr>
        <p:txBody>
          <a:bodyPr>
            <a:normAutofit/>
          </a:bodyPr>
          <a:lstStyle/>
          <a:p>
            <a:r>
              <a:rPr lang="en-US" sz="3200" dirty="0"/>
              <a:t>VMMC </a:t>
            </a:r>
            <a:r>
              <a:rPr lang="en-US" sz="3200" dirty="0" smtClean="0"/>
              <a:t>Program Costs </a:t>
            </a:r>
            <a:r>
              <a:rPr lang="en-US" sz="3200" dirty="0"/>
              <a:t>vs. </a:t>
            </a:r>
            <a:r>
              <a:rPr lang="en-US" sz="3200" dirty="0" smtClean="0"/>
              <a:t>Treatment Costs Averted in Malawi Zones, </a:t>
            </a:r>
            <a:r>
              <a:rPr lang="en-US" sz="3200" dirty="0"/>
              <a:t>2013–2028</a:t>
            </a:r>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2250" y="1828800"/>
            <a:ext cx="6157913" cy="405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31059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7"/>
          </p:nvPr>
        </p:nvSpPr>
        <p:spPr/>
        <p:txBody>
          <a:bodyPr/>
          <a:lstStyle/>
          <a:p>
            <a:endParaRPr lang="en-US" dirty="0"/>
          </a:p>
        </p:txBody>
      </p:sp>
      <p:sp>
        <p:nvSpPr>
          <p:cNvPr id="3" name="Text Placeholder 2"/>
          <p:cNvSpPr>
            <a:spLocks noGrp="1"/>
          </p:cNvSpPr>
          <p:nvPr>
            <p:ph type="body" sz="quarter" idx="18"/>
          </p:nvPr>
        </p:nvSpPr>
        <p:spPr>
          <a:xfrm>
            <a:off x="609600" y="1676400"/>
            <a:ext cx="7620000" cy="4389120"/>
          </a:xfrm>
        </p:spPr>
        <p:txBody>
          <a:bodyPr>
            <a:normAutofit fontScale="85000" lnSpcReduction="10000"/>
          </a:bodyPr>
          <a:lstStyle/>
          <a:p>
            <a:r>
              <a:rPr lang="en-US" dirty="0" smtClean="0"/>
              <a:t>The DMPPT 2.0 model has been applied in Malawi, Tanzania, Swaziland, South Africa, and Uganda, to assist with VMMC strategy and operational planning.</a:t>
            </a:r>
          </a:p>
          <a:p>
            <a:r>
              <a:rPr lang="en-US" dirty="0" smtClean="0"/>
              <a:t>Countries are selecting new VMMC scale-up targets by focusing on age groups and geographic regions that maximize impact on HIV incidence and cost-effectiveness, based on country priorities and implementation realities.</a:t>
            </a:r>
          </a:p>
          <a:p>
            <a:pPr lvl="1"/>
            <a:r>
              <a:rPr lang="en-US" dirty="0" smtClean="0"/>
              <a:t>Immediate impact on HIV incidence is generally achieved by focusing on older age groups, whereas long-term magnitude of impact is achieved by focusing on 10–19-year-olds.</a:t>
            </a:r>
          </a:p>
          <a:p>
            <a:pPr lvl="1"/>
            <a:r>
              <a:rPr lang="en-US" dirty="0" smtClean="0"/>
              <a:t>Greatest cost-effectiveness is achieved by focusing on people ages 15–29 or 15–34, depending on the country.</a:t>
            </a:r>
          </a:p>
          <a:p>
            <a:pPr lvl="1"/>
            <a:r>
              <a:rPr lang="en-US" dirty="0" smtClean="0"/>
              <a:t>Countries may wish to continue to circumcise 10–19-year-olds while increasing outreach to men ages 20–34.</a:t>
            </a:r>
          </a:p>
          <a:p>
            <a:r>
              <a:rPr lang="en-US" dirty="0" smtClean="0"/>
              <a:t>Where HIV incidence data or projections are available, it is preferable to prioritize populations for HIV prevention based on incidence rather than prevalence.</a:t>
            </a:r>
          </a:p>
          <a:p>
            <a:endParaRPr lang="en-US" dirty="0"/>
          </a:p>
        </p:txBody>
      </p:sp>
      <p:sp>
        <p:nvSpPr>
          <p:cNvPr id="4" name="Title 3"/>
          <p:cNvSpPr>
            <a:spLocks noGrp="1"/>
          </p:cNvSpPr>
          <p:nvPr>
            <p:ph type="title"/>
          </p:nvPr>
        </p:nvSpPr>
        <p:spPr/>
        <p:txBody>
          <a:bodyPr/>
          <a:lstStyle/>
          <a:p>
            <a:r>
              <a:rPr lang="en-US" dirty="0" smtClean="0"/>
              <a:t>Conclusions</a:t>
            </a:r>
            <a:endParaRPr lang="en-US" dirty="0"/>
          </a:p>
        </p:txBody>
      </p:sp>
    </p:spTree>
    <p:extLst>
      <p:ext uri="{BB962C8B-B14F-4D97-AF65-F5344CB8AC3E}">
        <p14:creationId xmlns:p14="http://schemas.microsoft.com/office/powerpoint/2010/main" val="3350184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411480"/>
            <a:ext cx="7467600" cy="1099037"/>
          </a:xfrm>
        </p:spPr>
        <p:txBody>
          <a:bodyPr/>
          <a:lstStyle/>
          <a:p>
            <a:r>
              <a:rPr lang="en-US" dirty="0" smtClean="0"/>
              <a:t>Progress Toward VMMC Targets</a:t>
            </a:r>
            <a:endParaRPr lang="en-US" dirty="0"/>
          </a:p>
        </p:txBody>
      </p:sp>
      <p:sp>
        <p:nvSpPr>
          <p:cNvPr id="5" name="Text Placeholder 36"/>
          <p:cNvSpPr txBox="1">
            <a:spLocks/>
          </p:cNvSpPr>
          <p:nvPr/>
        </p:nvSpPr>
        <p:spPr>
          <a:xfrm>
            <a:off x="205642" y="6096000"/>
            <a:ext cx="7766050" cy="5334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fontAlgn="base">
              <a:spcBef>
                <a:spcPct val="0"/>
              </a:spcBef>
              <a:spcAft>
                <a:spcPct val="0"/>
              </a:spcAft>
              <a:buNone/>
            </a:pPr>
            <a:r>
              <a:rPr lang="en-US" altLang="en-US" sz="900" dirty="0">
                <a:solidFill>
                  <a:srgbClr val="000000"/>
                </a:solidFill>
                <a:latin typeface="Arial" charset="0"/>
              </a:rPr>
              <a:t>Sgaier SK, Reed JB, Thomas A, Njeuhmeli E (2014) Achieving the HIV Prevention Impact of Voluntary Medical Male Circumcision: Lessons and Challenges for Managing Programs. </a:t>
            </a:r>
            <a:r>
              <a:rPr lang="en-US" altLang="en-US" sz="900" i="1" dirty="0">
                <a:solidFill>
                  <a:srgbClr val="000000"/>
                </a:solidFill>
                <a:latin typeface="Arial" charset="0"/>
              </a:rPr>
              <a:t>PLoS Med </a:t>
            </a:r>
            <a:r>
              <a:rPr lang="en-US" altLang="en-US" sz="900" dirty="0">
                <a:solidFill>
                  <a:srgbClr val="000000"/>
                </a:solidFill>
                <a:latin typeface="Arial" charset="0"/>
              </a:rPr>
              <a:t>11(5): e1001641. doi:10.1371/journal.pmed.1001641</a:t>
            </a:r>
          </a:p>
          <a:p>
            <a:pPr marL="0" lvl="0" indent="0" fontAlgn="base">
              <a:spcBef>
                <a:spcPct val="0"/>
              </a:spcBef>
              <a:spcAft>
                <a:spcPct val="0"/>
              </a:spcAft>
              <a:buNone/>
            </a:pPr>
            <a:r>
              <a:rPr lang="en-US" altLang="en-US" sz="900" dirty="0">
                <a:solidFill>
                  <a:srgbClr val="000000"/>
                </a:solidFill>
                <a:latin typeface="Arial" charset="0"/>
              </a:rPr>
              <a:t>http://www.plosmedicine.org/article/info:doi/10.1371/journal.pmed.1001641</a:t>
            </a:r>
          </a:p>
        </p:txBody>
      </p:sp>
      <p:pic>
        <p:nvPicPr>
          <p:cNvPr id="2050" name="Picture 2" descr="C:\My Documents\Downloads\journal.pmed.1001641.g004.t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8655" y="1752600"/>
            <a:ext cx="7806690" cy="4084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960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7"/>
          </p:nvPr>
        </p:nvSpPr>
        <p:spPr/>
        <p:txBody>
          <a:bodyPr/>
          <a:lstStyle/>
          <a:p>
            <a:pPr marL="0" indent="0">
              <a:buNone/>
            </a:pPr>
            <a:endParaRPr lang="en-US" dirty="0"/>
          </a:p>
        </p:txBody>
      </p:sp>
      <p:sp>
        <p:nvSpPr>
          <p:cNvPr id="3" name="Text Placeholder 2"/>
          <p:cNvSpPr>
            <a:spLocks noGrp="1"/>
          </p:cNvSpPr>
          <p:nvPr>
            <p:ph type="body" sz="quarter" idx="18"/>
          </p:nvPr>
        </p:nvSpPr>
        <p:spPr>
          <a:xfrm>
            <a:off x="685800" y="1676400"/>
            <a:ext cx="7543800" cy="4389120"/>
          </a:xfrm>
        </p:spPr>
        <p:txBody>
          <a:bodyPr>
            <a:normAutofit lnSpcReduction="10000"/>
          </a:bodyPr>
          <a:lstStyle/>
          <a:p>
            <a:pPr>
              <a:lnSpc>
                <a:spcPct val="120000"/>
              </a:lnSpc>
              <a:spcBef>
                <a:spcPts val="0"/>
              </a:spcBef>
              <a:spcAft>
                <a:spcPts val="600"/>
              </a:spcAft>
            </a:pPr>
            <a:r>
              <a:rPr lang="en-US" sz="1600" dirty="0">
                <a:cs typeface="Arial" panose="020B0604020202020204" pitchFamily="34" charset="0"/>
              </a:rPr>
              <a:t>This modeling exercise is being conducted in Malawi, Tanzania, Swaziland, Uganda, Zambia, and Zimbabwe under the technical leadership of</a:t>
            </a:r>
          </a:p>
          <a:p>
            <a:pPr lvl="1">
              <a:lnSpc>
                <a:spcPct val="120000"/>
              </a:lnSpc>
              <a:spcBef>
                <a:spcPts val="0"/>
              </a:spcBef>
              <a:spcAft>
                <a:spcPts val="600"/>
              </a:spcAft>
            </a:pPr>
            <a:r>
              <a:rPr lang="en-US" sz="1400" dirty="0">
                <a:cs typeface="Arial" panose="020B0604020202020204" pitchFamily="34" charset="0"/>
              </a:rPr>
              <a:t>Emmanuel Njeuhmeli, </a:t>
            </a:r>
            <a:r>
              <a:rPr lang="en-US" sz="1400" dirty="0" smtClean="0">
                <a:cs typeface="Arial" panose="020B0604020202020204" pitchFamily="34" charset="0"/>
              </a:rPr>
              <a:t>USAID/Washington</a:t>
            </a:r>
            <a:endParaRPr lang="en-US" sz="1400" dirty="0">
              <a:cs typeface="Arial" panose="020B0604020202020204" pitchFamily="34" charset="0"/>
            </a:endParaRPr>
          </a:p>
          <a:p>
            <a:pPr lvl="1">
              <a:lnSpc>
                <a:spcPct val="120000"/>
              </a:lnSpc>
              <a:spcBef>
                <a:spcPts val="0"/>
              </a:spcBef>
              <a:spcAft>
                <a:spcPts val="600"/>
              </a:spcAft>
            </a:pPr>
            <a:r>
              <a:rPr lang="en-US" sz="1400" dirty="0">
                <a:cs typeface="Arial" panose="020B0604020202020204" pitchFamily="34" charset="0"/>
              </a:rPr>
              <a:t>Sema Sgaier, BMGF</a:t>
            </a:r>
          </a:p>
          <a:p>
            <a:pPr lvl="1">
              <a:lnSpc>
                <a:spcPct val="120000"/>
              </a:lnSpc>
              <a:spcBef>
                <a:spcPts val="0"/>
              </a:spcBef>
              <a:spcAft>
                <a:spcPts val="600"/>
              </a:spcAft>
            </a:pPr>
            <a:r>
              <a:rPr lang="en-US" sz="1400" dirty="0">
                <a:cs typeface="Arial" panose="020B0604020202020204" pitchFamily="34" charset="0"/>
              </a:rPr>
              <a:t>Jason Reed, OGAC</a:t>
            </a:r>
          </a:p>
          <a:p>
            <a:pPr lvl="1">
              <a:lnSpc>
                <a:spcPct val="120000"/>
              </a:lnSpc>
              <a:spcBef>
                <a:spcPts val="0"/>
              </a:spcBef>
              <a:spcAft>
                <a:spcPts val="600"/>
              </a:spcAft>
            </a:pPr>
            <a:r>
              <a:rPr lang="en-US" sz="1400" dirty="0">
                <a:cs typeface="Arial" panose="020B0604020202020204" pitchFamily="34" charset="0"/>
              </a:rPr>
              <a:t>Katharine Kripke, Health Policy Project</a:t>
            </a:r>
            <a:r>
              <a:rPr lang="en-US" sz="1400" dirty="0">
                <a:solidFill>
                  <a:srgbClr val="FF0000"/>
                </a:solidFill>
                <a:cs typeface="Arial" panose="020B0604020202020204" pitchFamily="34" charset="0"/>
              </a:rPr>
              <a:t>, </a:t>
            </a:r>
            <a:r>
              <a:rPr lang="en-US" sz="1400" dirty="0">
                <a:cs typeface="Arial" panose="020B0604020202020204" pitchFamily="34" charset="0"/>
              </a:rPr>
              <a:t>Futures Institute</a:t>
            </a:r>
          </a:p>
          <a:p>
            <a:pPr>
              <a:lnSpc>
                <a:spcPct val="120000"/>
              </a:lnSpc>
              <a:spcBef>
                <a:spcPts val="0"/>
              </a:spcBef>
              <a:spcAft>
                <a:spcPts val="600"/>
              </a:spcAft>
            </a:pPr>
            <a:r>
              <a:rPr lang="en-US" sz="1600" dirty="0">
                <a:cs typeface="Arial" panose="020B0604020202020204" pitchFamily="34" charset="0"/>
              </a:rPr>
              <a:t>The DMPPT 2.0 model was developed by John Stover of the Health Policy Project, Futures Institute, funded by PEPFAR through USAID</a:t>
            </a:r>
          </a:p>
          <a:p>
            <a:pPr>
              <a:lnSpc>
                <a:spcPct val="120000"/>
              </a:lnSpc>
              <a:spcBef>
                <a:spcPts val="0"/>
              </a:spcBef>
              <a:spcAft>
                <a:spcPts val="600"/>
              </a:spcAft>
            </a:pPr>
            <a:r>
              <a:rPr lang="en-US" sz="1600" dirty="0">
                <a:cs typeface="Arial" panose="020B0604020202020204" pitchFamily="34" charset="0"/>
              </a:rPr>
              <a:t>The ASM model was developed by Laith Abu Raddad and Susanne Awad of Weill Cornell Medical College in Qatar, with funding from BMGF</a:t>
            </a:r>
          </a:p>
          <a:p>
            <a:pPr>
              <a:lnSpc>
                <a:spcPct val="120000"/>
              </a:lnSpc>
              <a:spcBef>
                <a:spcPts val="0"/>
              </a:spcBef>
              <a:spcAft>
                <a:spcPts val="600"/>
              </a:spcAft>
            </a:pPr>
            <a:r>
              <a:rPr lang="en-US" sz="1600" dirty="0">
                <a:cs typeface="Arial" panose="020B0604020202020204" pitchFamily="34" charset="0"/>
              </a:rPr>
              <a:t>BMGF is leading the modeling exercise in Zambia and Zimbabwe</a:t>
            </a:r>
          </a:p>
          <a:p>
            <a:pPr>
              <a:lnSpc>
                <a:spcPct val="120000"/>
              </a:lnSpc>
              <a:spcBef>
                <a:spcPts val="0"/>
              </a:spcBef>
              <a:spcAft>
                <a:spcPts val="600"/>
              </a:spcAft>
            </a:pPr>
            <a:r>
              <a:rPr lang="en-US" sz="1600" dirty="0">
                <a:cs typeface="Arial" panose="020B0604020202020204" pitchFamily="34" charset="0"/>
              </a:rPr>
              <a:t>PEPFAR, through USAID, is leading the modeling exercise in Tanzania, Malawi, Swaziland, South Africa, and Uganda</a:t>
            </a:r>
          </a:p>
          <a:p>
            <a:endParaRPr lang="en-US" sz="1200" dirty="0"/>
          </a:p>
        </p:txBody>
      </p:sp>
      <p:sp>
        <p:nvSpPr>
          <p:cNvPr id="4" name="Title 3"/>
          <p:cNvSpPr>
            <a:spLocks noGrp="1"/>
          </p:cNvSpPr>
          <p:nvPr>
            <p:ph type="title"/>
          </p:nvPr>
        </p:nvSpPr>
        <p:spPr/>
        <p:txBody>
          <a:bodyPr/>
          <a:lstStyle/>
          <a:p>
            <a:r>
              <a:rPr lang="en-US" dirty="0" smtClean="0"/>
              <a:t>Acknowledgments (1)</a:t>
            </a:r>
            <a:endParaRPr lang="en-US" dirty="0"/>
          </a:p>
        </p:txBody>
      </p:sp>
    </p:spTree>
    <p:extLst>
      <p:ext uri="{BB962C8B-B14F-4D97-AF65-F5344CB8AC3E}">
        <p14:creationId xmlns:p14="http://schemas.microsoft.com/office/powerpoint/2010/main" val="2333871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8"/>
          </p:nvPr>
        </p:nvSpPr>
        <p:spPr>
          <a:xfrm>
            <a:off x="685800" y="1676400"/>
            <a:ext cx="7543800" cy="5029200"/>
          </a:xfrm>
        </p:spPr>
        <p:txBody>
          <a:bodyPr>
            <a:normAutofit fontScale="92500"/>
          </a:bodyPr>
          <a:lstStyle/>
          <a:p>
            <a:r>
              <a:rPr lang="en-US" sz="1800" dirty="0">
                <a:cs typeface="Arial" panose="020B0604020202020204" pitchFamily="34" charset="0"/>
              </a:rPr>
              <a:t>The Malawi modeling was done under the leadership of </a:t>
            </a:r>
          </a:p>
          <a:p>
            <a:pPr lvl="1">
              <a:spcBef>
                <a:spcPts val="300"/>
              </a:spcBef>
              <a:spcAft>
                <a:spcPts val="300"/>
              </a:spcAft>
            </a:pPr>
            <a:r>
              <a:rPr lang="en-US" sz="1400" dirty="0">
                <a:cs typeface="Arial" panose="020B0604020202020204" pitchFamily="34" charset="0"/>
              </a:rPr>
              <a:t>Frank Chimbwandira and Amon Nkhata, Ministry of Health</a:t>
            </a:r>
          </a:p>
          <a:p>
            <a:pPr lvl="1">
              <a:spcBef>
                <a:spcPts val="300"/>
              </a:spcBef>
              <a:spcAft>
                <a:spcPts val="300"/>
              </a:spcAft>
            </a:pPr>
            <a:r>
              <a:rPr lang="en-US" sz="1400" dirty="0">
                <a:cs typeface="Arial" panose="020B0604020202020204" pitchFamily="34" charset="0"/>
              </a:rPr>
              <a:t>Zebedee Mwandi, </a:t>
            </a:r>
            <a:r>
              <a:rPr lang="en-US" sz="1400" dirty="0" smtClean="0">
                <a:cs typeface="Arial" panose="020B0604020202020204" pitchFamily="34" charset="0"/>
              </a:rPr>
              <a:t>USAID/Malawi</a:t>
            </a:r>
          </a:p>
          <a:p>
            <a:pPr>
              <a:spcBef>
                <a:spcPts val="300"/>
              </a:spcBef>
              <a:spcAft>
                <a:spcPts val="300"/>
              </a:spcAft>
            </a:pPr>
            <a:r>
              <a:rPr lang="en-US" sz="1600" dirty="0">
                <a:cs typeface="Arial" panose="020B0604020202020204" pitchFamily="34" charset="0"/>
              </a:rPr>
              <a:t>The Tanzania modeling was done under the leadership of </a:t>
            </a:r>
          </a:p>
          <a:p>
            <a:pPr lvl="1">
              <a:spcBef>
                <a:spcPts val="300"/>
              </a:spcBef>
              <a:spcAft>
                <a:spcPts val="300"/>
              </a:spcAft>
            </a:pPr>
            <a:r>
              <a:rPr lang="en-US" sz="1400" dirty="0">
                <a:cs typeface="Arial" panose="020B0604020202020204" pitchFamily="34" charset="0"/>
              </a:rPr>
              <a:t>Jackson </a:t>
            </a:r>
            <a:r>
              <a:rPr lang="en-US" sz="1400" dirty="0" smtClean="0">
                <a:cs typeface="Arial" panose="020B0604020202020204" pitchFamily="34" charset="0"/>
              </a:rPr>
              <a:t>Lija </a:t>
            </a:r>
            <a:r>
              <a:rPr lang="en-US" sz="1400" dirty="0">
                <a:cs typeface="Arial" panose="020B0604020202020204" pitchFamily="34" charset="0"/>
              </a:rPr>
              <a:t>and James Juma, Tanzania National AIDS Control Program (NACP)</a:t>
            </a:r>
          </a:p>
          <a:p>
            <a:pPr lvl="1">
              <a:spcBef>
                <a:spcPts val="300"/>
              </a:spcBef>
              <a:spcAft>
                <a:spcPts val="300"/>
              </a:spcAft>
            </a:pPr>
            <a:r>
              <a:rPr lang="en-US" sz="1400" dirty="0">
                <a:cs typeface="Arial" panose="020B0604020202020204" pitchFamily="34" charset="0"/>
              </a:rPr>
              <a:t>Erick Mlanga, </a:t>
            </a:r>
            <a:r>
              <a:rPr lang="en-US" sz="1400" dirty="0" smtClean="0">
                <a:cs typeface="Arial" panose="020B0604020202020204" pitchFamily="34" charset="0"/>
              </a:rPr>
              <a:t>USAID/Tanzania</a:t>
            </a:r>
          </a:p>
          <a:p>
            <a:pPr>
              <a:spcBef>
                <a:spcPts val="600"/>
              </a:spcBef>
              <a:spcAft>
                <a:spcPts val="600"/>
              </a:spcAft>
            </a:pPr>
            <a:r>
              <a:rPr lang="en-US" sz="1800" dirty="0" smtClean="0">
                <a:cs typeface="Arial" panose="020B0604020202020204" pitchFamily="34" charset="0"/>
              </a:rPr>
              <a:t>We </a:t>
            </a:r>
            <a:r>
              <a:rPr lang="en-US" sz="1800" dirty="0">
                <a:cs typeface="Arial" panose="020B0604020202020204" pitchFamily="34" charset="0"/>
              </a:rPr>
              <a:t>would like to acknowledge the following colleagues for their key contributions for this activity</a:t>
            </a:r>
          </a:p>
          <a:p>
            <a:pPr lvl="1">
              <a:spcBef>
                <a:spcPts val="300"/>
              </a:spcBef>
              <a:spcAft>
                <a:spcPts val="300"/>
              </a:spcAft>
            </a:pPr>
            <a:r>
              <a:rPr lang="en-US" sz="1400" dirty="0">
                <a:cs typeface="Arial" panose="020B0604020202020204" pitchFamily="34" charset="0"/>
              </a:rPr>
              <a:t>Andreas Jahn, Malawi Ministry of Health</a:t>
            </a:r>
          </a:p>
          <a:p>
            <a:pPr lvl="1">
              <a:spcBef>
                <a:spcPts val="300"/>
              </a:spcBef>
              <a:spcAft>
                <a:spcPts val="300"/>
              </a:spcAft>
            </a:pPr>
            <a:r>
              <a:rPr lang="en-US" sz="1400" dirty="0">
                <a:cs typeface="Arial" panose="020B0604020202020204" pitchFamily="34" charset="0"/>
              </a:rPr>
              <a:t>Bennet Fimbo and Edward Maswanya, Tanzania VMMC Operational Plan Team</a:t>
            </a:r>
          </a:p>
          <a:p>
            <a:pPr lvl="1">
              <a:spcBef>
                <a:spcPts val="300"/>
              </a:spcBef>
              <a:spcAft>
                <a:spcPts val="300"/>
              </a:spcAft>
            </a:pPr>
            <a:r>
              <a:rPr lang="en-US" sz="1400" dirty="0" smtClean="0">
                <a:cs typeface="Arial" panose="020B0604020202020204" pitchFamily="34" charset="0"/>
              </a:rPr>
              <a:t>Malawi and Tanzania Male </a:t>
            </a:r>
            <a:r>
              <a:rPr lang="en-US" sz="1400" dirty="0">
                <a:cs typeface="Arial" panose="020B0604020202020204" pitchFamily="34" charset="0"/>
              </a:rPr>
              <a:t>Circumcision Technical Working </a:t>
            </a:r>
            <a:r>
              <a:rPr lang="en-US" sz="1400" dirty="0" smtClean="0">
                <a:cs typeface="Arial" panose="020B0604020202020204" pitchFamily="34" charset="0"/>
              </a:rPr>
              <a:t>Groups</a:t>
            </a:r>
            <a:endParaRPr lang="en-US" sz="1400" dirty="0">
              <a:cs typeface="Arial" panose="020B0604020202020204" pitchFamily="34" charset="0"/>
            </a:endParaRPr>
          </a:p>
          <a:p>
            <a:pPr lvl="1">
              <a:spcBef>
                <a:spcPts val="300"/>
              </a:spcBef>
              <a:spcAft>
                <a:spcPts val="300"/>
              </a:spcAft>
            </a:pPr>
            <a:r>
              <a:rPr lang="en-US" sz="1400" dirty="0">
                <a:cs typeface="Arial" panose="020B0604020202020204" pitchFamily="34" charset="0"/>
              </a:rPr>
              <a:t>PEPFAR team in Malawi, especially Wezi Msungama, Faustin Matchere, and Martin Mtika</a:t>
            </a:r>
          </a:p>
          <a:p>
            <a:pPr lvl="1">
              <a:spcBef>
                <a:spcPts val="300"/>
              </a:spcBef>
              <a:spcAft>
                <a:spcPts val="300"/>
              </a:spcAft>
            </a:pPr>
            <a:r>
              <a:rPr lang="en-US" sz="1400" dirty="0">
                <a:cs typeface="Arial" panose="020B0604020202020204" pitchFamily="34" charset="0"/>
              </a:rPr>
              <a:t>Olive Mtema (Futures Group, </a:t>
            </a:r>
            <a:r>
              <a:rPr lang="en-US" sz="1400" dirty="0" smtClean="0">
                <a:cs typeface="Arial" panose="020B0604020202020204" pitchFamily="34" charset="0"/>
              </a:rPr>
              <a:t>[FG]), </a:t>
            </a:r>
            <a:r>
              <a:rPr lang="en-US" sz="1400" dirty="0">
                <a:cs typeface="Arial" panose="020B0604020202020204" pitchFamily="34" charset="0"/>
              </a:rPr>
              <a:t>Chaitra Gopalappa (Futures Institute, [</a:t>
            </a:r>
            <a:r>
              <a:rPr lang="en-US" sz="1400" dirty="0" smtClean="0">
                <a:cs typeface="Arial" panose="020B0604020202020204" pitchFamily="34" charset="0"/>
              </a:rPr>
              <a:t>FI]), </a:t>
            </a:r>
            <a:r>
              <a:rPr lang="en-US" sz="1400" dirty="0">
                <a:cs typeface="Arial" panose="020B0604020202020204" pitchFamily="34" charset="0"/>
              </a:rPr>
              <a:t>Carel Pretorius </a:t>
            </a:r>
            <a:r>
              <a:rPr lang="en-US" sz="1400" dirty="0" smtClean="0">
                <a:cs typeface="Arial" panose="020B0604020202020204" pitchFamily="34" charset="0"/>
              </a:rPr>
              <a:t>(FI</a:t>
            </a:r>
            <a:r>
              <a:rPr lang="en-US" sz="1400" dirty="0">
                <a:cs typeface="Arial" panose="020B0604020202020204" pitchFamily="34" charset="0"/>
              </a:rPr>
              <a:t>), Steven Forsythe (FI), </a:t>
            </a:r>
            <a:r>
              <a:rPr lang="en-US" sz="1400" dirty="0" smtClean="0">
                <a:cs typeface="Arial" panose="020B0604020202020204" pitchFamily="34" charset="0"/>
              </a:rPr>
              <a:t>Alexander </a:t>
            </a:r>
            <a:r>
              <a:rPr lang="en-US" sz="1400" dirty="0">
                <a:cs typeface="Arial" panose="020B0604020202020204" pitchFamily="34" charset="0"/>
              </a:rPr>
              <a:t>Paxton (FG), and Bernice Kuang (FG) of the Health Policy </a:t>
            </a:r>
            <a:r>
              <a:rPr lang="en-US" sz="1400" dirty="0" smtClean="0">
                <a:cs typeface="Arial" panose="020B0604020202020204" pitchFamily="34" charset="0"/>
              </a:rPr>
              <a:t>Project</a:t>
            </a:r>
          </a:p>
          <a:p>
            <a:pPr lvl="1">
              <a:lnSpc>
                <a:spcPct val="120000"/>
              </a:lnSpc>
            </a:pPr>
            <a:r>
              <a:rPr lang="en-US" sz="1400" dirty="0" smtClean="0">
                <a:cs typeface="Arial" panose="020B0604020202020204" pitchFamily="34" charset="0"/>
              </a:rPr>
              <a:t>Hally </a:t>
            </a:r>
            <a:r>
              <a:rPr lang="en-US" sz="1400" dirty="0">
                <a:cs typeface="Arial" panose="020B0604020202020204" pitchFamily="34" charset="0"/>
              </a:rPr>
              <a:t>Mahler and Dorica Boyee, </a:t>
            </a:r>
            <a:r>
              <a:rPr lang="en-US" sz="1400" dirty="0" smtClean="0">
                <a:cs typeface="Arial" panose="020B0604020202020204" pitchFamily="34" charset="0"/>
              </a:rPr>
              <a:t>MCHIP/Tanzania</a:t>
            </a:r>
            <a:endParaRPr lang="en-US" sz="1400" dirty="0">
              <a:cs typeface="Arial" panose="020B0604020202020204" pitchFamily="34" charset="0"/>
            </a:endParaRPr>
          </a:p>
          <a:p>
            <a:pPr lvl="1">
              <a:spcBef>
                <a:spcPts val="900"/>
              </a:spcBef>
              <a:spcAft>
                <a:spcPts val="900"/>
              </a:spcAft>
            </a:pPr>
            <a:r>
              <a:rPr lang="en-US" sz="1400" dirty="0" smtClean="0">
                <a:cs typeface="Arial" panose="020B0604020202020204" pitchFamily="34" charset="0"/>
              </a:rPr>
              <a:t>PEPFAR </a:t>
            </a:r>
            <a:r>
              <a:rPr lang="en-US" sz="1400" dirty="0">
                <a:cs typeface="Arial" panose="020B0604020202020204" pitchFamily="34" charset="0"/>
              </a:rPr>
              <a:t>Male Circumcision Technical Working Group, particularly Naomi Bock, Carlos Toledo</a:t>
            </a:r>
            <a:r>
              <a:rPr lang="en-US" sz="1400" dirty="0" smtClean="0">
                <a:cs typeface="Arial" panose="020B0604020202020204" pitchFamily="34" charset="0"/>
              </a:rPr>
              <a:t>, Dan Rutz, </a:t>
            </a:r>
            <a:r>
              <a:rPr lang="en-US" sz="1400" dirty="0">
                <a:cs typeface="Arial" panose="020B0604020202020204" pitchFamily="34" charset="0"/>
              </a:rPr>
              <a:t>and Stephanie Davis of CDC/Atlanta; Anne Thomas of DoD; Catey Laube of OGAC; and Kim Ahanda and Elizabeth Gold of </a:t>
            </a:r>
            <a:r>
              <a:rPr lang="en-US" sz="1400" dirty="0" smtClean="0">
                <a:cs typeface="Arial" panose="020B0604020202020204" pitchFamily="34" charset="0"/>
              </a:rPr>
              <a:t>USAID/Washington</a:t>
            </a:r>
            <a:endParaRPr lang="en-US" sz="1400" dirty="0">
              <a:cs typeface="Arial" panose="020B0604020202020204" pitchFamily="34" charset="0"/>
            </a:endParaRPr>
          </a:p>
        </p:txBody>
      </p:sp>
      <p:sp>
        <p:nvSpPr>
          <p:cNvPr id="4" name="Title 3"/>
          <p:cNvSpPr>
            <a:spLocks noGrp="1"/>
          </p:cNvSpPr>
          <p:nvPr>
            <p:ph type="title"/>
          </p:nvPr>
        </p:nvSpPr>
        <p:spPr/>
        <p:txBody>
          <a:bodyPr/>
          <a:lstStyle/>
          <a:p>
            <a:r>
              <a:rPr lang="en-US" dirty="0" smtClean="0"/>
              <a:t>Acknowledgments (2)</a:t>
            </a:r>
            <a:endParaRPr lang="en-US" dirty="0"/>
          </a:p>
        </p:txBody>
      </p:sp>
    </p:spTree>
    <p:extLst>
      <p:ext uri="{BB962C8B-B14F-4D97-AF65-F5344CB8AC3E}">
        <p14:creationId xmlns:p14="http://schemas.microsoft.com/office/powerpoint/2010/main" val="4092523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ubtitle 1"/>
          <p:cNvSpPr txBox="1">
            <a:spLocks/>
          </p:cNvSpPr>
          <p:nvPr/>
        </p:nvSpPr>
        <p:spPr>
          <a:xfrm>
            <a:off x="1500403" y="3093881"/>
            <a:ext cx="6092825" cy="623887"/>
          </a:xfrm>
          <a:prstGeom prst="rect">
            <a:avLst/>
          </a:prstGeom>
        </p:spPr>
        <p:txBody>
          <a:bodyPr vert="horz" lIns="91440" tIns="45720" rIns="91440" bIns="45720" rtlCol="0" anchor="ctr">
            <a:normAutofit/>
          </a:bodyPr>
          <a:lstStyle/>
          <a:p>
            <a:pPr algn="ctr">
              <a:spcBef>
                <a:spcPct val="20000"/>
              </a:spcBef>
              <a:buClr>
                <a:srgbClr val="007DC5"/>
              </a:buClr>
              <a:buFont typeface="Wingdings 2" pitchFamily="18" charset="2"/>
              <a:buNone/>
              <a:defRPr/>
            </a:pPr>
            <a:r>
              <a:rPr lang="en-US" sz="2400" spc="150" dirty="0" smtClean="0">
                <a:solidFill>
                  <a:srgbClr val="FFFFFF"/>
                </a:solidFill>
                <a:latin typeface="Century Gothic" pitchFamily="34" charset="0"/>
                <a:cs typeface="Arial" pitchFamily="34" charset="0"/>
              </a:rPr>
              <a:t>www.healthpolicyproject.com</a:t>
            </a:r>
            <a:endParaRPr lang="en-US" sz="2400" spc="150" dirty="0">
              <a:solidFill>
                <a:srgbClr val="FFFFFF"/>
              </a:solidFill>
              <a:latin typeface="Century Gothic" pitchFamily="34" charset="0"/>
              <a:cs typeface="Arial" pitchFamily="34" charset="0"/>
            </a:endParaRPr>
          </a:p>
        </p:txBody>
      </p:sp>
      <p:sp>
        <p:nvSpPr>
          <p:cNvPr id="12" name="Title 2"/>
          <p:cNvSpPr txBox="1">
            <a:spLocks/>
          </p:cNvSpPr>
          <p:nvPr/>
        </p:nvSpPr>
        <p:spPr>
          <a:xfrm>
            <a:off x="1497228" y="1035058"/>
            <a:ext cx="6096000" cy="1828800"/>
          </a:xfrm>
          <a:prstGeom prst="rect">
            <a:avLst/>
          </a:prstGeom>
        </p:spPr>
        <p:txBody>
          <a:bodyPr vert="horz" lIns="91440" tIns="45720" rIns="91440" bIns="45720" rtlCol="0" anchor="ctr">
            <a:noAutofit/>
          </a:bodyPr>
          <a:lstStyle/>
          <a:p>
            <a:pPr algn="ctr">
              <a:spcBef>
                <a:spcPct val="0"/>
              </a:spcBef>
              <a:defRPr/>
            </a:pPr>
            <a:r>
              <a:rPr lang="en-US" sz="6000" spc="150" dirty="0" smtClean="0">
                <a:solidFill>
                  <a:prstClr val="white"/>
                </a:solidFill>
                <a:latin typeface="Century Gothic" pitchFamily="34" charset="0"/>
              </a:rPr>
              <a:t>Thank You!</a:t>
            </a:r>
            <a:endParaRPr lang="en-US" sz="6000" spc="150" dirty="0">
              <a:solidFill>
                <a:prstClr val="white"/>
              </a:solidFill>
              <a:latin typeface="Century Gothic" pitchFamily="34" charset="0"/>
            </a:endParaRPr>
          </a:p>
        </p:txBody>
      </p:sp>
      <p:sp>
        <p:nvSpPr>
          <p:cNvPr id="13" name="TextBox 3"/>
          <p:cNvSpPr txBox="1">
            <a:spLocks noChangeArrowheads="1"/>
          </p:cNvSpPr>
          <p:nvPr/>
        </p:nvSpPr>
        <p:spPr bwMode="auto">
          <a:xfrm>
            <a:off x="1500403" y="4419600"/>
            <a:ext cx="6096000"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Franklin Gothic Medium" pitchFamily="34" charset="0"/>
              </a:defRPr>
            </a:lvl1pPr>
            <a:lvl2pPr marL="742950" indent="-285750">
              <a:defRPr>
                <a:solidFill>
                  <a:schemeClr val="tx1"/>
                </a:solidFill>
                <a:latin typeface="Franklin Gothic Medium" pitchFamily="34" charset="0"/>
              </a:defRPr>
            </a:lvl2pPr>
            <a:lvl3pPr marL="1143000" indent="-228600">
              <a:defRPr>
                <a:solidFill>
                  <a:schemeClr val="tx1"/>
                </a:solidFill>
                <a:latin typeface="Franklin Gothic Medium" pitchFamily="34" charset="0"/>
              </a:defRPr>
            </a:lvl3pPr>
            <a:lvl4pPr marL="1600200" indent="-228600">
              <a:defRPr>
                <a:solidFill>
                  <a:schemeClr val="tx1"/>
                </a:solidFill>
                <a:latin typeface="Franklin Gothic Medium" pitchFamily="34" charset="0"/>
              </a:defRPr>
            </a:lvl4pPr>
            <a:lvl5pPr marL="2057400" indent="-228600">
              <a:defRPr>
                <a:solidFill>
                  <a:schemeClr val="tx1"/>
                </a:solidFill>
                <a:latin typeface="Franklin Gothic Medium" pitchFamily="34" charset="0"/>
              </a:defRPr>
            </a:lvl5pPr>
            <a:lvl6pPr marL="2514600" indent="-228600" fontAlgn="base">
              <a:spcBef>
                <a:spcPct val="0"/>
              </a:spcBef>
              <a:spcAft>
                <a:spcPct val="0"/>
              </a:spcAft>
              <a:defRPr>
                <a:solidFill>
                  <a:schemeClr val="tx1"/>
                </a:solidFill>
                <a:latin typeface="Franklin Gothic Medium" pitchFamily="34" charset="0"/>
              </a:defRPr>
            </a:lvl6pPr>
            <a:lvl7pPr marL="2971800" indent="-228600" fontAlgn="base">
              <a:spcBef>
                <a:spcPct val="0"/>
              </a:spcBef>
              <a:spcAft>
                <a:spcPct val="0"/>
              </a:spcAft>
              <a:defRPr>
                <a:solidFill>
                  <a:schemeClr val="tx1"/>
                </a:solidFill>
                <a:latin typeface="Franklin Gothic Medium" pitchFamily="34" charset="0"/>
              </a:defRPr>
            </a:lvl7pPr>
            <a:lvl8pPr marL="3429000" indent="-228600" fontAlgn="base">
              <a:spcBef>
                <a:spcPct val="0"/>
              </a:spcBef>
              <a:spcAft>
                <a:spcPct val="0"/>
              </a:spcAft>
              <a:defRPr>
                <a:solidFill>
                  <a:schemeClr val="tx1"/>
                </a:solidFill>
                <a:latin typeface="Franklin Gothic Medium" pitchFamily="34" charset="0"/>
              </a:defRPr>
            </a:lvl8pPr>
            <a:lvl9pPr marL="3886200" indent="-228600" fontAlgn="base">
              <a:spcBef>
                <a:spcPct val="0"/>
              </a:spcBef>
              <a:spcAft>
                <a:spcPct val="0"/>
              </a:spcAft>
              <a:defRPr>
                <a:solidFill>
                  <a:schemeClr val="tx1"/>
                </a:solidFill>
                <a:latin typeface="Franklin Gothic Medium" pitchFamily="34" charset="0"/>
              </a:defRPr>
            </a:lvl9pPr>
          </a:lstStyle>
          <a:p>
            <a:pPr defTabSz="457200" fontAlgn="base">
              <a:spcBef>
                <a:spcPct val="0"/>
              </a:spcBef>
              <a:spcAft>
                <a:spcPct val="0"/>
              </a:spcAft>
              <a:defRPr/>
            </a:pPr>
            <a:r>
              <a:rPr lang="en-US" sz="900" dirty="0" smtClean="0">
                <a:solidFill>
                  <a:prstClr val="white"/>
                </a:solidFill>
                <a:latin typeface="Arial" panose="020B0604020202020204" pitchFamily="34" charset="0"/>
                <a:cs typeface="Arial" panose="020B0604020202020204" pitchFamily="34" charset="0"/>
              </a:rPr>
              <a:t>The Health Policy Project is a five-year cooperative agreement funded by the U.S. Agency for International Development under Agreement No. AID-OAA-A-10-00067, beginning September 30, 2010. </a:t>
            </a:r>
            <a:r>
              <a:rPr lang="en-US" sz="900" kern="1200" dirty="0" smtClean="0">
                <a:solidFill>
                  <a:schemeClr val="bg1"/>
                </a:solidFill>
                <a:effectLst/>
                <a:latin typeface="Arial" panose="020B0604020202020204" pitchFamily="34" charset="0"/>
                <a:cs typeface="Arial" panose="020B0604020202020204" pitchFamily="34" charset="0"/>
              </a:rPr>
              <a:t>The project’s HIV activities are supported by the U.S. President’s Emergency Plan for AIDS Relief (PEPFAR).</a:t>
            </a:r>
            <a:r>
              <a:rPr lang="en-US" sz="900" dirty="0" smtClean="0">
                <a:solidFill>
                  <a:prstClr val="white"/>
                </a:solidFill>
                <a:latin typeface="Arial" panose="020B0604020202020204" pitchFamily="34" charset="0"/>
                <a:cs typeface="Arial" panose="020B0604020202020204" pitchFamily="34" charset="0"/>
              </a:rPr>
              <a:t> It is implemented by Futures Group, in collaboration with CEDPA (part of Plan International USA), Futures Institute, Partners in Population and Development, Africa Regional Office (PPD ARO), Population Reference Bureau (PRB), RTI International, and the White Ribbon Alliance for Safe Motherhood (WRA).</a:t>
            </a:r>
          </a:p>
          <a:p>
            <a:pPr defTabSz="457200" fontAlgn="base">
              <a:spcBef>
                <a:spcPct val="0"/>
              </a:spcBef>
              <a:spcAft>
                <a:spcPct val="0"/>
              </a:spcAft>
              <a:defRPr/>
            </a:pPr>
            <a:endParaRPr lang="en-US" sz="900" dirty="0">
              <a:solidFill>
                <a:prstClr val="white"/>
              </a:solidFill>
              <a:latin typeface="Arial" panose="020B0604020202020204" pitchFamily="34" charset="0"/>
              <a:cs typeface="Arial" panose="020B0604020202020204" pitchFamily="34" charset="0"/>
            </a:endParaRPr>
          </a:p>
          <a:p>
            <a:pPr defTabSz="457200" fontAlgn="base">
              <a:spcBef>
                <a:spcPct val="0"/>
              </a:spcBef>
              <a:spcAft>
                <a:spcPct val="0"/>
              </a:spcAft>
              <a:defRPr/>
            </a:pPr>
            <a:r>
              <a:rPr lang="en-US" sz="900" dirty="0">
                <a:solidFill>
                  <a:prstClr val="white"/>
                </a:solidFill>
                <a:latin typeface="Arial"/>
              </a:rPr>
              <a:t>The information provided in this document is not </a:t>
            </a:r>
            <a:r>
              <a:rPr lang="en-US" sz="900" dirty="0" smtClean="0">
                <a:solidFill>
                  <a:prstClr val="white"/>
                </a:solidFill>
                <a:latin typeface="Arial"/>
              </a:rPr>
              <a:t>official U.S</a:t>
            </a:r>
            <a:r>
              <a:rPr lang="en-US" sz="900" dirty="0">
                <a:solidFill>
                  <a:prstClr val="white"/>
                </a:solidFill>
                <a:latin typeface="Arial"/>
              </a:rPr>
              <a:t>. Government information and does not necessarily represent the views or positions of the U.S. Agency for International Development.</a:t>
            </a:r>
          </a:p>
          <a:p>
            <a:pPr defTabSz="457200" fontAlgn="base">
              <a:spcBef>
                <a:spcPct val="0"/>
              </a:spcBef>
              <a:spcAft>
                <a:spcPct val="0"/>
              </a:spcAft>
              <a:defRPr/>
            </a:pPr>
            <a:endParaRPr lang="en-US" sz="900" dirty="0" smtClean="0">
              <a:solidFill>
                <a:prstClr val="white"/>
              </a:solidFill>
              <a:latin typeface="Arial" panose="020B0604020202020204" pitchFamily="34" charset="0"/>
              <a:cs typeface="Arial" panose="020B0604020202020204" pitchFamily="34" charset="0"/>
            </a:endParaRPr>
          </a:p>
        </p:txBody>
      </p:sp>
      <p:cxnSp>
        <p:nvCxnSpPr>
          <p:cNvPr id="14" name="Straight Connector 13"/>
          <p:cNvCxnSpPr/>
          <p:nvPr/>
        </p:nvCxnSpPr>
        <p:spPr>
          <a:xfrm flipV="1">
            <a:off x="1610403" y="2935454"/>
            <a:ext cx="5982825" cy="1588"/>
          </a:xfrm>
          <a:prstGeom prst="line">
            <a:avLst/>
          </a:prstGeom>
          <a:ln w="9525"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1610403" y="3853447"/>
            <a:ext cx="5982825" cy="1588"/>
          </a:xfrm>
          <a:prstGeom prst="line">
            <a:avLst/>
          </a:prstGeom>
          <a:ln w="9525"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9" name="Rectangle 8"/>
          <p:cNvSpPr/>
          <p:nvPr/>
        </p:nvSpPr>
        <p:spPr bwMode="auto">
          <a:xfrm>
            <a:off x="0" y="6022848"/>
            <a:ext cx="9144000" cy="987552"/>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charset="0"/>
            </a:endParaRPr>
          </a:p>
        </p:txBody>
      </p:sp>
      <p:pic>
        <p:nvPicPr>
          <p:cNvPr id="10" name="Picture 9" descr="Horizontal-usaid-logo.jpg"/>
          <p:cNvPicPr>
            <a:picLocks noChangeAspect="1"/>
          </p:cNvPicPr>
          <p:nvPr/>
        </p:nvPicPr>
        <p:blipFill>
          <a:blip r:embed="rId2"/>
          <a:stretch>
            <a:fillRect/>
          </a:stretch>
        </p:blipFill>
        <p:spPr>
          <a:xfrm>
            <a:off x="338137" y="6358438"/>
            <a:ext cx="1338263" cy="408449"/>
          </a:xfrm>
          <a:prstGeom prst="rect">
            <a:avLst/>
          </a:prstGeom>
        </p:spPr>
      </p:pic>
      <p:pic>
        <p:nvPicPr>
          <p:cNvPr id="16" name="Picture 15" descr="HPP Logo, English (RGB,72ppi)-Horizontal.png"/>
          <p:cNvPicPr>
            <a:picLocks noChangeAspect="1"/>
          </p:cNvPicPr>
          <p:nvPr/>
        </p:nvPicPr>
        <p:blipFill>
          <a:blip r:embed="rId3"/>
          <a:stretch>
            <a:fillRect/>
          </a:stretch>
        </p:blipFill>
        <p:spPr>
          <a:xfrm>
            <a:off x="7543800" y="6366197"/>
            <a:ext cx="1262064" cy="420688"/>
          </a:xfrm>
          <a:prstGeom prst="rect">
            <a:avLst/>
          </a:prstGeom>
        </p:spPr>
      </p:pic>
      <p:pic>
        <p:nvPicPr>
          <p:cNvPr id="19" name="Picture Placeholder 9"/>
          <p:cNvPicPr>
            <a:picLocks noChangeAspect="1"/>
          </p:cNvPicPr>
          <p:nvPr/>
        </p:nvPicPr>
        <p:blipFill rotWithShape="1">
          <a:blip r:embed="rId4" cstate="print">
            <a:extLst>
              <a:ext uri="{28A0092B-C50C-407E-A947-70E740481C1C}">
                <a14:useLocalDpi xmlns:a14="http://schemas.microsoft.com/office/drawing/2010/main" val="0"/>
              </a:ext>
            </a:extLst>
          </a:blip>
          <a:srcRect l="1" r="-486"/>
          <a:stretch/>
        </p:blipFill>
        <p:spPr>
          <a:xfrm>
            <a:off x="3849204" y="6316076"/>
            <a:ext cx="1504208" cy="541922"/>
          </a:xfrm>
          <a:prstGeom prst="rect">
            <a:avLst/>
          </a:prstGeom>
          <a:ln>
            <a:noFill/>
          </a:ln>
        </p:spPr>
      </p:pic>
    </p:spTree>
    <p:extLst>
      <p:ext uri="{BB962C8B-B14F-4D97-AF65-F5344CB8AC3E}">
        <p14:creationId xmlns:p14="http://schemas.microsoft.com/office/powerpoint/2010/main" val="27376615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7"/>
          </p:nvPr>
        </p:nvSpPr>
        <p:spPr/>
        <p:txBody>
          <a:bodyPr>
            <a:noAutofit/>
          </a:bodyPr>
          <a:lstStyle/>
          <a:p>
            <a:pPr marL="0" indent="0">
              <a:buNone/>
            </a:pPr>
            <a:r>
              <a:rPr lang="en-US" sz="800" dirty="0" smtClean="0">
                <a:solidFill>
                  <a:schemeClr val="tx1"/>
                </a:solidFill>
                <a:latin typeface="Arial" panose="020B0604020202020204" pitchFamily="34" charset="0"/>
                <a:cs typeface="Arial" panose="020B0604020202020204" pitchFamily="34" charset="0"/>
              </a:rPr>
              <a:t>Client age distribution: PEPFAR implementation data from 2013 from Tanzania, Swaziland, and Malawi</a:t>
            </a:r>
          </a:p>
          <a:p>
            <a:pPr marL="0" indent="0">
              <a:buNone/>
            </a:pPr>
            <a:r>
              <a:rPr lang="en-US" sz="800" dirty="0" smtClean="0">
                <a:solidFill>
                  <a:schemeClr val="tx1"/>
                </a:solidFill>
                <a:latin typeface="Arial" panose="020B0604020202020204" pitchFamily="34" charset="0"/>
                <a:cs typeface="Arial" panose="020B0604020202020204" pitchFamily="34" charset="0"/>
              </a:rPr>
              <a:t>Population age distribution: DMPPT 2.0 model for Tanzania, Swaziland, and Malawi</a:t>
            </a:r>
            <a:endParaRPr lang="en-US" sz="800" dirty="0">
              <a:solidFill>
                <a:schemeClr val="tx1"/>
              </a:solidFill>
              <a:latin typeface="Arial" panose="020B0604020202020204" pitchFamily="34" charset="0"/>
              <a:cs typeface="Arial" panose="020B0604020202020204" pitchFamily="34" charset="0"/>
            </a:endParaRPr>
          </a:p>
        </p:txBody>
      </p:sp>
      <p:sp>
        <p:nvSpPr>
          <p:cNvPr id="4" name="Title 3"/>
          <p:cNvSpPr>
            <a:spLocks noGrp="1"/>
          </p:cNvSpPr>
          <p:nvPr>
            <p:ph type="title"/>
          </p:nvPr>
        </p:nvSpPr>
        <p:spPr>
          <a:xfrm>
            <a:off x="990600" y="411480"/>
            <a:ext cx="7467600" cy="1099037"/>
          </a:xfrm>
        </p:spPr>
        <p:txBody>
          <a:bodyPr>
            <a:normAutofit fontScale="90000"/>
          </a:bodyPr>
          <a:lstStyle/>
          <a:p>
            <a:r>
              <a:rPr lang="en-US" dirty="0" smtClean="0"/>
              <a:t>Age Distribution of VMMC Clients</a:t>
            </a:r>
            <a:endParaRPr lang="en-US" dirty="0"/>
          </a:p>
        </p:txBody>
      </p:sp>
      <p:graphicFrame>
        <p:nvGraphicFramePr>
          <p:cNvPr id="8" name="Chart 7"/>
          <p:cNvGraphicFramePr>
            <a:graphicFrameLocks noChangeAspect="1"/>
          </p:cNvGraphicFramePr>
          <p:nvPr>
            <p:extLst>
              <p:ext uri="{D42A27DB-BD31-4B8C-83A1-F6EECF244321}">
                <p14:modId xmlns:p14="http://schemas.microsoft.com/office/powerpoint/2010/main" val="2965750413"/>
              </p:ext>
            </p:extLst>
          </p:nvPr>
        </p:nvGraphicFramePr>
        <p:xfrm>
          <a:off x="1066800" y="1905000"/>
          <a:ext cx="7162800" cy="4114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77235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4124"/>
          <a:stretch/>
        </p:blipFill>
        <p:spPr>
          <a:xfrm>
            <a:off x="609600" y="1022800"/>
            <a:ext cx="7754696" cy="5454200"/>
          </a:xfrm>
          <a:prstGeom prst="rect">
            <a:avLst/>
          </a:prstGeom>
        </p:spPr>
      </p:pic>
      <p:sp>
        <p:nvSpPr>
          <p:cNvPr id="4" name="Title 3"/>
          <p:cNvSpPr>
            <a:spLocks noGrp="1"/>
          </p:cNvSpPr>
          <p:nvPr>
            <p:ph type="title"/>
          </p:nvPr>
        </p:nvSpPr>
        <p:spPr>
          <a:xfrm>
            <a:off x="769696" y="533400"/>
            <a:ext cx="7620000" cy="1099037"/>
          </a:xfrm>
        </p:spPr>
        <p:txBody>
          <a:bodyPr/>
          <a:lstStyle/>
          <a:p>
            <a:r>
              <a:rPr lang="en-US" dirty="0" smtClean="0"/>
              <a:t>DMPPT 2.0 Model Structure</a:t>
            </a:r>
            <a:endParaRPr lang="en-US" dirty="0"/>
          </a:p>
        </p:txBody>
      </p:sp>
    </p:spTree>
    <p:extLst>
      <p:ext uri="{BB962C8B-B14F-4D97-AF65-F5344CB8AC3E}">
        <p14:creationId xmlns:p14="http://schemas.microsoft.com/office/powerpoint/2010/main" val="1947279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7"/>
          </p:nvPr>
        </p:nvSpPr>
        <p:spPr/>
        <p:txBody>
          <a:bodyPr/>
          <a:lstStyle/>
          <a:p>
            <a:pPr marL="0" indent="0">
              <a:buNone/>
            </a:pPr>
            <a:endParaRPr lang="en-US" dirty="0"/>
          </a:p>
        </p:txBody>
      </p:sp>
      <p:sp>
        <p:nvSpPr>
          <p:cNvPr id="4" name="Title 3"/>
          <p:cNvSpPr>
            <a:spLocks noGrp="1"/>
          </p:cNvSpPr>
          <p:nvPr>
            <p:ph type="title"/>
          </p:nvPr>
        </p:nvSpPr>
        <p:spPr>
          <a:xfrm>
            <a:off x="1066800" y="533400"/>
            <a:ext cx="7315200" cy="1099037"/>
          </a:xfrm>
        </p:spPr>
        <p:txBody>
          <a:bodyPr>
            <a:normAutofit/>
          </a:bodyPr>
          <a:lstStyle/>
          <a:p>
            <a:r>
              <a:rPr lang="en-US" sz="3200" dirty="0"/>
              <a:t>Age </a:t>
            </a:r>
            <a:r>
              <a:rPr lang="en-US" sz="3200" dirty="0" smtClean="0"/>
              <a:t>Distribution </a:t>
            </a:r>
            <a:r>
              <a:rPr lang="en-US" sz="3200" dirty="0"/>
              <a:t>of VMMC </a:t>
            </a:r>
            <a:r>
              <a:rPr lang="en-US" sz="3200" dirty="0" smtClean="0"/>
              <a:t>Based </a:t>
            </a:r>
            <a:r>
              <a:rPr lang="en-US" sz="3200" dirty="0"/>
              <a:t>on </a:t>
            </a:r>
            <a:r>
              <a:rPr lang="en-US" sz="3200" dirty="0" smtClean="0"/>
              <a:t>Target Strategy </a:t>
            </a:r>
            <a:r>
              <a:rPr lang="en-US" sz="3200" dirty="0"/>
              <a:t>in Tanzania, </a:t>
            </a:r>
            <a:r>
              <a:rPr lang="en-US" sz="3200" dirty="0" smtClean="0"/>
              <a:t>Targeting Ages </a:t>
            </a:r>
            <a:r>
              <a:rPr lang="en-US" sz="3200" dirty="0"/>
              <a:t>10–49</a:t>
            </a: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41725" y="2057400"/>
            <a:ext cx="5273675" cy="3608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6" name="Table 5"/>
          <p:cNvGraphicFramePr>
            <a:graphicFrameLocks noGrp="1"/>
          </p:cNvGraphicFramePr>
          <p:nvPr>
            <p:extLst>
              <p:ext uri="{D42A27DB-BD31-4B8C-83A1-F6EECF244321}">
                <p14:modId xmlns:p14="http://schemas.microsoft.com/office/powerpoint/2010/main" val="1685379446"/>
              </p:ext>
            </p:extLst>
          </p:nvPr>
        </p:nvGraphicFramePr>
        <p:xfrm>
          <a:off x="304800" y="1916776"/>
          <a:ext cx="3124200" cy="4236184"/>
        </p:xfrm>
        <a:graphic>
          <a:graphicData uri="http://schemas.openxmlformats.org/drawingml/2006/table">
            <a:tbl>
              <a:tblPr/>
              <a:tblGrid>
                <a:gridCol w="762000"/>
                <a:gridCol w="1181100"/>
                <a:gridCol w="1181100"/>
              </a:tblGrid>
              <a:tr h="869680">
                <a:tc>
                  <a:txBody>
                    <a:bodyPr/>
                    <a:lstStyle/>
                    <a:p>
                      <a:pPr algn="l" fontAlgn="b"/>
                      <a:endParaRPr lang="en-US" sz="1600" b="0" i="0" u="none" strike="noStrike" dirty="0">
                        <a:solidFill>
                          <a:schemeClr val="tx1"/>
                        </a:solidFill>
                        <a:effectLst/>
                        <a:latin typeface="Calibri"/>
                      </a:endParaRPr>
                    </a:p>
                  </a:txBody>
                  <a:tcPr marT="0" marB="0" anchor="ctr">
                    <a:lnL>
                      <a:noFill/>
                    </a:lnL>
                    <a:lnR w="12700" cap="flat" cmpd="sng" algn="ctr">
                      <a:no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c>
                  <a:txBody>
                    <a:bodyPr/>
                    <a:lstStyle/>
                    <a:p>
                      <a:pPr algn="ctr" fontAlgn="b"/>
                      <a:r>
                        <a:rPr lang="en-US" sz="1600" b="1" i="0" u="none" strike="noStrike" dirty="0" smtClean="0">
                          <a:solidFill>
                            <a:schemeClr val="tx1"/>
                          </a:solidFill>
                          <a:effectLst/>
                          <a:latin typeface="Calibri"/>
                        </a:rPr>
                        <a:t>Baseline</a:t>
                      </a:r>
                      <a:r>
                        <a:rPr lang="en-US" sz="1600" b="1" i="0" u="none" strike="noStrike" baseline="0" dirty="0" smtClean="0">
                          <a:solidFill>
                            <a:schemeClr val="tx1"/>
                          </a:solidFill>
                          <a:effectLst/>
                          <a:latin typeface="Calibri"/>
                        </a:rPr>
                        <a:t> MC Prevalence</a:t>
                      </a:r>
                      <a:endParaRPr lang="en-US" sz="1600" b="1" i="0" u="none" strike="noStrike" dirty="0">
                        <a:solidFill>
                          <a:schemeClr val="tx1"/>
                        </a:solidFill>
                        <a:effectLst/>
                        <a:latin typeface="Calibri"/>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0" i="0" u="none" strike="noStrike" dirty="0">
                          <a:solidFill>
                            <a:schemeClr val="tx1"/>
                          </a:solidFill>
                          <a:effectLst/>
                          <a:latin typeface="Calibri"/>
                        </a:rPr>
                        <a:t>Target Coverage in 2018</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80542">
                <a:tc>
                  <a:txBody>
                    <a:bodyPr/>
                    <a:lstStyle/>
                    <a:p>
                      <a:pPr algn="l" fontAlgn="b"/>
                      <a:r>
                        <a:rPr lang="en-US" sz="1600" b="0" i="0" u="none" strike="noStrike" dirty="0">
                          <a:solidFill>
                            <a:schemeClr val="tx1"/>
                          </a:solidFill>
                          <a:effectLst/>
                          <a:latin typeface="Calibri"/>
                        </a:rPr>
                        <a:t>EIMC</a:t>
                      </a:r>
                    </a:p>
                  </a:txBody>
                  <a:tcPr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tcPr>
                </a:tc>
                <a:tc>
                  <a:txBody>
                    <a:bodyPr/>
                    <a:lstStyle/>
                    <a:p>
                      <a:pPr algn="ctr" fontAlgn="b"/>
                      <a:r>
                        <a:rPr lang="en-US" sz="1600" b="0" i="0" u="none" strike="noStrike" kern="1200" dirty="0">
                          <a:solidFill>
                            <a:schemeClr val="tx1"/>
                          </a:solidFill>
                          <a:effectLst/>
                          <a:latin typeface="Calibri"/>
                          <a:ea typeface="+mn-ea"/>
                          <a:cs typeface="+mn-cs"/>
                        </a:rPr>
                        <a:t>5%</a:t>
                      </a:r>
                    </a:p>
                  </a:txBody>
                  <a:tcPr marT="0"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tcPr>
                </a:tc>
                <a:tc>
                  <a:txBody>
                    <a:bodyPr/>
                    <a:lstStyle/>
                    <a:p>
                      <a:pPr algn="ctr" fontAlgn="b"/>
                      <a:r>
                        <a:rPr lang="en-US" sz="1600" b="0" i="0" u="none" strike="noStrike" kern="1200" dirty="0" smtClean="0">
                          <a:solidFill>
                            <a:schemeClr val="tx1"/>
                          </a:solidFill>
                          <a:effectLst/>
                          <a:latin typeface="Calibri"/>
                          <a:ea typeface="+mn-ea"/>
                          <a:cs typeface="+mn-cs"/>
                        </a:rPr>
                        <a:t>5%</a:t>
                      </a:r>
                      <a:endParaRPr lang="en-US" sz="1600" b="0" i="0" u="none" strike="noStrike" kern="1200" dirty="0">
                        <a:solidFill>
                          <a:schemeClr val="tx1"/>
                        </a:solidFill>
                        <a:effectLst/>
                        <a:latin typeface="Calibri"/>
                        <a:ea typeface="+mn-ea"/>
                        <a:cs typeface="+mn-cs"/>
                      </a:endParaRPr>
                    </a:p>
                  </a:txBody>
                  <a:tcPr marT="0" marB="0" anchor="ctr">
                    <a:lnL w="635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solidFill>
                      <a:srgbClr val="BDD7EE"/>
                    </a:solidFill>
                  </a:tcPr>
                </a:tc>
              </a:tr>
              <a:tr h="280542">
                <a:tc>
                  <a:txBody>
                    <a:bodyPr/>
                    <a:lstStyle/>
                    <a:p>
                      <a:pPr algn="l" fontAlgn="b"/>
                      <a:r>
                        <a:rPr lang="en-US" sz="1600" b="0" i="0" u="none" strike="noStrike" dirty="0">
                          <a:solidFill>
                            <a:schemeClr val="tx1"/>
                          </a:solidFill>
                          <a:effectLst/>
                          <a:latin typeface="Calibri"/>
                        </a:rPr>
                        <a:t> </a:t>
                      </a:r>
                    </a:p>
                  </a:txBody>
                  <a:tcPr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algn="ctr" fontAlgn="b"/>
                      <a:endParaRPr lang="en-US" sz="1600" b="0" i="0" u="none" strike="noStrike" kern="1200" dirty="0">
                        <a:solidFill>
                          <a:schemeClr val="tx1"/>
                        </a:solidFill>
                        <a:effectLst/>
                        <a:latin typeface="Calibri"/>
                        <a:ea typeface="+mn-ea"/>
                        <a:cs typeface="+mn-cs"/>
                      </a:endParaRPr>
                    </a:p>
                  </a:txBody>
                  <a:tcPr marT="0"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600" b="0" i="0" u="none" strike="noStrike" kern="1200" dirty="0">
                          <a:solidFill>
                            <a:schemeClr val="tx1"/>
                          </a:solidFill>
                          <a:effectLst/>
                          <a:latin typeface="Calibri"/>
                          <a:ea typeface="+mn-ea"/>
                          <a:cs typeface="+mn-cs"/>
                        </a:rPr>
                        <a:t> </a:t>
                      </a:r>
                    </a:p>
                  </a:txBody>
                  <a:tcPr marT="0" marB="0" anchor="ctr">
                    <a:lnL w="635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a:noFill/>
                    </a:lnT>
                    <a:lnB>
                      <a:noFill/>
                    </a:lnB>
                    <a:solidFill>
                      <a:srgbClr val="BDD7EE"/>
                    </a:solidFill>
                  </a:tcPr>
                </a:tc>
              </a:tr>
              <a:tr h="280542">
                <a:tc>
                  <a:txBody>
                    <a:bodyPr/>
                    <a:lstStyle/>
                    <a:p>
                      <a:pPr algn="l" fontAlgn="b"/>
                      <a:r>
                        <a:rPr lang="en-US" sz="1600" b="0" i="0" u="none" strike="noStrike" dirty="0" smtClean="0">
                          <a:solidFill>
                            <a:schemeClr val="tx1"/>
                          </a:solidFill>
                          <a:effectLst/>
                          <a:latin typeface="Calibri"/>
                        </a:rPr>
                        <a:t>10</a:t>
                      </a:r>
                      <a:r>
                        <a:rPr lang="en-US" sz="1600" dirty="0" smtClean="0">
                          <a:solidFill>
                            <a:schemeClr val="tx1"/>
                          </a:solidFill>
                        </a:rPr>
                        <a:t>–</a:t>
                      </a:r>
                      <a:r>
                        <a:rPr lang="en-US" sz="1600" b="0" i="0" u="none" strike="noStrike" dirty="0" smtClean="0">
                          <a:solidFill>
                            <a:schemeClr val="tx1"/>
                          </a:solidFill>
                          <a:effectLst/>
                          <a:latin typeface="Calibri"/>
                        </a:rPr>
                        <a:t>14</a:t>
                      </a:r>
                      <a:endParaRPr lang="en-US" sz="1600" b="0" i="0" u="none" strike="noStrike" dirty="0">
                        <a:solidFill>
                          <a:schemeClr val="tx1"/>
                        </a:solidFill>
                        <a:effectLst/>
                        <a:latin typeface="Calibri"/>
                      </a:endParaRPr>
                    </a:p>
                  </a:txBody>
                  <a:tcPr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algn="ctr" fontAlgn="b"/>
                      <a:r>
                        <a:rPr lang="en-US" sz="1600" b="0" i="0" u="none" strike="noStrike" kern="1200" dirty="0">
                          <a:solidFill>
                            <a:schemeClr val="tx1"/>
                          </a:solidFill>
                          <a:effectLst/>
                          <a:latin typeface="Calibri"/>
                          <a:ea typeface="+mn-ea"/>
                          <a:cs typeface="+mn-cs"/>
                        </a:rPr>
                        <a:t>22%</a:t>
                      </a:r>
                    </a:p>
                  </a:txBody>
                  <a:tcPr marT="0"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600" b="0" i="0" u="none" strike="noStrike" kern="1200" dirty="0">
                          <a:solidFill>
                            <a:schemeClr val="tx1"/>
                          </a:solidFill>
                          <a:effectLst/>
                          <a:latin typeface="Calibri"/>
                          <a:ea typeface="+mn-ea"/>
                          <a:cs typeface="+mn-cs"/>
                        </a:rPr>
                        <a:t>80%</a:t>
                      </a:r>
                    </a:p>
                  </a:txBody>
                  <a:tcPr marT="0" marB="0" anchor="ctr">
                    <a:lnL w="635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a:noFill/>
                    </a:lnT>
                    <a:lnB>
                      <a:noFill/>
                    </a:lnB>
                    <a:solidFill>
                      <a:srgbClr val="BDD7EE"/>
                    </a:solidFill>
                  </a:tcPr>
                </a:tc>
              </a:tr>
              <a:tr h="280542">
                <a:tc>
                  <a:txBody>
                    <a:bodyPr/>
                    <a:lstStyle/>
                    <a:p>
                      <a:pPr algn="l" fontAlgn="b"/>
                      <a:r>
                        <a:rPr lang="en-US" sz="1600" b="0" i="0" u="none" strike="noStrike" dirty="0" smtClean="0">
                          <a:solidFill>
                            <a:schemeClr val="tx1"/>
                          </a:solidFill>
                          <a:effectLst/>
                          <a:latin typeface="Calibri"/>
                        </a:rPr>
                        <a:t>15</a:t>
                      </a:r>
                      <a:r>
                        <a:rPr lang="en-US" sz="1600" dirty="0" smtClean="0">
                          <a:solidFill>
                            <a:schemeClr val="tx1"/>
                          </a:solidFill>
                        </a:rPr>
                        <a:t>–</a:t>
                      </a:r>
                      <a:r>
                        <a:rPr lang="en-US" sz="1600" b="0" i="0" u="none" strike="noStrike" dirty="0" smtClean="0">
                          <a:solidFill>
                            <a:schemeClr val="tx1"/>
                          </a:solidFill>
                          <a:effectLst/>
                          <a:latin typeface="Calibri"/>
                        </a:rPr>
                        <a:t>19</a:t>
                      </a:r>
                      <a:endParaRPr lang="en-US" sz="1600" b="0" i="0" u="none" strike="noStrike" dirty="0">
                        <a:solidFill>
                          <a:schemeClr val="tx1"/>
                        </a:solidFill>
                        <a:effectLst/>
                        <a:latin typeface="Calibri"/>
                      </a:endParaRPr>
                    </a:p>
                  </a:txBody>
                  <a:tcPr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algn="ctr" fontAlgn="b"/>
                      <a:r>
                        <a:rPr lang="en-US" sz="1600" b="0" i="0" u="none" strike="noStrike" kern="1200" dirty="0">
                          <a:solidFill>
                            <a:schemeClr val="tx1"/>
                          </a:solidFill>
                          <a:effectLst/>
                          <a:latin typeface="Calibri"/>
                          <a:ea typeface="+mn-ea"/>
                          <a:cs typeface="+mn-cs"/>
                        </a:rPr>
                        <a:t>40%</a:t>
                      </a:r>
                    </a:p>
                  </a:txBody>
                  <a:tcPr marT="0"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600" b="0" i="0" u="none" strike="noStrike" kern="1200" dirty="0">
                          <a:solidFill>
                            <a:schemeClr val="tx1"/>
                          </a:solidFill>
                          <a:effectLst/>
                          <a:latin typeface="Calibri"/>
                          <a:ea typeface="+mn-ea"/>
                          <a:cs typeface="+mn-cs"/>
                        </a:rPr>
                        <a:t>80%</a:t>
                      </a:r>
                    </a:p>
                  </a:txBody>
                  <a:tcPr marT="0" marB="0" anchor="ctr">
                    <a:lnL w="635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a:noFill/>
                    </a:lnT>
                    <a:lnB>
                      <a:noFill/>
                    </a:lnB>
                    <a:solidFill>
                      <a:srgbClr val="BDD7EE"/>
                    </a:solidFill>
                  </a:tcPr>
                </a:tc>
              </a:tr>
              <a:tr h="280542">
                <a:tc>
                  <a:txBody>
                    <a:bodyPr/>
                    <a:lstStyle/>
                    <a:p>
                      <a:pPr algn="l" fontAlgn="b"/>
                      <a:r>
                        <a:rPr lang="en-US" sz="1600" b="0" i="0" u="none" strike="noStrike" dirty="0" smtClean="0">
                          <a:solidFill>
                            <a:schemeClr val="tx1"/>
                          </a:solidFill>
                          <a:effectLst/>
                          <a:latin typeface="Calibri"/>
                        </a:rPr>
                        <a:t>20</a:t>
                      </a:r>
                      <a:r>
                        <a:rPr lang="en-US" sz="1600" dirty="0" smtClean="0">
                          <a:solidFill>
                            <a:schemeClr val="tx1"/>
                          </a:solidFill>
                        </a:rPr>
                        <a:t>–</a:t>
                      </a:r>
                      <a:r>
                        <a:rPr lang="en-US" sz="1600" b="0" i="0" u="none" strike="noStrike" dirty="0" smtClean="0">
                          <a:solidFill>
                            <a:schemeClr val="tx1"/>
                          </a:solidFill>
                          <a:effectLst/>
                          <a:latin typeface="Calibri"/>
                        </a:rPr>
                        <a:t>24</a:t>
                      </a:r>
                      <a:endParaRPr lang="en-US" sz="1600" b="0" i="0" u="none" strike="noStrike" dirty="0">
                        <a:solidFill>
                          <a:schemeClr val="tx1"/>
                        </a:solidFill>
                        <a:effectLst/>
                        <a:latin typeface="Calibri"/>
                      </a:endParaRPr>
                    </a:p>
                  </a:txBody>
                  <a:tcPr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algn="ctr" fontAlgn="b"/>
                      <a:r>
                        <a:rPr lang="en-US" sz="1600" b="0" i="0" u="none" strike="noStrike" kern="1200" dirty="0">
                          <a:solidFill>
                            <a:schemeClr val="tx1"/>
                          </a:solidFill>
                          <a:effectLst/>
                          <a:latin typeface="Calibri"/>
                          <a:ea typeface="+mn-ea"/>
                          <a:cs typeface="+mn-cs"/>
                        </a:rPr>
                        <a:t>49%</a:t>
                      </a:r>
                    </a:p>
                  </a:txBody>
                  <a:tcPr marT="0"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600" b="0" i="0" u="none" strike="noStrike" kern="1200" dirty="0">
                          <a:solidFill>
                            <a:schemeClr val="tx1"/>
                          </a:solidFill>
                          <a:effectLst/>
                          <a:latin typeface="Calibri"/>
                          <a:ea typeface="+mn-ea"/>
                          <a:cs typeface="+mn-cs"/>
                        </a:rPr>
                        <a:t>80%</a:t>
                      </a:r>
                    </a:p>
                  </a:txBody>
                  <a:tcPr marT="0" marB="0" anchor="ctr">
                    <a:lnL w="635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a:noFill/>
                    </a:lnT>
                    <a:lnB>
                      <a:noFill/>
                    </a:lnB>
                    <a:solidFill>
                      <a:srgbClr val="BDD7EE"/>
                    </a:solidFill>
                  </a:tcPr>
                </a:tc>
              </a:tr>
              <a:tr h="280542">
                <a:tc>
                  <a:txBody>
                    <a:bodyPr/>
                    <a:lstStyle/>
                    <a:p>
                      <a:pPr algn="l" fontAlgn="b"/>
                      <a:r>
                        <a:rPr lang="en-US" sz="1600" b="0" i="0" u="none" strike="noStrike" dirty="0" smtClean="0">
                          <a:solidFill>
                            <a:schemeClr val="tx1"/>
                          </a:solidFill>
                          <a:effectLst/>
                          <a:latin typeface="Calibri"/>
                        </a:rPr>
                        <a:t>25</a:t>
                      </a:r>
                      <a:r>
                        <a:rPr lang="en-US" sz="1600" dirty="0" smtClean="0">
                          <a:solidFill>
                            <a:schemeClr val="tx1"/>
                          </a:solidFill>
                        </a:rPr>
                        <a:t>–</a:t>
                      </a:r>
                      <a:r>
                        <a:rPr lang="en-US" sz="1600" b="0" i="0" u="none" strike="noStrike" dirty="0" smtClean="0">
                          <a:solidFill>
                            <a:schemeClr val="tx1"/>
                          </a:solidFill>
                          <a:effectLst/>
                          <a:latin typeface="Calibri"/>
                        </a:rPr>
                        <a:t>29</a:t>
                      </a:r>
                      <a:endParaRPr lang="en-US" sz="1600" b="0" i="0" u="none" strike="noStrike" dirty="0">
                        <a:solidFill>
                          <a:schemeClr val="tx1"/>
                        </a:solidFill>
                        <a:effectLst/>
                        <a:latin typeface="Calibri"/>
                      </a:endParaRPr>
                    </a:p>
                  </a:txBody>
                  <a:tcPr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algn="ctr" fontAlgn="b"/>
                      <a:r>
                        <a:rPr lang="en-US" sz="1600" b="0" i="0" u="none" strike="noStrike" kern="1200" dirty="0">
                          <a:solidFill>
                            <a:schemeClr val="tx1"/>
                          </a:solidFill>
                          <a:effectLst/>
                          <a:latin typeface="Calibri"/>
                          <a:ea typeface="+mn-ea"/>
                          <a:cs typeface="+mn-cs"/>
                        </a:rPr>
                        <a:t>41%</a:t>
                      </a:r>
                    </a:p>
                  </a:txBody>
                  <a:tcPr marT="0"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600" b="0" i="0" u="none" strike="noStrike" kern="1200" dirty="0">
                          <a:solidFill>
                            <a:schemeClr val="tx1"/>
                          </a:solidFill>
                          <a:effectLst/>
                          <a:latin typeface="Calibri"/>
                          <a:ea typeface="+mn-ea"/>
                          <a:cs typeface="+mn-cs"/>
                        </a:rPr>
                        <a:t>80%</a:t>
                      </a:r>
                    </a:p>
                  </a:txBody>
                  <a:tcPr marT="0" marB="0" anchor="ctr">
                    <a:lnL w="635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a:noFill/>
                    </a:lnT>
                    <a:lnB>
                      <a:noFill/>
                    </a:lnB>
                    <a:solidFill>
                      <a:srgbClr val="BDD7EE"/>
                    </a:solidFill>
                  </a:tcPr>
                </a:tc>
              </a:tr>
              <a:tr h="280542">
                <a:tc>
                  <a:txBody>
                    <a:bodyPr/>
                    <a:lstStyle/>
                    <a:p>
                      <a:pPr algn="l" fontAlgn="b"/>
                      <a:r>
                        <a:rPr lang="en-US" sz="1600" b="0" i="0" u="none" strike="noStrike" dirty="0" smtClean="0">
                          <a:solidFill>
                            <a:schemeClr val="tx1"/>
                          </a:solidFill>
                          <a:effectLst/>
                          <a:latin typeface="Calibri"/>
                        </a:rPr>
                        <a:t>30</a:t>
                      </a:r>
                      <a:r>
                        <a:rPr lang="en-US" sz="1600" dirty="0" smtClean="0">
                          <a:solidFill>
                            <a:schemeClr val="tx1"/>
                          </a:solidFill>
                        </a:rPr>
                        <a:t>–</a:t>
                      </a:r>
                      <a:r>
                        <a:rPr lang="en-US" sz="1600" b="0" i="0" u="none" strike="noStrike" dirty="0" smtClean="0">
                          <a:solidFill>
                            <a:schemeClr val="tx1"/>
                          </a:solidFill>
                          <a:effectLst/>
                          <a:latin typeface="Calibri"/>
                        </a:rPr>
                        <a:t>34</a:t>
                      </a:r>
                      <a:endParaRPr lang="en-US" sz="1600" b="0" i="0" u="none" strike="noStrike" dirty="0">
                        <a:solidFill>
                          <a:schemeClr val="tx1"/>
                        </a:solidFill>
                        <a:effectLst/>
                        <a:latin typeface="Calibri"/>
                      </a:endParaRPr>
                    </a:p>
                  </a:txBody>
                  <a:tcPr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algn="ctr" fontAlgn="b"/>
                      <a:r>
                        <a:rPr lang="en-US" sz="1600" b="0" i="0" u="none" strike="noStrike" kern="1200" dirty="0">
                          <a:solidFill>
                            <a:schemeClr val="tx1"/>
                          </a:solidFill>
                          <a:effectLst/>
                          <a:latin typeface="Calibri"/>
                          <a:ea typeface="+mn-ea"/>
                          <a:cs typeface="+mn-cs"/>
                        </a:rPr>
                        <a:t>46%</a:t>
                      </a:r>
                    </a:p>
                  </a:txBody>
                  <a:tcPr marT="0"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600" b="0" i="0" u="none" strike="noStrike" kern="1200" dirty="0">
                          <a:solidFill>
                            <a:schemeClr val="tx1"/>
                          </a:solidFill>
                          <a:effectLst/>
                          <a:latin typeface="Calibri"/>
                          <a:ea typeface="+mn-ea"/>
                          <a:cs typeface="+mn-cs"/>
                        </a:rPr>
                        <a:t>80%</a:t>
                      </a:r>
                    </a:p>
                  </a:txBody>
                  <a:tcPr marT="0" marB="0" anchor="ctr">
                    <a:lnL w="635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a:noFill/>
                    </a:lnT>
                    <a:lnB>
                      <a:noFill/>
                    </a:lnB>
                    <a:solidFill>
                      <a:srgbClr val="BDD7EE"/>
                    </a:solidFill>
                  </a:tcPr>
                </a:tc>
              </a:tr>
              <a:tr h="280542">
                <a:tc>
                  <a:txBody>
                    <a:bodyPr/>
                    <a:lstStyle/>
                    <a:p>
                      <a:pPr algn="l" fontAlgn="b"/>
                      <a:r>
                        <a:rPr lang="en-US" sz="1600" b="0" i="0" u="none" strike="noStrike" dirty="0" smtClean="0">
                          <a:solidFill>
                            <a:schemeClr val="tx1"/>
                          </a:solidFill>
                          <a:effectLst/>
                          <a:latin typeface="Calibri"/>
                        </a:rPr>
                        <a:t>35</a:t>
                      </a:r>
                      <a:r>
                        <a:rPr lang="en-US" sz="1600" dirty="0" smtClean="0">
                          <a:solidFill>
                            <a:schemeClr val="tx1"/>
                          </a:solidFill>
                        </a:rPr>
                        <a:t>–</a:t>
                      </a:r>
                      <a:r>
                        <a:rPr lang="en-US" sz="1600" b="0" i="0" u="none" strike="noStrike" dirty="0" smtClean="0">
                          <a:solidFill>
                            <a:schemeClr val="tx1"/>
                          </a:solidFill>
                          <a:effectLst/>
                          <a:latin typeface="Calibri"/>
                        </a:rPr>
                        <a:t>39</a:t>
                      </a:r>
                      <a:endParaRPr lang="en-US" sz="1600" b="0" i="0" u="none" strike="noStrike" dirty="0">
                        <a:solidFill>
                          <a:schemeClr val="tx1"/>
                        </a:solidFill>
                        <a:effectLst/>
                        <a:latin typeface="Calibri"/>
                      </a:endParaRPr>
                    </a:p>
                  </a:txBody>
                  <a:tcPr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algn="ctr" fontAlgn="b"/>
                      <a:r>
                        <a:rPr lang="en-US" sz="1600" b="0" i="0" u="none" strike="noStrike" kern="1200" dirty="0">
                          <a:solidFill>
                            <a:schemeClr val="tx1"/>
                          </a:solidFill>
                          <a:effectLst/>
                          <a:latin typeface="Calibri"/>
                          <a:ea typeface="+mn-ea"/>
                          <a:cs typeface="+mn-cs"/>
                        </a:rPr>
                        <a:t>47%</a:t>
                      </a:r>
                    </a:p>
                  </a:txBody>
                  <a:tcPr marT="0"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600" b="0" i="0" u="none" strike="noStrike" kern="1200" dirty="0">
                          <a:solidFill>
                            <a:schemeClr val="tx1"/>
                          </a:solidFill>
                          <a:effectLst/>
                          <a:latin typeface="Calibri"/>
                          <a:ea typeface="+mn-ea"/>
                          <a:cs typeface="+mn-cs"/>
                        </a:rPr>
                        <a:t>80%</a:t>
                      </a:r>
                    </a:p>
                  </a:txBody>
                  <a:tcPr marT="0" marB="0" anchor="ctr">
                    <a:lnL w="635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a:noFill/>
                    </a:lnT>
                    <a:lnB>
                      <a:noFill/>
                    </a:lnB>
                    <a:solidFill>
                      <a:srgbClr val="BDD7EE"/>
                    </a:solidFill>
                  </a:tcPr>
                </a:tc>
              </a:tr>
              <a:tr h="280542">
                <a:tc>
                  <a:txBody>
                    <a:bodyPr/>
                    <a:lstStyle/>
                    <a:p>
                      <a:pPr algn="l" fontAlgn="b"/>
                      <a:r>
                        <a:rPr lang="en-US" sz="1600" b="0" i="0" u="none" strike="noStrike" dirty="0" smtClean="0">
                          <a:solidFill>
                            <a:schemeClr val="tx1"/>
                          </a:solidFill>
                          <a:effectLst/>
                          <a:latin typeface="Calibri"/>
                        </a:rPr>
                        <a:t>40</a:t>
                      </a:r>
                      <a:r>
                        <a:rPr lang="en-US" sz="1600" dirty="0" smtClean="0">
                          <a:solidFill>
                            <a:schemeClr val="tx1"/>
                          </a:solidFill>
                        </a:rPr>
                        <a:t>–</a:t>
                      </a:r>
                      <a:r>
                        <a:rPr lang="en-US" sz="1600" b="0" i="0" u="none" strike="noStrike" dirty="0" smtClean="0">
                          <a:solidFill>
                            <a:schemeClr val="tx1"/>
                          </a:solidFill>
                          <a:effectLst/>
                          <a:latin typeface="Calibri"/>
                        </a:rPr>
                        <a:t>44</a:t>
                      </a:r>
                      <a:endParaRPr lang="en-US" sz="1600" b="0" i="0" u="none" strike="noStrike" dirty="0">
                        <a:solidFill>
                          <a:schemeClr val="tx1"/>
                        </a:solidFill>
                        <a:effectLst/>
                        <a:latin typeface="Calibri"/>
                      </a:endParaRPr>
                    </a:p>
                  </a:txBody>
                  <a:tcPr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algn="ctr" fontAlgn="b"/>
                      <a:r>
                        <a:rPr lang="en-US" sz="1600" b="0" i="0" u="none" strike="noStrike" kern="1200" dirty="0">
                          <a:solidFill>
                            <a:schemeClr val="tx1"/>
                          </a:solidFill>
                          <a:effectLst/>
                          <a:latin typeface="Calibri"/>
                          <a:ea typeface="+mn-ea"/>
                          <a:cs typeface="+mn-cs"/>
                        </a:rPr>
                        <a:t>43%</a:t>
                      </a:r>
                    </a:p>
                  </a:txBody>
                  <a:tcPr marT="0"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600" b="0" i="0" u="none" strike="noStrike" kern="1200" dirty="0">
                          <a:solidFill>
                            <a:schemeClr val="tx1"/>
                          </a:solidFill>
                          <a:effectLst/>
                          <a:latin typeface="Calibri"/>
                          <a:ea typeface="+mn-ea"/>
                          <a:cs typeface="+mn-cs"/>
                        </a:rPr>
                        <a:t>80%</a:t>
                      </a:r>
                    </a:p>
                  </a:txBody>
                  <a:tcPr marT="0" marB="0" anchor="ctr">
                    <a:lnL w="635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a:noFill/>
                    </a:lnT>
                    <a:lnB>
                      <a:noFill/>
                    </a:lnB>
                    <a:solidFill>
                      <a:srgbClr val="BDD7EE"/>
                    </a:solidFill>
                  </a:tcPr>
                </a:tc>
              </a:tr>
              <a:tr h="280542">
                <a:tc>
                  <a:txBody>
                    <a:bodyPr/>
                    <a:lstStyle/>
                    <a:p>
                      <a:pPr algn="l" fontAlgn="b"/>
                      <a:r>
                        <a:rPr lang="en-US" sz="1600" b="0" i="0" u="none" strike="noStrike" dirty="0" smtClean="0">
                          <a:solidFill>
                            <a:schemeClr val="tx1"/>
                          </a:solidFill>
                          <a:effectLst/>
                          <a:latin typeface="Calibri"/>
                        </a:rPr>
                        <a:t>45</a:t>
                      </a:r>
                      <a:r>
                        <a:rPr lang="en-US" sz="1600" dirty="0" smtClean="0">
                          <a:solidFill>
                            <a:schemeClr val="tx1"/>
                          </a:solidFill>
                        </a:rPr>
                        <a:t>–</a:t>
                      </a:r>
                      <a:r>
                        <a:rPr lang="en-US" sz="1600" b="0" i="0" u="none" strike="noStrike" dirty="0" smtClean="0">
                          <a:solidFill>
                            <a:schemeClr val="tx1"/>
                          </a:solidFill>
                          <a:effectLst/>
                          <a:latin typeface="Calibri"/>
                        </a:rPr>
                        <a:t>49</a:t>
                      </a:r>
                      <a:endParaRPr lang="en-US" sz="1600" b="0" i="0" u="none" strike="noStrike" dirty="0">
                        <a:solidFill>
                          <a:schemeClr val="tx1"/>
                        </a:solidFill>
                        <a:effectLst/>
                        <a:latin typeface="Calibri"/>
                      </a:endParaRPr>
                    </a:p>
                  </a:txBody>
                  <a:tcPr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algn="ctr" fontAlgn="b"/>
                      <a:r>
                        <a:rPr lang="en-US" sz="1600" b="0" i="0" u="none" strike="noStrike" kern="1200" dirty="0">
                          <a:solidFill>
                            <a:schemeClr val="tx1"/>
                          </a:solidFill>
                          <a:effectLst/>
                          <a:latin typeface="Calibri"/>
                          <a:ea typeface="+mn-ea"/>
                          <a:cs typeface="+mn-cs"/>
                        </a:rPr>
                        <a:t>37%</a:t>
                      </a:r>
                    </a:p>
                  </a:txBody>
                  <a:tcPr marT="0"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600" b="0" i="0" u="none" strike="noStrike" kern="1200" dirty="0">
                          <a:solidFill>
                            <a:schemeClr val="tx1"/>
                          </a:solidFill>
                          <a:effectLst/>
                          <a:latin typeface="Calibri"/>
                          <a:ea typeface="+mn-ea"/>
                          <a:cs typeface="+mn-cs"/>
                        </a:rPr>
                        <a:t>80%</a:t>
                      </a:r>
                    </a:p>
                  </a:txBody>
                  <a:tcPr marT="0" marB="0" anchor="ctr">
                    <a:lnL w="635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a:noFill/>
                    </a:lnT>
                    <a:lnB>
                      <a:noFill/>
                    </a:lnB>
                    <a:solidFill>
                      <a:srgbClr val="BDD7EE"/>
                    </a:solidFill>
                  </a:tcPr>
                </a:tc>
              </a:tr>
              <a:tr h="280542">
                <a:tc>
                  <a:txBody>
                    <a:bodyPr/>
                    <a:lstStyle/>
                    <a:p>
                      <a:pPr algn="l" fontAlgn="b"/>
                      <a:r>
                        <a:rPr lang="en-US" sz="1600" b="0" i="0" u="none" strike="noStrike" dirty="0" smtClean="0">
                          <a:solidFill>
                            <a:schemeClr val="tx1"/>
                          </a:solidFill>
                          <a:effectLst/>
                          <a:latin typeface="Calibri"/>
                        </a:rPr>
                        <a:t>50</a:t>
                      </a:r>
                      <a:r>
                        <a:rPr lang="en-US" sz="1600" dirty="0" smtClean="0">
                          <a:solidFill>
                            <a:schemeClr val="tx1"/>
                          </a:solidFill>
                        </a:rPr>
                        <a:t>–</a:t>
                      </a:r>
                      <a:r>
                        <a:rPr lang="en-US" sz="1600" b="0" i="0" u="none" strike="noStrike" dirty="0" smtClean="0">
                          <a:solidFill>
                            <a:schemeClr val="tx1"/>
                          </a:solidFill>
                          <a:effectLst/>
                          <a:latin typeface="Calibri"/>
                        </a:rPr>
                        <a:t>54</a:t>
                      </a:r>
                      <a:endParaRPr lang="en-US" sz="1600" b="0" i="0" u="none" strike="noStrike" dirty="0">
                        <a:solidFill>
                          <a:schemeClr val="tx1"/>
                        </a:solidFill>
                        <a:effectLst/>
                        <a:latin typeface="Calibri"/>
                      </a:endParaRPr>
                    </a:p>
                  </a:txBody>
                  <a:tcPr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algn="ctr" fontAlgn="b"/>
                      <a:r>
                        <a:rPr lang="en-US" sz="1600" b="0" i="0" u="none" strike="noStrike" kern="1200" dirty="0">
                          <a:solidFill>
                            <a:schemeClr val="tx1"/>
                          </a:solidFill>
                          <a:effectLst/>
                          <a:latin typeface="Calibri"/>
                          <a:ea typeface="+mn-ea"/>
                          <a:cs typeface="+mn-cs"/>
                        </a:rPr>
                        <a:t>37%</a:t>
                      </a:r>
                    </a:p>
                  </a:txBody>
                  <a:tcPr marT="0"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600" b="0" i="0" u="none" strike="noStrike" kern="1200" dirty="0" smtClean="0">
                          <a:solidFill>
                            <a:schemeClr val="tx1"/>
                          </a:solidFill>
                          <a:effectLst/>
                          <a:latin typeface="Calibri"/>
                          <a:ea typeface="+mn-ea"/>
                          <a:cs typeface="+mn-cs"/>
                        </a:rPr>
                        <a:t>37%</a:t>
                      </a:r>
                      <a:endParaRPr lang="en-US" sz="1600" b="0" i="0" u="none" strike="noStrike" kern="1200" dirty="0">
                        <a:solidFill>
                          <a:schemeClr val="tx1"/>
                        </a:solidFill>
                        <a:effectLst/>
                        <a:latin typeface="Calibri"/>
                        <a:ea typeface="+mn-ea"/>
                        <a:cs typeface="+mn-cs"/>
                      </a:endParaRPr>
                    </a:p>
                  </a:txBody>
                  <a:tcPr marT="0" marB="0" anchor="ctr">
                    <a:lnL w="635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a:noFill/>
                    </a:lnT>
                    <a:lnB>
                      <a:noFill/>
                    </a:lnB>
                    <a:solidFill>
                      <a:srgbClr val="BDD7EE"/>
                    </a:solidFill>
                  </a:tcPr>
                </a:tc>
              </a:tr>
              <a:tr h="280542">
                <a:tc>
                  <a:txBody>
                    <a:bodyPr/>
                    <a:lstStyle/>
                    <a:p>
                      <a:pPr algn="l" fontAlgn="b"/>
                      <a:r>
                        <a:rPr lang="en-US" sz="1600" b="0" i="0" u="none" strike="noStrike" dirty="0" smtClean="0">
                          <a:solidFill>
                            <a:schemeClr val="tx1"/>
                          </a:solidFill>
                          <a:effectLst/>
                          <a:latin typeface="Calibri"/>
                        </a:rPr>
                        <a:t>55</a:t>
                      </a:r>
                      <a:r>
                        <a:rPr lang="en-US" sz="1600" dirty="0" smtClean="0">
                          <a:solidFill>
                            <a:schemeClr val="tx1"/>
                          </a:solidFill>
                        </a:rPr>
                        <a:t>–</a:t>
                      </a:r>
                      <a:r>
                        <a:rPr lang="en-US" sz="1600" b="0" i="0" u="none" strike="noStrike" dirty="0" smtClean="0">
                          <a:solidFill>
                            <a:schemeClr val="tx1"/>
                          </a:solidFill>
                          <a:effectLst/>
                          <a:latin typeface="Calibri"/>
                        </a:rPr>
                        <a:t>59</a:t>
                      </a:r>
                      <a:endParaRPr lang="en-US" sz="1600" b="0" i="0" u="none" strike="noStrike" dirty="0">
                        <a:solidFill>
                          <a:schemeClr val="tx1"/>
                        </a:solidFill>
                        <a:effectLst/>
                        <a:latin typeface="Calibri"/>
                      </a:endParaRPr>
                    </a:p>
                  </a:txBody>
                  <a:tcPr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noFill/>
                      <a:prstDash val="solid"/>
                      <a:round/>
                      <a:headEnd type="none" w="med" len="med"/>
                      <a:tailEnd type="none" w="med" len="med"/>
                    </a:lnB>
                  </a:tcPr>
                </a:tc>
                <a:tc>
                  <a:txBody>
                    <a:bodyPr/>
                    <a:lstStyle/>
                    <a:p>
                      <a:pPr algn="ctr" fontAlgn="b"/>
                      <a:r>
                        <a:rPr lang="en-US" sz="1600" b="0" i="0" u="none" strike="noStrike" kern="1200" dirty="0">
                          <a:solidFill>
                            <a:schemeClr val="tx1"/>
                          </a:solidFill>
                          <a:effectLst/>
                          <a:latin typeface="Calibri"/>
                          <a:ea typeface="+mn-ea"/>
                          <a:cs typeface="+mn-cs"/>
                        </a:rPr>
                        <a:t>37%</a:t>
                      </a:r>
                    </a:p>
                  </a:txBody>
                  <a:tcPr marT="0"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noFill/>
                      <a:prstDash val="solid"/>
                      <a:round/>
                      <a:headEnd type="none" w="med" len="med"/>
                      <a:tailEnd type="none" w="med" len="med"/>
                    </a:lnB>
                  </a:tcPr>
                </a:tc>
                <a:tc>
                  <a:txBody>
                    <a:bodyPr/>
                    <a:lstStyle/>
                    <a:p>
                      <a:pPr algn="ctr" fontAlgn="b"/>
                      <a:r>
                        <a:rPr lang="en-US" sz="1600" b="0" i="0" u="none" strike="noStrike" kern="1200" dirty="0" smtClean="0">
                          <a:solidFill>
                            <a:schemeClr val="tx1"/>
                          </a:solidFill>
                          <a:effectLst/>
                          <a:latin typeface="Calibri"/>
                          <a:ea typeface="+mn-ea"/>
                          <a:cs typeface="+mn-cs"/>
                        </a:rPr>
                        <a:t>37%</a:t>
                      </a:r>
                      <a:endParaRPr lang="en-US" sz="1600" b="0" i="0" u="none" strike="noStrike" kern="1200" dirty="0">
                        <a:solidFill>
                          <a:schemeClr val="tx1"/>
                        </a:solidFill>
                        <a:effectLst/>
                        <a:latin typeface="Calibri"/>
                        <a:ea typeface="+mn-ea"/>
                        <a:cs typeface="+mn-cs"/>
                      </a:endParaRPr>
                    </a:p>
                  </a:txBody>
                  <a:tcPr marT="0" marB="0" anchor="ctr">
                    <a:lnL w="635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a:noFill/>
                    </a:lnT>
                    <a:lnB w="12700" cap="flat" cmpd="sng" algn="ctr">
                      <a:noFill/>
                      <a:prstDash val="solid"/>
                      <a:round/>
                      <a:headEnd type="none" w="med" len="med"/>
                      <a:tailEnd type="none" w="med" len="med"/>
                    </a:lnB>
                    <a:solidFill>
                      <a:srgbClr val="BDD7EE"/>
                    </a:solidFill>
                  </a:tcPr>
                </a:tc>
              </a:tr>
            </a:tbl>
          </a:graphicData>
        </a:graphic>
      </p:graphicFrame>
      <p:sp>
        <p:nvSpPr>
          <p:cNvPr id="7" name="TextBox 6"/>
          <p:cNvSpPr txBox="1"/>
          <p:nvPr/>
        </p:nvSpPr>
        <p:spPr>
          <a:xfrm>
            <a:off x="3560249" y="5788897"/>
            <a:ext cx="5183776" cy="461665"/>
          </a:xfrm>
          <a:prstGeom prst="rect">
            <a:avLst/>
          </a:prstGeom>
          <a:noFill/>
        </p:spPr>
        <p:txBody>
          <a:bodyPr wrap="square" rtlCol="0">
            <a:spAutoFit/>
          </a:bodyPr>
          <a:lstStyle/>
          <a:p>
            <a:r>
              <a:rPr lang="en-US" sz="1200" dirty="0" smtClean="0"/>
              <a:t>Total MCs during scale-up, 2013</a:t>
            </a:r>
            <a:r>
              <a:rPr lang="en-US" sz="1200" dirty="0"/>
              <a:t>–</a:t>
            </a:r>
            <a:r>
              <a:rPr lang="en-US" sz="1200" dirty="0" smtClean="0"/>
              <a:t>2018: 2.8 million</a:t>
            </a:r>
          </a:p>
          <a:p>
            <a:r>
              <a:rPr lang="en-US" sz="1200" dirty="0" smtClean="0"/>
              <a:t>Total MCs during maintenance, 2019</a:t>
            </a:r>
            <a:r>
              <a:rPr lang="en-US" sz="1200" dirty="0"/>
              <a:t>–</a:t>
            </a:r>
            <a:r>
              <a:rPr lang="en-US" sz="1200" dirty="0" smtClean="0"/>
              <a:t>2028: 2.3 million</a:t>
            </a:r>
            <a:endParaRPr lang="en-US" sz="1200" dirty="0"/>
          </a:p>
        </p:txBody>
      </p:sp>
    </p:spTree>
    <p:extLst>
      <p:ext uri="{BB962C8B-B14F-4D97-AF65-F5344CB8AC3E}">
        <p14:creationId xmlns:p14="http://schemas.microsoft.com/office/powerpoint/2010/main" val="3842123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7"/>
          </p:nvPr>
        </p:nvSpPr>
        <p:spPr/>
        <p:txBody>
          <a:bodyPr/>
          <a:lstStyle/>
          <a:p>
            <a:endParaRPr lang="en-US" dirty="0"/>
          </a:p>
        </p:txBody>
      </p:sp>
      <p:sp>
        <p:nvSpPr>
          <p:cNvPr id="3" name="Text Placeholder 2"/>
          <p:cNvSpPr>
            <a:spLocks noGrp="1"/>
          </p:cNvSpPr>
          <p:nvPr>
            <p:ph type="body" sz="quarter" idx="18"/>
          </p:nvPr>
        </p:nvSpPr>
        <p:spPr>
          <a:xfrm>
            <a:off x="838200" y="1752600"/>
            <a:ext cx="7391400" cy="4312920"/>
          </a:xfrm>
        </p:spPr>
        <p:txBody>
          <a:bodyPr/>
          <a:lstStyle/>
          <a:p>
            <a:r>
              <a:rPr lang="en-US" dirty="0" smtClean="0"/>
              <a:t>Modeled projections of impact depend on the HIV incidence projections input into the model</a:t>
            </a:r>
          </a:p>
          <a:p>
            <a:pPr lvl="1"/>
            <a:r>
              <a:rPr lang="en-US" dirty="0" smtClean="0"/>
              <a:t>Incidence projections/data are not available for all subpopulations of interest (district level projections, risk groups, etc.).</a:t>
            </a:r>
          </a:p>
          <a:p>
            <a:pPr lvl="1"/>
            <a:r>
              <a:rPr lang="en-US" dirty="0" smtClean="0"/>
              <a:t>Longer-term projections are sensitive to the assumed trends in HIV incidence over the next few decades.</a:t>
            </a:r>
          </a:p>
          <a:p>
            <a:pPr lvl="1"/>
            <a:r>
              <a:rPr lang="en-US" dirty="0" smtClean="0"/>
              <a:t>Models projecting impact of other interventions, e.g., treatment scale-up, are vulnerable to similar uncertainties around HIV incidence assumptions.</a:t>
            </a:r>
          </a:p>
          <a:p>
            <a:r>
              <a:rPr lang="en-US" dirty="0" smtClean="0"/>
              <a:t>Models are populated by inputs that are subject to uncertainty and assumptions, e.g., baseline MC prevalence, unit costs, and discount rate.</a:t>
            </a:r>
            <a:endParaRPr lang="en-US" dirty="0"/>
          </a:p>
        </p:txBody>
      </p:sp>
      <p:sp>
        <p:nvSpPr>
          <p:cNvPr id="4" name="Title 3"/>
          <p:cNvSpPr>
            <a:spLocks noGrp="1"/>
          </p:cNvSpPr>
          <p:nvPr>
            <p:ph type="title"/>
          </p:nvPr>
        </p:nvSpPr>
        <p:spPr>
          <a:xfrm>
            <a:off x="914400" y="533400"/>
            <a:ext cx="7543800" cy="1099037"/>
          </a:xfrm>
        </p:spPr>
        <p:txBody>
          <a:bodyPr/>
          <a:lstStyle/>
          <a:p>
            <a:r>
              <a:rPr lang="en-US" dirty="0" smtClean="0"/>
              <a:t>Model Limitations</a:t>
            </a:r>
            <a:endParaRPr lang="en-US" dirty="0"/>
          </a:p>
        </p:txBody>
      </p:sp>
    </p:spTree>
    <p:extLst>
      <p:ext uri="{BB962C8B-B14F-4D97-AF65-F5344CB8AC3E}">
        <p14:creationId xmlns:p14="http://schemas.microsoft.com/office/powerpoint/2010/main" val="1600592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7"/>
          </p:nvPr>
        </p:nvSpPr>
        <p:spPr/>
        <p:txBody>
          <a:bodyPr/>
          <a:lstStyle/>
          <a:p>
            <a:endParaRPr lang="en-US" dirty="0"/>
          </a:p>
        </p:txBody>
      </p:sp>
      <p:sp>
        <p:nvSpPr>
          <p:cNvPr id="3" name="Text Placeholder 2"/>
          <p:cNvSpPr>
            <a:spLocks noGrp="1"/>
          </p:cNvSpPr>
          <p:nvPr>
            <p:ph type="body" sz="quarter" idx="18"/>
          </p:nvPr>
        </p:nvSpPr>
        <p:spPr>
          <a:xfrm>
            <a:off x="838200" y="1752600"/>
            <a:ext cx="7391400" cy="4312920"/>
          </a:xfrm>
        </p:spPr>
        <p:txBody>
          <a:bodyPr/>
          <a:lstStyle/>
          <a:p>
            <a:r>
              <a:rPr lang="en-US" dirty="0" smtClean="0"/>
              <a:t>Scale-up strategies should also be based upon:</a:t>
            </a:r>
          </a:p>
          <a:p>
            <a:pPr lvl="1"/>
            <a:r>
              <a:rPr lang="en-US" dirty="0" smtClean="0"/>
              <a:t>Resources available: staff, space, and funding</a:t>
            </a:r>
          </a:p>
          <a:p>
            <a:pPr lvl="1"/>
            <a:r>
              <a:rPr lang="en-US" dirty="0" smtClean="0"/>
              <a:t>Challenges mobilizing demand: some groups may be easier to reach</a:t>
            </a:r>
          </a:p>
          <a:p>
            <a:pPr lvl="1"/>
            <a:r>
              <a:rPr lang="en-US" dirty="0" smtClean="0"/>
              <a:t>Broader benefits of VMMC platform with value for all ages: HIV testing and counseling, risk-reduction counseling, condoms, linkages to other programs</a:t>
            </a:r>
          </a:p>
          <a:p>
            <a:pPr lvl="1"/>
            <a:r>
              <a:rPr lang="en-US" dirty="0" smtClean="0"/>
              <a:t>Policy realities related to parity in access to services or political commitments for equitable scale-up</a:t>
            </a:r>
            <a:endParaRPr lang="en-US" dirty="0"/>
          </a:p>
        </p:txBody>
      </p:sp>
      <p:sp>
        <p:nvSpPr>
          <p:cNvPr id="4" name="Title 3"/>
          <p:cNvSpPr>
            <a:spLocks noGrp="1"/>
          </p:cNvSpPr>
          <p:nvPr>
            <p:ph type="title"/>
          </p:nvPr>
        </p:nvSpPr>
        <p:spPr>
          <a:xfrm>
            <a:off x="914400" y="533400"/>
            <a:ext cx="7543800" cy="1099037"/>
          </a:xfrm>
        </p:spPr>
        <p:txBody>
          <a:bodyPr>
            <a:noAutofit/>
          </a:bodyPr>
          <a:lstStyle/>
          <a:p>
            <a:r>
              <a:rPr lang="en-US" sz="3000" dirty="0" smtClean="0"/>
              <a:t>Model results do not reflect important programmatic considerations and experiences.</a:t>
            </a:r>
            <a:endParaRPr lang="en-US" sz="3000" dirty="0"/>
          </a:p>
        </p:txBody>
      </p:sp>
    </p:spTree>
    <p:extLst>
      <p:ext uri="{BB962C8B-B14F-4D97-AF65-F5344CB8AC3E}">
        <p14:creationId xmlns:p14="http://schemas.microsoft.com/office/powerpoint/2010/main" val="986048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7"/>
          </p:nvPr>
        </p:nvSpPr>
        <p:spPr/>
        <p:txBody>
          <a:bodyPr/>
          <a:lstStyle/>
          <a:p>
            <a:endParaRPr lang="en-US" dirty="0"/>
          </a:p>
        </p:txBody>
      </p:sp>
      <p:sp>
        <p:nvSpPr>
          <p:cNvPr id="3" name="Text Placeholder 2"/>
          <p:cNvSpPr>
            <a:spLocks noGrp="1"/>
          </p:cNvSpPr>
          <p:nvPr>
            <p:ph type="body" sz="quarter" idx="18"/>
          </p:nvPr>
        </p:nvSpPr>
        <p:spPr>
          <a:xfrm>
            <a:off x="838200" y="1752600"/>
            <a:ext cx="7391400" cy="4312920"/>
          </a:xfrm>
        </p:spPr>
        <p:txBody>
          <a:bodyPr/>
          <a:lstStyle/>
          <a:p>
            <a:r>
              <a:rPr lang="en-US" dirty="0" smtClean="0"/>
              <a:t>Incidence, prevalence, and population data (Spectrum AIM or Goals)</a:t>
            </a:r>
          </a:p>
          <a:p>
            <a:r>
              <a:rPr lang="en-US" dirty="0" smtClean="0"/>
              <a:t>Percent circumcised in base year by age (DHS, AIS, or similar surveys)</a:t>
            </a:r>
          </a:p>
          <a:p>
            <a:r>
              <a:rPr lang="en-US" dirty="0" smtClean="0"/>
              <a:t>Age distribution of circumcisions performed by year (national program data)</a:t>
            </a:r>
          </a:p>
          <a:p>
            <a:r>
              <a:rPr lang="en-US" dirty="0" smtClean="0"/>
              <a:t>Unit cost of adult/adolescent VMMC (costing studies)</a:t>
            </a:r>
          </a:p>
          <a:p>
            <a:r>
              <a:rPr lang="en-US" dirty="0" smtClean="0"/>
              <a:t>Unit cost of ART (costing studies)</a:t>
            </a:r>
          </a:p>
          <a:p>
            <a:r>
              <a:rPr lang="en-US" dirty="0" smtClean="0"/>
              <a:t>Discount rate (assumption)</a:t>
            </a:r>
          </a:p>
          <a:p>
            <a:endParaRPr lang="en-US" dirty="0"/>
          </a:p>
        </p:txBody>
      </p:sp>
      <p:sp>
        <p:nvSpPr>
          <p:cNvPr id="4" name="Title 3"/>
          <p:cNvSpPr>
            <a:spLocks noGrp="1"/>
          </p:cNvSpPr>
          <p:nvPr>
            <p:ph type="title"/>
          </p:nvPr>
        </p:nvSpPr>
        <p:spPr>
          <a:xfrm>
            <a:off x="990600" y="533400"/>
            <a:ext cx="7467600" cy="1099037"/>
          </a:xfrm>
        </p:spPr>
        <p:txBody>
          <a:bodyPr/>
          <a:lstStyle/>
          <a:p>
            <a:r>
              <a:rPr lang="en-US" dirty="0" smtClean="0"/>
              <a:t>Model Data Requirements</a:t>
            </a:r>
            <a:endParaRPr lang="en-US" dirty="0"/>
          </a:p>
        </p:txBody>
      </p:sp>
    </p:spTree>
    <p:extLst>
      <p:ext uri="{BB962C8B-B14F-4D97-AF65-F5344CB8AC3E}">
        <p14:creationId xmlns:p14="http://schemas.microsoft.com/office/powerpoint/2010/main" val="1459148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val="3712539049"/>
              </p:ext>
            </p:extLst>
          </p:nvPr>
        </p:nvGraphicFramePr>
        <p:xfrm>
          <a:off x="90054" y="1447800"/>
          <a:ext cx="8626563" cy="5181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6" name="Text Placeholder 15"/>
          <p:cNvSpPr>
            <a:spLocks noGrp="1"/>
          </p:cNvSpPr>
          <p:nvPr>
            <p:ph type="body" sz="quarter" idx="17"/>
          </p:nvPr>
        </p:nvSpPr>
        <p:spPr/>
        <p:txBody>
          <a:bodyPr/>
          <a:lstStyle/>
          <a:p>
            <a:pPr marL="0" indent="0">
              <a:buNone/>
            </a:pPr>
            <a:endParaRPr lang="en-US" dirty="0"/>
          </a:p>
        </p:txBody>
      </p:sp>
      <p:sp>
        <p:nvSpPr>
          <p:cNvPr id="2" name="Title 1"/>
          <p:cNvSpPr>
            <a:spLocks noGrp="1"/>
          </p:cNvSpPr>
          <p:nvPr>
            <p:ph type="title"/>
          </p:nvPr>
        </p:nvSpPr>
        <p:spPr>
          <a:xfrm>
            <a:off x="990600" y="228600"/>
            <a:ext cx="7467600" cy="1143000"/>
          </a:xfrm>
        </p:spPr>
        <p:txBody>
          <a:bodyPr>
            <a:normAutofit/>
          </a:bodyPr>
          <a:lstStyle/>
          <a:p>
            <a:r>
              <a:rPr lang="en-US" sz="3200" dirty="0" smtClean="0"/>
              <a:t>Logic Tree Applied </a:t>
            </a:r>
            <a:r>
              <a:rPr lang="en-US" sz="3200" dirty="0"/>
              <a:t>to </a:t>
            </a:r>
            <a:r>
              <a:rPr lang="en-US" sz="3200" dirty="0" smtClean="0"/>
              <a:t>Address </a:t>
            </a:r>
            <a:r>
              <a:rPr lang="en-US" sz="3200" dirty="0"/>
              <a:t>the </a:t>
            </a:r>
            <a:r>
              <a:rPr lang="en-US" sz="3200" dirty="0" smtClean="0"/>
              <a:t>Value </a:t>
            </a:r>
            <a:r>
              <a:rPr lang="en-US" sz="3200" dirty="0"/>
              <a:t>of </a:t>
            </a:r>
            <a:r>
              <a:rPr lang="en-US" sz="3200" dirty="0" smtClean="0"/>
              <a:t>Sub-population-specific Targeting</a:t>
            </a:r>
            <a:endParaRPr lang="en-US" sz="3200" dirty="0"/>
          </a:p>
        </p:txBody>
      </p:sp>
      <p:sp>
        <p:nvSpPr>
          <p:cNvPr id="7" name="TextBox 6"/>
          <p:cNvSpPr txBox="1"/>
          <p:nvPr/>
        </p:nvSpPr>
        <p:spPr>
          <a:xfrm>
            <a:off x="0" y="1983740"/>
            <a:ext cx="3216252" cy="548640"/>
          </a:xfrm>
          <a:prstGeom prst="rect">
            <a:avLst/>
          </a:prstGeom>
          <a:noFill/>
        </p:spPr>
        <p:txBody>
          <a:bodyPr wrap="square" rtlCol="0">
            <a:noAutofit/>
          </a:bodyPr>
          <a:lstStyle/>
          <a:p>
            <a:pPr lvl="0" algn="ctr"/>
            <a:r>
              <a:rPr lang="en-US" sz="1600" b="1" i="1" dirty="0">
                <a:solidFill>
                  <a:srgbClr val="C00000"/>
                </a:solidFill>
                <a:latin typeface="Calibri" panose="020F0502020204030204" pitchFamily="34" charset="0"/>
              </a:rPr>
              <a:t>Number of VMMCs per HIV infection averted</a:t>
            </a:r>
            <a:r>
              <a:rPr lang="en-US" sz="1600" b="1" dirty="0" smtClean="0">
                <a:solidFill>
                  <a:srgbClr val="C00000"/>
                </a:solidFill>
                <a:latin typeface="Calibri" panose="020F0502020204030204" pitchFamily="34" charset="0"/>
              </a:rPr>
              <a:t> </a:t>
            </a:r>
            <a:endParaRPr lang="en-US" sz="1600" b="1" dirty="0">
              <a:solidFill>
                <a:srgbClr val="C00000"/>
              </a:solidFill>
              <a:latin typeface="Calibri" panose="020F0502020204030204" pitchFamily="34" charset="0"/>
            </a:endParaRPr>
          </a:p>
        </p:txBody>
      </p:sp>
      <p:sp>
        <p:nvSpPr>
          <p:cNvPr id="8" name="TextBox 7"/>
          <p:cNvSpPr txBox="1"/>
          <p:nvPr/>
        </p:nvSpPr>
        <p:spPr>
          <a:xfrm>
            <a:off x="76195" y="3048000"/>
            <a:ext cx="3948545" cy="548640"/>
          </a:xfrm>
          <a:prstGeom prst="rect">
            <a:avLst/>
          </a:prstGeom>
          <a:noFill/>
        </p:spPr>
        <p:txBody>
          <a:bodyPr wrap="square" rtlCol="0" anchor="ctr">
            <a:noAutofit/>
          </a:bodyPr>
          <a:lstStyle/>
          <a:p>
            <a:pPr lvl="0"/>
            <a:r>
              <a:rPr lang="en-US" sz="1600" b="1" i="1" dirty="0" smtClean="0">
                <a:solidFill>
                  <a:srgbClr val="C00000"/>
                </a:solidFill>
                <a:latin typeface="Calibri" panose="020F0502020204030204" pitchFamily="34" charset="0"/>
              </a:rPr>
              <a:t>How fast incidence rate is reduced</a:t>
            </a:r>
            <a:endParaRPr lang="en-US" sz="1600" b="1" dirty="0">
              <a:solidFill>
                <a:srgbClr val="C00000"/>
              </a:solidFill>
              <a:latin typeface="Calibri" panose="020F0502020204030204" pitchFamily="34" charset="0"/>
            </a:endParaRPr>
          </a:p>
        </p:txBody>
      </p:sp>
      <p:sp>
        <p:nvSpPr>
          <p:cNvPr id="9" name="TextBox 8"/>
          <p:cNvSpPr txBox="1"/>
          <p:nvPr/>
        </p:nvSpPr>
        <p:spPr>
          <a:xfrm>
            <a:off x="533400" y="5067300"/>
            <a:ext cx="3948545" cy="457200"/>
          </a:xfrm>
          <a:prstGeom prst="rect">
            <a:avLst/>
          </a:prstGeom>
          <a:noFill/>
        </p:spPr>
        <p:txBody>
          <a:bodyPr wrap="square" rtlCol="0" anchor="ctr" anchorCtr="0">
            <a:noAutofit/>
          </a:bodyPr>
          <a:lstStyle/>
          <a:p>
            <a:pPr lvl="0"/>
            <a:r>
              <a:rPr lang="en-US" sz="1600" b="1" i="1" dirty="0" smtClean="0">
                <a:solidFill>
                  <a:srgbClr val="C00000"/>
                </a:solidFill>
                <a:latin typeface="Calibri" panose="020F0502020204030204" pitchFamily="34" charset="0"/>
              </a:rPr>
              <a:t>Cost of VMMC program</a:t>
            </a:r>
            <a:endParaRPr lang="en-US" sz="1600" b="1" dirty="0">
              <a:solidFill>
                <a:srgbClr val="C00000"/>
              </a:solidFill>
              <a:latin typeface="Calibri" panose="020F0502020204030204" pitchFamily="34" charset="0"/>
            </a:endParaRPr>
          </a:p>
        </p:txBody>
      </p:sp>
      <p:cxnSp>
        <p:nvCxnSpPr>
          <p:cNvPr id="10" name="Straight Connector 9"/>
          <p:cNvCxnSpPr/>
          <p:nvPr/>
        </p:nvCxnSpPr>
        <p:spPr>
          <a:xfrm>
            <a:off x="226031" y="5524500"/>
            <a:ext cx="8380288" cy="0"/>
          </a:xfrm>
          <a:prstGeom prst="line">
            <a:avLst/>
          </a:prstGeom>
          <a:ln w="31750">
            <a:solidFill>
              <a:srgbClr val="403D3C"/>
            </a:solidFill>
            <a:prstDash val="dash"/>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7312120" y="2830160"/>
            <a:ext cx="1627909" cy="1200329"/>
          </a:xfrm>
          <a:prstGeom prst="rect">
            <a:avLst/>
          </a:prstGeom>
          <a:noFill/>
        </p:spPr>
        <p:txBody>
          <a:bodyPr wrap="square" rtlCol="0">
            <a:spAutoFit/>
          </a:bodyPr>
          <a:lstStyle/>
          <a:p>
            <a:pPr algn="ctr"/>
            <a:r>
              <a:rPr lang="en-US" sz="2400" b="1" dirty="0" smtClean="0">
                <a:latin typeface="Calibri" panose="020F0502020204030204" pitchFamily="34" charset="0"/>
              </a:rPr>
              <a:t>Focus of modeling work</a:t>
            </a:r>
            <a:endParaRPr lang="en-US" sz="2400" b="1" dirty="0">
              <a:latin typeface="Calibri" panose="020F0502020204030204" pitchFamily="34" charset="0"/>
            </a:endParaRPr>
          </a:p>
        </p:txBody>
      </p:sp>
      <p:sp>
        <p:nvSpPr>
          <p:cNvPr id="13" name="Right Brace 12"/>
          <p:cNvSpPr/>
          <p:nvPr/>
        </p:nvSpPr>
        <p:spPr>
          <a:xfrm>
            <a:off x="3726869" y="1623168"/>
            <a:ext cx="595741" cy="3578399"/>
          </a:xfrm>
          <a:prstGeom prst="rightBrace">
            <a:avLst>
              <a:gd name="adj1" fmla="val 23840"/>
              <a:gd name="adj2" fmla="val 46808"/>
            </a:avLst>
          </a:prstGeom>
          <a:ln w="38100">
            <a:solidFill>
              <a:srgbClr val="403D3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4" name="Down Arrow 13"/>
          <p:cNvSpPr/>
          <p:nvPr/>
        </p:nvSpPr>
        <p:spPr>
          <a:xfrm>
            <a:off x="5587999" y="3905139"/>
            <a:ext cx="209885" cy="1477139"/>
          </a:xfrm>
          <a:prstGeom prst="downArrow">
            <a:avLst/>
          </a:prstGeom>
          <a:solidFill>
            <a:srgbClr val="403D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76196" y="4091160"/>
            <a:ext cx="3948545" cy="457200"/>
          </a:xfrm>
          <a:prstGeom prst="rect">
            <a:avLst/>
          </a:prstGeom>
          <a:noFill/>
        </p:spPr>
        <p:txBody>
          <a:bodyPr wrap="square" rtlCol="0" anchor="ctr" anchorCtr="0">
            <a:noAutofit/>
          </a:bodyPr>
          <a:lstStyle/>
          <a:p>
            <a:pPr lvl="0"/>
            <a:r>
              <a:rPr lang="en-US" sz="1600" b="1" i="1" dirty="0" smtClean="0">
                <a:solidFill>
                  <a:srgbClr val="C00000"/>
                </a:solidFill>
                <a:latin typeface="Calibri" panose="020F0502020204030204" pitchFamily="34" charset="0"/>
              </a:rPr>
              <a:t>Number of HIV infections averted</a:t>
            </a:r>
            <a:endParaRPr lang="en-US" sz="1600" b="1" dirty="0">
              <a:solidFill>
                <a:srgbClr val="C00000"/>
              </a:solidFill>
              <a:latin typeface="Calibri" panose="020F0502020204030204" pitchFamily="34" charset="0"/>
            </a:endParaRPr>
          </a:p>
        </p:txBody>
      </p:sp>
      <p:sp>
        <p:nvSpPr>
          <p:cNvPr id="5" name="TextBox 4"/>
          <p:cNvSpPr txBox="1"/>
          <p:nvPr/>
        </p:nvSpPr>
        <p:spPr>
          <a:xfrm>
            <a:off x="6593307" y="5552182"/>
            <a:ext cx="2054831" cy="1077218"/>
          </a:xfrm>
          <a:prstGeom prst="rect">
            <a:avLst/>
          </a:prstGeom>
          <a:noFill/>
        </p:spPr>
        <p:txBody>
          <a:bodyPr wrap="square" rtlCol="0">
            <a:spAutoFit/>
          </a:bodyPr>
          <a:lstStyle/>
          <a:p>
            <a:pPr lvl="0"/>
            <a:r>
              <a:rPr lang="en-US" sz="1600" b="1" i="1" dirty="0" smtClean="0">
                <a:solidFill>
                  <a:srgbClr val="C00000"/>
                </a:solidFill>
                <a:latin typeface="Calibri" panose="020F0502020204030204" pitchFamily="34" charset="0"/>
              </a:rPr>
              <a:t>Depends on whether </a:t>
            </a:r>
            <a:r>
              <a:rPr lang="en-US" sz="1600" b="1" i="1" dirty="0">
                <a:solidFill>
                  <a:srgbClr val="C00000"/>
                </a:solidFill>
                <a:latin typeface="Calibri" panose="020F0502020204030204" pitchFamily="34" charset="0"/>
              </a:rPr>
              <a:t>the program has viable models to reach the </a:t>
            </a:r>
            <a:r>
              <a:rPr lang="en-US" sz="1600" b="1" i="1" dirty="0" smtClean="0">
                <a:solidFill>
                  <a:srgbClr val="C00000"/>
                </a:solidFill>
                <a:latin typeface="Calibri" panose="020F0502020204030204" pitchFamily="34" charset="0"/>
              </a:rPr>
              <a:t>sub-group</a:t>
            </a:r>
            <a:endParaRPr lang="en-US" sz="1600" b="1" i="1" dirty="0">
              <a:solidFill>
                <a:srgbClr val="C00000"/>
              </a:solidFill>
              <a:latin typeface="Calibri" panose="020F0502020204030204" pitchFamily="34" charset="0"/>
            </a:endParaRPr>
          </a:p>
        </p:txBody>
      </p:sp>
      <p:sp>
        <p:nvSpPr>
          <p:cNvPr id="17" name="Right Brace 16"/>
          <p:cNvSpPr/>
          <p:nvPr/>
        </p:nvSpPr>
        <p:spPr>
          <a:xfrm>
            <a:off x="6800788" y="1679401"/>
            <a:ext cx="595741" cy="3578399"/>
          </a:xfrm>
          <a:prstGeom prst="rightBrace">
            <a:avLst>
              <a:gd name="adj1" fmla="val 23840"/>
              <a:gd name="adj2" fmla="val 46808"/>
            </a:avLst>
          </a:prstGeom>
          <a:ln w="38100">
            <a:solidFill>
              <a:srgbClr val="403D3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Tree>
    <p:extLst>
      <p:ext uri="{BB962C8B-B14F-4D97-AF65-F5344CB8AC3E}">
        <p14:creationId xmlns:p14="http://schemas.microsoft.com/office/powerpoint/2010/main" val="4175032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effectLst/>
      </a:spPr>
      <a:bodyPr/>
      <a:lstStyle/>
      <a:style>
        <a:lnRef idx="3">
          <a:schemeClr val="accent2"/>
        </a:lnRef>
        <a:fillRef idx="0">
          <a:schemeClr val="accent2"/>
        </a:fillRef>
        <a:effectRef idx="2">
          <a:schemeClr val="accent2"/>
        </a:effectRef>
        <a:fontRef idx="minor">
          <a:schemeClr val="tx1"/>
        </a:fontRef>
      </a:style>
    </a:lnDef>
  </a:objectDefaults>
  <a:extraClrSchemeLst/>
</a:theme>
</file>

<file path=ppt/theme/theme2.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622</TotalTime>
  <Words>2453</Words>
  <Application>Microsoft Office PowerPoint</Application>
  <PresentationFormat>On-screen Show (4:3)</PresentationFormat>
  <Paragraphs>217</Paragraphs>
  <Slides>22</Slides>
  <Notes>18</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22</vt:i4>
      </vt:variant>
    </vt:vector>
  </HeadingPairs>
  <TitlesOfParts>
    <vt:vector size="30" baseType="lpstr">
      <vt:lpstr>Arial</vt:lpstr>
      <vt:lpstr>Calibri</vt:lpstr>
      <vt:lpstr>Century Gothic</vt:lpstr>
      <vt:lpstr>Times</vt:lpstr>
      <vt:lpstr>Webdings</vt:lpstr>
      <vt:lpstr>Wingdings 2</vt:lpstr>
      <vt:lpstr>Office Theme</vt:lpstr>
      <vt:lpstr>Blank Presentation</vt:lpstr>
      <vt:lpstr>PowerPoint Presentation</vt:lpstr>
      <vt:lpstr>Progress Toward VMMC Targets</vt:lpstr>
      <vt:lpstr>Age Distribution of VMMC Clients</vt:lpstr>
      <vt:lpstr>DMPPT 2.0 Model Structure</vt:lpstr>
      <vt:lpstr>Age Distribution of VMMC Based on Target Strategy in Tanzania, Targeting Ages 10–49</vt:lpstr>
      <vt:lpstr>Model Limitations</vt:lpstr>
      <vt:lpstr>Model results do not reflect important programmatic considerations and experiences.</vt:lpstr>
      <vt:lpstr>Model Data Requirements</vt:lpstr>
      <vt:lpstr>Logic Tree Applied to Address the Value of Sub-population-specific Targeting</vt:lpstr>
      <vt:lpstr>Effectiveness of VMMC:  Age-specific Targeting in Malawi</vt:lpstr>
      <vt:lpstr>Malawi: Immediacy and Magnitude of Reductions in HIV Incidence Based on VMMC Client Age </vt:lpstr>
      <vt:lpstr>Malawi: VMMC Impact and Program Cost</vt:lpstr>
      <vt:lpstr>Malawi: What is the impact of adding the lower age groups?</vt:lpstr>
      <vt:lpstr>Age Prioritization Across Countries</vt:lpstr>
      <vt:lpstr>Discounted Cost/Infection Averted Across Zones in Malawi, 2013–2028</vt:lpstr>
      <vt:lpstr>HIV Incidence is Inversely  Related to VMMC/IA</vt:lpstr>
      <vt:lpstr>Prioritizing Populations Using Incidence vs. Prevalence</vt:lpstr>
      <vt:lpstr>VMMC Program Costs vs. Treatment Costs Averted in Malawi Zones, 2013–2028</vt:lpstr>
      <vt:lpstr>Conclusions</vt:lpstr>
      <vt:lpstr>Acknowledgments (1)</vt:lpstr>
      <vt:lpstr>Acknowledgments (2)</vt:lpstr>
      <vt:lpstr>PowerPoint Presentation</vt:lpstr>
    </vt:vector>
  </TitlesOfParts>
  <Company>U.S. Department of State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Dillaa</dc:creator>
  <cp:lastModifiedBy>Laurie Stockton</cp:lastModifiedBy>
  <cp:revision>70</cp:revision>
  <cp:lastPrinted>2014-05-19T18:01:24Z</cp:lastPrinted>
  <dcterms:created xsi:type="dcterms:W3CDTF">2012-05-02T17:38:01Z</dcterms:created>
  <dcterms:modified xsi:type="dcterms:W3CDTF">2014-09-04T15:25:43Z</dcterms:modified>
</cp:coreProperties>
</file>