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  <p:sldMasterId id="2147483696" r:id="rId3"/>
    <p:sldMasterId id="2147483699" r:id="rId4"/>
  </p:sldMasterIdLst>
  <p:notesMasterIdLst>
    <p:notesMasterId r:id="rId25"/>
  </p:notesMasterIdLst>
  <p:sldIdLst>
    <p:sldId id="352" r:id="rId5"/>
    <p:sldId id="273" r:id="rId6"/>
    <p:sldId id="265" r:id="rId7"/>
    <p:sldId id="277" r:id="rId8"/>
    <p:sldId id="281" r:id="rId9"/>
    <p:sldId id="282" r:id="rId10"/>
    <p:sldId id="393" r:id="rId11"/>
    <p:sldId id="287" r:id="rId12"/>
    <p:sldId id="397" r:id="rId13"/>
    <p:sldId id="398" r:id="rId14"/>
    <p:sldId id="309" r:id="rId15"/>
    <p:sldId id="279" r:id="rId16"/>
    <p:sldId id="339" r:id="rId17"/>
    <p:sldId id="292" r:id="rId18"/>
    <p:sldId id="306" r:id="rId19"/>
    <p:sldId id="307" r:id="rId20"/>
    <p:sldId id="286" r:id="rId21"/>
    <p:sldId id="318" r:id="rId22"/>
    <p:sldId id="399" r:id="rId23"/>
    <p:sldId id="322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A149E9-F518-4DB5-9FDB-2608EB357D22}" type="datetimeFigureOut">
              <a:rPr lang="en-US" smtClean="0"/>
              <a:pPr/>
              <a:t>4/16/2015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9BEC12-3F89-4B27-A6AB-ACA24FE743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401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9EC67-9A34-4669-91C1-BE84DFA394E1}" type="datetimeFigureOut">
              <a:rPr lang="en-US" smtClean="0"/>
              <a:pPr/>
              <a:t>4/16/2015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33030-2ABB-4C7C-8A82-EED91DA88F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9EC67-9A34-4669-91C1-BE84DFA394E1}" type="datetimeFigureOut">
              <a:rPr lang="en-US" smtClean="0"/>
              <a:pPr/>
              <a:t>4/16/2015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33030-2ABB-4C7C-8A82-EED91DA88F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9EC67-9A34-4669-91C1-BE84DFA394E1}" type="datetimeFigureOut">
              <a:rPr lang="en-US" smtClean="0"/>
              <a:pPr/>
              <a:t>4/16/2015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33030-2ABB-4C7C-8A82-EED91DA88F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868172C-6D9E-4FB8-B463-74139E4BEC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AE75A76-07F9-419C-8CE5-ACCA691A49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B00BCE-AEC0-4A2D-9327-06A5C65252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80ACF4-21AD-4ADF-B61F-F5F601E1788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3A3D88-48E3-442B-8481-649523FEE52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0C36FA-498D-432C-9D7A-488898CB4A0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9AA8D-C778-4585-98C2-F0AF2709A4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7A715-4D69-46EC-A4E0-90F5CBEED21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9EC67-9A34-4669-91C1-BE84DFA394E1}" type="datetimeFigureOut">
              <a:rPr lang="en-US" smtClean="0"/>
              <a:pPr/>
              <a:t>4/16/2015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33030-2ABB-4C7C-8A82-EED91DA88F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8F68D-7D27-4154-A4EF-F02C924D8F4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E3B79A-21FB-4864-8260-53EB09E3F9E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881AA8-4E6B-4E98-B16B-7319106C49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3EF4AC-D7C0-4D42-AD34-5F890CDDB57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607203-551C-4F48-8D7F-54EC5D91D9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FFC638-2239-4E9C-A9C6-93BD49FD8A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22DFF-1838-45E5-9603-47A09A9CA4E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B09E0B-A48C-49A8-A98E-DCA1E47B2D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B00BCE-AEC0-4A2D-9327-06A5C652520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1CC1DC-6D9C-4F9B-8351-EC2535067F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9EC67-9A34-4669-91C1-BE84DFA394E1}" type="datetimeFigureOut">
              <a:rPr lang="en-US" smtClean="0"/>
              <a:pPr/>
              <a:t>4/16/2015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33030-2ABB-4C7C-8A82-EED91DA88F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582738"/>
            <a:ext cx="8229600" cy="5043487"/>
          </a:xfrm>
        </p:spPr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GHD Founding Orgs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0"/>
            <a:ext cx="165100" cy="68580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7F7F7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grpSp>
        <p:nvGrpSpPr>
          <p:cNvPr id="5" name="Group 12"/>
          <p:cNvGrpSpPr>
            <a:grpSpLocks/>
          </p:cNvGrpSpPr>
          <p:nvPr userDrawn="1"/>
        </p:nvGrpSpPr>
        <p:grpSpPr bwMode="auto">
          <a:xfrm>
            <a:off x="685800" y="4960938"/>
            <a:ext cx="1517650" cy="533400"/>
            <a:chOff x="336" y="3168"/>
            <a:chExt cx="956" cy="336"/>
          </a:xfrm>
        </p:grpSpPr>
        <p:pic>
          <p:nvPicPr>
            <p:cNvPr id="6" name="Picture 5" descr="HMS shield.eps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36" y="3168"/>
              <a:ext cx="288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6" descr="HSPH Full Color with TM sign.psd"/>
            <p:cNvPicPr>
              <a:picLocks noChangeAspect="1"/>
            </p:cNvPicPr>
            <p:nvPr/>
          </p:nvPicPr>
          <p:blipFill>
            <a:blip r:embed="rId3" cstate="print"/>
            <a:srcRect r="16125"/>
            <a:stretch>
              <a:fillRect/>
            </a:stretch>
          </p:blipFill>
          <p:spPr bwMode="auto">
            <a:xfrm>
              <a:off x="1008" y="3168"/>
              <a:ext cx="28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7" descr="BWH Logo.eps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72" y="3168"/>
              <a:ext cx="288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58975"/>
            <a:ext cx="7772400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63431"/>
            <a:ext cx="6400800" cy="1209026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buNone/>
              <a:defRPr sz="2800" baseline="0">
                <a:solidFill>
                  <a:srgbClr val="1E1C1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1795"/>
            <a:ext cx="8229600" cy="502544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400">
                <a:solidFill>
                  <a:srgbClr val="1E1C1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02544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02544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45076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7F7F7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91050" y="2174875"/>
            <a:ext cx="4041775" cy="44507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7200" y="1417638"/>
            <a:ext cx="8229600" cy="5208587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US" noProof="0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>
            <a:normAutofit/>
          </a:bodyPr>
          <a:lstStyle>
            <a:lvl1pPr algn="l">
              <a:defRPr sz="2400" b="1" baseline="0">
                <a:solidFill>
                  <a:srgbClr val="7F7F7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63525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519054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>
            <a:normAutofit/>
          </a:bodyPr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9EC67-9A34-4669-91C1-BE84DFA394E1}" type="datetimeFigureOut">
              <a:rPr lang="en-US" smtClean="0"/>
              <a:pPr/>
              <a:t>4/16/2015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33030-2ABB-4C7C-8A82-EED91DA88F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0"/>
            <a:ext cx="165100" cy="68580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7F7F7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7200" y="3589338"/>
            <a:ext cx="8229600" cy="1711325"/>
          </a:xfrm>
        </p:spPr>
        <p:txBody>
          <a:bodyPr/>
          <a:lstStyle>
            <a:lvl1pPr marL="0" indent="0">
              <a:buNone/>
              <a:defRPr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9EC67-9A34-4669-91C1-BE84DFA394E1}" type="datetimeFigureOut">
              <a:rPr lang="en-US" smtClean="0"/>
              <a:pPr/>
              <a:t>4/16/2015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33030-2ABB-4C7C-8A82-EED91DA88F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9EC67-9A34-4669-91C1-BE84DFA394E1}" type="datetimeFigureOut">
              <a:rPr lang="en-US" smtClean="0"/>
              <a:pPr/>
              <a:t>4/16/2015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33030-2ABB-4C7C-8A82-EED91DA88F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9EC67-9A34-4669-91C1-BE84DFA394E1}" type="datetimeFigureOut">
              <a:rPr lang="en-US" smtClean="0"/>
              <a:pPr/>
              <a:t>4/16/2015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33030-2ABB-4C7C-8A82-EED91DA88F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9EC67-9A34-4669-91C1-BE84DFA394E1}" type="datetimeFigureOut">
              <a:rPr lang="en-US" smtClean="0"/>
              <a:pPr/>
              <a:t>4/16/2015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33030-2ABB-4C7C-8A82-EED91DA88F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9EC67-9A34-4669-91C1-BE84DFA394E1}" type="datetimeFigureOut">
              <a:rPr lang="en-US" smtClean="0"/>
              <a:pPr/>
              <a:t>4/16/2015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33030-2ABB-4C7C-8A82-EED91DA88F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F9EC67-9A34-4669-91C1-BE84DFA394E1}" type="datetimeFigureOut">
              <a:rPr lang="en-US" smtClean="0"/>
              <a:pPr/>
              <a:t>4/16/2015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033030-2ABB-4C7C-8A82-EED91DA88F9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CBF0F6-1541-441B-8E70-5D533C2ACAAB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slide title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503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first level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hf sldNum="0"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Helvetica"/>
          <a:ea typeface="MS PGothic" pitchFamily="34" charset="-128"/>
          <a:cs typeface="Helvetic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" charset="0"/>
          <a:ea typeface="MS PGothic" pitchFamily="34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" charset="0"/>
          <a:ea typeface="MS PGothic" pitchFamily="34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" charset="0"/>
          <a:ea typeface="MS PGothic" pitchFamily="34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" charset="0"/>
          <a:ea typeface="MS PGothic" pitchFamily="34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" charset="0"/>
          <a:ea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" charset="0"/>
          <a:ea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" charset="0"/>
          <a:ea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 kern="1200">
          <a:solidFill>
            <a:srgbClr val="1E1C11"/>
          </a:solidFill>
          <a:latin typeface="Helvetica-light"/>
          <a:ea typeface="MS PGothic" pitchFamily="34" charset="-128"/>
          <a:cs typeface="Helvetica-light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 kern="1200">
          <a:solidFill>
            <a:srgbClr val="1E1C11"/>
          </a:solidFill>
          <a:latin typeface="Helvetica-light"/>
          <a:ea typeface="MS PGothic" pitchFamily="34" charset="-128"/>
          <a:cs typeface="Helvetica-light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 kern="1200">
          <a:solidFill>
            <a:srgbClr val="1E1C11"/>
          </a:solidFill>
          <a:latin typeface="Helvetica-light"/>
          <a:ea typeface="MS PGothic" pitchFamily="34" charset="-128"/>
          <a:cs typeface="Helvetica-light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 kern="1200">
          <a:solidFill>
            <a:srgbClr val="1E1C11"/>
          </a:solidFill>
          <a:latin typeface="Helvetica-light"/>
          <a:ea typeface="MS PGothic" pitchFamily="34" charset="-128"/>
          <a:cs typeface="Helvetica-light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 kern="1200">
          <a:solidFill>
            <a:srgbClr val="1E1C11"/>
          </a:solidFill>
          <a:latin typeface="Helvetica-light"/>
          <a:ea typeface="MS PGothic" pitchFamily="34" charset="-128"/>
          <a:cs typeface="Helvetica-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slide title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502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first level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Helvetica"/>
          <a:ea typeface="MS PGothic" pitchFamily="34" charset="-128"/>
          <a:cs typeface="Helvetic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" charset="0"/>
          <a:ea typeface="MS PGothic" pitchFamily="34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" charset="0"/>
          <a:ea typeface="MS PGothic" pitchFamily="34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" charset="0"/>
          <a:ea typeface="MS PGothic" pitchFamily="34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" charset="0"/>
          <a:ea typeface="MS PGothic" pitchFamily="34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" charset="0"/>
          <a:ea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" charset="0"/>
          <a:ea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" charset="0"/>
          <a:ea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 kern="1200">
          <a:solidFill>
            <a:srgbClr val="1E1C11"/>
          </a:solidFill>
          <a:latin typeface="Helvetica Light"/>
          <a:ea typeface="MS PGothic" pitchFamily="34" charset="-128"/>
          <a:cs typeface="Helvetica Light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 kern="1200">
          <a:solidFill>
            <a:srgbClr val="1E1C11"/>
          </a:solidFill>
          <a:latin typeface="Helvetica Light"/>
          <a:ea typeface="MS PGothic" pitchFamily="34" charset="-128"/>
          <a:cs typeface="Helvetica Light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 kern="1200">
          <a:solidFill>
            <a:srgbClr val="1E1C11"/>
          </a:solidFill>
          <a:latin typeface="Helvetica Light"/>
          <a:ea typeface="MS PGothic" pitchFamily="34" charset="-128"/>
          <a:cs typeface="Helvetica Light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 kern="1200">
          <a:solidFill>
            <a:srgbClr val="1E1C11"/>
          </a:solidFill>
          <a:latin typeface="Helvetica Light"/>
          <a:ea typeface="MS PGothic" pitchFamily="34" charset="-128"/>
          <a:cs typeface="Helvetica Light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 kern="1200">
          <a:solidFill>
            <a:srgbClr val="1E1C11"/>
          </a:solidFill>
          <a:latin typeface="Helvetica Light"/>
          <a:ea typeface="MS PGothic" pitchFamily="34" charset="-128"/>
          <a:cs typeface="Helvetica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"/>
            <a:ext cx="7772400" cy="2000250"/>
          </a:xfrm>
        </p:spPr>
        <p:txBody>
          <a:bodyPr/>
          <a:lstStyle/>
          <a:p>
            <a:r>
              <a:rPr lang="en-ZW" sz="4000" b="1" dirty="0" smtClean="0">
                <a:solidFill>
                  <a:srgbClr val="C00000"/>
                </a:solidFill>
              </a:rPr>
              <a:t>Comparison Study of EIMC Devices and Pilot Implementation in Botswana 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105400"/>
            <a:ext cx="7162800" cy="1524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Rebeca M. Plank, MD MPH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Brigham and Women’s Hospital /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Botswana-Harvard School of Public Health AIDS Institute Partnership</a:t>
            </a:r>
          </a:p>
        </p:txBody>
      </p:sp>
      <p:pic>
        <p:nvPicPr>
          <p:cNvPr id="2052" name="Picture 10" descr="aids_V3Icx_226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2057400"/>
            <a:ext cx="3200400" cy="280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3556" name="Picture 4" descr="Delivered Mogen"/>
          <p:cNvPicPr>
            <a:picLocks noChangeAspect="1" noChangeArrowheads="1"/>
          </p:cNvPicPr>
          <p:nvPr/>
        </p:nvPicPr>
        <p:blipFill>
          <a:blip r:embed="rId2" cstate="print"/>
          <a:srcRect l="26563" t="31770" r="26563" b="2135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AccuCirc</a:t>
            </a:r>
          </a:p>
        </p:txBody>
      </p:sp>
      <p:sp>
        <p:nvSpPr>
          <p:cNvPr id="3072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1295400"/>
            <a:ext cx="4648200" cy="5029200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dirty="0" smtClean="0"/>
              <a:t>Like the Plastibell, there is a “bell” that protects the </a:t>
            </a:r>
            <a:r>
              <a:rPr lang="en-US" dirty="0" err="1" smtClean="0"/>
              <a:t>glans</a:t>
            </a:r>
            <a:r>
              <a:rPr lang="en-US" dirty="0" smtClean="0"/>
              <a:t>, but not retained</a:t>
            </a:r>
          </a:p>
          <a:p>
            <a:pPr eaLnBrk="1" hangingPunct="1"/>
            <a:r>
              <a:rPr lang="en-US" dirty="0" smtClean="0"/>
              <a:t>Device acts as the clamp and blade, but also shields</a:t>
            </a:r>
          </a:p>
          <a:p>
            <a:r>
              <a:rPr lang="en-US" dirty="0" smtClean="0"/>
              <a:t>Comes in a complete sterile kit</a:t>
            </a:r>
          </a:p>
          <a:p>
            <a:r>
              <a:rPr lang="en-US" dirty="0" smtClean="0"/>
              <a:t>Blade is retained in the device preventing reuse</a:t>
            </a:r>
          </a:p>
        </p:txBody>
      </p:sp>
      <p:pic>
        <p:nvPicPr>
          <p:cNvPr id="30724" name="Picture 11" descr="view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13095" t="21887" r="15475" b="39389"/>
          <a:stretch>
            <a:fillRect/>
          </a:stretch>
        </p:blipFill>
        <p:spPr>
          <a:xfrm>
            <a:off x="4872433" y="1143000"/>
            <a:ext cx="4271567" cy="3276599"/>
          </a:xfrm>
        </p:spPr>
      </p:pic>
      <p:pic>
        <p:nvPicPr>
          <p:cNvPr id="5" name="Picture 4" descr="accucircdeviceandki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440362" y="3840163"/>
            <a:ext cx="2530475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876800"/>
          </a:xfrm>
        </p:spPr>
        <p:txBody>
          <a:bodyPr/>
          <a:lstStyle/>
          <a:p>
            <a:r>
              <a:rPr lang="en-US" dirty="0" smtClean="0"/>
              <a:t>Randomized trial Mogen (n=153) and Plastibell (n=147)</a:t>
            </a:r>
          </a:p>
          <a:p>
            <a:r>
              <a:rPr lang="en-US" dirty="0" smtClean="0"/>
              <a:t>Single-arm evaluation of AccuCirc in same population (n=151)</a:t>
            </a:r>
          </a:p>
          <a:p>
            <a:pPr lvl="1"/>
            <a:r>
              <a:rPr lang="en-US" dirty="0" smtClean="0"/>
              <a:t>Based on rate of major complications 0.2%, we calculated 12,750 infants per arm would be required to detect a doubling in complication rate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" y="152399"/>
          <a:ext cx="8763000" cy="6477002"/>
        </p:xfrm>
        <a:graphic>
          <a:graphicData uri="http://schemas.openxmlformats.org/drawingml/2006/table">
            <a:tbl>
              <a:tblPr/>
              <a:tblGrid>
                <a:gridCol w="8763000"/>
              </a:tblGrid>
              <a:tr h="3582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Table 1: Potential Adverse Events</a:t>
                      </a:r>
                      <a:endParaRPr lang="en-US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46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Bleeding</a:t>
                      </a:r>
                      <a:endParaRPr lang="en-US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237514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Bleeding: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Requires anything beyond initial post-procedure </a:t>
                      </a:r>
                      <a:r>
                        <a:rPr lang="en-US" sz="18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local pressure </a:t>
                      </a:r>
                      <a:r>
                        <a:rPr lang="en-US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(Minor adverse event)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Suture (Moderate adverse event)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Separate clinic visit or infant hospitalization for </a:t>
                      </a:r>
                      <a:r>
                        <a:rPr lang="en-US" sz="18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bleeding at </a:t>
                      </a:r>
                      <a:r>
                        <a:rPr lang="en-US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the circumcision site (Major adverse event)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Surgical intervention (Major adverse event)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Transfusion (Major adverse event)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36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Infection</a:t>
                      </a:r>
                      <a:endParaRPr lang="en-US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18756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Infection believed to be definitely or probably </a:t>
                      </a:r>
                      <a:r>
                        <a:rPr lang="en-US" sz="18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related to </a:t>
                      </a:r>
                      <a:r>
                        <a:rPr lang="en-US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the EIMC procedure (as identified by study staff):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17170" algn="l"/>
                        </a:tabLst>
                      </a:pPr>
                      <a:r>
                        <a:rPr lang="en-US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Local (Minor adverse event)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17170" algn="l"/>
                        </a:tabLst>
                      </a:pPr>
                      <a:r>
                        <a:rPr lang="en-US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Systemic (Major adverse event)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36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Structural</a:t>
                      </a:r>
                      <a:endParaRPr lang="en-US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5937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Removal of too much or incorrect tissue; or removal of too little </a:t>
                      </a:r>
                      <a:r>
                        <a:rPr lang="en-US" sz="18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tissue </a:t>
                      </a:r>
                      <a:r>
                        <a:rPr lang="en-US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necessitating repeat procedure (Major adverse event)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46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Other</a:t>
                      </a:r>
                      <a:endParaRPr lang="en-US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60461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Other major directly-related adverse events (e.g. penile </a:t>
                      </a:r>
                      <a:r>
                        <a:rPr lang="en-US" sz="18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torsion, problem </a:t>
                      </a:r>
                      <a:r>
                        <a:rPr lang="en-US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with urination requiring medical attention, other)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878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Aim 1: Actual Uptake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2" y="1600200"/>
          <a:ext cx="8686796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3000"/>
                <a:gridCol w="643466"/>
                <a:gridCol w="884766"/>
                <a:gridCol w="643466"/>
                <a:gridCol w="884766"/>
                <a:gridCol w="723900"/>
                <a:gridCol w="965200"/>
                <a:gridCol w="643466"/>
                <a:gridCol w="884766"/>
              </a:tblGrid>
              <a:tr h="63137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Mochudi</a:t>
                      </a:r>
                      <a:endParaRPr lang="en-US" sz="2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Moleps</a:t>
                      </a:r>
                      <a:endParaRPr lang="en-US" sz="2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Gabs</a:t>
                      </a:r>
                      <a:endParaRPr lang="en-US" sz="2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Total</a:t>
                      </a:r>
                      <a:endParaRPr lang="en-US" sz="2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</a:tr>
              <a:tr h="104502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Eligible and approached</a:t>
                      </a:r>
                      <a:endParaRPr lang="en-US" sz="2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143</a:t>
                      </a:r>
                      <a:endParaRPr lang="en-US" sz="2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241</a:t>
                      </a:r>
                      <a:endParaRPr lang="en-US" sz="2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384</a:t>
                      </a:r>
                      <a:endParaRPr lang="en-US" sz="2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768</a:t>
                      </a:r>
                      <a:endParaRPr lang="en-US" sz="2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990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Number agreed to questionnaire</a:t>
                      </a:r>
                      <a:endParaRPr lang="en-US" sz="2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129</a:t>
                      </a:r>
                      <a:endParaRPr lang="en-US" sz="2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90.2%</a:t>
                      </a:r>
                      <a:endParaRPr lang="en-US" sz="2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163</a:t>
                      </a:r>
                      <a:endParaRPr lang="en-US" sz="2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67.6%</a:t>
                      </a:r>
                      <a:endParaRPr lang="en-US" sz="2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255</a:t>
                      </a:r>
                      <a:endParaRPr lang="en-US" sz="2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66.4%</a:t>
                      </a:r>
                      <a:endParaRPr lang="en-US" sz="2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547</a:t>
                      </a:r>
                      <a:endParaRPr lang="en-US" sz="2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71.2%</a:t>
                      </a:r>
                      <a:endParaRPr lang="en-US" sz="2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9144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Total Circumcised</a:t>
                      </a:r>
                      <a:endParaRPr lang="en-US" sz="2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100</a:t>
                      </a:r>
                      <a:endParaRPr lang="en-US" sz="2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77.5%</a:t>
                      </a:r>
                      <a:endParaRPr lang="en-US" sz="2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102</a:t>
                      </a:r>
                      <a:endParaRPr lang="en-US" sz="2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62.6%</a:t>
                      </a:r>
                      <a:endParaRPr lang="en-US" sz="2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100</a:t>
                      </a:r>
                      <a:endParaRPr lang="en-US" sz="2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39.2%</a:t>
                      </a:r>
                      <a:endParaRPr lang="en-US" sz="2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302</a:t>
                      </a:r>
                      <a:endParaRPr lang="en-US" sz="2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55.2%</a:t>
                      </a:r>
                      <a:endParaRPr lang="en-US" sz="2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990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Number 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circ TODAY</a:t>
                      </a:r>
                      <a:endParaRPr lang="en-US" sz="2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76</a:t>
                      </a:r>
                      <a:endParaRPr lang="en-US" sz="2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76.0%</a:t>
                      </a:r>
                      <a:endParaRPr lang="en-US" sz="2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48</a:t>
                      </a:r>
                      <a:endParaRPr lang="en-US" sz="2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47.1%</a:t>
                      </a:r>
                      <a:endParaRPr lang="en-US" sz="2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40</a:t>
                      </a:r>
                      <a:endParaRPr lang="en-US" sz="2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40.0%</a:t>
                      </a:r>
                      <a:endParaRPr lang="en-US" sz="2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164</a:t>
                      </a:r>
                      <a:endParaRPr lang="en-US" sz="2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54.3%</a:t>
                      </a:r>
                      <a:endParaRPr lang="en-US" sz="2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Aim 2: Complications by Device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0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5334"/>
                <a:gridCol w="1964266"/>
                <a:gridCol w="2209800"/>
                <a:gridCol w="2209800"/>
              </a:tblGrid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chemeClr val="tx1"/>
                          </a:solidFill>
                          <a:latin typeface="+mj-lt"/>
                          <a:ea typeface="MS Mincho"/>
                          <a:cs typeface="Times New Roman"/>
                        </a:rPr>
                        <a:t>Mogen </a:t>
                      </a:r>
                      <a:r>
                        <a:rPr lang="en-US" sz="2200" b="1" dirty="0" smtClean="0">
                          <a:solidFill>
                            <a:schemeClr val="tx1"/>
                          </a:solidFill>
                          <a:latin typeface="+mj-lt"/>
                          <a:ea typeface="MS Mincho"/>
                          <a:cs typeface="Times New Roman"/>
                        </a:rPr>
                        <a:t>(n=153</a:t>
                      </a:r>
                      <a:r>
                        <a:rPr lang="en-US" sz="2200" b="1" dirty="0">
                          <a:solidFill>
                            <a:schemeClr val="tx1"/>
                          </a:solidFill>
                          <a:latin typeface="+mj-lt"/>
                          <a:ea typeface="MS Mincho"/>
                          <a:cs typeface="Times New Roman"/>
                        </a:rPr>
                        <a:t>)</a:t>
                      </a:r>
                      <a:endParaRPr lang="en-US" sz="2200" dirty="0">
                        <a:solidFill>
                          <a:schemeClr val="tx1"/>
                        </a:solidFill>
                        <a:latin typeface="+mj-lt"/>
                        <a:ea typeface="MS Mincho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chemeClr val="tx1"/>
                          </a:solidFill>
                          <a:latin typeface="+mj-lt"/>
                          <a:ea typeface="MS Mincho"/>
                          <a:cs typeface="Times New Roman"/>
                        </a:rPr>
                        <a:t>N </a:t>
                      </a:r>
                      <a:r>
                        <a:rPr lang="en-US" sz="2200" b="1" dirty="0" smtClean="0">
                          <a:solidFill>
                            <a:schemeClr val="tx1"/>
                          </a:solidFill>
                          <a:latin typeface="+mj-lt"/>
                          <a:ea typeface="MS Mincho"/>
                          <a:cs typeface="Times New Roman"/>
                        </a:rPr>
                        <a:t>(%)</a:t>
                      </a:r>
                      <a:endParaRPr lang="en-US" sz="2200" dirty="0">
                        <a:solidFill>
                          <a:schemeClr val="tx1"/>
                        </a:solidFill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chemeClr val="tx1"/>
                          </a:solidFill>
                          <a:latin typeface="+mj-lt"/>
                          <a:ea typeface="MS Mincho"/>
                          <a:cs typeface="Times New Roman"/>
                        </a:rPr>
                        <a:t>Plastibell </a:t>
                      </a:r>
                      <a:r>
                        <a:rPr lang="en-US" sz="2200" b="1" dirty="0" smtClean="0">
                          <a:solidFill>
                            <a:schemeClr val="tx1"/>
                          </a:solidFill>
                          <a:latin typeface="+mj-lt"/>
                          <a:ea typeface="MS Mincho"/>
                          <a:cs typeface="Times New Roman"/>
                        </a:rPr>
                        <a:t>(n=147</a:t>
                      </a:r>
                      <a:r>
                        <a:rPr lang="en-US" sz="2200" b="1" dirty="0">
                          <a:solidFill>
                            <a:schemeClr val="tx1"/>
                          </a:solidFill>
                          <a:latin typeface="+mj-lt"/>
                          <a:ea typeface="MS Mincho"/>
                          <a:cs typeface="Times New Roman"/>
                        </a:rPr>
                        <a:t>)</a:t>
                      </a:r>
                      <a:endParaRPr lang="en-US" sz="2200" dirty="0">
                        <a:solidFill>
                          <a:schemeClr val="tx1"/>
                        </a:solidFill>
                        <a:latin typeface="+mj-lt"/>
                        <a:ea typeface="MS Mincho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chemeClr val="tx1"/>
                          </a:solidFill>
                          <a:latin typeface="+mj-lt"/>
                          <a:ea typeface="MS Mincho"/>
                          <a:cs typeface="Times New Roman"/>
                        </a:rPr>
                        <a:t>N (%)</a:t>
                      </a:r>
                      <a:endParaRPr lang="en-US" sz="2200" dirty="0">
                        <a:solidFill>
                          <a:schemeClr val="tx1"/>
                        </a:solidFill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i="0" dirty="0" smtClean="0">
                          <a:solidFill>
                            <a:schemeClr val="tx1"/>
                          </a:solidFill>
                          <a:latin typeface="+mj-lt"/>
                          <a:ea typeface="MS Mincho"/>
                          <a:cs typeface="Times New Roman"/>
                        </a:rPr>
                        <a:t>AccuCirc</a:t>
                      </a:r>
                      <a:r>
                        <a:rPr lang="en-US" sz="2200" b="1" i="0" baseline="0" dirty="0" smtClean="0">
                          <a:solidFill>
                            <a:schemeClr val="tx1"/>
                          </a:solidFill>
                          <a:latin typeface="+mj-lt"/>
                          <a:ea typeface="MS Mincho"/>
                          <a:cs typeface="Times New Roman"/>
                        </a:rPr>
                        <a:t> (n=151)</a:t>
                      </a:r>
                      <a:r>
                        <a:rPr lang="en-US" sz="22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MS Mincho"/>
                          <a:cs typeface="Times New Roman"/>
                        </a:rPr>
                        <a:t> N (%)</a:t>
                      </a:r>
                      <a:endParaRPr lang="en-US" sz="2200" i="0" dirty="0">
                        <a:solidFill>
                          <a:schemeClr val="tx1"/>
                        </a:solidFill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latin typeface="+mj-lt"/>
                          <a:ea typeface="MS Mincho"/>
                          <a:cs typeface="Times New Roman"/>
                        </a:rPr>
                        <a:t>Bleeding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latin typeface="+mj-lt"/>
                          <a:ea typeface="MS Mincho"/>
                          <a:cs typeface="Times New Roman"/>
                        </a:rPr>
                        <a:t>5 (3.2)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latin typeface="+mj-lt"/>
                          <a:ea typeface="MS Mincho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latin typeface="+mj-lt"/>
                          <a:ea typeface="MS Mincho"/>
                          <a:cs typeface="Times New Roman"/>
                        </a:rPr>
                        <a:t>6 (4)</a:t>
                      </a:r>
                      <a:endParaRPr lang="en-US" sz="2200" dirty="0"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latin typeface="+mj-lt"/>
                          <a:ea typeface="MS Mincho"/>
                          <a:cs typeface="Times New Roman"/>
                        </a:rPr>
                        <a:t>   Minor</a:t>
                      </a:r>
                      <a:endParaRPr lang="en-US" sz="2200" dirty="0"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latin typeface="+mj-lt"/>
                          <a:ea typeface="MS Mincho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latin typeface="+mj-lt"/>
                          <a:ea typeface="MS Mincho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latin typeface="+mj-lt"/>
                          <a:ea typeface="MS Mincho"/>
                          <a:cs typeface="Times New Roman"/>
                        </a:rPr>
                        <a:t>5 (3.3)</a:t>
                      </a:r>
                      <a:endParaRPr lang="en-US" sz="2200" dirty="0"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latin typeface="+mj-lt"/>
                          <a:ea typeface="MS Mincho"/>
                          <a:cs typeface="Times New Roman"/>
                        </a:rPr>
                        <a:t>   Mod </a:t>
                      </a:r>
                      <a:r>
                        <a:rPr lang="en-US" sz="2200" dirty="0">
                          <a:latin typeface="+mj-lt"/>
                          <a:ea typeface="MS Mincho"/>
                          <a:cs typeface="Times New Roman"/>
                        </a:rPr>
                        <a:t>/ Severe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latin typeface="+mj-lt"/>
                          <a:ea typeface="MS Mincho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latin typeface="+mj-lt"/>
                          <a:ea typeface="MS Mincho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latin typeface="+mj-lt"/>
                          <a:ea typeface="MS Mincho"/>
                          <a:cs typeface="Times New Roman"/>
                        </a:rPr>
                        <a:t>1 (0.7)</a:t>
                      </a:r>
                      <a:endParaRPr lang="en-US" sz="2200" dirty="0"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latin typeface="+mj-lt"/>
                          <a:ea typeface="MS Mincho"/>
                          <a:cs typeface="Times New Roman"/>
                        </a:rPr>
                        <a:t>Infection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latin typeface="+mj-lt"/>
                          <a:ea typeface="MS Mincho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latin typeface="+mj-lt"/>
                          <a:ea typeface="MS Mincho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latin typeface="+mj-lt"/>
                          <a:ea typeface="MS Mincho"/>
                          <a:cs typeface="Times New Roman"/>
                        </a:rPr>
                        <a:t>1 (0.7)</a:t>
                      </a:r>
                      <a:endParaRPr lang="en-US" sz="2200" dirty="0"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latin typeface="+mj-lt"/>
                          <a:ea typeface="MS Mincho"/>
                          <a:cs typeface="Times New Roman"/>
                        </a:rPr>
                        <a:t>Too Little Skin Removed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latin typeface="+mj-lt"/>
                          <a:ea typeface="MS Mincho"/>
                          <a:cs typeface="Times New Roman"/>
                        </a:rPr>
                        <a:t>23 (14.7)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latin typeface="+mj-lt"/>
                          <a:ea typeface="MS Mincho"/>
                          <a:cs typeface="Times New Roman"/>
                        </a:rPr>
                        <a:t>4 (2.7)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latin typeface="+mj-lt"/>
                          <a:ea typeface="MS Mincho"/>
                          <a:cs typeface="Times New Roman"/>
                        </a:rPr>
                        <a:t>0</a:t>
                      </a:r>
                      <a:endParaRPr lang="en-US" sz="2200" dirty="0"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latin typeface="+mj-lt"/>
                          <a:ea typeface="MS Mincho"/>
                          <a:cs typeface="Times New Roman"/>
                        </a:rPr>
                        <a:t>  </a:t>
                      </a:r>
                      <a:r>
                        <a:rPr lang="en-US" sz="2200" dirty="0" smtClean="0">
                          <a:latin typeface="+mj-lt"/>
                          <a:ea typeface="MS Mincho"/>
                          <a:cs typeface="Times New Roman"/>
                        </a:rPr>
                        <a:t> &lt; </a:t>
                      </a:r>
                      <a:r>
                        <a:rPr lang="en-US" sz="2200" dirty="0">
                          <a:latin typeface="+mj-lt"/>
                          <a:ea typeface="MS Mincho"/>
                          <a:cs typeface="Times New Roman"/>
                        </a:rPr>
                        <a:t>½ </a:t>
                      </a:r>
                      <a:r>
                        <a:rPr lang="en-US" sz="2200" dirty="0" err="1">
                          <a:latin typeface="+mj-lt"/>
                          <a:ea typeface="MS Mincho"/>
                          <a:cs typeface="Times New Roman"/>
                        </a:rPr>
                        <a:t>glans</a:t>
                      </a:r>
                      <a:r>
                        <a:rPr lang="en-US" sz="2200" dirty="0">
                          <a:latin typeface="+mj-lt"/>
                          <a:ea typeface="MS Mincho"/>
                          <a:cs typeface="Times New Roman"/>
                        </a:rPr>
                        <a:t> visible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latin typeface="+mj-lt"/>
                          <a:ea typeface="MS Mincho"/>
                          <a:cs typeface="Times New Roman"/>
                        </a:rPr>
                        <a:t>12 (7.6)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latin typeface="+mj-lt"/>
                          <a:ea typeface="MS Mincho"/>
                          <a:cs typeface="Times New Roman"/>
                        </a:rPr>
                        <a:t>1 (0.7)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latin typeface="+mj-lt"/>
                          <a:ea typeface="MS Mincho"/>
                          <a:cs typeface="Times New Roman"/>
                        </a:rPr>
                        <a:t>0</a:t>
                      </a:r>
                      <a:endParaRPr lang="en-US" sz="2200" dirty="0"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latin typeface="+mj-lt"/>
                          <a:ea typeface="MS Mincho"/>
                          <a:cs typeface="Times New Roman"/>
                        </a:rPr>
                        <a:t>Too Much Skin Removed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latin typeface="+mj-lt"/>
                          <a:ea typeface="MS Mincho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latin typeface="+mj-lt"/>
                          <a:ea typeface="MS Mincho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latin typeface="+mj-lt"/>
                          <a:ea typeface="MS Mincho"/>
                          <a:cs typeface="Times New Roman"/>
                        </a:rPr>
                        <a:t>0</a:t>
                      </a:r>
                      <a:endParaRPr lang="en-US" sz="2200" dirty="0"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latin typeface="+mj-lt"/>
                          <a:ea typeface="MS Mincho"/>
                          <a:cs typeface="Times New Roman"/>
                        </a:rPr>
                        <a:t>Retained</a:t>
                      </a:r>
                      <a:r>
                        <a:rPr lang="en-US" sz="2200" baseline="0" dirty="0" smtClean="0">
                          <a:latin typeface="+mj-lt"/>
                          <a:ea typeface="MS Mincho"/>
                          <a:cs typeface="Times New Roman"/>
                        </a:rPr>
                        <a:t> device</a:t>
                      </a:r>
                      <a:endParaRPr lang="en-US" sz="2200" dirty="0"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latin typeface="+mj-lt"/>
                          <a:ea typeface="MS Mincho"/>
                          <a:cs typeface="Times New Roman"/>
                        </a:rPr>
                        <a:t>N/A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latin typeface="+mj-lt"/>
                          <a:ea typeface="MS Mincho"/>
                          <a:cs typeface="Times New Roman"/>
                        </a:rPr>
                        <a:t>2 (1.3)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latin typeface="+mj-lt"/>
                          <a:ea typeface="MS Mincho"/>
                          <a:cs typeface="Times New Roman"/>
                        </a:rPr>
                        <a:t>0</a:t>
                      </a:r>
                      <a:endParaRPr lang="en-US" sz="2200" dirty="0"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latin typeface="+mj-lt"/>
                          <a:ea typeface="MS Mincho"/>
                          <a:cs typeface="Times New Roman"/>
                        </a:rPr>
                        <a:t>Incomplete incision</a:t>
                      </a:r>
                      <a:endParaRPr lang="en-US" sz="2200" dirty="0"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latin typeface="+mj-lt"/>
                          <a:ea typeface="MS Mincho"/>
                          <a:cs typeface="Times New Roman"/>
                        </a:rPr>
                        <a:t>N/A</a:t>
                      </a:r>
                      <a:endParaRPr lang="en-US" sz="2200" dirty="0"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latin typeface="+mj-lt"/>
                          <a:ea typeface="MS Mincho"/>
                          <a:cs typeface="Times New Roman"/>
                        </a:rPr>
                        <a:t>N/A</a:t>
                      </a:r>
                      <a:endParaRPr lang="en-US" sz="2200" dirty="0"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latin typeface="+mj-lt"/>
                          <a:ea typeface="MS Mincho"/>
                          <a:cs typeface="Times New Roman"/>
                        </a:rPr>
                        <a:t>3 (2)</a:t>
                      </a:r>
                      <a:endParaRPr lang="en-US" sz="2200" dirty="0"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DSC02519"/>
          <p:cNvPicPr>
            <a:picLocks noChangeAspect="1" noChangeArrowheads="1"/>
          </p:cNvPicPr>
          <p:nvPr/>
        </p:nvPicPr>
        <p:blipFill>
          <a:blip r:embed="rId2" cstate="print"/>
          <a:srcRect l="12500" r="8022" b="2585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Reported Complications from Others</a:t>
            </a:r>
          </a:p>
        </p:txBody>
      </p:sp>
      <p:pic>
        <p:nvPicPr>
          <p:cNvPr id="19461" name="Picture 11" descr="L_plastibell_circumcision_devi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19200"/>
            <a:ext cx="4343400" cy="214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1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29200" y="1143000"/>
            <a:ext cx="4038600" cy="3403911"/>
          </a:xfrm>
          <a:noFill/>
        </p:spPr>
      </p:pic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152400" y="6186488"/>
            <a:ext cx="4495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Bode, et al. J Pediatr Urol. 2010;6(1):23-7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Aim 3: Relative Advantages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8392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Inherent safety and predictability</a:t>
            </a:r>
          </a:p>
          <a:p>
            <a:pPr lvl="1"/>
            <a:r>
              <a:rPr lang="en-US" dirty="0" smtClean="0"/>
              <a:t>Elective procedure dependent on provider comfort and enthusiasm</a:t>
            </a:r>
          </a:p>
          <a:p>
            <a:r>
              <a:rPr lang="en-US" dirty="0" smtClean="0"/>
              <a:t>Ease of training</a:t>
            </a:r>
          </a:p>
          <a:p>
            <a:pPr lvl="1"/>
            <a:r>
              <a:rPr lang="en-US" dirty="0" smtClean="0"/>
              <a:t>Volume differs from adults</a:t>
            </a:r>
          </a:p>
          <a:p>
            <a:r>
              <a:rPr lang="en-US" dirty="0" smtClean="0"/>
              <a:t>Supply chain management and instrument processing</a:t>
            </a:r>
          </a:p>
          <a:p>
            <a:pPr lvl="1"/>
            <a:r>
              <a:rPr lang="en-US" dirty="0" smtClean="0"/>
              <a:t>Periphery</a:t>
            </a:r>
          </a:p>
          <a:p>
            <a:r>
              <a:rPr lang="en-US" dirty="0" smtClean="0"/>
              <a:t>Cost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6" name="Picture 4" descr="IMG_36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677400" cy="68881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dirty="0" smtClean="0"/>
              <a:t>Early Infant Male Circumcision (EIMC): </a:t>
            </a:r>
            <a:br>
              <a:rPr lang="en-US" sz="4000" dirty="0" smtClean="0"/>
            </a:br>
            <a:r>
              <a:rPr lang="en-US" sz="4000" dirty="0" smtClean="0"/>
              <a:t>Safety and Sustainability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524000"/>
            <a:ext cx="8610600" cy="51054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dirty="0" smtClean="0"/>
              <a:t>Minimal bleeding</a:t>
            </a:r>
          </a:p>
          <a:p>
            <a:pPr eaLnBrk="1" hangingPunct="1"/>
            <a:r>
              <a:rPr lang="en-US" dirty="0" smtClean="0"/>
              <a:t>No sutures</a:t>
            </a:r>
          </a:p>
          <a:p>
            <a:pPr eaLnBrk="1" hangingPunct="1"/>
            <a:r>
              <a:rPr lang="en-US" dirty="0" smtClean="0"/>
              <a:t>Fast healing ~ 7-10 days</a:t>
            </a:r>
          </a:p>
          <a:p>
            <a:pPr eaLnBrk="1" hangingPunct="1"/>
            <a:r>
              <a:rPr lang="en-US" dirty="0" smtClean="0"/>
              <a:t>Low complication rate</a:t>
            </a:r>
          </a:p>
          <a:p>
            <a:pPr eaLnBrk="1" hangingPunct="1"/>
            <a:r>
              <a:rPr lang="en-US" dirty="0" smtClean="0"/>
              <a:t>By the time an adult decides, he may be infected</a:t>
            </a:r>
          </a:p>
          <a:p>
            <a:pPr eaLnBrk="1" hangingPunct="1"/>
            <a:r>
              <a:rPr lang="en-US" dirty="0" smtClean="0"/>
              <a:t>No loss of time from school or work</a:t>
            </a:r>
          </a:p>
          <a:p>
            <a:r>
              <a:rPr lang="en-US" dirty="0" smtClean="0"/>
              <a:t>No risk of sex before healing</a:t>
            </a:r>
          </a:p>
          <a:p>
            <a:pPr eaLnBrk="1" hangingPunct="1"/>
            <a:r>
              <a:rPr lang="en-US" dirty="0" smtClean="0"/>
              <a:t>Can be performed by nurses and midwives</a:t>
            </a:r>
          </a:p>
          <a:p>
            <a:pPr eaLnBrk="1" hangingPunct="1"/>
            <a:r>
              <a:rPr lang="en-US" dirty="0" smtClean="0"/>
              <a:t>Can be done in almost any clinical space</a:t>
            </a:r>
          </a:p>
          <a:p>
            <a:pPr eaLnBrk="1" hangingPunct="1"/>
            <a:r>
              <a:rPr lang="en-US" b="1" dirty="0" smtClean="0"/>
              <a:t>But a device is always recommended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51460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b="1" dirty="0" smtClean="0">
                <a:solidFill>
                  <a:schemeClr val="tx1"/>
                </a:solidFill>
              </a:rPr>
              <a:t>Thank you</a:t>
            </a:r>
          </a:p>
        </p:txBody>
      </p:sp>
      <p:pic>
        <p:nvPicPr>
          <p:cNvPr id="6" name="Picture 5" descr="IMG_448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3514725" y="1228725"/>
            <a:ext cx="6858000" cy="4400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848600" cy="1524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WHO </a:t>
            </a:r>
            <a:r>
              <a:rPr lang="en-US" sz="3200" dirty="0"/>
              <a:t>recommends that MC be offered for HIV prevention based upon </a:t>
            </a:r>
            <a:r>
              <a:rPr lang="en-US" sz="3200" dirty="0">
                <a:solidFill>
                  <a:srgbClr val="FF0000"/>
                </a:solidFill>
              </a:rPr>
              <a:t>“compelling evidence”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contrast="18000"/>
          </a:blip>
          <a:srcRect l="9435" b="7318"/>
          <a:stretch>
            <a:fillRect/>
          </a:stretch>
        </p:blipFill>
        <p:spPr>
          <a:xfrm>
            <a:off x="4564063" y="1676400"/>
            <a:ext cx="4427537" cy="4876800"/>
          </a:xfrm>
          <a:noFill/>
          <a:ln/>
        </p:spPr>
      </p:pic>
      <p:sp>
        <p:nvSpPr>
          <p:cNvPr id="1126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524000"/>
            <a:ext cx="4343400" cy="51054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“Neonatal circumcision is a less complicated and risky procedure than circumcision performed in young boys, adolescents or adults [and] countries should consider how to promote neonatal circumcision in a </a:t>
            </a:r>
            <a:r>
              <a:rPr lang="en-US" sz="2800" dirty="0">
                <a:solidFill>
                  <a:srgbClr val="FF0000"/>
                </a:solidFill>
              </a:rPr>
              <a:t>safe, culturally acceptable and sustainable manner</a:t>
            </a:r>
            <a:r>
              <a:rPr lang="en-US" sz="2800" dirty="0"/>
              <a:t> (WHO / UNAIDS, 2007</a:t>
            </a:r>
            <a:r>
              <a:rPr lang="en-US" sz="2800" dirty="0" smtClean="0"/>
              <a:t>).”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229600" cy="1020763"/>
          </a:xfrm>
        </p:spPr>
        <p:txBody>
          <a:bodyPr/>
          <a:lstStyle/>
          <a:p>
            <a:pPr eaLnBrk="1" hangingPunct="1"/>
            <a:r>
              <a:rPr lang="en-US" dirty="0" smtClean="0"/>
              <a:t>Clinical Study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6106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AutoNum type="arabicPeriod"/>
            </a:pPr>
            <a:r>
              <a:rPr lang="en-US" sz="3000" dirty="0" smtClean="0"/>
              <a:t>Determine actual uptake of EIMC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/>
              <a:t>Theoretical acceptability was high (&gt;90%)</a:t>
            </a:r>
          </a:p>
          <a:p>
            <a:pPr eaLnBrk="1" hangingPunct="1">
              <a:lnSpc>
                <a:spcPct val="90000"/>
              </a:lnSpc>
              <a:buFontTx/>
              <a:buAutoNum type="arabicPeriod"/>
            </a:pPr>
            <a:r>
              <a:rPr lang="en-US" sz="3000" dirty="0" smtClean="0"/>
              <a:t>Estimate relative feasibility and safety of EIMC devices</a:t>
            </a:r>
          </a:p>
          <a:p>
            <a:pPr marL="762000" lvl="1" indent="-304800" eaLnBrk="1" hangingPunct="1">
              <a:lnSpc>
                <a:spcPct val="90000"/>
              </a:lnSpc>
            </a:pPr>
            <a:r>
              <a:rPr lang="en-US" sz="2600" dirty="0" smtClean="0"/>
              <a:t>Complication rate</a:t>
            </a:r>
          </a:p>
          <a:p>
            <a:pPr eaLnBrk="1" hangingPunct="1">
              <a:lnSpc>
                <a:spcPct val="90000"/>
              </a:lnSpc>
              <a:buFontTx/>
              <a:buAutoNum type="arabicPeriod"/>
            </a:pPr>
            <a:r>
              <a:rPr lang="en-US" sz="3000" dirty="0" smtClean="0"/>
              <a:t>Estimate relative advantages of different EIMC devices for sustainable scale-up</a:t>
            </a:r>
          </a:p>
          <a:p>
            <a:pPr marL="762000" lvl="1" indent="-304800" eaLnBrk="1" hangingPunct="1">
              <a:lnSpc>
                <a:spcPct val="90000"/>
              </a:lnSpc>
            </a:pPr>
            <a:r>
              <a:rPr lang="en-US" sz="2600" dirty="0" smtClean="0"/>
              <a:t>Human resources </a:t>
            </a:r>
          </a:p>
          <a:p>
            <a:pPr marL="762000" lvl="1" indent="-304800" eaLnBrk="1" hangingPunct="1">
              <a:lnSpc>
                <a:spcPct val="90000"/>
              </a:lnSpc>
            </a:pPr>
            <a:r>
              <a:rPr lang="en-US" sz="2600" dirty="0" smtClean="0"/>
              <a:t>Supply chain management</a:t>
            </a:r>
          </a:p>
          <a:p>
            <a:pPr marL="762000" lvl="1" indent="-304800" eaLnBrk="1" hangingPunct="1">
              <a:lnSpc>
                <a:spcPct val="90000"/>
              </a:lnSpc>
            </a:pPr>
            <a:r>
              <a:rPr lang="en-US" sz="2600" dirty="0" smtClean="0"/>
              <a:t>Cost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495800" y="1066800"/>
            <a:ext cx="41910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Gomco Clamp</a:t>
            </a:r>
          </a:p>
        </p:txBody>
      </p:sp>
      <p:pic>
        <p:nvPicPr>
          <p:cNvPr id="14339" name="Picture 3" descr="gomc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28600"/>
            <a:ext cx="4267200" cy="283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PICT374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098800"/>
            <a:ext cx="8382000" cy="368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2438400" cy="1143000"/>
          </a:xfrm>
        </p:spPr>
        <p:txBody>
          <a:bodyPr/>
          <a:lstStyle/>
          <a:p>
            <a:pPr eaLnBrk="1" hangingPunct="1"/>
            <a:r>
              <a:rPr lang="en-US" smtClean="0"/>
              <a:t>Plastibell</a:t>
            </a:r>
          </a:p>
        </p:txBody>
      </p:sp>
      <p:pic>
        <p:nvPicPr>
          <p:cNvPr id="15363" name="Picture 3" descr="Plastibell circumcision technique"/>
          <p:cNvPicPr>
            <a:picLocks noChangeAspect="1" noChangeArrowheads="1"/>
          </p:cNvPicPr>
          <p:nvPr/>
        </p:nvPicPr>
        <p:blipFill>
          <a:blip r:embed="rId2" cstate="print"/>
          <a:srcRect l="7062" t="12469" r="4802"/>
          <a:stretch>
            <a:fillRect/>
          </a:stretch>
        </p:blipFill>
        <p:spPr bwMode="auto">
          <a:xfrm>
            <a:off x="2895600" y="0"/>
            <a:ext cx="6248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 descr="Hollister Plastibell"/>
          <p:cNvPicPr>
            <a:picLocks noChangeAspect="1" noChangeArrowheads="1"/>
          </p:cNvPicPr>
          <p:nvPr/>
        </p:nvPicPr>
        <p:blipFill>
          <a:blip r:embed="rId3" cstate="print"/>
          <a:srcRect l="10257" t="4762" r="7692" b="4762"/>
          <a:stretch>
            <a:fillRect/>
          </a:stretch>
        </p:blipFill>
        <p:spPr bwMode="auto">
          <a:xfrm>
            <a:off x="533400" y="1371600"/>
            <a:ext cx="214947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SC01908"/>
          <p:cNvPicPr>
            <a:picLocks noChangeAspect="1" noChangeArrowheads="1"/>
          </p:cNvPicPr>
          <p:nvPr/>
        </p:nvPicPr>
        <p:blipFill>
          <a:blip r:embed="rId2" cstate="print"/>
          <a:srcRect l="23828" t="19270" r="8984" b="15105"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876800" y="274638"/>
            <a:ext cx="3810000" cy="1143000"/>
          </a:xfrm>
        </p:spPr>
        <p:txBody>
          <a:bodyPr/>
          <a:lstStyle/>
          <a:p>
            <a:pPr eaLnBrk="1" hangingPunct="1"/>
            <a:r>
              <a:rPr lang="en-US" smtClean="0"/>
              <a:t>Mogen Clamp</a:t>
            </a:r>
          </a:p>
        </p:txBody>
      </p:sp>
      <p:sp>
        <p:nvSpPr>
          <p:cNvPr id="20483" name="Rectangle 4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2800" smtClean="0"/>
          </a:p>
        </p:txBody>
      </p:sp>
      <p:sp>
        <p:nvSpPr>
          <p:cNvPr id="40963" name="Rectangle 3"/>
          <p:cNvSpPr>
            <a:spLocks noGrp="1" noChangeAspect="1" noChangeArrowheads="1"/>
          </p:cNvSpPr>
          <p:nvPr isPhoto="1"/>
        </p:nvSpPr>
        <p:spPr bwMode="auto">
          <a:xfrm>
            <a:off x="0" y="152400"/>
            <a:ext cx="4800600" cy="65532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 b="-11497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DSC01930"/>
          <p:cNvPicPr>
            <a:picLocks noChangeAspect="1" noChangeArrowheads="1"/>
          </p:cNvPicPr>
          <p:nvPr/>
        </p:nvPicPr>
        <p:blipFill>
          <a:blip r:embed="rId2" cstate="print"/>
          <a:srcRect l="16016" t="7777" r="5859" b="1222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Theme">
  <a:themeElements>
    <a:clrScheme name="GHD and GHDonline color palette">
      <a:dk1>
        <a:srgbClr val="47818B"/>
      </a:dk1>
      <a:lt1>
        <a:srgbClr val="FFFFFF"/>
      </a:lt1>
      <a:dk2>
        <a:srgbClr val="286470"/>
      </a:dk2>
      <a:lt2>
        <a:srgbClr val="EEECE1"/>
      </a:lt2>
      <a:accent1>
        <a:srgbClr val="90BDC4"/>
      </a:accent1>
      <a:accent2>
        <a:srgbClr val="7BA6A8"/>
      </a:accent2>
      <a:accent3>
        <a:srgbClr val="234A50"/>
      </a:accent3>
      <a:accent4>
        <a:srgbClr val="38676C"/>
      </a:accent4>
      <a:accent5>
        <a:srgbClr val="DFE0D4"/>
      </a:accent5>
      <a:accent6>
        <a:srgbClr val="D5D25C"/>
      </a:accent6>
      <a:hlink>
        <a:srgbClr val="EDEA99"/>
      </a:hlink>
      <a:folHlink>
        <a:srgbClr val="FBF9C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GHD">
  <a:themeElements>
    <a:clrScheme name="GHD and GHDonline color palette">
      <a:dk1>
        <a:srgbClr val="47818B"/>
      </a:dk1>
      <a:lt1>
        <a:srgbClr val="FFFFFF"/>
      </a:lt1>
      <a:dk2>
        <a:srgbClr val="286470"/>
      </a:dk2>
      <a:lt2>
        <a:srgbClr val="EEECE1"/>
      </a:lt2>
      <a:accent1>
        <a:srgbClr val="90BDC4"/>
      </a:accent1>
      <a:accent2>
        <a:srgbClr val="7BA6A8"/>
      </a:accent2>
      <a:accent3>
        <a:srgbClr val="234A50"/>
      </a:accent3>
      <a:accent4>
        <a:srgbClr val="38676C"/>
      </a:accent4>
      <a:accent5>
        <a:srgbClr val="DFE0D4"/>
      </a:accent5>
      <a:accent6>
        <a:srgbClr val="D5D25C"/>
      </a:accent6>
      <a:hlink>
        <a:srgbClr val="EDEA99"/>
      </a:hlink>
      <a:folHlink>
        <a:srgbClr val="FBF9C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705</TotalTime>
  <Words>646</Words>
  <Application>Microsoft Office PowerPoint</Application>
  <PresentationFormat>On-screen Show (4:3)</PresentationFormat>
  <Paragraphs>144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35" baseType="lpstr">
      <vt:lpstr>MS Mincho</vt:lpstr>
      <vt:lpstr>MS PGothic</vt:lpstr>
      <vt:lpstr>MS PGothic</vt:lpstr>
      <vt:lpstr>Arial</vt:lpstr>
      <vt:lpstr>Calibri</vt:lpstr>
      <vt:lpstr>Helvetica</vt:lpstr>
      <vt:lpstr>Helvetica Light</vt:lpstr>
      <vt:lpstr>Helvetica-light</vt:lpstr>
      <vt:lpstr>Symbol</vt:lpstr>
      <vt:lpstr>Times New Roman</vt:lpstr>
      <vt:lpstr>Wingdings</vt:lpstr>
      <vt:lpstr>Office Theme</vt:lpstr>
      <vt:lpstr>Default Design</vt:lpstr>
      <vt:lpstr>Default Theme</vt:lpstr>
      <vt:lpstr>GHD</vt:lpstr>
      <vt:lpstr>Comparison Study of EIMC Devices and Pilot Implementation in Botswana </vt:lpstr>
      <vt:lpstr>Early Infant Male Circumcision (EIMC):  Safety and Sustainability</vt:lpstr>
      <vt:lpstr>WHO recommends that MC be offered for HIV prevention based upon “compelling evidence”</vt:lpstr>
      <vt:lpstr>Clinical Study</vt:lpstr>
      <vt:lpstr>Gomco Clamp</vt:lpstr>
      <vt:lpstr>Plastibell</vt:lpstr>
      <vt:lpstr>PowerPoint Presentation</vt:lpstr>
      <vt:lpstr>Mogen Clamp</vt:lpstr>
      <vt:lpstr>PowerPoint Presentation</vt:lpstr>
      <vt:lpstr>PowerPoint Presentation</vt:lpstr>
      <vt:lpstr>AccuCirc</vt:lpstr>
      <vt:lpstr>Study Design</vt:lpstr>
      <vt:lpstr>PowerPoint Presentation</vt:lpstr>
      <vt:lpstr>Aim 1: Actual Uptake</vt:lpstr>
      <vt:lpstr>Aim 2: Complications by Device</vt:lpstr>
      <vt:lpstr>PowerPoint Presentation</vt:lpstr>
      <vt:lpstr>Reported Complications from Others</vt:lpstr>
      <vt:lpstr>Aim 3: Relative Advantages</vt:lpstr>
      <vt:lpstr>PowerPoint Presentation</vt:lpstr>
      <vt:lpstr>Thank you</vt:lpstr>
    </vt:vector>
  </TitlesOfParts>
  <Company>Partners HealthCare System,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Male Circumcision as Part of HIV Prevention Efforts</dc:title>
  <dc:creator>Partners Information Systems</dc:creator>
  <cp:lastModifiedBy>Amy Rupert</cp:lastModifiedBy>
  <cp:revision>200</cp:revision>
  <dcterms:created xsi:type="dcterms:W3CDTF">2013-02-14T20:19:24Z</dcterms:created>
  <dcterms:modified xsi:type="dcterms:W3CDTF">2015-04-16T19:42:21Z</dcterms:modified>
</cp:coreProperties>
</file>