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5" r:id="rId2"/>
    <p:sldId id="286" r:id="rId3"/>
    <p:sldId id="272" r:id="rId4"/>
    <p:sldId id="269" r:id="rId5"/>
    <p:sldId id="270" r:id="rId6"/>
    <p:sldId id="273" r:id="rId7"/>
    <p:sldId id="274" r:id="rId8"/>
    <p:sldId id="275" r:id="rId9"/>
    <p:sldId id="276" r:id="rId10"/>
    <p:sldId id="277" r:id="rId11"/>
    <p:sldId id="278" r:id="rId12"/>
    <p:sldId id="279" r:id="rId13"/>
    <p:sldId id="280" r:id="rId14"/>
    <p:sldId id="281" r:id="rId15"/>
    <p:sldId id="282" r:id="rId16"/>
    <p:sldId id="284"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83604" autoAdjust="0"/>
  </p:normalViewPr>
  <p:slideViewPr>
    <p:cSldViewPr>
      <p:cViewPr varScale="1">
        <p:scale>
          <a:sx n="87" d="100"/>
          <a:sy n="87" d="100"/>
        </p:scale>
        <p:origin x="61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424" y="-10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06802-1363-DD4F-AFEE-984FB7835C38}" type="doc">
      <dgm:prSet loTypeId="urn:microsoft.com/office/officeart/2005/8/layout/matrix1" loCatId="" qsTypeId="urn:microsoft.com/office/officeart/2005/8/quickstyle/simple4" qsCatId="simple" csTypeId="urn:microsoft.com/office/officeart/2005/8/colors/accent1_3" csCatId="accent1" phldr="1"/>
      <dgm:spPr/>
      <dgm:t>
        <a:bodyPr/>
        <a:lstStyle/>
        <a:p>
          <a:endParaRPr lang="en-US"/>
        </a:p>
      </dgm:t>
    </dgm:pt>
    <dgm:pt modelId="{0AB63B05-6A3D-2945-92CA-4DC654CE9F10}">
      <dgm:prSet phldrT="[Text]"/>
      <dgm:spPr/>
      <dgm:t>
        <a:bodyPr/>
        <a:lstStyle/>
        <a:p>
          <a:r>
            <a:rPr lang="en-US" b="1" dirty="0" smtClean="0">
              <a:latin typeface="Calibri"/>
              <a:cs typeface="Calibri"/>
            </a:rPr>
            <a:t>Boys and Young Men in Sub-Saharan Africa</a:t>
          </a:r>
          <a:endParaRPr lang="en-US" dirty="0">
            <a:latin typeface="Calibri"/>
            <a:cs typeface="Calibri"/>
          </a:endParaRPr>
        </a:p>
      </dgm:t>
    </dgm:pt>
    <dgm:pt modelId="{3CF2125D-B0E4-D24A-8DCF-E7666071B925}" type="parTrans" cxnId="{FB150156-83DD-E44C-B0BA-95626807A4F1}">
      <dgm:prSet/>
      <dgm:spPr/>
      <dgm:t>
        <a:bodyPr/>
        <a:lstStyle/>
        <a:p>
          <a:endParaRPr lang="en-US"/>
        </a:p>
      </dgm:t>
    </dgm:pt>
    <dgm:pt modelId="{832965FF-84DF-3E46-BE38-9C5FE6AD5C41}" type="sibTrans" cxnId="{FB150156-83DD-E44C-B0BA-95626807A4F1}">
      <dgm:prSet/>
      <dgm:spPr/>
      <dgm:t>
        <a:bodyPr/>
        <a:lstStyle/>
        <a:p>
          <a:endParaRPr lang="en-US"/>
        </a:p>
      </dgm:t>
    </dgm:pt>
    <dgm:pt modelId="{2517B355-ECD0-E543-9055-C67EBA2FF4DE}">
      <dgm:prSet phldrT="[Text]" custT="1"/>
      <dgm:spPr/>
      <dgm:t>
        <a:bodyPr/>
        <a:lstStyle/>
        <a:p>
          <a:r>
            <a:rPr lang="en-US" sz="2800" dirty="0" smtClean="0">
              <a:latin typeface="Arial"/>
              <a:cs typeface="Arial"/>
            </a:rPr>
            <a:t>Adolescent Health Services </a:t>
          </a:r>
          <a:endParaRPr lang="en-US" sz="2800" dirty="0">
            <a:latin typeface="Arial"/>
            <a:cs typeface="Arial"/>
          </a:endParaRPr>
        </a:p>
      </dgm:t>
    </dgm:pt>
    <dgm:pt modelId="{933A308A-D13B-9D4D-B940-036111081DF2}" type="parTrans" cxnId="{148AD99A-66A3-5945-A7F3-6C1728ECF15D}">
      <dgm:prSet/>
      <dgm:spPr/>
      <dgm:t>
        <a:bodyPr/>
        <a:lstStyle/>
        <a:p>
          <a:endParaRPr lang="en-US"/>
        </a:p>
      </dgm:t>
    </dgm:pt>
    <dgm:pt modelId="{656B85E0-8F11-D54B-B635-8EF9B42B2A32}" type="sibTrans" cxnId="{148AD99A-66A3-5945-A7F3-6C1728ECF15D}">
      <dgm:prSet/>
      <dgm:spPr/>
      <dgm:t>
        <a:bodyPr/>
        <a:lstStyle/>
        <a:p>
          <a:endParaRPr lang="en-US"/>
        </a:p>
      </dgm:t>
    </dgm:pt>
    <dgm:pt modelId="{8B0BFA5F-79C4-7D40-A3BA-B9C71F6123D8}">
      <dgm:prSet phldrT="[Text]" custT="1"/>
      <dgm:spPr/>
      <dgm:t>
        <a:bodyPr/>
        <a:lstStyle/>
        <a:p>
          <a:r>
            <a:rPr lang="en-US" sz="2800" dirty="0" smtClean="0">
              <a:latin typeface="Arial"/>
              <a:cs typeface="Arial"/>
            </a:rPr>
            <a:t>Provider and Client Perspectives/Youth Friendly Services</a:t>
          </a:r>
          <a:endParaRPr lang="en-US" sz="2800" dirty="0">
            <a:latin typeface="Arial"/>
            <a:cs typeface="Arial"/>
          </a:endParaRPr>
        </a:p>
      </dgm:t>
    </dgm:pt>
    <dgm:pt modelId="{87D162B1-3D19-DB4A-BA6D-D62984BD3D36}" type="parTrans" cxnId="{EC27E36C-662F-2142-ABBF-FD9E3F1AD511}">
      <dgm:prSet/>
      <dgm:spPr/>
      <dgm:t>
        <a:bodyPr/>
        <a:lstStyle/>
        <a:p>
          <a:endParaRPr lang="en-US"/>
        </a:p>
      </dgm:t>
    </dgm:pt>
    <dgm:pt modelId="{D327E039-9955-304D-86F8-F46B41E0B0FA}" type="sibTrans" cxnId="{EC27E36C-662F-2142-ABBF-FD9E3F1AD511}">
      <dgm:prSet/>
      <dgm:spPr/>
      <dgm:t>
        <a:bodyPr/>
        <a:lstStyle/>
        <a:p>
          <a:endParaRPr lang="en-US"/>
        </a:p>
      </dgm:t>
    </dgm:pt>
    <dgm:pt modelId="{C07128CD-8386-0B48-BF00-F9E9AA99835C}">
      <dgm:prSet phldrT="[Text]" custT="1"/>
      <dgm:spPr/>
      <dgm:t>
        <a:bodyPr/>
        <a:lstStyle/>
        <a:p>
          <a:r>
            <a:rPr lang="en-US" sz="2800" dirty="0" smtClean="0">
              <a:latin typeface="Arial"/>
              <a:cs typeface="Arial"/>
            </a:rPr>
            <a:t>VMMC</a:t>
          </a:r>
          <a:endParaRPr lang="en-US" sz="2800" dirty="0">
            <a:latin typeface="Arial"/>
            <a:cs typeface="Arial"/>
          </a:endParaRPr>
        </a:p>
      </dgm:t>
    </dgm:pt>
    <dgm:pt modelId="{593A74A4-D3A5-4C4E-B985-B83C10A50BBA}" type="parTrans" cxnId="{38FC6A64-CE3A-1046-A61C-F31F7ECBD8D6}">
      <dgm:prSet/>
      <dgm:spPr/>
      <dgm:t>
        <a:bodyPr/>
        <a:lstStyle/>
        <a:p>
          <a:endParaRPr lang="en-US"/>
        </a:p>
      </dgm:t>
    </dgm:pt>
    <dgm:pt modelId="{5ED0E828-EBA8-EB4D-A466-C77F932AB152}" type="sibTrans" cxnId="{38FC6A64-CE3A-1046-A61C-F31F7ECBD8D6}">
      <dgm:prSet/>
      <dgm:spPr/>
      <dgm:t>
        <a:bodyPr/>
        <a:lstStyle/>
        <a:p>
          <a:endParaRPr lang="en-US"/>
        </a:p>
      </dgm:t>
    </dgm:pt>
    <dgm:pt modelId="{BE4A9D7D-CA47-014E-A27E-A90202757890}">
      <dgm:prSet phldrT="[Text]" custT="1"/>
      <dgm:spPr/>
      <dgm:t>
        <a:bodyPr/>
        <a:lstStyle/>
        <a:p>
          <a:r>
            <a:rPr lang="en-US" sz="2800" dirty="0" smtClean="0">
              <a:latin typeface="Arial"/>
              <a:cs typeface="Arial"/>
            </a:rPr>
            <a:t>Existing Programs Targeting Adolescents</a:t>
          </a:r>
          <a:endParaRPr lang="en-US" sz="2800" dirty="0">
            <a:latin typeface="Arial"/>
            <a:cs typeface="Arial"/>
          </a:endParaRPr>
        </a:p>
      </dgm:t>
    </dgm:pt>
    <dgm:pt modelId="{DCFA0E25-F404-094D-A7E2-F91E02451AEA}" type="parTrans" cxnId="{1C392D75-FA76-4A44-BCF2-EF32DA8DC24F}">
      <dgm:prSet/>
      <dgm:spPr/>
      <dgm:t>
        <a:bodyPr/>
        <a:lstStyle/>
        <a:p>
          <a:endParaRPr lang="en-US"/>
        </a:p>
      </dgm:t>
    </dgm:pt>
    <dgm:pt modelId="{BB38472A-2C64-7C45-9786-34B8FA57DD0D}" type="sibTrans" cxnId="{1C392D75-FA76-4A44-BCF2-EF32DA8DC24F}">
      <dgm:prSet/>
      <dgm:spPr/>
      <dgm:t>
        <a:bodyPr/>
        <a:lstStyle/>
        <a:p>
          <a:endParaRPr lang="en-US"/>
        </a:p>
      </dgm:t>
    </dgm:pt>
    <dgm:pt modelId="{571DE34D-F74C-F843-8EC8-7C6EE3F44875}" type="pres">
      <dgm:prSet presAssocID="{EF006802-1363-DD4F-AFEE-984FB7835C38}" presName="diagram" presStyleCnt="0">
        <dgm:presLayoutVars>
          <dgm:chMax val="1"/>
          <dgm:dir/>
          <dgm:animLvl val="ctr"/>
          <dgm:resizeHandles val="exact"/>
        </dgm:presLayoutVars>
      </dgm:prSet>
      <dgm:spPr/>
      <dgm:t>
        <a:bodyPr/>
        <a:lstStyle/>
        <a:p>
          <a:endParaRPr lang="en-US"/>
        </a:p>
      </dgm:t>
    </dgm:pt>
    <dgm:pt modelId="{542D1BED-9D7B-F84C-A472-AFCAABA6E63A}" type="pres">
      <dgm:prSet presAssocID="{EF006802-1363-DD4F-AFEE-984FB7835C38}" presName="matrix" presStyleCnt="0"/>
      <dgm:spPr/>
      <dgm:t>
        <a:bodyPr/>
        <a:lstStyle/>
        <a:p>
          <a:endParaRPr lang="en-US"/>
        </a:p>
      </dgm:t>
    </dgm:pt>
    <dgm:pt modelId="{77A1ABED-593F-264A-9FD1-0E677CF46CAC}" type="pres">
      <dgm:prSet presAssocID="{EF006802-1363-DD4F-AFEE-984FB7835C38}" presName="tile1" presStyleLbl="node1" presStyleIdx="0" presStyleCnt="4" custLinFactNeighborY="0"/>
      <dgm:spPr/>
      <dgm:t>
        <a:bodyPr/>
        <a:lstStyle/>
        <a:p>
          <a:endParaRPr lang="en-US"/>
        </a:p>
      </dgm:t>
    </dgm:pt>
    <dgm:pt modelId="{7F80FE58-174C-D845-AF8E-8AD6C698F913}" type="pres">
      <dgm:prSet presAssocID="{EF006802-1363-DD4F-AFEE-984FB7835C38}" presName="tile1text" presStyleLbl="node1" presStyleIdx="0" presStyleCnt="4">
        <dgm:presLayoutVars>
          <dgm:chMax val="0"/>
          <dgm:chPref val="0"/>
          <dgm:bulletEnabled val="1"/>
        </dgm:presLayoutVars>
      </dgm:prSet>
      <dgm:spPr/>
      <dgm:t>
        <a:bodyPr/>
        <a:lstStyle/>
        <a:p>
          <a:endParaRPr lang="en-US"/>
        </a:p>
      </dgm:t>
    </dgm:pt>
    <dgm:pt modelId="{B2C544B4-D3F4-6D4F-9370-4209E77D6D2C}" type="pres">
      <dgm:prSet presAssocID="{EF006802-1363-DD4F-AFEE-984FB7835C38}" presName="tile2" presStyleLbl="node1" presStyleIdx="1" presStyleCnt="4"/>
      <dgm:spPr/>
      <dgm:t>
        <a:bodyPr/>
        <a:lstStyle/>
        <a:p>
          <a:endParaRPr lang="en-US"/>
        </a:p>
      </dgm:t>
    </dgm:pt>
    <dgm:pt modelId="{3CE2E74B-D8C9-004F-9438-3038032B8DA2}" type="pres">
      <dgm:prSet presAssocID="{EF006802-1363-DD4F-AFEE-984FB7835C38}" presName="tile2text" presStyleLbl="node1" presStyleIdx="1" presStyleCnt="4">
        <dgm:presLayoutVars>
          <dgm:chMax val="0"/>
          <dgm:chPref val="0"/>
          <dgm:bulletEnabled val="1"/>
        </dgm:presLayoutVars>
      </dgm:prSet>
      <dgm:spPr/>
      <dgm:t>
        <a:bodyPr/>
        <a:lstStyle/>
        <a:p>
          <a:endParaRPr lang="en-US"/>
        </a:p>
      </dgm:t>
    </dgm:pt>
    <dgm:pt modelId="{A34D334F-8512-BF46-8049-706BA93A5C52}" type="pres">
      <dgm:prSet presAssocID="{EF006802-1363-DD4F-AFEE-984FB7835C38}" presName="tile3" presStyleLbl="node1" presStyleIdx="2" presStyleCnt="4"/>
      <dgm:spPr/>
      <dgm:t>
        <a:bodyPr/>
        <a:lstStyle/>
        <a:p>
          <a:endParaRPr lang="en-US"/>
        </a:p>
      </dgm:t>
    </dgm:pt>
    <dgm:pt modelId="{10357C6E-5413-F744-9220-F54A75172475}" type="pres">
      <dgm:prSet presAssocID="{EF006802-1363-DD4F-AFEE-984FB7835C38}" presName="tile3text" presStyleLbl="node1" presStyleIdx="2" presStyleCnt="4">
        <dgm:presLayoutVars>
          <dgm:chMax val="0"/>
          <dgm:chPref val="0"/>
          <dgm:bulletEnabled val="1"/>
        </dgm:presLayoutVars>
      </dgm:prSet>
      <dgm:spPr/>
      <dgm:t>
        <a:bodyPr/>
        <a:lstStyle/>
        <a:p>
          <a:endParaRPr lang="en-US"/>
        </a:p>
      </dgm:t>
    </dgm:pt>
    <dgm:pt modelId="{929B8D31-8B03-6648-9719-14C7A0DF72C3}" type="pres">
      <dgm:prSet presAssocID="{EF006802-1363-DD4F-AFEE-984FB7835C38}" presName="tile4" presStyleLbl="node1" presStyleIdx="3" presStyleCnt="4"/>
      <dgm:spPr/>
      <dgm:t>
        <a:bodyPr/>
        <a:lstStyle/>
        <a:p>
          <a:endParaRPr lang="en-US"/>
        </a:p>
      </dgm:t>
    </dgm:pt>
    <dgm:pt modelId="{B3EDF67B-4038-674B-A2CA-CBA149C34328}" type="pres">
      <dgm:prSet presAssocID="{EF006802-1363-DD4F-AFEE-984FB7835C38}" presName="tile4text" presStyleLbl="node1" presStyleIdx="3" presStyleCnt="4">
        <dgm:presLayoutVars>
          <dgm:chMax val="0"/>
          <dgm:chPref val="0"/>
          <dgm:bulletEnabled val="1"/>
        </dgm:presLayoutVars>
      </dgm:prSet>
      <dgm:spPr/>
      <dgm:t>
        <a:bodyPr/>
        <a:lstStyle/>
        <a:p>
          <a:endParaRPr lang="en-US"/>
        </a:p>
      </dgm:t>
    </dgm:pt>
    <dgm:pt modelId="{829999E8-3DC5-F447-AF8A-5D4C45405B66}" type="pres">
      <dgm:prSet presAssocID="{EF006802-1363-DD4F-AFEE-984FB7835C38}" presName="centerTile" presStyleLbl="fgShp" presStyleIdx="0" presStyleCnt="1">
        <dgm:presLayoutVars>
          <dgm:chMax val="0"/>
          <dgm:chPref val="0"/>
        </dgm:presLayoutVars>
      </dgm:prSet>
      <dgm:spPr/>
      <dgm:t>
        <a:bodyPr/>
        <a:lstStyle/>
        <a:p>
          <a:endParaRPr lang="en-US"/>
        </a:p>
      </dgm:t>
    </dgm:pt>
  </dgm:ptLst>
  <dgm:cxnLst>
    <dgm:cxn modelId="{9F5F7DF1-E908-4E1C-A20B-2CA2360011F8}" type="presOf" srcId="{0AB63B05-6A3D-2945-92CA-4DC654CE9F10}" destId="{829999E8-3DC5-F447-AF8A-5D4C45405B66}" srcOrd="0" destOrd="0" presId="urn:microsoft.com/office/officeart/2005/8/layout/matrix1"/>
    <dgm:cxn modelId="{2D3D949E-CECD-4DA6-BB78-888C35DC6512}" type="presOf" srcId="{2517B355-ECD0-E543-9055-C67EBA2FF4DE}" destId="{7F80FE58-174C-D845-AF8E-8AD6C698F913}" srcOrd="1" destOrd="0" presId="urn:microsoft.com/office/officeart/2005/8/layout/matrix1"/>
    <dgm:cxn modelId="{FB150156-83DD-E44C-B0BA-95626807A4F1}" srcId="{EF006802-1363-DD4F-AFEE-984FB7835C38}" destId="{0AB63B05-6A3D-2945-92CA-4DC654CE9F10}" srcOrd="0" destOrd="0" parTransId="{3CF2125D-B0E4-D24A-8DCF-E7666071B925}" sibTransId="{832965FF-84DF-3E46-BE38-9C5FE6AD5C41}"/>
    <dgm:cxn modelId="{42403F42-201F-408C-8559-1282EE615DA2}" type="presOf" srcId="{C07128CD-8386-0B48-BF00-F9E9AA99835C}" destId="{A34D334F-8512-BF46-8049-706BA93A5C52}" srcOrd="0" destOrd="0" presId="urn:microsoft.com/office/officeart/2005/8/layout/matrix1"/>
    <dgm:cxn modelId="{2D0AA7C2-2322-4453-B518-88380CFA2A12}" type="presOf" srcId="{BE4A9D7D-CA47-014E-A27E-A90202757890}" destId="{929B8D31-8B03-6648-9719-14C7A0DF72C3}" srcOrd="0" destOrd="0" presId="urn:microsoft.com/office/officeart/2005/8/layout/matrix1"/>
    <dgm:cxn modelId="{38FC6A64-CE3A-1046-A61C-F31F7ECBD8D6}" srcId="{0AB63B05-6A3D-2945-92CA-4DC654CE9F10}" destId="{C07128CD-8386-0B48-BF00-F9E9AA99835C}" srcOrd="2" destOrd="0" parTransId="{593A74A4-D3A5-4C4E-B985-B83C10A50BBA}" sibTransId="{5ED0E828-EBA8-EB4D-A466-C77F932AB152}"/>
    <dgm:cxn modelId="{1659E987-0272-4A4F-A746-F8FCB35207FA}" type="presOf" srcId="{EF006802-1363-DD4F-AFEE-984FB7835C38}" destId="{571DE34D-F74C-F843-8EC8-7C6EE3F44875}" srcOrd="0" destOrd="0" presId="urn:microsoft.com/office/officeart/2005/8/layout/matrix1"/>
    <dgm:cxn modelId="{148AD99A-66A3-5945-A7F3-6C1728ECF15D}" srcId="{0AB63B05-6A3D-2945-92CA-4DC654CE9F10}" destId="{2517B355-ECD0-E543-9055-C67EBA2FF4DE}" srcOrd="0" destOrd="0" parTransId="{933A308A-D13B-9D4D-B940-036111081DF2}" sibTransId="{656B85E0-8F11-D54B-B635-8EF9B42B2A32}"/>
    <dgm:cxn modelId="{EC27E36C-662F-2142-ABBF-FD9E3F1AD511}" srcId="{0AB63B05-6A3D-2945-92CA-4DC654CE9F10}" destId="{8B0BFA5F-79C4-7D40-A3BA-B9C71F6123D8}" srcOrd="1" destOrd="0" parTransId="{87D162B1-3D19-DB4A-BA6D-D62984BD3D36}" sibTransId="{D327E039-9955-304D-86F8-F46B41E0B0FA}"/>
    <dgm:cxn modelId="{1C392D75-FA76-4A44-BCF2-EF32DA8DC24F}" srcId="{0AB63B05-6A3D-2945-92CA-4DC654CE9F10}" destId="{BE4A9D7D-CA47-014E-A27E-A90202757890}" srcOrd="3" destOrd="0" parTransId="{DCFA0E25-F404-094D-A7E2-F91E02451AEA}" sibTransId="{BB38472A-2C64-7C45-9786-34B8FA57DD0D}"/>
    <dgm:cxn modelId="{4024D7B9-1E49-446C-9E56-254241DEC331}" type="presOf" srcId="{8B0BFA5F-79C4-7D40-A3BA-B9C71F6123D8}" destId="{B2C544B4-D3F4-6D4F-9370-4209E77D6D2C}" srcOrd="0" destOrd="0" presId="urn:microsoft.com/office/officeart/2005/8/layout/matrix1"/>
    <dgm:cxn modelId="{5433FA8D-8A2B-4988-BDF3-A7D44B2013A2}" type="presOf" srcId="{8B0BFA5F-79C4-7D40-A3BA-B9C71F6123D8}" destId="{3CE2E74B-D8C9-004F-9438-3038032B8DA2}" srcOrd="1" destOrd="0" presId="urn:microsoft.com/office/officeart/2005/8/layout/matrix1"/>
    <dgm:cxn modelId="{51CFA334-BBC0-4CFA-AB18-120131200242}" type="presOf" srcId="{BE4A9D7D-CA47-014E-A27E-A90202757890}" destId="{B3EDF67B-4038-674B-A2CA-CBA149C34328}" srcOrd="1" destOrd="0" presId="urn:microsoft.com/office/officeart/2005/8/layout/matrix1"/>
    <dgm:cxn modelId="{EAED0242-9357-43FD-8176-345D12BE11E9}" type="presOf" srcId="{C07128CD-8386-0B48-BF00-F9E9AA99835C}" destId="{10357C6E-5413-F744-9220-F54A75172475}" srcOrd="1" destOrd="0" presId="urn:microsoft.com/office/officeart/2005/8/layout/matrix1"/>
    <dgm:cxn modelId="{FC89CE9F-B6C3-4A81-944D-3C7F0786FAD1}" type="presOf" srcId="{2517B355-ECD0-E543-9055-C67EBA2FF4DE}" destId="{77A1ABED-593F-264A-9FD1-0E677CF46CAC}" srcOrd="0" destOrd="0" presId="urn:microsoft.com/office/officeart/2005/8/layout/matrix1"/>
    <dgm:cxn modelId="{6261CB62-3914-42B7-BE79-F50FD9A622D5}" type="presParOf" srcId="{571DE34D-F74C-F843-8EC8-7C6EE3F44875}" destId="{542D1BED-9D7B-F84C-A472-AFCAABA6E63A}" srcOrd="0" destOrd="0" presId="urn:microsoft.com/office/officeart/2005/8/layout/matrix1"/>
    <dgm:cxn modelId="{0A3A7F89-FD3B-48E7-BD34-C4E2ED4AC158}" type="presParOf" srcId="{542D1BED-9D7B-F84C-A472-AFCAABA6E63A}" destId="{77A1ABED-593F-264A-9FD1-0E677CF46CAC}" srcOrd="0" destOrd="0" presId="urn:microsoft.com/office/officeart/2005/8/layout/matrix1"/>
    <dgm:cxn modelId="{79FB5129-2B67-4270-806F-B8C198C1EF01}" type="presParOf" srcId="{542D1BED-9D7B-F84C-A472-AFCAABA6E63A}" destId="{7F80FE58-174C-D845-AF8E-8AD6C698F913}" srcOrd="1" destOrd="0" presId="urn:microsoft.com/office/officeart/2005/8/layout/matrix1"/>
    <dgm:cxn modelId="{9A497604-033D-4F5E-BABE-E76E86FC89E6}" type="presParOf" srcId="{542D1BED-9D7B-F84C-A472-AFCAABA6E63A}" destId="{B2C544B4-D3F4-6D4F-9370-4209E77D6D2C}" srcOrd="2" destOrd="0" presId="urn:microsoft.com/office/officeart/2005/8/layout/matrix1"/>
    <dgm:cxn modelId="{A81A647E-8412-4349-B230-A465C8858271}" type="presParOf" srcId="{542D1BED-9D7B-F84C-A472-AFCAABA6E63A}" destId="{3CE2E74B-D8C9-004F-9438-3038032B8DA2}" srcOrd="3" destOrd="0" presId="urn:microsoft.com/office/officeart/2005/8/layout/matrix1"/>
    <dgm:cxn modelId="{C26F77DA-BE4E-419E-B40F-A3A059C1D5DD}" type="presParOf" srcId="{542D1BED-9D7B-F84C-A472-AFCAABA6E63A}" destId="{A34D334F-8512-BF46-8049-706BA93A5C52}" srcOrd="4" destOrd="0" presId="urn:microsoft.com/office/officeart/2005/8/layout/matrix1"/>
    <dgm:cxn modelId="{3A3DA7A3-4CF6-46DC-BD1C-E8964CD5159A}" type="presParOf" srcId="{542D1BED-9D7B-F84C-A472-AFCAABA6E63A}" destId="{10357C6E-5413-F744-9220-F54A75172475}" srcOrd="5" destOrd="0" presId="urn:microsoft.com/office/officeart/2005/8/layout/matrix1"/>
    <dgm:cxn modelId="{CFF3559C-F330-4489-8B1D-4E460666923B}" type="presParOf" srcId="{542D1BED-9D7B-F84C-A472-AFCAABA6E63A}" destId="{929B8D31-8B03-6648-9719-14C7A0DF72C3}" srcOrd="6" destOrd="0" presId="urn:microsoft.com/office/officeart/2005/8/layout/matrix1"/>
    <dgm:cxn modelId="{9FD91F7F-41AA-4CB0-BF72-C9BAC09977B3}" type="presParOf" srcId="{542D1BED-9D7B-F84C-A472-AFCAABA6E63A}" destId="{B3EDF67B-4038-674B-A2CA-CBA149C34328}" srcOrd="7" destOrd="0" presId="urn:microsoft.com/office/officeart/2005/8/layout/matrix1"/>
    <dgm:cxn modelId="{EEFFEDBB-018C-44BD-98F3-BDD4FD444354}" type="presParOf" srcId="{571DE34D-F74C-F843-8EC8-7C6EE3F44875}" destId="{829999E8-3DC5-F447-AF8A-5D4C45405B6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1ABED-593F-264A-9FD1-0E677CF46CAC}">
      <dsp:nvSpPr>
        <dsp:cNvPr id="0" name=""/>
        <dsp:cNvSpPr/>
      </dsp:nvSpPr>
      <dsp:spPr>
        <a:xfrm rot="16200000">
          <a:off x="828857" y="-828857"/>
          <a:ext cx="2208902" cy="3866616"/>
        </a:xfrm>
        <a:prstGeom prst="round1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Adolescent Health Services </a:t>
          </a:r>
          <a:endParaRPr lang="en-US" sz="2800" kern="1200" dirty="0">
            <a:latin typeface="Arial"/>
            <a:cs typeface="Arial"/>
          </a:endParaRPr>
        </a:p>
      </dsp:txBody>
      <dsp:txXfrm rot="5400000">
        <a:off x="-1" y="1"/>
        <a:ext cx="3866616" cy="1656676"/>
      </dsp:txXfrm>
    </dsp:sp>
    <dsp:sp modelId="{B2C544B4-D3F4-6D4F-9370-4209E77D6D2C}">
      <dsp:nvSpPr>
        <dsp:cNvPr id="0" name=""/>
        <dsp:cNvSpPr/>
      </dsp:nvSpPr>
      <dsp:spPr>
        <a:xfrm>
          <a:off x="3866616" y="0"/>
          <a:ext cx="3866616" cy="2208902"/>
        </a:xfrm>
        <a:prstGeom prst="round1Rect">
          <a:avLst/>
        </a:prstGeom>
        <a:gradFill rotWithShape="0">
          <a:gsLst>
            <a:gs pos="0">
              <a:schemeClr val="accent1">
                <a:shade val="80000"/>
                <a:hueOff val="4086"/>
                <a:satOff val="4306"/>
                <a:lumOff val="4680"/>
                <a:alphaOff val="0"/>
                <a:shade val="51000"/>
                <a:satMod val="130000"/>
              </a:schemeClr>
            </a:gs>
            <a:gs pos="80000">
              <a:schemeClr val="accent1">
                <a:shade val="80000"/>
                <a:hueOff val="4086"/>
                <a:satOff val="4306"/>
                <a:lumOff val="4680"/>
                <a:alphaOff val="0"/>
                <a:shade val="93000"/>
                <a:satMod val="130000"/>
              </a:schemeClr>
            </a:gs>
            <a:gs pos="100000">
              <a:schemeClr val="accent1">
                <a:shade val="80000"/>
                <a:hueOff val="4086"/>
                <a:satOff val="4306"/>
                <a:lumOff val="4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Provider and Client Perspectives/Youth Friendly Services</a:t>
          </a:r>
          <a:endParaRPr lang="en-US" sz="2800" kern="1200" dirty="0">
            <a:latin typeface="Arial"/>
            <a:cs typeface="Arial"/>
          </a:endParaRPr>
        </a:p>
      </dsp:txBody>
      <dsp:txXfrm>
        <a:off x="3866616" y="0"/>
        <a:ext cx="3866616" cy="1656676"/>
      </dsp:txXfrm>
    </dsp:sp>
    <dsp:sp modelId="{A34D334F-8512-BF46-8049-706BA93A5C52}">
      <dsp:nvSpPr>
        <dsp:cNvPr id="0" name=""/>
        <dsp:cNvSpPr/>
      </dsp:nvSpPr>
      <dsp:spPr>
        <a:xfrm rot="10800000">
          <a:off x="0" y="2208902"/>
          <a:ext cx="3866616" cy="2208902"/>
        </a:xfrm>
        <a:prstGeom prst="round1Rect">
          <a:avLst/>
        </a:prstGeom>
        <a:gradFill rotWithShape="0">
          <a:gsLst>
            <a:gs pos="0">
              <a:schemeClr val="accent1">
                <a:shade val="80000"/>
                <a:hueOff val="8173"/>
                <a:satOff val="8613"/>
                <a:lumOff val="9359"/>
                <a:alphaOff val="0"/>
                <a:shade val="51000"/>
                <a:satMod val="130000"/>
              </a:schemeClr>
            </a:gs>
            <a:gs pos="80000">
              <a:schemeClr val="accent1">
                <a:shade val="80000"/>
                <a:hueOff val="8173"/>
                <a:satOff val="8613"/>
                <a:lumOff val="9359"/>
                <a:alphaOff val="0"/>
                <a:shade val="93000"/>
                <a:satMod val="130000"/>
              </a:schemeClr>
            </a:gs>
            <a:gs pos="100000">
              <a:schemeClr val="accent1">
                <a:shade val="80000"/>
                <a:hueOff val="8173"/>
                <a:satOff val="8613"/>
                <a:lumOff val="93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VMMC</a:t>
          </a:r>
          <a:endParaRPr lang="en-US" sz="2800" kern="1200" dirty="0">
            <a:latin typeface="Arial"/>
            <a:cs typeface="Arial"/>
          </a:endParaRPr>
        </a:p>
      </dsp:txBody>
      <dsp:txXfrm rot="10800000">
        <a:off x="0" y="2761128"/>
        <a:ext cx="3866616" cy="1656676"/>
      </dsp:txXfrm>
    </dsp:sp>
    <dsp:sp modelId="{929B8D31-8B03-6648-9719-14C7A0DF72C3}">
      <dsp:nvSpPr>
        <dsp:cNvPr id="0" name=""/>
        <dsp:cNvSpPr/>
      </dsp:nvSpPr>
      <dsp:spPr>
        <a:xfrm rot="5400000">
          <a:off x="4695473" y="1380045"/>
          <a:ext cx="2208902" cy="3866616"/>
        </a:xfrm>
        <a:prstGeom prst="round1Rect">
          <a:avLst/>
        </a:prstGeom>
        <a:gradFill rotWithShape="0">
          <a:gsLst>
            <a:gs pos="0">
              <a:schemeClr val="accent1">
                <a:shade val="80000"/>
                <a:hueOff val="12259"/>
                <a:satOff val="12919"/>
                <a:lumOff val="14039"/>
                <a:alphaOff val="0"/>
                <a:shade val="51000"/>
                <a:satMod val="130000"/>
              </a:schemeClr>
            </a:gs>
            <a:gs pos="80000">
              <a:schemeClr val="accent1">
                <a:shade val="80000"/>
                <a:hueOff val="12259"/>
                <a:satOff val="12919"/>
                <a:lumOff val="14039"/>
                <a:alphaOff val="0"/>
                <a:shade val="93000"/>
                <a:satMod val="130000"/>
              </a:schemeClr>
            </a:gs>
            <a:gs pos="100000">
              <a:schemeClr val="accent1">
                <a:shade val="80000"/>
                <a:hueOff val="12259"/>
                <a:satOff val="12919"/>
                <a:lumOff val="140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Arial"/>
              <a:cs typeface="Arial"/>
            </a:rPr>
            <a:t>Existing Programs Targeting Adolescents</a:t>
          </a:r>
          <a:endParaRPr lang="en-US" sz="2800" kern="1200" dirty="0">
            <a:latin typeface="Arial"/>
            <a:cs typeface="Arial"/>
          </a:endParaRPr>
        </a:p>
      </dsp:txBody>
      <dsp:txXfrm rot="-5400000">
        <a:off x="3866616" y="2761128"/>
        <a:ext cx="3866616" cy="1656676"/>
      </dsp:txXfrm>
    </dsp:sp>
    <dsp:sp modelId="{829999E8-3DC5-F447-AF8A-5D4C45405B66}">
      <dsp:nvSpPr>
        <dsp:cNvPr id="0" name=""/>
        <dsp:cNvSpPr/>
      </dsp:nvSpPr>
      <dsp:spPr>
        <a:xfrm>
          <a:off x="2706631" y="1656676"/>
          <a:ext cx="2319969" cy="1104451"/>
        </a:xfrm>
        <a:prstGeom prst="roundRect">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a:cs typeface="Calibri"/>
            </a:rPr>
            <a:t>Boys and Young Men in Sub-Saharan Africa</a:t>
          </a:r>
          <a:endParaRPr lang="en-US" sz="2000" kern="1200" dirty="0">
            <a:latin typeface="Calibri"/>
            <a:cs typeface="Calibri"/>
          </a:endParaRPr>
        </a:p>
      </dsp:txBody>
      <dsp:txXfrm>
        <a:off x="2760546" y="1710591"/>
        <a:ext cx="2212139" cy="99662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9/4/2014</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2D523CC-7006-48AD-9737-B79E8C3296BE}" type="datetimeFigureOut">
              <a:rPr lang="en-US" smtClean="0"/>
              <a:t>9/4/2014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5350CDFC-713B-4513-B32F-F1CBC177423D}" type="slidenum">
              <a:rPr lang="en-US" smtClean="0"/>
              <a:t>‹#›</a:t>
            </a:fld>
            <a:endParaRPr lang="en-US"/>
          </a:p>
        </p:txBody>
      </p:sp>
    </p:spTree>
    <p:extLst>
      <p:ext uri="{BB962C8B-B14F-4D97-AF65-F5344CB8AC3E}">
        <p14:creationId xmlns:p14="http://schemas.microsoft.com/office/powerpoint/2010/main" val="87071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50CDFC-713B-4513-B32F-F1CBC177423D}" type="slidenum">
              <a:rPr lang="en-US" smtClean="0"/>
              <a:t>1</a:t>
            </a:fld>
            <a:endParaRPr lang="en-US"/>
          </a:p>
        </p:txBody>
      </p:sp>
    </p:spTree>
    <p:extLst>
      <p:ext uri="{BB962C8B-B14F-4D97-AF65-F5344CB8AC3E}">
        <p14:creationId xmlns:p14="http://schemas.microsoft.com/office/powerpoint/2010/main" val="26604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t>
            </a:r>
            <a:r>
              <a:rPr lang="en-US" b="1" dirty="0"/>
              <a:t>What do </a:t>
            </a:r>
            <a:r>
              <a:rPr lang="en-US" b="1" dirty="0" err="1"/>
              <a:t>adol</a:t>
            </a:r>
            <a:r>
              <a:rPr lang="en-US" b="1" dirty="0"/>
              <a:t> boys want to know</a:t>
            </a:r>
            <a:r>
              <a:rPr lang="en-US" dirty="0"/>
              <a:t>:  While studies that focus on adolescents and VMMC are rare, several general sexual education and reproductive health studies indicate curiosity on the part of adolescent boys about VMMC. In one study boys were asking about the link between male circumcision, the production of sperm, the ability to impregnate, and wanted to know if uncircumcised boys can get an erection and achieve penetration and whether circumcision increases sexual desire.(</a:t>
            </a:r>
            <a:r>
              <a:rPr lang="en-US" dirty="0">
                <a:hlinkClick r:id="" action="ppaction://hlinkfile" tooltip="Ahlberg, 2001 #5423"/>
              </a:rPr>
              <a:t>Ahlberg et al., 2001</a:t>
            </a:r>
            <a:r>
              <a:rPr lang="en-US" dirty="0"/>
              <a:t>) In another study, in a setting where circumcisions were not prevalent, boys wondered about the link between circumcision and the risk of HIV and impregnating a girl. Some boys believed that not only the process of circumcision, but the associated rituals of initiation were protective against HIV.(</a:t>
            </a:r>
            <a:r>
              <a:rPr lang="en-US" dirty="0">
                <a:hlinkClick r:id="" action="ppaction://hlinkfile" tooltip="Warenius, 2007 #6291"/>
              </a:rPr>
              <a:t>L. Warenius et al., 2007</a:t>
            </a:r>
            <a:r>
              <a:rPr lang="en-US" dirty="0"/>
              <a:t>)</a:t>
            </a:r>
          </a:p>
          <a:p>
            <a:endParaRPr lang="en-US" dirty="0"/>
          </a:p>
          <a:p>
            <a:r>
              <a:rPr lang="en-US" dirty="0"/>
              <a:t>While informational campaigns have educated many about VMMC, they have not reached all and/or have provided conflicting information. In Rwanda 37% of adolescents interviewed could not identify what was involved in the MMC procedure (</a:t>
            </a:r>
            <a:r>
              <a:rPr lang="en-US" dirty="0">
                <a:hlinkClick r:id="" action="ppaction://hlinkfile" tooltip="Gasasira, 2012 #5637"/>
              </a:rPr>
              <a:t>Gasasira et al., 2012</a:t>
            </a:r>
            <a:r>
              <a:rPr lang="en-US" dirty="0"/>
              <a:t>). In another study in Botswana, older boys (15-17) were more likely to know what MMC represented. (</a:t>
            </a:r>
            <a:r>
              <a:rPr lang="en-US" dirty="0">
                <a:hlinkClick r:id="" action="ppaction://hlinkfile" tooltip="Jayeoba, 2012 #5708"/>
              </a:rPr>
              <a:t>Jayeoba et al., 2012</a:t>
            </a:r>
            <a:r>
              <a:rPr lang="en-US" dirty="0"/>
              <a:t>) Traditional circumcision practices also impact opinions about VMMC among adolescents. FGD participants aged 12-14 in </a:t>
            </a:r>
            <a:r>
              <a:rPr lang="en-US" dirty="0" err="1"/>
              <a:t>Mankweng</a:t>
            </a:r>
            <a:r>
              <a:rPr lang="en-US" dirty="0"/>
              <a:t> – a city in Limpopo province of South Africa – where traditional circumcision is performed, expressed the belief that circumcisions in clinical setting lack the components that educate boys about male role models and that boys who undergo them are “men being like women” because they miss out on traditions and rituals. (</a:t>
            </a:r>
            <a:r>
              <a:rPr lang="en-US" dirty="0">
                <a:hlinkClick r:id="" action="ppaction://hlinkfile" tooltip="Ragnarsson, 2008 #6133"/>
              </a:rPr>
              <a:t>Ragnarsson, Onya, Thorson, Ekström, &amp; Aarø, 2008</a:t>
            </a:r>
            <a:r>
              <a:rPr lang="en-US" dirty="0"/>
              <a:t>)</a:t>
            </a:r>
            <a:r>
              <a:rPr lang="en-US" dirty="0" smtClean="0">
                <a:effectLst/>
              </a:rPr>
              <a:t> </a:t>
            </a:r>
          </a:p>
          <a:p>
            <a:endParaRPr lang="en-US" dirty="0"/>
          </a:p>
          <a:p>
            <a:r>
              <a:rPr lang="en-US" dirty="0"/>
              <a:t>Significant lack of understanding of protective factors and confusion about impact on partner’s health was reported by both adult men and adolescent boys in Zambia and Swaziland. (</a:t>
            </a:r>
            <a:r>
              <a:rPr lang="en-US" dirty="0">
                <a:hlinkClick r:id="" action="ppaction://hlinkfile" tooltip="Friedland, 2013 #5634"/>
              </a:rPr>
              <a:t>Friedland et al., 2013</a:t>
            </a:r>
            <a:r>
              <a:rPr lang="en-US" dirty="0"/>
              <a:t>) A 3-year follow up study in Uganda found a reduction of condom use significant among younger men who underwent VMMC. (</a:t>
            </a:r>
            <a:r>
              <a:rPr lang="en-US" dirty="0">
                <a:hlinkClick r:id="" action="ppaction://hlinkfile" tooltip="Kong, 2012 #6347"/>
              </a:rPr>
              <a:t>Kong et al., 2012</a:t>
            </a:r>
            <a:r>
              <a:rPr lang="en-US" dirty="0"/>
              <a:t>) And in a study in Malawi, young men cited a desire to have access to more women as their main motivation to circumcise. (</a:t>
            </a:r>
            <a:r>
              <a:rPr lang="en-US" dirty="0">
                <a:hlinkClick r:id="" action="ppaction://hlinkfile" tooltip="Ngalande, 2006 #6010"/>
              </a:rPr>
              <a:t>Ngalande et al., 2006</a:t>
            </a:r>
            <a:r>
              <a:rPr lang="en-US" dirty="0"/>
              <a:t>) In Kenya, however, young men associated circumcision with potential reduction in penis size and sensitivity, thus feeling that the procedure will make them and their partners enjoy sex less. (</a:t>
            </a:r>
            <a:r>
              <a:rPr lang="en-US" dirty="0">
                <a:hlinkClick r:id="" action="ppaction://hlinkfile" tooltip="Obure, 2009 #6040"/>
              </a:rPr>
              <a:t>Obure, Nyambedha, Oindo, &amp; Kodero, 2009</a:t>
            </a:r>
            <a:r>
              <a:rPr lang="en-US" dirty="0"/>
              <a:t>)</a:t>
            </a:r>
            <a:r>
              <a:rPr lang="en-US" dirty="0" smtClean="0">
                <a:effectLst/>
              </a:rPr>
              <a:t> </a:t>
            </a:r>
          </a:p>
          <a:p>
            <a:endParaRPr lang="en-US" dirty="0" smtClean="0">
              <a:effectLst/>
            </a:endParaRPr>
          </a:p>
          <a:p>
            <a:r>
              <a:rPr lang="en-US" dirty="0" smtClean="0">
                <a:effectLst/>
              </a:rPr>
              <a:t>Within </a:t>
            </a:r>
            <a:r>
              <a:rPr lang="en-US" b="1" dirty="0" smtClean="0">
                <a:effectLst/>
              </a:rPr>
              <a:t>Understanding the procedure</a:t>
            </a:r>
            <a:r>
              <a:rPr lang="en-US" dirty="0" smtClean="0">
                <a:effectLst/>
              </a:rPr>
              <a:t>: </a:t>
            </a:r>
            <a:r>
              <a:rPr lang="en-US" dirty="0"/>
              <a:t>A study in Zambia and Swaziland (</a:t>
            </a:r>
            <a:r>
              <a:rPr lang="en-US" dirty="0">
                <a:hlinkClick r:id="" action="ppaction://hlinkfile" tooltip="Friedland, 2013 #5634"/>
              </a:rPr>
              <a:t>Friedland et al., 2013</a:t>
            </a:r>
            <a:r>
              <a:rPr lang="en-US" dirty="0"/>
              <a:t>) focused on what VMMC clients have retained from counseling sessions before and after undergoing the procedure. Surveying 266 adolescents aged 13 to 17 and 915 adults (aged over 18) in two countries </a:t>
            </a:r>
            <a:r>
              <a:rPr lang="en-US" dirty="0" err="1"/>
              <a:t>Friedland</a:t>
            </a:r>
            <a:r>
              <a:rPr lang="en-US" dirty="0"/>
              <a:t> and colleagues established that after receiving counseling and having parents sign the consent forms less than half of adolescents in both countries were “very comfortable” with their decision to proceed with MMC (46% in Zambia and 48% Swaziland).</a:t>
            </a:r>
            <a:r>
              <a:rPr lang="en-US" dirty="0" smtClean="0">
                <a:effectLst/>
              </a:rPr>
              <a:t> </a:t>
            </a:r>
          </a:p>
          <a:p>
            <a:endParaRPr lang="en-US" dirty="0" smtClean="0">
              <a:effectLst/>
            </a:endParaRPr>
          </a:p>
        </p:txBody>
      </p:sp>
      <p:sp>
        <p:nvSpPr>
          <p:cNvPr id="4" name="Slide Number Placeholder 3"/>
          <p:cNvSpPr>
            <a:spLocks noGrp="1"/>
          </p:cNvSpPr>
          <p:nvPr>
            <p:ph type="sldNum" sz="quarter" idx="10"/>
          </p:nvPr>
        </p:nvSpPr>
        <p:spPr/>
        <p:txBody>
          <a:bodyPr/>
          <a:lstStyle/>
          <a:p>
            <a:fld id="{F9E21379-B7CA-F243-A4F6-A6E3C5156323}" type="slidenum">
              <a:rPr lang="en-US" smtClean="0"/>
              <a:t>13</a:t>
            </a:fld>
            <a:endParaRPr lang="en-US"/>
          </a:p>
        </p:txBody>
      </p:sp>
    </p:spTree>
    <p:extLst>
      <p:ext uri="{BB962C8B-B14F-4D97-AF65-F5344CB8AC3E}">
        <p14:creationId xmlns:p14="http://schemas.microsoft.com/office/powerpoint/2010/main" val="103500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points are from same study</a:t>
            </a:r>
          </a:p>
          <a:p>
            <a:endParaRPr lang="en-US" dirty="0" smtClean="0"/>
          </a:p>
          <a:p>
            <a:pPr defTabSz="464149">
              <a:defRPr/>
            </a:pPr>
            <a:r>
              <a:rPr lang="en-US" dirty="0" smtClean="0">
                <a:effectLst/>
              </a:rPr>
              <a:t>Within </a:t>
            </a:r>
            <a:r>
              <a:rPr lang="en-US" b="1" dirty="0" smtClean="0">
                <a:effectLst/>
              </a:rPr>
              <a:t>Counseling</a:t>
            </a:r>
            <a:r>
              <a:rPr lang="en-US" dirty="0" smtClean="0">
                <a:effectLst/>
              </a:rPr>
              <a:t>: </a:t>
            </a:r>
            <a:r>
              <a:rPr lang="en-US" dirty="0"/>
              <a:t>When compared to adults, adolescents in Zambia and Swaziland (</a:t>
            </a:r>
            <a:r>
              <a:rPr lang="en-US" dirty="0">
                <a:hlinkClick r:id="" action="ppaction://hlinkfile" tooltip="Friedland, 2013 #5634"/>
              </a:rPr>
              <a:t>Friedland et al., 2013</a:t>
            </a:r>
            <a:r>
              <a:rPr lang="en-US" dirty="0"/>
              <a:t>) scored significantly lower on the 10 question test that aimed at assessing the client’s comprehension of VMMC procedure, protective factors associated with VMMC, and risk factors associated with HIV and STIs in circumcised men. Respondents also commented on the absence of information on whether circumcision was protective to women and there was significant confusion about HIV and STI risk reduction. </a:t>
            </a:r>
          </a:p>
          <a:p>
            <a:pPr defTabSz="464149">
              <a:defRPr/>
            </a:pPr>
            <a:endParaRPr lang="en-US" dirty="0"/>
          </a:p>
          <a:p>
            <a:pPr defTabSz="464149">
              <a:defRPr/>
            </a:pPr>
            <a:r>
              <a:rPr lang="en-US" dirty="0"/>
              <a:t>while adolescent VMMC clients find some aspects of pre-procedure counseling effective, significant confusion and misconceptions about the protective factors remain. A study in Zambia and Swaziland (</a:t>
            </a:r>
            <a:r>
              <a:rPr lang="en-US" dirty="0">
                <a:hlinkClick r:id="" action="ppaction://hlinkfile" tooltip="Friedland, 2013 #5634"/>
              </a:rPr>
              <a:t>Friedland et al., 2013</a:t>
            </a:r>
            <a:r>
              <a:rPr lang="en-US" dirty="0"/>
              <a:t>), for example, demonstrated that both adult men and adolescents were confused about the impact of MMC on HIV and STI transmission, as well as about the reduction of cervical cancer prevalence. Counseling seems to impart information that it sometimes contradictory or confusing. While clients in the study by </a:t>
            </a:r>
            <a:r>
              <a:rPr lang="en-US" dirty="0" err="1"/>
              <a:t>Friedland</a:t>
            </a:r>
            <a:r>
              <a:rPr lang="en-US" dirty="0"/>
              <a:t> and colleagues retained numeric information (most remembered 60% associated with the reduction of STI and HIV risk) many struggled to identify what that information actually meant. Descriptive concepts – like the fact that the foreskin tends to trap bacteria – were more likely to be comprehended by clients. This necessitates a review of counseling materials to ensure that counseling provides information that adolescent clients can comprehend and interpret correctly; for most reduction of risk meant being impervious to disease. This is especially important, since motivation to circumcise for both parents of adolescents and adolescent clients themselves comes from the desire to reduce the risk of STI and HIV. (</a:t>
            </a:r>
            <a:r>
              <a:rPr lang="en-US" dirty="0">
                <a:hlinkClick r:id="" action="ppaction://hlinkfile" tooltip="Gasasira, 2012 #5637"/>
              </a:rPr>
              <a:t>Gasasira et al., 2012</a:t>
            </a:r>
            <a:r>
              <a:rPr lang="en-US" dirty="0"/>
              <a:t>; </a:t>
            </a:r>
            <a:r>
              <a:rPr lang="en-US" dirty="0">
                <a:hlinkClick r:id="" action="ppaction://hlinkfile" tooltip="Jayeoba, 2012 #5708"/>
              </a:rPr>
              <a:t>Jayeoba et al., 2012</a:t>
            </a:r>
            <a:r>
              <a:rPr lang="en-US" dirty="0"/>
              <a:t>)  </a:t>
            </a:r>
          </a:p>
          <a:p>
            <a:pPr defTabSz="464149">
              <a:defRPr/>
            </a:pPr>
            <a:endParaRPr lang="en-US" dirty="0"/>
          </a:p>
          <a:p>
            <a:pPr defTabSz="464149">
              <a:defRPr/>
            </a:pPr>
            <a:r>
              <a:rPr lang="en-US" dirty="0"/>
              <a:t>In conclusion, It is evident that misconceptions and confusion exists about effects of VMMC especially among adolescent boys and younger men. </a:t>
            </a:r>
          </a:p>
        </p:txBody>
      </p:sp>
      <p:sp>
        <p:nvSpPr>
          <p:cNvPr id="4" name="Slide Number Placeholder 3"/>
          <p:cNvSpPr>
            <a:spLocks noGrp="1"/>
          </p:cNvSpPr>
          <p:nvPr>
            <p:ph type="sldNum" sz="quarter" idx="10"/>
          </p:nvPr>
        </p:nvSpPr>
        <p:spPr/>
        <p:txBody>
          <a:bodyPr/>
          <a:lstStyle/>
          <a:p>
            <a:fld id="{F9E21379-B7CA-F243-A4F6-A6E3C5156323}" type="slidenum">
              <a:rPr lang="en-US" smtClean="0"/>
              <a:t>14</a:t>
            </a:fld>
            <a:endParaRPr lang="en-US"/>
          </a:p>
        </p:txBody>
      </p:sp>
    </p:spTree>
    <p:extLst>
      <p:ext uri="{BB962C8B-B14F-4D97-AF65-F5344CB8AC3E}">
        <p14:creationId xmlns:p14="http://schemas.microsoft.com/office/powerpoint/2010/main" val="135750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we will move to the next phases</a:t>
            </a:r>
            <a:r>
              <a:rPr lang="en-US" baseline="0" dirty="0" smtClean="0"/>
              <a:t> of the adolescent VMMC assessment which include both a qualitative data collection phase and a quantitative data collection phase.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Emphasize</a:t>
            </a:r>
            <a:r>
              <a:rPr lang="en-US" baseline="0" dirty="0" smtClean="0"/>
              <a:t> the spirit of partnership in which we hope to jointly carry out this assessment with the MOH, UNICEF, WHO, USAID, CDC, DOD and all implementing partners in country.</a:t>
            </a:r>
            <a:endParaRPr lang="en-US" dirty="0" smtClean="0"/>
          </a:p>
          <a:p>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15</a:t>
            </a:fld>
            <a:endParaRPr lang="en-US" dirty="0"/>
          </a:p>
        </p:txBody>
      </p:sp>
    </p:spTree>
    <p:extLst>
      <p:ext uri="{BB962C8B-B14F-4D97-AF65-F5344CB8AC3E}">
        <p14:creationId xmlns:p14="http://schemas.microsoft.com/office/powerpoint/2010/main" val="126107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16</a:t>
            </a:fld>
            <a:endParaRPr lang="en-US" dirty="0"/>
          </a:p>
        </p:txBody>
      </p:sp>
    </p:spTree>
    <p:extLst>
      <p:ext uri="{BB962C8B-B14F-4D97-AF65-F5344CB8AC3E}">
        <p14:creationId xmlns:p14="http://schemas.microsoft.com/office/powerpoint/2010/main" val="302692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2</a:t>
            </a:fld>
            <a:endParaRPr lang="en-US" dirty="0"/>
          </a:p>
        </p:txBody>
      </p:sp>
    </p:spTree>
    <p:extLst>
      <p:ext uri="{BB962C8B-B14F-4D97-AF65-F5344CB8AC3E}">
        <p14:creationId xmlns:p14="http://schemas.microsoft.com/office/powerpoint/2010/main" val="126107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Technical Advisory Group, comprising </a:t>
            </a:r>
            <a:r>
              <a:rPr lang="en-US" dirty="0" smtClean="0"/>
              <a:t>19 members listed here, </a:t>
            </a:r>
            <a:r>
              <a:rPr lang="en-US" dirty="0"/>
              <a:t>represent a broad range of organizations and disciplines encompassing many aspects of VMMC. Members are acknowledged experts in the fields of epidemiology, public health, health communication, adolescent health, program management, and VMMC service delivery. TAG members include:</a:t>
            </a:r>
          </a:p>
          <a:p>
            <a:r>
              <a:rPr lang="en-US" dirty="0"/>
              <a:t> </a:t>
            </a:r>
          </a:p>
          <a:p>
            <a:pPr defTabSz="464149">
              <a:defRPr/>
            </a:pPr>
            <a:r>
              <a:rPr lang="en-US" dirty="0"/>
              <a:t>In addition to the TAG organized at the headquarter level, we of course want to partner </a:t>
            </a:r>
            <a:r>
              <a:rPr lang="en-US" dirty="0" smtClean="0"/>
              <a:t>with</a:t>
            </a:r>
            <a:r>
              <a:rPr lang="en-US" baseline="0" dirty="0" smtClean="0"/>
              <a:t> MOH’s </a:t>
            </a:r>
            <a:r>
              <a:rPr lang="en-US" dirty="0" smtClean="0"/>
              <a:t>at </a:t>
            </a:r>
            <a:r>
              <a:rPr lang="en-US" dirty="0"/>
              <a:t>the country-level.</a:t>
            </a:r>
          </a:p>
          <a:p>
            <a:pPr defTabSz="464149">
              <a:defRPr/>
            </a:pPr>
            <a:endParaRPr lang="en-US" dirty="0"/>
          </a:p>
          <a:p>
            <a:pPr defTabSz="464149">
              <a:defRPr/>
            </a:pP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3</a:t>
            </a:fld>
            <a:endParaRPr lang="en-US" dirty="0"/>
          </a:p>
        </p:txBody>
      </p:sp>
    </p:spTree>
    <p:extLst>
      <p:ext uri="{BB962C8B-B14F-4D97-AF65-F5344CB8AC3E}">
        <p14:creationId xmlns:p14="http://schemas.microsoft.com/office/powerpoint/2010/main" val="368217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heard</a:t>
            </a:r>
            <a:r>
              <a:rPr lang="en-US" baseline="0" dirty="0" smtClean="0"/>
              <a:t> from the previous presenters (Karin and Katharine) that a large # of adolescents are coming for VMMC and yet…little known about the health communication/counseling aspects in particular.</a:t>
            </a:r>
            <a:endParaRPr lang="en-US" dirty="0"/>
          </a:p>
        </p:txBody>
      </p:sp>
      <p:sp>
        <p:nvSpPr>
          <p:cNvPr id="4" name="Slide Number Placeholder 3"/>
          <p:cNvSpPr>
            <a:spLocks noGrp="1"/>
          </p:cNvSpPr>
          <p:nvPr>
            <p:ph type="sldNum" sz="quarter" idx="10"/>
          </p:nvPr>
        </p:nvSpPr>
        <p:spPr/>
        <p:txBody>
          <a:bodyPr/>
          <a:lstStyle/>
          <a:p>
            <a:fld id="{5350CDFC-713B-4513-B32F-F1CBC177423D}" type="slidenum">
              <a:rPr lang="en-US" smtClean="0"/>
              <a:t>4</a:t>
            </a:fld>
            <a:endParaRPr lang="en-US"/>
          </a:p>
        </p:txBody>
      </p:sp>
    </p:spTree>
    <p:extLst>
      <p:ext uri="{BB962C8B-B14F-4D97-AF65-F5344CB8AC3E}">
        <p14:creationId xmlns:p14="http://schemas.microsoft.com/office/powerpoint/2010/main" val="276798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overarching adolescent VMMC assessment for which this literature</a:t>
            </a:r>
            <a:r>
              <a:rPr lang="en-US" baseline="0" dirty="0" smtClean="0"/>
              <a:t> review was one of the first steps.</a:t>
            </a:r>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5</a:t>
            </a:fld>
            <a:endParaRPr lang="en-US" dirty="0"/>
          </a:p>
        </p:txBody>
      </p:sp>
    </p:spTree>
    <p:extLst>
      <p:ext uri="{BB962C8B-B14F-4D97-AF65-F5344CB8AC3E}">
        <p14:creationId xmlns:p14="http://schemas.microsoft.com/office/powerpoint/2010/main" val="302692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a:t>
            </a:r>
            <a:r>
              <a:rPr lang="fr-FR" dirty="0" smtClean="0"/>
              <a:t>’</a:t>
            </a:r>
            <a:r>
              <a:rPr lang="en-US" dirty="0" smtClean="0"/>
              <a:t>t have time to share</a:t>
            </a:r>
            <a:r>
              <a:rPr lang="en-US" baseline="0" dirty="0" smtClean="0"/>
              <a:t> all of the search terms used but suffice it to say that we were exploring these key constructs….</a:t>
            </a:r>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7</a:t>
            </a:fld>
            <a:endParaRPr lang="en-US" dirty="0"/>
          </a:p>
        </p:txBody>
      </p:sp>
    </p:spTree>
    <p:extLst>
      <p:ext uri="{BB962C8B-B14F-4D97-AF65-F5344CB8AC3E}">
        <p14:creationId xmlns:p14="http://schemas.microsoft.com/office/powerpoint/2010/main" val="136015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included</a:t>
            </a:r>
            <a:r>
              <a:rPr lang="en-US" baseline="0" dirty="0" smtClean="0"/>
              <a:t> some practical guidance and unpublished papers shared by countries which were relevant.</a:t>
            </a:r>
          </a:p>
          <a:p>
            <a:endParaRPr lang="en-US" baseline="0" dirty="0" smtClean="0"/>
          </a:p>
          <a:p>
            <a:r>
              <a:rPr lang="en-US" sz="1400" b="1" dirty="0"/>
              <a:t>******It is important to mentioned that it is preliminary data that are still being review by countries for input.</a:t>
            </a:r>
            <a:r>
              <a:rPr lang="en-US" dirty="0"/>
              <a:t> </a:t>
            </a:r>
          </a:p>
        </p:txBody>
      </p:sp>
      <p:sp>
        <p:nvSpPr>
          <p:cNvPr id="4" name="Slide Number Placeholder 3"/>
          <p:cNvSpPr>
            <a:spLocks noGrp="1"/>
          </p:cNvSpPr>
          <p:nvPr>
            <p:ph type="sldNum" sz="quarter" idx="10"/>
          </p:nvPr>
        </p:nvSpPr>
        <p:spPr/>
        <p:txBody>
          <a:bodyPr/>
          <a:lstStyle/>
          <a:p>
            <a:fld id="{E00EA28E-C79A-0D4E-8211-734524C851BF}" type="slidenum">
              <a:rPr lang="en-US" smtClean="0"/>
              <a:t>10</a:t>
            </a:fld>
            <a:endParaRPr lang="en-US" dirty="0"/>
          </a:p>
        </p:txBody>
      </p:sp>
    </p:spTree>
    <p:extLst>
      <p:ext uri="{BB962C8B-B14F-4D97-AF65-F5344CB8AC3E}">
        <p14:creationId xmlns:p14="http://schemas.microsoft.com/office/powerpoint/2010/main" val="258553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aseline="0" dirty="0" smtClean="0"/>
              <a:t>Given the limited time I have today, I will only focus on the VMMC-specific findings though there are additional findings related to male adolescent health more broadly defined also captured in the review.</a:t>
            </a:r>
          </a:p>
          <a:p>
            <a:pPr defTabSz="464149">
              <a:defRPr/>
            </a:pPr>
            <a:endParaRPr lang="en-US" baseline="0" dirty="0" smtClean="0"/>
          </a:p>
          <a:p>
            <a:pPr defTabSz="464149">
              <a:defRPr/>
            </a:pPr>
            <a:r>
              <a:rPr lang="en-US" baseline="0" dirty="0" smtClean="0"/>
              <a:t>Now let’s move to the VMMC-specific findings related to adolescents and youth.</a:t>
            </a:r>
          </a:p>
          <a:p>
            <a:pPr defTabSz="464149">
              <a:defRPr/>
            </a:pPr>
            <a:endParaRPr lang="en-US" baseline="0" dirty="0" smtClean="0"/>
          </a:p>
          <a:p>
            <a:pPr defTabSz="464149">
              <a:defRPr/>
            </a:pPr>
            <a:r>
              <a:rPr lang="en-US" baseline="0" dirty="0" smtClean="0"/>
              <a:t>In terms of </a:t>
            </a:r>
            <a:r>
              <a:rPr lang="en-US" b="1" baseline="0" dirty="0" smtClean="0"/>
              <a:t>the role of parents, families and educators</a:t>
            </a:r>
            <a:r>
              <a:rPr lang="en-US" baseline="0" dirty="0" smtClean="0"/>
              <a:t>: </a:t>
            </a:r>
            <a:r>
              <a:rPr lang="en-US" dirty="0"/>
              <a:t>Reviewed literature demonstrates multiple benefits of parental involvement. Conflicting results were available in regards to comparing fathers’ and mothers’ attitudes towards and involvement in adolescent sex education. Family environment in general, however, is instrumental in adolescent feelings of self-worth, thus impacting risk-taking behavior. In a study in South Africa, low family self-esteem was significantly associated with increased likelihood of alcohol use and risky sexual behavior for both sexes. (</a:t>
            </a:r>
            <a:r>
              <a:rPr lang="en-US" dirty="0">
                <a:hlinkClick r:id="" action="ppaction://hlinkfile" tooltip="Wild, 2004 #6323"/>
              </a:rPr>
              <a:t>Wild, Flisher, Bhana, &amp; Lombard, 2004</a:t>
            </a:r>
            <a:r>
              <a:rPr lang="en-US" dirty="0"/>
              <a:t>)</a:t>
            </a:r>
          </a:p>
          <a:p>
            <a:pPr defTabSz="464149">
              <a:defRPr/>
            </a:pPr>
            <a:endParaRPr lang="en-US" dirty="0"/>
          </a:p>
          <a:p>
            <a:r>
              <a:rPr lang="en-US" dirty="0"/>
              <a:t>Parents were found to be the first source of information about VMMC for 61% of adolescents in a study in Zambia (</a:t>
            </a:r>
            <a:r>
              <a:rPr lang="en-US" dirty="0">
                <a:hlinkClick r:id="" action="ppaction://hlinkfile" tooltip="Friedland, 2013 #5634"/>
              </a:rPr>
              <a:t>Friedland, Apicella, Schenk, Sheehy, &amp; Hewett, 2013</a:t>
            </a:r>
            <a:r>
              <a:rPr lang="en-US" dirty="0"/>
              <a:t>). In Kenya, women were the key encouraging force behind circumcision of both partners and sons. (</a:t>
            </a:r>
            <a:r>
              <a:rPr lang="en-US" dirty="0">
                <a:hlinkClick r:id="" action="ppaction://hlinkfile" tooltip="Lanham, 2012 #5792"/>
              </a:rPr>
              <a:t>Lanham, L'Engle, Loolpapit, &amp; Oguma, 2012</a:t>
            </a:r>
            <a:r>
              <a:rPr lang="en-US" dirty="0"/>
              <a:t>) In Zambia, nearly all of the FGD participants from non-circumcising districts reported that they would take their sons to be circumcised at a health facility if they were provided with information on positive and negative aspects of the procedure and the advantages associated with it. (</a:t>
            </a:r>
            <a:r>
              <a:rPr lang="en-US" dirty="0">
                <a:hlinkClick r:id="" action="ppaction://hlinkfile" tooltip="Lukobo, 2007 #5830"/>
              </a:rPr>
              <a:t>Lukobo &amp; Bailey, 2007</a:t>
            </a:r>
            <a:r>
              <a:rPr lang="en-US" dirty="0"/>
              <a:t>) In the same study, parents also said that the procedure should be free or not cost more than a certain amount.</a:t>
            </a:r>
          </a:p>
          <a:p>
            <a:endParaRPr lang="en-US" dirty="0"/>
          </a:p>
          <a:p>
            <a:r>
              <a:rPr lang="en-US" dirty="0"/>
              <a:t>Some studies suggest that while both adolescents and parents see adolescents as key decision-makers (</a:t>
            </a:r>
            <a:r>
              <a:rPr lang="en-US" dirty="0">
                <a:hlinkClick r:id="" action="ppaction://hlinkfile" tooltip="Jayeoba, 2012 #5708"/>
              </a:rPr>
              <a:t>Jayeoba et al., 2012</a:t>
            </a:r>
            <a:r>
              <a:rPr lang="en-US" dirty="0"/>
              <a:t>; </a:t>
            </a:r>
            <a:r>
              <a:rPr lang="en-US" dirty="0">
                <a:hlinkClick r:id="" action="ppaction://hlinkfile" tooltip="Schenk, 2012 #6169"/>
              </a:rPr>
              <a:t>Schenk et al., 2012</a:t>
            </a:r>
            <a:r>
              <a:rPr lang="en-US" dirty="0"/>
              <a:t>) in whether or not they will undergo circumcision, the majority of youth make the final decision on whether or not to circumcise just prior to entering the clinic. (</a:t>
            </a:r>
            <a:r>
              <a:rPr lang="en-US" dirty="0">
                <a:hlinkClick r:id="" action="ppaction://hlinkfile" tooltip="Schenk, 2012 #6169"/>
              </a:rPr>
              <a:t>Schenk et al., 2012</a:t>
            </a:r>
            <a:r>
              <a:rPr lang="en-US" dirty="0"/>
              <a:t>) </a:t>
            </a:r>
          </a:p>
          <a:p>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11</a:t>
            </a:fld>
            <a:endParaRPr lang="en-US" dirty="0"/>
          </a:p>
        </p:txBody>
      </p:sp>
    </p:spTree>
    <p:extLst>
      <p:ext uri="{BB962C8B-B14F-4D97-AF65-F5344CB8AC3E}">
        <p14:creationId xmlns:p14="http://schemas.microsoft.com/office/powerpoint/2010/main" val="175414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t>
            </a:r>
            <a:r>
              <a:rPr lang="en-US" b="1" dirty="0"/>
              <a:t>Barriers</a:t>
            </a:r>
            <a:r>
              <a:rPr lang="en-US" dirty="0"/>
              <a:t>: A study in Tanzania (</a:t>
            </a:r>
            <a:r>
              <a:rPr lang="en-US" dirty="0">
                <a:hlinkClick r:id="" action="ppaction://hlinkfile" tooltip="Downs, 2013 #5601"/>
              </a:rPr>
              <a:t>Downs et al., 2013</a:t>
            </a:r>
            <a:r>
              <a:rPr lang="en-US" dirty="0"/>
              <a:t>) confirms tribal and religious aversions that parents might have to circumcision. Downs and colleagues find that women and men in certain Tanzanian tribes found it embarrassing if their sons were circumcised. Among Tanzanian Christians circumcision was considered too modern of an intervention that might lead to promiscuity. Involving Christian religious leaders in promoting VMMC for younger men might be essential in countries, where the majority of population is Christians. Addressing these religious and cultural concerns with parents is also essential. Cost was found to be a barrier for older men and for parents of adolescents considering VMMC. (</a:t>
            </a:r>
            <a:r>
              <a:rPr lang="en-US" dirty="0">
                <a:hlinkClick r:id="" action="ppaction://hlinkfile" tooltip="Lissouba, 2011 #5814"/>
              </a:rPr>
              <a:t>Lissouba et al., 2011</a:t>
            </a:r>
            <a:r>
              <a:rPr lang="en-US" dirty="0"/>
              <a:t>; </a:t>
            </a:r>
            <a:r>
              <a:rPr lang="en-US" dirty="0">
                <a:hlinkClick r:id="" action="ppaction://hlinkfile" tooltip="Lukobo, 2007 #5830"/>
              </a:rPr>
              <a:t>Lukobo &amp; Bailey, 2007</a:t>
            </a:r>
            <a:r>
              <a:rPr lang="en-US" dirty="0"/>
              <a:t>)</a:t>
            </a:r>
          </a:p>
          <a:p>
            <a:endParaRPr lang="en-US" dirty="0"/>
          </a:p>
          <a:p>
            <a:r>
              <a:rPr lang="en-US" dirty="0"/>
              <a:t>In settings, where traditional circumcision is practiced, fathers can serve a barrier to sons obtaining MMC, because of religious and traditional beliefs. A study among Xhosa men in South Africa showed that despite rather advanced knowledge of benefits of MMC, only 16% of fathers were willing to allow their sons to undergo medical circumcision. (</a:t>
            </a:r>
            <a:r>
              <a:rPr lang="en-US" dirty="0">
                <a:hlinkClick r:id="" action="ppaction://hlinkfile" tooltip="Mark, 2012 #5866"/>
              </a:rPr>
              <a:t>Mark et al., 2012</a:t>
            </a:r>
            <a:r>
              <a:rPr lang="en-US" dirty="0"/>
              <a:t>) </a:t>
            </a:r>
          </a:p>
          <a:p>
            <a:endParaRPr lang="en-US" dirty="0"/>
          </a:p>
          <a:p>
            <a:pPr defTabSz="464149">
              <a:defRPr/>
            </a:pPr>
            <a:endParaRPr lang="en-US" dirty="0"/>
          </a:p>
        </p:txBody>
      </p:sp>
      <p:sp>
        <p:nvSpPr>
          <p:cNvPr id="4" name="Slide Number Placeholder 3"/>
          <p:cNvSpPr>
            <a:spLocks noGrp="1"/>
          </p:cNvSpPr>
          <p:nvPr>
            <p:ph type="sldNum" sz="quarter" idx="10"/>
          </p:nvPr>
        </p:nvSpPr>
        <p:spPr/>
        <p:txBody>
          <a:bodyPr/>
          <a:lstStyle/>
          <a:p>
            <a:fld id="{E00EA28E-C79A-0D4E-8211-734524C851BF}" type="slidenum">
              <a:rPr lang="en-US" smtClean="0"/>
              <a:t>12</a:t>
            </a:fld>
            <a:endParaRPr lang="en-US" dirty="0"/>
          </a:p>
        </p:txBody>
      </p:sp>
    </p:spTree>
    <p:extLst>
      <p:ext uri="{BB962C8B-B14F-4D97-AF65-F5344CB8AC3E}">
        <p14:creationId xmlns:p14="http://schemas.microsoft.com/office/powerpoint/2010/main" val="175414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CC9827-CC28-4405-9337-3ADEAA7DB0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092E99A-2EC1-4320-BA1E-A7CE5F8A3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E430B7E-EB89-47B8-824E-9D116C7D94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1523F2-3C8A-4138-BA10-3EBBF578331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46A9A4E-5166-44AE-B089-AC954649C9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D52DAED-CB07-4F50-9228-65EC73D567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161A964-E7A4-4955-85A7-72000AB7645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947255-4770-48B9-B021-1DE2128E4A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BEADA9-CD9E-472F-950D-7510135986D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65E42F-ACB8-407D-903D-0433C893CD7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C22E19-7DAA-4519-82E0-D5686B5162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7" name="Picture 5"/>
          <p:cNvPicPr>
            <a:picLocks noChangeAspect="1" noChangeArrowheads="1"/>
          </p:cNvPicPr>
          <p:nvPr userDrawn="1"/>
        </p:nvPicPr>
        <p:blipFill>
          <a:blip r:embed="rId14"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395662" y="3657600"/>
            <a:ext cx="2352675" cy="762000"/>
          </a:xfrm>
        </p:spPr>
      </p:pic>
      <p:pic>
        <p:nvPicPr>
          <p:cNvPr id="4" name="Picture 8"/>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Rectangle 6"/>
          <p:cNvSpPr txBox="1">
            <a:spLocks noChangeArrowheads="1"/>
          </p:cNvSpPr>
          <p:nvPr/>
        </p:nvSpPr>
        <p:spPr>
          <a:xfrm>
            <a:off x="685800" y="685800"/>
            <a:ext cx="7772400" cy="1143000"/>
          </a:xfrm>
          <a:prstGeom prst="rect">
            <a:avLst/>
          </a:prstGeom>
        </p:spPr>
        <p:txBody>
          <a:bodyPr/>
          <a:lstStyle/>
          <a:p>
            <a:pPr lvl="0" algn="ctr" fontAlgn="base">
              <a:spcBef>
                <a:spcPct val="0"/>
              </a:spcBef>
              <a:spcAft>
                <a:spcPct val="0"/>
              </a:spcAft>
              <a:defRPr/>
            </a:pPr>
            <a:r>
              <a:rPr kumimoji="0" lang="en-US" sz="5400" b="0" i="0" u="none" strike="noStrike" kern="0" cap="none" spc="0" normalizeH="0" baseline="0" noProof="0" dirty="0" smtClean="0">
                <a:ln>
                  <a:noFill/>
                </a:ln>
                <a:solidFill>
                  <a:schemeClr val="bg1"/>
                </a:solidFill>
                <a:effectLst/>
                <a:uLnTx/>
                <a:uFillTx/>
                <a:latin typeface="Calibri" pitchFamily="34" charset="0"/>
                <a:ea typeface="+mj-ea"/>
                <a:cs typeface="+mj-cs"/>
              </a:rPr>
              <a:t/>
            </a:r>
            <a:br>
              <a:rPr kumimoji="0" lang="en-US" sz="5400" b="0" i="0" u="none" strike="noStrike" kern="0" cap="none" spc="0" normalizeH="0" baseline="0" noProof="0" dirty="0" smtClean="0">
                <a:ln>
                  <a:noFill/>
                </a:ln>
                <a:solidFill>
                  <a:schemeClr val="bg1"/>
                </a:solidFill>
                <a:effectLst/>
                <a:uLnTx/>
                <a:uFillTx/>
                <a:latin typeface="Calibri" pitchFamily="34" charset="0"/>
                <a:ea typeface="+mj-ea"/>
                <a:cs typeface="+mj-cs"/>
              </a:rPr>
            </a:br>
            <a:r>
              <a:rPr kumimoji="0" lang="en-US" sz="44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Evidence Review: </a:t>
            </a:r>
            <a:r>
              <a:rPr kumimoji="0" lang="en-US" sz="44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
            </a:r>
            <a:br>
              <a:rPr kumimoji="0" lang="en-US" sz="44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br>
            <a:r>
              <a:rPr lang="en-US" sz="3600" b="1" dirty="0" smtClean="0">
                <a:solidFill>
                  <a:schemeClr val="bg1"/>
                </a:solidFill>
                <a:latin typeface="Calibri" panose="020F0502020204030204" pitchFamily="34" charset="0"/>
                <a:cs typeface="Calibri" panose="020F0502020204030204" pitchFamily="34" charset="0"/>
              </a:rPr>
              <a:t>What Do We Know </a:t>
            </a:r>
            <a:r>
              <a:rPr lang="en-US" sz="3600" b="1" dirty="0">
                <a:solidFill>
                  <a:schemeClr val="bg1"/>
                </a:solidFill>
                <a:latin typeface="Calibri" panose="020F0502020204030204" pitchFamily="34" charset="0"/>
                <a:cs typeface="Calibri" panose="020F0502020204030204" pitchFamily="34" charset="0"/>
              </a:rPr>
              <a:t>about the </a:t>
            </a:r>
            <a:r>
              <a:rPr lang="en-US" sz="3600" b="1" dirty="0" smtClean="0">
                <a:solidFill>
                  <a:schemeClr val="bg1"/>
                </a:solidFill>
                <a:latin typeface="Calibri" panose="020F0502020204030204" pitchFamily="34" charset="0"/>
                <a:cs typeface="Calibri" panose="020F0502020204030204" pitchFamily="34" charset="0"/>
              </a:rPr>
              <a:t>Needs </a:t>
            </a:r>
            <a:r>
              <a:rPr lang="en-US" sz="3600" b="1" dirty="0">
                <a:solidFill>
                  <a:schemeClr val="bg1"/>
                </a:solidFill>
                <a:latin typeface="Calibri" panose="020F0502020204030204" pitchFamily="34" charset="0"/>
                <a:cs typeface="Calibri" panose="020F0502020204030204" pitchFamily="34" charset="0"/>
              </a:rPr>
              <a:t>of </a:t>
            </a:r>
            <a:r>
              <a:rPr lang="en-US" sz="3600" b="1" dirty="0" smtClean="0">
                <a:solidFill>
                  <a:schemeClr val="bg1"/>
                </a:solidFill>
                <a:latin typeface="Calibri" panose="020F0502020204030204" pitchFamily="34" charset="0"/>
                <a:cs typeface="Calibri" panose="020F0502020204030204" pitchFamily="34" charset="0"/>
              </a:rPr>
              <a:t>Adolescent Voluntary Medical Male Circumcision Clients?</a:t>
            </a:r>
            <a:br>
              <a:rPr lang="en-US" sz="3600" b="1" dirty="0" smtClean="0">
                <a:solidFill>
                  <a:schemeClr val="bg1"/>
                </a:solidFill>
                <a:latin typeface="Calibri" panose="020F0502020204030204" pitchFamily="34" charset="0"/>
                <a:cs typeface="Calibri" panose="020F0502020204030204" pitchFamily="34" charset="0"/>
              </a:rPr>
            </a:br>
            <a:endParaRPr lang="en-US" sz="3600" b="1" dirty="0" smtClean="0">
              <a:solidFill>
                <a:schemeClr val="bg1"/>
              </a:solidFill>
              <a:latin typeface="Calibri" panose="020F0502020204030204" pitchFamily="34" charset="0"/>
              <a:cs typeface="Calibri" panose="020F0502020204030204" pitchFamily="34" charset="0"/>
            </a:endParaRPr>
          </a:p>
          <a:p>
            <a:pPr lvl="0" algn="ctr" fontAlgn="base">
              <a:spcBef>
                <a:spcPct val="0"/>
              </a:spcBef>
              <a:spcAft>
                <a:spcPct val="0"/>
              </a:spcAft>
              <a:defRPr/>
            </a:pPr>
            <a:r>
              <a:rPr lang="en-US" sz="2800" dirty="0" smtClean="0">
                <a:solidFill>
                  <a:schemeClr val="bg1"/>
                </a:solidFill>
                <a:latin typeface="Calibri" panose="020F0502020204030204" pitchFamily="34" charset="0"/>
                <a:cs typeface="Calibri" panose="020F0502020204030204" pitchFamily="34" charset="0"/>
              </a:rPr>
              <a:t>July 2014</a:t>
            </a:r>
          </a:p>
          <a:p>
            <a:pPr lvl="0" algn="ctr" fontAlgn="base">
              <a:spcBef>
                <a:spcPct val="0"/>
              </a:spcBef>
              <a:spcAft>
                <a:spcPct val="0"/>
              </a:spcAft>
              <a:defRPr/>
            </a:pPr>
            <a:endParaRPr lang="en-US" sz="1400" dirty="0" smtClean="0">
              <a:solidFill>
                <a:schemeClr val="bg1"/>
              </a:solidFill>
              <a:latin typeface="Calibri" panose="020F0502020204030204" pitchFamily="34" charset="0"/>
              <a:cs typeface="Calibri" panose="020F0502020204030204" pitchFamily="34" charset="0"/>
            </a:endParaRPr>
          </a:p>
          <a:p>
            <a:pPr lvl="0" algn="ctr" fontAlgn="base">
              <a:spcBef>
                <a:spcPct val="0"/>
              </a:spcBef>
              <a:spcAft>
                <a:spcPct val="0"/>
              </a:spcAft>
              <a:defRPr/>
            </a:pPr>
            <a:r>
              <a:rPr kumimoji="0" lang="en-US" sz="28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Lynn M. Van Lith, MPA</a:t>
            </a:r>
            <a:r>
              <a:rPr kumimoji="0" lang="en-US" sz="36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
            </a:r>
            <a:br>
              <a:rPr kumimoji="0" lang="en-US" sz="36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br>
            <a:r>
              <a:rPr kumimoji="0" lang="en-US" sz="24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Johns Hopkins Bloomberg School of Public Health</a:t>
            </a:r>
          </a:p>
          <a:p>
            <a:pPr lvl="0" algn="ctr" fontAlgn="base">
              <a:spcBef>
                <a:spcPct val="0"/>
              </a:spcBef>
              <a:spcAft>
                <a:spcPct val="0"/>
              </a:spcAft>
              <a:defRPr/>
            </a:pPr>
            <a:r>
              <a:rPr lang="en-US" sz="2400" kern="0" dirty="0" smtClean="0">
                <a:solidFill>
                  <a:schemeClr val="bg1"/>
                </a:solidFill>
                <a:latin typeface="Calibri" pitchFamily="34" charset="0"/>
                <a:ea typeface="+mj-ea"/>
                <a:cs typeface="Calibri" pitchFamily="34" charset="0"/>
              </a:rPr>
              <a:t>Center for Communication Programs </a:t>
            </a:r>
            <a:endParaRPr kumimoji="0" lang="en-US" sz="2400" b="0"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p:txBody>
      </p:sp>
      <p:pic>
        <p:nvPicPr>
          <p:cNvPr id="6" name="Picture 5"/>
          <p:cNvPicPr>
            <a:picLocks noChangeAspect="1" noChangeArrowheads="1"/>
          </p:cNvPicPr>
          <p:nvPr/>
        </p:nvPicPr>
        <p:blipFill>
          <a:blip r:embed="rId5" cstate="print"/>
          <a:srcRect/>
          <a:stretch>
            <a:fillRect/>
          </a:stretch>
        </p:blipFill>
        <p:spPr bwMode="auto">
          <a:xfrm>
            <a:off x="7923212" y="4800600"/>
            <a:ext cx="1449388" cy="1752600"/>
          </a:xfrm>
          <a:prstGeom prst="rect">
            <a:avLst/>
          </a:prstGeom>
          <a:noFill/>
          <a:ln w="9525">
            <a:noFill/>
            <a:miter lim="800000"/>
            <a:headEnd/>
            <a:tailEnd/>
          </a:ln>
        </p:spPr>
      </p:pic>
      <p:pic>
        <p:nvPicPr>
          <p:cNvPr id="7" name="Picture 6" descr="PEPFAR-Logo-Color-Tagline-Transparent-White.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000" y="76202"/>
            <a:ext cx="2946716" cy="1066798"/>
          </a:xfrm>
          <a:prstGeom prst="rect">
            <a:avLst/>
          </a:prstGeom>
        </p:spPr>
      </p:pic>
      <p:sp>
        <p:nvSpPr>
          <p:cNvPr id="9" name="Slide Number Placeholder 5"/>
          <p:cNvSpPr>
            <a:spLocks noGrp="1"/>
          </p:cNvSpPr>
          <p:nvPr>
            <p:ph type="sldNum" sz="quarter" idx="12"/>
          </p:nvPr>
        </p:nvSpPr>
        <p:spPr>
          <a:xfrm>
            <a:off x="4267200" y="6432551"/>
            <a:ext cx="5105400" cy="501649"/>
          </a:xfrm>
        </p:spPr>
        <p:txBody>
          <a:bodyPr/>
          <a:lstStyle>
            <a:lvl1pPr>
              <a:defRPr sz="1200">
                <a:solidFill>
                  <a:schemeClr val="tx1"/>
                </a:solidFill>
              </a:defRPr>
            </a:lvl1pPr>
          </a:lstStyle>
          <a:p>
            <a:r>
              <a:rPr lang="en-US" sz="2400" b="1" dirty="0" smtClean="0">
                <a:solidFill>
                  <a:schemeClr val="bg1"/>
                </a:solidFill>
                <a:latin typeface="Calibri" pitchFamily="34" charset="0"/>
                <a:cs typeface="Calibri" pitchFamily="34" charset="0"/>
              </a:rPr>
              <a:t>AIDS 2014 – Stepping Up The Pace</a:t>
            </a:r>
            <a:endParaRPr lang="en-US" sz="2400" b="1" dirty="0">
              <a:solidFill>
                <a:schemeClr val="bg1"/>
              </a:solidFill>
              <a:latin typeface="Calibri" pitchFamily="34" charset="0"/>
              <a:cs typeface="Calibri"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29400" y="148649"/>
            <a:ext cx="2236749" cy="8419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57600" y="148649"/>
            <a:ext cx="2400300" cy="8161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Practical Guidance</a:t>
            </a:r>
            <a:endParaRPr lang="en-US" sz="4000" b="1" dirty="0"/>
          </a:p>
        </p:txBody>
      </p:sp>
      <p:pic>
        <p:nvPicPr>
          <p:cNvPr id="6" name="Picture 5"/>
          <p:cNvPicPr>
            <a:picLocks noChangeAspect="1"/>
          </p:cNvPicPr>
          <p:nvPr/>
        </p:nvPicPr>
        <p:blipFill>
          <a:blip r:embed="rId3"/>
          <a:stretch>
            <a:fillRect/>
          </a:stretch>
        </p:blipFill>
        <p:spPr>
          <a:xfrm>
            <a:off x="635000" y="1771260"/>
            <a:ext cx="2978385" cy="4169741"/>
          </a:xfrm>
          <a:prstGeom prst="rect">
            <a:avLst/>
          </a:prstGeom>
        </p:spPr>
      </p:pic>
      <p:sp>
        <p:nvSpPr>
          <p:cNvPr id="7" name="TextBox 6"/>
          <p:cNvSpPr txBox="1"/>
          <p:nvPr/>
        </p:nvSpPr>
        <p:spPr>
          <a:xfrm>
            <a:off x="3722244" y="1771260"/>
            <a:ext cx="5204044" cy="3970318"/>
          </a:xfrm>
          <a:prstGeom prst="rect">
            <a:avLst/>
          </a:prstGeom>
          <a:noFill/>
        </p:spPr>
        <p:txBody>
          <a:bodyPr wrap="square" rtlCol="0">
            <a:spAutoFit/>
          </a:bodyPr>
          <a:lstStyle/>
          <a:p>
            <a:pPr marL="285750" indent="-285750">
              <a:buFont typeface="Arial"/>
              <a:buChar char="•"/>
            </a:pPr>
            <a:r>
              <a:rPr lang="en-US" sz="2600" dirty="0" smtClean="0">
                <a:solidFill>
                  <a:schemeClr val="bg1"/>
                </a:solidFill>
                <a:latin typeface="Arial"/>
                <a:cs typeface="Arial"/>
              </a:rPr>
              <a:t>6 practical guides from WHO and PEPFAR on VMMC and adolescent health services to find information pertaining to VMMC and adolescents</a:t>
            </a:r>
          </a:p>
          <a:p>
            <a:pPr marL="285750" indent="-285750">
              <a:buFont typeface="Arial"/>
              <a:buChar char="•"/>
            </a:pPr>
            <a:endParaRPr lang="en-US" sz="2600" dirty="0" smtClean="0">
              <a:solidFill>
                <a:schemeClr val="bg1"/>
              </a:solidFill>
              <a:latin typeface="Arial"/>
              <a:cs typeface="Arial"/>
            </a:endParaRPr>
          </a:p>
          <a:p>
            <a:pPr marL="285750" indent="-285750">
              <a:buFont typeface="Arial"/>
              <a:buChar char="•"/>
            </a:pPr>
            <a:r>
              <a:rPr lang="en-US" sz="2600" dirty="0">
                <a:solidFill>
                  <a:schemeClr val="bg1"/>
                </a:solidFill>
                <a:latin typeface="Arial"/>
                <a:cs typeface="Arial"/>
              </a:rPr>
              <a:t>6</a:t>
            </a:r>
            <a:r>
              <a:rPr lang="en-US" sz="2600" dirty="0" smtClean="0">
                <a:solidFill>
                  <a:schemeClr val="bg1"/>
                </a:solidFill>
                <a:latin typeface="Arial"/>
                <a:cs typeface="Arial"/>
              </a:rPr>
              <a:t> papers from partners that provided implementation guidance</a:t>
            </a:r>
            <a:endParaRPr lang="en-US" sz="2600" dirty="0">
              <a:solidFill>
                <a:schemeClr val="bg1"/>
              </a:solidFill>
              <a:latin typeface="Arial"/>
              <a:cs typeface="Arial"/>
            </a:endParaRPr>
          </a:p>
          <a:p>
            <a:endParaRPr lang="en-US" dirty="0"/>
          </a:p>
        </p:txBody>
      </p:sp>
    </p:spTree>
    <p:extLst>
      <p:ext uri="{BB962C8B-B14F-4D97-AF65-F5344CB8AC3E}">
        <p14:creationId xmlns:p14="http://schemas.microsoft.com/office/powerpoint/2010/main" val="3641725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06" y="289726"/>
            <a:ext cx="7733233" cy="1058276"/>
          </a:xfrm>
        </p:spPr>
        <p:txBody>
          <a:bodyPr/>
          <a:lstStyle/>
          <a:p>
            <a:r>
              <a:rPr lang="en-US" sz="4000" b="1" dirty="0" smtClean="0"/>
              <a:t>VMMC Specific Findings</a:t>
            </a:r>
            <a:endParaRPr lang="en-US" sz="4000" b="1" dirty="0"/>
          </a:p>
        </p:txBody>
      </p:sp>
      <p:sp>
        <p:nvSpPr>
          <p:cNvPr id="4" name="Content Placeholder 3"/>
          <p:cNvSpPr>
            <a:spLocks noGrp="1"/>
          </p:cNvSpPr>
          <p:nvPr>
            <p:ph idx="1"/>
          </p:nvPr>
        </p:nvSpPr>
        <p:spPr>
          <a:xfrm>
            <a:off x="650106" y="1419410"/>
            <a:ext cx="8075541" cy="4886045"/>
          </a:xfrm>
        </p:spPr>
        <p:txBody>
          <a:bodyPr>
            <a:noAutofit/>
          </a:bodyPr>
          <a:lstStyle/>
          <a:p>
            <a:r>
              <a:rPr lang="en-US" sz="2800" b="1" dirty="0"/>
              <a:t>Role of </a:t>
            </a:r>
            <a:r>
              <a:rPr lang="en-US" sz="2800" b="1" dirty="0" smtClean="0"/>
              <a:t>parents</a:t>
            </a:r>
            <a:r>
              <a:rPr lang="en-US" sz="2800" b="1" dirty="0"/>
              <a:t>, </a:t>
            </a:r>
            <a:r>
              <a:rPr lang="en-US" sz="2800" b="1" dirty="0" smtClean="0"/>
              <a:t>families </a:t>
            </a:r>
            <a:r>
              <a:rPr lang="en-US" sz="2800" b="1" dirty="0"/>
              <a:t>and </a:t>
            </a:r>
            <a:r>
              <a:rPr lang="en-US" sz="2800" b="1" dirty="0" smtClean="0"/>
              <a:t>educators:</a:t>
            </a:r>
          </a:p>
          <a:p>
            <a:pPr marL="742950" lvl="2" indent="-342900">
              <a:spcAft>
                <a:spcPts val="600"/>
              </a:spcAft>
              <a:buFont typeface="Wingdings" charset="2"/>
              <a:buChar char="Ø"/>
            </a:pPr>
            <a:r>
              <a:rPr lang="en-US" dirty="0"/>
              <a:t>In Zambia, p</a:t>
            </a:r>
            <a:r>
              <a:rPr lang="en-US" dirty="0" smtClean="0"/>
              <a:t>arents first </a:t>
            </a:r>
            <a:r>
              <a:rPr lang="en-US" dirty="0"/>
              <a:t>source of </a:t>
            </a:r>
            <a:r>
              <a:rPr lang="en-US" dirty="0" smtClean="0"/>
              <a:t>info </a:t>
            </a:r>
            <a:r>
              <a:rPr lang="en-US" dirty="0"/>
              <a:t>on VMMC </a:t>
            </a:r>
            <a:r>
              <a:rPr lang="en-US" dirty="0" smtClean="0"/>
              <a:t>for 61</a:t>
            </a:r>
            <a:r>
              <a:rPr lang="en-US" dirty="0"/>
              <a:t>% of </a:t>
            </a:r>
            <a:r>
              <a:rPr lang="en-US" dirty="0" smtClean="0"/>
              <a:t>adolescents; Almost </a:t>
            </a:r>
            <a:r>
              <a:rPr lang="en-US" dirty="0"/>
              <a:t>all FGD participants from non-circumcising districts </a:t>
            </a:r>
            <a:r>
              <a:rPr lang="en-US" dirty="0" smtClean="0"/>
              <a:t>would </a:t>
            </a:r>
            <a:r>
              <a:rPr lang="en-US" dirty="0"/>
              <a:t>take sons </a:t>
            </a:r>
            <a:r>
              <a:rPr lang="en-US" dirty="0" smtClean="0"/>
              <a:t>for VMMC </a:t>
            </a:r>
            <a:r>
              <a:rPr lang="en-US" dirty="0"/>
              <a:t>if they knew more about </a:t>
            </a:r>
            <a:r>
              <a:rPr lang="en-US" dirty="0" smtClean="0"/>
              <a:t>it</a:t>
            </a:r>
            <a:endParaRPr lang="en-US" dirty="0"/>
          </a:p>
          <a:p>
            <a:pPr lvl="1">
              <a:buFont typeface="Wingdings" charset="2"/>
              <a:buChar char="Ø"/>
            </a:pPr>
            <a:r>
              <a:rPr lang="en-US" sz="2400" dirty="0"/>
              <a:t>In </a:t>
            </a:r>
            <a:r>
              <a:rPr lang="en-US" sz="2400" dirty="0" smtClean="0"/>
              <a:t>Tanzania, fathers </a:t>
            </a:r>
            <a:r>
              <a:rPr lang="en-US" sz="2400" dirty="0"/>
              <a:t>who </a:t>
            </a:r>
            <a:r>
              <a:rPr lang="en-US" sz="2400" dirty="0" smtClean="0"/>
              <a:t>would not get circumcised themselves, but would </a:t>
            </a:r>
            <a:r>
              <a:rPr lang="en-US" sz="2400" dirty="0"/>
              <a:t>take </a:t>
            </a:r>
            <a:r>
              <a:rPr lang="en-US" sz="2400" dirty="0" smtClean="0"/>
              <a:t>sons</a:t>
            </a:r>
          </a:p>
          <a:p>
            <a:pPr marL="342900" lvl="1" indent="-342900">
              <a:buFont typeface="Arial"/>
              <a:buChar char="•"/>
            </a:pPr>
            <a:endParaRPr lang="en-US" sz="1000" b="1" dirty="0" smtClean="0"/>
          </a:p>
          <a:p>
            <a:pPr marL="342900" lvl="1" indent="-342900">
              <a:buFont typeface="Arial"/>
              <a:buChar char="•"/>
            </a:pPr>
            <a:r>
              <a:rPr lang="en-US" b="1" dirty="0" smtClean="0"/>
              <a:t>Women key </a:t>
            </a:r>
            <a:r>
              <a:rPr lang="en-US" b="1" dirty="0"/>
              <a:t>encouraging force behind VMMC </a:t>
            </a:r>
            <a:r>
              <a:rPr lang="en-US" b="1" dirty="0" smtClean="0"/>
              <a:t>for husbands, sons</a:t>
            </a:r>
          </a:p>
          <a:p>
            <a:pPr marL="342900" lvl="1" indent="-342900">
              <a:buFont typeface="Arial"/>
              <a:buChar char="•"/>
            </a:pPr>
            <a:endParaRPr lang="en-US" sz="1200" b="1" dirty="0" smtClean="0"/>
          </a:p>
          <a:p>
            <a:pPr marL="342900" lvl="1" indent="-342900">
              <a:buFont typeface="Arial"/>
              <a:buChar char="•"/>
            </a:pPr>
            <a:r>
              <a:rPr lang="en-US" b="1" dirty="0" smtClean="0"/>
              <a:t>Adolescents </a:t>
            </a:r>
            <a:r>
              <a:rPr lang="en-US" b="1" dirty="0"/>
              <a:t>still play a key role in </a:t>
            </a:r>
            <a:r>
              <a:rPr lang="en-US" b="1" dirty="0" smtClean="0"/>
              <a:t>decision-making</a:t>
            </a:r>
            <a:endParaRPr lang="en-US" b="1" dirty="0">
              <a:latin typeface="+mn-lt"/>
            </a:endParaRPr>
          </a:p>
          <a:p>
            <a:endParaRPr lang="en-US" sz="2000" dirty="0" smtClean="0">
              <a:latin typeface="+mn-lt"/>
            </a:endParaRPr>
          </a:p>
          <a:p>
            <a:pPr>
              <a:buFont typeface="Wingdings" charset="2"/>
              <a:buChar char="Ø"/>
            </a:pPr>
            <a:endParaRPr lang="en-US" sz="2000" dirty="0" smtClean="0">
              <a:latin typeface="+mn-lt"/>
            </a:endParaRPr>
          </a:p>
          <a:p>
            <a:endParaRPr lang="en-US" sz="2000" dirty="0">
              <a:latin typeface="+mn-lt"/>
            </a:endParaRPr>
          </a:p>
          <a:p>
            <a:endParaRPr lang="en-US" sz="2000" b="1" dirty="0" smtClean="0">
              <a:latin typeface="+mn-lt"/>
            </a:endParaRPr>
          </a:p>
          <a:p>
            <a:endParaRPr lang="en-US" sz="2000" dirty="0">
              <a:latin typeface="+mn-lt"/>
            </a:endParaRPr>
          </a:p>
        </p:txBody>
      </p:sp>
    </p:spTree>
    <p:extLst>
      <p:ext uri="{BB962C8B-B14F-4D97-AF65-F5344CB8AC3E}">
        <p14:creationId xmlns:p14="http://schemas.microsoft.com/office/powerpoint/2010/main" val="339390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17" y="185139"/>
            <a:ext cx="7658528" cy="1058276"/>
          </a:xfrm>
        </p:spPr>
        <p:txBody>
          <a:bodyPr/>
          <a:lstStyle/>
          <a:p>
            <a:r>
              <a:rPr lang="en-US" sz="4000" b="1" dirty="0" smtClean="0"/>
              <a:t>VMMC Specific Findings</a:t>
            </a:r>
            <a:endParaRPr lang="en-US" sz="4000" b="1" dirty="0"/>
          </a:p>
        </p:txBody>
      </p:sp>
      <p:sp>
        <p:nvSpPr>
          <p:cNvPr id="4" name="Content Placeholder 3"/>
          <p:cNvSpPr>
            <a:spLocks noGrp="1"/>
          </p:cNvSpPr>
          <p:nvPr>
            <p:ph idx="1"/>
          </p:nvPr>
        </p:nvSpPr>
        <p:spPr>
          <a:xfrm>
            <a:off x="799516" y="1318120"/>
            <a:ext cx="7970953" cy="5387480"/>
          </a:xfrm>
        </p:spPr>
        <p:txBody>
          <a:bodyPr>
            <a:normAutofit fontScale="92500" lnSpcReduction="20000"/>
          </a:bodyPr>
          <a:lstStyle/>
          <a:p>
            <a:pPr marL="0" indent="0">
              <a:buNone/>
            </a:pPr>
            <a:r>
              <a:rPr lang="en-US" b="1" dirty="0"/>
              <a:t>Barriers that may prevent parents from taking children for </a:t>
            </a:r>
            <a:r>
              <a:rPr lang="en-US" b="1" dirty="0" smtClean="0"/>
              <a:t>VMMC</a:t>
            </a:r>
            <a:endParaRPr lang="en-US" sz="2800" dirty="0" smtClean="0"/>
          </a:p>
          <a:p>
            <a:pPr lvl="1"/>
            <a:r>
              <a:rPr lang="en-US" sz="2800" dirty="0" smtClean="0"/>
              <a:t>Fear of pain</a:t>
            </a:r>
            <a:endParaRPr lang="en-US" sz="2800" dirty="0"/>
          </a:p>
          <a:p>
            <a:pPr lvl="1"/>
            <a:r>
              <a:rPr lang="en-US" sz="2800" dirty="0"/>
              <a:t>Tribal and religious </a:t>
            </a:r>
            <a:r>
              <a:rPr lang="en-US" sz="2800" dirty="0" smtClean="0"/>
              <a:t>aversions</a:t>
            </a:r>
          </a:p>
          <a:p>
            <a:pPr lvl="1"/>
            <a:r>
              <a:rPr lang="en-US" sz="2800" dirty="0" smtClean="0"/>
              <a:t>Cost</a:t>
            </a:r>
          </a:p>
          <a:p>
            <a:pPr marL="457200" lvl="1" indent="0">
              <a:buNone/>
            </a:pPr>
            <a:endParaRPr lang="en-US" dirty="0" smtClean="0"/>
          </a:p>
          <a:p>
            <a:pPr marL="457200" lvl="1" indent="0">
              <a:buNone/>
            </a:pPr>
            <a:endParaRPr lang="en-US" dirty="0"/>
          </a:p>
          <a:p>
            <a:pPr>
              <a:buFont typeface="Wingdings" charset="2"/>
              <a:buChar char="§"/>
            </a:pPr>
            <a:r>
              <a:rPr lang="en-US" dirty="0" smtClean="0"/>
              <a:t>Parents in some Tanzanian tribes thought circumcised sons would be embarrassing</a:t>
            </a:r>
          </a:p>
          <a:p>
            <a:pPr>
              <a:buFont typeface="Wingdings" charset="2"/>
              <a:buChar char="§"/>
            </a:pPr>
            <a:endParaRPr lang="en-US" sz="1200" dirty="0" smtClean="0"/>
          </a:p>
          <a:p>
            <a:pPr>
              <a:buFont typeface="Wingdings" charset="2"/>
              <a:buChar char="§"/>
            </a:pPr>
            <a:r>
              <a:rPr lang="en-US" dirty="0" smtClean="0"/>
              <a:t>Among Xhosa men in SA, knowledge of VMMC benefits widespread, but only 16% of fathers would encourage sons to undergo VMMC</a:t>
            </a:r>
          </a:p>
          <a:p>
            <a:pPr marL="457200" lvl="1" indent="0">
              <a:buNone/>
            </a:pPr>
            <a:endParaRPr lang="en-US" dirty="0">
              <a:latin typeface="+mn-lt"/>
            </a:endParaRPr>
          </a:p>
          <a:p>
            <a:endParaRPr lang="en-US" dirty="0" smtClean="0">
              <a:latin typeface="+mn-lt"/>
            </a:endParaRPr>
          </a:p>
          <a:p>
            <a:endParaRPr lang="en-US" sz="1000" dirty="0" smtClean="0">
              <a:latin typeface="+mn-lt"/>
            </a:endParaRPr>
          </a:p>
          <a:p>
            <a:endParaRPr lang="en-US" dirty="0">
              <a:latin typeface="+mn-lt"/>
            </a:endParaRPr>
          </a:p>
          <a:p>
            <a:endParaRPr lang="en-US" dirty="0">
              <a:latin typeface="+mn-lt"/>
            </a:endParaRPr>
          </a:p>
          <a:p>
            <a:endParaRPr lang="en-US" b="1" dirty="0" smtClean="0">
              <a:latin typeface="+mn-lt"/>
            </a:endParaRPr>
          </a:p>
          <a:p>
            <a:endParaRPr lang="en-US" dirty="0">
              <a:latin typeface="+mn-lt"/>
            </a:endParaRPr>
          </a:p>
        </p:txBody>
      </p:sp>
      <p:pic>
        <p:nvPicPr>
          <p:cNvPr id="5" name="Picture 4" descr="men.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77000" y="1981200"/>
            <a:ext cx="1922709" cy="192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5203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29" y="155257"/>
            <a:ext cx="7909971" cy="1058276"/>
          </a:xfrm>
        </p:spPr>
        <p:txBody>
          <a:bodyPr/>
          <a:lstStyle/>
          <a:p>
            <a:r>
              <a:rPr lang="en-US" sz="4000" b="1" dirty="0" smtClean="0"/>
              <a:t>VMMC Specific Findings </a:t>
            </a:r>
            <a:endParaRPr lang="en-US" sz="4000" b="1" dirty="0"/>
          </a:p>
        </p:txBody>
      </p:sp>
      <p:sp>
        <p:nvSpPr>
          <p:cNvPr id="3" name="Content Placeholder 2"/>
          <p:cNvSpPr>
            <a:spLocks noGrp="1"/>
          </p:cNvSpPr>
          <p:nvPr>
            <p:ph idx="1"/>
          </p:nvPr>
        </p:nvSpPr>
        <p:spPr>
          <a:xfrm>
            <a:off x="575401" y="1434354"/>
            <a:ext cx="8284718" cy="4691810"/>
          </a:xfrm>
        </p:spPr>
        <p:txBody>
          <a:bodyPr>
            <a:normAutofit fontScale="92500" lnSpcReduction="20000"/>
          </a:bodyPr>
          <a:lstStyle/>
          <a:p>
            <a:pPr marL="0" indent="0">
              <a:buNone/>
            </a:pPr>
            <a:r>
              <a:rPr lang="en-US" b="1" dirty="0"/>
              <a:t>What </a:t>
            </a:r>
            <a:r>
              <a:rPr lang="en-US" b="1" dirty="0" smtClean="0"/>
              <a:t>do young men know, believe and want from VMMC</a:t>
            </a:r>
            <a:r>
              <a:rPr lang="en-US" b="1" dirty="0"/>
              <a:t>: Misconceptions, </a:t>
            </a:r>
            <a:r>
              <a:rPr lang="en-US" b="1" dirty="0" smtClean="0"/>
              <a:t>motivators </a:t>
            </a:r>
            <a:r>
              <a:rPr lang="en-US" b="1" dirty="0"/>
              <a:t>and </a:t>
            </a:r>
            <a:r>
              <a:rPr lang="en-US" b="1" dirty="0" smtClean="0"/>
              <a:t>barriers </a:t>
            </a:r>
            <a:endParaRPr lang="en-US" b="1" dirty="0"/>
          </a:p>
          <a:p>
            <a:pPr lvl="1"/>
            <a:r>
              <a:rPr lang="en-US" dirty="0"/>
              <a:t>Concerns of sexual desire, sexual satisfaction and infertility</a:t>
            </a:r>
          </a:p>
          <a:p>
            <a:pPr lvl="1"/>
            <a:r>
              <a:rPr lang="en-US" dirty="0" smtClean="0"/>
              <a:t>Traditions </a:t>
            </a:r>
            <a:r>
              <a:rPr lang="en-US" dirty="0"/>
              <a:t>and rituals</a:t>
            </a:r>
          </a:p>
          <a:p>
            <a:pPr lvl="1"/>
            <a:r>
              <a:rPr lang="en-US" dirty="0"/>
              <a:t>Lack of understanding of protective </a:t>
            </a:r>
            <a:r>
              <a:rPr lang="en-US" dirty="0" smtClean="0"/>
              <a:t>factors</a:t>
            </a:r>
          </a:p>
          <a:p>
            <a:pPr marL="0" indent="0">
              <a:buNone/>
            </a:pPr>
            <a:r>
              <a:rPr lang="en-US" b="1" dirty="0" smtClean="0"/>
              <a:t>Understanding the </a:t>
            </a:r>
            <a:r>
              <a:rPr lang="en-US" b="1" dirty="0"/>
              <a:t>procedure and process</a:t>
            </a:r>
          </a:p>
          <a:p>
            <a:pPr lvl="1"/>
            <a:r>
              <a:rPr lang="en-US" dirty="0"/>
              <a:t>Most boys (&gt;50%) in Zambia and Swaziland reported </a:t>
            </a:r>
            <a:r>
              <a:rPr lang="en-US" u="sng" dirty="0"/>
              <a:t>NOT</a:t>
            </a:r>
            <a:r>
              <a:rPr lang="en-US" dirty="0"/>
              <a:t> being “very comfortable” with VMMC prior to </a:t>
            </a:r>
            <a:r>
              <a:rPr lang="en-US" dirty="0" smtClean="0"/>
              <a:t>surgery</a:t>
            </a:r>
          </a:p>
          <a:p>
            <a:pPr lvl="1"/>
            <a:r>
              <a:rPr lang="en-US" dirty="0" smtClean="0"/>
              <a:t>In Rwanda, 37% of adolescents could not identify what was involved in the procedure.</a:t>
            </a:r>
            <a:endParaRPr lang="en-US" dirty="0"/>
          </a:p>
          <a:p>
            <a:endParaRPr lang="en-US" sz="1000" dirty="0"/>
          </a:p>
          <a:p>
            <a:endParaRPr lang="en-US" dirty="0">
              <a:latin typeface="+mn-lt"/>
            </a:endParaRPr>
          </a:p>
        </p:txBody>
      </p:sp>
    </p:spTree>
    <p:extLst>
      <p:ext uri="{BB962C8B-B14F-4D97-AF65-F5344CB8AC3E}">
        <p14:creationId xmlns:p14="http://schemas.microsoft.com/office/powerpoint/2010/main" val="332900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524"/>
            <a:ext cx="7528971" cy="1058276"/>
          </a:xfrm>
        </p:spPr>
        <p:txBody>
          <a:bodyPr/>
          <a:lstStyle/>
          <a:p>
            <a:pPr algn="l"/>
            <a:r>
              <a:rPr lang="en-US" sz="4000" b="1" dirty="0" smtClean="0"/>
              <a:t>VMMC Specific Findings </a:t>
            </a:r>
            <a:endParaRPr lang="en-US" sz="4000" b="1" dirty="0"/>
          </a:p>
        </p:txBody>
      </p:sp>
      <p:sp>
        <p:nvSpPr>
          <p:cNvPr id="3" name="Content Placeholder 2"/>
          <p:cNvSpPr>
            <a:spLocks noGrp="1"/>
          </p:cNvSpPr>
          <p:nvPr>
            <p:ph idx="1"/>
          </p:nvPr>
        </p:nvSpPr>
        <p:spPr>
          <a:xfrm>
            <a:off x="575401" y="1434354"/>
            <a:ext cx="7886674" cy="4691810"/>
          </a:xfrm>
        </p:spPr>
        <p:txBody>
          <a:bodyPr>
            <a:normAutofit/>
          </a:bodyPr>
          <a:lstStyle/>
          <a:p>
            <a:endParaRPr lang="en-US" sz="1000" dirty="0"/>
          </a:p>
          <a:p>
            <a:pPr marL="0" indent="0">
              <a:buNone/>
            </a:pPr>
            <a:r>
              <a:rPr lang="en-US" b="1" dirty="0"/>
              <a:t>Counseling </a:t>
            </a:r>
          </a:p>
          <a:p>
            <a:pPr lvl="1"/>
            <a:r>
              <a:rPr lang="en-US" dirty="0" smtClean="0"/>
              <a:t>In Zambia and Swaziland, comprehension </a:t>
            </a:r>
            <a:r>
              <a:rPr lang="en-US" dirty="0"/>
              <a:t>of </a:t>
            </a:r>
            <a:r>
              <a:rPr lang="en-US" dirty="0" smtClean="0"/>
              <a:t>VMMC </a:t>
            </a:r>
            <a:r>
              <a:rPr lang="en-US" dirty="0"/>
              <a:t>procedure </a:t>
            </a:r>
            <a:r>
              <a:rPr lang="en-US" dirty="0" smtClean="0"/>
              <a:t>much </a:t>
            </a:r>
            <a:r>
              <a:rPr lang="en-US" dirty="0"/>
              <a:t>lower among adolescents than </a:t>
            </a:r>
            <a:r>
              <a:rPr lang="en-US" dirty="0" smtClean="0"/>
              <a:t>adults </a:t>
            </a:r>
          </a:p>
          <a:p>
            <a:pPr lvl="1"/>
            <a:endParaRPr lang="en-US" dirty="0" smtClean="0"/>
          </a:p>
          <a:p>
            <a:pPr lvl="1"/>
            <a:r>
              <a:rPr lang="en-US" dirty="0" smtClean="0"/>
              <a:t>While adolescents found </a:t>
            </a:r>
            <a:r>
              <a:rPr lang="en-US" dirty="0"/>
              <a:t>some </a:t>
            </a:r>
            <a:r>
              <a:rPr lang="en-US" dirty="0" smtClean="0"/>
              <a:t>pre</a:t>
            </a:r>
            <a:r>
              <a:rPr lang="en-US" dirty="0"/>
              <a:t>-procedure counseling effective, significant confusion </a:t>
            </a:r>
            <a:r>
              <a:rPr lang="en-US" dirty="0" smtClean="0"/>
              <a:t>about protective </a:t>
            </a:r>
            <a:r>
              <a:rPr lang="en-US" dirty="0"/>
              <a:t>factors </a:t>
            </a:r>
            <a:r>
              <a:rPr lang="en-US" dirty="0" smtClean="0"/>
              <a:t>remained</a:t>
            </a:r>
          </a:p>
          <a:p>
            <a:pPr lvl="2"/>
            <a:r>
              <a:rPr lang="en-US" dirty="0" smtClean="0"/>
              <a:t>Both measured </a:t>
            </a:r>
            <a:r>
              <a:rPr lang="en-US" dirty="0"/>
              <a:t>by a 10 question test</a:t>
            </a:r>
          </a:p>
          <a:p>
            <a:pPr lvl="2"/>
            <a:endParaRPr lang="en-US" dirty="0"/>
          </a:p>
          <a:p>
            <a:endParaRPr lang="en-US" dirty="0">
              <a:latin typeface="+mn-lt"/>
            </a:endParaRPr>
          </a:p>
        </p:txBody>
      </p:sp>
      <p:pic>
        <p:nvPicPr>
          <p:cNvPr id="4" name="Picture 3" descr="2007-92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4600" y="232651"/>
            <a:ext cx="2058365" cy="2053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4381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Summary</a:t>
            </a:r>
            <a:endParaRPr lang="en-US" b="1" dirty="0"/>
          </a:p>
        </p:txBody>
      </p:sp>
      <p:sp>
        <p:nvSpPr>
          <p:cNvPr id="3" name="Content Placeholder 2"/>
          <p:cNvSpPr>
            <a:spLocks noGrp="1"/>
          </p:cNvSpPr>
          <p:nvPr>
            <p:ph idx="1"/>
          </p:nvPr>
        </p:nvSpPr>
        <p:spPr>
          <a:xfrm>
            <a:off x="650106" y="1851102"/>
            <a:ext cx="7733233" cy="4778298"/>
          </a:xfrm>
        </p:spPr>
        <p:txBody>
          <a:bodyPr>
            <a:normAutofit fontScale="92500"/>
          </a:bodyPr>
          <a:lstStyle/>
          <a:p>
            <a:r>
              <a:rPr lang="en-US" dirty="0" smtClean="0"/>
              <a:t>Parents play a role in decision-making about VMMC</a:t>
            </a:r>
          </a:p>
          <a:p>
            <a:endParaRPr lang="en-US" sz="1400" dirty="0" smtClean="0"/>
          </a:p>
          <a:p>
            <a:r>
              <a:rPr lang="en-US" dirty="0" smtClean="0"/>
              <a:t>In South Africa, VMMC in clinical setting lack traditional components so men miss out</a:t>
            </a:r>
          </a:p>
          <a:p>
            <a:pPr marL="0" indent="0">
              <a:buNone/>
            </a:pPr>
            <a:endParaRPr lang="en-US" sz="1400" dirty="0" smtClean="0"/>
          </a:p>
          <a:p>
            <a:pPr>
              <a:spcAft>
                <a:spcPts val="600"/>
              </a:spcAft>
            </a:pPr>
            <a:r>
              <a:rPr lang="en-US" dirty="0"/>
              <a:t>Retention of information among young clients from counseling often incorrect; calls for improved counseling services and follow </a:t>
            </a:r>
            <a:r>
              <a:rPr lang="en-US" dirty="0" smtClean="0"/>
              <a:t>up</a:t>
            </a:r>
          </a:p>
          <a:p>
            <a:pPr>
              <a:spcAft>
                <a:spcPts val="600"/>
              </a:spcAft>
            </a:pPr>
            <a:r>
              <a:rPr lang="en-US" dirty="0" smtClean="0"/>
              <a:t>Further research and study is needed</a:t>
            </a:r>
            <a:endParaRPr lang="en-US" dirty="0"/>
          </a:p>
        </p:txBody>
      </p:sp>
      <p:pic>
        <p:nvPicPr>
          <p:cNvPr id="4" name="Picture 3" descr="419-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57800" y="304800"/>
            <a:ext cx="3325420" cy="149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5789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461001"/>
          </a:xfrm>
        </p:spPr>
        <p:txBody>
          <a:bodyPr>
            <a:normAutofit/>
          </a:bodyPr>
          <a:lstStyle/>
          <a:p>
            <a:pPr algn="ctr"/>
            <a:r>
              <a:rPr lang="en-US" sz="4800" dirty="0" smtClean="0"/>
              <a:t>Questions?</a:t>
            </a:r>
            <a:br>
              <a:rPr lang="en-US" sz="4800" dirty="0" smtClean="0"/>
            </a:br>
            <a:r>
              <a:rPr lang="en-US" sz="4800" dirty="0"/>
              <a:t/>
            </a:r>
            <a:br>
              <a:rPr lang="en-US" sz="4800" dirty="0"/>
            </a:br>
            <a:r>
              <a:rPr lang="en-US" sz="3200" dirty="0" err="1"/>
              <a:t>l</a:t>
            </a:r>
            <a:r>
              <a:rPr lang="en-US" sz="3200" dirty="0" err="1" smtClean="0"/>
              <a:t>ynn.vanlith@jhu.edu</a:t>
            </a:r>
            <a:endParaRPr lang="en-US" sz="3200" dirty="0"/>
          </a:p>
        </p:txBody>
      </p:sp>
      <p:pic>
        <p:nvPicPr>
          <p:cNvPr id="3" name="Picture 2" descr="PEPFAR-Logo-Color-Tagline-Transparent-White.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0999" y="4880553"/>
            <a:ext cx="2946716" cy="10667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29399" y="4953000"/>
            <a:ext cx="2236749" cy="84195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57599" y="4953000"/>
            <a:ext cx="2400300" cy="816102"/>
          </a:xfrm>
          <a:prstGeom prst="rect">
            <a:avLst/>
          </a:prstGeom>
        </p:spPr>
      </p:pic>
    </p:spTree>
    <p:extLst>
      <p:ext uri="{BB962C8B-B14F-4D97-AF65-F5344CB8AC3E}">
        <p14:creationId xmlns:p14="http://schemas.microsoft.com/office/powerpoint/2010/main" val="2140476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Acknowledgements</a:t>
            </a:r>
            <a:endParaRPr lang="en-US" b="1" dirty="0"/>
          </a:p>
        </p:txBody>
      </p:sp>
      <p:sp>
        <p:nvSpPr>
          <p:cNvPr id="3" name="Content Placeholder 2"/>
          <p:cNvSpPr>
            <a:spLocks noGrp="1"/>
          </p:cNvSpPr>
          <p:nvPr>
            <p:ph idx="1"/>
          </p:nvPr>
        </p:nvSpPr>
        <p:spPr>
          <a:xfrm>
            <a:off x="650106" y="1851102"/>
            <a:ext cx="7733233" cy="4854498"/>
          </a:xfrm>
        </p:spPr>
        <p:txBody>
          <a:bodyPr>
            <a:normAutofit fontScale="92500" lnSpcReduction="20000"/>
          </a:bodyPr>
          <a:lstStyle/>
          <a:p>
            <a:r>
              <a:rPr lang="en-US" dirty="0" smtClean="0"/>
              <a:t>Aaron </a:t>
            </a:r>
            <a:r>
              <a:rPr lang="en-US" dirty="0" err="1" smtClean="0"/>
              <a:t>Tobian</a:t>
            </a:r>
            <a:r>
              <a:rPr lang="en-US" dirty="0" smtClean="0"/>
              <a:t> (PI), JHU</a:t>
            </a:r>
          </a:p>
          <a:p>
            <a:r>
              <a:rPr lang="en-US" dirty="0"/>
              <a:t>Maria </a:t>
            </a:r>
            <a:r>
              <a:rPr lang="en-US" dirty="0" err="1"/>
              <a:t>Smelyanskaya</a:t>
            </a:r>
            <a:r>
              <a:rPr lang="en-US" dirty="0" smtClean="0"/>
              <a:t>, JHU</a:t>
            </a:r>
            <a:r>
              <a:rPr lang="en-US" dirty="0"/>
              <a:t>-</a:t>
            </a:r>
            <a:r>
              <a:rPr lang="en-US" dirty="0" smtClean="0"/>
              <a:t>CCP</a:t>
            </a:r>
          </a:p>
          <a:p>
            <a:r>
              <a:rPr lang="en-US" dirty="0" smtClean="0"/>
              <a:t>Beth </a:t>
            </a:r>
            <a:r>
              <a:rPr lang="en-US" dirty="0" err="1" smtClean="0"/>
              <a:t>Mallalieu</a:t>
            </a:r>
            <a:r>
              <a:rPr lang="en-US" dirty="0" smtClean="0"/>
              <a:t>, JHU-CCP</a:t>
            </a:r>
          </a:p>
          <a:p>
            <a:r>
              <a:rPr lang="en-US" dirty="0" smtClean="0"/>
              <a:t>Michelle Kaufman, JHU-CCP</a:t>
            </a:r>
          </a:p>
          <a:p>
            <a:r>
              <a:rPr lang="en-US" dirty="0" err="1" smtClean="0"/>
              <a:t>Arik</a:t>
            </a:r>
            <a:r>
              <a:rPr lang="en-US" dirty="0" smtClean="0"/>
              <a:t> </a:t>
            </a:r>
            <a:r>
              <a:rPr lang="en-US" dirty="0" err="1" smtClean="0"/>
              <a:t>Marcell</a:t>
            </a:r>
            <a:r>
              <a:rPr lang="en-US" dirty="0" smtClean="0"/>
              <a:t>, JHU</a:t>
            </a:r>
          </a:p>
          <a:p>
            <a:r>
              <a:rPr lang="en-US" dirty="0" smtClean="0"/>
              <a:t>Karin </a:t>
            </a:r>
            <a:r>
              <a:rPr lang="en-US" dirty="0" err="1" smtClean="0"/>
              <a:t>Hatzold</a:t>
            </a:r>
            <a:r>
              <a:rPr lang="en-US" dirty="0" smtClean="0"/>
              <a:t>, PSI</a:t>
            </a:r>
          </a:p>
          <a:p>
            <a:r>
              <a:rPr lang="en-US" dirty="0" smtClean="0"/>
              <a:t>Maria Elena Figueroa, JHU-CCP</a:t>
            </a:r>
          </a:p>
          <a:p>
            <a:r>
              <a:rPr lang="en-US" dirty="0" smtClean="0"/>
              <a:t>Emmanuel </a:t>
            </a:r>
            <a:r>
              <a:rPr lang="en-US" dirty="0" err="1" smtClean="0"/>
              <a:t>Njeuhmeli</a:t>
            </a:r>
            <a:r>
              <a:rPr lang="en-US" dirty="0" smtClean="0"/>
              <a:t>, USAID</a:t>
            </a:r>
          </a:p>
          <a:p>
            <a:r>
              <a:rPr lang="en-US" dirty="0" smtClean="0"/>
              <a:t>Kim Seifert-Ahanda, USAID</a:t>
            </a:r>
          </a:p>
          <a:p>
            <a:r>
              <a:rPr lang="en-US" dirty="0" smtClean="0"/>
              <a:t>Adolescent VMMC TAG</a:t>
            </a:r>
          </a:p>
          <a:p>
            <a:pPr marL="0" indent="0">
              <a:buNone/>
            </a:pPr>
            <a:endParaRPr lang="en-US" sz="1400" dirty="0" smtClean="0"/>
          </a:p>
        </p:txBody>
      </p:sp>
    </p:spTree>
    <p:extLst>
      <p:ext uri="{BB962C8B-B14F-4D97-AF65-F5344CB8AC3E}">
        <p14:creationId xmlns:p14="http://schemas.microsoft.com/office/powerpoint/2010/main" val="298773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304800"/>
            <a:ext cx="7606135" cy="1219335"/>
          </a:xfrm>
        </p:spPr>
        <p:txBody>
          <a:bodyPr>
            <a:normAutofit fontScale="90000"/>
          </a:bodyPr>
          <a:lstStyle/>
          <a:p>
            <a:r>
              <a:rPr lang="en-US" b="1" dirty="0" smtClean="0">
                <a:solidFill>
                  <a:schemeClr val="bg1"/>
                </a:solidFill>
                <a:latin typeface="Calibri" panose="020F0502020204030204" pitchFamily="34" charset="0"/>
                <a:cs typeface="Calibri" panose="020F0502020204030204" pitchFamily="34" charset="0"/>
              </a:rPr>
              <a:t>Team Effort: Technical Advisory Group and In-country Partnership</a:t>
            </a:r>
            <a:endParaRPr lang="en-US" b="1" dirty="0">
              <a:solidFill>
                <a:schemeClr val="bg1"/>
              </a:solidFill>
              <a:latin typeface="Calibri" panose="020F0502020204030204" pitchFamily="34" charset="0"/>
              <a:cs typeface="Calibri" panose="020F050202020403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42574267"/>
              </p:ext>
            </p:extLst>
          </p:nvPr>
        </p:nvGraphicFramePr>
        <p:xfrm>
          <a:off x="138113" y="2333625"/>
          <a:ext cx="8926512" cy="2811463"/>
        </p:xfrm>
        <a:graphic>
          <a:graphicData uri="http://schemas.openxmlformats.org/presentationml/2006/ole">
            <mc:AlternateContent xmlns:mc="http://schemas.openxmlformats.org/markup-compatibility/2006">
              <mc:Choice xmlns:v="urn:schemas-microsoft-com:vml" Requires="v">
                <p:oleObj spid="_x0000_s1049" name="Document" r:id="rId5" imgW="8648700" imgH="2730500" progId="Word.Document.12">
                  <p:embed/>
                </p:oleObj>
              </mc:Choice>
              <mc:Fallback>
                <p:oleObj name="Document" r:id="rId5" imgW="8648700" imgH="2730500" progId="Word.Document.12">
                  <p:embed/>
                  <p:pic>
                    <p:nvPicPr>
                      <p:cNvPr id="0" name=""/>
                      <p:cNvPicPr/>
                      <p:nvPr/>
                    </p:nvPicPr>
                    <p:blipFill>
                      <a:blip r:embed="rId6"/>
                      <a:stretch>
                        <a:fillRect/>
                      </a:stretch>
                    </p:blipFill>
                    <p:spPr>
                      <a:xfrm>
                        <a:off x="138113" y="2333625"/>
                        <a:ext cx="8926512" cy="2811463"/>
                      </a:xfrm>
                      <a:prstGeom prst="rect">
                        <a:avLst/>
                      </a:prstGeom>
                    </p:spPr>
                  </p:pic>
                </p:oleObj>
              </mc:Fallback>
            </mc:AlternateContent>
          </a:graphicData>
        </a:graphic>
      </p:graphicFrame>
    </p:spTree>
    <p:extLst>
      <p:ext uri="{BB962C8B-B14F-4D97-AF65-F5344CB8AC3E}">
        <p14:creationId xmlns:p14="http://schemas.microsoft.com/office/powerpoint/2010/main" val="236769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r>
              <a:rPr lang="en-US" b="1" dirty="0" smtClean="0"/>
              <a:t>Making VMMC Services </a:t>
            </a:r>
            <a:br>
              <a:rPr lang="en-US" b="1" dirty="0" smtClean="0"/>
            </a:br>
            <a:r>
              <a:rPr lang="en-US" b="1" dirty="0" smtClean="0"/>
              <a:t>Adolescent Friendly</a:t>
            </a:r>
            <a:endParaRPr lang="en-US" b="1" dirty="0"/>
          </a:p>
        </p:txBody>
      </p:sp>
      <p:pic>
        <p:nvPicPr>
          <p:cNvPr id="8" name="Picture 7"/>
          <p:cNvPicPr>
            <a:picLocks noChangeAspect="1"/>
          </p:cNvPicPr>
          <p:nvPr/>
        </p:nvPicPr>
        <p:blipFill>
          <a:blip r:embed="rId3"/>
          <a:stretch>
            <a:fillRect/>
          </a:stretch>
        </p:blipFill>
        <p:spPr>
          <a:xfrm>
            <a:off x="4276345" y="2581656"/>
            <a:ext cx="4486655" cy="2523744"/>
          </a:xfrm>
          <a:prstGeom prst="rect">
            <a:avLst/>
          </a:prstGeom>
        </p:spPr>
      </p:pic>
      <p:sp>
        <p:nvSpPr>
          <p:cNvPr id="9" name="TextBox 8"/>
          <p:cNvSpPr txBox="1"/>
          <p:nvPr/>
        </p:nvSpPr>
        <p:spPr>
          <a:xfrm>
            <a:off x="417127" y="2008898"/>
            <a:ext cx="3386355" cy="4093428"/>
          </a:xfrm>
          <a:prstGeom prst="rect">
            <a:avLst/>
          </a:prstGeom>
          <a:noFill/>
        </p:spPr>
        <p:txBody>
          <a:bodyPr wrap="square" rtlCol="0">
            <a:spAutoFit/>
          </a:bodyPr>
          <a:lstStyle/>
          <a:p>
            <a:pPr marL="285750" indent="-285750">
              <a:buFont typeface="Arial"/>
              <a:buChar char="•"/>
            </a:pPr>
            <a:r>
              <a:rPr lang="en-US" sz="2000" dirty="0" smtClean="0">
                <a:solidFill>
                  <a:schemeClr val="bg1"/>
                </a:solidFill>
                <a:latin typeface="Arial"/>
                <a:cs typeface="Arial"/>
              </a:rPr>
              <a:t>Little known about quality health service delivery to boys and young men</a:t>
            </a:r>
          </a:p>
          <a:p>
            <a:pPr marL="285750" indent="-285750">
              <a:buFont typeface="Arial"/>
              <a:buChar char="•"/>
            </a:pPr>
            <a:endParaRPr lang="en-US" sz="2000" dirty="0" smtClean="0">
              <a:solidFill>
                <a:schemeClr val="bg1"/>
              </a:solidFill>
              <a:latin typeface="Arial"/>
              <a:cs typeface="Arial"/>
            </a:endParaRPr>
          </a:p>
          <a:p>
            <a:pPr marL="285750" indent="-285750">
              <a:buFont typeface="Arial"/>
              <a:buChar char="•"/>
            </a:pPr>
            <a:r>
              <a:rPr lang="en-US" sz="2000" dirty="0" smtClean="0">
                <a:solidFill>
                  <a:schemeClr val="bg1"/>
                </a:solidFill>
                <a:latin typeface="Arial"/>
                <a:cs typeface="Arial"/>
              </a:rPr>
              <a:t>Reproductive health and HIV prevention services – traditionally targeting women</a:t>
            </a:r>
            <a:endParaRPr lang="en-US" sz="2000" dirty="0">
              <a:solidFill>
                <a:schemeClr val="bg1"/>
              </a:solidFill>
              <a:latin typeface="Arial"/>
              <a:cs typeface="Arial"/>
            </a:endParaRPr>
          </a:p>
          <a:p>
            <a:pPr marL="285750" indent="-285750">
              <a:buFont typeface="Arial"/>
              <a:buChar char="•"/>
            </a:pPr>
            <a:endParaRPr lang="en-US" sz="2000" dirty="0">
              <a:solidFill>
                <a:schemeClr val="bg1"/>
              </a:solidFill>
              <a:latin typeface="Arial"/>
              <a:cs typeface="Arial"/>
            </a:endParaRPr>
          </a:p>
          <a:p>
            <a:pPr marL="285750" indent="-285750">
              <a:buFont typeface="Arial"/>
              <a:buChar char="•"/>
            </a:pPr>
            <a:r>
              <a:rPr lang="en-US" sz="2000" dirty="0" smtClean="0">
                <a:solidFill>
                  <a:schemeClr val="bg1"/>
                </a:solidFill>
                <a:latin typeface="Arial"/>
                <a:cs typeface="Arial"/>
              </a:rPr>
              <a:t>Quality VMMC – opportunity to engage young males in a lifetime of preventive activities</a:t>
            </a:r>
            <a:endParaRPr lang="en-US" sz="2000" dirty="0">
              <a:solidFill>
                <a:schemeClr val="bg1"/>
              </a:solidFill>
              <a:latin typeface="Arial"/>
              <a:cs typeface="Arial"/>
            </a:endParaRPr>
          </a:p>
        </p:txBody>
      </p:sp>
    </p:spTree>
    <p:extLst>
      <p:ext uri="{BB962C8B-B14F-4D97-AF65-F5344CB8AC3E}">
        <p14:creationId xmlns:p14="http://schemas.microsoft.com/office/powerpoint/2010/main" val="3554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Putting Evidence to Practice</a:t>
            </a:r>
            <a:endParaRPr lang="en-US" sz="2000" b="1" dirty="0"/>
          </a:p>
        </p:txBody>
      </p:sp>
      <p:sp>
        <p:nvSpPr>
          <p:cNvPr id="3" name="Content Placeholder 2"/>
          <p:cNvSpPr>
            <a:spLocks noGrp="1"/>
          </p:cNvSpPr>
          <p:nvPr>
            <p:ph idx="1"/>
          </p:nvPr>
        </p:nvSpPr>
        <p:spPr>
          <a:xfrm>
            <a:off x="457200" y="1447800"/>
            <a:ext cx="8381999" cy="4731289"/>
          </a:xfrm>
        </p:spPr>
        <p:txBody>
          <a:bodyPr>
            <a:noAutofit/>
          </a:bodyPr>
          <a:lstStyle/>
          <a:p>
            <a:pPr marL="0" indent="0">
              <a:buNone/>
            </a:pPr>
            <a:r>
              <a:rPr lang="en-US" sz="2800" b="1" dirty="0" smtClean="0">
                <a:latin typeface="Calibri"/>
                <a:cs typeface="Calibri"/>
              </a:rPr>
              <a:t>Goal</a:t>
            </a:r>
            <a:r>
              <a:rPr lang="en-US" sz="2800" dirty="0" smtClean="0">
                <a:latin typeface="Calibri"/>
                <a:cs typeface="Calibri"/>
              </a:rPr>
              <a:t>: gain better </a:t>
            </a:r>
            <a:r>
              <a:rPr lang="en-US" sz="2800" dirty="0">
                <a:latin typeface="Calibri"/>
                <a:cs typeface="Calibri"/>
              </a:rPr>
              <a:t>understanding of whether VMMC programs </a:t>
            </a:r>
            <a:r>
              <a:rPr lang="en-US" sz="2800" dirty="0" smtClean="0">
                <a:latin typeface="Calibri"/>
                <a:cs typeface="Calibri"/>
              </a:rPr>
              <a:t>adequately meet adolescent needs in </a:t>
            </a:r>
            <a:r>
              <a:rPr lang="en-US" sz="2800" dirty="0">
                <a:latin typeface="Calibri"/>
                <a:cs typeface="Calibri"/>
              </a:rPr>
              <a:t>age-appropriate ways by exploring counseling, </a:t>
            </a:r>
            <a:r>
              <a:rPr lang="en-US" sz="2800" dirty="0" smtClean="0">
                <a:latin typeface="Calibri"/>
                <a:cs typeface="Calibri"/>
              </a:rPr>
              <a:t>communication  </a:t>
            </a:r>
            <a:r>
              <a:rPr lang="en-US" sz="2800" dirty="0">
                <a:latin typeface="Calibri"/>
                <a:cs typeface="Calibri"/>
              </a:rPr>
              <a:t>and client-provider interaction disaggregated by age. </a:t>
            </a:r>
            <a:endParaRPr lang="en-US" sz="2800" dirty="0" smtClean="0">
              <a:latin typeface="Calibri"/>
              <a:cs typeface="Calibri"/>
            </a:endParaRPr>
          </a:p>
          <a:p>
            <a:pPr marL="0" indent="0">
              <a:buNone/>
            </a:pPr>
            <a:endParaRPr lang="en-US" sz="2800" dirty="0" smtClean="0">
              <a:latin typeface="Calibri"/>
              <a:cs typeface="Calibri"/>
            </a:endParaRPr>
          </a:p>
          <a:p>
            <a:r>
              <a:rPr lang="en-US" sz="2800" dirty="0" smtClean="0">
                <a:latin typeface="Calibri"/>
                <a:cs typeface="Calibri"/>
              </a:rPr>
              <a:t>Does </a:t>
            </a:r>
            <a:r>
              <a:rPr lang="en-US" sz="2800" u="sng" dirty="0">
                <a:latin typeface="Calibri"/>
                <a:cs typeface="Calibri"/>
              </a:rPr>
              <a:t>not</a:t>
            </a:r>
            <a:r>
              <a:rPr lang="en-US" sz="2800" dirty="0">
                <a:latin typeface="Calibri"/>
                <a:cs typeface="Calibri"/>
              </a:rPr>
              <a:t> address clinical aspects of service </a:t>
            </a:r>
            <a:r>
              <a:rPr lang="en-US" sz="2800" dirty="0" smtClean="0">
                <a:latin typeface="Calibri"/>
                <a:cs typeface="Calibri"/>
              </a:rPr>
              <a:t>delivery</a:t>
            </a:r>
          </a:p>
          <a:p>
            <a:r>
              <a:rPr lang="en-US" sz="2800" dirty="0" smtClean="0">
                <a:latin typeface="Calibri"/>
                <a:cs typeface="Calibri"/>
              </a:rPr>
              <a:t>Focus on in</a:t>
            </a:r>
            <a:r>
              <a:rPr lang="en-US" sz="2800" dirty="0">
                <a:latin typeface="Calibri"/>
                <a:cs typeface="Calibri"/>
              </a:rPr>
              <a:t>-service </a:t>
            </a:r>
            <a:r>
              <a:rPr lang="en-US" sz="2800" dirty="0" smtClean="0">
                <a:latin typeface="Calibri"/>
                <a:cs typeface="Calibri"/>
              </a:rPr>
              <a:t>communication and counseling</a:t>
            </a:r>
          </a:p>
          <a:p>
            <a:r>
              <a:rPr lang="en-US" sz="2800" dirty="0" smtClean="0">
                <a:latin typeface="Calibri"/>
                <a:cs typeface="Calibri"/>
              </a:rPr>
              <a:t>South Africa, Tanzania, Zambia, Zimbabwe</a:t>
            </a:r>
          </a:p>
          <a:p>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3895781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Phase 1: Lit Review</a:t>
            </a:r>
            <a:endParaRPr lang="en-US" sz="4000" b="1" dirty="0"/>
          </a:p>
        </p:txBody>
      </p:sp>
      <p:sp>
        <p:nvSpPr>
          <p:cNvPr id="3" name="Content Placeholder 2"/>
          <p:cNvSpPr>
            <a:spLocks noGrp="1"/>
          </p:cNvSpPr>
          <p:nvPr>
            <p:ph idx="1"/>
          </p:nvPr>
        </p:nvSpPr>
        <p:spPr>
          <a:xfrm>
            <a:off x="685800" y="1600200"/>
            <a:ext cx="7772400" cy="4876800"/>
          </a:xfrm>
        </p:spPr>
        <p:txBody>
          <a:bodyPr>
            <a:normAutofit lnSpcReduction="10000"/>
          </a:bodyPr>
          <a:lstStyle/>
          <a:p>
            <a:r>
              <a:rPr lang="en-US" dirty="0" smtClean="0"/>
              <a:t>Methodology</a:t>
            </a:r>
          </a:p>
          <a:p>
            <a:pPr lvl="1"/>
            <a:r>
              <a:rPr lang="en-US" dirty="0"/>
              <a:t>PubMed</a:t>
            </a:r>
          </a:p>
          <a:p>
            <a:pPr lvl="1"/>
            <a:r>
              <a:rPr lang="en-US" dirty="0" smtClean="0"/>
              <a:t>Scopus</a:t>
            </a:r>
          </a:p>
          <a:p>
            <a:pPr lvl="1"/>
            <a:r>
              <a:rPr lang="en-US" dirty="0" err="1" smtClean="0"/>
              <a:t>JStore</a:t>
            </a:r>
            <a:r>
              <a:rPr lang="en-US" dirty="0" smtClean="0"/>
              <a:t> </a:t>
            </a:r>
            <a:r>
              <a:rPr lang="en-US" dirty="0"/>
              <a:t>– </a:t>
            </a:r>
            <a:r>
              <a:rPr lang="en-US" dirty="0" smtClean="0"/>
              <a:t>database with regionally</a:t>
            </a:r>
            <a:r>
              <a:rPr lang="en-US" dirty="0"/>
              <a:t> </a:t>
            </a:r>
            <a:r>
              <a:rPr lang="en-US" dirty="0" smtClean="0"/>
              <a:t>focused literature</a:t>
            </a:r>
          </a:p>
          <a:p>
            <a:pPr lvl="1"/>
            <a:r>
              <a:rPr lang="en-US" dirty="0" smtClean="0"/>
              <a:t>Emailed colleagues in South Africa, Tanzania, Zambia and Zimbabwe to request in-country studies</a:t>
            </a:r>
          </a:p>
          <a:p>
            <a:pPr lvl="1"/>
            <a:endParaRPr lang="en-US" dirty="0" smtClean="0"/>
          </a:p>
          <a:p>
            <a:r>
              <a:rPr lang="en-US" dirty="0" smtClean="0"/>
              <a:t>Published </a:t>
            </a:r>
            <a:r>
              <a:rPr lang="en-US" dirty="0"/>
              <a:t>in and after 1990</a:t>
            </a:r>
          </a:p>
          <a:p>
            <a:endParaRPr lang="en-US" dirty="0" smtClean="0"/>
          </a:p>
        </p:txBody>
      </p:sp>
    </p:spTree>
    <p:extLst>
      <p:ext uri="{BB962C8B-B14F-4D97-AF65-F5344CB8AC3E}">
        <p14:creationId xmlns:p14="http://schemas.microsoft.com/office/powerpoint/2010/main" val="581048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noAutofit/>
          </a:bodyPr>
          <a:lstStyle/>
          <a:p>
            <a:r>
              <a:rPr lang="en-US" sz="4000" b="1" dirty="0"/>
              <a:t>Key Constructs for Adolescent </a:t>
            </a:r>
            <a:r>
              <a:rPr lang="en-US" sz="4000" b="1" dirty="0" smtClean="0"/>
              <a:t/>
            </a:r>
            <a:br>
              <a:rPr lang="en-US" sz="4000" b="1" dirty="0" smtClean="0"/>
            </a:br>
            <a:r>
              <a:rPr lang="en-US" sz="4000" b="1" dirty="0" smtClean="0"/>
              <a:t>VMMC </a:t>
            </a:r>
            <a:r>
              <a:rPr lang="en-US" sz="4000" b="1" dirty="0"/>
              <a:t>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6917866"/>
              </p:ext>
            </p:extLst>
          </p:nvPr>
        </p:nvGraphicFramePr>
        <p:xfrm>
          <a:off x="685800" y="1981200"/>
          <a:ext cx="7733233" cy="4417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214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73" y="498900"/>
            <a:ext cx="7876631" cy="1058276"/>
          </a:xfrm>
        </p:spPr>
        <p:txBody>
          <a:bodyPr>
            <a:normAutofit/>
          </a:bodyPr>
          <a:lstStyle/>
          <a:p>
            <a:r>
              <a:rPr lang="en-US" sz="3600" b="1" dirty="0" smtClean="0"/>
              <a:t>Criteria for Articles in Literature Review</a:t>
            </a:r>
            <a:endParaRPr lang="en-US" sz="3600" b="1" dirty="0"/>
          </a:p>
        </p:txBody>
      </p:sp>
      <p:sp>
        <p:nvSpPr>
          <p:cNvPr id="3" name="Content Placeholder 2"/>
          <p:cNvSpPr>
            <a:spLocks noGrp="1"/>
          </p:cNvSpPr>
          <p:nvPr>
            <p:ph idx="1"/>
          </p:nvPr>
        </p:nvSpPr>
        <p:spPr>
          <a:xfrm>
            <a:off x="650106" y="1708358"/>
            <a:ext cx="8060598" cy="4417805"/>
          </a:xfrm>
        </p:spPr>
        <p:txBody>
          <a:bodyPr>
            <a:normAutofit fontScale="92500" lnSpcReduction="10000"/>
          </a:bodyPr>
          <a:lstStyle/>
          <a:p>
            <a:r>
              <a:rPr lang="en-US" dirty="0"/>
              <a:t>Describe at least 1 of the following:</a:t>
            </a:r>
          </a:p>
          <a:p>
            <a:pPr lvl="1"/>
            <a:r>
              <a:rPr lang="en-US" dirty="0"/>
              <a:t>Difference between how adolescent boys and adolescent girls can be educated about HIV and </a:t>
            </a:r>
            <a:r>
              <a:rPr lang="en-US" dirty="0" smtClean="0"/>
              <a:t>SRH</a:t>
            </a:r>
            <a:endParaRPr lang="en-US" dirty="0"/>
          </a:p>
          <a:p>
            <a:pPr lvl="1"/>
            <a:endParaRPr lang="en-US" sz="1100" dirty="0"/>
          </a:p>
          <a:p>
            <a:pPr lvl="1"/>
            <a:r>
              <a:rPr lang="en-US" dirty="0"/>
              <a:t>Accessed VMMC services and included boys</a:t>
            </a:r>
          </a:p>
          <a:p>
            <a:pPr lvl="1"/>
            <a:endParaRPr lang="en-US" sz="1100" dirty="0"/>
          </a:p>
          <a:p>
            <a:pPr lvl="1"/>
            <a:r>
              <a:rPr lang="en-US" dirty="0"/>
              <a:t>Analyzed provider/educator/parent and adolescent perspectives on the quality of health services and made mention of boys</a:t>
            </a:r>
          </a:p>
          <a:p>
            <a:pPr lvl="1"/>
            <a:endParaRPr lang="en-US" sz="1100" dirty="0"/>
          </a:p>
          <a:p>
            <a:pPr lvl="1"/>
            <a:r>
              <a:rPr lang="en-US" dirty="0"/>
              <a:t>Discussed VMMC and included younger men and adolescents in the analysis</a:t>
            </a:r>
          </a:p>
          <a:p>
            <a:endParaRPr lang="en-US" dirty="0">
              <a:latin typeface="+mn-lt"/>
            </a:endParaRPr>
          </a:p>
        </p:txBody>
      </p:sp>
    </p:spTree>
    <p:extLst>
      <p:ext uri="{BB962C8B-B14F-4D97-AF65-F5344CB8AC3E}">
        <p14:creationId xmlns:p14="http://schemas.microsoft.com/office/powerpoint/2010/main" val="99707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50" y="444916"/>
            <a:ext cx="7733233" cy="1058276"/>
          </a:xfrm>
        </p:spPr>
        <p:txBody>
          <a:bodyPr/>
          <a:lstStyle/>
          <a:p>
            <a:pPr algn="r"/>
            <a:r>
              <a:rPr lang="en-US" sz="4000" b="1" dirty="0" smtClean="0"/>
              <a:t>Search Results</a:t>
            </a:r>
            <a:endParaRPr lang="en-US" sz="4000" b="1" dirty="0"/>
          </a:p>
        </p:txBody>
      </p:sp>
      <p:sp>
        <p:nvSpPr>
          <p:cNvPr id="4" name="Rectangle 3"/>
          <p:cNvSpPr>
            <a:spLocks noChangeArrowheads="1"/>
          </p:cNvSpPr>
          <p:nvPr/>
        </p:nvSpPr>
        <p:spPr bwMode="auto">
          <a:xfrm>
            <a:off x="1219200" y="799156"/>
            <a:ext cx="2408798" cy="99851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91440" rIns="91440" bIns="91440" anchor="t" anchorCtr="0" upright="1">
            <a:noAutofit/>
          </a:bodyPr>
          <a:lstStyle/>
          <a:p>
            <a:pPr marL="0" marR="0" algn="ctr">
              <a:lnSpc>
                <a:spcPct val="115000"/>
              </a:lnSpc>
              <a:spcBef>
                <a:spcPts val="0"/>
              </a:spcBef>
              <a:spcAft>
                <a:spcPts val="1000"/>
              </a:spcAft>
            </a:pPr>
            <a:r>
              <a:rPr lang="en-US" sz="1400" dirty="0">
                <a:effectLst/>
                <a:latin typeface="Calibri"/>
                <a:ea typeface="Calibri"/>
                <a:cs typeface="Calibri"/>
              </a:rPr>
              <a:t>Records identified through database searches</a:t>
            </a:r>
            <a:br>
              <a:rPr lang="en-US" sz="1400" dirty="0">
                <a:effectLst/>
                <a:latin typeface="Calibri"/>
                <a:ea typeface="Calibri"/>
                <a:cs typeface="Calibri"/>
              </a:rPr>
            </a:br>
            <a:r>
              <a:rPr lang="en-US" sz="1400" dirty="0">
                <a:effectLst/>
                <a:latin typeface="Calibri"/>
                <a:ea typeface="Calibri"/>
                <a:cs typeface="Calibri"/>
              </a:rPr>
              <a:t>(n =1,224)</a:t>
            </a:r>
          </a:p>
        </p:txBody>
      </p:sp>
      <p:sp>
        <p:nvSpPr>
          <p:cNvPr id="5" name="Rectangle 4"/>
          <p:cNvSpPr>
            <a:spLocks noChangeArrowheads="1"/>
          </p:cNvSpPr>
          <p:nvPr/>
        </p:nvSpPr>
        <p:spPr bwMode="auto">
          <a:xfrm>
            <a:off x="1234140" y="2106277"/>
            <a:ext cx="2393857" cy="97335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91440" rIns="91440" bIns="91440" anchor="t" anchorCtr="0" upright="1">
            <a:noAutofit/>
          </a:bodyPr>
          <a:lstStyle/>
          <a:p>
            <a:pPr marL="0" marR="0" algn="ctr">
              <a:lnSpc>
                <a:spcPct val="115000"/>
              </a:lnSpc>
              <a:spcBef>
                <a:spcPts val="0"/>
              </a:spcBef>
              <a:spcAft>
                <a:spcPts val="1000"/>
              </a:spcAft>
            </a:pPr>
            <a:r>
              <a:rPr lang="en-US" sz="1400" dirty="0">
                <a:effectLst/>
                <a:latin typeface="Calibri"/>
                <a:ea typeface="Calibri"/>
                <a:cs typeface="Calibri"/>
              </a:rPr>
              <a:t>Records after duplicates were removed</a:t>
            </a:r>
            <a:br>
              <a:rPr lang="en-US" sz="1400" dirty="0">
                <a:effectLst/>
                <a:latin typeface="Calibri"/>
                <a:ea typeface="Calibri"/>
                <a:cs typeface="Calibri"/>
              </a:rPr>
            </a:br>
            <a:r>
              <a:rPr lang="en-US" sz="1400" dirty="0">
                <a:effectLst/>
                <a:latin typeface="Calibri"/>
                <a:ea typeface="Calibri"/>
                <a:cs typeface="Calibri"/>
              </a:rPr>
              <a:t>(n =966)</a:t>
            </a:r>
          </a:p>
        </p:txBody>
      </p:sp>
      <p:sp>
        <p:nvSpPr>
          <p:cNvPr id="6" name="Rectangle 5"/>
          <p:cNvSpPr>
            <a:spLocks noChangeArrowheads="1"/>
          </p:cNvSpPr>
          <p:nvPr/>
        </p:nvSpPr>
        <p:spPr bwMode="auto">
          <a:xfrm>
            <a:off x="1234141" y="3378086"/>
            <a:ext cx="2393855" cy="76018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91440" rIns="91440" bIns="91440" anchor="t" anchorCtr="0" upright="1">
            <a:noAutofit/>
          </a:bodyPr>
          <a:lstStyle/>
          <a:p>
            <a:pPr marL="0" marR="0" algn="ctr">
              <a:lnSpc>
                <a:spcPct val="115000"/>
              </a:lnSpc>
              <a:spcBef>
                <a:spcPts val="0"/>
              </a:spcBef>
              <a:spcAft>
                <a:spcPts val="1000"/>
              </a:spcAft>
            </a:pPr>
            <a:r>
              <a:rPr lang="en-US" sz="1400" dirty="0">
                <a:effectLst/>
                <a:latin typeface="Calibri"/>
                <a:ea typeface="Calibri"/>
                <a:cs typeface="Calibri"/>
              </a:rPr>
              <a:t>Abstracts screened</a:t>
            </a:r>
            <a:br>
              <a:rPr lang="en-US" sz="1400" dirty="0">
                <a:effectLst/>
                <a:latin typeface="Calibri"/>
                <a:ea typeface="Calibri"/>
                <a:cs typeface="Calibri"/>
              </a:rPr>
            </a:br>
            <a:r>
              <a:rPr lang="en-US" sz="1400" dirty="0">
                <a:effectLst/>
                <a:latin typeface="Calibri"/>
                <a:ea typeface="Calibri"/>
                <a:cs typeface="Calibri"/>
              </a:rPr>
              <a:t>(n =966)</a:t>
            </a:r>
          </a:p>
        </p:txBody>
      </p:sp>
      <p:sp>
        <p:nvSpPr>
          <p:cNvPr id="7" name="Rectangle 6"/>
          <p:cNvSpPr>
            <a:spLocks noChangeArrowheads="1"/>
          </p:cNvSpPr>
          <p:nvPr/>
        </p:nvSpPr>
        <p:spPr bwMode="auto">
          <a:xfrm>
            <a:off x="5244947" y="3050019"/>
            <a:ext cx="2671843" cy="137350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91440" rIns="91440" bIns="91440" anchor="t" anchorCtr="0" upright="1">
            <a:noAutofit/>
          </a:bodyPr>
          <a:lstStyle/>
          <a:p>
            <a:pPr marL="0" marR="0" algn="ctr">
              <a:lnSpc>
                <a:spcPct val="115000"/>
              </a:lnSpc>
              <a:spcBef>
                <a:spcPts val="0"/>
              </a:spcBef>
              <a:spcAft>
                <a:spcPts val="1000"/>
              </a:spcAft>
            </a:pPr>
            <a:r>
              <a:rPr lang="en-US" sz="1400" dirty="0">
                <a:effectLst/>
                <a:latin typeface="Calibri"/>
                <a:ea typeface="Calibri"/>
                <a:cs typeface="Calibri"/>
              </a:rPr>
              <a:t>Records excluded due to policy focus, topic irrelevance and/or unrelated outcomes in </a:t>
            </a:r>
            <a:r>
              <a:rPr lang="en-US" sz="1400" dirty="0" smtClean="0">
                <a:effectLst/>
                <a:latin typeface="Calibri"/>
                <a:ea typeface="Calibri"/>
                <a:cs typeface="Calibri"/>
              </a:rPr>
              <a:t>abstract</a:t>
            </a:r>
            <a:br>
              <a:rPr lang="en-US" sz="1400" dirty="0" smtClean="0">
                <a:effectLst/>
                <a:latin typeface="Calibri"/>
                <a:ea typeface="Calibri"/>
                <a:cs typeface="Calibri"/>
              </a:rPr>
            </a:br>
            <a:r>
              <a:rPr lang="en-US" sz="1400" dirty="0" smtClean="0">
                <a:effectLst/>
                <a:latin typeface="Calibri"/>
                <a:ea typeface="Calibri"/>
                <a:cs typeface="Calibri"/>
              </a:rPr>
              <a:t>(n </a:t>
            </a:r>
            <a:r>
              <a:rPr lang="en-US" sz="1400" dirty="0">
                <a:effectLst/>
                <a:latin typeface="Calibri"/>
                <a:ea typeface="Calibri"/>
                <a:cs typeface="Calibri"/>
              </a:rPr>
              <a:t>=740)</a:t>
            </a:r>
          </a:p>
        </p:txBody>
      </p:sp>
      <p:sp>
        <p:nvSpPr>
          <p:cNvPr id="8" name="Rectangle 7"/>
          <p:cNvSpPr>
            <a:spLocks noChangeArrowheads="1"/>
          </p:cNvSpPr>
          <p:nvPr/>
        </p:nvSpPr>
        <p:spPr bwMode="auto">
          <a:xfrm>
            <a:off x="1234140" y="4470400"/>
            <a:ext cx="2393855" cy="9239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91440" rIns="91440" bIns="91440" anchor="t" anchorCtr="0" upright="1">
            <a:noAutofit/>
          </a:bodyPr>
          <a:lstStyle/>
          <a:p>
            <a:pPr marL="0" marR="0" algn="ctr">
              <a:lnSpc>
                <a:spcPct val="115000"/>
              </a:lnSpc>
              <a:spcBef>
                <a:spcPts val="0"/>
              </a:spcBef>
              <a:spcAft>
                <a:spcPts val="1000"/>
              </a:spcAft>
            </a:pPr>
            <a:r>
              <a:rPr lang="en-US" sz="1400" dirty="0">
                <a:effectLst/>
                <a:latin typeface="Calibri"/>
                <a:ea typeface="Calibri"/>
                <a:cs typeface="Calibri"/>
              </a:rPr>
              <a:t>Full-text articles assessed for eligibility</a:t>
            </a:r>
            <a:br>
              <a:rPr lang="en-US" sz="1400" dirty="0">
                <a:effectLst/>
                <a:latin typeface="Calibri"/>
                <a:ea typeface="Calibri"/>
                <a:cs typeface="Calibri"/>
              </a:rPr>
            </a:br>
            <a:r>
              <a:rPr lang="en-US" sz="1400" dirty="0">
                <a:effectLst/>
                <a:latin typeface="Calibri"/>
                <a:ea typeface="Calibri"/>
                <a:cs typeface="Calibri"/>
              </a:rPr>
              <a:t>(n = 226)</a:t>
            </a:r>
          </a:p>
        </p:txBody>
      </p:sp>
      <p:sp>
        <p:nvSpPr>
          <p:cNvPr id="9" name="Rectangle 8"/>
          <p:cNvSpPr>
            <a:spLocks noChangeArrowheads="1"/>
          </p:cNvSpPr>
          <p:nvPr/>
        </p:nvSpPr>
        <p:spPr bwMode="auto">
          <a:xfrm>
            <a:off x="5244948" y="4524116"/>
            <a:ext cx="2671842" cy="95886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91440" rIns="91440" bIns="91440" anchor="t" anchorCtr="0" upright="1">
            <a:noAutofit/>
          </a:bodyPr>
          <a:lstStyle/>
          <a:p>
            <a:pPr marL="0" marR="0" algn="ctr">
              <a:lnSpc>
                <a:spcPct val="115000"/>
              </a:lnSpc>
              <a:spcBef>
                <a:spcPts val="0"/>
              </a:spcBef>
              <a:spcAft>
                <a:spcPts val="1000"/>
              </a:spcAft>
            </a:pPr>
            <a:r>
              <a:rPr lang="en-US" sz="1400" dirty="0">
                <a:effectLst/>
                <a:latin typeface="Calibri"/>
                <a:ea typeface="Calibri"/>
                <a:cs typeface="Calibri"/>
              </a:rPr>
              <a:t>Full text articles excluded due to lack of direct relevance to </a:t>
            </a:r>
            <a:r>
              <a:rPr lang="en-US" sz="1400" dirty="0" smtClean="0">
                <a:effectLst/>
                <a:latin typeface="Calibri"/>
                <a:ea typeface="Calibri"/>
                <a:cs typeface="Calibri"/>
              </a:rPr>
              <a:t>topic</a:t>
            </a:r>
            <a:br>
              <a:rPr lang="en-US" sz="1400" dirty="0" smtClean="0">
                <a:effectLst/>
                <a:latin typeface="Calibri"/>
                <a:ea typeface="Calibri"/>
                <a:cs typeface="Calibri"/>
              </a:rPr>
            </a:br>
            <a:r>
              <a:rPr lang="en-US" sz="1400" dirty="0" smtClean="0">
                <a:effectLst/>
                <a:latin typeface="Calibri"/>
                <a:ea typeface="Calibri"/>
                <a:cs typeface="Calibri"/>
              </a:rPr>
              <a:t>(</a:t>
            </a:r>
            <a:r>
              <a:rPr lang="en-US" sz="1400" dirty="0">
                <a:effectLst/>
                <a:latin typeface="Calibri"/>
                <a:ea typeface="Calibri"/>
                <a:cs typeface="Calibri"/>
              </a:rPr>
              <a:t>n </a:t>
            </a:r>
            <a:r>
              <a:rPr lang="en-US" sz="1400" dirty="0" smtClean="0">
                <a:effectLst/>
                <a:latin typeface="Calibri"/>
                <a:ea typeface="Calibri"/>
                <a:cs typeface="Calibri"/>
              </a:rPr>
              <a:t>=</a:t>
            </a:r>
            <a:r>
              <a:rPr lang="en-US" sz="1400" dirty="0" smtClean="0">
                <a:latin typeface="Calibri"/>
                <a:ea typeface="Calibri"/>
                <a:cs typeface="Calibri"/>
              </a:rPr>
              <a:t>175</a:t>
            </a:r>
            <a:r>
              <a:rPr lang="en-US" sz="1400" dirty="0" smtClean="0">
                <a:effectLst/>
                <a:latin typeface="Calibri"/>
                <a:ea typeface="Calibri"/>
                <a:cs typeface="Calibri"/>
              </a:rPr>
              <a:t>)</a:t>
            </a:r>
            <a:endParaRPr lang="en-US" sz="1400" dirty="0">
              <a:effectLst/>
              <a:latin typeface="Calibri"/>
              <a:ea typeface="Calibri"/>
              <a:cs typeface="Calibri"/>
            </a:endParaRPr>
          </a:p>
        </p:txBody>
      </p:sp>
      <p:sp>
        <p:nvSpPr>
          <p:cNvPr id="10" name="Rectangle 9"/>
          <p:cNvSpPr>
            <a:spLocks noChangeArrowheads="1"/>
          </p:cNvSpPr>
          <p:nvPr/>
        </p:nvSpPr>
        <p:spPr bwMode="auto">
          <a:xfrm>
            <a:off x="1234141" y="5788660"/>
            <a:ext cx="2393854" cy="91694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rot="0" vert="horz" wrap="square" lIns="91440" tIns="91440" rIns="91440" bIns="91440" anchor="t" anchorCtr="0" upright="1">
            <a:noAutofit/>
          </a:bodyPr>
          <a:lstStyle/>
          <a:p>
            <a:pPr marL="0" marR="0" algn="ctr">
              <a:lnSpc>
                <a:spcPct val="115000"/>
              </a:lnSpc>
              <a:spcBef>
                <a:spcPts val="0"/>
              </a:spcBef>
              <a:spcAft>
                <a:spcPts val="1000"/>
              </a:spcAft>
            </a:pPr>
            <a:r>
              <a:rPr lang="en-US" sz="1400" dirty="0">
                <a:effectLst/>
                <a:latin typeface="Calibri"/>
                <a:ea typeface="Calibri"/>
                <a:cs typeface="Calibri"/>
              </a:rPr>
              <a:t>Articles included in synthesis </a:t>
            </a:r>
            <a:br>
              <a:rPr lang="en-US" sz="1400" dirty="0">
                <a:effectLst/>
                <a:latin typeface="Calibri"/>
                <a:ea typeface="Calibri"/>
                <a:cs typeface="Calibri"/>
              </a:rPr>
            </a:br>
            <a:r>
              <a:rPr lang="en-US" sz="1400" dirty="0">
                <a:effectLst/>
                <a:latin typeface="Calibri"/>
                <a:ea typeface="Calibri"/>
                <a:cs typeface="Calibri"/>
              </a:rPr>
              <a:t>(n =88)</a:t>
            </a:r>
          </a:p>
        </p:txBody>
      </p:sp>
      <p:cxnSp>
        <p:nvCxnSpPr>
          <p:cNvPr id="11" name="Straight Arrow Connector 10"/>
          <p:cNvCxnSpPr/>
          <p:nvPr/>
        </p:nvCxnSpPr>
        <p:spPr>
          <a:xfrm>
            <a:off x="2362200" y="1797667"/>
            <a:ext cx="0" cy="30861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a:off x="2430854" y="3073286"/>
            <a:ext cx="11430" cy="30480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2438400" y="4138275"/>
            <a:ext cx="0" cy="34417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a:off x="2438400" y="5396865"/>
            <a:ext cx="0" cy="39370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a:stCxn id="6" idx="3"/>
            <a:endCxn id="7" idx="1"/>
          </p:cNvCxnSpPr>
          <p:nvPr/>
        </p:nvCxnSpPr>
        <p:spPr>
          <a:xfrm flipV="1">
            <a:off x="3627996" y="3736772"/>
            <a:ext cx="1616951" cy="21409"/>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8" idx="3"/>
          </p:cNvCxnSpPr>
          <p:nvPr/>
        </p:nvCxnSpPr>
        <p:spPr>
          <a:xfrm flipV="1">
            <a:off x="3627995" y="4932362"/>
            <a:ext cx="1616952" cy="1"/>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05269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2337</Words>
  <Application>Microsoft Office PowerPoint</Application>
  <PresentationFormat>On-screen Show (4:3)</PresentationFormat>
  <Paragraphs>168</Paragraphs>
  <Slides>16</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Times</vt:lpstr>
      <vt:lpstr>Wingdings</vt:lpstr>
      <vt:lpstr>Blank Presentation</vt:lpstr>
      <vt:lpstr>Document</vt:lpstr>
      <vt:lpstr>PowerPoint Presentation</vt:lpstr>
      <vt:lpstr>Acknowledgements</vt:lpstr>
      <vt:lpstr>Team Effort: Technical Advisory Group and In-country Partnership</vt:lpstr>
      <vt:lpstr>Making VMMC Services  Adolescent Friendly</vt:lpstr>
      <vt:lpstr>Putting Evidence to Practice</vt:lpstr>
      <vt:lpstr>Phase 1: Lit Review</vt:lpstr>
      <vt:lpstr>Key Constructs for Adolescent  VMMC Search</vt:lpstr>
      <vt:lpstr>Criteria for Articles in Literature Review</vt:lpstr>
      <vt:lpstr>Search Results</vt:lpstr>
      <vt:lpstr>Practical Guidance</vt:lpstr>
      <vt:lpstr>VMMC Specific Findings</vt:lpstr>
      <vt:lpstr>VMMC Specific Findings</vt:lpstr>
      <vt:lpstr>VMMC Specific Findings </vt:lpstr>
      <vt:lpstr>VMMC Specific Findings </vt:lpstr>
      <vt:lpstr>Summary</vt:lpstr>
      <vt:lpstr>Questions?  lynn.vanlith@jhu.edu</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Laurie Stockton</cp:lastModifiedBy>
  <cp:revision>58</cp:revision>
  <cp:lastPrinted>2014-05-19T18:01:24Z</cp:lastPrinted>
  <dcterms:created xsi:type="dcterms:W3CDTF">2012-05-02T17:38:01Z</dcterms:created>
  <dcterms:modified xsi:type="dcterms:W3CDTF">2014-09-04T15:49:38Z</dcterms:modified>
</cp:coreProperties>
</file>