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864455141181176E-2"/>
          <c:y val="2.6417018763686163E-2"/>
          <c:w val="0.92032349238288969"/>
          <c:h val="0.829337612954575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MC Counselling</c:v>
                </c:pt>
              </c:strCache>
            </c:strRef>
          </c:tx>
          <c:spPr>
            <a:ln w="762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May 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12</c:v>
                </c:pt>
                <c:pt idx="3">
                  <c:v>10</c:v>
                </c:pt>
                <c:pt idx="4">
                  <c:v>59</c:v>
                </c:pt>
                <c:pt idx="5">
                  <c:v>101</c:v>
                </c:pt>
                <c:pt idx="6">
                  <c:v>45</c:v>
                </c:pt>
                <c:pt idx="7">
                  <c:v>18</c:v>
                </c:pt>
                <c:pt idx="8">
                  <c:v>15</c:v>
                </c:pt>
                <c:pt idx="9">
                  <c:v>30</c:v>
                </c:pt>
                <c:pt idx="10">
                  <c:v>17</c:v>
                </c:pt>
                <c:pt idx="11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MC Information</c:v>
                </c:pt>
              </c:strCache>
            </c:strRef>
          </c:tx>
          <c:spPr>
            <a:ln w="762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5007573506977058E-3"/>
                  <c:y val="-5.9484287155291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01514701395393E-3"/>
                  <c:y val="-6.662240161392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513566923718353E-17"/>
                  <c:y val="-6.662240161392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12874961860676E-2"/>
                  <c:y val="-9.7554230934677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534080781395903E-2"/>
                  <c:y val="-2.855245783453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07573506977477E-3"/>
                  <c:y val="-1.189685743105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379371486211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4.520805823802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001514701395393E-3"/>
                  <c:y val="-4.99668012104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01514701395393E-3"/>
                  <c:y val="-3.80699437793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7720449417506147E-3"/>
                  <c:y val="-4.520802998615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5022720520929566E-3"/>
                  <c:y val="-4.99668012104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May 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14</c:v>
                </c:pt>
                <c:pt idx="2">
                  <c:v>52</c:v>
                </c:pt>
                <c:pt idx="3">
                  <c:v>89</c:v>
                </c:pt>
                <c:pt idx="4">
                  <c:v>446</c:v>
                </c:pt>
                <c:pt idx="5">
                  <c:v>1149</c:v>
                </c:pt>
                <c:pt idx="6">
                  <c:v>467</c:v>
                </c:pt>
                <c:pt idx="7">
                  <c:v>108</c:v>
                </c:pt>
                <c:pt idx="8">
                  <c:v>149</c:v>
                </c:pt>
                <c:pt idx="9">
                  <c:v>148</c:v>
                </c:pt>
                <c:pt idx="10">
                  <c:v>143</c:v>
                </c:pt>
                <c:pt idx="11">
                  <c:v>159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762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756783461859179E-17"/>
                  <c:y val="-9.5174859448465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045441041861334E-3"/>
                  <c:y val="-8.803674498983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816987016119049E-7"/>
                  <c:y val="-7.13811445863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3.3311200806962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855245783453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1.665560040348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1.189685743105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007573506976904E-3"/>
                  <c:y val="-2.141453072799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505301454883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May 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127744"/>
        <c:axId val="362127352"/>
      </c:lineChart>
      <c:catAx>
        <c:axId val="36212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62127352"/>
        <c:crosses val="autoZero"/>
        <c:auto val="1"/>
        <c:lblAlgn val="ctr"/>
        <c:lblOffset val="100"/>
        <c:noMultiLvlLbl val="0"/>
      </c:catAx>
      <c:valAx>
        <c:axId val="362127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62127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0B872-14A9-44ED-9007-9D003E755372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0F631-7DBD-475F-9D0F-DFD7D3FF4806}">
      <dgm:prSet phldrT="[Text]" custT="1"/>
      <dgm:spPr/>
      <dgm:t>
        <a:bodyPr/>
        <a:lstStyle/>
        <a:p>
          <a:r>
            <a:rPr lang="en-US" sz="1400" b="1" dirty="0" smtClean="0"/>
            <a:t>Background</a:t>
          </a:r>
          <a:endParaRPr lang="en-US" sz="1400" b="1" dirty="0"/>
        </a:p>
      </dgm:t>
    </dgm:pt>
    <dgm:pt modelId="{7AD9C479-E8A2-4058-B2D8-F1EAC4517F1A}" type="parTrans" cxnId="{83E0381C-5955-4045-9D5C-29E40FC7906F}">
      <dgm:prSet/>
      <dgm:spPr/>
      <dgm:t>
        <a:bodyPr/>
        <a:lstStyle/>
        <a:p>
          <a:endParaRPr lang="en-US" sz="3200"/>
        </a:p>
      </dgm:t>
    </dgm:pt>
    <dgm:pt modelId="{5E54F043-1AC0-43D3-B19C-40F3C1C318A9}" type="sibTrans" cxnId="{83E0381C-5955-4045-9D5C-29E40FC7906F}">
      <dgm:prSet/>
      <dgm:spPr/>
      <dgm:t>
        <a:bodyPr/>
        <a:lstStyle/>
        <a:p>
          <a:endParaRPr lang="en-US" sz="3200"/>
        </a:p>
      </dgm:t>
    </dgm:pt>
    <dgm:pt modelId="{5E5D170D-2D9F-45D8-BF25-2C9BEA212CF8}">
      <dgm:prSet phldrT="[Text]" custT="1"/>
      <dgm:spPr/>
      <dgm:t>
        <a:bodyPr/>
        <a:lstStyle/>
        <a:p>
          <a:r>
            <a:rPr lang="en-US" sz="1100" dirty="0" smtClean="0"/>
            <a:t> MC TRaC study laid vision for the MC brand.</a:t>
          </a:r>
          <a:endParaRPr lang="en-US" sz="1100" dirty="0"/>
        </a:p>
      </dgm:t>
    </dgm:pt>
    <dgm:pt modelId="{9CF7949C-39BE-48FA-BF8F-C2B00FB65F7F}" type="parTrans" cxnId="{20F9B68E-1660-4AD4-8345-9BEA90B663E3}">
      <dgm:prSet/>
      <dgm:spPr/>
      <dgm:t>
        <a:bodyPr/>
        <a:lstStyle/>
        <a:p>
          <a:endParaRPr lang="en-US" sz="3200"/>
        </a:p>
      </dgm:t>
    </dgm:pt>
    <dgm:pt modelId="{31D5E85C-7126-42C2-8CDB-B18FA3B7F9D6}" type="sibTrans" cxnId="{20F9B68E-1660-4AD4-8345-9BEA90B663E3}">
      <dgm:prSet/>
      <dgm:spPr/>
      <dgm:t>
        <a:bodyPr/>
        <a:lstStyle/>
        <a:p>
          <a:endParaRPr lang="en-US" sz="3200"/>
        </a:p>
      </dgm:t>
    </dgm:pt>
    <dgm:pt modelId="{80375741-1D9F-48AF-9A3E-1D809A8D5664}">
      <dgm:prSet phldrT="[Text]" custT="1"/>
      <dgm:spPr/>
      <dgm:t>
        <a:bodyPr/>
        <a:lstStyle/>
        <a:p>
          <a:r>
            <a:rPr lang="en-US" sz="1100" dirty="0" smtClean="0"/>
            <a:t>The creative agency developed tagline and logo later. SFH pretested on the target audience.</a:t>
          </a:r>
          <a:endParaRPr lang="en-US" sz="1100" dirty="0"/>
        </a:p>
      </dgm:t>
    </dgm:pt>
    <dgm:pt modelId="{2C0DCE8E-07EC-44C7-B75D-292C3A5328DD}" type="parTrans" cxnId="{0AC464CB-79C3-4103-9FC4-50763E857893}">
      <dgm:prSet/>
      <dgm:spPr/>
      <dgm:t>
        <a:bodyPr/>
        <a:lstStyle/>
        <a:p>
          <a:endParaRPr lang="en-US" sz="3200"/>
        </a:p>
      </dgm:t>
    </dgm:pt>
    <dgm:pt modelId="{0EF18BB4-3248-4172-A202-F566A00AF8B8}" type="sibTrans" cxnId="{0AC464CB-79C3-4103-9FC4-50763E857893}">
      <dgm:prSet/>
      <dgm:spPr/>
      <dgm:t>
        <a:bodyPr/>
        <a:lstStyle/>
        <a:p>
          <a:endParaRPr lang="en-US" sz="3200"/>
        </a:p>
      </dgm:t>
    </dgm:pt>
    <dgm:pt modelId="{376AE10D-224B-4FED-9F2C-E92B36D70C54}">
      <dgm:prSet phldrT="[Text]" custT="1"/>
      <dgm:spPr/>
      <dgm:t>
        <a:bodyPr/>
        <a:lstStyle/>
        <a:p>
          <a:r>
            <a:rPr lang="en-US" sz="1600" b="1" dirty="0" smtClean="0"/>
            <a:t>Methodology</a:t>
          </a:r>
          <a:endParaRPr lang="en-US" sz="1600" b="1" dirty="0"/>
        </a:p>
      </dgm:t>
    </dgm:pt>
    <dgm:pt modelId="{04FD96EF-868C-46ED-88A6-0926DAE60EC7}" type="parTrans" cxnId="{AD60759E-97A9-4DE4-B918-29CF8FF302DA}">
      <dgm:prSet/>
      <dgm:spPr/>
      <dgm:t>
        <a:bodyPr/>
        <a:lstStyle/>
        <a:p>
          <a:endParaRPr lang="en-US" sz="3200"/>
        </a:p>
      </dgm:t>
    </dgm:pt>
    <dgm:pt modelId="{15447E05-B5CD-4FE8-A1F2-6530A2347260}" type="sibTrans" cxnId="{AD60759E-97A9-4DE4-B918-29CF8FF302DA}">
      <dgm:prSet/>
      <dgm:spPr/>
      <dgm:t>
        <a:bodyPr/>
        <a:lstStyle/>
        <a:p>
          <a:endParaRPr lang="en-US" sz="3200"/>
        </a:p>
      </dgm:t>
    </dgm:pt>
    <dgm:pt modelId="{0AFA6D57-3283-44FE-AB86-6ED1822B3739}">
      <dgm:prSet phldrT="[Text]" custT="1"/>
      <dgm:spPr/>
      <dgm:t>
        <a:bodyPr/>
        <a:lstStyle/>
        <a:p>
          <a:r>
            <a:rPr lang="en-US" sz="1200" dirty="0" smtClean="0"/>
            <a:t>A combination of both quantitative and qualitative research methods was employed.</a:t>
          </a:r>
          <a:endParaRPr lang="en-US" sz="1200" dirty="0"/>
        </a:p>
      </dgm:t>
    </dgm:pt>
    <dgm:pt modelId="{7142AF08-562E-4636-BAF1-9DEDD91B6E76}" type="parTrans" cxnId="{81C38115-5A12-455D-B08C-84E5709972EE}">
      <dgm:prSet/>
      <dgm:spPr/>
      <dgm:t>
        <a:bodyPr/>
        <a:lstStyle/>
        <a:p>
          <a:endParaRPr lang="en-US" sz="3200"/>
        </a:p>
      </dgm:t>
    </dgm:pt>
    <dgm:pt modelId="{7E15C6CF-DE93-4A63-9654-C31073AE573C}" type="sibTrans" cxnId="{81C38115-5A12-455D-B08C-84E5709972EE}">
      <dgm:prSet/>
      <dgm:spPr/>
      <dgm:t>
        <a:bodyPr/>
        <a:lstStyle/>
        <a:p>
          <a:endParaRPr lang="en-US" sz="3200"/>
        </a:p>
      </dgm:t>
    </dgm:pt>
    <dgm:pt modelId="{BA44BB58-10E8-4E2A-8523-134833AAB734}">
      <dgm:prSet phldrT="[Text]" custT="1"/>
      <dgm:spPr/>
      <dgm:t>
        <a:bodyPr/>
        <a:lstStyle/>
        <a:p>
          <a:r>
            <a:rPr lang="en-US" sz="1200" dirty="0" smtClean="0"/>
            <a:t>Stratified by age group; urban and rural.</a:t>
          </a:r>
          <a:endParaRPr lang="en-US" sz="1200" dirty="0"/>
        </a:p>
      </dgm:t>
    </dgm:pt>
    <dgm:pt modelId="{2A436AC0-1331-43AB-90A5-F665C7F52BDF}" type="parTrans" cxnId="{BADE5AD8-49E2-4051-830D-178B8DC7485B}">
      <dgm:prSet/>
      <dgm:spPr/>
      <dgm:t>
        <a:bodyPr/>
        <a:lstStyle/>
        <a:p>
          <a:endParaRPr lang="en-US" sz="3200"/>
        </a:p>
      </dgm:t>
    </dgm:pt>
    <dgm:pt modelId="{71B20762-7E8A-4F09-B5E0-608DC58BEDAC}" type="sibTrans" cxnId="{BADE5AD8-49E2-4051-830D-178B8DC7485B}">
      <dgm:prSet/>
      <dgm:spPr/>
      <dgm:t>
        <a:bodyPr/>
        <a:lstStyle/>
        <a:p>
          <a:endParaRPr lang="en-US" sz="3200"/>
        </a:p>
      </dgm:t>
    </dgm:pt>
    <dgm:pt modelId="{1895ECB3-5E29-4996-ACAF-048146C4AEE9}">
      <dgm:prSet phldrT="[Text]" custT="1"/>
      <dgm:spPr/>
      <dgm:t>
        <a:bodyPr/>
        <a:lstStyle/>
        <a:p>
          <a:r>
            <a:rPr lang="en-US" sz="1600" b="1" dirty="0" smtClean="0"/>
            <a:t>Interpretation</a:t>
          </a:r>
          <a:endParaRPr lang="en-US" sz="1600" b="1" dirty="0"/>
        </a:p>
      </dgm:t>
    </dgm:pt>
    <dgm:pt modelId="{A6A53CFF-F684-40DB-A740-4BB9AB212813}" type="parTrans" cxnId="{FA8B86AD-5DBF-49AD-B0D4-91B7B9372682}">
      <dgm:prSet/>
      <dgm:spPr/>
      <dgm:t>
        <a:bodyPr/>
        <a:lstStyle/>
        <a:p>
          <a:endParaRPr lang="en-US" sz="3200"/>
        </a:p>
      </dgm:t>
    </dgm:pt>
    <dgm:pt modelId="{8D37B94A-00F5-49F9-8108-576332D37988}" type="sibTrans" cxnId="{FA8B86AD-5DBF-49AD-B0D4-91B7B9372682}">
      <dgm:prSet/>
      <dgm:spPr/>
      <dgm:t>
        <a:bodyPr/>
        <a:lstStyle/>
        <a:p>
          <a:endParaRPr lang="en-US" sz="3200"/>
        </a:p>
      </dgm:t>
    </dgm:pt>
    <dgm:pt modelId="{AC58D131-EB5C-4536-9DDD-DE0D9F4B402E}">
      <dgm:prSet phldrT="[Text]" custT="1"/>
      <dgm:spPr/>
      <dgm:t>
        <a:bodyPr/>
        <a:lstStyle/>
        <a:p>
          <a:r>
            <a:rPr lang="en-US" sz="1200" dirty="0" smtClean="0"/>
            <a:t>Quantitative measures were analyzed and reported.</a:t>
          </a:r>
          <a:endParaRPr lang="en-US" sz="1200" dirty="0"/>
        </a:p>
      </dgm:t>
    </dgm:pt>
    <dgm:pt modelId="{F46815B6-4D45-4AAD-A976-D74D21370A65}" type="parTrans" cxnId="{09121499-844F-4AB7-B92E-22BEB3A85B7B}">
      <dgm:prSet/>
      <dgm:spPr/>
      <dgm:t>
        <a:bodyPr/>
        <a:lstStyle/>
        <a:p>
          <a:endParaRPr lang="en-US" sz="3200"/>
        </a:p>
      </dgm:t>
    </dgm:pt>
    <dgm:pt modelId="{FF711410-EDD6-4B83-AF6F-B69E7643972B}" type="sibTrans" cxnId="{09121499-844F-4AB7-B92E-22BEB3A85B7B}">
      <dgm:prSet/>
      <dgm:spPr/>
      <dgm:t>
        <a:bodyPr/>
        <a:lstStyle/>
        <a:p>
          <a:endParaRPr lang="en-US" sz="3200"/>
        </a:p>
      </dgm:t>
    </dgm:pt>
    <dgm:pt modelId="{9889B4E2-E212-4BF1-9D8C-C2A40FE1AC88}">
      <dgm:prSet phldrT="[Text]" custT="1"/>
      <dgm:spPr/>
      <dgm:t>
        <a:bodyPr/>
        <a:lstStyle/>
        <a:p>
          <a:r>
            <a:rPr lang="en-US" sz="1200" dirty="0" smtClean="0"/>
            <a:t>Qualitative components were synthesized. </a:t>
          </a:r>
          <a:endParaRPr lang="en-US" sz="1200" dirty="0"/>
        </a:p>
      </dgm:t>
    </dgm:pt>
    <dgm:pt modelId="{E8D74251-1A48-4F14-9104-7B32AC9BBC39}" type="parTrans" cxnId="{39FAE721-A0BB-4605-A842-84B5E72C8EFD}">
      <dgm:prSet/>
      <dgm:spPr/>
      <dgm:t>
        <a:bodyPr/>
        <a:lstStyle/>
        <a:p>
          <a:endParaRPr lang="en-US"/>
        </a:p>
      </dgm:t>
    </dgm:pt>
    <dgm:pt modelId="{B5B4F1C3-11CA-4395-BE47-97A20AB0CF3C}" type="sibTrans" cxnId="{39FAE721-A0BB-4605-A842-84B5E72C8EFD}">
      <dgm:prSet/>
      <dgm:spPr/>
      <dgm:t>
        <a:bodyPr/>
        <a:lstStyle/>
        <a:p>
          <a:endParaRPr lang="en-US"/>
        </a:p>
      </dgm:t>
    </dgm:pt>
    <dgm:pt modelId="{01B3C9C5-34F4-4E1B-91C4-7B70581632DF}" type="pres">
      <dgm:prSet presAssocID="{F7C0B872-14A9-44ED-9007-9D003E75537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98DF7-967F-403E-BF67-F8465BACAF01}" type="pres">
      <dgm:prSet presAssocID="{F7C0B872-14A9-44ED-9007-9D003E755372}" presName="arrow" presStyleLbl="bgShp" presStyleIdx="0" presStyleCnt="1" custLinFactNeighborX="-1275" custLinFactNeighborY="-753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</dgm:pt>
    <dgm:pt modelId="{D4EC385E-92AB-46E3-A2E8-CE357506A9D6}" type="pres">
      <dgm:prSet presAssocID="{F7C0B872-14A9-44ED-9007-9D003E755372}" presName="arrowDiagram3" presStyleCnt="0"/>
      <dgm:spPr/>
    </dgm:pt>
    <dgm:pt modelId="{F6D9BA1C-4B94-4C70-98A4-D46E894D7486}" type="pres">
      <dgm:prSet presAssocID="{7810F631-7DBD-475F-9D0F-DFD7D3FF4806}" presName="bullet3a" presStyleLbl="node1" presStyleIdx="0" presStyleCnt="3" custScaleX="194277" custScaleY="194277" custLinFactY="-100000" custLinFactNeighborX="-47046" custLinFactNeighborY="-172703"/>
      <dgm:spPr>
        <a:solidFill>
          <a:schemeClr val="tx1"/>
        </a:solidFill>
      </dgm:spPr>
    </dgm:pt>
    <dgm:pt modelId="{ADB75552-3A4F-425E-87A8-3797EAB9F1E1}" type="pres">
      <dgm:prSet presAssocID="{7810F631-7DBD-475F-9D0F-DFD7D3FF4806}" presName="textBox3a" presStyleLbl="revTx" presStyleIdx="0" presStyleCnt="3" custScaleY="207334" custLinFactNeighborX="5590" custLinFactNeighborY="2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AD594-2DDB-4B33-B0A8-19C3E2109AF8}" type="pres">
      <dgm:prSet presAssocID="{376AE10D-224B-4FED-9F2C-E92B36D70C54}" presName="bullet3b" presStyleLbl="node1" presStyleIdx="1" presStyleCnt="3" custLinFactNeighborX="-25950" custLinFactNeighborY="30239"/>
      <dgm:spPr>
        <a:solidFill>
          <a:srgbClr val="FF0000"/>
        </a:solidFill>
      </dgm:spPr>
    </dgm:pt>
    <dgm:pt modelId="{B94531C4-CB2A-4771-A44E-2C074ACBABDD}" type="pres">
      <dgm:prSet presAssocID="{376AE10D-224B-4FED-9F2C-E92B36D70C5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155F8-16BB-4F9C-A5F2-7E200BE7C2E3}" type="pres">
      <dgm:prSet presAssocID="{1895ECB3-5E29-4996-ACAF-048146C4AEE9}" presName="bullet3c" presStyleLbl="node1" presStyleIdx="2" presStyleCnt="3" custScaleX="68858" custScaleY="64421" custLinFactNeighborX="-86200"/>
      <dgm:spPr>
        <a:solidFill>
          <a:schemeClr val="accent6"/>
        </a:solidFill>
      </dgm:spPr>
    </dgm:pt>
    <dgm:pt modelId="{55996A73-58F2-48E3-BA99-6E2ACA62E4D5}" type="pres">
      <dgm:prSet presAssocID="{1895ECB3-5E29-4996-ACAF-048146C4AEE9}" presName="textBox3c" presStyleLbl="revTx" presStyleIdx="2" presStyleCnt="3" custLinFactNeighborX="-22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9B68E-1660-4AD4-8345-9BEA90B663E3}" srcId="{7810F631-7DBD-475F-9D0F-DFD7D3FF4806}" destId="{5E5D170D-2D9F-45D8-BF25-2C9BEA212CF8}" srcOrd="0" destOrd="0" parTransId="{9CF7949C-39BE-48FA-BF8F-C2B00FB65F7F}" sibTransId="{31D5E85C-7126-42C2-8CDB-B18FA3B7F9D6}"/>
    <dgm:cxn modelId="{004D888C-C638-4605-A58A-21E6939D21C6}" type="presOf" srcId="{5E5D170D-2D9F-45D8-BF25-2C9BEA212CF8}" destId="{ADB75552-3A4F-425E-87A8-3797EAB9F1E1}" srcOrd="0" destOrd="1" presId="urn:microsoft.com/office/officeart/2005/8/layout/arrow2"/>
    <dgm:cxn modelId="{FA8B86AD-5DBF-49AD-B0D4-91B7B9372682}" srcId="{F7C0B872-14A9-44ED-9007-9D003E755372}" destId="{1895ECB3-5E29-4996-ACAF-048146C4AEE9}" srcOrd="2" destOrd="0" parTransId="{A6A53CFF-F684-40DB-A740-4BB9AB212813}" sibTransId="{8D37B94A-00F5-49F9-8108-576332D37988}"/>
    <dgm:cxn modelId="{BA5678BF-734A-4E09-93D2-A2A28F96FBB3}" type="presOf" srcId="{376AE10D-224B-4FED-9F2C-E92B36D70C54}" destId="{B94531C4-CB2A-4771-A44E-2C074ACBABDD}" srcOrd="0" destOrd="0" presId="urn:microsoft.com/office/officeart/2005/8/layout/arrow2"/>
    <dgm:cxn modelId="{AF2BE875-E9CC-4007-ADB3-87A7FC3F75EF}" type="presOf" srcId="{9889B4E2-E212-4BF1-9D8C-C2A40FE1AC88}" destId="{55996A73-58F2-48E3-BA99-6E2ACA62E4D5}" srcOrd="0" destOrd="2" presId="urn:microsoft.com/office/officeart/2005/8/layout/arrow2"/>
    <dgm:cxn modelId="{2DB4CEF2-84E5-4FD4-B89B-F2F59EBDAC45}" type="presOf" srcId="{7810F631-7DBD-475F-9D0F-DFD7D3FF4806}" destId="{ADB75552-3A4F-425E-87A8-3797EAB9F1E1}" srcOrd="0" destOrd="0" presId="urn:microsoft.com/office/officeart/2005/8/layout/arrow2"/>
    <dgm:cxn modelId="{8A04B506-4536-464C-9D5A-CF2E512CFC51}" type="presOf" srcId="{80375741-1D9F-48AF-9A3E-1D809A8D5664}" destId="{ADB75552-3A4F-425E-87A8-3797EAB9F1E1}" srcOrd="0" destOrd="2" presId="urn:microsoft.com/office/officeart/2005/8/layout/arrow2"/>
    <dgm:cxn modelId="{C0B8870E-5E99-462D-A13D-8BD3308834F8}" type="presOf" srcId="{F7C0B872-14A9-44ED-9007-9D003E755372}" destId="{01B3C9C5-34F4-4E1B-91C4-7B70581632DF}" srcOrd="0" destOrd="0" presId="urn:microsoft.com/office/officeart/2005/8/layout/arrow2"/>
    <dgm:cxn modelId="{0AC464CB-79C3-4103-9FC4-50763E857893}" srcId="{7810F631-7DBD-475F-9D0F-DFD7D3FF4806}" destId="{80375741-1D9F-48AF-9A3E-1D809A8D5664}" srcOrd="1" destOrd="0" parTransId="{2C0DCE8E-07EC-44C7-B75D-292C3A5328DD}" sibTransId="{0EF18BB4-3248-4172-A202-F566A00AF8B8}"/>
    <dgm:cxn modelId="{65741B49-DC6A-4D5C-A39B-321E57CC2E7F}" type="presOf" srcId="{0AFA6D57-3283-44FE-AB86-6ED1822B3739}" destId="{B94531C4-CB2A-4771-A44E-2C074ACBABDD}" srcOrd="0" destOrd="1" presId="urn:microsoft.com/office/officeart/2005/8/layout/arrow2"/>
    <dgm:cxn modelId="{83E0381C-5955-4045-9D5C-29E40FC7906F}" srcId="{F7C0B872-14A9-44ED-9007-9D003E755372}" destId="{7810F631-7DBD-475F-9D0F-DFD7D3FF4806}" srcOrd="0" destOrd="0" parTransId="{7AD9C479-E8A2-4058-B2D8-F1EAC4517F1A}" sibTransId="{5E54F043-1AC0-43D3-B19C-40F3C1C318A9}"/>
    <dgm:cxn modelId="{09121499-844F-4AB7-B92E-22BEB3A85B7B}" srcId="{1895ECB3-5E29-4996-ACAF-048146C4AEE9}" destId="{AC58D131-EB5C-4536-9DDD-DE0D9F4B402E}" srcOrd="0" destOrd="0" parTransId="{F46815B6-4D45-4AAD-A976-D74D21370A65}" sibTransId="{FF711410-EDD6-4B83-AF6F-B69E7643972B}"/>
    <dgm:cxn modelId="{81C38115-5A12-455D-B08C-84E5709972EE}" srcId="{376AE10D-224B-4FED-9F2C-E92B36D70C54}" destId="{0AFA6D57-3283-44FE-AB86-6ED1822B3739}" srcOrd="0" destOrd="0" parTransId="{7142AF08-562E-4636-BAF1-9DEDD91B6E76}" sibTransId="{7E15C6CF-DE93-4A63-9654-C31073AE573C}"/>
    <dgm:cxn modelId="{39FAE721-A0BB-4605-A842-84B5E72C8EFD}" srcId="{1895ECB3-5E29-4996-ACAF-048146C4AEE9}" destId="{9889B4E2-E212-4BF1-9D8C-C2A40FE1AC88}" srcOrd="1" destOrd="0" parTransId="{E8D74251-1A48-4F14-9104-7B32AC9BBC39}" sibTransId="{B5B4F1C3-11CA-4395-BE47-97A20AB0CF3C}"/>
    <dgm:cxn modelId="{8CBE89EC-FAE6-4F1E-AE96-67AF0D599917}" type="presOf" srcId="{1895ECB3-5E29-4996-ACAF-048146C4AEE9}" destId="{55996A73-58F2-48E3-BA99-6E2ACA62E4D5}" srcOrd="0" destOrd="0" presId="urn:microsoft.com/office/officeart/2005/8/layout/arrow2"/>
    <dgm:cxn modelId="{900E03EA-4118-4401-8EAD-821DC93AB9E6}" type="presOf" srcId="{AC58D131-EB5C-4536-9DDD-DE0D9F4B402E}" destId="{55996A73-58F2-48E3-BA99-6E2ACA62E4D5}" srcOrd="0" destOrd="1" presId="urn:microsoft.com/office/officeart/2005/8/layout/arrow2"/>
    <dgm:cxn modelId="{BADE5AD8-49E2-4051-830D-178B8DC7485B}" srcId="{376AE10D-224B-4FED-9F2C-E92B36D70C54}" destId="{BA44BB58-10E8-4E2A-8523-134833AAB734}" srcOrd="1" destOrd="0" parTransId="{2A436AC0-1331-43AB-90A5-F665C7F52BDF}" sibTransId="{71B20762-7E8A-4F09-B5E0-608DC58BEDAC}"/>
    <dgm:cxn modelId="{6B32F36B-94FE-493D-9922-856AD1D71DC0}" type="presOf" srcId="{BA44BB58-10E8-4E2A-8523-134833AAB734}" destId="{B94531C4-CB2A-4771-A44E-2C074ACBABDD}" srcOrd="0" destOrd="2" presId="urn:microsoft.com/office/officeart/2005/8/layout/arrow2"/>
    <dgm:cxn modelId="{AD60759E-97A9-4DE4-B918-29CF8FF302DA}" srcId="{F7C0B872-14A9-44ED-9007-9D003E755372}" destId="{376AE10D-224B-4FED-9F2C-E92B36D70C54}" srcOrd="1" destOrd="0" parTransId="{04FD96EF-868C-46ED-88A6-0926DAE60EC7}" sibTransId="{15447E05-B5CD-4FE8-A1F2-6530A2347260}"/>
    <dgm:cxn modelId="{E4E61456-D296-4CE9-96CC-28CC5DAB71D5}" type="presParOf" srcId="{01B3C9C5-34F4-4E1B-91C4-7B70581632DF}" destId="{CA698DF7-967F-403E-BF67-F8465BACAF01}" srcOrd="0" destOrd="0" presId="urn:microsoft.com/office/officeart/2005/8/layout/arrow2"/>
    <dgm:cxn modelId="{D02796FA-738D-4229-B7D3-2858C45C9377}" type="presParOf" srcId="{01B3C9C5-34F4-4E1B-91C4-7B70581632DF}" destId="{D4EC385E-92AB-46E3-A2E8-CE357506A9D6}" srcOrd="1" destOrd="0" presId="urn:microsoft.com/office/officeart/2005/8/layout/arrow2"/>
    <dgm:cxn modelId="{D22994F9-B2BE-4AD3-9E89-F26006485C4D}" type="presParOf" srcId="{D4EC385E-92AB-46E3-A2E8-CE357506A9D6}" destId="{F6D9BA1C-4B94-4C70-98A4-D46E894D7486}" srcOrd="0" destOrd="0" presId="urn:microsoft.com/office/officeart/2005/8/layout/arrow2"/>
    <dgm:cxn modelId="{D16A4FBB-1DE5-43C9-A928-F6EB39BC02D2}" type="presParOf" srcId="{D4EC385E-92AB-46E3-A2E8-CE357506A9D6}" destId="{ADB75552-3A4F-425E-87A8-3797EAB9F1E1}" srcOrd="1" destOrd="0" presId="urn:microsoft.com/office/officeart/2005/8/layout/arrow2"/>
    <dgm:cxn modelId="{24FE32FA-0C07-42BA-9C47-951BBDAADD8A}" type="presParOf" srcId="{D4EC385E-92AB-46E3-A2E8-CE357506A9D6}" destId="{523AD594-2DDB-4B33-B0A8-19C3E2109AF8}" srcOrd="2" destOrd="0" presId="urn:microsoft.com/office/officeart/2005/8/layout/arrow2"/>
    <dgm:cxn modelId="{A5605804-5D67-4DE6-B769-7956B8851B5F}" type="presParOf" srcId="{D4EC385E-92AB-46E3-A2E8-CE357506A9D6}" destId="{B94531C4-CB2A-4771-A44E-2C074ACBABDD}" srcOrd="3" destOrd="0" presId="urn:microsoft.com/office/officeart/2005/8/layout/arrow2"/>
    <dgm:cxn modelId="{359D8451-C662-4D4C-8A92-6D14846C9E42}" type="presParOf" srcId="{D4EC385E-92AB-46E3-A2E8-CE357506A9D6}" destId="{F3D155F8-16BB-4F9C-A5F2-7E200BE7C2E3}" srcOrd="4" destOrd="0" presId="urn:microsoft.com/office/officeart/2005/8/layout/arrow2"/>
    <dgm:cxn modelId="{CBEA06CC-A94E-4977-9CC4-FE24C258EF78}" type="presParOf" srcId="{D4EC385E-92AB-46E3-A2E8-CE357506A9D6}" destId="{55996A73-58F2-48E3-BA99-6E2ACA62E4D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A7059-9F65-4409-8463-BF14B60DAC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E88FC78-587A-4A75-AD99-F72E2FE8D1D9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50000"/>
                </a:schemeClr>
              </a:solidFill>
            </a:rPr>
            <a:t>Mass-Media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CDF22D52-585B-421B-81A6-7E508418597D}" type="parTrans" cxnId="{C542EC75-8E8A-40AD-AB3E-87BF4589DAF4}">
      <dgm:prSet/>
      <dgm:spPr/>
      <dgm:t>
        <a:bodyPr/>
        <a:lstStyle/>
        <a:p>
          <a:endParaRPr lang="en-US"/>
        </a:p>
      </dgm:t>
    </dgm:pt>
    <dgm:pt modelId="{72DE9612-2BE2-4497-B33D-9379F7D013F8}" type="sibTrans" cxnId="{C542EC75-8E8A-40AD-AB3E-87BF4589DAF4}">
      <dgm:prSet/>
      <dgm:spPr/>
      <dgm:t>
        <a:bodyPr/>
        <a:lstStyle/>
        <a:p>
          <a:endParaRPr lang="en-US"/>
        </a:p>
      </dgm:t>
    </dgm:pt>
    <dgm:pt modelId="{104233A0-4E86-4383-AD3B-2E979672F0E4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Mid-Media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8E0BCC8E-BE3F-4665-A9DD-97062585AF6B}" type="parTrans" cxnId="{88B6A9CF-97F7-464A-AC0D-247D943548B5}">
      <dgm:prSet/>
      <dgm:spPr/>
      <dgm:t>
        <a:bodyPr/>
        <a:lstStyle/>
        <a:p>
          <a:endParaRPr lang="en-US"/>
        </a:p>
      </dgm:t>
    </dgm:pt>
    <dgm:pt modelId="{079F724E-6171-4900-8E3F-3CD221DFA8EB}" type="sibTrans" cxnId="{88B6A9CF-97F7-464A-AC0D-247D943548B5}">
      <dgm:prSet/>
      <dgm:spPr/>
      <dgm:t>
        <a:bodyPr/>
        <a:lstStyle/>
        <a:p>
          <a:endParaRPr lang="en-US"/>
        </a:p>
      </dgm:t>
    </dgm:pt>
    <dgm:pt modelId="{19B258D1-DA59-483D-81B2-1412A352C67E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IPC</a:t>
          </a:r>
          <a:endParaRPr lang="en-US" b="1" dirty="0">
            <a:solidFill>
              <a:srgbClr val="C00000"/>
            </a:solidFill>
          </a:endParaRPr>
        </a:p>
      </dgm:t>
    </dgm:pt>
    <dgm:pt modelId="{C67363F0-522A-42C7-8874-9BA9033E1309}" type="parTrans" cxnId="{BC7091BB-1C3E-4D9E-A828-A96F61DDC2BB}">
      <dgm:prSet/>
      <dgm:spPr/>
      <dgm:t>
        <a:bodyPr/>
        <a:lstStyle/>
        <a:p>
          <a:endParaRPr lang="en-US"/>
        </a:p>
      </dgm:t>
    </dgm:pt>
    <dgm:pt modelId="{EE379BB9-4108-454F-B71E-5A21A2B1BA69}" type="sibTrans" cxnId="{BC7091BB-1C3E-4D9E-A828-A96F61DDC2BB}">
      <dgm:prSet/>
      <dgm:spPr/>
      <dgm:t>
        <a:bodyPr/>
        <a:lstStyle/>
        <a:p>
          <a:endParaRPr lang="en-US"/>
        </a:p>
      </dgm:t>
    </dgm:pt>
    <dgm:pt modelId="{C6F76F26-1BF3-44CA-BA25-564CAC97EC9B}" type="pres">
      <dgm:prSet presAssocID="{BDFA7059-9F65-4409-8463-BF14B60DACC8}" presName="compositeShape" presStyleCnt="0">
        <dgm:presLayoutVars>
          <dgm:dir/>
          <dgm:resizeHandles/>
        </dgm:presLayoutVars>
      </dgm:prSet>
      <dgm:spPr/>
    </dgm:pt>
    <dgm:pt modelId="{09C39B6B-C4C6-4B8F-8176-CF9E33953E42}" type="pres">
      <dgm:prSet presAssocID="{BDFA7059-9F65-4409-8463-BF14B60DACC8}" presName="pyramid" presStyleLbl="node1" presStyleIdx="0" presStyleCnt="1" custLinFactNeighborX="5278" custLinFactNeighborY="-40000"/>
      <dgm:spPr>
        <a:gradFill rotWithShape="0">
          <a:gsLst>
            <a:gs pos="28000">
              <a:schemeClr val="accent3">
                <a:lumMod val="50000"/>
              </a:schemeClr>
            </a:gs>
            <a:gs pos="54000">
              <a:schemeClr val="accent6">
                <a:lumMod val="75000"/>
              </a:schemeClr>
            </a:gs>
            <a:gs pos="100000">
              <a:srgbClr val="C00000"/>
            </a:gs>
          </a:gsLst>
          <a:lin ang="5400000" scaled="0"/>
        </a:gradFill>
      </dgm:spPr>
    </dgm:pt>
    <dgm:pt modelId="{22A20323-BEC7-48DE-87BF-1997BD5BBEE8}" type="pres">
      <dgm:prSet presAssocID="{BDFA7059-9F65-4409-8463-BF14B60DACC8}" presName="theList" presStyleCnt="0"/>
      <dgm:spPr/>
    </dgm:pt>
    <dgm:pt modelId="{6B2B8568-F57F-4DA8-9732-E8D225A0456F}" type="pres">
      <dgm:prSet presAssocID="{FE88FC78-587A-4A75-AD99-F72E2FE8D1D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CCAE8-C758-4D25-9887-1581EAC9431A}" type="pres">
      <dgm:prSet presAssocID="{FE88FC78-587A-4A75-AD99-F72E2FE8D1D9}" presName="aSpace" presStyleCnt="0"/>
      <dgm:spPr/>
    </dgm:pt>
    <dgm:pt modelId="{E5AD9A5F-5120-4D63-99DD-9DC53F67F827}" type="pres">
      <dgm:prSet presAssocID="{104233A0-4E86-4383-AD3B-2E979672F0E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08C6F-06E8-41E7-AD57-4B62C429ADBC}" type="pres">
      <dgm:prSet presAssocID="{104233A0-4E86-4383-AD3B-2E979672F0E4}" presName="aSpace" presStyleCnt="0"/>
      <dgm:spPr/>
    </dgm:pt>
    <dgm:pt modelId="{3056D0F2-38F7-4B12-A677-7B9DCA6C2E72}" type="pres">
      <dgm:prSet presAssocID="{19B258D1-DA59-483D-81B2-1412A352C67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7B7E7-AFD8-474C-81A9-B04F0F16F631}" type="pres">
      <dgm:prSet presAssocID="{19B258D1-DA59-483D-81B2-1412A352C67E}" presName="aSpace" presStyleCnt="0"/>
      <dgm:spPr/>
    </dgm:pt>
  </dgm:ptLst>
  <dgm:cxnLst>
    <dgm:cxn modelId="{C542EC75-8E8A-40AD-AB3E-87BF4589DAF4}" srcId="{BDFA7059-9F65-4409-8463-BF14B60DACC8}" destId="{FE88FC78-587A-4A75-AD99-F72E2FE8D1D9}" srcOrd="0" destOrd="0" parTransId="{CDF22D52-585B-421B-81A6-7E508418597D}" sibTransId="{72DE9612-2BE2-4497-B33D-9379F7D013F8}"/>
    <dgm:cxn modelId="{ADDC76A1-36B0-4BC3-BB66-50FC1E5EB32D}" type="presOf" srcId="{FE88FC78-587A-4A75-AD99-F72E2FE8D1D9}" destId="{6B2B8568-F57F-4DA8-9732-E8D225A0456F}" srcOrd="0" destOrd="0" presId="urn:microsoft.com/office/officeart/2005/8/layout/pyramid2"/>
    <dgm:cxn modelId="{92B3D867-1A15-4CE2-9517-B5F2B9CDC549}" type="presOf" srcId="{BDFA7059-9F65-4409-8463-BF14B60DACC8}" destId="{C6F76F26-1BF3-44CA-BA25-564CAC97EC9B}" srcOrd="0" destOrd="0" presId="urn:microsoft.com/office/officeart/2005/8/layout/pyramid2"/>
    <dgm:cxn modelId="{DE4A83D1-8165-4DC5-8E9F-2983E0F5DEE2}" type="presOf" srcId="{19B258D1-DA59-483D-81B2-1412A352C67E}" destId="{3056D0F2-38F7-4B12-A677-7B9DCA6C2E72}" srcOrd="0" destOrd="0" presId="urn:microsoft.com/office/officeart/2005/8/layout/pyramid2"/>
    <dgm:cxn modelId="{BC7091BB-1C3E-4D9E-A828-A96F61DDC2BB}" srcId="{BDFA7059-9F65-4409-8463-BF14B60DACC8}" destId="{19B258D1-DA59-483D-81B2-1412A352C67E}" srcOrd="2" destOrd="0" parTransId="{C67363F0-522A-42C7-8874-9BA9033E1309}" sibTransId="{EE379BB9-4108-454F-B71E-5A21A2B1BA69}"/>
    <dgm:cxn modelId="{88B6A9CF-97F7-464A-AC0D-247D943548B5}" srcId="{BDFA7059-9F65-4409-8463-BF14B60DACC8}" destId="{104233A0-4E86-4383-AD3B-2E979672F0E4}" srcOrd="1" destOrd="0" parTransId="{8E0BCC8E-BE3F-4665-A9DD-97062585AF6B}" sibTransId="{079F724E-6171-4900-8E3F-3CD221DFA8EB}"/>
    <dgm:cxn modelId="{01E2FADB-5415-4504-9465-7405F9B0212E}" type="presOf" srcId="{104233A0-4E86-4383-AD3B-2E979672F0E4}" destId="{E5AD9A5F-5120-4D63-99DD-9DC53F67F827}" srcOrd="0" destOrd="0" presId="urn:microsoft.com/office/officeart/2005/8/layout/pyramid2"/>
    <dgm:cxn modelId="{A7D239E6-4366-4170-9A31-A3FBDFA75F29}" type="presParOf" srcId="{C6F76F26-1BF3-44CA-BA25-564CAC97EC9B}" destId="{09C39B6B-C4C6-4B8F-8176-CF9E33953E42}" srcOrd="0" destOrd="0" presId="urn:microsoft.com/office/officeart/2005/8/layout/pyramid2"/>
    <dgm:cxn modelId="{AFEB104A-A3C8-4E73-ACC5-FA23BE553934}" type="presParOf" srcId="{C6F76F26-1BF3-44CA-BA25-564CAC97EC9B}" destId="{22A20323-BEC7-48DE-87BF-1997BD5BBEE8}" srcOrd="1" destOrd="0" presId="urn:microsoft.com/office/officeart/2005/8/layout/pyramid2"/>
    <dgm:cxn modelId="{90D9FD0B-6FE2-4A8C-A506-7A6BFC5B066C}" type="presParOf" srcId="{22A20323-BEC7-48DE-87BF-1997BD5BBEE8}" destId="{6B2B8568-F57F-4DA8-9732-E8D225A0456F}" srcOrd="0" destOrd="0" presId="urn:microsoft.com/office/officeart/2005/8/layout/pyramid2"/>
    <dgm:cxn modelId="{8BDCB210-FBB3-4D48-8B8A-54129CCC6427}" type="presParOf" srcId="{22A20323-BEC7-48DE-87BF-1997BD5BBEE8}" destId="{F64CCAE8-C758-4D25-9887-1581EAC9431A}" srcOrd="1" destOrd="0" presId="urn:microsoft.com/office/officeart/2005/8/layout/pyramid2"/>
    <dgm:cxn modelId="{92B8F1FA-11CB-419F-B349-A42EAAA5D0F8}" type="presParOf" srcId="{22A20323-BEC7-48DE-87BF-1997BD5BBEE8}" destId="{E5AD9A5F-5120-4D63-99DD-9DC53F67F827}" srcOrd="2" destOrd="0" presId="urn:microsoft.com/office/officeart/2005/8/layout/pyramid2"/>
    <dgm:cxn modelId="{72A87270-1C3B-4032-8391-ED1EE66D1CFB}" type="presParOf" srcId="{22A20323-BEC7-48DE-87BF-1997BD5BBEE8}" destId="{F1E08C6F-06E8-41E7-AD57-4B62C429ADBC}" srcOrd="3" destOrd="0" presId="urn:microsoft.com/office/officeart/2005/8/layout/pyramid2"/>
    <dgm:cxn modelId="{86E60E00-1E00-4F85-A022-0251F35729D3}" type="presParOf" srcId="{22A20323-BEC7-48DE-87BF-1997BD5BBEE8}" destId="{3056D0F2-38F7-4B12-A677-7B9DCA6C2E72}" srcOrd="4" destOrd="0" presId="urn:microsoft.com/office/officeart/2005/8/layout/pyramid2"/>
    <dgm:cxn modelId="{BFF6CB40-5954-4DDA-8CDF-27EA90223DE0}" type="presParOf" srcId="{22A20323-BEC7-48DE-87BF-1997BD5BBEE8}" destId="{D457B7E7-AFD8-474C-81A9-B04F0F16F63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A7059-9F65-4409-8463-BF14B60DAC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E88FC78-587A-4A75-AD99-F72E2FE8D1D9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50000"/>
                </a:schemeClr>
              </a:solidFill>
            </a:rPr>
            <a:t>Mass-Media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CDF22D52-585B-421B-81A6-7E508418597D}" type="parTrans" cxnId="{C542EC75-8E8A-40AD-AB3E-87BF4589DAF4}">
      <dgm:prSet/>
      <dgm:spPr/>
      <dgm:t>
        <a:bodyPr/>
        <a:lstStyle/>
        <a:p>
          <a:endParaRPr lang="en-US"/>
        </a:p>
      </dgm:t>
    </dgm:pt>
    <dgm:pt modelId="{72DE9612-2BE2-4497-B33D-9379F7D013F8}" type="sibTrans" cxnId="{C542EC75-8E8A-40AD-AB3E-87BF4589DAF4}">
      <dgm:prSet/>
      <dgm:spPr/>
      <dgm:t>
        <a:bodyPr/>
        <a:lstStyle/>
        <a:p>
          <a:endParaRPr lang="en-US"/>
        </a:p>
      </dgm:t>
    </dgm:pt>
    <dgm:pt modelId="{104233A0-4E86-4383-AD3B-2E979672F0E4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Mid-Media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8E0BCC8E-BE3F-4665-A9DD-97062585AF6B}" type="parTrans" cxnId="{88B6A9CF-97F7-464A-AC0D-247D943548B5}">
      <dgm:prSet/>
      <dgm:spPr/>
      <dgm:t>
        <a:bodyPr/>
        <a:lstStyle/>
        <a:p>
          <a:endParaRPr lang="en-US"/>
        </a:p>
      </dgm:t>
    </dgm:pt>
    <dgm:pt modelId="{079F724E-6171-4900-8E3F-3CD221DFA8EB}" type="sibTrans" cxnId="{88B6A9CF-97F7-464A-AC0D-247D943548B5}">
      <dgm:prSet/>
      <dgm:spPr/>
      <dgm:t>
        <a:bodyPr/>
        <a:lstStyle/>
        <a:p>
          <a:endParaRPr lang="en-US"/>
        </a:p>
      </dgm:t>
    </dgm:pt>
    <dgm:pt modelId="{19B258D1-DA59-483D-81B2-1412A352C67E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IPC</a:t>
          </a:r>
          <a:endParaRPr lang="en-US" b="1" dirty="0">
            <a:solidFill>
              <a:srgbClr val="C00000"/>
            </a:solidFill>
          </a:endParaRPr>
        </a:p>
      </dgm:t>
    </dgm:pt>
    <dgm:pt modelId="{C67363F0-522A-42C7-8874-9BA9033E1309}" type="parTrans" cxnId="{BC7091BB-1C3E-4D9E-A828-A96F61DDC2BB}">
      <dgm:prSet/>
      <dgm:spPr/>
      <dgm:t>
        <a:bodyPr/>
        <a:lstStyle/>
        <a:p>
          <a:endParaRPr lang="en-US"/>
        </a:p>
      </dgm:t>
    </dgm:pt>
    <dgm:pt modelId="{EE379BB9-4108-454F-B71E-5A21A2B1BA69}" type="sibTrans" cxnId="{BC7091BB-1C3E-4D9E-A828-A96F61DDC2BB}">
      <dgm:prSet/>
      <dgm:spPr/>
      <dgm:t>
        <a:bodyPr/>
        <a:lstStyle/>
        <a:p>
          <a:endParaRPr lang="en-US"/>
        </a:p>
      </dgm:t>
    </dgm:pt>
    <dgm:pt modelId="{C6F76F26-1BF3-44CA-BA25-564CAC97EC9B}" type="pres">
      <dgm:prSet presAssocID="{BDFA7059-9F65-4409-8463-BF14B60DACC8}" presName="compositeShape" presStyleCnt="0">
        <dgm:presLayoutVars>
          <dgm:dir/>
          <dgm:resizeHandles/>
        </dgm:presLayoutVars>
      </dgm:prSet>
      <dgm:spPr/>
    </dgm:pt>
    <dgm:pt modelId="{09C39B6B-C4C6-4B8F-8176-CF9E33953E42}" type="pres">
      <dgm:prSet presAssocID="{BDFA7059-9F65-4409-8463-BF14B60DACC8}" presName="pyramid" presStyleLbl="node1" presStyleIdx="0" presStyleCnt="1" custLinFactNeighborY="-1875"/>
      <dgm:spPr>
        <a:gradFill rotWithShape="0">
          <a:gsLst>
            <a:gs pos="28000">
              <a:schemeClr val="accent3">
                <a:lumMod val="50000"/>
              </a:schemeClr>
            </a:gs>
            <a:gs pos="54000">
              <a:schemeClr val="accent6">
                <a:lumMod val="75000"/>
              </a:schemeClr>
            </a:gs>
            <a:gs pos="100000">
              <a:srgbClr val="C00000"/>
            </a:gs>
          </a:gsLst>
          <a:lin ang="5400000" scaled="0"/>
        </a:gradFill>
      </dgm:spPr>
    </dgm:pt>
    <dgm:pt modelId="{22A20323-BEC7-48DE-87BF-1997BD5BBEE8}" type="pres">
      <dgm:prSet presAssocID="{BDFA7059-9F65-4409-8463-BF14B60DACC8}" presName="theList" presStyleCnt="0"/>
      <dgm:spPr/>
    </dgm:pt>
    <dgm:pt modelId="{6B2B8568-F57F-4DA8-9732-E8D225A0456F}" type="pres">
      <dgm:prSet presAssocID="{FE88FC78-587A-4A75-AD99-F72E2FE8D1D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CCAE8-C758-4D25-9887-1581EAC9431A}" type="pres">
      <dgm:prSet presAssocID="{FE88FC78-587A-4A75-AD99-F72E2FE8D1D9}" presName="aSpace" presStyleCnt="0"/>
      <dgm:spPr/>
    </dgm:pt>
    <dgm:pt modelId="{E5AD9A5F-5120-4D63-99DD-9DC53F67F827}" type="pres">
      <dgm:prSet presAssocID="{104233A0-4E86-4383-AD3B-2E979672F0E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08C6F-06E8-41E7-AD57-4B62C429ADBC}" type="pres">
      <dgm:prSet presAssocID="{104233A0-4E86-4383-AD3B-2E979672F0E4}" presName="aSpace" presStyleCnt="0"/>
      <dgm:spPr/>
    </dgm:pt>
    <dgm:pt modelId="{3056D0F2-38F7-4B12-A677-7B9DCA6C2E72}" type="pres">
      <dgm:prSet presAssocID="{19B258D1-DA59-483D-81B2-1412A352C67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7B7E7-AFD8-474C-81A9-B04F0F16F631}" type="pres">
      <dgm:prSet presAssocID="{19B258D1-DA59-483D-81B2-1412A352C67E}" presName="aSpace" presStyleCnt="0"/>
      <dgm:spPr/>
    </dgm:pt>
  </dgm:ptLst>
  <dgm:cxnLst>
    <dgm:cxn modelId="{E6BD6D64-0DA6-42D1-A21A-3056CA85B492}" type="presOf" srcId="{BDFA7059-9F65-4409-8463-BF14B60DACC8}" destId="{C6F76F26-1BF3-44CA-BA25-564CAC97EC9B}" srcOrd="0" destOrd="0" presId="urn:microsoft.com/office/officeart/2005/8/layout/pyramid2"/>
    <dgm:cxn modelId="{BC7091BB-1C3E-4D9E-A828-A96F61DDC2BB}" srcId="{BDFA7059-9F65-4409-8463-BF14B60DACC8}" destId="{19B258D1-DA59-483D-81B2-1412A352C67E}" srcOrd="2" destOrd="0" parTransId="{C67363F0-522A-42C7-8874-9BA9033E1309}" sibTransId="{EE379BB9-4108-454F-B71E-5A21A2B1BA69}"/>
    <dgm:cxn modelId="{C542EC75-8E8A-40AD-AB3E-87BF4589DAF4}" srcId="{BDFA7059-9F65-4409-8463-BF14B60DACC8}" destId="{FE88FC78-587A-4A75-AD99-F72E2FE8D1D9}" srcOrd="0" destOrd="0" parTransId="{CDF22D52-585B-421B-81A6-7E508418597D}" sibTransId="{72DE9612-2BE2-4497-B33D-9379F7D013F8}"/>
    <dgm:cxn modelId="{7DAA7491-1FA3-4214-B36E-717619630BE6}" type="presOf" srcId="{FE88FC78-587A-4A75-AD99-F72E2FE8D1D9}" destId="{6B2B8568-F57F-4DA8-9732-E8D225A0456F}" srcOrd="0" destOrd="0" presId="urn:microsoft.com/office/officeart/2005/8/layout/pyramid2"/>
    <dgm:cxn modelId="{88B6A9CF-97F7-464A-AC0D-247D943548B5}" srcId="{BDFA7059-9F65-4409-8463-BF14B60DACC8}" destId="{104233A0-4E86-4383-AD3B-2E979672F0E4}" srcOrd="1" destOrd="0" parTransId="{8E0BCC8E-BE3F-4665-A9DD-97062585AF6B}" sibTransId="{079F724E-6171-4900-8E3F-3CD221DFA8EB}"/>
    <dgm:cxn modelId="{36F1D8BE-3E18-477D-BBD6-FB9D0828FF20}" type="presOf" srcId="{104233A0-4E86-4383-AD3B-2E979672F0E4}" destId="{E5AD9A5F-5120-4D63-99DD-9DC53F67F827}" srcOrd="0" destOrd="0" presId="urn:microsoft.com/office/officeart/2005/8/layout/pyramid2"/>
    <dgm:cxn modelId="{8F752911-D4FE-444D-B8ED-1CEEF5631C4D}" type="presOf" srcId="{19B258D1-DA59-483D-81B2-1412A352C67E}" destId="{3056D0F2-38F7-4B12-A677-7B9DCA6C2E72}" srcOrd="0" destOrd="0" presId="urn:microsoft.com/office/officeart/2005/8/layout/pyramid2"/>
    <dgm:cxn modelId="{3A69381A-A3E8-43F1-8A37-00D5A478A464}" type="presParOf" srcId="{C6F76F26-1BF3-44CA-BA25-564CAC97EC9B}" destId="{09C39B6B-C4C6-4B8F-8176-CF9E33953E42}" srcOrd="0" destOrd="0" presId="urn:microsoft.com/office/officeart/2005/8/layout/pyramid2"/>
    <dgm:cxn modelId="{1091941D-FE60-41ED-BCCA-11FF9BEEA6D3}" type="presParOf" srcId="{C6F76F26-1BF3-44CA-BA25-564CAC97EC9B}" destId="{22A20323-BEC7-48DE-87BF-1997BD5BBEE8}" srcOrd="1" destOrd="0" presId="urn:microsoft.com/office/officeart/2005/8/layout/pyramid2"/>
    <dgm:cxn modelId="{1C682F18-2A63-4CF2-B0AF-AD7B759E8407}" type="presParOf" srcId="{22A20323-BEC7-48DE-87BF-1997BD5BBEE8}" destId="{6B2B8568-F57F-4DA8-9732-E8D225A0456F}" srcOrd="0" destOrd="0" presId="urn:microsoft.com/office/officeart/2005/8/layout/pyramid2"/>
    <dgm:cxn modelId="{D4CA3515-3BBA-407E-9B90-91B18B0DA2E8}" type="presParOf" srcId="{22A20323-BEC7-48DE-87BF-1997BD5BBEE8}" destId="{F64CCAE8-C758-4D25-9887-1581EAC9431A}" srcOrd="1" destOrd="0" presId="urn:microsoft.com/office/officeart/2005/8/layout/pyramid2"/>
    <dgm:cxn modelId="{D1619845-8B6C-490F-AD82-04E1AD2AAC77}" type="presParOf" srcId="{22A20323-BEC7-48DE-87BF-1997BD5BBEE8}" destId="{E5AD9A5F-5120-4D63-99DD-9DC53F67F827}" srcOrd="2" destOrd="0" presId="urn:microsoft.com/office/officeart/2005/8/layout/pyramid2"/>
    <dgm:cxn modelId="{4FBE76EA-CD6D-4241-96A0-A12127837354}" type="presParOf" srcId="{22A20323-BEC7-48DE-87BF-1997BD5BBEE8}" destId="{F1E08C6F-06E8-41E7-AD57-4B62C429ADBC}" srcOrd="3" destOrd="0" presId="urn:microsoft.com/office/officeart/2005/8/layout/pyramid2"/>
    <dgm:cxn modelId="{0747B731-7066-45B7-95F0-28DD41C4E5B5}" type="presParOf" srcId="{22A20323-BEC7-48DE-87BF-1997BD5BBEE8}" destId="{3056D0F2-38F7-4B12-A677-7B9DCA6C2E72}" srcOrd="4" destOrd="0" presId="urn:microsoft.com/office/officeart/2005/8/layout/pyramid2"/>
    <dgm:cxn modelId="{5A7BA037-F951-49B5-A1B3-CC521E141F96}" type="presParOf" srcId="{22A20323-BEC7-48DE-87BF-1997BD5BBEE8}" destId="{D457B7E7-AFD8-474C-81A9-B04F0F16F63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98DF7-967F-403E-BF67-F8465BACAF01}">
      <dsp:nvSpPr>
        <dsp:cNvPr id="0" name=""/>
        <dsp:cNvSpPr/>
      </dsp:nvSpPr>
      <dsp:spPr>
        <a:xfrm>
          <a:off x="401699" y="-350983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6D9BA1C-4B94-4C70-98A4-D46E894D7486}">
      <dsp:nvSpPr>
        <dsp:cNvPr id="0" name=""/>
        <dsp:cNvSpPr/>
      </dsp:nvSpPr>
      <dsp:spPr>
        <a:xfrm>
          <a:off x="1236374" y="2170638"/>
          <a:ext cx="365784" cy="365784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75552-3A4F-425E-87A8-3797EAB9F1E1}">
      <dsp:nvSpPr>
        <dsp:cNvPr id="0" name=""/>
        <dsp:cNvSpPr/>
      </dsp:nvSpPr>
      <dsp:spPr>
        <a:xfrm>
          <a:off x="1602164" y="2165010"/>
          <a:ext cx="1687279" cy="271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Background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MC TRaC study laid vision for the MC brand.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creative agency developed tagline and logo later. SFH pretested on the target audience.</a:t>
          </a:r>
          <a:endParaRPr lang="en-US" sz="1100" kern="1200" dirty="0"/>
        </a:p>
      </dsp:txBody>
      <dsp:txXfrm>
        <a:off x="1602164" y="2165010"/>
        <a:ext cx="1687279" cy="2711935"/>
      </dsp:txXfrm>
    </dsp:sp>
    <dsp:sp modelId="{523AD594-2DDB-4B33-B0A8-19C3E2109AF8}">
      <dsp:nvSpPr>
        <dsp:cNvPr id="0" name=""/>
        <dsp:cNvSpPr/>
      </dsp:nvSpPr>
      <dsp:spPr>
        <a:xfrm>
          <a:off x="2987317" y="1645599"/>
          <a:ext cx="340352" cy="34035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531C4-CB2A-4771-A44E-2C074ACBABDD}">
      <dsp:nvSpPr>
        <dsp:cNvPr id="0" name=""/>
        <dsp:cNvSpPr/>
      </dsp:nvSpPr>
      <dsp:spPr>
        <a:xfrm>
          <a:off x="3245815" y="1712856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Methodology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 combination of both quantitative and qualitative research methods was employed.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Stratified by age group; urban and rural.</a:t>
          </a:r>
          <a:endParaRPr lang="en-US" sz="1200" kern="1200" dirty="0"/>
        </a:p>
      </dsp:txBody>
      <dsp:txXfrm>
        <a:off x="3245815" y="1712856"/>
        <a:ext cx="1737969" cy="2462123"/>
      </dsp:txXfrm>
    </dsp:sp>
    <dsp:sp modelId="{F3D155F8-16BB-4F9C-A5F2-7E200BE7C2E3}">
      <dsp:nvSpPr>
        <dsp:cNvPr id="0" name=""/>
        <dsp:cNvSpPr/>
      </dsp:nvSpPr>
      <dsp:spPr>
        <a:xfrm>
          <a:off x="4741853" y="877820"/>
          <a:ext cx="324114" cy="30322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96A73-58F2-48E3-BA99-6E2ACA62E4D5}">
      <dsp:nvSpPr>
        <dsp:cNvPr id="0" name=""/>
        <dsp:cNvSpPr/>
      </dsp:nvSpPr>
      <dsp:spPr>
        <a:xfrm>
          <a:off x="4924155" y="1029435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Interpretation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Quantitative measures were analyzed and reported.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Qualitative components were synthesized. </a:t>
          </a:r>
          <a:endParaRPr lang="en-US" sz="1200" kern="1200" dirty="0"/>
        </a:p>
      </dsp:txBody>
      <dsp:txXfrm>
        <a:off x="4924155" y="1029435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FA7C-94DF-42D1-AE9F-61B8BC3ACB78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CA35-30AB-4393-8C84-2DDF97880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trike="sngStrike" dirty="0" smtClean="0"/>
              <a:t>Emmanuel</a:t>
            </a:r>
            <a:r>
              <a:rPr lang="en-US" strike="sngStrike" dirty="0" smtClean="0"/>
              <a:t>:</a:t>
            </a:r>
            <a:r>
              <a:rPr lang="en-US" strike="sngStrike" baseline="0" dirty="0" smtClean="0"/>
              <a:t> Could you remove the “Monitoring, Reporting and Quality of Services” at the bottom of Jason Title?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89F5A-456B-4D15-8E3A-BBE0EB1348B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2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89F5A-456B-4D15-8E3A-BBE0EB1348BB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8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9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7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8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8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8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8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3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8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6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41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F4007E-697B-4DDA-998E-4371D82D013C}" type="datetimeFigureOut">
              <a:rPr lang="en-US">
                <a:solidFill>
                  <a:prstClr val="black"/>
                </a:solidFill>
              </a:rPr>
              <a:pPr/>
              <a:t>9/3/2014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6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2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1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0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8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9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71681"/>
            <a:ext cx="1717899" cy="510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97" y="5968271"/>
            <a:ext cx="2030611" cy="6054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614927" y="6017521"/>
            <a:ext cx="1176273" cy="550103"/>
            <a:chOff x="3200400" y="6215175"/>
            <a:chExt cx="818277" cy="3826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904" y="6353910"/>
              <a:ext cx="354773" cy="225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6215175"/>
              <a:ext cx="381000" cy="38268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023110"/>
            <a:ext cx="539525" cy="538925"/>
          </a:xfrm>
          <a:prstGeom prst="rect">
            <a:avLst/>
          </a:prstGeom>
        </p:spPr>
      </p:pic>
      <p:pic>
        <p:nvPicPr>
          <p:cNvPr id="13" name="Picture 12" descr="PEPFAR-Logo-Color-Tagline-Transparent-White.gi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567476" cy="1291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122131"/>
            <a:ext cx="1866900" cy="374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93" y="271293"/>
            <a:ext cx="947907" cy="9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4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5D39-5FAB-4CBC-9B89-F4E0445D0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EPFAR Logo Color - Tagline - revised 2 copy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0" y="75441"/>
            <a:ext cx="851770" cy="10259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63500" cap="rnd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25998"/>
            <a:ext cx="872837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5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emf"/><Relationship Id="rId5" Type="http://schemas.openxmlformats.org/officeDocument/2006/relationships/diagramLayout" Target="../diagrams/layout1.xml"/><Relationship Id="rId10" Type="http://schemas.openxmlformats.org/officeDocument/2006/relationships/package" Target="../embeddings/Microsoft_PowerPoint_Slide1.sldx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400" b="1" dirty="0"/>
              <a:t>“A Man Who Cares?” Campaign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Pamela Chama</a:t>
            </a:r>
          </a:p>
          <a:p>
            <a:pPr lvl="0">
              <a:spcBef>
                <a:spcPct val="0"/>
              </a:spcBef>
              <a:defRPr/>
            </a:pPr>
            <a:r>
              <a:rPr lang="en-US" sz="2500" dirty="0"/>
              <a:t>SFH </a:t>
            </a:r>
            <a:r>
              <a:rPr lang="en-US" sz="2500" dirty="0" smtClean="0"/>
              <a:t>Zambia</a:t>
            </a:r>
          </a:p>
          <a:p>
            <a:pPr lvl="0">
              <a:spcBef>
                <a:spcPct val="0"/>
              </a:spcBef>
              <a:defRPr/>
            </a:pPr>
            <a:r>
              <a:rPr lang="en-US" sz="2500" dirty="0" smtClean="0"/>
              <a:t>PSI </a:t>
            </a:r>
            <a:r>
              <a:rPr lang="en-US" sz="2500" dirty="0"/>
              <a:t>Zambia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2" y="4953000"/>
            <a:ext cx="915988" cy="11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3167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7620000" y="1752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2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819400"/>
            <a:ext cx="71628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Initiated a national conversation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Set the MC tone in the country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4,163 MCs – 148,601 since the 2010 campaign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Successfully launched national MC Logo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Success linked MC to the 990 toll-free line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Increased advocacy for MC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Summary 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10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1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07C9-BACA-4510-8FC6-F632C9C42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71600"/>
            <a:ext cx="85598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7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Situation Analysis and Campaign Background</a:t>
            </a:r>
          </a:p>
          <a:p>
            <a:r>
              <a:rPr lang="en-US" sz="2400" dirty="0" smtClean="0"/>
              <a:t>The Campaign Strategy</a:t>
            </a:r>
          </a:p>
          <a:p>
            <a:r>
              <a:rPr lang="en-US" sz="2400" dirty="0" smtClean="0"/>
              <a:t>Communications Objectives</a:t>
            </a:r>
          </a:p>
          <a:p>
            <a:r>
              <a:rPr lang="en-US" sz="2400" dirty="0" smtClean="0"/>
              <a:t>Campaign Design and Personality </a:t>
            </a:r>
          </a:p>
          <a:p>
            <a:r>
              <a:rPr lang="en-US" sz="2400" dirty="0" smtClean="0"/>
              <a:t>Marketing Objectives (4 Ps)</a:t>
            </a:r>
          </a:p>
          <a:p>
            <a:r>
              <a:rPr lang="en-US" sz="2400" dirty="0" smtClean="0"/>
              <a:t>Summary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alibri" pitchFamily="34" charset="0"/>
              </a:rPr>
              <a:t>Situation Analysis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HIV prevalence urban vs rural (19.7% vs 10.3%)</a:t>
            </a:r>
          </a:p>
          <a:p>
            <a:r>
              <a:rPr lang="en-US" sz="2400" dirty="0" smtClean="0"/>
              <a:t>Low coverage of male circumcision (MC) 13% (ZDHS 2007)</a:t>
            </a:r>
          </a:p>
          <a:p>
            <a:r>
              <a:rPr lang="en-US" sz="2400" dirty="0" smtClean="0"/>
              <a:t>1.9 million men and boys by 2015</a:t>
            </a:r>
          </a:p>
          <a:p>
            <a:r>
              <a:rPr lang="en-US" sz="2400" dirty="0" smtClean="0"/>
              <a:t>Hygiene main reason men seeking MC services (SFH MIS data 2010) </a:t>
            </a:r>
          </a:p>
          <a:p>
            <a:r>
              <a:rPr lang="en-US" sz="2400" dirty="0" smtClean="0"/>
              <a:t>Zambian men and women linked genital hygiene to STIs including HIV (PSI FoQus, 2008, Lukobo and Bailey 2007)</a:t>
            </a:r>
          </a:p>
          <a:p>
            <a:r>
              <a:rPr lang="en-US" sz="2400" dirty="0" smtClean="0"/>
              <a:t>Women preferred circumcised men in Zambia (ZSBS 2010, TRaC 2007)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MC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91400" y="1600200"/>
            <a:ext cx="136514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5200" y="29718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man who cares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0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Research component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830361"/>
              </p:ext>
            </p:extLst>
          </p:nvPr>
        </p:nvGraphicFramePr>
        <p:xfrm>
          <a:off x="-3048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638800" y="3984438"/>
          <a:ext cx="3200400" cy="23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10" imgW="4570587" imgH="3427442" progId="PowerPoint.Slide.12">
                  <p:embed/>
                </p:oleObj>
              </mc:Choice>
              <mc:Fallback>
                <p:oleObj name="Slide" r:id="rId10" imgW="4570587" imgH="342744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84438"/>
                        <a:ext cx="3200400" cy="239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Manly mood board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 </a:t>
            </a:r>
            <a:r>
              <a:rPr lang="en-US" sz="3600" dirty="0"/>
              <a:t>Campaign – DELTA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b="1" dirty="0" smtClean="0"/>
              <a:t>Objective of the campaign:</a:t>
            </a:r>
          </a:p>
          <a:p>
            <a:pPr lvl="0">
              <a:buNone/>
            </a:pPr>
            <a:r>
              <a:rPr lang="en-GB" sz="2400" dirty="0" smtClean="0">
                <a:sym typeface="Wingdings" pitchFamily="2" charset="2"/>
              </a:rPr>
              <a:t>	 Increase uptake of M</a:t>
            </a:r>
            <a:r>
              <a:rPr lang="en-US" sz="2400" dirty="0" smtClean="0">
                <a:sym typeface="Wingdings" pitchFamily="2" charset="2"/>
              </a:rPr>
              <a:t>C</a:t>
            </a:r>
          </a:p>
          <a:p>
            <a:pPr marL="915988" lvl="1" indent="-171450">
              <a:buFont typeface="Wingdings" pitchFamily="2" charset="2"/>
              <a:buChar char="§"/>
            </a:pPr>
            <a:r>
              <a:rPr lang="en-US" sz="2000" dirty="0" smtClean="0">
                <a:sym typeface="Wingdings" pitchFamily="2" charset="2"/>
              </a:rPr>
              <a:t>Launch the national MC logo</a:t>
            </a:r>
          </a:p>
          <a:p>
            <a:pPr marL="915988" lvl="1" indent="-171450">
              <a:buFont typeface="Wingdings" pitchFamily="2" charset="2"/>
              <a:buChar char="§"/>
            </a:pPr>
            <a:r>
              <a:rPr lang="en-US" sz="2000" dirty="0" smtClean="0">
                <a:sym typeface="Wingdings" pitchFamily="2" charset="2"/>
              </a:rPr>
              <a:t>Provide links to vital information</a:t>
            </a:r>
          </a:p>
          <a:p>
            <a:pPr marL="915988" lvl="1" indent="-171450">
              <a:buFont typeface="Wingdings" pitchFamily="2" charset="2"/>
              <a:buChar char="§"/>
            </a:pPr>
            <a:r>
              <a:rPr lang="en-US" sz="2000" dirty="0" smtClean="0">
                <a:sym typeface="Wingdings" pitchFamily="2" charset="2"/>
              </a:rPr>
              <a:t>Introduce 990 toll-free Talkline</a:t>
            </a:r>
            <a:endParaRPr lang="en-GB" sz="2000" dirty="0" smtClean="0"/>
          </a:p>
          <a:p>
            <a:r>
              <a:rPr lang="en-ZA" sz="2400" b="1" dirty="0" smtClean="0"/>
              <a:t>Target audience: Prototype male</a:t>
            </a:r>
          </a:p>
          <a:p>
            <a:pPr marL="457200" indent="-457200">
              <a:buNone/>
            </a:pPr>
            <a:r>
              <a:rPr lang="en-ZA" sz="2400" dirty="0" smtClean="0">
                <a:sym typeface="Wingdings" pitchFamily="2" charset="2"/>
              </a:rPr>
              <a:t>	1. Primary Target: M</a:t>
            </a:r>
            <a:r>
              <a:rPr lang="en-US" sz="2400" dirty="0" smtClean="0"/>
              <a:t>en, 18-</a:t>
            </a:r>
            <a:r>
              <a:rPr lang="en-US" sz="2400" dirty="0" smtClean="0">
                <a:latin typeface="Times New Roman"/>
                <a:cs typeface="Times New Roman"/>
              </a:rPr>
              <a:t> to </a:t>
            </a:r>
            <a:r>
              <a:rPr lang="en-US" sz="2400" dirty="0" smtClean="0"/>
              <a:t>29-year-old urban and peri-urban males</a:t>
            </a:r>
          </a:p>
          <a:p>
            <a:pPr marL="457200" indent="-457200">
              <a:buNone/>
            </a:pPr>
            <a:r>
              <a:rPr lang="en-US" sz="2400" dirty="0" smtClean="0"/>
              <a:t>	2. Secondary Target: Teenagers</a:t>
            </a:r>
            <a:endParaRPr lang="en-ZA" sz="2400" dirty="0" smtClean="0"/>
          </a:p>
          <a:p>
            <a:r>
              <a:rPr lang="en-GB" sz="2400" b="1" dirty="0" smtClean="0"/>
              <a:t>Functional benefit to be communicated: </a:t>
            </a:r>
          </a:p>
          <a:p>
            <a:pPr>
              <a:buNone/>
            </a:pPr>
            <a:r>
              <a:rPr lang="en-GB" sz="2400" dirty="0" smtClean="0">
                <a:sym typeface="Wingdings" pitchFamily="2" charset="2"/>
              </a:rPr>
              <a:t>	 If the target “Danes” is circumcised, his penis will be easier to keep clean and he will be less likely to get some STIs, including HIV.</a:t>
            </a:r>
            <a:endParaRPr lang="en-GB" sz="2400" dirty="0" smtClean="0"/>
          </a:p>
          <a:p>
            <a:r>
              <a:rPr lang="en-GB" sz="2400" b="1" dirty="0" smtClean="0"/>
              <a:t>Emotional benefit to be communicated:</a:t>
            </a:r>
          </a:p>
          <a:p>
            <a:pPr>
              <a:buNone/>
            </a:pPr>
            <a:r>
              <a:rPr lang="en-GB" sz="2400" dirty="0" smtClean="0">
                <a:sym typeface="Wingdings" pitchFamily="2" charset="2"/>
              </a:rPr>
              <a:t>	 F</a:t>
            </a:r>
            <a:r>
              <a:rPr lang="en-GB" sz="2400" dirty="0" smtClean="0"/>
              <a:t>or the target “Danes,” MC will give him the confidence to meet women who expect their spouse/partner to be circumcised.</a:t>
            </a:r>
          </a:p>
          <a:p>
            <a:r>
              <a:rPr lang="en-GB" sz="2400" dirty="0" smtClean="0"/>
              <a:t>Campaign personality</a:t>
            </a:r>
            <a:endParaRPr lang="en-ZA" sz="2400" dirty="0" smtClean="0"/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Campaign Design and Personality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Three components:</a:t>
            </a:r>
          </a:p>
          <a:p>
            <a:pPr lvl="1"/>
            <a:r>
              <a:rPr lang="en-US" sz="2000" b="1" dirty="0" smtClean="0"/>
              <a:t>Electronic Media: TV and radio</a:t>
            </a:r>
          </a:p>
          <a:p>
            <a:pPr lvl="1"/>
            <a:r>
              <a:rPr lang="en-US" sz="2000" b="1" dirty="0" smtClean="0"/>
              <a:t>Print Media: Journalist advocacy</a:t>
            </a:r>
          </a:p>
          <a:p>
            <a:pPr lvl="1"/>
            <a:r>
              <a:rPr lang="en-US" sz="2000" b="1" dirty="0" smtClean="0"/>
              <a:t>Graphic Design: Posters and promotional materials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Encourage potential clients to call 990 toll-free hotline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Direct potential clients to service delivery sites to learn more about MC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Pre-tested campaign tone using a mood </a:t>
            </a:r>
            <a:r>
              <a:rPr lang="en-US" sz="2400" dirty="0"/>
              <a:t>board – Clean</a:t>
            </a:r>
            <a:r>
              <a:rPr lang="en-US" sz="2400" dirty="0" smtClean="0"/>
              <a:t>, Healthy and In Control</a:t>
            </a:r>
          </a:p>
          <a:p>
            <a:pPr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7650" y="2076450"/>
            <a:ext cx="4648200" cy="4542770"/>
          </a:xfrm>
          <a:prstGeom prst="roundRect">
            <a:avLst>
              <a:gd name="adj" fmla="val 12382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Mid-Media: 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</a:rPr>
              <a:t>	“The university hall, packed with students, comes alive with a thick air of laughs and greetings as the SFH IPC team, all clad in VMMC T-shirts, finalize the setting up of the Mobile Video Unit (MVU). Within minutes, the room becomes quiet as the film starts. . .”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Marketing Objectives</a:t>
            </a:r>
            <a:r>
              <a:rPr lang="en-US" sz="3600" dirty="0"/>
              <a:t> </a:t>
            </a:r>
            <a:r>
              <a:rPr lang="en-US" sz="3600" dirty="0" smtClean="0"/>
              <a:t>“4 Ps”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3886200"/>
          <a:ext cx="3962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1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1875770"/>
            <a:ext cx="4419600" cy="4211181"/>
          </a:xfrm>
          <a:prstGeom prst="roundRect">
            <a:avLst>
              <a:gd name="adj" fmla="val 12592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IPC: </a:t>
            </a:r>
          </a:p>
          <a:p>
            <a:r>
              <a:rPr lang="en-US" sz="2000" dirty="0">
                <a:solidFill>
                  <a:prstClr val="white"/>
                </a:solidFill>
              </a:rPr>
              <a:t>“In the sweltering heat of October, Don Miyanda, an IPC Officer, sets the stage as he conducts a quiz around VMMC. Within a few minutes, Don draws attention to passersby at the bus terminal. ‘Here! Here!’ shouts one man in the crowd. . . . ‘I know the answer. . . . MC reduces the risk of a negative man getting HIV. . . . Now give me the T-shirt,’ he says amid laughter.”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3429000"/>
          <a:ext cx="3962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066800" y="3048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>
                <a:solidFill>
                  <a:prstClr val="black"/>
                </a:solidFill>
              </a:rPr>
              <a:t>Marketing Objectives “4 Ps”</a:t>
            </a:r>
          </a:p>
        </p:txBody>
      </p:sp>
      <p:pic>
        <p:nvPicPr>
          <p:cNvPr id="7" name="Picture 2" descr="F:\DCIM\102NCD40\DSC_038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90800" cy="1828800"/>
          </a:xfrm>
          <a:prstGeom prst="rect">
            <a:avLst/>
          </a:prstGeom>
          <a:noFill/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8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0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66760923"/>
              </p:ext>
            </p:extLst>
          </p:nvPr>
        </p:nvGraphicFramePr>
        <p:xfrm>
          <a:off x="152400" y="2286000"/>
          <a:ext cx="740290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Calls to </a:t>
            </a:r>
            <a:r>
              <a:rPr lang="en-US" sz="3600" b="1" dirty="0" smtClean="0"/>
              <a:t>990 </a:t>
            </a:r>
            <a:r>
              <a:rPr lang="en-US" sz="3600" dirty="0" smtClean="0"/>
              <a:t>During October Campaign</a:t>
            </a:r>
            <a:endParaRPr lang="en-US" sz="3600" dirty="0"/>
          </a:p>
        </p:txBody>
      </p:sp>
      <p:grpSp>
        <p:nvGrpSpPr>
          <p:cNvPr id="2" name="Group 12"/>
          <p:cNvGrpSpPr/>
          <p:nvPr/>
        </p:nvGrpSpPr>
        <p:grpSpPr>
          <a:xfrm>
            <a:off x="7593753" y="4378960"/>
            <a:ext cx="1422400" cy="533400"/>
            <a:chOff x="5257800" y="3810000"/>
            <a:chExt cx="3048000" cy="1143000"/>
          </a:xfrm>
        </p:grpSpPr>
        <p:sp>
          <p:nvSpPr>
            <p:cNvPr id="11" name="Rectangle 10"/>
            <p:cNvSpPr/>
            <p:nvPr/>
          </p:nvSpPr>
          <p:spPr>
            <a:xfrm>
              <a:off x="5257800" y="3886200"/>
              <a:ext cx="29718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096000" y="3810000"/>
              <a:ext cx="22098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0000" lnSpcReduction="20000"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MC Information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MC Counseling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55026" y="4619298"/>
              <a:ext cx="685800" cy="1588"/>
            </a:xfrm>
            <a:prstGeom prst="line">
              <a:avLst/>
            </a:prstGeom>
            <a:ln w="1270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4191000"/>
              <a:ext cx="685800" cy="1588"/>
            </a:xfrm>
            <a:prstGeom prst="line">
              <a:avLst/>
            </a:prstGeom>
            <a:ln w="1270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858000" y="2438400"/>
            <a:ext cx="2057400" cy="175432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spike in calls to 990 in October did not translate into a spike in MC clients. 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Awareness ≠ Doing.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95400"/>
            <a:ext cx="9144000" cy="158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7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M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Constantia</vt:lpstr>
      <vt:lpstr>Times</vt:lpstr>
      <vt:lpstr>Times New Roman</vt:lpstr>
      <vt:lpstr>Wingdings</vt:lpstr>
      <vt:lpstr>1_Blank Presentation</vt:lpstr>
      <vt:lpstr>VMMC</vt:lpstr>
      <vt:lpstr>Slide</vt:lpstr>
      <vt:lpstr>“A Man Who Cares?” Campaign</vt:lpstr>
      <vt:lpstr>Content</vt:lpstr>
      <vt:lpstr>Situation Analysis</vt:lpstr>
      <vt:lpstr>Research component</vt:lpstr>
      <vt:lpstr>The Campaign – DELTA </vt:lpstr>
      <vt:lpstr>Campaign Design and Personality</vt:lpstr>
      <vt:lpstr>Marketing Objectives “4 Ps”</vt:lpstr>
      <vt:lpstr>PowerPoint Presentation</vt:lpstr>
      <vt:lpstr>Calls to 990 During October Campaign</vt:lpstr>
      <vt:lpstr>Summary </vt:lpstr>
      <vt:lpstr>PowerPoint Presentation</vt:lpstr>
    </vt:vector>
  </TitlesOfParts>
  <Company>Jhpiego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Man Who Cares?” Campaign</dc:title>
  <dc:creator>Tigistu Adamu</dc:creator>
  <cp:lastModifiedBy>Laurie Stockton</cp:lastModifiedBy>
  <cp:revision>1</cp:revision>
  <dcterms:created xsi:type="dcterms:W3CDTF">2013-06-06T15:19:04Z</dcterms:created>
  <dcterms:modified xsi:type="dcterms:W3CDTF">2014-09-03T13:35:46Z</dcterms:modified>
</cp:coreProperties>
</file>