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E7BC-37C4-47F2-B63C-4EC0F44A16D0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34F21-6CF7-4C48-A5E9-6A598AE54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7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trike="sngStrike" dirty="0" smtClean="0"/>
              <a:t>Emmanuel</a:t>
            </a:r>
            <a:r>
              <a:rPr lang="en-US" strike="sngStrike" dirty="0" smtClean="0"/>
              <a:t>:</a:t>
            </a:r>
            <a:r>
              <a:rPr lang="en-US" strike="sngStrike" baseline="0" dirty="0" smtClean="0"/>
              <a:t> Could you remove the “Monitoring, Reporting and Quality of Services” at the bottom of Jason Title?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7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trike="sngStrike" dirty="0" smtClean="0"/>
              <a:t>Emmanuel</a:t>
            </a:r>
            <a:r>
              <a:rPr lang="en-US" strike="sngStrike" dirty="0" smtClean="0"/>
              <a:t>:</a:t>
            </a:r>
            <a:r>
              <a:rPr lang="en-US" strike="sngStrike" baseline="0" dirty="0" smtClean="0"/>
              <a:t> Could you remove the “Monitoring, Reporting and Quality of Services” at the bottom of Jason Title? 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C0C66-6017-4826-A637-A87B125328C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41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0"/>
            <a:ext cx="9144000" cy="4464996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088" y="537405"/>
            <a:ext cx="7983537" cy="426592"/>
          </a:xfrm>
        </p:spPr>
        <p:txBody>
          <a:bodyPr tIns="0">
            <a:spAutoFit/>
          </a:bodyPr>
          <a:lstStyle>
            <a:lvl1pPr>
              <a:lnSpc>
                <a:spcPct val="77000"/>
              </a:lnSpc>
              <a:defRPr sz="36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8" y="5223084"/>
            <a:ext cx="5526086" cy="460639"/>
          </a:xfrm>
        </p:spPr>
        <p:txBody>
          <a:bodyPr wrap="square" anchor="t" anchorCtr="0">
            <a:no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  <a:defRPr sz="1700" spc="0" baseline="0">
                <a:solidFill>
                  <a:schemeClr val="accent2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00088" y="1567987"/>
            <a:ext cx="7983538" cy="1241081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400"/>
              </a:spcAft>
              <a:buNone/>
              <a:defRPr>
                <a:solidFill>
                  <a:srgbClr val="FFFFFF"/>
                </a:solidFill>
              </a:defRPr>
            </a:lvl1pPr>
            <a:lvl2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2pPr>
            <a:lvl3pPr marL="0" indent="0">
              <a:lnSpc>
                <a:spcPts val="2800"/>
              </a:lnSpc>
              <a:spcAft>
                <a:spcPts val="600"/>
              </a:spcAft>
              <a:buNone/>
              <a:defRPr sz="2400" b="1">
                <a:solidFill>
                  <a:srgbClr val="FFFFFF"/>
                </a:solidFill>
              </a:defRPr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BMGF_BoxLogo_red_WEBSAFE2.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72" y="4014216"/>
            <a:ext cx="2212848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254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55675"/>
            <a:ext cx="7983537" cy="415498"/>
          </a:xfrm>
        </p:spPr>
        <p:txBody>
          <a:bodyPr anchor="t" anchorCtr="0"/>
          <a:lstStyle>
            <a:lvl1pPr>
              <a:lnSpc>
                <a:spcPct val="75000"/>
              </a:lnSpc>
              <a:defRPr sz="3600" spc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506C4767-D3AA-444B-BF6C-2CD48C9C4E94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3754" y="6409426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937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63797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569101"/>
            <a:ext cx="7983537" cy="4543425"/>
          </a:xfrm>
        </p:spPr>
        <p:txBody>
          <a:bodyPr/>
          <a:lstStyle>
            <a:lvl1pPr>
              <a:lnSpc>
                <a:spcPts val="2600"/>
              </a:lnSpc>
              <a:buClr>
                <a:schemeClr val="accent2"/>
              </a:buClr>
              <a:defRPr spc="0" baseline="0"/>
            </a:lvl1pPr>
            <a:lvl2pPr>
              <a:lnSpc>
                <a:spcPts val="2400"/>
              </a:lnSpc>
              <a:buClr>
                <a:schemeClr val="accent2"/>
              </a:buClr>
              <a:defRPr spc="0" baseline="0"/>
            </a:lvl2pPr>
            <a:lvl3pPr marL="682625" indent="-225425">
              <a:lnSpc>
                <a:spcPts val="2500"/>
              </a:lnSpc>
              <a:buClr>
                <a:schemeClr val="accent2"/>
              </a:buClr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lnSpc>
                <a:spcPts val="200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lnSpc>
                <a:spcPts val="1700"/>
              </a:lnSpc>
              <a:defRPr lang="en-US" sz="1400" b="1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2F1DF56-E329-41D3-A843-AD37D080C1B9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310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2013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603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63461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7" y="1569934"/>
            <a:ext cx="3783013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088" y="2307776"/>
            <a:ext cx="3783012" cy="3910232"/>
          </a:xfrm>
        </p:spPr>
        <p:txBody>
          <a:bodyPr/>
          <a:lstStyle>
            <a:lvl1pPr marL="228600" indent="-228600">
              <a:lnSpc>
                <a:spcPts val="2400"/>
              </a:lnSpc>
              <a:defRPr sz="2000" spc="0" baseline="0"/>
            </a:lvl1pPr>
            <a:lvl2pPr marL="461963" indent="-233363">
              <a:lnSpc>
                <a:spcPts val="2400"/>
              </a:lnSpc>
              <a:defRPr sz="1800" spc="0" baseline="0"/>
            </a:lvl2pPr>
            <a:lvl3pPr marL="633413" indent="-227013">
              <a:lnSpc>
                <a:spcPts val="2400"/>
              </a:lnSpc>
              <a:defRPr sz="1600" spc="0" baseline="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5" y="1569934"/>
            <a:ext cx="4021770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0900" y="2307776"/>
            <a:ext cx="4022725" cy="3910232"/>
          </a:xfrm>
        </p:spPr>
        <p:txBody>
          <a:bodyPr/>
          <a:lstStyle>
            <a:lvl1pPr marL="231775" indent="-231775">
              <a:lnSpc>
                <a:spcPts val="2400"/>
              </a:lnSpc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400"/>
              </a:lnSpc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400"/>
              </a:lnSpc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F74D3CAD-8AA6-40D5-B12E-E7C53C64E893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6386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63461"/>
            <a:ext cx="7983537" cy="498598"/>
          </a:xfrm>
        </p:spPr>
        <p:txBody>
          <a:bodyPr>
            <a:spAutoFit/>
          </a:bodyPr>
          <a:lstStyle>
            <a:lvl1pPr>
              <a:defRPr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814" y="1565102"/>
            <a:ext cx="3840161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13" y="2327930"/>
            <a:ext cx="3840162" cy="1435265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tabLst>
                <a:tab pos="231775" algn="l"/>
              </a:tabLst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855" y="1565102"/>
            <a:ext cx="4021769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700813" y="3852479"/>
            <a:ext cx="3840162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700812" y="4668630"/>
            <a:ext cx="3852861" cy="1593048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60899" y="3852479"/>
            <a:ext cx="4022725" cy="66479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 spc="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6"/>
          </p:nvPr>
        </p:nvSpPr>
        <p:spPr>
          <a:xfrm>
            <a:off x="4660901" y="2327930"/>
            <a:ext cx="4022724" cy="1435265"/>
          </a:xfrm>
        </p:spPr>
        <p:txBody>
          <a:bodyPr/>
          <a:lstStyle>
            <a:lvl1pPr marL="231775" indent="-231775">
              <a:lnSpc>
                <a:spcPts val="2200"/>
              </a:lnSpc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lnSpc>
                <a:spcPts val="2200"/>
              </a:lnSpc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lnSpc>
                <a:spcPts val="2200"/>
              </a:lnSpc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8"/>
          </p:nvPr>
        </p:nvSpPr>
        <p:spPr>
          <a:xfrm>
            <a:off x="4660900" y="4668630"/>
            <a:ext cx="4022725" cy="1593048"/>
          </a:xfrm>
        </p:spPr>
        <p:txBody>
          <a:bodyPr/>
          <a:lstStyle>
            <a:lvl1pPr marL="231775" indent="-231775">
              <a:spcBef>
                <a:spcPts val="0"/>
              </a:spcBef>
              <a:defRPr lang="en-US" sz="20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1963" indent="-230188">
              <a:spcBef>
                <a:spcPts val="0"/>
              </a:spcBef>
              <a:defRPr lang="en-US" sz="18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20663">
              <a:spcBef>
                <a:spcPts val="0"/>
              </a:spcBef>
              <a:defRPr lang="en-US" sz="1600" b="1" kern="1200" spc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9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A42E6FC1-EB8A-4A4E-9274-085DA52B8723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311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463461"/>
            <a:ext cx="7983537" cy="498598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6F5966E-B0F1-444A-BC5E-4DC8B2437767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9131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6293999"/>
            <a:ext cx="9144000" cy="564001"/>
          </a:xfrm>
          <a:prstGeom prst="rect">
            <a:avLst/>
          </a:prstGeom>
          <a:solidFill>
            <a:schemeClr val="accent3"/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>
              <a:solidFill>
                <a:srgbClr val="977C00">
                  <a:lumMod val="50000"/>
                </a:srgbClr>
              </a:solidFill>
              <a:latin typeface="Segoe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E258D855-AF7B-49A9-A37F-F0984EE94521}" type="datetime4">
              <a:rPr lang="en-US" smtClean="0">
                <a:solidFill>
                  <a:srgbClr val="FFFFFF"/>
                </a:solidFill>
              </a:rPr>
              <a:pPr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1052961-14CD-45D2-98DF-50022118EB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3085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52375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82000" cy="1143000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5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95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8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3080E-7940-4ACE-B90A-A5037401E86E}" type="datetimeFigureOut">
              <a:rPr lang="en-US" smtClean="0">
                <a:solidFill>
                  <a:srgbClr val="000000"/>
                </a:solidFill>
              </a:rPr>
              <a:pPr/>
              <a:t>9/3/2014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8235C95-C347-43F0-A1CD-2A4EDBEB2A3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tif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071681"/>
            <a:ext cx="1717899" cy="510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797" y="5968271"/>
            <a:ext cx="2030611" cy="605492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4614927" y="6017521"/>
            <a:ext cx="1176273" cy="550103"/>
            <a:chOff x="3200400" y="6215175"/>
            <a:chExt cx="818277" cy="3826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3904" y="6353910"/>
              <a:ext cx="354773" cy="22528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400" y="6215175"/>
              <a:ext cx="381000" cy="3826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6023110"/>
            <a:ext cx="539525" cy="538925"/>
          </a:xfrm>
          <a:prstGeom prst="rect">
            <a:avLst/>
          </a:prstGeom>
        </p:spPr>
      </p:pic>
      <p:pic>
        <p:nvPicPr>
          <p:cNvPr id="13" name="Picture 12" descr="PEPFAR-Logo-Color-Tagline-Transparent-White.gi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1000"/>
            <a:ext cx="3567476" cy="1291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6122131"/>
            <a:ext cx="1866900" cy="374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93" y="271293"/>
            <a:ext cx="947907" cy="94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0088" y="463381"/>
            <a:ext cx="7983537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088" y="1571414"/>
            <a:ext cx="7983537" cy="4492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910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363"/>
            <a:fld id="{752B443E-ACC1-44A0-A4F3-526D9C9F9367}" type="datetime4">
              <a:rPr lang="en-US" smtClean="0">
                <a:solidFill>
                  <a:srgbClr val="FFFFFF"/>
                </a:solidFill>
              </a:rPr>
              <a:pPr defTabSz="914363"/>
              <a:t>September 3, 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5352" y="6409944"/>
            <a:ext cx="2306211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pPr defTabSz="914363"/>
            <a:r>
              <a:rPr lang="en-US" smtClean="0">
                <a:solidFill>
                  <a:srgbClr val="FFFFFF"/>
                </a:solidFill>
              </a:rPr>
              <a:t>© 2011 Bill &amp; Melinda Gates Foundation       |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4192" y="6412056"/>
            <a:ext cx="384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defTabSz="914363"/>
            <a:fld id="{01052961-14CD-45D2-98DF-50022118EB18}" type="slidenum">
              <a:rPr lang="en-US" smtClean="0">
                <a:solidFill>
                  <a:srgbClr val="FFFFFF"/>
                </a:solidFill>
              </a:rPr>
              <a:pPr defTabSz="914363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33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>
    <p:fade/>
  </p:transition>
  <p:hf hdr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3600" b="1" kern="1200" cap="none" spc="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</p:titleStyle>
    <p:bodyStyle>
      <a:lvl1pPr marL="228600" indent="-228600" algn="l" defTabSz="914363" rtl="0" eaLnBrk="1" latinLnBrk="0" hangingPunct="1">
        <a:lnSpc>
          <a:spcPts val="2600"/>
        </a:lnSpc>
        <a:spcBef>
          <a:spcPts val="0"/>
        </a:spcBef>
        <a:spcAft>
          <a:spcPts val="400"/>
        </a:spcAft>
        <a:buClr>
          <a:schemeClr val="accent2"/>
        </a:buClr>
        <a:buFont typeface="Wingdings" pitchFamily="2" charset="2"/>
        <a:buChar char="§"/>
        <a:defRPr sz="2400" b="1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363" rtl="0" eaLnBrk="1" latinLnBrk="0" hangingPunct="1">
        <a:lnSpc>
          <a:spcPts val="2400"/>
        </a:lnSpc>
        <a:spcBef>
          <a:spcPts val="0"/>
        </a:spcBef>
        <a:spcAft>
          <a:spcPts val="400"/>
        </a:spcAft>
        <a:buClr>
          <a:schemeClr val="accent2"/>
        </a:buClr>
        <a:buSzPct val="125000"/>
        <a:buFont typeface="Arial" pitchFamily="34" charset="0"/>
        <a:buChar char="•"/>
        <a:defRPr sz="2000" b="1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25425" algn="l" defTabSz="914363" rtl="0" eaLnBrk="1" latinLnBrk="0" hangingPunct="1">
        <a:lnSpc>
          <a:spcPts val="2500"/>
        </a:lnSpc>
        <a:spcBef>
          <a:spcPts val="0"/>
        </a:spcBef>
        <a:spcAft>
          <a:spcPts val="400"/>
        </a:spcAft>
        <a:buClr>
          <a:schemeClr val="accent2"/>
        </a:buClr>
        <a:buSzPct val="90000"/>
        <a:buFont typeface="Arial" pitchFamily="34" charset="0"/>
        <a:buChar char="−"/>
        <a:defRPr sz="1800" b="1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65100" algn="l" defTabSz="914363" rtl="0" eaLnBrk="1" latinLnBrk="0" hangingPunct="1">
        <a:lnSpc>
          <a:spcPts val="22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600" b="1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77900" indent="-177800" algn="l" defTabSz="914363" rtl="0" eaLnBrk="1" latinLnBrk="0" hangingPunct="1">
        <a:lnSpc>
          <a:spcPts val="2000"/>
        </a:lnSpc>
        <a:spcBef>
          <a:spcPts val="0"/>
        </a:spcBef>
        <a:spcAft>
          <a:spcPts val="0"/>
        </a:spcAft>
        <a:buClr>
          <a:schemeClr val="accent6"/>
        </a:buClr>
        <a:buSzPct val="90000"/>
        <a:buFont typeface="Arial" pitchFamily="34" charset="0"/>
        <a:buChar char="◊"/>
        <a:defRPr sz="1400" b="1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3ieimpact.org/en/funding/thematic-window/thematic-window-3-voluntary-male-medical-circumcision/" TargetMode="External"/><Relationship Id="rId2" Type="http://schemas.openxmlformats.org/officeDocument/2006/relationships/hyperlink" Target="http://www.3ieimpact.org/media/filer/2013/03/22/white_paper__vmmc.pdf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njeuhmeli@usaid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gi.Adamu@jhpiego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s/TTXGPGR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Announcements—Final Q &amp; A</a:t>
            </a:r>
            <a:br>
              <a:rPr lang="en-US" sz="4400" b="1" dirty="0" smtClean="0"/>
            </a:br>
            <a:r>
              <a:rPr lang="en-US" sz="2500" b="1" dirty="0" smtClean="0"/>
              <a:t>Update </a:t>
            </a:r>
            <a:r>
              <a:rPr lang="en-US" sz="2500" b="1" dirty="0"/>
              <a:t>on Bill &amp; Melinda </a:t>
            </a:r>
            <a:r>
              <a:rPr lang="en-US" sz="2500" b="1" dirty="0" smtClean="0"/>
              <a:t>Gates</a:t>
            </a:r>
            <a:r>
              <a:rPr lang="en-US" sz="2500" b="1" dirty="0"/>
              <a:t> </a:t>
            </a:r>
            <a:r>
              <a:rPr lang="en-US" sz="2500" b="1" dirty="0" smtClean="0"/>
              <a:t>Foundation’s </a:t>
            </a:r>
            <a:r>
              <a:rPr lang="en-US" sz="2500" b="1" dirty="0"/>
              <a:t>Demand Generation </a:t>
            </a:r>
            <a:r>
              <a:rPr lang="en-US" sz="2500" b="1" dirty="0" smtClean="0"/>
              <a:t>Initiative </a:t>
            </a:r>
            <a:r>
              <a:rPr lang="en-US" sz="2500" b="1" dirty="0"/>
              <a:t>for VMMC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Sema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Sgaier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Bill &amp; Melinda Gates Foundation</a:t>
            </a:r>
            <a:endParaRPr lang="en-US" sz="25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2" y="4953000"/>
            <a:ext cx="915988" cy="11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1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9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228600"/>
            <a:ext cx="7983537" cy="498598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BMGF’s Demand Generation Strategy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12578"/>
            <a:ext cx="8153400" cy="4543425"/>
          </a:xfrm>
        </p:spPr>
        <p:txBody>
          <a:bodyPr>
            <a:noAutofit/>
          </a:bodyPr>
          <a:lstStyle/>
          <a:p>
            <a:r>
              <a:rPr lang="en-US" sz="2000" dirty="0" smtClean="0"/>
              <a:t>Strategy</a:t>
            </a:r>
            <a:r>
              <a:rPr lang="en-US" sz="2000" b="0" dirty="0" smtClean="0"/>
              <a:t>: Collaborate closely with all stakeholders to  catalyze and scale up innovative demand generation approaches</a:t>
            </a:r>
          </a:p>
          <a:p>
            <a:r>
              <a:rPr lang="en-US" sz="2000" dirty="0" smtClean="0"/>
              <a:t>Initiatives</a:t>
            </a:r>
            <a:r>
              <a:rPr lang="en-US" sz="2000" b="0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0" dirty="0"/>
              <a:t>Systematic analysis of demand generation literature (3iE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r>
              <a:rPr lang="en-US" sz="1600" b="0" u="sng" dirty="0" smtClean="0">
                <a:hlinkClick r:id="rId2"/>
              </a:rPr>
              <a:t>                  (http</a:t>
            </a:r>
            <a:r>
              <a:rPr lang="en-US" sz="1600" b="0" u="sng" dirty="0">
                <a:hlinkClick r:id="rId2"/>
              </a:rPr>
              <a:t>://www.3ieimpact.org/media/filer/2013/03/22/white_paper__</a:t>
            </a:r>
            <a:r>
              <a:rPr lang="en-US" sz="1600" b="0" u="sng" dirty="0" smtClean="0">
                <a:hlinkClick r:id="rId2"/>
              </a:rPr>
              <a:t>vmmc.pdf</a:t>
            </a:r>
            <a:r>
              <a:rPr lang="en-US" sz="1600" b="0" u="sng" dirty="0" smtClean="0"/>
              <a:t>)</a:t>
            </a:r>
            <a:r>
              <a:rPr lang="en-US" sz="1600" b="0" dirty="0" smtClean="0"/>
              <a:t> </a:t>
            </a:r>
            <a:r>
              <a:rPr lang="en-US" dirty="0"/>
              <a:t>  </a:t>
            </a:r>
            <a:endParaRPr lang="en-US" b="0" dirty="0" smtClean="0"/>
          </a:p>
          <a:p>
            <a:pPr marL="971550" lvl="1" indent="-514350">
              <a:buFont typeface="+mj-lt"/>
              <a:buAutoNum type="arabicPeriod" startAt="2"/>
            </a:pPr>
            <a:r>
              <a:rPr lang="en-US" b="0" dirty="0" smtClean="0"/>
              <a:t>Documentation of  ongoing demand generation initiatives in the field (BBC WST)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b="0" dirty="0" smtClean="0"/>
              <a:t>Funding for </a:t>
            </a:r>
            <a:r>
              <a:rPr lang="en-US" b="0" dirty="0"/>
              <a:t>impact evaluations of innovative demand generation initiatives (3iE</a:t>
            </a:r>
            <a:r>
              <a:rPr lang="en-US" b="0" dirty="0" smtClean="0"/>
              <a:t>)</a:t>
            </a:r>
          </a:p>
          <a:p>
            <a:pPr marL="0" indent="0">
              <a:buNone/>
            </a:pPr>
            <a:r>
              <a:rPr lang="en-US" sz="1400" u="sng" dirty="0" smtClean="0">
                <a:hlinkClick r:id="rId3"/>
              </a:rPr>
              <a:t>                    (http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www.3ieimpact.org/en/funding/thematic-window/thematic-window-3-voluntary-               male-medical-circumcision/</a:t>
            </a:r>
            <a:r>
              <a:rPr lang="en-US" sz="1400" u="sng" dirty="0" smtClean="0"/>
              <a:t>)</a:t>
            </a:r>
            <a:endParaRPr lang="en-US" b="0" dirty="0" smtClean="0"/>
          </a:p>
          <a:p>
            <a:pPr marL="971550" lvl="1" indent="-514350">
              <a:buFont typeface="+mj-lt"/>
              <a:buAutoNum type="arabicPeriod" startAt="4"/>
            </a:pPr>
            <a:r>
              <a:rPr lang="en-US" b="0" dirty="0" smtClean="0"/>
              <a:t>Co-organize convening on demand generation in Zambia (Government of Zambia and PEPFAR)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b="0" dirty="0" smtClean="0"/>
              <a:t>Fund market research and demand generation initiatives where and when needed (TBD)</a:t>
            </a:r>
          </a:p>
          <a:p>
            <a:pPr lvl="1"/>
            <a:endParaRPr lang="en-US" b="0" dirty="0" smtClean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2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421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83537" cy="49859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Update &amp; Next steps: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295401"/>
            <a:ext cx="7983537" cy="48171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BBC WST documentation: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 smtClean="0"/>
              <a:t>Second round of country visits to fill in information gaps (June/July 2013)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 smtClean="0"/>
              <a:t>All materials to be posted on VMMC Demand Generation URL page </a:t>
            </a:r>
            <a:r>
              <a:rPr lang="en-US" b="0" dirty="0"/>
              <a:t>by September 2013</a:t>
            </a:r>
            <a:r>
              <a:rPr lang="en-US" dirty="0"/>
              <a:t> </a:t>
            </a:r>
            <a:endParaRPr lang="en-US" b="0" dirty="0"/>
          </a:p>
          <a:p>
            <a:pPr marL="400050" lvl="1" indent="0">
              <a:buNone/>
            </a:pPr>
            <a:endParaRPr lang="en-US" b="0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3iE Impact evaluation: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/>
              <a:t>Proposals received </a:t>
            </a:r>
            <a:r>
              <a:rPr lang="en-US" b="0" dirty="0" smtClean="0"/>
              <a:t>and </a:t>
            </a:r>
            <a:r>
              <a:rPr lang="en-US" b="0" dirty="0"/>
              <a:t>are being reviewed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/>
              <a:t>Announcement to be made on July </a:t>
            </a:r>
            <a:r>
              <a:rPr lang="en-US" b="0" dirty="0" smtClean="0"/>
              <a:t>30; </a:t>
            </a:r>
            <a:r>
              <a:rPr lang="en-US" b="0" dirty="0"/>
              <a:t>grants signed by August </a:t>
            </a:r>
            <a:r>
              <a:rPr lang="en-US" b="0" dirty="0" smtClean="0"/>
              <a:t>30 </a:t>
            </a:r>
          </a:p>
          <a:p>
            <a:pPr marL="914400" lvl="1" indent="-514350">
              <a:buFont typeface="Wingdings" pitchFamily="2" charset="2"/>
              <a:buChar char="§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Zambia convening: 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/>
              <a:t>Meeting report completed and distributed by June 30, </a:t>
            </a:r>
            <a:r>
              <a:rPr lang="en-US" b="0" dirty="0" smtClean="0"/>
              <a:t>2013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en-US" b="0" dirty="0"/>
              <a:t>Short film on meeting by July 15, 2013 </a:t>
            </a:r>
          </a:p>
          <a:p>
            <a:pPr marL="914400" lvl="1" indent="-514350">
              <a:buFont typeface="Wingdings" pitchFamily="2" charset="2"/>
              <a:buChar char="§"/>
            </a:pPr>
            <a:endParaRPr lang="en-US" b="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Calibri" pitchFamily="34" charset="0"/>
              <a:buChar char="―"/>
            </a:pPr>
            <a:endParaRPr lang="en-US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869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Information related to the VMMC webinar series please contact: </a:t>
            </a:r>
          </a:p>
          <a:p>
            <a:pPr lvl="1"/>
            <a:r>
              <a:rPr lang="en-US" dirty="0"/>
              <a:t>Emmanuel Njeuhmeli at </a:t>
            </a:r>
            <a:r>
              <a:rPr lang="en-US" dirty="0" smtClean="0">
                <a:hlinkClick r:id="rId3"/>
              </a:rPr>
              <a:t>enjeuhmeli@usaid.gov</a:t>
            </a:r>
            <a:r>
              <a:rPr lang="en-US" dirty="0" smtClean="0"/>
              <a:t> or</a:t>
            </a:r>
            <a:endParaRPr lang="en-US" dirty="0"/>
          </a:p>
          <a:p>
            <a:pPr lvl="1"/>
            <a:r>
              <a:rPr lang="en-US" dirty="0" smtClean="0"/>
              <a:t>Tigistu Adamu at </a:t>
            </a:r>
            <a:r>
              <a:rPr lang="en-US" dirty="0" smtClean="0">
                <a:hlinkClick r:id="rId4"/>
              </a:rPr>
              <a:t>Tigi.Adamu@jhpiego.org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 algn="r"/>
              <a:t>4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772400" cy="1524000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3200" dirty="0" smtClean="0">
                <a:solidFill>
                  <a:srgbClr val="FFFF00"/>
                </a:solidFill>
                <a:hlinkClick r:id="rId2"/>
              </a:rPr>
              <a:t>www.surveymonkey.com/s/TTXGPGR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29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4400" b="1" dirty="0"/>
              <a:t>Close of Webinar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8012" y="4953000"/>
            <a:ext cx="915988" cy="110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 txBox="1">
            <a:spLocks/>
          </p:cNvSpPr>
          <p:nvPr/>
        </p:nvSpPr>
        <p:spPr>
          <a:xfrm>
            <a:off x="6781800" y="647700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2C346AD-24A0-4332-B78F-BDFE27881202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algn="r"/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5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oundation_PowerPoint_Template">
  <a:themeElements>
    <a:clrScheme name="Bill &amp; Melinda Gates Foundation June 2009">
      <a:dk1>
        <a:srgbClr val="59452A"/>
      </a:dk1>
      <a:lt1>
        <a:srgbClr val="FFFFFF"/>
      </a:lt1>
      <a:dk2>
        <a:srgbClr val="D5CB99"/>
      </a:dk2>
      <a:lt2>
        <a:srgbClr val="B6985E"/>
      </a:lt2>
      <a:accent1>
        <a:srgbClr val="977C00"/>
      </a:accent1>
      <a:accent2>
        <a:srgbClr val="CE6B29"/>
      </a:accent2>
      <a:accent3>
        <a:srgbClr val="8CB7C7"/>
      </a:accent3>
      <a:accent4>
        <a:srgbClr val="9B242D"/>
      </a:accent4>
      <a:accent5>
        <a:srgbClr val="AAA092"/>
      </a:accent5>
      <a:accent6>
        <a:srgbClr val="000000"/>
      </a:accent6>
      <a:hlink>
        <a:srgbClr val="8CB7C7"/>
      </a:hlink>
      <a:folHlink>
        <a:srgbClr val="E2EDF1"/>
      </a:folHlink>
    </a:clrScheme>
    <a:fontScheme name="Gates Found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>
          <a:noFill/>
          <a:headEnd type="none" w="med" len="med"/>
          <a:tailEnd type="none" w="med" len="med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300" dirty="0" smtClean="0">
            <a:solidFill>
              <a:schemeClr val="accent1">
                <a:lumMod val="50000"/>
              </a:schemeClr>
            </a:solidFill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396875" indent="-396875">
          <a:lnSpc>
            <a:spcPct val="90000"/>
          </a:lnSpc>
          <a:spcBef>
            <a:spcPct val="20000"/>
          </a:spcBef>
          <a:buClr>
            <a:srgbClr val="CE6B28"/>
          </a:buClr>
          <a:buFont typeface="Wingdings" pitchFamily="2" charset="2"/>
          <a:buChar char="§"/>
          <a:defRPr sz="2400" b="1" dirty="0" smtClean="0">
            <a:solidFill>
              <a:srgbClr val="5A471C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158</Words>
  <Application>Microsoft Office PowerPoint</Application>
  <PresentationFormat>On-screen Show (4:3)</PresentationFormat>
  <Paragraphs>45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Segoe</vt:lpstr>
      <vt:lpstr>Times</vt:lpstr>
      <vt:lpstr>Wingdings</vt:lpstr>
      <vt:lpstr>1_Blank Presentation</vt:lpstr>
      <vt:lpstr>Foundation_PowerPoint_Template</vt:lpstr>
      <vt:lpstr>Announcements—Final Q &amp; A Update on Bill &amp; Melinda Gates Foundation’s Demand Generation Initiative for VMMC </vt:lpstr>
      <vt:lpstr>BMGF’s Demand Generation Strategy</vt:lpstr>
      <vt:lpstr>Update &amp; Next steps: </vt:lpstr>
      <vt:lpstr>PowerPoint Presentation</vt:lpstr>
      <vt:lpstr> </vt:lpstr>
      <vt:lpstr>Close of Webinar</vt:lpstr>
    </vt:vector>
  </TitlesOfParts>
  <Company>Jhpiego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Announcements—Final Q &amp; A Update on Bill &amp; Melinda Gates Foundation’s Demand Generation Initiative for VMMC</dc:title>
  <dc:creator>Tigistu Adamu</dc:creator>
  <cp:lastModifiedBy>Laurie Stockton</cp:lastModifiedBy>
  <cp:revision>2</cp:revision>
  <dcterms:created xsi:type="dcterms:W3CDTF">2013-06-06T15:23:07Z</dcterms:created>
  <dcterms:modified xsi:type="dcterms:W3CDTF">2014-09-03T13:56:18Z</dcterms:modified>
</cp:coreProperties>
</file>