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73BD4-DE26-4A83-A38D-5D58ABD9B79E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F0E0F-944D-4A29-8F9C-F3540C9AE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trike="sngStrike" dirty="0" smtClean="0"/>
              <a:t>Emmanuel</a:t>
            </a:r>
            <a:r>
              <a:rPr lang="en-US" strike="sngStrike" dirty="0" smtClean="0"/>
              <a:t>:</a:t>
            </a:r>
            <a:r>
              <a:rPr lang="en-US" strike="sngStrike" baseline="0" dirty="0" smtClean="0"/>
              <a:t> Could you remove the “Monitoring, Reporting and Quality of Services” at the bottom of Jason Title?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1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9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3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7E6FF-F7CA-467F-B4E3-E206D9268C0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1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5393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2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C9827-CC28-4405-9337-3ADEAA7DB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523F2-3C8A-4138-BA10-3EBBF57833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1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9A4E-5166-44AE-B089-AC954649C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04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DAED-CB07-4F50-9228-65EC73D567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6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A964-E7A4-4955-85A7-72000AB764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93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7255-4770-48B9-B021-1DE2128E4A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17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EADA9-CD9E-472F-950D-751013598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5E42F-ACB8-407D-903D-0433C893C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7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2E19-7DAA-4519-82E0-D5686B5162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40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2E99A-2EC1-4320-BA1E-A7CE5F8A3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72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30B7E-EB89-47B8-824E-9D116C7D94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4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t Gray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de2_GrayLigh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antone ips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207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 bwMode="gray">
          <a:xfrm>
            <a:off x="838200" y="241736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 bwMode="gray">
          <a:xfrm>
            <a:off x="838200" y="1600200"/>
            <a:ext cx="70104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36538" indent="-236538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  <a:buFont typeface="Webdings" pitchFamily="18" charset="2"/>
              <a:buChar char="n"/>
              <a:defRPr sz="1400" b="0" cap="none" baseline="0">
                <a:solidFill>
                  <a:srgbClr val="595959"/>
                </a:solidFill>
                <a:latin typeface="Arial"/>
              </a:defRPr>
            </a:lvl1pPr>
            <a:lvl2pPr marL="236538" indent="-236538">
              <a:lnSpc>
                <a:spcPct val="100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rgbClr val="595959"/>
                </a:solidFill>
                <a:latin typeface="Arial"/>
              </a:defRPr>
            </a:lvl2pPr>
            <a:lvl3pPr marL="236538" indent="-236538">
              <a:lnSpc>
                <a:spcPct val="100000"/>
              </a:lnSpc>
              <a:spcBef>
                <a:spcPts val="600"/>
              </a:spcBef>
              <a:buFontTx/>
              <a:buNone/>
              <a:defRPr sz="1400" cap="none" baseline="0">
                <a:solidFill>
                  <a:srgbClr val="595959"/>
                </a:solidFill>
                <a:latin typeface="Arial"/>
              </a:defRPr>
            </a:lvl3pPr>
            <a:lvl4pPr marL="687388" indent="-228600">
              <a:lnSpc>
                <a:spcPct val="150000"/>
              </a:lnSpc>
              <a:buClr>
                <a:srgbClr val="58595B"/>
              </a:buClr>
              <a:buFont typeface="Arial" pitchFamily="34" charset="0"/>
              <a:buChar char="−"/>
              <a:defRPr sz="1400" cap="none" baseline="0">
                <a:solidFill>
                  <a:srgbClr val="595959"/>
                </a:solidFill>
                <a:latin typeface="Arial"/>
              </a:defRPr>
            </a:lvl4pPr>
            <a:lvl5pPr>
              <a:lnSpc>
                <a:spcPct val="150000"/>
              </a:lnSpc>
              <a:defRPr sz="1400" cap="none" baseline="0">
                <a:solidFill>
                  <a:srgbClr val="595959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356A8E40-22C1-4422-BA80-BDF6F5E1A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1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7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7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7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2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t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71681"/>
            <a:ext cx="1717899" cy="510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797" y="5968271"/>
            <a:ext cx="2030611" cy="6054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614927" y="6017521"/>
            <a:ext cx="1176273" cy="550103"/>
            <a:chOff x="3200400" y="6215175"/>
            <a:chExt cx="818277" cy="3826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3904" y="6353910"/>
              <a:ext cx="354773" cy="2252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6215175"/>
              <a:ext cx="381000" cy="38268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023110"/>
            <a:ext cx="539525" cy="538925"/>
          </a:xfrm>
          <a:prstGeom prst="rect">
            <a:avLst/>
          </a:prstGeom>
        </p:spPr>
      </p:pic>
      <p:pic>
        <p:nvPicPr>
          <p:cNvPr id="13" name="Picture 12" descr="PEPFAR-Logo-Color-Tagline-Transparent-White.gif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1000"/>
            <a:ext cx="3567476" cy="12915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122131"/>
            <a:ext cx="1866900" cy="374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093" y="271293"/>
            <a:ext cx="947907" cy="9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3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04800" y="5955744"/>
            <a:ext cx="6353175" cy="673656"/>
            <a:chOff x="304800" y="6172200"/>
            <a:chExt cx="4419600" cy="468630"/>
          </a:xfrm>
        </p:grpSpPr>
        <p:pic>
          <p:nvPicPr>
            <p:cNvPr id="7" name="Content Placeholder 3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6252852"/>
              <a:ext cx="1195060" cy="3550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775" y="6172200"/>
              <a:ext cx="1571625" cy="46863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 userDrawn="1"/>
          </p:nvGrpSpPr>
          <p:grpSpPr>
            <a:xfrm>
              <a:off x="3276600" y="6215175"/>
              <a:ext cx="818277" cy="382680"/>
              <a:chOff x="3200400" y="6215175"/>
              <a:chExt cx="818277" cy="382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63904" y="6353910"/>
                <a:ext cx="354773" cy="2252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0400" y="6215175"/>
                <a:ext cx="381000" cy="382680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9078" y="6219063"/>
              <a:ext cx="375322" cy="374904"/>
            </a:xfrm>
            <a:prstGeom prst="rect">
              <a:avLst/>
            </a:prstGeom>
          </p:spPr>
        </p:pic>
      </p:grpSp>
      <p:pic>
        <p:nvPicPr>
          <p:cNvPr id="13" name="Picture 12" descr="PEPFAR-Logo-Color-Tagline-Transparent-White.gif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1000"/>
            <a:ext cx="3567476" cy="1291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146799"/>
            <a:ext cx="1905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5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Insight </a:t>
            </a:r>
            <a:r>
              <a:rPr lang="en-US" sz="4400" b="1" dirty="0" smtClean="0"/>
              <a:t>to Activation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>through Market </a:t>
            </a:r>
            <a:r>
              <a:rPr lang="en-US" sz="4400" b="1" dirty="0"/>
              <a:t>Research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ea typeface="+mj-ea"/>
                <a:cs typeface="+mj-cs"/>
              </a:rPr>
              <a:t>Steve </a:t>
            </a:r>
            <a:r>
              <a:rPr lang="en-US" sz="3200" b="1" dirty="0" err="1">
                <a:solidFill>
                  <a:srgbClr val="FFFF00"/>
                </a:solidFill>
                <a:ea typeface="+mj-ea"/>
                <a:cs typeface="+mj-cs"/>
              </a:rPr>
              <a:t>Kretschmer</a:t>
            </a:r>
            <a:r>
              <a:rPr lang="en-US" sz="3200" b="1" dirty="0">
                <a:solidFill>
                  <a:srgbClr val="FFFF00"/>
                </a:solidFill>
                <a:ea typeface="+mj-ea"/>
                <a:cs typeface="+mj-cs"/>
              </a:rPr>
              <a:t> and David </a:t>
            </a:r>
            <a:r>
              <a:rPr lang="en-US" sz="3200" b="1" dirty="0" err="1" smtClean="0">
                <a:solidFill>
                  <a:srgbClr val="FFFF00"/>
                </a:solidFill>
                <a:ea typeface="+mj-ea"/>
                <a:cs typeface="+mj-cs"/>
              </a:rPr>
              <a:t>Pring</a:t>
            </a:r>
            <a:endParaRPr lang="en-US" sz="3200" b="1" dirty="0" smtClean="0">
              <a:solidFill>
                <a:srgbClr val="FFFF00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500" dirty="0"/>
              <a:t>IPSOS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012" y="4953000"/>
            <a:ext cx="915988" cy="11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0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side to demand side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9100" y="2578100"/>
            <a:ext cx="1981200" cy="19812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86100" y="2578100"/>
            <a:ext cx="1981200" cy="19812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53100" y="2578100"/>
            <a:ext cx="1981200" cy="19812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630" y="3124200"/>
            <a:ext cx="17291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C00"/>
                </a:solidFill>
              </a:rPr>
              <a:t>NEEDS</a:t>
            </a:r>
          </a:p>
          <a:p>
            <a:pPr algn="ctr"/>
            <a:r>
              <a:rPr lang="en-US" sz="2400" dirty="0">
                <a:solidFill>
                  <a:srgbClr val="FFCC00"/>
                </a:solidFill>
              </a:rPr>
              <a:t>(Perceived?)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7947" y="3207663"/>
            <a:ext cx="1963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C00"/>
                </a:solidFill>
              </a:rPr>
              <a:t>“PRODUCT”</a:t>
            </a:r>
          </a:p>
          <a:p>
            <a:pPr algn="ctr"/>
            <a:r>
              <a:rPr lang="en-US" sz="1600" b="1" dirty="0">
                <a:solidFill>
                  <a:srgbClr val="FFCC00"/>
                </a:solidFill>
              </a:rPr>
              <a:t>(circumcised man)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6143" y="3305629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C00"/>
                </a:solidFill>
              </a:rPr>
              <a:t>ACTIVATION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400300" y="3200400"/>
            <a:ext cx="698500" cy="7747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067300" y="3213100"/>
            <a:ext cx="698500" cy="7747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693" y="1874158"/>
            <a:ext cx="3798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all" dirty="0">
                <a:solidFill>
                  <a:srgbClr val="000000">
                    <a:lumMod val="60000"/>
                    <a:lumOff val="40000"/>
                  </a:srgbClr>
                </a:solidFill>
              </a:rPr>
              <a:t>Understanding the customer</a:t>
            </a: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2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8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>
          <a:xfrm rot="16200000">
            <a:off x="3690504" y="2908501"/>
            <a:ext cx="4849586" cy="19747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 rot="181846">
            <a:off x="1908586" y="4599532"/>
            <a:ext cx="4849586" cy="19747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 rot="19261786">
            <a:off x="890771" y="1574899"/>
            <a:ext cx="4849586" cy="19747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gular Pentagon 36"/>
          <p:cNvSpPr/>
          <p:nvPr/>
        </p:nvSpPr>
        <p:spPr>
          <a:xfrm>
            <a:off x="2422083" y="1732651"/>
            <a:ext cx="3893820" cy="3708400"/>
          </a:xfrm>
          <a:prstGeom prst="pentagon">
            <a:avLst/>
          </a:prstGeom>
          <a:noFill/>
          <a:ln>
            <a:solidFill>
              <a:srgbClr val="BC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1" name="Straight Connector 30"/>
          <p:cNvCxnSpPr>
            <a:stCxn id="37" idx="1"/>
          </p:cNvCxnSpPr>
          <p:nvPr/>
        </p:nvCxnSpPr>
        <p:spPr>
          <a:xfrm>
            <a:off x="2422087" y="3149130"/>
            <a:ext cx="1917696" cy="717121"/>
          </a:xfrm>
          <a:prstGeom prst="line">
            <a:avLst/>
          </a:prstGeom>
          <a:ln w="28575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7" idx="2"/>
          </p:cNvCxnSpPr>
          <p:nvPr/>
        </p:nvCxnSpPr>
        <p:spPr>
          <a:xfrm flipV="1">
            <a:off x="3165735" y="3878951"/>
            <a:ext cx="1224848" cy="1562088"/>
          </a:xfrm>
          <a:prstGeom prst="line">
            <a:avLst/>
          </a:prstGeom>
          <a:ln w="28575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7" idx="0"/>
          </p:cNvCxnSpPr>
          <p:nvPr/>
        </p:nvCxnSpPr>
        <p:spPr>
          <a:xfrm>
            <a:off x="4368993" y="1732651"/>
            <a:ext cx="8890" cy="2146300"/>
          </a:xfrm>
          <a:prstGeom prst="line">
            <a:avLst/>
          </a:prstGeom>
          <a:ln w="28575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7" idx="5"/>
          </p:cNvCxnSpPr>
          <p:nvPr/>
        </p:nvCxnSpPr>
        <p:spPr>
          <a:xfrm flipH="1">
            <a:off x="4377883" y="3149130"/>
            <a:ext cx="1938016" cy="742521"/>
          </a:xfrm>
          <a:prstGeom prst="line">
            <a:avLst/>
          </a:prstGeom>
          <a:ln w="28575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7" idx="4"/>
          </p:cNvCxnSpPr>
          <p:nvPr/>
        </p:nvCxnSpPr>
        <p:spPr>
          <a:xfrm flipH="1" flipV="1">
            <a:off x="4377884" y="3891652"/>
            <a:ext cx="1194367" cy="1549387"/>
          </a:xfrm>
          <a:prstGeom prst="line">
            <a:avLst/>
          </a:prstGeom>
          <a:ln w="28575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850583" y="2520051"/>
            <a:ext cx="1295400" cy="1295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4083" y="3028051"/>
            <a:ext cx="11151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FUNCTIONAL</a:t>
            </a:r>
          </a:p>
        </p:txBody>
      </p:sp>
      <p:sp>
        <p:nvSpPr>
          <p:cNvPr id="20" name="Oval 19"/>
          <p:cNvSpPr/>
          <p:nvPr/>
        </p:nvSpPr>
        <p:spPr>
          <a:xfrm>
            <a:off x="3730183" y="1211951"/>
            <a:ext cx="1295400" cy="1295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5322" y="1719951"/>
            <a:ext cx="105509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cap="all" dirty="0">
                <a:solidFill>
                  <a:srgbClr val="FFFFFF"/>
                </a:solidFill>
              </a:rPr>
              <a:t>emotional</a:t>
            </a:r>
          </a:p>
        </p:txBody>
      </p:sp>
      <p:sp>
        <p:nvSpPr>
          <p:cNvPr id="23" name="Oval 22"/>
          <p:cNvSpPr/>
          <p:nvPr/>
        </p:nvSpPr>
        <p:spPr>
          <a:xfrm>
            <a:off x="5647883" y="2469251"/>
            <a:ext cx="1295400" cy="12954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3483" y="3015351"/>
            <a:ext cx="70532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cap="all" dirty="0">
                <a:solidFill>
                  <a:srgbClr val="FFFFFF"/>
                </a:solidFill>
              </a:rPr>
              <a:t>ethical</a:t>
            </a:r>
          </a:p>
        </p:txBody>
      </p:sp>
      <p:sp>
        <p:nvSpPr>
          <p:cNvPr id="26" name="Oval 25"/>
          <p:cNvSpPr/>
          <p:nvPr/>
        </p:nvSpPr>
        <p:spPr>
          <a:xfrm>
            <a:off x="4936683" y="4818751"/>
            <a:ext cx="1295400" cy="1295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14455" y="5301351"/>
            <a:ext cx="1251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cap="all" dirty="0">
                <a:solidFill>
                  <a:srgbClr val="FFFFFF"/>
                </a:solidFill>
              </a:rPr>
              <a:t>ASPIRATIONAL</a:t>
            </a:r>
          </a:p>
        </p:txBody>
      </p:sp>
      <p:sp>
        <p:nvSpPr>
          <p:cNvPr id="29" name="Oval 28"/>
          <p:cNvSpPr/>
          <p:nvPr/>
        </p:nvSpPr>
        <p:spPr>
          <a:xfrm>
            <a:off x="2472883" y="4780651"/>
            <a:ext cx="1295400" cy="1295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8783" y="5301351"/>
            <a:ext cx="8778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cap="all" dirty="0">
                <a:solidFill>
                  <a:srgbClr val="FFFFFF"/>
                </a:solidFill>
              </a:rPr>
              <a:t>cultural</a:t>
            </a:r>
          </a:p>
        </p:txBody>
      </p:sp>
      <p:sp>
        <p:nvSpPr>
          <p:cNvPr id="6" name="Oval 5"/>
          <p:cNvSpPr/>
          <p:nvPr/>
        </p:nvSpPr>
        <p:spPr>
          <a:xfrm>
            <a:off x="3387283" y="2888351"/>
            <a:ext cx="1981200" cy="19812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2723" y="3612251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C00"/>
                </a:solidFill>
              </a:rPr>
              <a:t>NEEDS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838200" y="241736"/>
            <a:ext cx="7010400" cy="640007"/>
          </a:xfrm>
        </p:spPr>
        <p:txBody>
          <a:bodyPr/>
          <a:lstStyle/>
          <a:p>
            <a:r>
              <a:rPr lang="en-US" dirty="0" smtClean="0"/>
              <a:t>Understanding needs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9445802">
            <a:off x="2020090" y="1707286"/>
            <a:ext cx="2502709" cy="662557"/>
          </a:xfrm>
          <a:prstGeom prst="rect">
            <a:avLst/>
          </a:prstGeom>
          <a:noFill/>
        </p:spPr>
        <p:txBody>
          <a:bodyPr wrap="none" rtlCol="0">
            <a:prstTxWarp prst="textButton">
              <a:avLst>
                <a:gd name="adj" fmla="val 10492039"/>
              </a:avLst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Consumer Driven</a:t>
            </a:r>
          </a:p>
        </p:txBody>
      </p:sp>
      <p:sp>
        <p:nvSpPr>
          <p:cNvPr id="38" name="TextBox 37"/>
          <p:cNvSpPr txBox="1"/>
          <p:nvPr/>
        </p:nvSpPr>
        <p:spPr>
          <a:xfrm rot="18736705">
            <a:off x="5212337" y="5596628"/>
            <a:ext cx="2059159" cy="343539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Society Driven</a:t>
            </a:r>
          </a:p>
        </p:txBody>
      </p:sp>
      <p:sp>
        <p:nvSpPr>
          <p:cNvPr id="40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0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needs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1387931" y="816428"/>
            <a:ext cx="5845624" cy="5845624"/>
          </a:xfrm>
          <a:prstGeom prst="ellipse">
            <a:avLst/>
          </a:prstGeom>
          <a:noFill/>
          <a:ln>
            <a:solidFill>
              <a:srgbClr val="BC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52798" y="1670965"/>
            <a:ext cx="1953984" cy="4616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>
                    <a:lumMod val="50000"/>
                  </a:srgbClr>
                </a:solidFill>
              </a:rPr>
              <a:t>Influencers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171" y="2393298"/>
            <a:ext cx="3000374" cy="254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2759528" y="1894107"/>
            <a:ext cx="3053445" cy="34778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FFFFFF">
                  <a:lumMod val="50000"/>
                </a:srgbClr>
              </a:solidFill>
            </a:endParaRPr>
          </a:p>
          <a:p>
            <a:pPr algn="ctr"/>
            <a:endParaRPr lang="en-US" sz="4400" dirty="0">
              <a:solidFill>
                <a:srgbClr val="FFFFFF">
                  <a:lumMod val="50000"/>
                </a:srgbClr>
              </a:solidFill>
            </a:endParaRPr>
          </a:p>
          <a:p>
            <a:pPr algn="ctr"/>
            <a:r>
              <a:rPr lang="en-US" sz="4400" dirty="0">
                <a:solidFill>
                  <a:srgbClr val="585959"/>
                </a:solidFill>
              </a:rPr>
              <a:t>Ecosystem</a:t>
            </a:r>
          </a:p>
          <a:p>
            <a:pPr algn="ctr"/>
            <a:endParaRPr lang="en-US" sz="4400" dirty="0">
              <a:solidFill>
                <a:srgbClr val="FFFFFF">
                  <a:lumMod val="50000"/>
                </a:srgbClr>
              </a:solidFill>
            </a:endParaRPr>
          </a:p>
          <a:p>
            <a:pPr algn="ctr"/>
            <a:endParaRPr lang="en-US" sz="4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856014" y="1284511"/>
            <a:ext cx="4909458" cy="4909458"/>
          </a:xfrm>
          <a:prstGeom prst="ellipse">
            <a:avLst/>
          </a:prstGeom>
          <a:noFill/>
          <a:ln>
            <a:solidFill>
              <a:srgbClr val="BC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13910" y="1842407"/>
            <a:ext cx="3793667" cy="3793667"/>
          </a:xfrm>
          <a:prstGeom prst="ellipse">
            <a:avLst/>
          </a:prstGeom>
          <a:noFill/>
          <a:ln>
            <a:solidFill>
              <a:srgbClr val="BC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3152084">
            <a:off x="401814" y="5143504"/>
            <a:ext cx="1926771" cy="718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>
                    <a:lumMod val="50000"/>
                  </a:srgbClr>
                </a:solidFill>
              </a:rPr>
              <a:t>Barriers</a:t>
            </a:r>
          </a:p>
        </p:txBody>
      </p:sp>
      <p:sp>
        <p:nvSpPr>
          <p:cNvPr id="56" name="TextBox 55"/>
          <p:cNvSpPr txBox="1"/>
          <p:nvPr/>
        </p:nvSpPr>
        <p:spPr>
          <a:xfrm rot="18759438">
            <a:off x="6553196" y="5524493"/>
            <a:ext cx="1159292" cy="46166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>
                    <a:lumMod val="50000"/>
                  </a:srgbClr>
                </a:solidFill>
              </a:rPr>
              <a:t>Triggers</a:t>
            </a:r>
          </a:p>
        </p:txBody>
      </p:sp>
      <p:sp>
        <p:nvSpPr>
          <p:cNvPr id="39" name="Isosceles Triangle 38"/>
          <p:cNvSpPr/>
          <p:nvPr/>
        </p:nvSpPr>
        <p:spPr>
          <a:xfrm rot="3369201">
            <a:off x="1824893" y="3924262"/>
            <a:ext cx="790445" cy="2105763"/>
          </a:xfrm>
          <a:prstGeom prst="triangle">
            <a:avLst/>
          </a:prstGeom>
          <a:solidFill>
            <a:schemeClr val="bg1"/>
          </a:solidFill>
          <a:ln>
            <a:solidFill>
              <a:srgbClr val="BC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Isosceles Triangle 39"/>
          <p:cNvSpPr/>
          <p:nvPr/>
        </p:nvSpPr>
        <p:spPr>
          <a:xfrm rot="7787827">
            <a:off x="5994128" y="4125643"/>
            <a:ext cx="790445" cy="2105763"/>
          </a:xfrm>
          <a:prstGeom prst="triangle">
            <a:avLst/>
          </a:prstGeom>
          <a:solidFill>
            <a:schemeClr val="bg1"/>
          </a:solidFill>
          <a:ln>
            <a:solidFill>
              <a:srgbClr val="BCB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4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1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needs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932810" y="4435914"/>
            <a:ext cx="1251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cap="all" dirty="0">
                <a:solidFill>
                  <a:srgbClr val="FFFFFF"/>
                </a:solidFill>
              </a:rPr>
              <a:t>ASPIRATIONAL</a:t>
            </a:r>
          </a:p>
        </p:txBody>
      </p:sp>
      <p:sp>
        <p:nvSpPr>
          <p:cNvPr id="6" name="Oval 5"/>
          <p:cNvSpPr/>
          <p:nvPr/>
        </p:nvSpPr>
        <p:spPr>
          <a:xfrm>
            <a:off x="986920" y="1712663"/>
            <a:ext cx="1981200" cy="1981200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360" y="2436563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C00"/>
                </a:solidFill>
              </a:rPr>
              <a:t>NEEDS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28865" y="2518785"/>
            <a:ext cx="4777846" cy="38779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Current Knowledge</a:t>
            </a:r>
          </a:p>
          <a:p>
            <a:r>
              <a:rPr lang="en-US" dirty="0">
                <a:solidFill>
                  <a:srgbClr val="58595B"/>
                </a:solidFill>
              </a:rPr>
              <a:t>Stakeholders</a:t>
            </a:r>
          </a:p>
          <a:p>
            <a:r>
              <a:rPr lang="en-US" dirty="0">
                <a:solidFill>
                  <a:srgbClr val="58595B"/>
                </a:solidFill>
              </a:rPr>
              <a:t>Consumer Journey:</a:t>
            </a:r>
          </a:p>
          <a:p>
            <a:r>
              <a:rPr lang="en-US" dirty="0">
                <a:solidFill>
                  <a:srgbClr val="58595B"/>
                </a:solidFill>
              </a:rPr>
              <a:t>	Decision process </a:t>
            </a:r>
          </a:p>
          <a:p>
            <a:r>
              <a:rPr lang="en-US" dirty="0">
                <a:solidFill>
                  <a:srgbClr val="58595B"/>
                </a:solidFill>
              </a:rPr>
              <a:t>	Ecosystem – barriers/influencers/triggers</a:t>
            </a:r>
          </a:p>
          <a:p>
            <a:r>
              <a:rPr lang="en-US" dirty="0">
                <a:solidFill>
                  <a:srgbClr val="58595B"/>
                </a:solidFill>
              </a:rPr>
              <a:t>Ethnography</a:t>
            </a:r>
          </a:p>
          <a:p>
            <a:endParaRPr lang="en-US" dirty="0">
              <a:solidFill>
                <a:srgbClr val="58595B"/>
              </a:solidFill>
            </a:endParaRPr>
          </a:p>
          <a:p>
            <a:r>
              <a:rPr lang="en-US" dirty="0">
                <a:solidFill>
                  <a:srgbClr val="58595B"/>
                </a:solidFill>
              </a:rPr>
              <a:t>Segmentation (multivariate):</a:t>
            </a:r>
          </a:p>
          <a:p>
            <a:r>
              <a:rPr lang="en-US" dirty="0">
                <a:solidFill>
                  <a:srgbClr val="58595B"/>
                </a:solidFill>
              </a:rPr>
              <a:t>	Attitudes</a:t>
            </a:r>
          </a:p>
          <a:p>
            <a:r>
              <a:rPr lang="en-US" dirty="0">
                <a:solidFill>
                  <a:srgbClr val="58595B"/>
                </a:solidFill>
              </a:rPr>
              <a:t>	Needs</a:t>
            </a:r>
          </a:p>
          <a:p>
            <a:r>
              <a:rPr lang="en-US" dirty="0">
                <a:solidFill>
                  <a:srgbClr val="58595B"/>
                </a:solidFill>
              </a:rPr>
              <a:t>	Behaviors</a:t>
            </a:r>
          </a:p>
          <a:p>
            <a:r>
              <a:rPr lang="en-US" dirty="0">
                <a:solidFill>
                  <a:srgbClr val="58595B"/>
                </a:solidFill>
              </a:rPr>
              <a:t>	Socio-demographics</a:t>
            </a:r>
          </a:p>
          <a:p>
            <a:endParaRPr lang="en-US" dirty="0">
              <a:solidFill>
                <a:srgbClr val="58595B"/>
              </a:solidFill>
            </a:endParaRPr>
          </a:p>
          <a:p>
            <a:r>
              <a:rPr lang="en-US" dirty="0">
                <a:solidFill>
                  <a:srgbClr val="58595B"/>
                </a:solidFill>
              </a:rPr>
              <a:t>Targeting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505082" y="2462020"/>
            <a:ext cx="5205961" cy="3571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1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“Aha”!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9709" y="2688772"/>
            <a:ext cx="1981200" cy="2637004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cap="all" dirty="0">
                <a:solidFill>
                  <a:srgbClr val="58595B"/>
                </a:solidFill>
              </a:rPr>
              <a:t>The </a:t>
            </a:r>
          </a:p>
          <a:p>
            <a:pPr>
              <a:lnSpc>
                <a:spcPct val="120000"/>
              </a:lnSpc>
            </a:pPr>
            <a:r>
              <a:rPr lang="en-US" cap="all" dirty="0">
                <a:solidFill>
                  <a:srgbClr val="58595B"/>
                </a:solidFill>
              </a:rPr>
              <a:t>REVELATION of a </a:t>
            </a:r>
            <a:r>
              <a:rPr lang="en-US" b="1" cap="all" dirty="0">
                <a:solidFill>
                  <a:srgbClr val="58595B"/>
                </a:solidFill>
              </a:rPr>
              <a:t>significant gap </a:t>
            </a:r>
            <a:r>
              <a:rPr lang="en-US" cap="all" dirty="0">
                <a:solidFill>
                  <a:srgbClr val="58595B"/>
                </a:solidFill>
              </a:rPr>
              <a:t>between what consumers aspire to and what they perceive as available</a:t>
            </a:r>
            <a:endParaRPr lang="en-US" cap="all" dirty="0">
              <a:solidFill>
                <a:srgbClr val="58595B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409" y="1616529"/>
            <a:ext cx="1941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8595B"/>
                </a:solidFill>
              </a:rPr>
              <a:t>INSIGHT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530031" y="1606550"/>
            <a:ext cx="2307679" cy="6794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400" cap="all" dirty="0">
                <a:solidFill>
                  <a:srgbClr val="58595B"/>
                </a:solidFill>
                <a:cs typeface="Arial" charset="0"/>
              </a:rPr>
              <a:t>Relates to something the consumer really cares about (or enjoys)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6270258" y="4089400"/>
            <a:ext cx="567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>
                    <a:lumMod val="60000"/>
                    <a:lumOff val="40000"/>
                  </a:srgbClr>
                </a:solidFill>
              </a:rPr>
              <a:t>+</a:t>
            </a:r>
            <a:endParaRPr lang="fr-FR" sz="6000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530031" y="3200400"/>
            <a:ext cx="2133600" cy="83820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400" cap="all" dirty="0">
                <a:solidFill>
                  <a:srgbClr val="58595B"/>
                </a:solidFill>
                <a:cs typeface="Arial" charset="0"/>
              </a:rPr>
              <a:t>The consumer should relate personally to the situation, not a general idea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530031" y="5034643"/>
            <a:ext cx="2438400" cy="114300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400" cap="all" dirty="0">
                <a:solidFill>
                  <a:srgbClr val="58595B"/>
                </a:solidFill>
                <a:cs typeface="Arial" charset="0"/>
              </a:rPr>
              <a:t>A situation that really occurs in daily life (with a frequency that creates a real opportunity)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801696" y="1371600"/>
            <a:ext cx="1323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cs typeface="Arial" charset="0"/>
              </a:rPr>
              <a:t>is </a:t>
            </a:r>
            <a:br>
              <a:rPr lang="en-US" sz="2000">
                <a:solidFill>
                  <a:srgbClr val="FFFFFF"/>
                </a:solidFill>
                <a:cs typeface="Arial" charset="0"/>
              </a:rPr>
            </a:br>
            <a:r>
              <a:rPr lang="en-US" sz="2000">
                <a:solidFill>
                  <a:srgbClr val="FFFFFF"/>
                </a:solidFill>
                <a:cs typeface="Arial" charset="0"/>
              </a:rPr>
              <a:t>important </a:t>
            </a: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273659" y="2209800"/>
            <a:ext cx="567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rgbClr val="000000">
                    <a:lumMod val="60000"/>
                    <a:lumOff val="40000"/>
                  </a:srgbClr>
                </a:solidFill>
              </a:rPr>
              <a:t>+</a:t>
            </a:r>
            <a:endParaRPr lang="fr-FR" sz="6000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73923" y="1094013"/>
            <a:ext cx="1616529" cy="16165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766780" y="1541010"/>
            <a:ext cx="1486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cs typeface="Arial" charset="0"/>
              </a:rPr>
              <a:t>is</a:t>
            </a:r>
            <a:br>
              <a:rPr lang="en-US" sz="2000" dirty="0">
                <a:solidFill>
                  <a:srgbClr val="FFFFFF"/>
                </a:solidFill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IMPORTANT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95691" y="2911971"/>
            <a:ext cx="1616529" cy="16165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01130" y="4729929"/>
            <a:ext cx="1616529" cy="1616529"/>
          </a:xfrm>
          <a:prstGeom prst="rect">
            <a:avLst/>
          </a:prstGeom>
          <a:solidFill>
            <a:srgbClr val="A1C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763816" y="3184750"/>
            <a:ext cx="14158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cs typeface="Arial" charset="0"/>
              </a:rPr>
              <a:t>is</a:t>
            </a:r>
            <a:br>
              <a:rPr lang="en-US" sz="2000" dirty="0">
                <a:solidFill>
                  <a:srgbClr val="FFFFFF"/>
                </a:solidFill>
                <a:cs typeface="Arial" charset="0"/>
              </a:rPr>
            </a:br>
            <a:r>
              <a:rPr lang="en-US" sz="2000" dirty="0">
                <a:solidFill>
                  <a:srgbClr val="FFFFFF"/>
                </a:solidFill>
                <a:cs typeface="Arial" charset="0"/>
              </a:rPr>
              <a:t>personally</a:t>
            </a:r>
            <a:br>
              <a:rPr lang="en-US" sz="2000" dirty="0">
                <a:solidFill>
                  <a:srgbClr val="FFFFFF"/>
                </a:solidFill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ENGAGING 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3771536" y="5007428"/>
            <a:ext cx="1478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RESONATES</a:t>
            </a:r>
            <a:r>
              <a:rPr lang="en-US" sz="2000" dirty="0">
                <a:solidFill>
                  <a:srgbClr val="FFFFFF"/>
                </a:solidFill>
                <a:cs typeface="Arial" charset="0"/>
              </a:rPr>
              <a:t> </a:t>
            </a:r>
            <a:br>
              <a:rPr lang="en-US" sz="2000" dirty="0">
                <a:solidFill>
                  <a:srgbClr val="FFFFFF"/>
                </a:solidFill>
                <a:cs typeface="Arial" charset="0"/>
              </a:rPr>
            </a:br>
            <a:r>
              <a:rPr lang="en-US" sz="2000" dirty="0">
                <a:solidFill>
                  <a:srgbClr val="FFFFFF"/>
                </a:solidFill>
                <a:cs typeface="Arial" charset="0"/>
              </a:rPr>
              <a:t>with </a:t>
            </a:r>
            <a:br>
              <a:rPr lang="en-US" sz="2000" dirty="0">
                <a:solidFill>
                  <a:srgbClr val="FFFFFF"/>
                </a:solidFill>
                <a:cs typeface="Arial" charset="0"/>
              </a:rPr>
            </a:br>
            <a:r>
              <a:rPr lang="en-US" sz="2000" dirty="0">
                <a:solidFill>
                  <a:srgbClr val="FFFFFF"/>
                </a:solidFill>
                <a:cs typeface="Arial" charset="0"/>
              </a:rPr>
              <a:t>daily life</a:t>
            </a: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6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3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-480155" y="1094014"/>
            <a:ext cx="8007626" cy="6319159"/>
          </a:xfrm>
          <a:custGeom>
            <a:avLst/>
            <a:gdLst>
              <a:gd name="connsiteX0" fmla="*/ 514350 w 4895850"/>
              <a:gd name="connsiteY0" fmla="*/ 2911928 h 4572000"/>
              <a:gd name="connsiteX1" fmla="*/ 4710793 w 4895850"/>
              <a:gd name="connsiteY1" fmla="*/ 201386 h 4572000"/>
              <a:gd name="connsiteX2" fmla="*/ 1624693 w 4895850"/>
              <a:gd name="connsiteY2" fmla="*/ 4120243 h 4572000"/>
              <a:gd name="connsiteX3" fmla="*/ 514350 w 4895850"/>
              <a:gd name="connsiteY3" fmla="*/ 2911928 h 4572000"/>
              <a:gd name="connsiteX0" fmla="*/ 0 w 4381500"/>
              <a:gd name="connsiteY0" fmla="*/ 2911928 h 4120243"/>
              <a:gd name="connsiteX1" fmla="*/ 4196443 w 4381500"/>
              <a:gd name="connsiteY1" fmla="*/ 201386 h 4120243"/>
              <a:gd name="connsiteX2" fmla="*/ 1110343 w 4381500"/>
              <a:gd name="connsiteY2" fmla="*/ 4120243 h 4120243"/>
              <a:gd name="connsiteX3" fmla="*/ 0 w 4381500"/>
              <a:gd name="connsiteY3" fmla="*/ 2911928 h 4120243"/>
              <a:gd name="connsiteX0" fmla="*/ 0 w 4381500"/>
              <a:gd name="connsiteY0" fmla="*/ 2911928 h 4120243"/>
              <a:gd name="connsiteX1" fmla="*/ 4196443 w 4381500"/>
              <a:gd name="connsiteY1" fmla="*/ 201386 h 4120243"/>
              <a:gd name="connsiteX2" fmla="*/ 1110343 w 4381500"/>
              <a:gd name="connsiteY2" fmla="*/ 4120243 h 4120243"/>
              <a:gd name="connsiteX3" fmla="*/ 538843 w 4381500"/>
              <a:gd name="connsiteY3" fmla="*/ 3499758 h 4120243"/>
              <a:gd name="connsiteX4" fmla="*/ 0 w 4381500"/>
              <a:gd name="connsiteY4" fmla="*/ 2911928 h 4120243"/>
              <a:gd name="connsiteX0" fmla="*/ 0 w 4381500"/>
              <a:gd name="connsiteY0" fmla="*/ 2911928 h 4120243"/>
              <a:gd name="connsiteX1" fmla="*/ 4196443 w 4381500"/>
              <a:gd name="connsiteY1" fmla="*/ 201386 h 4120243"/>
              <a:gd name="connsiteX2" fmla="*/ 1110343 w 4381500"/>
              <a:gd name="connsiteY2" fmla="*/ 4120243 h 4120243"/>
              <a:gd name="connsiteX3" fmla="*/ 783771 w 4381500"/>
              <a:gd name="connsiteY3" fmla="*/ 3303815 h 4120243"/>
              <a:gd name="connsiteX4" fmla="*/ 0 w 4381500"/>
              <a:gd name="connsiteY4" fmla="*/ 2911928 h 4120243"/>
              <a:gd name="connsiteX0" fmla="*/ 0 w 4464958"/>
              <a:gd name="connsiteY0" fmla="*/ 2898284 h 4106599"/>
              <a:gd name="connsiteX1" fmla="*/ 4279901 w 4464958"/>
              <a:gd name="connsiteY1" fmla="*/ 201386 h 4106599"/>
              <a:gd name="connsiteX2" fmla="*/ 1110343 w 4464958"/>
              <a:gd name="connsiteY2" fmla="*/ 4106599 h 4106599"/>
              <a:gd name="connsiteX3" fmla="*/ 783771 w 4464958"/>
              <a:gd name="connsiteY3" fmla="*/ 3290171 h 4106599"/>
              <a:gd name="connsiteX4" fmla="*/ 0 w 4464958"/>
              <a:gd name="connsiteY4" fmla="*/ 2898284 h 4106599"/>
              <a:gd name="connsiteX0" fmla="*/ 0 w 4412797"/>
              <a:gd name="connsiteY0" fmla="*/ 2873271 h 3931511"/>
              <a:gd name="connsiteX1" fmla="*/ 4279901 w 4412797"/>
              <a:gd name="connsiteY1" fmla="*/ 176373 h 3931511"/>
              <a:gd name="connsiteX2" fmla="*/ 797378 w 4412797"/>
              <a:gd name="connsiteY2" fmla="*/ 3931511 h 3931511"/>
              <a:gd name="connsiteX3" fmla="*/ 783771 w 4412797"/>
              <a:gd name="connsiteY3" fmla="*/ 3265158 h 3931511"/>
              <a:gd name="connsiteX4" fmla="*/ 0 w 4412797"/>
              <a:gd name="connsiteY4" fmla="*/ 2873271 h 3931511"/>
              <a:gd name="connsiteX0" fmla="*/ 0 w 4400627"/>
              <a:gd name="connsiteY0" fmla="*/ 3168874 h 3872391"/>
              <a:gd name="connsiteX1" fmla="*/ 4269469 w 4400627"/>
              <a:gd name="connsiteY1" fmla="*/ 117253 h 3872391"/>
              <a:gd name="connsiteX2" fmla="*/ 786946 w 4400627"/>
              <a:gd name="connsiteY2" fmla="*/ 3872391 h 3872391"/>
              <a:gd name="connsiteX3" fmla="*/ 773339 w 4400627"/>
              <a:gd name="connsiteY3" fmla="*/ 3206038 h 3872391"/>
              <a:gd name="connsiteX4" fmla="*/ 0 w 4400627"/>
              <a:gd name="connsiteY4" fmla="*/ 3168874 h 3872391"/>
              <a:gd name="connsiteX0" fmla="*/ 0 w 4503436"/>
              <a:gd name="connsiteY0" fmla="*/ 3463191 h 4166708"/>
              <a:gd name="connsiteX1" fmla="*/ 2190750 w 4503436"/>
              <a:gd name="connsiteY1" fmla="*/ 1697290 h 4166708"/>
              <a:gd name="connsiteX2" fmla="*/ 4269469 w 4503436"/>
              <a:gd name="connsiteY2" fmla="*/ 411570 h 4166708"/>
              <a:gd name="connsiteX3" fmla="*/ 786946 w 4503436"/>
              <a:gd name="connsiteY3" fmla="*/ 4166708 h 4166708"/>
              <a:gd name="connsiteX4" fmla="*/ 773339 w 4503436"/>
              <a:gd name="connsiteY4" fmla="*/ 3500355 h 4166708"/>
              <a:gd name="connsiteX5" fmla="*/ 0 w 4503436"/>
              <a:gd name="connsiteY5" fmla="*/ 3463191 h 4166708"/>
              <a:gd name="connsiteX0" fmla="*/ 0 w 4406070"/>
              <a:gd name="connsiteY0" fmla="*/ 3517764 h 4221281"/>
              <a:gd name="connsiteX1" fmla="*/ 1606550 w 4406070"/>
              <a:gd name="connsiteY1" fmla="*/ 1424426 h 4221281"/>
              <a:gd name="connsiteX2" fmla="*/ 4269469 w 4406070"/>
              <a:gd name="connsiteY2" fmla="*/ 466143 h 4221281"/>
              <a:gd name="connsiteX3" fmla="*/ 786946 w 4406070"/>
              <a:gd name="connsiteY3" fmla="*/ 4221281 h 4221281"/>
              <a:gd name="connsiteX4" fmla="*/ 773339 w 4406070"/>
              <a:gd name="connsiteY4" fmla="*/ 3554928 h 4221281"/>
              <a:gd name="connsiteX5" fmla="*/ 0 w 4406070"/>
              <a:gd name="connsiteY5" fmla="*/ 3517764 h 4221281"/>
              <a:gd name="connsiteX0" fmla="*/ 0 w 4392916"/>
              <a:gd name="connsiteY0" fmla="*/ 3258543 h 3962060"/>
              <a:gd name="connsiteX1" fmla="*/ 1606550 w 4392916"/>
              <a:gd name="connsiteY1" fmla="*/ 1165205 h 3962060"/>
              <a:gd name="connsiteX2" fmla="*/ 4269469 w 4392916"/>
              <a:gd name="connsiteY2" fmla="*/ 206922 h 3962060"/>
              <a:gd name="connsiteX3" fmla="*/ 2347233 w 4392916"/>
              <a:gd name="connsiteY3" fmla="*/ 2406736 h 3962060"/>
              <a:gd name="connsiteX4" fmla="*/ 786946 w 4392916"/>
              <a:gd name="connsiteY4" fmla="*/ 3962060 h 3962060"/>
              <a:gd name="connsiteX5" fmla="*/ 773339 w 4392916"/>
              <a:gd name="connsiteY5" fmla="*/ 3295707 h 3962060"/>
              <a:gd name="connsiteX6" fmla="*/ 0 w 4392916"/>
              <a:gd name="connsiteY6" fmla="*/ 3258543 h 3962060"/>
              <a:gd name="connsiteX0" fmla="*/ 0 w 4330323"/>
              <a:gd name="connsiteY0" fmla="*/ 3197148 h 3900665"/>
              <a:gd name="connsiteX1" fmla="*/ 1606550 w 4330323"/>
              <a:gd name="connsiteY1" fmla="*/ 1103810 h 3900665"/>
              <a:gd name="connsiteX2" fmla="*/ 4269469 w 4330323"/>
              <a:gd name="connsiteY2" fmla="*/ 145527 h 3900665"/>
              <a:gd name="connsiteX3" fmla="*/ 1971676 w 4330323"/>
              <a:gd name="connsiteY3" fmla="*/ 1976975 h 3900665"/>
              <a:gd name="connsiteX4" fmla="*/ 786946 w 4330323"/>
              <a:gd name="connsiteY4" fmla="*/ 3900665 h 3900665"/>
              <a:gd name="connsiteX5" fmla="*/ 773339 w 4330323"/>
              <a:gd name="connsiteY5" fmla="*/ 3234312 h 3900665"/>
              <a:gd name="connsiteX6" fmla="*/ 0 w 4330323"/>
              <a:gd name="connsiteY6" fmla="*/ 3197148 h 3900665"/>
              <a:gd name="connsiteX0" fmla="*/ 0 w 4330323"/>
              <a:gd name="connsiteY0" fmla="*/ 3197148 h 3900665"/>
              <a:gd name="connsiteX1" fmla="*/ 1606550 w 4330323"/>
              <a:gd name="connsiteY1" fmla="*/ 1103810 h 3900665"/>
              <a:gd name="connsiteX2" fmla="*/ 4269469 w 4330323"/>
              <a:gd name="connsiteY2" fmla="*/ 145527 h 3900665"/>
              <a:gd name="connsiteX3" fmla="*/ 1971676 w 4330323"/>
              <a:gd name="connsiteY3" fmla="*/ 1976975 h 3900665"/>
              <a:gd name="connsiteX4" fmla="*/ 786946 w 4330323"/>
              <a:gd name="connsiteY4" fmla="*/ 3900665 h 3900665"/>
              <a:gd name="connsiteX5" fmla="*/ 0 w 4330323"/>
              <a:gd name="connsiteY5" fmla="*/ 3197148 h 3900665"/>
              <a:gd name="connsiteX0" fmla="*/ 0 w 4330323"/>
              <a:gd name="connsiteY0" fmla="*/ 3197148 h 3900665"/>
              <a:gd name="connsiteX1" fmla="*/ 1606550 w 4330323"/>
              <a:gd name="connsiteY1" fmla="*/ 1103810 h 3900665"/>
              <a:gd name="connsiteX2" fmla="*/ 4269469 w 4330323"/>
              <a:gd name="connsiteY2" fmla="*/ 145527 h 3900665"/>
              <a:gd name="connsiteX3" fmla="*/ 1971676 w 4330323"/>
              <a:gd name="connsiteY3" fmla="*/ 1976975 h 3900665"/>
              <a:gd name="connsiteX4" fmla="*/ 1335315 w 4330323"/>
              <a:gd name="connsiteY4" fmla="*/ 2959284 h 3900665"/>
              <a:gd name="connsiteX5" fmla="*/ 786946 w 4330323"/>
              <a:gd name="connsiteY5" fmla="*/ 3900665 h 3900665"/>
              <a:gd name="connsiteX6" fmla="*/ 0 w 4330323"/>
              <a:gd name="connsiteY6" fmla="*/ 3197148 h 3900665"/>
              <a:gd name="connsiteX0" fmla="*/ 0 w 4330323"/>
              <a:gd name="connsiteY0" fmla="*/ 3197148 h 3900665"/>
              <a:gd name="connsiteX1" fmla="*/ 1606550 w 4330323"/>
              <a:gd name="connsiteY1" fmla="*/ 1103810 h 3900665"/>
              <a:gd name="connsiteX2" fmla="*/ 4269469 w 4330323"/>
              <a:gd name="connsiteY2" fmla="*/ 145527 h 3900665"/>
              <a:gd name="connsiteX3" fmla="*/ 1971676 w 4330323"/>
              <a:gd name="connsiteY3" fmla="*/ 1976975 h 3900665"/>
              <a:gd name="connsiteX4" fmla="*/ 1074511 w 4330323"/>
              <a:gd name="connsiteY4" fmla="*/ 3218504 h 3900665"/>
              <a:gd name="connsiteX5" fmla="*/ 786946 w 4330323"/>
              <a:gd name="connsiteY5" fmla="*/ 3900665 h 3900665"/>
              <a:gd name="connsiteX6" fmla="*/ 0 w 4330323"/>
              <a:gd name="connsiteY6" fmla="*/ 3197148 h 3900665"/>
              <a:gd name="connsiteX0" fmla="*/ 0 w 4330323"/>
              <a:gd name="connsiteY0" fmla="*/ 3197148 h 3900665"/>
              <a:gd name="connsiteX1" fmla="*/ 1606550 w 4330323"/>
              <a:gd name="connsiteY1" fmla="*/ 1103810 h 3900665"/>
              <a:gd name="connsiteX2" fmla="*/ 4269469 w 4330323"/>
              <a:gd name="connsiteY2" fmla="*/ 145527 h 3900665"/>
              <a:gd name="connsiteX3" fmla="*/ 1971676 w 4330323"/>
              <a:gd name="connsiteY3" fmla="*/ 1976975 h 3900665"/>
              <a:gd name="connsiteX4" fmla="*/ 1074511 w 4330323"/>
              <a:gd name="connsiteY4" fmla="*/ 3218504 h 3900665"/>
              <a:gd name="connsiteX5" fmla="*/ 786946 w 4330323"/>
              <a:gd name="connsiteY5" fmla="*/ 3900665 h 3900665"/>
              <a:gd name="connsiteX6" fmla="*/ 0 w 4330323"/>
              <a:gd name="connsiteY6" fmla="*/ 3197148 h 3900665"/>
              <a:gd name="connsiteX0" fmla="*/ 0 w 4542443"/>
              <a:gd name="connsiteY0" fmla="*/ 3340402 h 4043919"/>
              <a:gd name="connsiteX1" fmla="*/ 1606550 w 4542443"/>
              <a:gd name="connsiteY1" fmla="*/ 1247064 h 4043919"/>
              <a:gd name="connsiteX2" fmla="*/ 3609523 w 4542443"/>
              <a:gd name="connsiteY2" fmla="*/ 387544 h 4043919"/>
              <a:gd name="connsiteX3" fmla="*/ 4269469 w 4542443"/>
              <a:gd name="connsiteY3" fmla="*/ 288781 h 4043919"/>
              <a:gd name="connsiteX4" fmla="*/ 1971676 w 4542443"/>
              <a:gd name="connsiteY4" fmla="*/ 2120229 h 4043919"/>
              <a:gd name="connsiteX5" fmla="*/ 1074511 w 4542443"/>
              <a:gd name="connsiteY5" fmla="*/ 3361758 h 4043919"/>
              <a:gd name="connsiteX6" fmla="*/ 786946 w 4542443"/>
              <a:gd name="connsiteY6" fmla="*/ 4043919 h 4043919"/>
              <a:gd name="connsiteX7" fmla="*/ 0 w 4542443"/>
              <a:gd name="connsiteY7" fmla="*/ 3340402 h 4043919"/>
              <a:gd name="connsiteX0" fmla="*/ 0 w 4665891"/>
              <a:gd name="connsiteY0" fmla="*/ 3379057 h 4082574"/>
              <a:gd name="connsiteX1" fmla="*/ 1606550 w 4665891"/>
              <a:gd name="connsiteY1" fmla="*/ 1285719 h 4082574"/>
              <a:gd name="connsiteX2" fmla="*/ 3609523 w 4665891"/>
              <a:gd name="connsiteY2" fmla="*/ 426199 h 4082574"/>
              <a:gd name="connsiteX3" fmla="*/ 4350205 w 4665891"/>
              <a:gd name="connsiteY3" fmla="*/ 194266 h 4082574"/>
              <a:gd name="connsiteX4" fmla="*/ 4269469 w 4665891"/>
              <a:gd name="connsiteY4" fmla="*/ 327436 h 4082574"/>
              <a:gd name="connsiteX5" fmla="*/ 1971676 w 4665891"/>
              <a:gd name="connsiteY5" fmla="*/ 2158884 h 4082574"/>
              <a:gd name="connsiteX6" fmla="*/ 1074511 w 4665891"/>
              <a:gd name="connsiteY6" fmla="*/ 3400413 h 4082574"/>
              <a:gd name="connsiteX7" fmla="*/ 786946 w 4665891"/>
              <a:gd name="connsiteY7" fmla="*/ 4082574 h 4082574"/>
              <a:gd name="connsiteX8" fmla="*/ 0 w 4665891"/>
              <a:gd name="connsiteY8" fmla="*/ 3379057 h 4082574"/>
              <a:gd name="connsiteX0" fmla="*/ 0 w 4665891"/>
              <a:gd name="connsiteY0" fmla="*/ 3379057 h 4082574"/>
              <a:gd name="connsiteX1" fmla="*/ 1606550 w 4665891"/>
              <a:gd name="connsiteY1" fmla="*/ 1285719 h 4082574"/>
              <a:gd name="connsiteX2" fmla="*/ 3609523 w 4665891"/>
              <a:gd name="connsiteY2" fmla="*/ 426199 h 4082574"/>
              <a:gd name="connsiteX3" fmla="*/ 4350205 w 4665891"/>
              <a:gd name="connsiteY3" fmla="*/ 194266 h 4082574"/>
              <a:gd name="connsiteX4" fmla="*/ 4269469 w 4665891"/>
              <a:gd name="connsiteY4" fmla="*/ 327436 h 4082574"/>
              <a:gd name="connsiteX5" fmla="*/ 1971676 w 4665891"/>
              <a:gd name="connsiteY5" fmla="*/ 2158884 h 4082574"/>
              <a:gd name="connsiteX6" fmla="*/ 1074511 w 4665891"/>
              <a:gd name="connsiteY6" fmla="*/ 3400413 h 4082574"/>
              <a:gd name="connsiteX7" fmla="*/ 786946 w 4665891"/>
              <a:gd name="connsiteY7" fmla="*/ 4082574 h 4082574"/>
              <a:gd name="connsiteX8" fmla="*/ 0 w 4665891"/>
              <a:gd name="connsiteY8" fmla="*/ 3379057 h 4082574"/>
              <a:gd name="connsiteX0" fmla="*/ 0 w 4665891"/>
              <a:gd name="connsiteY0" fmla="*/ 3379057 h 4082574"/>
              <a:gd name="connsiteX1" fmla="*/ 1606550 w 4665891"/>
              <a:gd name="connsiteY1" fmla="*/ 1285719 h 4082574"/>
              <a:gd name="connsiteX2" fmla="*/ 3588659 w 4665891"/>
              <a:gd name="connsiteY2" fmla="*/ 385270 h 4082574"/>
              <a:gd name="connsiteX3" fmla="*/ 4350205 w 4665891"/>
              <a:gd name="connsiteY3" fmla="*/ 194266 h 4082574"/>
              <a:gd name="connsiteX4" fmla="*/ 4269469 w 4665891"/>
              <a:gd name="connsiteY4" fmla="*/ 327436 h 4082574"/>
              <a:gd name="connsiteX5" fmla="*/ 1971676 w 4665891"/>
              <a:gd name="connsiteY5" fmla="*/ 2158884 h 4082574"/>
              <a:gd name="connsiteX6" fmla="*/ 1074511 w 4665891"/>
              <a:gd name="connsiteY6" fmla="*/ 3400413 h 4082574"/>
              <a:gd name="connsiteX7" fmla="*/ 786946 w 4665891"/>
              <a:gd name="connsiteY7" fmla="*/ 4082574 h 4082574"/>
              <a:gd name="connsiteX8" fmla="*/ 0 w 4665891"/>
              <a:gd name="connsiteY8" fmla="*/ 3379057 h 4082574"/>
              <a:gd name="connsiteX0" fmla="*/ 0 w 4665891"/>
              <a:gd name="connsiteY0" fmla="*/ 3379057 h 4082574"/>
              <a:gd name="connsiteX1" fmla="*/ 1606550 w 4665891"/>
              <a:gd name="connsiteY1" fmla="*/ 1285719 h 4082574"/>
              <a:gd name="connsiteX2" fmla="*/ 3588659 w 4665891"/>
              <a:gd name="connsiteY2" fmla="*/ 385270 h 4082574"/>
              <a:gd name="connsiteX3" fmla="*/ 4350205 w 4665891"/>
              <a:gd name="connsiteY3" fmla="*/ 194266 h 4082574"/>
              <a:gd name="connsiteX4" fmla="*/ 4269469 w 4665891"/>
              <a:gd name="connsiteY4" fmla="*/ 327436 h 4082574"/>
              <a:gd name="connsiteX5" fmla="*/ 2952297 w 4665891"/>
              <a:gd name="connsiteY5" fmla="*/ 1340293 h 4082574"/>
              <a:gd name="connsiteX6" fmla="*/ 1971676 w 4665891"/>
              <a:gd name="connsiteY6" fmla="*/ 2158884 h 4082574"/>
              <a:gd name="connsiteX7" fmla="*/ 1074511 w 4665891"/>
              <a:gd name="connsiteY7" fmla="*/ 3400413 h 4082574"/>
              <a:gd name="connsiteX8" fmla="*/ 786946 w 4665891"/>
              <a:gd name="connsiteY8" fmla="*/ 4082574 h 4082574"/>
              <a:gd name="connsiteX9" fmla="*/ 0 w 4665891"/>
              <a:gd name="connsiteY9" fmla="*/ 3379057 h 4082574"/>
              <a:gd name="connsiteX0" fmla="*/ 0 w 4665891"/>
              <a:gd name="connsiteY0" fmla="*/ 3379057 h 4082574"/>
              <a:gd name="connsiteX1" fmla="*/ 1606550 w 4665891"/>
              <a:gd name="connsiteY1" fmla="*/ 1285719 h 4082574"/>
              <a:gd name="connsiteX2" fmla="*/ 3588659 w 4665891"/>
              <a:gd name="connsiteY2" fmla="*/ 385270 h 4082574"/>
              <a:gd name="connsiteX3" fmla="*/ 4350205 w 4665891"/>
              <a:gd name="connsiteY3" fmla="*/ 194266 h 4082574"/>
              <a:gd name="connsiteX4" fmla="*/ 4269469 w 4665891"/>
              <a:gd name="connsiteY4" fmla="*/ 327436 h 4082574"/>
              <a:gd name="connsiteX5" fmla="*/ 2910569 w 4665891"/>
              <a:gd name="connsiteY5" fmla="*/ 1272077 h 4082574"/>
              <a:gd name="connsiteX6" fmla="*/ 1971676 w 4665891"/>
              <a:gd name="connsiteY6" fmla="*/ 2158884 h 4082574"/>
              <a:gd name="connsiteX7" fmla="*/ 1074511 w 4665891"/>
              <a:gd name="connsiteY7" fmla="*/ 3400413 h 4082574"/>
              <a:gd name="connsiteX8" fmla="*/ 786946 w 4665891"/>
              <a:gd name="connsiteY8" fmla="*/ 4082574 h 4082574"/>
              <a:gd name="connsiteX9" fmla="*/ 0 w 4665891"/>
              <a:gd name="connsiteY9" fmla="*/ 3379057 h 4082574"/>
              <a:gd name="connsiteX0" fmla="*/ 0 w 4665891"/>
              <a:gd name="connsiteY0" fmla="*/ 3379057 h 4082574"/>
              <a:gd name="connsiteX1" fmla="*/ 1606550 w 4665891"/>
              <a:gd name="connsiteY1" fmla="*/ 1285719 h 4082574"/>
              <a:gd name="connsiteX2" fmla="*/ 3588659 w 4665891"/>
              <a:gd name="connsiteY2" fmla="*/ 385270 h 4082574"/>
              <a:gd name="connsiteX3" fmla="*/ 4350205 w 4665891"/>
              <a:gd name="connsiteY3" fmla="*/ 194266 h 4082574"/>
              <a:gd name="connsiteX4" fmla="*/ 4269469 w 4665891"/>
              <a:gd name="connsiteY4" fmla="*/ 327436 h 4082574"/>
              <a:gd name="connsiteX5" fmla="*/ 2910569 w 4665891"/>
              <a:gd name="connsiteY5" fmla="*/ 1272077 h 4082574"/>
              <a:gd name="connsiteX6" fmla="*/ 1971676 w 4665891"/>
              <a:gd name="connsiteY6" fmla="*/ 2158884 h 4082574"/>
              <a:gd name="connsiteX7" fmla="*/ 1189265 w 4665891"/>
              <a:gd name="connsiteY7" fmla="*/ 3277625 h 4082574"/>
              <a:gd name="connsiteX8" fmla="*/ 786946 w 4665891"/>
              <a:gd name="connsiteY8" fmla="*/ 4082574 h 4082574"/>
              <a:gd name="connsiteX9" fmla="*/ 0 w 4665891"/>
              <a:gd name="connsiteY9" fmla="*/ 3379057 h 4082574"/>
              <a:gd name="connsiteX0" fmla="*/ 39007 w 4704898"/>
              <a:gd name="connsiteY0" fmla="*/ 3379057 h 4082574"/>
              <a:gd name="connsiteX1" fmla="*/ 591911 w 4704898"/>
              <a:gd name="connsiteY1" fmla="*/ 2513607 h 4082574"/>
              <a:gd name="connsiteX2" fmla="*/ 1645557 w 4704898"/>
              <a:gd name="connsiteY2" fmla="*/ 1285719 h 4082574"/>
              <a:gd name="connsiteX3" fmla="*/ 3627666 w 4704898"/>
              <a:gd name="connsiteY3" fmla="*/ 385270 h 4082574"/>
              <a:gd name="connsiteX4" fmla="*/ 4389212 w 4704898"/>
              <a:gd name="connsiteY4" fmla="*/ 194266 h 4082574"/>
              <a:gd name="connsiteX5" fmla="*/ 4308476 w 4704898"/>
              <a:gd name="connsiteY5" fmla="*/ 327436 h 4082574"/>
              <a:gd name="connsiteX6" fmla="*/ 2949576 w 4704898"/>
              <a:gd name="connsiteY6" fmla="*/ 1272077 h 4082574"/>
              <a:gd name="connsiteX7" fmla="*/ 2010683 w 4704898"/>
              <a:gd name="connsiteY7" fmla="*/ 2158884 h 4082574"/>
              <a:gd name="connsiteX8" fmla="*/ 1228272 w 4704898"/>
              <a:gd name="connsiteY8" fmla="*/ 3277625 h 4082574"/>
              <a:gd name="connsiteX9" fmla="*/ 825953 w 4704898"/>
              <a:gd name="connsiteY9" fmla="*/ 4082574 h 4082574"/>
              <a:gd name="connsiteX10" fmla="*/ 39007 w 4704898"/>
              <a:gd name="connsiteY10" fmla="*/ 3379057 h 4082574"/>
              <a:gd name="connsiteX0" fmla="*/ 39007 w 4704898"/>
              <a:gd name="connsiteY0" fmla="*/ 3379057 h 4082574"/>
              <a:gd name="connsiteX1" fmla="*/ 518886 w 4704898"/>
              <a:gd name="connsiteY1" fmla="*/ 2486321 h 4082574"/>
              <a:gd name="connsiteX2" fmla="*/ 1645557 w 4704898"/>
              <a:gd name="connsiteY2" fmla="*/ 1285719 h 4082574"/>
              <a:gd name="connsiteX3" fmla="*/ 3627666 w 4704898"/>
              <a:gd name="connsiteY3" fmla="*/ 385270 h 4082574"/>
              <a:gd name="connsiteX4" fmla="*/ 4389212 w 4704898"/>
              <a:gd name="connsiteY4" fmla="*/ 194266 h 4082574"/>
              <a:gd name="connsiteX5" fmla="*/ 4308476 w 4704898"/>
              <a:gd name="connsiteY5" fmla="*/ 327436 h 4082574"/>
              <a:gd name="connsiteX6" fmla="*/ 2949576 w 4704898"/>
              <a:gd name="connsiteY6" fmla="*/ 1272077 h 4082574"/>
              <a:gd name="connsiteX7" fmla="*/ 2010683 w 4704898"/>
              <a:gd name="connsiteY7" fmla="*/ 2158884 h 4082574"/>
              <a:gd name="connsiteX8" fmla="*/ 1228272 w 4704898"/>
              <a:gd name="connsiteY8" fmla="*/ 3277625 h 4082574"/>
              <a:gd name="connsiteX9" fmla="*/ 825953 w 4704898"/>
              <a:gd name="connsiteY9" fmla="*/ 4082574 h 4082574"/>
              <a:gd name="connsiteX10" fmla="*/ 39007 w 4704898"/>
              <a:gd name="connsiteY10" fmla="*/ 3379057 h 4082574"/>
              <a:gd name="connsiteX0" fmla="*/ 39007 w 4715330"/>
              <a:gd name="connsiteY0" fmla="*/ 3392701 h 4082574"/>
              <a:gd name="connsiteX1" fmla="*/ 529318 w 4715330"/>
              <a:gd name="connsiteY1" fmla="*/ 2486321 h 4082574"/>
              <a:gd name="connsiteX2" fmla="*/ 1655989 w 4715330"/>
              <a:gd name="connsiteY2" fmla="*/ 1285719 h 4082574"/>
              <a:gd name="connsiteX3" fmla="*/ 3638098 w 4715330"/>
              <a:gd name="connsiteY3" fmla="*/ 385270 h 4082574"/>
              <a:gd name="connsiteX4" fmla="*/ 4399644 w 4715330"/>
              <a:gd name="connsiteY4" fmla="*/ 194266 h 4082574"/>
              <a:gd name="connsiteX5" fmla="*/ 4318908 w 4715330"/>
              <a:gd name="connsiteY5" fmla="*/ 327436 h 4082574"/>
              <a:gd name="connsiteX6" fmla="*/ 2960008 w 4715330"/>
              <a:gd name="connsiteY6" fmla="*/ 1272077 h 4082574"/>
              <a:gd name="connsiteX7" fmla="*/ 2021115 w 4715330"/>
              <a:gd name="connsiteY7" fmla="*/ 2158884 h 4082574"/>
              <a:gd name="connsiteX8" fmla="*/ 1238704 w 4715330"/>
              <a:gd name="connsiteY8" fmla="*/ 3277625 h 4082574"/>
              <a:gd name="connsiteX9" fmla="*/ 836385 w 4715330"/>
              <a:gd name="connsiteY9" fmla="*/ 4082574 h 4082574"/>
              <a:gd name="connsiteX10" fmla="*/ 39007 w 4715330"/>
              <a:gd name="connsiteY10" fmla="*/ 3392701 h 4082574"/>
              <a:gd name="connsiteX0" fmla="*/ 0 w 4676323"/>
              <a:gd name="connsiteY0" fmla="*/ 3392701 h 4082574"/>
              <a:gd name="connsiteX1" fmla="*/ 490311 w 4676323"/>
              <a:gd name="connsiteY1" fmla="*/ 2486321 h 4082574"/>
              <a:gd name="connsiteX2" fmla="*/ 1616982 w 4676323"/>
              <a:gd name="connsiteY2" fmla="*/ 1285719 h 4082574"/>
              <a:gd name="connsiteX3" fmla="*/ 3599091 w 4676323"/>
              <a:gd name="connsiteY3" fmla="*/ 385270 h 4082574"/>
              <a:gd name="connsiteX4" fmla="*/ 4360637 w 4676323"/>
              <a:gd name="connsiteY4" fmla="*/ 194266 h 4082574"/>
              <a:gd name="connsiteX5" fmla="*/ 4279901 w 4676323"/>
              <a:gd name="connsiteY5" fmla="*/ 327436 h 4082574"/>
              <a:gd name="connsiteX6" fmla="*/ 2921001 w 4676323"/>
              <a:gd name="connsiteY6" fmla="*/ 1272077 h 4082574"/>
              <a:gd name="connsiteX7" fmla="*/ 1982108 w 4676323"/>
              <a:gd name="connsiteY7" fmla="*/ 2158884 h 4082574"/>
              <a:gd name="connsiteX8" fmla="*/ 1199697 w 4676323"/>
              <a:gd name="connsiteY8" fmla="*/ 3277625 h 4082574"/>
              <a:gd name="connsiteX9" fmla="*/ 797378 w 4676323"/>
              <a:gd name="connsiteY9" fmla="*/ 4082574 h 4082574"/>
              <a:gd name="connsiteX10" fmla="*/ 0 w 4676323"/>
              <a:gd name="connsiteY10" fmla="*/ 3392701 h 4082574"/>
              <a:gd name="connsiteX0" fmla="*/ 0 w 4676323"/>
              <a:gd name="connsiteY0" fmla="*/ 3392701 h 4082574"/>
              <a:gd name="connsiteX1" fmla="*/ 490311 w 4676323"/>
              <a:gd name="connsiteY1" fmla="*/ 2486321 h 4082574"/>
              <a:gd name="connsiteX2" fmla="*/ 1616982 w 4676323"/>
              <a:gd name="connsiteY2" fmla="*/ 1285719 h 4082574"/>
              <a:gd name="connsiteX3" fmla="*/ 3599091 w 4676323"/>
              <a:gd name="connsiteY3" fmla="*/ 385270 h 4082574"/>
              <a:gd name="connsiteX4" fmla="*/ 4360637 w 4676323"/>
              <a:gd name="connsiteY4" fmla="*/ 194266 h 4082574"/>
              <a:gd name="connsiteX5" fmla="*/ 4279901 w 4676323"/>
              <a:gd name="connsiteY5" fmla="*/ 327436 h 4082574"/>
              <a:gd name="connsiteX6" fmla="*/ 2921001 w 4676323"/>
              <a:gd name="connsiteY6" fmla="*/ 1272077 h 4082574"/>
              <a:gd name="connsiteX7" fmla="*/ 1982108 w 4676323"/>
              <a:gd name="connsiteY7" fmla="*/ 2158884 h 4082574"/>
              <a:gd name="connsiteX8" fmla="*/ 1199697 w 4676323"/>
              <a:gd name="connsiteY8" fmla="*/ 3277625 h 4082574"/>
              <a:gd name="connsiteX9" fmla="*/ 797378 w 4676323"/>
              <a:gd name="connsiteY9" fmla="*/ 4082574 h 4082574"/>
              <a:gd name="connsiteX10" fmla="*/ 406854 w 4676323"/>
              <a:gd name="connsiteY10" fmla="*/ 3741494 h 4082574"/>
              <a:gd name="connsiteX11" fmla="*/ 0 w 4676323"/>
              <a:gd name="connsiteY11" fmla="*/ 3392701 h 4082574"/>
              <a:gd name="connsiteX0" fmla="*/ 0 w 4676323"/>
              <a:gd name="connsiteY0" fmla="*/ 3392701 h 4082574"/>
              <a:gd name="connsiteX1" fmla="*/ 490311 w 4676323"/>
              <a:gd name="connsiteY1" fmla="*/ 2486321 h 4082574"/>
              <a:gd name="connsiteX2" fmla="*/ 1616982 w 4676323"/>
              <a:gd name="connsiteY2" fmla="*/ 1285719 h 4082574"/>
              <a:gd name="connsiteX3" fmla="*/ 3599091 w 4676323"/>
              <a:gd name="connsiteY3" fmla="*/ 385270 h 4082574"/>
              <a:gd name="connsiteX4" fmla="*/ 4360637 w 4676323"/>
              <a:gd name="connsiteY4" fmla="*/ 194266 h 4082574"/>
              <a:gd name="connsiteX5" fmla="*/ 4279901 w 4676323"/>
              <a:gd name="connsiteY5" fmla="*/ 327436 h 4082574"/>
              <a:gd name="connsiteX6" fmla="*/ 2921001 w 4676323"/>
              <a:gd name="connsiteY6" fmla="*/ 1272077 h 4082574"/>
              <a:gd name="connsiteX7" fmla="*/ 1982108 w 4676323"/>
              <a:gd name="connsiteY7" fmla="*/ 2158884 h 4082574"/>
              <a:gd name="connsiteX8" fmla="*/ 1199697 w 4676323"/>
              <a:gd name="connsiteY8" fmla="*/ 3277625 h 4082574"/>
              <a:gd name="connsiteX9" fmla="*/ 797378 w 4676323"/>
              <a:gd name="connsiteY9" fmla="*/ 4082574 h 4082574"/>
              <a:gd name="connsiteX10" fmla="*/ 511176 w 4676323"/>
              <a:gd name="connsiteY10" fmla="*/ 3509560 h 4082574"/>
              <a:gd name="connsiteX11" fmla="*/ 0 w 4676323"/>
              <a:gd name="connsiteY11" fmla="*/ 3392701 h 4082574"/>
              <a:gd name="connsiteX0" fmla="*/ 0 w 4676323"/>
              <a:gd name="connsiteY0" fmla="*/ 3392701 h 4082574"/>
              <a:gd name="connsiteX1" fmla="*/ 490311 w 4676323"/>
              <a:gd name="connsiteY1" fmla="*/ 2486321 h 4082574"/>
              <a:gd name="connsiteX2" fmla="*/ 1616982 w 4676323"/>
              <a:gd name="connsiteY2" fmla="*/ 1285719 h 4082574"/>
              <a:gd name="connsiteX3" fmla="*/ 3599091 w 4676323"/>
              <a:gd name="connsiteY3" fmla="*/ 385270 h 4082574"/>
              <a:gd name="connsiteX4" fmla="*/ 4360637 w 4676323"/>
              <a:gd name="connsiteY4" fmla="*/ 194266 h 4082574"/>
              <a:gd name="connsiteX5" fmla="*/ 4279901 w 4676323"/>
              <a:gd name="connsiteY5" fmla="*/ 327436 h 4082574"/>
              <a:gd name="connsiteX6" fmla="*/ 2921001 w 4676323"/>
              <a:gd name="connsiteY6" fmla="*/ 1272077 h 4082574"/>
              <a:gd name="connsiteX7" fmla="*/ 1982108 w 4676323"/>
              <a:gd name="connsiteY7" fmla="*/ 2158884 h 4082574"/>
              <a:gd name="connsiteX8" fmla="*/ 1199697 w 4676323"/>
              <a:gd name="connsiteY8" fmla="*/ 3277625 h 4082574"/>
              <a:gd name="connsiteX9" fmla="*/ 797378 w 4676323"/>
              <a:gd name="connsiteY9" fmla="*/ 4082574 h 4082574"/>
              <a:gd name="connsiteX10" fmla="*/ 605065 w 4676323"/>
              <a:gd name="connsiteY10" fmla="*/ 3468630 h 4082574"/>
              <a:gd name="connsiteX11" fmla="*/ 0 w 4676323"/>
              <a:gd name="connsiteY11" fmla="*/ 3392701 h 4082574"/>
              <a:gd name="connsiteX0" fmla="*/ 0 w 4676323"/>
              <a:gd name="connsiteY0" fmla="*/ 3392701 h 4082574"/>
              <a:gd name="connsiteX1" fmla="*/ 490311 w 4676323"/>
              <a:gd name="connsiteY1" fmla="*/ 2486321 h 4082574"/>
              <a:gd name="connsiteX2" fmla="*/ 1616982 w 4676323"/>
              <a:gd name="connsiteY2" fmla="*/ 1285719 h 4082574"/>
              <a:gd name="connsiteX3" fmla="*/ 3599091 w 4676323"/>
              <a:gd name="connsiteY3" fmla="*/ 385270 h 4082574"/>
              <a:gd name="connsiteX4" fmla="*/ 4360637 w 4676323"/>
              <a:gd name="connsiteY4" fmla="*/ 194266 h 4082574"/>
              <a:gd name="connsiteX5" fmla="*/ 4279901 w 4676323"/>
              <a:gd name="connsiteY5" fmla="*/ 327436 h 4082574"/>
              <a:gd name="connsiteX6" fmla="*/ 2921001 w 4676323"/>
              <a:gd name="connsiteY6" fmla="*/ 1272077 h 4082574"/>
              <a:gd name="connsiteX7" fmla="*/ 1982108 w 4676323"/>
              <a:gd name="connsiteY7" fmla="*/ 2158884 h 4082574"/>
              <a:gd name="connsiteX8" fmla="*/ 1199697 w 4676323"/>
              <a:gd name="connsiteY8" fmla="*/ 3277625 h 4082574"/>
              <a:gd name="connsiteX9" fmla="*/ 797378 w 4676323"/>
              <a:gd name="connsiteY9" fmla="*/ 4082574 h 4082574"/>
              <a:gd name="connsiteX10" fmla="*/ 605065 w 4676323"/>
              <a:gd name="connsiteY10" fmla="*/ 3468630 h 4082574"/>
              <a:gd name="connsiteX11" fmla="*/ 0 w 4676323"/>
              <a:gd name="connsiteY11" fmla="*/ 3392701 h 4082574"/>
              <a:gd name="connsiteX0" fmla="*/ 0 w 4676323"/>
              <a:gd name="connsiteY0" fmla="*/ 3392701 h 4114408"/>
              <a:gd name="connsiteX1" fmla="*/ 490311 w 4676323"/>
              <a:gd name="connsiteY1" fmla="*/ 2486321 h 4114408"/>
              <a:gd name="connsiteX2" fmla="*/ 1616982 w 4676323"/>
              <a:gd name="connsiteY2" fmla="*/ 1285719 h 4114408"/>
              <a:gd name="connsiteX3" fmla="*/ 3599091 w 4676323"/>
              <a:gd name="connsiteY3" fmla="*/ 385270 h 4114408"/>
              <a:gd name="connsiteX4" fmla="*/ 4360637 w 4676323"/>
              <a:gd name="connsiteY4" fmla="*/ 194266 h 4114408"/>
              <a:gd name="connsiteX5" fmla="*/ 4279901 w 4676323"/>
              <a:gd name="connsiteY5" fmla="*/ 327436 h 4114408"/>
              <a:gd name="connsiteX6" fmla="*/ 2921001 w 4676323"/>
              <a:gd name="connsiteY6" fmla="*/ 1272077 h 4114408"/>
              <a:gd name="connsiteX7" fmla="*/ 1982108 w 4676323"/>
              <a:gd name="connsiteY7" fmla="*/ 2158884 h 4114408"/>
              <a:gd name="connsiteX8" fmla="*/ 1199697 w 4676323"/>
              <a:gd name="connsiteY8" fmla="*/ 3277625 h 4114408"/>
              <a:gd name="connsiteX9" fmla="*/ 797378 w 4676323"/>
              <a:gd name="connsiteY9" fmla="*/ 4082574 h 4114408"/>
              <a:gd name="connsiteX10" fmla="*/ 605065 w 4676323"/>
              <a:gd name="connsiteY10" fmla="*/ 3468630 h 4114408"/>
              <a:gd name="connsiteX11" fmla="*/ 0 w 4676323"/>
              <a:gd name="connsiteY11" fmla="*/ 3392701 h 4114408"/>
              <a:gd name="connsiteX0" fmla="*/ 0 w 4676323"/>
              <a:gd name="connsiteY0" fmla="*/ 3392701 h 4101753"/>
              <a:gd name="connsiteX1" fmla="*/ 490311 w 4676323"/>
              <a:gd name="connsiteY1" fmla="*/ 2486321 h 4101753"/>
              <a:gd name="connsiteX2" fmla="*/ 1616982 w 4676323"/>
              <a:gd name="connsiteY2" fmla="*/ 1285719 h 4101753"/>
              <a:gd name="connsiteX3" fmla="*/ 3599091 w 4676323"/>
              <a:gd name="connsiteY3" fmla="*/ 385270 h 4101753"/>
              <a:gd name="connsiteX4" fmla="*/ 4360637 w 4676323"/>
              <a:gd name="connsiteY4" fmla="*/ 194266 h 4101753"/>
              <a:gd name="connsiteX5" fmla="*/ 4279901 w 4676323"/>
              <a:gd name="connsiteY5" fmla="*/ 327436 h 4101753"/>
              <a:gd name="connsiteX6" fmla="*/ 2921001 w 4676323"/>
              <a:gd name="connsiteY6" fmla="*/ 1272077 h 4101753"/>
              <a:gd name="connsiteX7" fmla="*/ 1982108 w 4676323"/>
              <a:gd name="connsiteY7" fmla="*/ 2158884 h 4101753"/>
              <a:gd name="connsiteX8" fmla="*/ 1199697 w 4676323"/>
              <a:gd name="connsiteY8" fmla="*/ 3277625 h 4101753"/>
              <a:gd name="connsiteX9" fmla="*/ 797378 w 4676323"/>
              <a:gd name="connsiteY9" fmla="*/ 4082574 h 4101753"/>
              <a:gd name="connsiteX10" fmla="*/ 0 w 4676323"/>
              <a:gd name="connsiteY10" fmla="*/ 3392701 h 4101753"/>
              <a:gd name="connsiteX0" fmla="*/ 0 w 4832805"/>
              <a:gd name="connsiteY0" fmla="*/ 3529134 h 4101753"/>
              <a:gd name="connsiteX1" fmla="*/ 646793 w 4832805"/>
              <a:gd name="connsiteY1" fmla="*/ 2486321 h 4101753"/>
              <a:gd name="connsiteX2" fmla="*/ 1773464 w 4832805"/>
              <a:gd name="connsiteY2" fmla="*/ 1285719 h 4101753"/>
              <a:gd name="connsiteX3" fmla="*/ 3755573 w 4832805"/>
              <a:gd name="connsiteY3" fmla="*/ 385270 h 4101753"/>
              <a:gd name="connsiteX4" fmla="*/ 4517119 w 4832805"/>
              <a:gd name="connsiteY4" fmla="*/ 194266 h 4101753"/>
              <a:gd name="connsiteX5" fmla="*/ 4436383 w 4832805"/>
              <a:gd name="connsiteY5" fmla="*/ 327436 h 4101753"/>
              <a:gd name="connsiteX6" fmla="*/ 3077483 w 4832805"/>
              <a:gd name="connsiteY6" fmla="*/ 1272077 h 4101753"/>
              <a:gd name="connsiteX7" fmla="*/ 2138590 w 4832805"/>
              <a:gd name="connsiteY7" fmla="*/ 2158884 h 4101753"/>
              <a:gd name="connsiteX8" fmla="*/ 1356179 w 4832805"/>
              <a:gd name="connsiteY8" fmla="*/ 3277625 h 4101753"/>
              <a:gd name="connsiteX9" fmla="*/ 953860 w 4832805"/>
              <a:gd name="connsiteY9" fmla="*/ 4082574 h 4101753"/>
              <a:gd name="connsiteX10" fmla="*/ 0 w 4832805"/>
              <a:gd name="connsiteY10" fmla="*/ 3529134 h 4101753"/>
              <a:gd name="connsiteX0" fmla="*/ 0 w 4832805"/>
              <a:gd name="connsiteY0" fmla="*/ 3529134 h 4756626"/>
              <a:gd name="connsiteX1" fmla="*/ 646793 w 4832805"/>
              <a:gd name="connsiteY1" fmla="*/ 2486321 h 4756626"/>
              <a:gd name="connsiteX2" fmla="*/ 1773464 w 4832805"/>
              <a:gd name="connsiteY2" fmla="*/ 1285719 h 4756626"/>
              <a:gd name="connsiteX3" fmla="*/ 3755573 w 4832805"/>
              <a:gd name="connsiteY3" fmla="*/ 385270 h 4756626"/>
              <a:gd name="connsiteX4" fmla="*/ 4517119 w 4832805"/>
              <a:gd name="connsiteY4" fmla="*/ 194266 h 4756626"/>
              <a:gd name="connsiteX5" fmla="*/ 4436383 w 4832805"/>
              <a:gd name="connsiteY5" fmla="*/ 327436 h 4756626"/>
              <a:gd name="connsiteX6" fmla="*/ 3077483 w 4832805"/>
              <a:gd name="connsiteY6" fmla="*/ 1272077 h 4756626"/>
              <a:gd name="connsiteX7" fmla="*/ 2138590 w 4832805"/>
              <a:gd name="connsiteY7" fmla="*/ 2158884 h 4756626"/>
              <a:gd name="connsiteX8" fmla="*/ 1356179 w 4832805"/>
              <a:gd name="connsiteY8" fmla="*/ 3277625 h 4756626"/>
              <a:gd name="connsiteX9" fmla="*/ 734785 w 4832805"/>
              <a:gd name="connsiteY9" fmla="*/ 4737447 h 4756626"/>
              <a:gd name="connsiteX10" fmla="*/ 0 w 4832805"/>
              <a:gd name="connsiteY10" fmla="*/ 3529134 h 4756626"/>
              <a:gd name="connsiteX0" fmla="*/ 62593 w 4895398"/>
              <a:gd name="connsiteY0" fmla="*/ 3529134 h 4887522"/>
              <a:gd name="connsiteX1" fmla="*/ 709386 w 4895398"/>
              <a:gd name="connsiteY1" fmla="*/ 2486321 h 4887522"/>
              <a:gd name="connsiteX2" fmla="*/ 1836057 w 4895398"/>
              <a:gd name="connsiteY2" fmla="*/ 1285719 h 4887522"/>
              <a:gd name="connsiteX3" fmla="*/ 3818166 w 4895398"/>
              <a:gd name="connsiteY3" fmla="*/ 385270 h 4887522"/>
              <a:gd name="connsiteX4" fmla="*/ 4579712 w 4895398"/>
              <a:gd name="connsiteY4" fmla="*/ 194266 h 4887522"/>
              <a:gd name="connsiteX5" fmla="*/ 4498976 w 4895398"/>
              <a:gd name="connsiteY5" fmla="*/ 327436 h 4887522"/>
              <a:gd name="connsiteX6" fmla="*/ 3140076 w 4895398"/>
              <a:gd name="connsiteY6" fmla="*/ 1272077 h 4887522"/>
              <a:gd name="connsiteX7" fmla="*/ 2201183 w 4895398"/>
              <a:gd name="connsiteY7" fmla="*/ 2158884 h 4887522"/>
              <a:gd name="connsiteX8" fmla="*/ 1418772 w 4895398"/>
              <a:gd name="connsiteY8" fmla="*/ 3277625 h 4887522"/>
              <a:gd name="connsiteX9" fmla="*/ 797378 w 4895398"/>
              <a:gd name="connsiteY9" fmla="*/ 4737447 h 4887522"/>
              <a:gd name="connsiteX10" fmla="*/ 333829 w 4895398"/>
              <a:gd name="connsiteY10" fmla="*/ 4178077 h 4887522"/>
              <a:gd name="connsiteX11" fmla="*/ 62593 w 4895398"/>
              <a:gd name="connsiteY11" fmla="*/ 3529134 h 4887522"/>
              <a:gd name="connsiteX0" fmla="*/ 122464 w 4955269"/>
              <a:gd name="connsiteY0" fmla="*/ 3529134 h 4938833"/>
              <a:gd name="connsiteX1" fmla="*/ 769257 w 4955269"/>
              <a:gd name="connsiteY1" fmla="*/ 2486321 h 4938833"/>
              <a:gd name="connsiteX2" fmla="*/ 1895928 w 4955269"/>
              <a:gd name="connsiteY2" fmla="*/ 1285719 h 4938833"/>
              <a:gd name="connsiteX3" fmla="*/ 3878037 w 4955269"/>
              <a:gd name="connsiteY3" fmla="*/ 385270 h 4938833"/>
              <a:gd name="connsiteX4" fmla="*/ 4639583 w 4955269"/>
              <a:gd name="connsiteY4" fmla="*/ 194266 h 4938833"/>
              <a:gd name="connsiteX5" fmla="*/ 4558847 w 4955269"/>
              <a:gd name="connsiteY5" fmla="*/ 327436 h 4938833"/>
              <a:gd name="connsiteX6" fmla="*/ 3199947 w 4955269"/>
              <a:gd name="connsiteY6" fmla="*/ 1272077 h 4938833"/>
              <a:gd name="connsiteX7" fmla="*/ 2261054 w 4955269"/>
              <a:gd name="connsiteY7" fmla="*/ 2158884 h 4938833"/>
              <a:gd name="connsiteX8" fmla="*/ 1478643 w 4955269"/>
              <a:gd name="connsiteY8" fmla="*/ 3277625 h 4938833"/>
              <a:gd name="connsiteX9" fmla="*/ 857249 w 4955269"/>
              <a:gd name="connsiteY9" fmla="*/ 4737447 h 4938833"/>
              <a:gd name="connsiteX10" fmla="*/ 122464 w 4955269"/>
              <a:gd name="connsiteY10" fmla="*/ 4737447 h 4938833"/>
              <a:gd name="connsiteX11" fmla="*/ 122464 w 4955269"/>
              <a:gd name="connsiteY11" fmla="*/ 3529134 h 4938833"/>
              <a:gd name="connsiteX0" fmla="*/ 117248 w 4950053"/>
              <a:gd name="connsiteY0" fmla="*/ 3529134 h 5078526"/>
              <a:gd name="connsiteX1" fmla="*/ 764041 w 4950053"/>
              <a:gd name="connsiteY1" fmla="*/ 2486321 h 5078526"/>
              <a:gd name="connsiteX2" fmla="*/ 1890712 w 4950053"/>
              <a:gd name="connsiteY2" fmla="*/ 1285719 h 5078526"/>
              <a:gd name="connsiteX3" fmla="*/ 3872821 w 4950053"/>
              <a:gd name="connsiteY3" fmla="*/ 385270 h 5078526"/>
              <a:gd name="connsiteX4" fmla="*/ 4634367 w 4950053"/>
              <a:gd name="connsiteY4" fmla="*/ 194266 h 5078526"/>
              <a:gd name="connsiteX5" fmla="*/ 4553631 w 4950053"/>
              <a:gd name="connsiteY5" fmla="*/ 327436 h 5078526"/>
              <a:gd name="connsiteX6" fmla="*/ 3194731 w 4950053"/>
              <a:gd name="connsiteY6" fmla="*/ 1272077 h 5078526"/>
              <a:gd name="connsiteX7" fmla="*/ 2255838 w 4950053"/>
              <a:gd name="connsiteY7" fmla="*/ 2158884 h 5078526"/>
              <a:gd name="connsiteX8" fmla="*/ 1473427 w 4950053"/>
              <a:gd name="connsiteY8" fmla="*/ 3277625 h 5078526"/>
              <a:gd name="connsiteX9" fmla="*/ 820736 w 4950053"/>
              <a:gd name="connsiteY9" fmla="*/ 4928451 h 5078526"/>
              <a:gd name="connsiteX10" fmla="*/ 117248 w 4950053"/>
              <a:gd name="connsiteY10" fmla="*/ 4737447 h 5078526"/>
              <a:gd name="connsiteX11" fmla="*/ 117248 w 4950053"/>
              <a:gd name="connsiteY11" fmla="*/ 3529134 h 5078526"/>
              <a:gd name="connsiteX0" fmla="*/ 62593 w 5041448"/>
              <a:gd name="connsiteY0" fmla="*/ 3733782 h 5078526"/>
              <a:gd name="connsiteX1" fmla="*/ 855436 w 5041448"/>
              <a:gd name="connsiteY1" fmla="*/ 2486321 h 5078526"/>
              <a:gd name="connsiteX2" fmla="*/ 1982107 w 5041448"/>
              <a:gd name="connsiteY2" fmla="*/ 1285719 h 5078526"/>
              <a:gd name="connsiteX3" fmla="*/ 3964216 w 5041448"/>
              <a:gd name="connsiteY3" fmla="*/ 385270 h 5078526"/>
              <a:gd name="connsiteX4" fmla="*/ 4725762 w 5041448"/>
              <a:gd name="connsiteY4" fmla="*/ 194266 h 5078526"/>
              <a:gd name="connsiteX5" fmla="*/ 4645026 w 5041448"/>
              <a:gd name="connsiteY5" fmla="*/ 327436 h 5078526"/>
              <a:gd name="connsiteX6" fmla="*/ 3286126 w 5041448"/>
              <a:gd name="connsiteY6" fmla="*/ 1272077 h 5078526"/>
              <a:gd name="connsiteX7" fmla="*/ 2347233 w 5041448"/>
              <a:gd name="connsiteY7" fmla="*/ 2158884 h 5078526"/>
              <a:gd name="connsiteX8" fmla="*/ 1564822 w 5041448"/>
              <a:gd name="connsiteY8" fmla="*/ 3277625 h 5078526"/>
              <a:gd name="connsiteX9" fmla="*/ 912131 w 5041448"/>
              <a:gd name="connsiteY9" fmla="*/ 4928451 h 5078526"/>
              <a:gd name="connsiteX10" fmla="*/ 208643 w 5041448"/>
              <a:gd name="connsiteY10" fmla="*/ 4737447 h 5078526"/>
              <a:gd name="connsiteX11" fmla="*/ 62593 w 5041448"/>
              <a:gd name="connsiteY11" fmla="*/ 3733782 h 5078526"/>
              <a:gd name="connsiteX0" fmla="*/ 62593 w 5041448"/>
              <a:gd name="connsiteY0" fmla="*/ 3733782 h 5078526"/>
              <a:gd name="connsiteX1" fmla="*/ 855436 w 5041448"/>
              <a:gd name="connsiteY1" fmla="*/ 2486321 h 5078526"/>
              <a:gd name="connsiteX2" fmla="*/ 1982107 w 5041448"/>
              <a:gd name="connsiteY2" fmla="*/ 1285719 h 5078526"/>
              <a:gd name="connsiteX3" fmla="*/ 3964216 w 5041448"/>
              <a:gd name="connsiteY3" fmla="*/ 385270 h 5078526"/>
              <a:gd name="connsiteX4" fmla="*/ 4725762 w 5041448"/>
              <a:gd name="connsiteY4" fmla="*/ 194266 h 5078526"/>
              <a:gd name="connsiteX5" fmla="*/ 4645026 w 5041448"/>
              <a:gd name="connsiteY5" fmla="*/ 327436 h 5078526"/>
              <a:gd name="connsiteX6" fmla="*/ 3286126 w 5041448"/>
              <a:gd name="connsiteY6" fmla="*/ 1272077 h 5078526"/>
              <a:gd name="connsiteX7" fmla="*/ 2347233 w 5041448"/>
              <a:gd name="connsiteY7" fmla="*/ 2158884 h 5078526"/>
              <a:gd name="connsiteX8" fmla="*/ 1648280 w 5041448"/>
              <a:gd name="connsiteY8" fmla="*/ 3414057 h 5078526"/>
              <a:gd name="connsiteX9" fmla="*/ 912131 w 5041448"/>
              <a:gd name="connsiteY9" fmla="*/ 4928451 h 5078526"/>
              <a:gd name="connsiteX10" fmla="*/ 208643 w 5041448"/>
              <a:gd name="connsiteY10" fmla="*/ 4737447 h 5078526"/>
              <a:gd name="connsiteX11" fmla="*/ 62593 w 5041448"/>
              <a:gd name="connsiteY11" fmla="*/ 3733782 h 5078526"/>
              <a:gd name="connsiteX0" fmla="*/ 62593 w 5041448"/>
              <a:gd name="connsiteY0" fmla="*/ 3733782 h 5078526"/>
              <a:gd name="connsiteX1" fmla="*/ 855436 w 5041448"/>
              <a:gd name="connsiteY1" fmla="*/ 2486321 h 5078526"/>
              <a:gd name="connsiteX2" fmla="*/ 1982107 w 5041448"/>
              <a:gd name="connsiteY2" fmla="*/ 1285719 h 5078526"/>
              <a:gd name="connsiteX3" fmla="*/ 3964216 w 5041448"/>
              <a:gd name="connsiteY3" fmla="*/ 385270 h 5078526"/>
              <a:gd name="connsiteX4" fmla="*/ 4725762 w 5041448"/>
              <a:gd name="connsiteY4" fmla="*/ 194266 h 5078526"/>
              <a:gd name="connsiteX5" fmla="*/ 4645026 w 5041448"/>
              <a:gd name="connsiteY5" fmla="*/ 327436 h 5078526"/>
              <a:gd name="connsiteX6" fmla="*/ 3286126 w 5041448"/>
              <a:gd name="connsiteY6" fmla="*/ 1272077 h 5078526"/>
              <a:gd name="connsiteX7" fmla="*/ 2347233 w 5041448"/>
              <a:gd name="connsiteY7" fmla="*/ 2158884 h 5078526"/>
              <a:gd name="connsiteX8" fmla="*/ 1648280 w 5041448"/>
              <a:gd name="connsiteY8" fmla="*/ 3414057 h 5078526"/>
              <a:gd name="connsiteX9" fmla="*/ 912131 w 5041448"/>
              <a:gd name="connsiteY9" fmla="*/ 4928451 h 5078526"/>
              <a:gd name="connsiteX10" fmla="*/ 208643 w 5041448"/>
              <a:gd name="connsiteY10" fmla="*/ 4737447 h 5078526"/>
              <a:gd name="connsiteX11" fmla="*/ 62593 w 5041448"/>
              <a:gd name="connsiteY11" fmla="*/ 3733782 h 5078526"/>
              <a:gd name="connsiteX0" fmla="*/ 62593 w 5041448"/>
              <a:gd name="connsiteY0" fmla="*/ 3733782 h 5078526"/>
              <a:gd name="connsiteX1" fmla="*/ 855436 w 5041448"/>
              <a:gd name="connsiteY1" fmla="*/ 2486321 h 5078526"/>
              <a:gd name="connsiteX2" fmla="*/ 1982107 w 5041448"/>
              <a:gd name="connsiteY2" fmla="*/ 1285719 h 5078526"/>
              <a:gd name="connsiteX3" fmla="*/ 3964216 w 5041448"/>
              <a:gd name="connsiteY3" fmla="*/ 385270 h 5078526"/>
              <a:gd name="connsiteX4" fmla="*/ 4725762 w 5041448"/>
              <a:gd name="connsiteY4" fmla="*/ 194266 h 5078526"/>
              <a:gd name="connsiteX5" fmla="*/ 4645026 w 5041448"/>
              <a:gd name="connsiteY5" fmla="*/ 327436 h 5078526"/>
              <a:gd name="connsiteX6" fmla="*/ 3286126 w 5041448"/>
              <a:gd name="connsiteY6" fmla="*/ 1272077 h 5078526"/>
              <a:gd name="connsiteX7" fmla="*/ 2347233 w 5041448"/>
              <a:gd name="connsiteY7" fmla="*/ 2158884 h 5078526"/>
              <a:gd name="connsiteX8" fmla="*/ 1648280 w 5041448"/>
              <a:gd name="connsiteY8" fmla="*/ 3414057 h 5078526"/>
              <a:gd name="connsiteX9" fmla="*/ 1314451 w 5041448"/>
              <a:gd name="connsiteY9" fmla="*/ 4150788 h 5078526"/>
              <a:gd name="connsiteX10" fmla="*/ 912131 w 5041448"/>
              <a:gd name="connsiteY10" fmla="*/ 4928451 h 5078526"/>
              <a:gd name="connsiteX11" fmla="*/ 208643 w 5041448"/>
              <a:gd name="connsiteY11" fmla="*/ 4737447 h 5078526"/>
              <a:gd name="connsiteX12" fmla="*/ 62593 w 5041448"/>
              <a:gd name="connsiteY12" fmla="*/ 3733782 h 5078526"/>
              <a:gd name="connsiteX0" fmla="*/ 62593 w 5041448"/>
              <a:gd name="connsiteY0" fmla="*/ 3733782 h 5078526"/>
              <a:gd name="connsiteX1" fmla="*/ 855436 w 5041448"/>
              <a:gd name="connsiteY1" fmla="*/ 2486321 h 5078526"/>
              <a:gd name="connsiteX2" fmla="*/ 1982107 w 5041448"/>
              <a:gd name="connsiteY2" fmla="*/ 1285719 h 5078526"/>
              <a:gd name="connsiteX3" fmla="*/ 3964216 w 5041448"/>
              <a:gd name="connsiteY3" fmla="*/ 385270 h 5078526"/>
              <a:gd name="connsiteX4" fmla="*/ 4725762 w 5041448"/>
              <a:gd name="connsiteY4" fmla="*/ 194266 h 5078526"/>
              <a:gd name="connsiteX5" fmla="*/ 4645026 w 5041448"/>
              <a:gd name="connsiteY5" fmla="*/ 327436 h 5078526"/>
              <a:gd name="connsiteX6" fmla="*/ 3286126 w 5041448"/>
              <a:gd name="connsiteY6" fmla="*/ 1272077 h 5078526"/>
              <a:gd name="connsiteX7" fmla="*/ 2347233 w 5041448"/>
              <a:gd name="connsiteY7" fmla="*/ 2158884 h 5078526"/>
              <a:gd name="connsiteX8" fmla="*/ 1648280 w 5041448"/>
              <a:gd name="connsiteY8" fmla="*/ 3414057 h 5078526"/>
              <a:gd name="connsiteX9" fmla="*/ 1387476 w 5041448"/>
              <a:gd name="connsiteY9" fmla="*/ 4178075 h 5078526"/>
              <a:gd name="connsiteX10" fmla="*/ 912131 w 5041448"/>
              <a:gd name="connsiteY10" fmla="*/ 4928451 h 5078526"/>
              <a:gd name="connsiteX11" fmla="*/ 208643 w 5041448"/>
              <a:gd name="connsiteY11" fmla="*/ 4737447 h 5078526"/>
              <a:gd name="connsiteX12" fmla="*/ 62593 w 5041448"/>
              <a:gd name="connsiteY12" fmla="*/ 3733782 h 5078526"/>
              <a:gd name="connsiteX0" fmla="*/ 62593 w 5041448"/>
              <a:gd name="connsiteY0" fmla="*/ 3733782 h 5078526"/>
              <a:gd name="connsiteX1" fmla="*/ 855436 w 5041448"/>
              <a:gd name="connsiteY1" fmla="*/ 2486321 h 5078526"/>
              <a:gd name="connsiteX2" fmla="*/ 1982107 w 5041448"/>
              <a:gd name="connsiteY2" fmla="*/ 1285719 h 5078526"/>
              <a:gd name="connsiteX3" fmla="*/ 3964216 w 5041448"/>
              <a:gd name="connsiteY3" fmla="*/ 385270 h 5078526"/>
              <a:gd name="connsiteX4" fmla="*/ 4725762 w 5041448"/>
              <a:gd name="connsiteY4" fmla="*/ 194266 h 5078526"/>
              <a:gd name="connsiteX5" fmla="*/ 4645026 w 5041448"/>
              <a:gd name="connsiteY5" fmla="*/ 327436 h 5078526"/>
              <a:gd name="connsiteX6" fmla="*/ 3286126 w 5041448"/>
              <a:gd name="connsiteY6" fmla="*/ 1272077 h 5078526"/>
              <a:gd name="connsiteX7" fmla="*/ 2347233 w 5041448"/>
              <a:gd name="connsiteY7" fmla="*/ 2158884 h 5078526"/>
              <a:gd name="connsiteX8" fmla="*/ 1690009 w 5041448"/>
              <a:gd name="connsiteY8" fmla="*/ 3454987 h 5078526"/>
              <a:gd name="connsiteX9" fmla="*/ 1387476 w 5041448"/>
              <a:gd name="connsiteY9" fmla="*/ 4178075 h 5078526"/>
              <a:gd name="connsiteX10" fmla="*/ 912131 w 5041448"/>
              <a:gd name="connsiteY10" fmla="*/ 4928451 h 5078526"/>
              <a:gd name="connsiteX11" fmla="*/ 208643 w 5041448"/>
              <a:gd name="connsiteY11" fmla="*/ 4737447 h 5078526"/>
              <a:gd name="connsiteX12" fmla="*/ 62593 w 5041448"/>
              <a:gd name="connsiteY12" fmla="*/ 3733782 h 5078526"/>
              <a:gd name="connsiteX0" fmla="*/ 62593 w 5041448"/>
              <a:gd name="connsiteY0" fmla="*/ 3733782 h 5078526"/>
              <a:gd name="connsiteX1" fmla="*/ 855436 w 5041448"/>
              <a:gd name="connsiteY1" fmla="*/ 2486321 h 5078526"/>
              <a:gd name="connsiteX2" fmla="*/ 1982107 w 5041448"/>
              <a:gd name="connsiteY2" fmla="*/ 1285719 h 5078526"/>
              <a:gd name="connsiteX3" fmla="*/ 3964216 w 5041448"/>
              <a:gd name="connsiteY3" fmla="*/ 385270 h 5078526"/>
              <a:gd name="connsiteX4" fmla="*/ 4725762 w 5041448"/>
              <a:gd name="connsiteY4" fmla="*/ 194266 h 5078526"/>
              <a:gd name="connsiteX5" fmla="*/ 4645026 w 5041448"/>
              <a:gd name="connsiteY5" fmla="*/ 327436 h 5078526"/>
              <a:gd name="connsiteX6" fmla="*/ 3286126 w 5041448"/>
              <a:gd name="connsiteY6" fmla="*/ 1272077 h 5078526"/>
              <a:gd name="connsiteX7" fmla="*/ 2347233 w 5041448"/>
              <a:gd name="connsiteY7" fmla="*/ 2158884 h 5078526"/>
              <a:gd name="connsiteX8" fmla="*/ 1690009 w 5041448"/>
              <a:gd name="connsiteY8" fmla="*/ 3454987 h 5078526"/>
              <a:gd name="connsiteX9" fmla="*/ 1387476 w 5041448"/>
              <a:gd name="connsiteY9" fmla="*/ 4178075 h 5078526"/>
              <a:gd name="connsiteX10" fmla="*/ 912131 w 5041448"/>
              <a:gd name="connsiteY10" fmla="*/ 4928451 h 5078526"/>
              <a:gd name="connsiteX11" fmla="*/ 208643 w 5041448"/>
              <a:gd name="connsiteY11" fmla="*/ 4737447 h 5078526"/>
              <a:gd name="connsiteX12" fmla="*/ 62593 w 5041448"/>
              <a:gd name="connsiteY12" fmla="*/ 3733782 h 5078526"/>
              <a:gd name="connsiteX0" fmla="*/ 62593 w 5041448"/>
              <a:gd name="connsiteY0" fmla="*/ 3733782 h 5201315"/>
              <a:gd name="connsiteX1" fmla="*/ 855436 w 5041448"/>
              <a:gd name="connsiteY1" fmla="*/ 2486321 h 5201315"/>
              <a:gd name="connsiteX2" fmla="*/ 1982107 w 5041448"/>
              <a:gd name="connsiteY2" fmla="*/ 1285719 h 5201315"/>
              <a:gd name="connsiteX3" fmla="*/ 3964216 w 5041448"/>
              <a:gd name="connsiteY3" fmla="*/ 385270 h 5201315"/>
              <a:gd name="connsiteX4" fmla="*/ 4725762 w 5041448"/>
              <a:gd name="connsiteY4" fmla="*/ 194266 h 5201315"/>
              <a:gd name="connsiteX5" fmla="*/ 4645026 w 5041448"/>
              <a:gd name="connsiteY5" fmla="*/ 327436 h 5201315"/>
              <a:gd name="connsiteX6" fmla="*/ 3286126 w 5041448"/>
              <a:gd name="connsiteY6" fmla="*/ 1272077 h 5201315"/>
              <a:gd name="connsiteX7" fmla="*/ 2347233 w 5041448"/>
              <a:gd name="connsiteY7" fmla="*/ 2158884 h 5201315"/>
              <a:gd name="connsiteX8" fmla="*/ 1690009 w 5041448"/>
              <a:gd name="connsiteY8" fmla="*/ 3454987 h 5201315"/>
              <a:gd name="connsiteX9" fmla="*/ 1387476 w 5041448"/>
              <a:gd name="connsiteY9" fmla="*/ 4178075 h 5201315"/>
              <a:gd name="connsiteX10" fmla="*/ 1131206 w 5041448"/>
              <a:gd name="connsiteY10" fmla="*/ 5051240 h 5201315"/>
              <a:gd name="connsiteX11" fmla="*/ 208643 w 5041448"/>
              <a:gd name="connsiteY11" fmla="*/ 4737447 h 5201315"/>
              <a:gd name="connsiteX12" fmla="*/ 62593 w 5041448"/>
              <a:gd name="connsiteY12" fmla="*/ 3733782 h 5201315"/>
              <a:gd name="connsiteX0" fmla="*/ 62593 w 5041448"/>
              <a:gd name="connsiteY0" fmla="*/ 3733782 h 5201315"/>
              <a:gd name="connsiteX1" fmla="*/ 855436 w 5041448"/>
              <a:gd name="connsiteY1" fmla="*/ 2486321 h 5201315"/>
              <a:gd name="connsiteX2" fmla="*/ 1982107 w 5041448"/>
              <a:gd name="connsiteY2" fmla="*/ 1285719 h 5201315"/>
              <a:gd name="connsiteX3" fmla="*/ 3964216 w 5041448"/>
              <a:gd name="connsiteY3" fmla="*/ 385270 h 5201315"/>
              <a:gd name="connsiteX4" fmla="*/ 4725762 w 5041448"/>
              <a:gd name="connsiteY4" fmla="*/ 194266 h 5201315"/>
              <a:gd name="connsiteX5" fmla="*/ 4645026 w 5041448"/>
              <a:gd name="connsiteY5" fmla="*/ 327436 h 5201315"/>
              <a:gd name="connsiteX6" fmla="*/ 3286126 w 5041448"/>
              <a:gd name="connsiteY6" fmla="*/ 1272077 h 5201315"/>
              <a:gd name="connsiteX7" fmla="*/ 2347233 w 5041448"/>
              <a:gd name="connsiteY7" fmla="*/ 2158884 h 5201315"/>
              <a:gd name="connsiteX8" fmla="*/ 1690009 w 5041448"/>
              <a:gd name="connsiteY8" fmla="*/ 3454987 h 5201315"/>
              <a:gd name="connsiteX9" fmla="*/ 1543958 w 5041448"/>
              <a:gd name="connsiteY9" fmla="*/ 3796066 h 5201315"/>
              <a:gd name="connsiteX10" fmla="*/ 1387476 w 5041448"/>
              <a:gd name="connsiteY10" fmla="*/ 4178075 h 5201315"/>
              <a:gd name="connsiteX11" fmla="*/ 1131206 w 5041448"/>
              <a:gd name="connsiteY11" fmla="*/ 5051240 h 5201315"/>
              <a:gd name="connsiteX12" fmla="*/ 208643 w 5041448"/>
              <a:gd name="connsiteY12" fmla="*/ 4737447 h 5201315"/>
              <a:gd name="connsiteX13" fmla="*/ 62593 w 5041448"/>
              <a:gd name="connsiteY13" fmla="*/ 3733782 h 5201315"/>
              <a:gd name="connsiteX0" fmla="*/ 62593 w 5041448"/>
              <a:gd name="connsiteY0" fmla="*/ 3733782 h 5201315"/>
              <a:gd name="connsiteX1" fmla="*/ 855436 w 5041448"/>
              <a:gd name="connsiteY1" fmla="*/ 2486321 h 5201315"/>
              <a:gd name="connsiteX2" fmla="*/ 1982107 w 5041448"/>
              <a:gd name="connsiteY2" fmla="*/ 1285719 h 5201315"/>
              <a:gd name="connsiteX3" fmla="*/ 3964216 w 5041448"/>
              <a:gd name="connsiteY3" fmla="*/ 385270 h 5201315"/>
              <a:gd name="connsiteX4" fmla="*/ 4725762 w 5041448"/>
              <a:gd name="connsiteY4" fmla="*/ 194266 h 5201315"/>
              <a:gd name="connsiteX5" fmla="*/ 4645026 w 5041448"/>
              <a:gd name="connsiteY5" fmla="*/ 327436 h 5201315"/>
              <a:gd name="connsiteX6" fmla="*/ 3286126 w 5041448"/>
              <a:gd name="connsiteY6" fmla="*/ 1272077 h 5201315"/>
              <a:gd name="connsiteX7" fmla="*/ 2347233 w 5041448"/>
              <a:gd name="connsiteY7" fmla="*/ 2158884 h 5201315"/>
              <a:gd name="connsiteX8" fmla="*/ 1690009 w 5041448"/>
              <a:gd name="connsiteY8" fmla="*/ 3454987 h 5201315"/>
              <a:gd name="connsiteX9" fmla="*/ 1512661 w 5041448"/>
              <a:gd name="connsiteY9" fmla="*/ 3782423 h 5201315"/>
              <a:gd name="connsiteX10" fmla="*/ 1387476 w 5041448"/>
              <a:gd name="connsiteY10" fmla="*/ 4178075 h 5201315"/>
              <a:gd name="connsiteX11" fmla="*/ 1131206 w 5041448"/>
              <a:gd name="connsiteY11" fmla="*/ 5051240 h 5201315"/>
              <a:gd name="connsiteX12" fmla="*/ 208643 w 5041448"/>
              <a:gd name="connsiteY12" fmla="*/ 4737447 h 5201315"/>
              <a:gd name="connsiteX13" fmla="*/ 62593 w 5041448"/>
              <a:gd name="connsiteY13" fmla="*/ 3733782 h 5201315"/>
              <a:gd name="connsiteX0" fmla="*/ 62593 w 5041448"/>
              <a:gd name="connsiteY0" fmla="*/ 3733782 h 5201315"/>
              <a:gd name="connsiteX1" fmla="*/ 855436 w 5041448"/>
              <a:gd name="connsiteY1" fmla="*/ 2486321 h 5201315"/>
              <a:gd name="connsiteX2" fmla="*/ 1982107 w 5041448"/>
              <a:gd name="connsiteY2" fmla="*/ 1285719 h 5201315"/>
              <a:gd name="connsiteX3" fmla="*/ 3964216 w 5041448"/>
              <a:gd name="connsiteY3" fmla="*/ 385270 h 5201315"/>
              <a:gd name="connsiteX4" fmla="*/ 4725762 w 5041448"/>
              <a:gd name="connsiteY4" fmla="*/ 194266 h 5201315"/>
              <a:gd name="connsiteX5" fmla="*/ 4645026 w 5041448"/>
              <a:gd name="connsiteY5" fmla="*/ 327436 h 5201315"/>
              <a:gd name="connsiteX6" fmla="*/ 3286126 w 5041448"/>
              <a:gd name="connsiteY6" fmla="*/ 1272077 h 5201315"/>
              <a:gd name="connsiteX7" fmla="*/ 2347233 w 5041448"/>
              <a:gd name="connsiteY7" fmla="*/ 2158884 h 5201315"/>
              <a:gd name="connsiteX8" fmla="*/ 1690009 w 5041448"/>
              <a:gd name="connsiteY8" fmla="*/ 3454987 h 5201315"/>
              <a:gd name="connsiteX9" fmla="*/ 1564822 w 5041448"/>
              <a:gd name="connsiteY9" fmla="*/ 3768780 h 5201315"/>
              <a:gd name="connsiteX10" fmla="*/ 1387476 w 5041448"/>
              <a:gd name="connsiteY10" fmla="*/ 4178075 h 5201315"/>
              <a:gd name="connsiteX11" fmla="*/ 1131206 w 5041448"/>
              <a:gd name="connsiteY11" fmla="*/ 5051240 h 5201315"/>
              <a:gd name="connsiteX12" fmla="*/ 208643 w 5041448"/>
              <a:gd name="connsiteY12" fmla="*/ 4737447 h 5201315"/>
              <a:gd name="connsiteX13" fmla="*/ 62593 w 5041448"/>
              <a:gd name="connsiteY13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662944 w 5139570"/>
              <a:gd name="connsiteY9" fmla="*/ 3768780 h 5201315"/>
              <a:gd name="connsiteX10" fmla="*/ 1485598 w 5139570"/>
              <a:gd name="connsiteY10" fmla="*/ 4178075 h 5201315"/>
              <a:gd name="connsiteX11" fmla="*/ 2001306 w 5139570"/>
              <a:gd name="connsiteY11" fmla="*/ 5051240 h 5201315"/>
              <a:gd name="connsiteX12" fmla="*/ 306765 w 5139570"/>
              <a:gd name="connsiteY12" fmla="*/ 4737447 h 5201315"/>
              <a:gd name="connsiteX13" fmla="*/ 160715 w 5139570"/>
              <a:gd name="connsiteY13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662944 w 5139570"/>
              <a:gd name="connsiteY9" fmla="*/ 3768780 h 5201315"/>
              <a:gd name="connsiteX10" fmla="*/ 1735970 w 5139570"/>
              <a:gd name="connsiteY10" fmla="*/ 4178075 h 5201315"/>
              <a:gd name="connsiteX11" fmla="*/ 2001306 w 5139570"/>
              <a:gd name="connsiteY11" fmla="*/ 5051240 h 5201315"/>
              <a:gd name="connsiteX12" fmla="*/ 306765 w 5139570"/>
              <a:gd name="connsiteY12" fmla="*/ 4737447 h 5201315"/>
              <a:gd name="connsiteX13" fmla="*/ 160715 w 5139570"/>
              <a:gd name="connsiteY13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662944 w 5139570"/>
              <a:gd name="connsiteY9" fmla="*/ 3768780 h 5201315"/>
              <a:gd name="connsiteX10" fmla="*/ 1788131 w 5139570"/>
              <a:gd name="connsiteY10" fmla="*/ 4082573 h 5201315"/>
              <a:gd name="connsiteX11" fmla="*/ 2001306 w 5139570"/>
              <a:gd name="connsiteY11" fmla="*/ 5051240 h 5201315"/>
              <a:gd name="connsiteX12" fmla="*/ 306765 w 5139570"/>
              <a:gd name="connsiteY12" fmla="*/ 4737447 h 5201315"/>
              <a:gd name="connsiteX13" fmla="*/ 160715 w 5139570"/>
              <a:gd name="connsiteY13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788131 w 5139570"/>
              <a:gd name="connsiteY9" fmla="*/ 4082573 h 5201315"/>
              <a:gd name="connsiteX10" fmla="*/ 2001306 w 5139570"/>
              <a:gd name="connsiteY10" fmla="*/ 5051240 h 5201315"/>
              <a:gd name="connsiteX11" fmla="*/ 306765 w 5139570"/>
              <a:gd name="connsiteY11" fmla="*/ 4737447 h 5201315"/>
              <a:gd name="connsiteX12" fmla="*/ 160715 w 5139570"/>
              <a:gd name="connsiteY12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788131 w 5139570"/>
              <a:gd name="connsiteY9" fmla="*/ 4082573 h 5201315"/>
              <a:gd name="connsiteX10" fmla="*/ 2001306 w 5139570"/>
              <a:gd name="connsiteY10" fmla="*/ 5051240 h 5201315"/>
              <a:gd name="connsiteX11" fmla="*/ 306765 w 5139570"/>
              <a:gd name="connsiteY11" fmla="*/ 4737447 h 5201315"/>
              <a:gd name="connsiteX12" fmla="*/ 160715 w 5139570"/>
              <a:gd name="connsiteY12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788131 w 5139570"/>
              <a:gd name="connsiteY9" fmla="*/ 4082573 h 5201315"/>
              <a:gd name="connsiteX10" fmla="*/ 2001306 w 5139570"/>
              <a:gd name="connsiteY10" fmla="*/ 5051240 h 5201315"/>
              <a:gd name="connsiteX11" fmla="*/ 306765 w 5139570"/>
              <a:gd name="connsiteY11" fmla="*/ 4737447 h 5201315"/>
              <a:gd name="connsiteX12" fmla="*/ 160715 w 5139570"/>
              <a:gd name="connsiteY12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746402 w 5139570"/>
              <a:gd name="connsiteY9" fmla="*/ 4082573 h 5201315"/>
              <a:gd name="connsiteX10" fmla="*/ 2001306 w 5139570"/>
              <a:gd name="connsiteY10" fmla="*/ 5051240 h 5201315"/>
              <a:gd name="connsiteX11" fmla="*/ 306765 w 5139570"/>
              <a:gd name="connsiteY11" fmla="*/ 4737447 h 5201315"/>
              <a:gd name="connsiteX12" fmla="*/ 160715 w 5139570"/>
              <a:gd name="connsiteY12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715105 w 5139570"/>
              <a:gd name="connsiteY9" fmla="*/ 3727850 h 5201315"/>
              <a:gd name="connsiteX10" fmla="*/ 1746402 w 5139570"/>
              <a:gd name="connsiteY10" fmla="*/ 4082573 h 5201315"/>
              <a:gd name="connsiteX11" fmla="*/ 2001306 w 5139570"/>
              <a:gd name="connsiteY11" fmla="*/ 5051240 h 5201315"/>
              <a:gd name="connsiteX12" fmla="*/ 306765 w 5139570"/>
              <a:gd name="connsiteY12" fmla="*/ 4737447 h 5201315"/>
              <a:gd name="connsiteX13" fmla="*/ 160715 w 5139570"/>
              <a:gd name="connsiteY13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746402 w 5139570"/>
              <a:gd name="connsiteY9" fmla="*/ 3714207 h 5201315"/>
              <a:gd name="connsiteX10" fmla="*/ 1746402 w 5139570"/>
              <a:gd name="connsiteY10" fmla="*/ 4082573 h 5201315"/>
              <a:gd name="connsiteX11" fmla="*/ 2001306 w 5139570"/>
              <a:gd name="connsiteY11" fmla="*/ 5051240 h 5201315"/>
              <a:gd name="connsiteX12" fmla="*/ 306765 w 5139570"/>
              <a:gd name="connsiteY12" fmla="*/ 4737447 h 5201315"/>
              <a:gd name="connsiteX13" fmla="*/ 160715 w 5139570"/>
              <a:gd name="connsiteY13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746402 w 5139570"/>
              <a:gd name="connsiteY9" fmla="*/ 3714207 h 5201315"/>
              <a:gd name="connsiteX10" fmla="*/ 1788131 w 5139570"/>
              <a:gd name="connsiteY10" fmla="*/ 4287221 h 5201315"/>
              <a:gd name="connsiteX11" fmla="*/ 2001306 w 5139570"/>
              <a:gd name="connsiteY11" fmla="*/ 5051240 h 5201315"/>
              <a:gd name="connsiteX12" fmla="*/ 306765 w 5139570"/>
              <a:gd name="connsiteY12" fmla="*/ 4737447 h 5201315"/>
              <a:gd name="connsiteX13" fmla="*/ 160715 w 5139570"/>
              <a:gd name="connsiteY13" fmla="*/ 3733782 h 5201315"/>
              <a:gd name="connsiteX0" fmla="*/ 160715 w 5139570"/>
              <a:gd name="connsiteY0" fmla="*/ 3733782 h 5201315"/>
              <a:gd name="connsiteX1" fmla="*/ 953558 w 5139570"/>
              <a:gd name="connsiteY1" fmla="*/ 2486321 h 5201315"/>
              <a:gd name="connsiteX2" fmla="*/ 2080229 w 5139570"/>
              <a:gd name="connsiteY2" fmla="*/ 1285719 h 5201315"/>
              <a:gd name="connsiteX3" fmla="*/ 4062338 w 5139570"/>
              <a:gd name="connsiteY3" fmla="*/ 385270 h 5201315"/>
              <a:gd name="connsiteX4" fmla="*/ 4823884 w 5139570"/>
              <a:gd name="connsiteY4" fmla="*/ 194266 h 5201315"/>
              <a:gd name="connsiteX5" fmla="*/ 4743148 w 5139570"/>
              <a:gd name="connsiteY5" fmla="*/ 327436 h 5201315"/>
              <a:gd name="connsiteX6" fmla="*/ 3384248 w 5139570"/>
              <a:gd name="connsiteY6" fmla="*/ 1272077 h 5201315"/>
              <a:gd name="connsiteX7" fmla="*/ 2445355 w 5139570"/>
              <a:gd name="connsiteY7" fmla="*/ 2158884 h 5201315"/>
              <a:gd name="connsiteX8" fmla="*/ 1788131 w 5139570"/>
              <a:gd name="connsiteY8" fmla="*/ 3454987 h 5201315"/>
              <a:gd name="connsiteX9" fmla="*/ 1746402 w 5139570"/>
              <a:gd name="connsiteY9" fmla="*/ 3714207 h 5201315"/>
              <a:gd name="connsiteX10" fmla="*/ 1788131 w 5139570"/>
              <a:gd name="connsiteY10" fmla="*/ 4287221 h 5201315"/>
              <a:gd name="connsiteX11" fmla="*/ 2001306 w 5139570"/>
              <a:gd name="connsiteY11" fmla="*/ 5051240 h 5201315"/>
              <a:gd name="connsiteX12" fmla="*/ 306765 w 5139570"/>
              <a:gd name="connsiteY12" fmla="*/ 4737447 h 5201315"/>
              <a:gd name="connsiteX13" fmla="*/ 160715 w 5139570"/>
              <a:gd name="connsiteY13" fmla="*/ 3733782 h 520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39570" h="5201315">
                <a:moveTo>
                  <a:pt x="160715" y="3733782"/>
                </a:moveTo>
                <a:lnTo>
                  <a:pt x="953558" y="2486321"/>
                </a:lnTo>
                <a:cubicBezTo>
                  <a:pt x="1223055" y="2135157"/>
                  <a:pt x="1574270" y="1640442"/>
                  <a:pt x="2080229" y="1285719"/>
                </a:cubicBezTo>
                <a:cubicBezTo>
                  <a:pt x="2681816" y="793576"/>
                  <a:pt x="3618518" y="544984"/>
                  <a:pt x="4062338" y="385270"/>
                </a:cubicBezTo>
                <a:lnTo>
                  <a:pt x="4823884" y="194266"/>
                </a:lnTo>
                <a:cubicBezTo>
                  <a:pt x="4933875" y="177806"/>
                  <a:pt x="5139570" y="0"/>
                  <a:pt x="4743148" y="327436"/>
                </a:cubicBezTo>
                <a:cubicBezTo>
                  <a:pt x="4510163" y="518440"/>
                  <a:pt x="3767213" y="966836"/>
                  <a:pt x="3384248" y="1272077"/>
                </a:cubicBezTo>
                <a:cubicBezTo>
                  <a:pt x="3001283" y="1577318"/>
                  <a:pt x="2711374" y="1795066"/>
                  <a:pt x="2445355" y="2158884"/>
                </a:cubicBezTo>
                <a:cubicBezTo>
                  <a:pt x="2179336" y="2522702"/>
                  <a:pt x="1904623" y="3195767"/>
                  <a:pt x="1788131" y="3454987"/>
                </a:cubicBezTo>
                <a:lnTo>
                  <a:pt x="1746402" y="3714207"/>
                </a:lnTo>
                <a:cubicBezTo>
                  <a:pt x="1746402" y="3852913"/>
                  <a:pt x="1740431" y="4066656"/>
                  <a:pt x="1788131" y="4287221"/>
                </a:cubicBezTo>
                <a:lnTo>
                  <a:pt x="2001306" y="5051240"/>
                </a:lnTo>
                <a:cubicBezTo>
                  <a:pt x="1820482" y="5201315"/>
                  <a:pt x="613530" y="4957023"/>
                  <a:pt x="306765" y="4737447"/>
                </a:cubicBezTo>
                <a:cubicBezTo>
                  <a:pt x="0" y="4517871"/>
                  <a:pt x="98122" y="4015741"/>
                  <a:pt x="160715" y="3733782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THE INSIGHT TO LIFE</a:t>
            </a:r>
            <a:br>
              <a:rPr lang="en-US" dirty="0" smtClean="0"/>
            </a:br>
            <a:r>
              <a:rPr lang="en-US" sz="2000" dirty="0" smtClean="0"/>
              <a:t>aligning the offer to the needs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90175" y="1014177"/>
            <a:ext cx="1116203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8595B"/>
                </a:solidFill>
              </a:rPr>
              <a:t>TRACK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22" y="5216404"/>
            <a:ext cx="1649178" cy="1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7051134" y="616559"/>
            <a:ext cx="1171575" cy="11715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1437" y="1047726"/>
            <a:ext cx="168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“PRODUCT”</a:t>
            </a:r>
          </a:p>
        </p:txBody>
      </p:sp>
      <p:pic>
        <p:nvPicPr>
          <p:cNvPr id="42" name="Picture 41" descr="pers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619" y="918655"/>
            <a:ext cx="220554" cy="62700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65316" y="4823457"/>
            <a:ext cx="5257797" cy="400110"/>
            <a:chOff x="65316" y="4823457"/>
            <a:chExt cx="5257797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65316" y="4823457"/>
              <a:ext cx="1346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INSIGHT(S)</a:t>
              </a: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485887" y="4893128"/>
              <a:ext cx="3837226" cy="2215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cap="all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REVELATION of a significant “aha” gap</a:t>
              </a:r>
              <a:endParaRPr lang="en-US" sz="1200" b="1" cap="all" dirty="0">
                <a:solidFill>
                  <a:srgbClr val="58595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95948" y="4882236"/>
              <a:ext cx="4686295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12418" y="4206383"/>
            <a:ext cx="6282290" cy="400110"/>
            <a:chOff x="412418" y="4190884"/>
            <a:chExt cx="6282290" cy="400110"/>
          </a:xfrm>
        </p:grpSpPr>
        <p:sp>
          <p:nvSpPr>
            <p:cNvPr id="11" name="TextBox 10"/>
            <p:cNvSpPr txBox="1"/>
            <p:nvPr/>
          </p:nvSpPr>
          <p:spPr>
            <a:xfrm>
              <a:off x="412418" y="4190884"/>
              <a:ext cx="975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F0"/>
                  </a:solidFill>
                </a:rPr>
                <a:t>IDEA(S)</a:t>
              </a: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453231" y="4261760"/>
              <a:ext cx="5241477" cy="18447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1" cap="all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co-create, most likely to succeed as concepts from insights</a:t>
              </a:r>
              <a:endParaRPr lang="en-US" sz="1100" b="1" cap="all" dirty="0">
                <a:solidFill>
                  <a:srgbClr val="58595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11638" y="4250844"/>
              <a:ext cx="600346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12418" y="3589311"/>
            <a:ext cx="8143750" cy="400110"/>
            <a:chOff x="538840" y="3597755"/>
            <a:chExt cx="8017328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538840" y="3597755"/>
              <a:ext cx="155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2F469C"/>
                  </a:solidFill>
                </a:rPr>
                <a:t>CONCEPTS</a:t>
              </a: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051941" y="3695706"/>
              <a:ext cx="6504227" cy="18447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1" cap="all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best expression of “offer” that is relevant, believable and differentiated</a:t>
              </a:r>
              <a:endParaRPr lang="en-US" sz="1100" b="1" cap="all" dirty="0">
                <a:solidFill>
                  <a:srgbClr val="58595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45683" y="3668439"/>
              <a:ext cx="7500243" cy="0"/>
            </a:xfrm>
            <a:prstGeom prst="line">
              <a:avLst/>
            </a:prstGeom>
            <a:ln w="28575">
              <a:solidFill>
                <a:srgbClr val="2F46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2047495" y="2355167"/>
            <a:ext cx="6394370" cy="400110"/>
            <a:chOff x="2047495" y="2334390"/>
            <a:chExt cx="6394370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2047495" y="2334390"/>
              <a:ext cx="1868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</a:rPr>
                <a:t>COMMUNICATE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973260" y="2449290"/>
              <a:ext cx="4468605" cy="18447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1" cap="all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How to best convey the winner(s) to the consumer</a:t>
              </a:r>
              <a:endParaRPr lang="en-US" sz="1100" b="1" cap="all" dirty="0">
                <a:solidFill>
                  <a:srgbClr val="58595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144526" y="2438313"/>
              <a:ext cx="601976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755142" y="1819740"/>
            <a:ext cx="3919295" cy="400110"/>
            <a:chOff x="3167302" y="1672781"/>
            <a:chExt cx="3919295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3167302" y="1672781"/>
              <a:ext cx="11959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ACTIVATE</a:t>
              </a: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4416851" y="1779212"/>
              <a:ext cx="2669746" cy="2031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1" cap="all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When, where, by what means </a:t>
              </a:r>
              <a:endParaRPr lang="en-US" sz="1100" b="1" cap="all" dirty="0">
                <a:solidFill>
                  <a:srgbClr val="58595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244012" y="1757937"/>
              <a:ext cx="351601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783750" y="2972239"/>
            <a:ext cx="7037636" cy="400110"/>
            <a:chOff x="783750" y="2938562"/>
            <a:chExt cx="7037636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783750" y="2938562"/>
              <a:ext cx="2600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9900"/>
                  </a:solidFill>
                </a:rPr>
                <a:t>TEST/FORECAST</a:t>
              </a: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069760" y="3031679"/>
              <a:ext cx="4751619" cy="18447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b="1" cap="all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Define/size the most viable/biggest opportunity “bundle”</a:t>
              </a:r>
              <a:endParaRPr lang="en-US" sz="1100" b="1" cap="all" dirty="0">
                <a:solidFill>
                  <a:srgbClr val="58595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224663" y="3020718"/>
              <a:ext cx="6596723" cy="0"/>
            </a:xfrm>
            <a:prstGeom prst="line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1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7184" y="1215735"/>
            <a:ext cx="7327425" cy="536170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lrTx/>
              <a:buSzPct val="150000"/>
              <a:buFont typeface="Wingdings" pitchFamily="2" charset="2"/>
              <a:buChar char="§"/>
            </a:pPr>
            <a:r>
              <a:rPr lang="en-US" sz="2000" b="1" dirty="0" smtClean="0">
                <a:sym typeface="Wingdings" pitchFamily="2" charset="2"/>
              </a:rPr>
              <a:t>Customer-Centric:</a:t>
            </a:r>
          </a:p>
          <a:p>
            <a:pPr marL="1085850" lvl="1" indent="-342900">
              <a:buFont typeface="Courier New" pitchFamily="49" charset="0"/>
              <a:buChar char="o"/>
            </a:pPr>
            <a:r>
              <a:rPr lang="en-US" sz="1800" dirty="0" smtClean="0"/>
              <a:t>Focuses on understanding the </a:t>
            </a:r>
            <a:r>
              <a:rPr lang="en-US" sz="1800" u="sng" dirty="0" smtClean="0"/>
              <a:t>needs of </a:t>
            </a:r>
            <a:r>
              <a:rPr lang="en-US" sz="1800" u="sng" dirty="0"/>
              <a:t>men </a:t>
            </a:r>
          </a:p>
          <a:p>
            <a:pPr marL="1085850" lvl="1" indent="-342900">
              <a:buFont typeface="Courier New" pitchFamily="49" charset="0"/>
              <a:buChar char="o"/>
            </a:pPr>
            <a:r>
              <a:rPr lang="en-US" sz="1800" dirty="0" smtClean="0"/>
              <a:t>Identifies how to position VMMC/MC to </a:t>
            </a:r>
            <a:r>
              <a:rPr lang="en-US" sz="1800" u="sng" dirty="0" smtClean="0"/>
              <a:t>meet those needs</a:t>
            </a:r>
          </a:p>
          <a:p>
            <a:pPr marL="1085850" lvl="1" indent="-342900">
              <a:buFont typeface="Courier New" pitchFamily="49" charset="0"/>
              <a:buChar char="o"/>
            </a:pPr>
            <a:r>
              <a:rPr lang="en-US" sz="1800" dirty="0" smtClean="0"/>
              <a:t>Can place VMMC/MC on their </a:t>
            </a:r>
            <a:r>
              <a:rPr lang="en-US" sz="1800" u="sng" dirty="0" smtClean="0"/>
              <a:t>vector of aspiration</a:t>
            </a:r>
            <a:endParaRPr lang="en-US" sz="2000" u="sng" dirty="0"/>
          </a:p>
          <a:p>
            <a:pPr marL="285750" lvl="1" indent="-285750">
              <a:buSzPct val="150000"/>
              <a:buFont typeface="Wingdings" pitchFamily="2" charset="2"/>
              <a:buChar char="§"/>
            </a:pPr>
            <a:endParaRPr lang="en-US" sz="1300" dirty="0" smtClean="0"/>
          </a:p>
          <a:p>
            <a:pPr marL="285750" indent="-285750">
              <a:buClrTx/>
              <a:buSzPct val="150000"/>
              <a:buFont typeface="Wingdings" pitchFamily="2" charset="2"/>
              <a:buChar char="§"/>
            </a:pPr>
            <a:r>
              <a:rPr lang="en-US" sz="2000" b="1" dirty="0" smtClean="0">
                <a:sym typeface="Wingdings" pitchFamily="2" charset="2"/>
              </a:rPr>
              <a:t>Consumer Journey:</a:t>
            </a:r>
            <a:endParaRPr lang="en-US" sz="2000" b="1" dirty="0">
              <a:sym typeface="Wingdings" pitchFamily="2" charset="2"/>
            </a:endParaRPr>
          </a:p>
          <a:p>
            <a:pPr marL="1085850" lvl="1" indent="-342900">
              <a:buFont typeface="Courier New" pitchFamily="49" charset="0"/>
              <a:buChar char="o"/>
            </a:pPr>
            <a:r>
              <a:rPr lang="en-US" sz="1800" dirty="0" smtClean="0"/>
              <a:t>Assesses men’s needs …</a:t>
            </a:r>
          </a:p>
          <a:p>
            <a:pPr marL="1085850" lvl="1" indent="-342900">
              <a:buFont typeface="Courier New" pitchFamily="49" charset="0"/>
              <a:buChar char="o"/>
            </a:pPr>
            <a:r>
              <a:rPr lang="en-US" sz="1800" dirty="0" smtClean="0"/>
              <a:t>… within their </a:t>
            </a:r>
            <a:r>
              <a:rPr lang="en-US" sz="1800" i="1" dirty="0" smtClean="0"/>
              <a:t>ecosystem of influencers</a:t>
            </a:r>
          </a:p>
          <a:p>
            <a:pPr marL="1085850" lvl="1" indent="-342900">
              <a:buFont typeface="Courier New" pitchFamily="49" charset="0"/>
              <a:buChar char="o"/>
            </a:pPr>
            <a:r>
              <a:rPr lang="en-US" sz="1800" dirty="0" smtClean="0"/>
              <a:t>Identifies key </a:t>
            </a:r>
            <a:r>
              <a:rPr lang="en-US" sz="1800" u="sng" dirty="0" smtClean="0"/>
              <a:t>influencers</a:t>
            </a:r>
            <a:r>
              <a:rPr lang="en-US" sz="1800" dirty="0" smtClean="0"/>
              <a:t>, </a:t>
            </a:r>
            <a:r>
              <a:rPr lang="en-US" sz="1800" u="sng" dirty="0" smtClean="0"/>
              <a:t>barriers</a:t>
            </a:r>
            <a:r>
              <a:rPr lang="en-US" sz="1800" dirty="0" smtClean="0"/>
              <a:t> and </a:t>
            </a:r>
            <a:r>
              <a:rPr lang="en-US" sz="1800" u="sng" dirty="0" smtClean="0"/>
              <a:t>triggers to action</a:t>
            </a:r>
            <a:endParaRPr lang="en-US" sz="1800" u="sng" dirty="0"/>
          </a:p>
          <a:p>
            <a:pPr marL="742950" lvl="1" indent="0"/>
            <a:endParaRPr lang="en-US" sz="1300" dirty="0">
              <a:sym typeface="Wingdings" pitchFamily="2" charset="2"/>
            </a:endParaRPr>
          </a:p>
          <a:p>
            <a:pPr marL="285750" indent="-285750">
              <a:buClrTx/>
              <a:buSzPct val="150000"/>
              <a:buFont typeface="Wingdings" pitchFamily="2" charset="2"/>
              <a:buChar char="§"/>
            </a:pPr>
            <a:r>
              <a:rPr lang="en-US" sz="2000" b="1" dirty="0" smtClean="0">
                <a:sym typeface="Wingdings" pitchFamily="2" charset="2"/>
              </a:rPr>
              <a:t>Segmentation:</a:t>
            </a:r>
            <a:endParaRPr lang="en-US" sz="2000" b="1" dirty="0">
              <a:sym typeface="Wingdings" pitchFamily="2" charset="2"/>
            </a:endParaRPr>
          </a:p>
          <a:p>
            <a:pPr marL="1085850" lvl="1" indent="-342900">
              <a:buFont typeface="Courier New" pitchFamily="49" charset="0"/>
              <a:buChar char="o"/>
            </a:pPr>
            <a:r>
              <a:rPr lang="en-US" sz="1800" dirty="0" smtClean="0"/>
              <a:t>One size does not fit all!</a:t>
            </a:r>
          </a:p>
          <a:p>
            <a:pPr marL="1085850" lvl="1" indent="-342900">
              <a:buFont typeface="Courier New" pitchFamily="49" charset="0"/>
              <a:buChar char="o"/>
            </a:pPr>
            <a:r>
              <a:rPr lang="en-US" sz="1800" dirty="0" smtClean="0"/>
              <a:t>Provides for </a:t>
            </a:r>
            <a:r>
              <a:rPr lang="en-US" sz="1800" u="sng" dirty="0" smtClean="0"/>
              <a:t>customized targeting </a:t>
            </a:r>
            <a:r>
              <a:rPr lang="en-US" sz="1800" dirty="0" smtClean="0"/>
              <a:t>of messaging and services to </a:t>
            </a:r>
            <a:r>
              <a:rPr lang="en-US" sz="1800" i="1" dirty="0" smtClean="0"/>
              <a:t>different men with different needs</a:t>
            </a:r>
            <a:endParaRPr lang="en-US" sz="2000" i="1" dirty="0"/>
          </a:p>
          <a:p>
            <a:pPr marL="285750" indent="-285750">
              <a:buClrTx/>
              <a:buSzPct val="150000"/>
              <a:buFont typeface="Wingdings" pitchFamily="2" charset="2"/>
              <a:buChar char="§"/>
            </a:pPr>
            <a:endParaRPr lang="en-US" sz="1300" b="1" dirty="0" smtClean="0">
              <a:sym typeface="Wingdings" pitchFamily="2" charset="2"/>
            </a:endParaRPr>
          </a:p>
          <a:p>
            <a:pPr marL="285750" indent="-285750">
              <a:buClrTx/>
              <a:buSzPct val="150000"/>
              <a:buFont typeface="Wingdings" pitchFamily="2" charset="2"/>
              <a:buChar char="§"/>
            </a:pPr>
            <a:r>
              <a:rPr lang="en-US" sz="2000" b="1" dirty="0" smtClean="0">
                <a:sym typeface="Wingdings" pitchFamily="2" charset="2"/>
              </a:rPr>
              <a:t>A Systematic Approach</a:t>
            </a:r>
            <a:endParaRPr lang="en-US" sz="2000" b="1" dirty="0">
              <a:sym typeface="Wingdings" pitchFamily="2" charset="2"/>
            </a:endParaRPr>
          </a:p>
          <a:p>
            <a:pPr marL="1085850" lvl="1" indent="-342900">
              <a:buFont typeface="Courier New" pitchFamily="49" charset="0"/>
              <a:buChar char="o"/>
            </a:pPr>
            <a:r>
              <a:rPr lang="en-US" sz="1800" b="1" dirty="0" smtClean="0">
                <a:solidFill>
                  <a:srgbClr val="7030A0"/>
                </a:solidFill>
              </a:rPr>
              <a:t>Understanding Needs </a:t>
            </a:r>
            <a:r>
              <a:rPr lang="en-US" sz="1800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C00000"/>
                </a:solidFill>
                <a:sym typeface="Wingdings" pitchFamily="2" charset="2"/>
              </a:rPr>
              <a:t>Insights </a:t>
            </a:r>
            <a:r>
              <a:rPr lang="en-US" sz="1800" b="1" dirty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00B050"/>
                </a:solidFill>
                <a:sym typeface="Wingdings" pitchFamily="2" charset="2"/>
              </a:rPr>
              <a:t>Solutions </a:t>
            </a:r>
            <a:r>
              <a:rPr lang="en-US" sz="1800" b="1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000000"/>
                </a:solidFill>
                <a:sym typeface="Wingdings" pitchFamily="2" charset="2"/>
              </a:rPr>
              <a:t>Tracking</a:t>
            </a:r>
            <a:endParaRPr lang="en-US" sz="2000" b="1" dirty="0">
              <a:solidFill>
                <a:srgbClr val="000000"/>
              </a:solidFill>
              <a:sym typeface="Wingdings" pitchFamily="2" charset="2"/>
            </a:endParaRPr>
          </a:p>
          <a:p>
            <a:pPr marL="285750" indent="-285750">
              <a:buClrTx/>
              <a:buSzPct val="150000"/>
              <a:buFont typeface="Wingdings" pitchFamily="2" charset="2"/>
              <a:buChar char="§"/>
            </a:pPr>
            <a:endParaRPr lang="en-US" sz="2000" b="1" dirty="0" smtClean="0">
              <a:sym typeface="Wingdings" pitchFamily="2" charset="2"/>
            </a:endParaRPr>
          </a:p>
          <a:p>
            <a:pPr marL="742950" lvl="1" indent="0"/>
            <a:endParaRPr lang="en-US" sz="1800" dirty="0" smtClean="0">
              <a:sym typeface="Wingdings" pitchFamily="2" charset="2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838200" y="241736"/>
            <a:ext cx="7010400" cy="1005173"/>
          </a:xfrm>
        </p:spPr>
        <p:txBody>
          <a:bodyPr/>
          <a:lstStyle/>
          <a:p>
            <a:r>
              <a:rPr lang="en-US" dirty="0" smtClean="0"/>
              <a:t>INSIGHT TO </a:t>
            </a:r>
            <a:r>
              <a:rPr lang="en-US" smtClean="0"/>
              <a:t>ACTIVATION THROUGH Market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8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1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326</Words>
  <Application>Microsoft Office PowerPoint</Application>
  <PresentationFormat>On-screen Show (4:3)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Courier New</vt:lpstr>
      <vt:lpstr>Times</vt:lpstr>
      <vt:lpstr>Webdings</vt:lpstr>
      <vt:lpstr>Wingdings</vt:lpstr>
      <vt:lpstr>1_Blank Presentation</vt:lpstr>
      <vt:lpstr>Blank Presentation</vt:lpstr>
      <vt:lpstr>Insight to Activation through Market Research</vt:lpstr>
      <vt:lpstr>Supply side to demand side</vt:lpstr>
      <vt:lpstr>Understanding needs</vt:lpstr>
      <vt:lpstr>understanding needs</vt:lpstr>
      <vt:lpstr>understanding needs</vt:lpstr>
      <vt:lpstr>The “Aha”!</vt:lpstr>
      <vt:lpstr>BRINGING THE INSIGHT TO LIFE aligning the offer to the needs</vt:lpstr>
      <vt:lpstr>INSIGHT TO ACTIVATION THROUGH Market Research</vt:lpstr>
    </vt:vector>
  </TitlesOfParts>
  <Company>Jhpiego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 to Activation through Market Research</dc:title>
  <dc:creator>Tigistu Adamu</dc:creator>
  <cp:lastModifiedBy>Laurie Stockton</cp:lastModifiedBy>
  <cp:revision>1</cp:revision>
  <dcterms:created xsi:type="dcterms:W3CDTF">2013-06-06T15:20:25Z</dcterms:created>
  <dcterms:modified xsi:type="dcterms:W3CDTF">2014-09-03T13:56:37Z</dcterms:modified>
</cp:coreProperties>
</file>