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70" r:id="rId13"/>
    <p:sldId id="266" r:id="rId14"/>
  </p:sldIdLst>
  <p:sldSz cx="12192000" cy="6858000"/>
  <p:notesSz cx="6858000" cy="12192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7"/>
  </p:normalViewPr>
  <p:slideViewPr>
    <p:cSldViewPr snapToGrid="0" snapToObjects="1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57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-5556" t="-5556" r="-5556" b="-5555"/>
          <a:stretch/>
        </p:blipFill>
        <p:spPr>
          <a:xfrm>
            <a:off x="2589029" y="1079149"/>
            <a:ext cx="6346387" cy="1701917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1093130" y="3156111"/>
            <a:ext cx="10016883" cy="1237940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4" name="Object 3"/>
          <p:cNvSpPr/>
          <p:nvPr/>
        </p:nvSpPr>
        <p:spPr>
          <a:xfrm>
            <a:off x="2100547" y="3265175"/>
            <a:ext cx="9716121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016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              HIV Leadership Forum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475667" y="3825149"/>
            <a:ext cx="9251811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016"/>
              </a:lnSpc>
              <a:spcBef>
                <a:spcPts val="456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Exploring opportunities for collaboration</a:t>
            </a:r>
            <a:endParaRPr lang="en-US" sz="2800" dirty="0"/>
          </a:p>
        </p:txBody>
      </p:sp>
      <p:sp>
        <p:nvSpPr>
          <p:cNvPr id="6" name="Object 5"/>
          <p:cNvSpPr/>
          <p:nvPr/>
        </p:nvSpPr>
        <p:spPr>
          <a:xfrm>
            <a:off x="2332702" y="5082734"/>
            <a:ext cx="7537740" cy="335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/>
          <a:lstStyle/>
          <a:p>
            <a:pPr algn="l">
              <a:lnSpc>
                <a:spcPts val="2646"/>
              </a:lnSpc>
              <a:buNone/>
            </a:pPr>
            <a:r>
              <a:rPr lang="en-US" sz="210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         </a:t>
            </a:r>
            <a:r>
              <a:rPr lang="en-US" sz="2400" dirty="0">
                <a:solidFill>
                  <a:srgbClr val="2A2921"/>
                </a:solidFill>
                <a:latin typeface="Segoe UI" panose="020B0502040204020203" pitchFamily="34" charset="0"/>
                <a:ea typeface="Montserrat" pitchFamily="34" charset="-122"/>
                <a:cs typeface="Segoe UI" panose="020B0502040204020203" pitchFamily="34" charset="0"/>
              </a:rPr>
              <a:t>Susan </a:t>
            </a:r>
            <a:r>
              <a:rPr lang="en-US" sz="2400" dirty="0" err="1">
                <a:solidFill>
                  <a:srgbClr val="2A2921"/>
                </a:solidFill>
                <a:latin typeface="Segoe UI" panose="020B0502040204020203" pitchFamily="34" charset="0"/>
                <a:ea typeface="Montserrat" pitchFamily="34" charset="-122"/>
                <a:cs typeface="Segoe UI" panose="020B0502040204020203" pitchFamily="34" charset="0"/>
              </a:rPr>
              <a:t>Mochache</a:t>
            </a:r>
            <a:r>
              <a:rPr lang="en-US" sz="2400" dirty="0">
                <a:solidFill>
                  <a:srgbClr val="2A2921"/>
                </a:solidFill>
                <a:latin typeface="Segoe UI" panose="020B0502040204020203" pitchFamily="34" charset="0"/>
                <a:ea typeface="Montserrat" pitchFamily="34" charset="-122"/>
                <a:cs typeface="Segoe UI" panose="020B0502040204020203" pitchFamily="34" charset="0"/>
              </a:rPr>
              <a:t>: Board Member Global Fund</a:t>
            </a:r>
          </a:p>
          <a:p>
            <a:pPr algn="l">
              <a:lnSpc>
                <a:spcPts val="2646"/>
              </a:lnSpc>
              <a:buNone/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B9363-7F99-E87F-FCD0-86A643C78866}"/>
              </a:ext>
            </a:extLst>
          </p:cNvPr>
          <p:cNvSpPr txBox="1"/>
          <p:nvPr/>
        </p:nvSpPr>
        <p:spPr>
          <a:xfrm>
            <a:off x="9120249" y="6032665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T" dirty="0"/>
              <a:t>November,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How can you engage with the ACB?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5513" y="2046174"/>
            <a:ext cx="523744" cy="533267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999750" y="1872459"/>
            <a:ext cx="4242327" cy="7601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994"/>
              </a:lnSpc>
              <a:buNone/>
            </a:pPr>
            <a:r>
              <a:rPr lang="en-US" sz="237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Country Coordinating Mechanisms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999750" y="2669235"/>
            <a:ext cx="4242327" cy="8315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4"/>
              </a:lnSpc>
              <a:spcBef>
                <a:spcPts val="283"/>
              </a:spcBef>
              <a:buNone/>
            </a:pPr>
            <a:r>
              <a:rPr lang="en-US" sz="156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Engage CCMs and Ministries of Health to understand contemporary grant implementation issues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5752" y="4026202"/>
            <a:ext cx="418995" cy="495176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999750" y="3824596"/>
            <a:ext cx="4242327" cy="380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994"/>
              </a:lnSpc>
              <a:buNone/>
            </a:pPr>
            <a:r>
              <a:rPr lang="en-US" sz="237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Annual Consultations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999750" y="4241285"/>
            <a:ext cx="4242327" cy="5543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4"/>
              </a:lnSpc>
              <a:spcBef>
                <a:spcPts val="283"/>
              </a:spcBef>
              <a:buNone/>
            </a:pPr>
            <a:r>
              <a:rPr lang="en-US" sz="156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Pre-board meetings generate consensus on key GF policy issues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614" y="2101969"/>
            <a:ext cx="428518" cy="428518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7237190" y="1872459"/>
            <a:ext cx="4242327" cy="380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994"/>
              </a:lnSpc>
              <a:buNone/>
            </a:pPr>
            <a:r>
              <a:rPr lang="en-US" sz="237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Cluster Networks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237190" y="2289148"/>
            <a:ext cx="4242327" cy="8315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4"/>
              </a:lnSpc>
              <a:spcBef>
                <a:spcPts val="283"/>
              </a:spcBef>
              <a:buNone/>
            </a:pPr>
            <a:r>
              <a:rPr lang="en-US" sz="156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Leverage HIV-focused groups like those for adolescent girls and young women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4135" y="3717839"/>
            <a:ext cx="495176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7237190" y="3443691"/>
            <a:ext cx="4242327" cy="380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994"/>
              </a:lnSpc>
              <a:buNone/>
            </a:pPr>
            <a:r>
              <a:rPr lang="en-US" sz="237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Regional Meetings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237190" y="3860380"/>
            <a:ext cx="4242327" cy="5543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4"/>
              </a:lnSpc>
              <a:spcBef>
                <a:spcPts val="283"/>
              </a:spcBef>
              <a:buNone/>
            </a:pPr>
            <a:r>
              <a:rPr lang="en-US" sz="156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Work with RECs to advance priorities like HIV prevention co-financing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637390"/>
            <a:ext cx="12188952" cy="1218895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16" name="Object 15"/>
          <p:cNvSpPr/>
          <p:nvPr/>
        </p:nvSpPr>
        <p:spPr>
          <a:xfrm>
            <a:off x="614730" y="5954315"/>
            <a:ext cx="10959493" cy="5758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engaging with the Africa Constituency Bureau across multiple levels, countries can amplify their positions to inform HIV resource allocation and prevention priorities.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940C0-7D35-2BA6-9662-852374341F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Partnership engagement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23619"/>
            <a:ext cx="5523119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4" name="Object 3"/>
          <p:cNvSpPr/>
          <p:nvPr/>
        </p:nvSpPr>
        <p:spPr>
          <a:xfrm>
            <a:off x="761810" y="1736836"/>
            <a:ext cx="5551687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Generating HIV Prevention Priorities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1" y="2209694"/>
            <a:ext cx="5025532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has proximity to governance and decision-making. We can leverage this to generate priorities in HIV prevention together.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6189702" y="1523619"/>
            <a:ext cx="5523119" cy="2333042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7" name="Object 6"/>
          <p:cNvSpPr/>
          <p:nvPr/>
        </p:nvSpPr>
        <p:spPr>
          <a:xfrm>
            <a:off x="6475381" y="1736836"/>
            <a:ext cx="5551687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Joint Advocacy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6475381" y="2209694"/>
            <a:ext cx="5041429" cy="10665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Advocate together on issues of mutual interests such as innovative financing, resource allocation for HIV prevention and leveraging GHIs to maximize impact etc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76131" y="4047113"/>
            <a:ext cx="5523119" cy="2333042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0" name="Object 9"/>
          <p:cNvSpPr/>
          <p:nvPr/>
        </p:nvSpPr>
        <p:spPr>
          <a:xfrm>
            <a:off x="761810" y="4260330"/>
            <a:ext cx="5551687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Join HIV Working Group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61810" y="4733188"/>
            <a:ext cx="5551687" cy="533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 Join our HIV thematic working group to inform policy discourses.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189702" y="4047113"/>
            <a:ext cx="5523119" cy="2333042"/>
          </a:xfrm>
          <a:prstGeom prst="rect">
            <a:avLst/>
          </a:prstGeom>
          <a:noFill/>
          <a:ln w="25400">
            <a:solidFill>
              <a:srgbClr val="14558C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3" name="Object 12"/>
          <p:cNvSpPr/>
          <p:nvPr/>
        </p:nvSpPr>
        <p:spPr>
          <a:xfrm>
            <a:off x="6475381" y="4260330"/>
            <a:ext cx="5551687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Country Engagement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475381" y="4733188"/>
            <a:ext cx="5041429" cy="5332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Help open doors in-country for the ACB to articulate our value proposition.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9E250A-AAA5-37A3-EC3B-8B05B1EC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Challenges and opportunities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571357" y="1226698"/>
            <a:ext cx="10858832" cy="508520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5" name="Object 4"/>
          <p:cNvSpPr/>
          <p:nvPr/>
        </p:nvSpPr>
        <p:spPr>
          <a:xfrm>
            <a:off x="761811" y="2209694"/>
            <a:ext cx="5025532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9E250A-AAA5-37A3-EC3B-8B05B1ECF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EB15EE-E529-F6B1-56A2-30413425359A}"/>
              </a:ext>
            </a:extLst>
          </p:cNvPr>
          <p:cNvSpPr txBox="1"/>
          <p:nvPr/>
        </p:nvSpPr>
        <p:spPr>
          <a:xfrm>
            <a:off x="571357" y="1226698"/>
            <a:ext cx="10858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African voice needs to be better galvanized</a:t>
            </a:r>
            <a:r>
              <a:rPr lang="en-KE" sz="18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 Global Health institutions</a:t>
            </a:r>
          </a:p>
          <a:p>
            <a:endParaRPr lang="en-KE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Increased engagement within ourselves</a:t>
            </a:r>
          </a:p>
          <a:p>
            <a:endParaRPr lang="en-KE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Have better representation across GHI’s: We account for highest disease burden and largest beneficieries. 70% from GF but have only two seats </a:t>
            </a:r>
          </a:p>
          <a:p>
            <a:endParaRPr lang="en-KE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Put forward our best into the committees and Boards</a:t>
            </a:r>
          </a:p>
          <a:p>
            <a:endParaRPr lang="en-KE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Use networks such as NACC to address the key thematic issues and influence the agenda</a:t>
            </a:r>
          </a:p>
          <a:p>
            <a:endParaRPr lang="en-KE" dirty="0">
              <a:solidFill>
                <a:srgbClr val="5A5A4C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r>
              <a:rPr lang="en-KE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Propose nominees for Global Fund Board</a:t>
            </a:r>
          </a:p>
        </p:txBody>
      </p:sp>
    </p:spTree>
    <p:extLst>
      <p:ext uri="{BB962C8B-B14F-4D97-AF65-F5344CB8AC3E}">
        <p14:creationId xmlns:p14="http://schemas.microsoft.com/office/powerpoint/2010/main" val="100604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297332" y="2962502"/>
            <a:ext cx="7594288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you. Questions/comments?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4257903" y="3429000"/>
            <a:ext cx="4562138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Setting the scene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 have unfinished business!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471" y="2368900"/>
            <a:ext cx="942739" cy="818945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34219" y="3579984"/>
            <a:ext cx="2335898" cy="52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HIV remains major global health threat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34219" y="4179909"/>
            <a:ext cx="2335898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39 million people living with HIV in 2022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7044" y="2391219"/>
            <a:ext cx="1028443" cy="79037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383863" y="3579984"/>
            <a:ext cx="2493022" cy="7945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40.4 million AIDS deaths since start of epidemic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3383863" y="4444757"/>
            <a:ext cx="2493022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Leading cause of death in women 15-49 in Africa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9162" y="2335419"/>
            <a:ext cx="771332" cy="904649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333018" y="3579984"/>
            <a:ext cx="2451122" cy="52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630,000 AIDS deaths in 2022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333018" y="4179909"/>
            <a:ext cx="2451122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Sub-Saharan Africa saw 54% decrease since 2010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6211" y="2301943"/>
            <a:ext cx="799900" cy="942739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9517857" y="3579984"/>
            <a:ext cx="1937853" cy="52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targets in jeopardy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9517857" y="4179909"/>
            <a:ext cx="1937853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COVID-19 impacted prevention services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932591"/>
            <a:ext cx="12188952" cy="923694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16" name="Object 15"/>
          <p:cNvSpPr/>
          <p:nvPr/>
        </p:nvSpPr>
        <p:spPr>
          <a:xfrm>
            <a:off x="-95226" y="6249516"/>
            <a:ext cx="12379404" cy="2879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Bold action needed to end AIDS by 2030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A768B4-4C3B-9B2D-7417-42C660402C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do Global Fund HIV Investments look like?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8113" y="1927884"/>
            <a:ext cx="857036" cy="914171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366621" y="3183605"/>
            <a:ext cx="2671095" cy="7945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Fund provides 28% of all international HIV financing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66621" y="4048378"/>
            <a:ext cx="2671095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Global Fund has invested $25.5 billion in HIV programs as of June 2030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0958" y="2061792"/>
            <a:ext cx="752287" cy="638015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300064" y="3183605"/>
            <a:ext cx="2660620" cy="7945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HIV prevention investments grew significantly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3300064" y="4048378"/>
            <a:ext cx="2660620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From $705 million in 2018-2020 to over $850 million in 2021-2023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6113" y="1950195"/>
            <a:ext cx="618970" cy="885604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212556" y="3183605"/>
            <a:ext cx="2692044" cy="5296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Condoms prevented STIs and HIV infections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212556" y="3783530"/>
            <a:ext cx="2692044" cy="9811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Contraceptives including condoms averted 5.1 million STIs and 117,000 HIV infections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6205" y="1939047"/>
            <a:ext cx="771332" cy="885604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9161711" y="3183605"/>
            <a:ext cx="2650145" cy="7945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87"/>
              </a:lnSpc>
              <a:buNone/>
            </a:pPr>
            <a:r>
              <a:rPr lang="en-US" sz="1656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PrEP allocations doubled  but still not enough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9161711" y="4048378"/>
            <a:ext cx="2650145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932"/>
              </a:lnSpc>
              <a:spcBef>
                <a:spcPts val="542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PrEP accounts for 3% of the HIV prevention budget at $24.1 million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351712"/>
            <a:ext cx="12188952" cy="1504574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2E65E-F5C5-B610-8F2F-73ABA181F740}"/>
              </a:ext>
            </a:extLst>
          </p:cNvPr>
          <p:cNvSpPr txBox="1"/>
          <p:nvPr/>
        </p:nvSpPr>
        <p:spPr>
          <a:xfrm>
            <a:off x="127785" y="5572071"/>
            <a:ext cx="1193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T" sz="1600" dirty="0">
                <a:solidFill>
                  <a:srgbClr val="FFFFFF"/>
                </a:solidFill>
                <a:latin typeface="Montserrat" pitchFamily="34" charset="0"/>
              </a:rPr>
              <a:t>AIDS-related deaths have been reduced by 72%, new infections by 61% through GF investments since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T" sz="1600" dirty="0">
                <a:solidFill>
                  <a:srgbClr val="FFFFFF"/>
                </a:solidFill>
                <a:latin typeface="Montserrat" pitchFamily="34" charset="0"/>
              </a:rPr>
              <a:t>In the absence of prevention measures and anti-retroviral drugs, deaths would have increased by 169% and new HIV infections by 125% during the same period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27BD2-0937-43D4-5FEF-50F8C2633B20}"/>
              </a:ext>
            </a:extLst>
          </p:cNvPr>
          <p:cNvSpPr txBox="1"/>
          <p:nvPr/>
        </p:nvSpPr>
        <p:spPr>
          <a:xfrm>
            <a:off x="9880770" y="6422634"/>
            <a:ext cx="1973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1200" dirty="0">
                <a:solidFill>
                  <a:schemeClr val="bg1"/>
                </a:solidFill>
              </a:rPr>
              <a:t>Source- Global Fund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-5556" t="-5556" r="-5556" b="-5556"/>
          <a:stretch/>
        </p:blipFill>
        <p:spPr>
          <a:xfrm>
            <a:off x="1495051" y="1961659"/>
            <a:ext cx="9346345" cy="2506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470E7-2CFD-10B8-07E7-F91751192946}"/>
              </a:ext>
            </a:extLst>
          </p:cNvPr>
          <p:cNvSpPr txBox="1"/>
          <p:nvPr/>
        </p:nvSpPr>
        <p:spPr>
          <a:xfrm>
            <a:off x="5220182" y="5324032"/>
            <a:ext cx="649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T" sz="2400" dirty="0">
                <a:latin typeface="Segoe UI" panose="020B0502040204020203" pitchFamily="34" charset="0"/>
                <a:cs typeface="Segoe UI" panose="020B0502040204020203" pitchFamily="34" charset="0"/>
              </a:rPr>
              <a:t>History, mandate, and how we can engage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Africa Constituency Bureau (ACB)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594" y="2247186"/>
            <a:ext cx="771332" cy="771332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387571" y="3428292"/>
            <a:ext cx="2629195" cy="598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9"/>
              </a:lnSpc>
              <a:buNone/>
            </a:pPr>
            <a:r>
              <a:rPr lang="en-US" sz="1872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is an Africa-led organization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87571" y="4087063"/>
            <a:ext cx="2629195" cy="10239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462"/>
              </a:spcBef>
              <a:buNone/>
            </a:pP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Established by African Health Ministers in 2012  to advocate for Africa in Global Fund governance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4723" y="2146755"/>
            <a:ext cx="1076056" cy="961784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310538" y="3428292"/>
            <a:ext cx="2639670" cy="598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9"/>
              </a:lnSpc>
              <a:buNone/>
            </a:pPr>
            <a:r>
              <a:rPr lang="en-US" sz="1872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provides policy support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3310538" y="4087063"/>
            <a:ext cx="2639670" cy="7679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462"/>
              </a:spcBef>
              <a:buNone/>
            </a:pP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Ensures African priorities are safeguarded &amp; integrated into Global Fund policies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4526" y="2325301"/>
            <a:ext cx="885604" cy="695151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228269" y="3428292"/>
            <a:ext cx="2660620" cy="598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9"/>
              </a:lnSpc>
              <a:buNone/>
            </a:pPr>
            <a:r>
              <a:rPr lang="en-US" sz="1872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does evidence-based advocacy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228269" y="4087063"/>
            <a:ext cx="2660620" cy="7679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462"/>
              </a:spcBef>
              <a:buNone/>
            </a:pP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Secures buy-in for African positions through engagement and advocacy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6211" y="2224871"/>
            <a:ext cx="952262" cy="818945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9145999" y="3428292"/>
            <a:ext cx="2681569" cy="598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59"/>
              </a:lnSpc>
              <a:buNone/>
            </a:pPr>
            <a:r>
              <a:rPr lang="en-US" sz="1872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offers technical assistance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9145999" y="4087063"/>
            <a:ext cx="2681569" cy="7679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16"/>
              </a:lnSpc>
              <a:spcBef>
                <a:spcPts val="462"/>
              </a:spcBef>
              <a:buNone/>
            </a:pPr>
            <a:r>
              <a:rPr lang="en-US" sz="144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Strengthens Africa's capacity by coordinating regional expertise across diseases and systems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932591"/>
            <a:ext cx="12188952" cy="923694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16" name="Object 15"/>
          <p:cNvSpPr/>
          <p:nvPr/>
        </p:nvSpPr>
        <p:spPr>
          <a:xfrm>
            <a:off x="-95226" y="6249516"/>
            <a:ext cx="12379404" cy="2879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268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ACB is also seeking to expand its presence beyond the GF to impacting other GHIs.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B3D649-7453-D2F2-728F-2D9883ED60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t="3059" b="3059"/>
          <a:stretch/>
        </p:blipFill>
        <p:spPr>
          <a:xfrm>
            <a:off x="298722" y="368218"/>
            <a:ext cx="11535002" cy="6090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ACB Board Leadership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23619"/>
            <a:ext cx="3618595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4" name="Object 3"/>
          <p:cNvSpPr/>
          <p:nvPr/>
        </p:nvSpPr>
        <p:spPr>
          <a:xfrm>
            <a:off x="761810" y="1736836"/>
            <a:ext cx="3456711" cy="6527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Susan </a:t>
            </a:r>
            <a:r>
              <a:rPr lang="en-US" sz="2040" dirty="0" err="1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Mochache</a:t>
            </a:r>
            <a:endParaRPr lang="en-US" sz="2040" dirty="0">
              <a:solidFill>
                <a:srgbClr val="2A2921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</a:rPr>
              <a:t>Kenya 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2590694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Board Member representing East and Southern Africa Constituency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285178" y="1523619"/>
            <a:ext cx="3618595" cy="2333042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7" name="Object 6"/>
          <p:cNvSpPr/>
          <p:nvPr/>
        </p:nvSpPr>
        <p:spPr>
          <a:xfrm>
            <a:off x="4570857" y="1736836"/>
            <a:ext cx="3456711" cy="6527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Charles </a:t>
            </a:r>
            <a:r>
              <a:rPr lang="en-US" sz="2040" dirty="0" err="1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Mwansambo</a:t>
            </a:r>
            <a:endParaRPr lang="en-US" sz="2040" dirty="0">
              <a:solidFill>
                <a:srgbClr val="2A2921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</a:rPr>
              <a:t>Malawi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570857" y="2536067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Alternate Board Member representing East and Southern Africa Constituency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8094226" y="1523619"/>
            <a:ext cx="3618595" cy="2333042"/>
          </a:xfrm>
          <a:prstGeom prst="rect">
            <a:avLst/>
          </a:prstGeom>
          <a:noFill/>
          <a:ln w="25400">
            <a:solidFill>
              <a:srgbClr val="E66922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0" name="Object 9"/>
          <p:cNvSpPr/>
          <p:nvPr/>
        </p:nvSpPr>
        <p:spPr>
          <a:xfrm>
            <a:off x="8379905" y="1736836"/>
            <a:ext cx="3456711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Margaret Mundia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379905" y="2565294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Constituency Focal Point for East and Southern Africa Constituency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476131" y="4047113"/>
            <a:ext cx="3618595" cy="2333042"/>
          </a:xfrm>
          <a:prstGeom prst="rect">
            <a:avLst/>
          </a:prstGeom>
          <a:noFill/>
          <a:ln w="25400">
            <a:solidFill>
              <a:srgbClr val="14558C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3" name="Object 12"/>
          <p:cNvSpPr/>
          <p:nvPr/>
        </p:nvSpPr>
        <p:spPr>
          <a:xfrm>
            <a:off x="476132" y="4260329"/>
            <a:ext cx="3742390" cy="8627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Jean Jacques </a:t>
            </a:r>
            <a:r>
              <a:rPr lang="en-US" sz="2040" dirty="0" err="1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Mbungani</a:t>
            </a: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Democratic Republic of Congo</a:t>
            </a:r>
          </a:p>
          <a:p>
            <a:pPr algn="l">
              <a:lnSpc>
                <a:spcPts val="2570"/>
              </a:lnSpc>
              <a:buNone/>
            </a:pP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61810" y="5313561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Board Member representing West and Central Africa Constituency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4285178" y="4047113"/>
            <a:ext cx="3618595" cy="2333042"/>
          </a:xfrm>
          <a:prstGeom prst="rect">
            <a:avLst/>
          </a:prstGeom>
          <a:noFill/>
          <a:ln w="25400">
            <a:solidFill>
              <a:srgbClr val="62A8BB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6" name="Object 15"/>
          <p:cNvSpPr/>
          <p:nvPr/>
        </p:nvSpPr>
        <p:spPr>
          <a:xfrm>
            <a:off x="4570857" y="4171430"/>
            <a:ext cx="3456711" cy="5617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Magda Robalo</a:t>
            </a:r>
          </a:p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</a:rPr>
              <a:t>Guinea Bissau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4494675" y="4934431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Alternate Board Member representing West and Central Africa Constituency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8094226" y="4047113"/>
            <a:ext cx="3618595" cy="2333042"/>
          </a:xfrm>
          <a:prstGeom prst="rect">
            <a:avLst/>
          </a:prstGeom>
          <a:noFill/>
          <a:ln w="25400">
            <a:solidFill>
              <a:srgbClr val="F0B356"/>
            </a:solidFill>
            <a:prstDash val="solid"/>
            <a:miter lim="800000"/>
          </a:ln>
        </p:spPr>
        <p:txBody>
          <a:bodyPr/>
          <a:lstStyle/>
          <a:p>
            <a:endParaRPr lang="en-KE"/>
          </a:p>
        </p:txBody>
      </p:sp>
      <p:sp>
        <p:nvSpPr>
          <p:cNvPr id="19" name="Object 18"/>
          <p:cNvSpPr/>
          <p:nvPr/>
        </p:nvSpPr>
        <p:spPr>
          <a:xfrm>
            <a:off x="8379905" y="4260330"/>
            <a:ext cx="3456711" cy="326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70"/>
              </a:lnSpc>
              <a:buNone/>
            </a:pPr>
            <a:r>
              <a:rPr lang="en-US" sz="204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Pepe Kilimalima</a:t>
            </a:r>
            <a:endParaRPr lang="en-US" dirty="0"/>
          </a:p>
        </p:txBody>
      </p:sp>
      <p:sp>
        <p:nvSpPr>
          <p:cNvPr id="20" name="Object 19"/>
          <p:cNvSpPr/>
          <p:nvPr/>
        </p:nvSpPr>
        <p:spPr>
          <a:xfrm>
            <a:off x="8379905" y="4733188"/>
            <a:ext cx="3456711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0"/>
              </a:lnSpc>
              <a:spcBef>
                <a:spcPts val="1131"/>
              </a:spcBef>
              <a:buNone/>
            </a:pPr>
            <a:r>
              <a:rPr lang="en-US" sz="150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Constituency Focal Point for West and Central Africa Constituency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2D03D0-E561-0BEC-358B-61F2010F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62827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3188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ACB Mandate </a:t>
            </a:r>
            <a:endParaRPr lang="en-US" dirty="0"/>
          </a:p>
        </p:txBody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333" y="1732224"/>
            <a:ext cx="409473" cy="409473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999750" y="1499217"/>
            <a:ext cx="4242327" cy="690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  <a:buNone/>
            </a:pPr>
            <a:r>
              <a:rPr lang="en-US" sz="216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Conducting policy policy research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999750" y="2242502"/>
            <a:ext cx="4242327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Research is done across HTM and health systems to inform GF governance decisions</a:t>
            </a:r>
            <a:endParaRPr lang="en-US" dirty="0"/>
          </a:p>
        </p:txBody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0172" y="3357614"/>
            <a:ext cx="447563" cy="35233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999750" y="3079972"/>
            <a:ext cx="4242327" cy="3454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  <a:buNone/>
            </a:pPr>
            <a:r>
              <a:rPr lang="en-US" sz="216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Mobilizing Africa voices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999750" y="3477765"/>
            <a:ext cx="4242327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Get nuances of grant implementation successes, challenges and opportunities from countries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3431" y="4710868"/>
            <a:ext cx="466608" cy="561835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1999750" y="4555978"/>
            <a:ext cx="4242327" cy="3454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  <a:buNone/>
            </a:pPr>
            <a:r>
              <a:rPr lang="en-US" sz="216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Generating consensus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1999750" y="4953770"/>
            <a:ext cx="4242327" cy="490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Combine policy research, African voices and policy intelligence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2975" y="1765701"/>
            <a:ext cx="514221" cy="342814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7237190" y="1499217"/>
            <a:ext cx="4242327" cy="690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  <a:buNone/>
            </a:pPr>
            <a:r>
              <a:rPr lang="en-US" sz="216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Strong and effective board and committees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237190" y="2242502"/>
            <a:ext cx="4242327" cy="245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Representation, diplomacy, advocacy</a:t>
            </a:r>
            <a:endParaRPr lang="en-US" dirty="0"/>
          </a:p>
        </p:txBody>
      </p:sp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033" y="3048654"/>
            <a:ext cx="438040" cy="428518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7237190" y="2832384"/>
            <a:ext cx="4242327" cy="6909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22"/>
              </a:lnSpc>
              <a:buNone/>
            </a:pPr>
            <a:r>
              <a:rPr lang="en-US" sz="2160" dirty="0">
                <a:solidFill>
                  <a:srgbClr val="2A292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African Governments at the center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7237190" y="3575669"/>
            <a:ext cx="4242327" cy="7358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32"/>
              </a:lnSpc>
              <a:spcBef>
                <a:spcPts val="404"/>
              </a:spcBef>
              <a:buNone/>
            </a:pPr>
            <a:r>
              <a:rPr lang="en-US" sz="1380" dirty="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Increased engagement with African governments will contribute to greater GF/GHI decision making in Africa's interest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0" y="5913546"/>
            <a:ext cx="12188952" cy="942739"/>
          </a:xfrm>
          <a:prstGeom prst="rect">
            <a:avLst/>
          </a:prstGeom>
          <a:solidFill>
            <a:srgbClr val="14558C"/>
          </a:solidFill>
        </p:spPr>
        <p:txBody>
          <a:bodyPr/>
          <a:lstStyle/>
          <a:p>
            <a:endParaRPr lang="en-KE"/>
          </a:p>
        </p:txBody>
      </p:sp>
      <p:sp>
        <p:nvSpPr>
          <p:cNvPr id="19" name="Object 18"/>
          <p:cNvSpPr/>
          <p:nvPr/>
        </p:nvSpPr>
        <p:spPr>
          <a:xfrm>
            <a:off x="-95226" y="6224073"/>
            <a:ext cx="12379404" cy="31670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495"/>
              </a:lnSpc>
              <a:buNone/>
            </a:pPr>
            <a:r>
              <a:rPr lang="en-US" sz="1980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Ultimately, we seek to influence policy change at GF and GHI governance decisions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36874D-A375-E5AF-F6D4-4F76E1FBF4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11710" y="8861"/>
            <a:ext cx="1177242" cy="1217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763</Words>
  <Application>Microsoft Macintosh PowerPoint</Application>
  <PresentationFormat>Widescreen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Montserrat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#8</dc:title>
  <dc:subject>Untitled #8</dc:subject>
  <dc:creator>Aaron Mulaki</dc:creator>
  <cp:lastModifiedBy>Susan Mochache</cp:lastModifiedBy>
  <cp:revision>7</cp:revision>
  <dcterms:created xsi:type="dcterms:W3CDTF">2023-11-03T13:05:36Z</dcterms:created>
  <dcterms:modified xsi:type="dcterms:W3CDTF">2023-11-09T09:26:02Z</dcterms:modified>
</cp:coreProperties>
</file>