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683" r:id="rId2"/>
    <p:sldId id="4685" r:id="rId3"/>
    <p:sldId id="4687" r:id="rId4"/>
    <p:sldId id="4689" r:id="rId5"/>
    <p:sldId id="4691" r:id="rId6"/>
    <p:sldId id="4693" r:id="rId7"/>
    <p:sldId id="4695" r:id="rId8"/>
    <p:sldId id="4697" r:id="rId9"/>
    <p:sldId id="4699" r:id="rId10"/>
    <p:sldId id="4701" r:id="rId11"/>
    <p:sldId id="4702" r:id="rId12"/>
  </p:sldIdLst>
  <p:sldSz cx="12192000" cy="6858000"/>
  <p:notesSz cx="6858000" cy="91440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7" d="100"/>
          <a:sy n="77" d="100"/>
        </p:scale>
        <p:origin x="2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RADINI ALACREU, Aurea" userId="8150e7ca-1ec4-42f9-89ea-f332bc4be64f" providerId="ADAL" clId="{F2F46D67-03A0-4A70-95B3-C005BB81992C}"/>
    <pc:docChg chg="delSld modSld">
      <pc:chgData name="ORADINI ALACREU, Aurea" userId="8150e7ca-1ec4-42f9-89ea-f332bc4be64f" providerId="ADAL" clId="{F2F46D67-03A0-4A70-95B3-C005BB81992C}" dt="2024-02-13T16:58:02.345" v="16" actId="20577"/>
      <pc:docMkLst>
        <pc:docMk/>
      </pc:docMkLst>
      <pc:sldChg chg="del">
        <pc:chgData name="ORADINI ALACREU, Aurea" userId="8150e7ca-1ec4-42f9-89ea-f332bc4be64f" providerId="ADAL" clId="{F2F46D67-03A0-4A70-95B3-C005BB81992C}" dt="2024-02-13T16:57:19.380" v="0" actId="2696"/>
        <pc:sldMkLst>
          <pc:docMk/>
          <pc:sldMk cId="2336519835" sldId="4681"/>
        </pc:sldMkLst>
      </pc:sldChg>
      <pc:sldChg chg="modSp mod">
        <pc:chgData name="ORADINI ALACREU, Aurea" userId="8150e7ca-1ec4-42f9-89ea-f332bc4be64f" providerId="ADAL" clId="{F2F46D67-03A0-4A70-95B3-C005BB81992C}" dt="2024-02-13T16:58:02.345" v="16" actId="20577"/>
        <pc:sldMkLst>
          <pc:docMk/>
          <pc:sldMk cId="1228376665" sldId="4697"/>
        </pc:sldMkLst>
        <pc:graphicFrameChg chg="modGraphic">
          <ac:chgData name="ORADINI ALACREU, Aurea" userId="8150e7ca-1ec4-42f9-89ea-f332bc4be64f" providerId="ADAL" clId="{F2F46D67-03A0-4A70-95B3-C005BB81992C}" dt="2024-02-13T16:58:02.345" v="16" actId="20577"/>
          <ac:graphicFrameMkLst>
            <pc:docMk/>
            <pc:sldMk cId="1228376665" sldId="4697"/>
            <ac:graphicFrameMk id="3" creationId="{E78DB2E3-CB5F-E433-35A6-CC86F13C2026}"/>
          </ac:graphicFrameMkLst>
        </pc:graphicFrameChg>
      </pc:sldChg>
      <pc:sldChg chg="modSp mod">
        <pc:chgData name="ORADINI ALACREU, Aurea" userId="8150e7ca-1ec4-42f9-89ea-f332bc4be64f" providerId="ADAL" clId="{F2F46D67-03A0-4A70-95B3-C005BB81992C}" dt="2024-02-13T16:57:37.743" v="2" actId="20577"/>
        <pc:sldMkLst>
          <pc:docMk/>
          <pc:sldMk cId="2205168619" sldId="4699"/>
        </pc:sldMkLst>
        <pc:graphicFrameChg chg="modGraphic">
          <ac:chgData name="ORADINI ALACREU, Aurea" userId="8150e7ca-1ec4-42f9-89ea-f332bc4be64f" providerId="ADAL" clId="{F2F46D67-03A0-4A70-95B3-C005BB81992C}" dt="2024-02-13T16:57:37.743" v="2" actId="20577"/>
          <ac:graphicFrameMkLst>
            <pc:docMk/>
            <pc:sldMk cId="2205168619" sldId="4699"/>
            <ac:graphicFrameMk id="3" creationId="{F1BFCAD7-96D0-0DA3-9EE4-379ABE516A09}"/>
          </ac:graphicFrameMkLst>
        </pc:graphicFrameChg>
      </pc:sldChg>
      <pc:sldChg chg="modSp mod">
        <pc:chgData name="ORADINI ALACREU, Aurea" userId="8150e7ca-1ec4-42f9-89ea-f332bc4be64f" providerId="ADAL" clId="{F2F46D67-03A0-4A70-95B3-C005BB81992C}" dt="2024-02-13T16:57:30.284" v="1" actId="113"/>
        <pc:sldMkLst>
          <pc:docMk/>
          <pc:sldMk cId="1509743809" sldId="4702"/>
        </pc:sldMkLst>
        <pc:graphicFrameChg chg="modGraphic">
          <ac:chgData name="ORADINI ALACREU, Aurea" userId="8150e7ca-1ec4-42f9-89ea-f332bc4be64f" providerId="ADAL" clId="{F2F46D67-03A0-4A70-95B3-C005BB81992C}" dt="2024-02-13T16:57:30.284" v="1" actId="113"/>
          <ac:graphicFrameMkLst>
            <pc:docMk/>
            <pc:sldMk cId="1509743809" sldId="4702"/>
            <ac:graphicFrameMk id="3" creationId="{C40E4ED6-E90F-5B36-706C-39A569CEFD33}"/>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97C67-26C4-6570-73A1-E2E7EFFC7F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H"/>
          </a:p>
        </p:txBody>
      </p:sp>
      <p:sp>
        <p:nvSpPr>
          <p:cNvPr id="3" name="Subtitle 2">
            <a:extLst>
              <a:ext uri="{FF2B5EF4-FFF2-40B4-BE49-F238E27FC236}">
                <a16:creationId xmlns:a16="http://schemas.microsoft.com/office/drawing/2014/main" id="{49CA953A-BC83-671D-6F6B-EBF466ADE6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H"/>
          </a:p>
        </p:txBody>
      </p:sp>
      <p:sp>
        <p:nvSpPr>
          <p:cNvPr id="4" name="Date Placeholder 3">
            <a:extLst>
              <a:ext uri="{FF2B5EF4-FFF2-40B4-BE49-F238E27FC236}">
                <a16:creationId xmlns:a16="http://schemas.microsoft.com/office/drawing/2014/main" id="{14A4D7A0-469C-954A-0EB3-E66DC7F27FEE}"/>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5" name="Footer Placeholder 4">
            <a:extLst>
              <a:ext uri="{FF2B5EF4-FFF2-40B4-BE49-F238E27FC236}">
                <a16:creationId xmlns:a16="http://schemas.microsoft.com/office/drawing/2014/main" id="{0DE040CB-D10F-EFBC-1FAA-2C9C6D79A9F4}"/>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583A2E8F-1BAA-F4EC-8BC3-F891A93AFC45}"/>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26717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0564E-C284-A627-698A-E954CE948723}"/>
              </a:ext>
            </a:extLst>
          </p:cNvPr>
          <p:cNvSpPr>
            <a:spLocks noGrp="1"/>
          </p:cNvSpPr>
          <p:nvPr>
            <p:ph type="title"/>
          </p:nvPr>
        </p:nvSpPr>
        <p:spPr/>
        <p:txBody>
          <a:bodyPr/>
          <a:lstStyle/>
          <a:p>
            <a:r>
              <a:rPr lang="en-US"/>
              <a:t>Click to edit Master title style</a:t>
            </a:r>
            <a:endParaRPr lang="en-CH"/>
          </a:p>
        </p:txBody>
      </p:sp>
      <p:sp>
        <p:nvSpPr>
          <p:cNvPr id="3" name="Vertical Text Placeholder 2">
            <a:extLst>
              <a:ext uri="{FF2B5EF4-FFF2-40B4-BE49-F238E27FC236}">
                <a16:creationId xmlns:a16="http://schemas.microsoft.com/office/drawing/2014/main" id="{F5330357-9F64-B88E-D52E-414569F8AD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H"/>
          </a:p>
        </p:txBody>
      </p:sp>
      <p:sp>
        <p:nvSpPr>
          <p:cNvPr id="4" name="Date Placeholder 3">
            <a:extLst>
              <a:ext uri="{FF2B5EF4-FFF2-40B4-BE49-F238E27FC236}">
                <a16:creationId xmlns:a16="http://schemas.microsoft.com/office/drawing/2014/main" id="{C5D18DFB-E580-7D97-CD9F-B30BECAD94E7}"/>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5" name="Footer Placeholder 4">
            <a:extLst>
              <a:ext uri="{FF2B5EF4-FFF2-40B4-BE49-F238E27FC236}">
                <a16:creationId xmlns:a16="http://schemas.microsoft.com/office/drawing/2014/main" id="{99FFC38E-6A29-D47E-D98A-C4A9E367E525}"/>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2C263BD8-6727-56FD-7013-C2652F175DAD}"/>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144806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861EEC-3613-148A-B16B-0934FD1DB06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H"/>
          </a:p>
        </p:txBody>
      </p:sp>
      <p:sp>
        <p:nvSpPr>
          <p:cNvPr id="3" name="Vertical Text Placeholder 2">
            <a:extLst>
              <a:ext uri="{FF2B5EF4-FFF2-40B4-BE49-F238E27FC236}">
                <a16:creationId xmlns:a16="http://schemas.microsoft.com/office/drawing/2014/main" id="{2C163445-C535-13CE-77E4-856266DD55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H"/>
          </a:p>
        </p:txBody>
      </p:sp>
      <p:sp>
        <p:nvSpPr>
          <p:cNvPr id="4" name="Date Placeholder 3">
            <a:extLst>
              <a:ext uri="{FF2B5EF4-FFF2-40B4-BE49-F238E27FC236}">
                <a16:creationId xmlns:a16="http://schemas.microsoft.com/office/drawing/2014/main" id="{962324FC-3C90-DBEB-0B47-BA43B47CE947}"/>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5" name="Footer Placeholder 4">
            <a:extLst>
              <a:ext uri="{FF2B5EF4-FFF2-40B4-BE49-F238E27FC236}">
                <a16:creationId xmlns:a16="http://schemas.microsoft.com/office/drawing/2014/main" id="{9BCBF1D8-323F-69B3-01DD-7AE43BDA838A}"/>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1F2EA9DE-975A-EB8E-2ED5-C15028EC3676}"/>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3685375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FFD41-30EB-1D41-AD2F-532F491D6C6A}"/>
              </a:ext>
            </a:extLst>
          </p:cNvPr>
          <p:cNvSpPr>
            <a:spLocks noGrp="1"/>
          </p:cNvSpPr>
          <p:nvPr>
            <p:ph type="title" hasCustomPrompt="1"/>
          </p:nvPr>
        </p:nvSpPr>
        <p:spPr>
          <a:xfrm>
            <a:off x="838200" y="365126"/>
            <a:ext cx="10882744" cy="729827"/>
          </a:xfrm>
          <a:prstGeom prst="rect">
            <a:avLst/>
          </a:prstGeom>
        </p:spPr>
        <p:txBody>
          <a:bodyPr/>
          <a:lstStyle>
            <a:lvl1pPr>
              <a:defRPr>
                <a:solidFill>
                  <a:srgbClr val="009999"/>
                </a:solidFill>
              </a:defRPr>
            </a:lvl1pPr>
          </a:lstStyle>
          <a:p>
            <a:r>
              <a:rPr lang="en-US" dirty="0"/>
              <a:t>Click to edit headline</a:t>
            </a:r>
          </a:p>
        </p:txBody>
      </p:sp>
      <p:sp>
        <p:nvSpPr>
          <p:cNvPr id="3" name="Content Placeholder 2">
            <a:extLst>
              <a:ext uri="{FF2B5EF4-FFF2-40B4-BE49-F238E27FC236}">
                <a16:creationId xmlns:a16="http://schemas.microsoft.com/office/drawing/2014/main" id="{58BB7360-C084-D846-AED8-C06AFEFD52DC}"/>
              </a:ext>
            </a:extLst>
          </p:cNvPr>
          <p:cNvSpPr>
            <a:spLocks noGrp="1"/>
          </p:cNvSpPr>
          <p:nvPr>
            <p:ph idx="1"/>
          </p:nvPr>
        </p:nvSpPr>
        <p:spPr>
          <a:xfrm>
            <a:off x="838199" y="1683327"/>
            <a:ext cx="10882745" cy="4493636"/>
          </a:xfrm>
          <a:prstGeom prst="rect">
            <a:avLst/>
          </a:prstGeom>
        </p:spPr>
        <p:txBody>
          <a:bodyPr/>
          <a:lstStyle>
            <a:lvl1pPr>
              <a:buSzPct val="80000"/>
              <a:buFont typeface="Wingdings" pitchFamily="2" charset="2"/>
              <a:buChar char="§"/>
              <a:defRPr sz="2500" baseline="0"/>
            </a:lvl1pPr>
            <a:lvl2pPr marL="800100" indent="-342900">
              <a:buSzPct val="60000"/>
              <a:buFont typeface="Arial" panose="020B0604020202020204" pitchFamily="34" charset="0"/>
              <a:buChar char="—"/>
              <a:defRPr sz="2500" baseline="0"/>
            </a:lvl2pPr>
            <a:lvl3pPr>
              <a:buSzPct val="60000"/>
              <a:buFont typeface="Arial" panose="020B0604020202020204" pitchFamily="34" charset="0"/>
              <a:buChar char="•"/>
              <a:defRPr sz="2500" baseline="0"/>
            </a:lvl3pPr>
            <a:lvl4pPr>
              <a:buSzPct val="60000"/>
              <a:buFont typeface="Wingdings" pitchFamily="2" charset="2"/>
              <a:buChar char="§"/>
              <a:defRPr sz="2800" baseline="0"/>
            </a:lvl4pPr>
            <a:lvl5pPr>
              <a:buSzPct val="60000"/>
              <a:buFont typeface="Wingdings" pitchFamily="2" charset="2"/>
              <a:buChar char="§"/>
              <a:defRPr sz="2800" baseline="0"/>
            </a:lvl5pPr>
          </a:lstStyle>
          <a:p>
            <a:pPr lvl="0"/>
            <a:r>
              <a:rPr lang="en-US" dirty="0"/>
              <a:t>Click to edit Master text styles</a:t>
            </a:r>
          </a:p>
          <a:p>
            <a:pPr lvl="1"/>
            <a:r>
              <a:rPr lang="en-US" dirty="0"/>
              <a:t>Second level</a:t>
            </a:r>
          </a:p>
          <a:p>
            <a:pPr lvl="2"/>
            <a:r>
              <a:rPr lang="en-US" dirty="0"/>
              <a:t>Third level</a:t>
            </a:r>
          </a:p>
        </p:txBody>
      </p:sp>
      <p:sp>
        <p:nvSpPr>
          <p:cNvPr id="6" name="Text Placeholder 5">
            <a:extLst>
              <a:ext uri="{FF2B5EF4-FFF2-40B4-BE49-F238E27FC236}">
                <a16:creationId xmlns:a16="http://schemas.microsoft.com/office/drawing/2014/main" id="{9BCC0C8D-95BF-DA46-8962-2211D94EA8F2}"/>
              </a:ext>
            </a:extLst>
          </p:cNvPr>
          <p:cNvSpPr>
            <a:spLocks noGrp="1"/>
          </p:cNvSpPr>
          <p:nvPr>
            <p:ph type="body" sz="quarter" idx="10" hasCustomPrompt="1"/>
          </p:nvPr>
        </p:nvSpPr>
        <p:spPr>
          <a:xfrm>
            <a:off x="838200" y="1094954"/>
            <a:ext cx="10882744" cy="547098"/>
          </a:xfrm>
          <a:prstGeom prst="rect">
            <a:avLst/>
          </a:prstGeom>
        </p:spPr>
        <p:txBody>
          <a:bodyPr/>
          <a:lstStyle>
            <a:lvl1pPr>
              <a:buFontTx/>
              <a:buNone/>
              <a:defRPr sz="2500" baseline="0">
                <a:solidFill>
                  <a:srgbClr val="C00000"/>
                </a:solidFill>
              </a:defRPr>
            </a:lvl1pPr>
          </a:lstStyle>
          <a:p>
            <a:pPr lvl="0"/>
            <a:r>
              <a:rPr lang="en-US" dirty="0"/>
              <a:t>Subhead yellow</a:t>
            </a:r>
          </a:p>
        </p:txBody>
      </p:sp>
      <p:pic>
        <p:nvPicPr>
          <p:cNvPr id="10" name="Picture 9">
            <a:extLst>
              <a:ext uri="{FF2B5EF4-FFF2-40B4-BE49-F238E27FC236}">
                <a16:creationId xmlns:a16="http://schemas.microsoft.com/office/drawing/2014/main" id="{889DFA2F-AB90-384E-A747-0BF903882E5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32665" y="1049586"/>
            <a:ext cx="11066836" cy="77323"/>
          </a:xfrm>
          <a:prstGeom prst="rect">
            <a:avLst/>
          </a:prstGeom>
        </p:spPr>
      </p:pic>
      <p:pic>
        <p:nvPicPr>
          <p:cNvPr id="8" name="Picture 6" descr="Logo, company name&#10;&#10;Description automatically generated">
            <a:extLst>
              <a:ext uri="{FF2B5EF4-FFF2-40B4-BE49-F238E27FC236}">
                <a16:creationId xmlns:a16="http://schemas.microsoft.com/office/drawing/2014/main" id="{48E3851A-5645-B8BB-BADB-1DA882231909}"/>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0501312" y="5949950"/>
            <a:ext cx="1690688"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1668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41EA6-2416-2378-87C3-D9BC0CA5ED7E}"/>
              </a:ext>
            </a:extLst>
          </p:cNvPr>
          <p:cNvSpPr>
            <a:spLocks noGrp="1"/>
          </p:cNvSpPr>
          <p:nvPr>
            <p:ph type="title"/>
          </p:nvPr>
        </p:nvSpPr>
        <p:spPr/>
        <p:txBody>
          <a:bodyPr/>
          <a:lstStyle/>
          <a:p>
            <a:r>
              <a:rPr lang="en-US"/>
              <a:t>Click to edit Master title style</a:t>
            </a:r>
            <a:endParaRPr lang="en-CH"/>
          </a:p>
        </p:txBody>
      </p:sp>
      <p:sp>
        <p:nvSpPr>
          <p:cNvPr id="3" name="Content Placeholder 2">
            <a:extLst>
              <a:ext uri="{FF2B5EF4-FFF2-40B4-BE49-F238E27FC236}">
                <a16:creationId xmlns:a16="http://schemas.microsoft.com/office/drawing/2014/main" id="{A66E15B2-0D75-D4EB-CB37-E84FF3EB3F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H"/>
          </a:p>
        </p:txBody>
      </p:sp>
      <p:sp>
        <p:nvSpPr>
          <p:cNvPr id="4" name="Date Placeholder 3">
            <a:extLst>
              <a:ext uri="{FF2B5EF4-FFF2-40B4-BE49-F238E27FC236}">
                <a16:creationId xmlns:a16="http://schemas.microsoft.com/office/drawing/2014/main" id="{79D8DF8A-4E45-37A3-372E-C99C1CF247E8}"/>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5" name="Footer Placeholder 4">
            <a:extLst>
              <a:ext uri="{FF2B5EF4-FFF2-40B4-BE49-F238E27FC236}">
                <a16:creationId xmlns:a16="http://schemas.microsoft.com/office/drawing/2014/main" id="{BF09F274-EC3F-93C3-4FE1-CE53E7D61854}"/>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F080DFC4-E4B7-84B1-9DAD-B0880B7D34A2}"/>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3799599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9E93D-5A0F-20CC-4073-8D0758CE21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H"/>
          </a:p>
        </p:txBody>
      </p:sp>
      <p:sp>
        <p:nvSpPr>
          <p:cNvPr id="3" name="Text Placeholder 2">
            <a:extLst>
              <a:ext uri="{FF2B5EF4-FFF2-40B4-BE49-F238E27FC236}">
                <a16:creationId xmlns:a16="http://schemas.microsoft.com/office/drawing/2014/main" id="{AE5AF4A4-F1BF-D49B-426D-172E45D7D8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33377E-1897-5476-003B-1C367F16F1FF}"/>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5" name="Footer Placeholder 4">
            <a:extLst>
              <a:ext uri="{FF2B5EF4-FFF2-40B4-BE49-F238E27FC236}">
                <a16:creationId xmlns:a16="http://schemas.microsoft.com/office/drawing/2014/main" id="{8B74CF35-D0C1-B5AB-D621-7F7BB7478365}"/>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A81455E5-CB47-5D1D-EA22-71FD400631DB}"/>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1919463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8CDF7-ACC4-C6A1-E584-3B7430BF2F77}"/>
              </a:ext>
            </a:extLst>
          </p:cNvPr>
          <p:cNvSpPr>
            <a:spLocks noGrp="1"/>
          </p:cNvSpPr>
          <p:nvPr>
            <p:ph type="title"/>
          </p:nvPr>
        </p:nvSpPr>
        <p:spPr/>
        <p:txBody>
          <a:bodyPr/>
          <a:lstStyle/>
          <a:p>
            <a:r>
              <a:rPr lang="en-US"/>
              <a:t>Click to edit Master title style</a:t>
            </a:r>
            <a:endParaRPr lang="en-CH"/>
          </a:p>
        </p:txBody>
      </p:sp>
      <p:sp>
        <p:nvSpPr>
          <p:cNvPr id="3" name="Content Placeholder 2">
            <a:extLst>
              <a:ext uri="{FF2B5EF4-FFF2-40B4-BE49-F238E27FC236}">
                <a16:creationId xmlns:a16="http://schemas.microsoft.com/office/drawing/2014/main" id="{95AFC851-0CC4-E948-6F94-EF4F90367E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H"/>
          </a:p>
        </p:txBody>
      </p:sp>
      <p:sp>
        <p:nvSpPr>
          <p:cNvPr id="4" name="Content Placeholder 3">
            <a:extLst>
              <a:ext uri="{FF2B5EF4-FFF2-40B4-BE49-F238E27FC236}">
                <a16:creationId xmlns:a16="http://schemas.microsoft.com/office/drawing/2014/main" id="{1804A695-FF86-0F6C-6B6F-3B6883CE2C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H"/>
          </a:p>
        </p:txBody>
      </p:sp>
      <p:sp>
        <p:nvSpPr>
          <p:cNvPr id="5" name="Date Placeholder 4">
            <a:extLst>
              <a:ext uri="{FF2B5EF4-FFF2-40B4-BE49-F238E27FC236}">
                <a16:creationId xmlns:a16="http://schemas.microsoft.com/office/drawing/2014/main" id="{6E52C9FF-D5EE-1A9D-D4D0-E79A5A86324A}"/>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6" name="Footer Placeholder 5">
            <a:extLst>
              <a:ext uri="{FF2B5EF4-FFF2-40B4-BE49-F238E27FC236}">
                <a16:creationId xmlns:a16="http://schemas.microsoft.com/office/drawing/2014/main" id="{3CE57A59-3DCD-9238-1BE0-B97C655C6E03}"/>
              </a:ext>
            </a:extLst>
          </p:cNvPr>
          <p:cNvSpPr>
            <a:spLocks noGrp="1"/>
          </p:cNvSpPr>
          <p:nvPr>
            <p:ph type="ftr" sz="quarter" idx="11"/>
          </p:nvPr>
        </p:nvSpPr>
        <p:spPr/>
        <p:txBody>
          <a:bodyPr/>
          <a:lstStyle/>
          <a:p>
            <a:endParaRPr lang="en-CH"/>
          </a:p>
        </p:txBody>
      </p:sp>
      <p:sp>
        <p:nvSpPr>
          <p:cNvPr id="7" name="Slide Number Placeholder 6">
            <a:extLst>
              <a:ext uri="{FF2B5EF4-FFF2-40B4-BE49-F238E27FC236}">
                <a16:creationId xmlns:a16="http://schemas.microsoft.com/office/drawing/2014/main" id="{A56DA1AA-EE99-0BCC-EF3C-79500926D240}"/>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181617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9DA39-4B59-F62B-EB90-E8CEEBB52BA9}"/>
              </a:ext>
            </a:extLst>
          </p:cNvPr>
          <p:cNvSpPr>
            <a:spLocks noGrp="1"/>
          </p:cNvSpPr>
          <p:nvPr>
            <p:ph type="title"/>
          </p:nvPr>
        </p:nvSpPr>
        <p:spPr>
          <a:xfrm>
            <a:off x="839788" y="365125"/>
            <a:ext cx="10515600" cy="1325563"/>
          </a:xfrm>
        </p:spPr>
        <p:txBody>
          <a:bodyPr/>
          <a:lstStyle/>
          <a:p>
            <a:r>
              <a:rPr lang="en-US"/>
              <a:t>Click to edit Master title style</a:t>
            </a:r>
            <a:endParaRPr lang="en-CH"/>
          </a:p>
        </p:txBody>
      </p:sp>
      <p:sp>
        <p:nvSpPr>
          <p:cNvPr id="3" name="Text Placeholder 2">
            <a:extLst>
              <a:ext uri="{FF2B5EF4-FFF2-40B4-BE49-F238E27FC236}">
                <a16:creationId xmlns:a16="http://schemas.microsoft.com/office/drawing/2014/main" id="{E7585F32-30AE-81A2-B65B-89C8E111DC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C4F52C-2B52-F8A0-2A0C-F794D41A88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H"/>
          </a:p>
        </p:txBody>
      </p:sp>
      <p:sp>
        <p:nvSpPr>
          <p:cNvPr id="5" name="Text Placeholder 4">
            <a:extLst>
              <a:ext uri="{FF2B5EF4-FFF2-40B4-BE49-F238E27FC236}">
                <a16:creationId xmlns:a16="http://schemas.microsoft.com/office/drawing/2014/main" id="{2B3BBC87-3DF8-5B90-D2D3-13D2C1B731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3B499B-95C9-145A-F728-8141CFCDA3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H"/>
          </a:p>
        </p:txBody>
      </p:sp>
      <p:sp>
        <p:nvSpPr>
          <p:cNvPr id="7" name="Date Placeholder 6">
            <a:extLst>
              <a:ext uri="{FF2B5EF4-FFF2-40B4-BE49-F238E27FC236}">
                <a16:creationId xmlns:a16="http://schemas.microsoft.com/office/drawing/2014/main" id="{B1FC521F-CE86-B84A-397B-8F7F63BC125E}"/>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8" name="Footer Placeholder 7">
            <a:extLst>
              <a:ext uri="{FF2B5EF4-FFF2-40B4-BE49-F238E27FC236}">
                <a16:creationId xmlns:a16="http://schemas.microsoft.com/office/drawing/2014/main" id="{4FEE1C16-48E8-33A1-EA84-248B9207E5A1}"/>
              </a:ext>
            </a:extLst>
          </p:cNvPr>
          <p:cNvSpPr>
            <a:spLocks noGrp="1"/>
          </p:cNvSpPr>
          <p:nvPr>
            <p:ph type="ftr" sz="quarter" idx="11"/>
          </p:nvPr>
        </p:nvSpPr>
        <p:spPr/>
        <p:txBody>
          <a:bodyPr/>
          <a:lstStyle/>
          <a:p>
            <a:endParaRPr lang="en-CH"/>
          </a:p>
        </p:txBody>
      </p:sp>
      <p:sp>
        <p:nvSpPr>
          <p:cNvPr id="9" name="Slide Number Placeholder 8">
            <a:extLst>
              <a:ext uri="{FF2B5EF4-FFF2-40B4-BE49-F238E27FC236}">
                <a16:creationId xmlns:a16="http://schemas.microsoft.com/office/drawing/2014/main" id="{FDCE08B7-4388-B6F2-5C8C-7B2FAFA44492}"/>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2676330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2D9D3-3DCE-0781-C666-8FB1D926D8B9}"/>
              </a:ext>
            </a:extLst>
          </p:cNvPr>
          <p:cNvSpPr>
            <a:spLocks noGrp="1"/>
          </p:cNvSpPr>
          <p:nvPr>
            <p:ph type="title"/>
          </p:nvPr>
        </p:nvSpPr>
        <p:spPr/>
        <p:txBody>
          <a:bodyPr/>
          <a:lstStyle/>
          <a:p>
            <a:r>
              <a:rPr lang="en-US"/>
              <a:t>Click to edit Master title style</a:t>
            </a:r>
            <a:endParaRPr lang="en-CH"/>
          </a:p>
        </p:txBody>
      </p:sp>
      <p:sp>
        <p:nvSpPr>
          <p:cNvPr id="3" name="Date Placeholder 2">
            <a:extLst>
              <a:ext uri="{FF2B5EF4-FFF2-40B4-BE49-F238E27FC236}">
                <a16:creationId xmlns:a16="http://schemas.microsoft.com/office/drawing/2014/main" id="{DB1B6B37-D027-85D0-AD1E-757DDF1E45E3}"/>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4" name="Footer Placeholder 3">
            <a:extLst>
              <a:ext uri="{FF2B5EF4-FFF2-40B4-BE49-F238E27FC236}">
                <a16:creationId xmlns:a16="http://schemas.microsoft.com/office/drawing/2014/main" id="{5A064462-2959-F992-0F77-F3699832DB93}"/>
              </a:ext>
            </a:extLst>
          </p:cNvPr>
          <p:cNvSpPr>
            <a:spLocks noGrp="1"/>
          </p:cNvSpPr>
          <p:nvPr>
            <p:ph type="ftr" sz="quarter" idx="11"/>
          </p:nvPr>
        </p:nvSpPr>
        <p:spPr/>
        <p:txBody>
          <a:bodyPr/>
          <a:lstStyle/>
          <a:p>
            <a:endParaRPr lang="en-CH"/>
          </a:p>
        </p:txBody>
      </p:sp>
      <p:sp>
        <p:nvSpPr>
          <p:cNvPr id="5" name="Slide Number Placeholder 4">
            <a:extLst>
              <a:ext uri="{FF2B5EF4-FFF2-40B4-BE49-F238E27FC236}">
                <a16:creationId xmlns:a16="http://schemas.microsoft.com/office/drawing/2014/main" id="{0ACC97FD-4426-A6FE-BCC7-29135A8153C2}"/>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1369369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9D48F9-45A7-3A2B-FBA8-4B1DF1FA6B42}"/>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3" name="Footer Placeholder 2">
            <a:extLst>
              <a:ext uri="{FF2B5EF4-FFF2-40B4-BE49-F238E27FC236}">
                <a16:creationId xmlns:a16="http://schemas.microsoft.com/office/drawing/2014/main" id="{908728A9-B931-E796-9C20-42317FD7D11F}"/>
              </a:ext>
            </a:extLst>
          </p:cNvPr>
          <p:cNvSpPr>
            <a:spLocks noGrp="1"/>
          </p:cNvSpPr>
          <p:nvPr>
            <p:ph type="ftr" sz="quarter" idx="11"/>
          </p:nvPr>
        </p:nvSpPr>
        <p:spPr/>
        <p:txBody>
          <a:bodyPr/>
          <a:lstStyle/>
          <a:p>
            <a:endParaRPr lang="en-CH"/>
          </a:p>
        </p:txBody>
      </p:sp>
      <p:sp>
        <p:nvSpPr>
          <p:cNvPr id="4" name="Slide Number Placeholder 3">
            <a:extLst>
              <a:ext uri="{FF2B5EF4-FFF2-40B4-BE49-F238E27FC236}">
                <a16:creationId xmlns:a16="http://schemas.microsoft.com/office/drawing/2014/main" id="{EBD90439-6B8D-912C-1CF1-3F2F802532C9}"/>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2061017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C4F99-5754-FAED-06E3-1D51D17716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H"/>
          </a:p>
        </p:txBody>
      </p:sp>
      <p:sp>
        <p:nvSpPr>
          <p:cNvPr id="3" name="Content Placeholder 2">
            <a:extLst>
              <a:ext uri="{FF2B5EF4-FFF2-40B4-BE49-F238E27FC236}">
                <a16:creationId xmlns:a16="http://schemas.microsoft.com/office/drawing/2014/main" id="{A192FA6B-F657-D037-53BB-AFD971E7F9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H"/>
          </a:p>
        </p:txBody>
      </p:sp>
      <p:sp>
        <p:nvSpPr>
          <p:cNvPr id="4" name="Text Placeholder 3">
            <a:extLst>
              <a:ext uri="{FF2B5EF4-FFF2-40B4-BE49-F238E27FC236}">
                <a16:creationId xmlns:a16="http://schemas.microsoft.com/office/drawing/2014/main" id="{03F3DBD6-2F37-52C3-E3CB-70AF2AA0C1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0284CE-9F96-655E-1D4B-FBE2DAB7D22D}"/>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6" name="Footer Placeholder 5">
            <a:extLst>
              <a:ext uri="{FF2B5EF4-FFF2-40B4-BE49-F238E27FC236}">
                <a16:creationId xmlns:a16="http://schemas.microsoft.com/office/drawing/2014/main" id="{922A3A16-E552-CCF4-3165-69A9720109F9}"/>
              </a:ext>
            </a:extLst>
          </p:cNvPr>
          <p:cNvSpPr>
            <a:spLocks noGrp="1"/>
          </p:cNvSpPr>
          <p:nvPr>
            <p:ph type="ftr" sz="quarter" idx="11"/>
          </p:nvPr>
        </p:nvSpPr>
        <p:spPr/>
        <p:txBody>
          <a:bodyPr/>
          <a:lstStyle/>
          <a:p>
            <a:endParaRPr lang="en-CH"/>
          </a:p>
        </p:txBody>
      </p:sp>
      <p:sp>
        <p:nvSpPr>
          <p:cNvPr id="7" name="Slide Number Placeholder 6">
            <a:extLst>
              <a:ext uri="{FF2B5EF4-FFF2-40B4-BE49-F238E27FC236}">
                <a16:creationId xmlns:a16="http://schemas.microsoft.com/office/drawing/2014/main" id="{7922BE69-238F-F635-2E27-499C43D3402C}"/>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1204132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FFAB8-2AAB-D616-6296-C420E437B4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H"/>
          </a:p>
        </p:txBody>
      </p:sp>
      <p:sp>
        <p:nvSpPr>
          <p:cNvPr id="3" name="Picture Placeholder 2">
            <a:extLst>
              <a:ext uri="{FF2B5EF4-FFF2-40B4-BE49-F238E27FC236}">
                <a16:creationId xmlns:a16="http://schemas.microsoft.com/office/drawing/2014/main" id="{41544B94-9540-06F7-4801-33F1E693F5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H"/>
          </a:p>
        </p:txBody>
      </p:sp>
      <p:sp>
        <p:nvSpPr>
          <p:cNvPr id="4" name="Text Placeholder 3">
            <a:extLst>
              <a:ext uri="{FF2B5EF4-FFF2-40B4-BE49-F238E27FC236}">
                <a16:creationId xmlns:a16="http://schemas.microsoft.com/office/drawing/2014/main" id="{861E18BE-1319-AF38-DE2D-3C14D6E1DD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EE08F8-08A3-3916-EF5D-FA2332BA5BEE}"/>
              </a:ext>
            </a:extLst>
          </p:cNvPr>
          <p:cNvSpPr>
            <a:spLocks noGrp="1"/>
          </p:cNvSpPr>
          <p:nvPr>
            <p:ph type="dt" sz="half" idx="10"/>
          </p:nvPr>
        </p:nvSpPr>
        <p:spPr/>
        <p:txBody>
          <a:bodyPr/>
          <a:lstStyle/>
          <a:p>
            <a:fld id="{A5C34786-3514-4202-BF96-F038488F2A7E}" type="datetimeFigureOut">
              <a:rPr lang="en-CH" smtClean="0"/>
              <a:t>03/19/2024</a:t>
            </a:fld>
            <a:endParaRPr lang="en-CH"/>
          </a:p>
        </p:txBody>
      </p:sp>
      <p:sp>
        <p:nvSpPr>
          <p:cNvPr id="6" name="Footer Placeholder 5">
            <a:extLst>
              <a:ext uri="{FF2B5EF4-FFF2-40B4-BE49-F238E27FC236}">
                <a16:creationId xmlns:a16="http://schemas.microsoft.com/office/drawing/2014/main" id="{88C9297E-973D-BF45-FF01-9B335FDF9AF6}"/>
              </a:ext>
            </a:extLst>
          </p:cNvPr>
          <p:cNvSpPr>
            <a:spLocks noGrp="1"/>
          </p:cNvSpPr>
          <p:nvPr>
            <p:ph type="ftr" sz="quarter" idx="11"/>
          </p:nvPr>
        </p:nvSpPr>
        <p:spPr/>
        <p:txBody>
          <a:bodyPr/>
          <a:lstStyle/>
          <a:p>
            <a:endParaRPr lang="en-CH"/>
          </a:p>
        </p:txBody>
      </p:sp>
      <p:sp>
        <p:nvSpPr>
          <p:cNvPr id="7" name="Slide Number Placeholder 6">
            <a:extLst>
              <a:ext uri="{FF2B5EF4-FFF2-40B4-BE49-F238E27FC236}">
                <a16:creationId xmlns:a16="http://schemas.microsoft.com/office/drawing/2014/main" id="{1D59B1F9-7B1B-11C1-713C-D662FB7C1128}"/>
              </a:ext>
            </a:extLst>
          </p:cNvPr>
          <p:cNvSpPr>
            <a:spLocks noGrp="1"/>
          </p:cNvSpPr>
          <p:nvPr>
            <p:ph type="sldNum" sz="quarter" idx="12"/>
          </p:nvPr>
        </p:nvSpPr>
        <p:spPr/>
        <p:txBody>
          <a:bodyPr/>
          <a:lstStyle/>
          <a:p>
            <a:fld id="{8A0DB2A8-AF2E-4BC8-B140-4E18214D14C1}" type="slidenum">
              <a:rPr lang="en-CH" smtClean="0"/>
              <a:t>‹#›</a:t>
            </a:fld>
            <a:endParaRPr lang="en-CH"/>
          </a:p>
        </p:txBody>
      </p:sp>
    </p:spTree>
    <p:extLst>
      <p:ext uri="{BB962C8B-B14F-4D97-AF65-F5344CB8AC3E}">
        <p14:creationId xmlns:p14="http://schemas.microsoft.com/office/powerpoint/2010/main" val="1820387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5FD53B-2E97-1CBC-82C6-99AF02BD3C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H"/>
          </a:p>
        </p:txBody>
      </p:sp>
      <p:sp>
        <p:nvSpPr>
          <p:cNvPr id="3" name="Text Placeholder 2">
            <a:extLst>
              <a:ext uri="{FF2B5EF4-FFF2-40B4-BE49-F238E27FC236}">
                <a16:creationId xmlns:a16="http://schemas.microsoft.com/office/drawing/2014/main" id="{7DBBDFC8-6C74-C653-CF51-6715C1D037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H"/>
          </a:p>
        </p:txBody>
      </p:sp>
      <p:sp>
        <p:nvSpPr>
          <p:cNvPr id="4" name="Date Placeholder 3">
            <a:extLst>
              <a:ext uri="{FF2B5EF4-FFF2-40B4-BE49-F238E27FC236}">
                <a16:creationId xmlns:a16="http://schemas.microsoft.com/office/drawing/2014/main" id="{08E3A334-6C6B-8FFF-4712-40E8ADFCDD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34786-3514-4202-BF96-F038488F2A7E}" type="datetimeFigureOut">
              <a:rPr lang="en-CH" smtClean="0"/>
              <a:t>03/19/2024</a:t>
            </a:fld>
            <a:endParaRPr lang="en-CH"/>
          </a:p>
        </p:txBody>
      </p:sp>
      <p:sp>
        <p:nvSpPr>
          <p:cNvPr id="5" name="Footer Placeholder 4">
            <a:extLst>
              <a:ext uri="{FF2B5EF4-FFF2-40B4-BE49-F238E27FC236}">
                <a16:creationId xmlns:a16="http://schemas.microsoft.com/office/drawing/2014/main" id="{FBDAF4A1-6BF7-B3B0-094C-65A9E27DE1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H"/>
          </a:p>
        </p:txBody>
      </p:sp>
      <p:sp>
        <p:nvSpPr>
          <p:cNvPr id="6" name="Slide Number Placeholder 5">
            <a:extLst>
              <a:ext uri="{FF2B5EF4-FFF2-40B4-BE49-F238E27FC236}">
                <a16:creationId xmlns:a16="http://schemas.microsoft.com/office/drawing/2014/main" id="{945E1F07-871E-FE63-00E2-569D532899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DB2A8-AF2E-4BC8-B140-4E18214D14C1}" type="slidenum">
              <a:rPr lang="en-CH" smtClean="0"/>
              <a:t>‹#›</a:t>
            </a:fld>
            <a:endParaRPr lang="en-CH"/>
          </a:p>
        </p:txBody>
      </p:sp>
    </p:spTree>
    <p:extLst>
      <p:ext uri="{BB962C8B-B14F-4D97-AF65-F5344CB8AC3E}">
        <p14:creationId xmlns:p14="http://schemas.microsoft.com/office/powerpoint/2010/main" val="1339161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1A55193-305C-9ED8-3768-BC4C588B3F5B}"/>
              </a:ext>
            </a:extLst>
          </p:cNvPr>
          <p:cNvSpPr txBox="1"/>
          <p:nvPr/>
        </p:nvSpPr>
        <p:spPr>
          <a:xfrm>
            <a:off x="352424" y="266700"/>
            <a:ext cx="11239501" cy="407035"/>
          </a:xfrm>
          <a:prstGeom prst="rect">
            <a:avLst/>
          </a:prstGeom>
          <a:noFill/>
        </p:spPr>
        <p:txBody>
          <a:bodyPr wrap="square">
            <a:spAutoFit/>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rPr>
              <a:t>Action 1 - Conduct a data-driven assessment of HIV prevention programme needs and barriers</a:t>
            </a:r>
            <a:endParaRPr kumimoji="0" lang="en-CH" sz="1800" b="0"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CC3C7BBB-1DA8-B1AC-BDCA-85FF9D3E1A6F}"/>
              </a:ext>
            </a:extLst>
          </p:cNvPr>
          <p:cNvGraphicFramePr>
            <a:graphicFrameLocks noGrp="1"/>
          </p:cNvGraphicFramePr>
          <p:nvPr/>
        </p:nvGraphicFramePr>
        <p:xfrm>
          <a:off x="1584130" y="871187"/>
          <a:ext cx="10007795" cy="5467678"/>
        </p:xfrm>
        <a:graphic>
          <a:graphicData uri="http://schemas.openxmlformats.org/drawingml/2006/table">
            <a:tbl>
              <a:tblPr/>
              <a:tblGrid>
                <a:gridCol w="1184421">
                  <a:extLst>
                    <a:ext uri="{9D8B030D-6E8A-4147-A177-3AD203B41FA5}">
                      <a16:colId xmlns:a16="http://schemas.microsoft.com/office/drawing/2014/main" val="863217354"/>
                    </a:ext>
                  </a:extLst>
                </a:gridCol>
                <a:gridCol w="5118149">
                  <a:extLst>
                    <a:ext uri="{9D8B030D-6E8A-4147-A177-3AD203B41FA5}">
                      <a16:colId xmlns:a16="http://schemas.microsoft.com/office/drawing/2014/main" val="3509646870"/>
                    </a:ext>
                  </a:extLst>
                </a:gridCol>
                <a:gridCol w="2466975">
                  <a:extLst>
                    <a:ext uri="{9D8B030D-6E8A-4147-A177-3AD203B41FA5}">
                      <a16:colId xmlns:a16="http://schemas.microsoft.com/office/drawing/2014/main" val="6190499"/>
                    </a:ext>
                  </a:extLst>
                </a:gridCol>
                <a:gridCol w="1238250">
                  <a:extLst>
                    <a:ext uri="{9D8B030D-6E8A-4147-A177-3AD203B41FA5}">
                      <a16:colId xmlns:a16="http://schemas.microsoft.com/office/drawing/2014/main" val="422005503"/>
                    </a:ext>
                  </a:extLst>
                </a:gridCol>
              </a:tblGrid>
              <a:tr h="1362679">
                <a:tc>
                  <a:txBody>
                    <a:bodyPr/>
                    <a:lstStyle/>
                    <a:p>
                      <a:pPr algn="ctr" fontAlgn="ctr"/>
                      <a:r>
                        <a:rPr lang="en-US" sz="1800" b="0" i="0" u="none" strike="noStrike" dirty="0">
                          <a:solidFill>
                            <a:srgbClr val="000000"/>
                          </a:solidFill>
                          <a:effectLst/>
                          <a:latin typeface="Calibri" panose="020F0502020204030204" pitchFamily="34" charset="0"/>
                        </a:rPr>
                        <a:t>Question number (in the survey question-</a:t>
                      </a:r>
                      <a:r>
                        <a:rPr lang="en-US" sz="1800" b="0" i="0" u="none" strike="noStrike" dirty="0" err="1">
                          <a:solidFill>
                            <a:srgbClr val="000000"/>
                          </a:solidFill>
                          <a:effectLst/>
                          <a:latin typeface="Calibri" panose="020F0502020204030204" pitchFamily="34" charset="0"/>
                        </a:rPr>
                        <a:t>naire</a:t>
                      </a:r>
                      <a:r>
                        <a:rPr lang="en-US" sz="1800" b="0" i="0" u="none" strike="noStrike" dirty="0">
                          <a:solidFill>
                            <a:srgbClr val="000000"/>
                          </a:solidFill>
                          <a:effectLst/>
                          <a:latin typeface="Calibri" panose="020F0502020204030204" pitchFamily="34" charset="0"/>
                        </a:rPr>
                        <a:t>)</a:t>
                      </a:r>
                    </a:p>
                  </a:txBody>
                  <a:tcPr marL="0" marR="0" marT="0"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dirty="0">
                          <a:solidFill>
                            <a:srgbClr val="FFFFFF"/>
                          </a:solidFill>
                          <a:effectLst/>
                          <a:latin typeface="Calibri" panose="020F0502020204030204" pitchFamily="34" charset="0"/>
                        </a:rPr>
                        <a:t>Road Map Baseline Survey components considered for overall Road Map Action scoring</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dirty="0">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2000" b="0" i="0" u="none" strike="noStrike" dirty="0">
                          <a:solidFill>
                            <a:srgbClr val="FFFFFF"/>
                          </a:solidFill>
                          <a:effectLst/>
                          <a:latin typeface="Calibri" panose="020F0502020204030204" pitchFamily="34" charset="0"/>
                        </a:rPr>
                        <a:t>Ghana</a:t>
                      </a:r>
                    </a:p>
                  </a:txBody>
                  <a:tcPr marL="0" marR="0" marT="0" marB="0" vert="vert27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280947172"/>
                  </a:ext>
                </a:extLst>
              </a:tr>
              <a:tr h="402119">
                <a:tc>
                  <a:txBody>
                    <a:bodyPr/>
                    <a:lstStyle/>
                    <a:p>
                      <a:pPr algn="ctr" fontAlgn="ctr"/>
                      <a:r>
                        <a:rPr lang="en-CH" sz="1800" b="0" i="0" u="none" strike="noStrike" dirty="0">
                          <a:solidFill>
                            <a:srgbClr val="000000"/>
                          </a:solidFill>
                          <a:effectLst/>
                          <a:latin typeface="Calibri" panose="020F0502020204030204" pitchFamily="34" charset="0"/>
                        </a:rPr>
                        <a:t>1.1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ES" sz="1800" b="0" i="0" u="none" strike="noStrike" dirty="0">
                          <a:solidFill>
                            <a:srgbClr val="000000"/>
                          </a:solidFill>
                          <a:effectLst/>
                          <a:latin typeface="Calibri" panose="020F0502020204030204" pitchFamily="34" charset="0"/>
                        </a:rPr>
                        <a:t> &gt; </a:t>
                      </a:r>
                      <a:r>
                        <a:rPr lang="en-GB" sz="1800" b="1" kern="1200" dirty="0">
                          <a:solidFill>
                            <a:schemeClr val="tx1"/>
                          </a:solidFill>
                          <a:effectLst/>
                          <a:latin typeface="+mn-lt"/>
                          <a:ea typeface="+mn-ea"/>
                          <a:cs typeface="+mn-cs"/>
                        </a:rPr>
                        <a:t>Had the country prepared an up-to-date (since 2020) synthesis covering HIV epidemic patterns and HIV prevention response analysis?</a:t>
                      </a:r>
                      <a:endParaRPr lang="en-CH" sz="1800" kern="1200" dirty="0">
                        <a:solidFill>
                          <a:schemeClr val="tx1"/>
                        </a:solidFill>
                        <a:effectLst/>
                        <a:latin typeface="+mn-lt"/>
                        <a:ea typeface="+mn-ea"/>
                        <a:cs typeface="+mn-cs"/>
                      </a:endParaRPr>
                    </a:p>
                    <a:p>
                      <a:pPr algn="l" fontAlgn="ct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dirty="0">
                          <a:solidFill>
                            <a:schemeClr val="tx1"/>
                          </a:solidFill>
                        </a:rPr>
                        <a:t>All subnational &gt; 0.5, </a:t>
                      </a:r>
                      <a:r>
                        <a:rPr lang="en-US" sz="1800" b="1" dirty="0">
                          <a:solidFill>
                            <a:schemeClr val="tx1"/>
                          </a:solidFill>
                          <a:highlight>
                            <a:srgbClr val="F8B856"/>
                          </a:highlight>
                        </a:rPr>
                        <a:t>some subnational &gt; 0.4</a:t>
                      </a:r>
                      <a:r>
                        <a:rPr lang="en-US" sz="1800" dirty="0">
                          <a:solidFill>
                            <a:schemeClr val="tx1"/>
                          </a:solidFill>
                        </a:rPr>
                        <a:t>, </a:t>
                      </a:r>
                      <a:r>
                        <a:rPr lang="en-US" sz="1800" b="1" dirty="0">
                          <a:solidFill>
                            <a:schemeClr val="tx1"/>
                          </a:solidFill>
                          <a:highlight>
                            <a:srgbClr val="F8B856"/>
                          </a:highlight>
                        </a:rPr>
                        <a:t>national &gt; 0.3</a:t>
                      </a:r>
                      <a:endParaRPr lang="en-CH" sz="1800" b="1" dirty="0">
                        <a:solidFill>
                          <a:schemeClr val="tx1"/>
                        </a:solidFill>
                        <a:highlight>
                          <a:srgbClr val="F8B856"/>
                        </a:highlight>
                      </a:endParaRPr>
                    </a:p>
                    <a:p>
                      <a:pPr algn="l" fontAlgn="ctr"/>
                      <a:r>
                        <a:rPr lang="en-US"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B856"/>
                    </a:solidFill>
                  </a:tcPr>
                </a:tc>
                <a:extLst>
                  <a:ext uri="{0D108BD9-81ED-4DB2-BD59-A6C34878D82A}">
                    <a16:rowId xmlns:a16="http://schemas.microsoft.com/office/drawing/2014/main" val="4255896748"/>
                  </a:ext>
                </a:extLst>
              </a:tr>
              <a:tr h="217334">
                <a:tc>
                  <a:txBody>
                    <a:bodyPr/>
                    <a:lstStyle/>
                    <a:p>
                      <a:pPr algn="ctr" fontAlgn="ctr"/>
                      <a:r>
                        <a:rPr lang="en-CH" sz="1800" b="0" i="0" u="none" strike="noStrike" dirty="0">
                          <a:solidFill>
                            <a:srgbClr val="000000"/>
                          </a:solidFill>
                          <a:effectLst/>
                          <a:latin typeface="Calibri" panose="020F0502020204030204" pitchFamily="34" charset="0"/>
                        </a:rPr>
                        <a:t>1.2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&gt; </a:t>
                      </a:r>
                      <a:r>
                        <a:rPr lang="en-GB" sz="1800" b="1" kern="1200" dirty="0">
                          <a:solidFill>
                            <a:schemeClr val="tx1"/>
                          </a:solidFill>
                          <a:effectLst/>
                          <a:latin typeface="+mn-lt"/>
                          <a:ea typeface="+mn-ea"/>
                          <a:cs typeface="+mn-cs"/>
                        </a:rPr>
                        <a:t>1.2 Based on the available data on the synthesis above has the country held consultations and identified the most important barriers that are holding back HIV prevention in the country that you will use to define the action agenda for accelerating HIV prevention up to 2025? </a:t>
                      </a:r>
                      <a:endParaRPr lang="en-CH" sz="1800" kern="1200" dirty="0">
                        <a:solidFill>
                          <a:schemeClr val="tx1"/>
                        </a:solidFill>
                        <a:effectLst/>
                        <a:latin typeface="+mn-lt"/>
                        <a:ea typeface="+mn-ea"/>
                        <a:cs typeface="+mn-cs"/>
                      </a:endParaRPr>
                    </a:p>
                    <a:p>
                      <a:pPr algn="l" fontAlgn="ct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Yes, policy and legal barriers;</a:t>
                      </a:r>
                    </a:p>
                    <a:p>
                      <a:pPr algn="l" fontAlgn="ctr"/>
                      <a:r>
                        <a:rPr lang="en-US" sz="1800" b="0" i="0" u="none" strike="noStrike" dirty="0">
                          <a:solidFill>
                            <a:srgbClr val="000000"/>
                          </a:solidFill>
                          <a:effectLst/>
                          <a:latin typeface="Calibri" panose="020F0502020204030204" pitchFamily="34" charset="0"/>
                        </a:rPr>
                        <a:t>Yes, level of national leadership engagement;</a:t>
                      </a:r>
                    </a:p>
                    <a:p>
                      <a:pPr algn="l" fontAlgn="ctr"/>
                      <a:r>
                        <a:rPr lang="en-US" sz="1800" b="0" i="0" u="none" strike="noStrike" dirty="0">
                          <a:solidFill>
                            <a:srgbClr val="000000"/>
                          </a:solidFill>
                          <a:effectLst/>
                          <a:latin typeface="Calibri" panose="020F0502020204030204" pitchFamily="34" charset="0"/>
                        </a:rPr>
                        <a:t>Yes, technical and capacity gas;</a:t>
                      </a:r>
                    </a:p>
                    <a:p>
                      <a:pPr algn="l" fontAlgn="ctr"/>
                      <a:r>
                        <a:rPr lang="en-US" sz="1800" b="0" i="0" u="none" strike="noStrike" dirty="0">
                          <a:solidFill>
                            <a:srgbClr val="000000"/>
                          </a:solidFill>
                          <a:effectLst/>
                          <a:latin typeface="Calibri" panose="020F0502020204030204" pitchFamily="34" charset="0"/>
                        </a:rPr>
                        <a:t>Yes, funding and financing gaps </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556444565"/>
                  </a:ext>
                </a:extLst>
              </a:tr>
              <a:tr h="402119">
                <a:tc>
                  <a:txBody>
                    <a:bodyPr/>
                    <a:lstStyle/>
                    <a:p>
                      <a:pPr algn="ctr" fontAlgn="ctr"/>
                      <a:r>
                        <a:rPr lang="en-CH" sz="1800" b="0" i="0" u="none" strike="noStrike"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1.2.1</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a:t>
                      </a:r>
                      <a:r>
                        <a:rPr lang="en-US" sz="1800" b="1" i="0" u="none" strike="noStrike" dirty="0">
                          <a:solidFill>
                            <a:srgbClr val="000000"/>
                          </a:solidFill>
                          <a:effectLst/>
                          <a:latin typeface="Calibri" panose="020F0502020204030204" pitchFamily="34" charset="0"/>
                        </a:rPr>
                        <a:t>&gt; Listing of the identified barriers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4043742910"/>
                  </a:ext>
                </a:extLst>
              </a:tr>
              <a:tr h="402119">
                <a:tc>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Total score</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A5F"/>
                    </a:solidFill>
                  </a:tcPr>
                </a:tc>
                <a:extLst>
                  <a:ext uri="{0D108BD9-81ED-4DB2-BD59-A6C34878D82A}">
                    <a16:rowId xmlns:a16="http://schemas.microsoft.com/office/drawing/2014/main" val="630207183"/>
                  </a:ext>
                </a:extLst>
              </a:tr>
            </a:tbl>
          </a:graphicData>
        </a:graphic>
      </p:graphicFrame>
      <p:graphicFrame>
        <p:nvGraphicFramePr>
          <p:cNvPr id="3" name="Table 2">
            <a:extLst>
              <a:ext uri="{FF2B5EF4-FFF2-40B4-BE49-F238E27FC236}">
                <a16:creationId xmlns:a16="http://schemas.microsoft.com/office/drawing/2014/main" id="{0159B9D9-BE3D-FE33-BC1F-7AE8FF73F9D1}"/>
              </a:ext>
            </a:extLst>
          </p:cNvPr>
          <p:cNvGraphicFramePr>
            <a:graphicFrameLocks noGrp="1"/>
          </p:cNvGraphicFramePr>
          <p:nvPr/>
        </p:nvGraphicFramePr>
        <p:xfrm>
          <a:off x="238593" y="5549542"/>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a:noFill/>
                    </a:lnL>
                    <a:lnR>
                      <a:noFill/>
                    </a:lnR>
                    <a:lnT>
                      <a:noFill/>
                    </a:lnT>
                    <a:lnB>
                      <a:noFill/>
                    </a:lnB>
                    <a:solidFill>
                      <a:srgbClr val="00B050"/>
                    </a:solidFill>
                  </a:tcPr>
                </a:tc>
                <a:extLst>
                  <a:ext uri="{0D108BD9-81ED-4DB2-BD59-A6C34878D82A}">
                    <a16:rowId xmlns:a16="http://schemas.microsoft.com/office/drawing/2014/main" val="1428774549"/>
                  </a:ext>
                </a:extLst>
              </a:tr>
            </a:tbl>
          </a:graphicData>
        </a:graphic>
      </p:graphicFrame>
      <p:sp>
        <p:nvSpPr>
          <p:cNvPr id="5" name="TextBox 4">
            <a:extLst>
              <a:ext uri="{FF2B5EF4-FFF2-40B4-BE49-F238E27FC236}">
                <a16:creationId xmlns:a16="http://schemas.microsoft.com/office/drawing/2014/main" id="{1C9E7821-C7BF-2817-68E8-C162CFD52466}"/>
              </a:ext>
            </a:extLst>
          </p:cNvPr>
          <p:cNvSpPr txBox="1"/>
          <p:nvPr/>
        </p:nvSpPr>
        <p:spPr>
          <a:xfrm>
            <a:off x="480047" y="5519489"/>
            <a:ext cx="6205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rPr>
              <a:t>Done</a:t>
            </a: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168360B8-C807-AD16-7D71-2FCD831E1048}"/>
              </a:ext>
            </a:extLst>
          </p:cNvPr>
          <p:cNvGraphicFramePr>
            <a:graphicFrameLocks noGrp="1"/>
          </p:cNvGraphicFramePr>
          <p:nvPr/>
        </p:nvGraphicFramePr>
        <p:xfrm>
          <a:off x="238593" y="5819173"/>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gradFill flip="none" rotWithShape="1">
                      <a:gsLst>
                        <a:gs pos="0">
                          <a:srgbClr val="FBCA5F"/>
                        </a:gs>
                        <a:gs pos="44000">
                          <a:srgbClr val="F8B957"/>
                        </a:gs>
                        <a:gs pos="73000">
                          <a:srgbClr val="F19847"/>
                        </a:gs>
                        <a:gs pos="100000">
                          <a:srgbClr val="EE873F"/>
                        </a:gs>
                      </a:gsLst>
                      <a:lin ang="0" scaled="1"/>
                      <a:tileRect/>
                    </a:gradFill>
                  </a:tcPr>
                </a:tc>
                <a:extLst>
                  <a:ext uri="{0D108BD9-81ED-4DB2-BD59-A6C34878D82A}">
                    <a16:rowId xmlns:a16="http://schemas.microsoft.com/office/drawing/2014/main" val="3580614312"/>
                  </a:ext>
                </a:extLst>
              </a:tr>
            </a:tbl>
          </a:graphicData>
        </a:graphic>
      </p:graphicFrame>
      <p:graphicFrame>
        <p:nvGraphicFramePr>
          <p:cNvPr id="7" name="Table 6">
            <a:extLst>
              <a:ext uri="{FF2B5EF4-FFF2-40B4-BE49-F238E27FC236}">
                <a16:creationId xmlns:a16="http://schemas.microsoft.com/office/drawing/2014/main" id="{903A04A7-FCBB-4E2E-8223-583297DCB65C}"/>
              </a:ext>
            </a:extLst>
          </p:cNvPr>
          <p:cNvGraphicFramePr>
            <a:graphicFrameLocks noGrp="1"/>
          </p:cNvGraphicFramePr>
          <p:nvPr/>
        </p:nvGraphicFramePr>
        <p:xfrm>
          <a:off x="238593" y="6095027"/>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D3519"/>
                    </a:solidFill>
                  </a:tcPr>
                </a:tc>
                <a:extLst>
                  <a:ext uri="{0D108BD9-81ED-4DB2-BD59-A6C34878D82A}">
                    <a16:rowId xmlns:a16="http://schemas.microsoft.com/office/drawing/2014/main" val="1057466796"/>
                  </a:ext>
                </a:extLst>
              </a:tr>
            </a:tbl>
          </a:graphicData>
        </a:graphic>
      </p:graphicFrame>
      <p:sp>
        <p:nvSpPr>
          <p:cNvPr id="8" name="TextBox 7">
            <a:extLst>
              <a:ext uri="{FF2B5EF4-FFF2-40B4-BE49-F238E27FC236}">
                <a16:creationId xmlns:a16="http://schemas.microsoft.com/office/drawing/2014/main" id="{B0015DCB-CB54-1472-2581-E738CF8317C1}"/>
              </a:ext>
            </a:extLst>
          </p:cNvPr>
          <p:cNvSpPr txBox="1"/>
          <p:nvPr/>
        </p:nvSpPr>
        <p:spPr>
          <a:xfrm>
            <a:off x="480046" y="5793262"/>
            <a:ext cx="966121"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N</a:t>
            </a:r>
            <a:r>
              <a:rPr kumimoji="0" lang="en-US" sz="1050" b="0" i="0" u="none" strike="noStrike" kern="1200" cap="none" spc="0" normalizeH="0" baseline="0" noProof="0" dirty="0" err="1">
                <a:ln>
                  <a:noFill/>
                </a:ln>
                <a:solidFill>
                  <a:prstClr val="black"/>
                </a:solidFill>
                <a:effectLst/>
                <a:uLnTx/>
                <a:uFillTx/>
                <a:latin typeface="Calibri" panose="020F0502020204030204"/>
                <a:ea typeface="+mn-ea"/>
                <a:cs typeface="+mn-cs"/>
              </a:rPr>
              <a:t>ot</a:t>
            </a: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 yet done</a:t>
            </a:r>
            <a:endPar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612EDF26-5CC2-7F9A-F39C-0AA37DA016A4}"/>
              </a:ext>
            </a:extLst>
          </p:cNvPr>
          <p:cNvSpPr txBox="1"/>
          <p:nvPr/>
        </p:nvSpPr>
        <p:spPr>
          <a:xfrm>
            <a:off x="480046" y="6061159"/>
            <a:ext cx="855618"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In progress</a:t>
            </a:r>
          </a:p>
        </p:txBody>
      </p:sp>
    </p:spTree>
    <p:extLst>
      <p:ext uri="{BB962C8B-B14F-4D97-AF65-F5344CB8AC3E}">
        <p14:creationId xmlns:p14="http://schemas.microsoft.com/office/powerpoint/2010/main" val="2584575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AF1F9-E6BB-9533-5EA2-CF583085D30C}"/>
              </a:ext>
            </a:extLst>
          </p:cNvPr>
          <p:cNvSpPr>
            <a:spLocks noGrp="1"/>
          </p:cNvSpPr>
          <p:nvPr>
            <p:ph type="title"/>
          </p:nvPr>
        </p:nvSpPr>
        <p:spPr>
          <a:xfrm>
            <a:off x="178676" y="365126"/>
            <a:ext cx="2622848" cy="2073274"/>
          </a:xfrm>
          <a:solidFill>
            <a:schemeClr val="bg1"/>
          </a:solidFill>
        </p:spPr>
        <p:txBody>
          <a:bodyPr/>
          <a:lstStyle/>
          <a:p>
            <a:r>
              <a:rPr lang="en-US" sz="2400" dirty="0"/>
              <a:t>Sample</a:t>
            </a:r>
            <a:br>
              <a:rPr lang="en-US" sz="2400" dirty="0"/>
            </a:br>
            <a:r>
              <a:rPr lang="en-US" sz="2400" dirty="0"/>
              <a:t>accountability</a:t>
            </a:r>
            <a:br>
              <a:rPr lang="en-US" sz="2400" dirty="0"/>
            </a:br>
            <a:r>
              <a:rPr lang="en-US" sz="2400" dirty="0"/>
              <a:t>framework from</a:t>
            </a:r>
            <a:br>
              <a:rPr lang="en-US" sz="2400" dirty="0"/>
            </a:br>
            <a:r>
              <a:rPr lang="en-US" sz="2400" dirty="0"/>
              <a:t>the 2025 HIV Prevention</a:t>
            </a:r>
            <a:br>
              <a:rPr lang="en-US" sz="2400" dirty="0"/>
            </a:br>
            <a:r>
              <a:rPr lang="en-US" sz="2400" dirty="0"/>
              <a:t>Road Map</a:t>
            </a:r>
          </a:p>
        </p:txBody>
      </p:sp>
      <p:sp>
        <p:nvSpPr>
          <p:cNvPr id="4" name="Text Placeholder 3">
            <a:extLst>
              <a:ext uri="{FF2B5EF4-FFF2-40B4-BE49-F238E27FC236}">
                <a16:creationId xmlns:a16="http://schemas.microsoft.com/office/drawing/2014/main" id="{63DD078C-6C77-99C1-1851-2AF60A3DA973}"/>
              </a:ext>
            </a:extLst>
          </p:cNvPr>
          <p:cNvSpPr>
            <a:spLocks noGrp="1"/>
          </p:cNvSpPr>
          <p:nvPr>
            <p:ph type="body" sz="quarter" idx="10"/>
          </p:nvPr>
        </p:nvSpPr>
        <p:spPr>
          <a:xfrm>
            <a:off x="178676" y="2801880"/>
            <a:ext cx="2125718" cy="547098"/>
          </a:xfrm>
        </p:spPr>
        <p:txBody>
          <a:bodyPr>
            <a:normAutofit fontScale="92500" lnSpcReduction="20000"/>
          </a:bodyPr>
          <a:lstStyle/>
          <a:p>
            <a:r>
              <a:rPr lang="en-US" sz="2000" i="1" dirty="0"/>
              <a:t>	For country adaptation</a:t>
            </a:r>
          </a:p>
        </p:txBody>
      </p:sp>
      <p:pic>
        <p:nvPicPr>
          <p:cNvPr id="6" name="Picture 5">
            <a:extLst>
              <a:ext uri="{FF2B5EF4-FFF2-40B4-BE49-F238E27FC236}">
                <a16:creationId xmlns:a16="http://schemas.microsoft.com/office/drawing/2014/main" id="{519BA007-60DB-7125-209E-7C5D41C6A1F4}"/>
              </a:ext>
            </a:extLst>
          </p:cNvPr>
          <p:cNvPicPr>
            <a:picLocks noChangeAspect="1"/>
          </p:cNvPicPr>
          <p:nvPr/>
        </p:nvPicPr>
        <p:blipFill>
          <a:blip r:embed="rId2"/>
          <a:stretch>
            <a:fillRect/>
          </a:stretch>
        </p:blipFill>
        <p:spPr>
          <a:xfrm>
            <a:off x="2801524" y="0"/>
            <a:ext cx="9390476" cy="6780952"/>
          </a:xfrm>
          <a:prstGeom prst="rect">
            <a:avLst/>
          </a:prstGeom>
        </p:spPr>
      </p:pic>
    </p:spTree>
    <p:extLst>
      <p:ext uri="{BB962C8B-B14F-4D97-AF65-F5344CB8AC3E}">
        <p14:creationId xmlns:p14="http://schemas.microsoft.com/office/powerpoint/2010/main" val="1134445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93F96B6-0C5E-0FA0-B586-A399CAFB536C}"/>
              </a:ext>
            </a:extLst>
          </p:cNvPr>
          <p:cNvSpPr txBox="1"/>
          <p:nvPr/>
        </p:nvSpPr>
        <p:spPr>
          <a:xfrm>
            <a:off x="236536" y="248335"/>
            <a:ext cx="11718926" cy="407035"/>
          </a:xfrm>
          <a:prstGeom prst="rect">
            <a:avLst/>
          </a:prstGeom>
          <a:noFill/>
        </p:spPr>
        <p:txBody>
          <a:bodyPr wrap="square">
            <a:spAutoFit/>
          </a:bodyPr>
          <a:lstStyle>
            <a:defPPr>
              <a:defRPr lang="en-CH"/>
            </a:defPPr>
            <a:lvl1pPr algn="just">
              <a:lnSpc>
                <a:spcPct val="107000"/>
              </a:lnSpc>
              <a:spcAft>
                <a:spcPts val="800"/>
              </a:spcAft>
              <a:defRPr sz="2000" b="1">
                <a:solidFill>
                  <a:srgbClr val="0070C0"/>
                </a:solidFill>
                <a:effectLst/>
                <a:latin typeface="Calibri" panose="020F0502020204030204" pitchFamily="34" charset="0"/>
                <a:ea typeface="Calibri" panose="020F0502020204030204" pitchFamily="34" charset="0"/>
                <a:cs typeface="Calibri" panose="020F0502020204030204" pitchFamily="34" charset="0"/>
              </a:defRPr>
            </a:lvl1p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Action 10 - Strengthen accountability of all stakeholders for progress in HIV prevention</a:t>
            </a:r>
            <a:endParaRPr kumimoji="0" lang="en-CH"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p:txBody>
      </p:sp>
      <p:graphicFrame>
        <p:nvGraphicFramePr>
          <p:cNvPr id="3" name="Table 2">
            <a:extLst>
              <a:ext uri="{FF2B5EF4-FFF2-40B4-BE49-F238E27FC236}">
                <a16:creationId xmlns:a16="http://schemas.microsoft.com/office/drawing/2014/main" id="{C40E4ED6-E90F-5B36-706C-39A569CEFD33}"/>
              </a:ext>
            </a:extLst>
          </p:cNvPr>
          <p:cNvGraphicFramePr>
            <a:graphicFrameLocks noGrp="1"/>
          </p:cNvGraphicFramePr>
          <p:nvPr>
            <p:extLst>
              <p:ext uri="{D42A27DB-BD31-4B8C-83A1-F6EECF244321}">
                <p14:modId xmlns:p14="http://schemas.microsoft.com/office/powerpoint/2010/main" val="290668784"/>
              </p:ext>
            </p:extLst>
          </p:nvPr>
        </p:nvGraphicFramePr>
        <p:xfrm>
          <a:off x="1138693" y="655370"/>
          <a:ext cx="10091283" cy="6041886"/>
        </p:xfrm>
        <a:graphic>
          <a:graphicData uri="http://schemas.openxmlformats.org/drawingml/2006/table">
            <a:tbl>
              <a:tblPr/>
              <a:tblGrid>
                <a:gridCol w="1804532">
                  <a:extLst>
                    <a:ext uri="{9D8B030D-6E8A-4147-A177-3AD203B41FA5}">
                      <a16:colId xmlns:a16="http://schemas.microsoft.com/office/drawing/2014/main" val="1336348908"/>
                    </a:ext>
                  </a:extLst>
                </a:gridCol>
                <a:gridCol w="2571750">
                  <a:extLst>
                    <a:ext uri="{9D8B030D-6E8A-4147-A177-3AD203B41FA5}">
                      <a16:colId xmlns:a16="http://schemas.microsoft.com/office/drawing/2014/main" val="524073428"/>
                    </a:ext>
                  </a:extLst>
                </a:gridCol>
                <a:gridCol w="4956365">
                  <a:extLst>
                    <a:ext uri="{9D8B030D-6E8A-4147-A177-3AD203B41FA5}">
                      <a16:colId xmlns:a16="http://schemas.microsoft.com/office/drawing/2014/main" val="490760066"/>
                    </a:ext>
                  </a:extLst>
                </a:gridCol>
                <a:gridCol w="758636">
                  <a:extLst>
                    <a:ext uri="{9D8B030D-6E8A-4147-A177-3AD203B41FA5}">
                      <a16:colId xmlns:a16="http://schemas.microsoft.com/office/drawing/2014/main" val="3906728685"/>
                    </a:ext>
                  </a:extLst>
                </a:gridCol>
              </a:tblGrid>
              <a:tr h="1069985">
                <a:tc>
                  <a:txBody>
                    <a:bodyPr/>
                    <a:lstStyle/>
                    <a:p>
                      <a:pPr algn="ctr" fontAlgn="ctr"/>
                      <a:r>
                        <a:rPr lang="en-US" sz="1800" b="0" i="0" u="none" strike="noStrike" dirty="0">
                          <a:solidFill>
                            <a:srgbClr val="000000"/>
                          </a:solidFill>
                          <a:effectLst/>
                          <a:latin typeface="Calibri" panose="020F0502020204030204" pitchFamily="34" charset="0"/>
                        </a:rPr>
                        <a:t>Question number (in the survey question-</a:t>
                      </a:r>
                      <a:r>
                        <a:rPr lang="en-US" sz="1800" b="0" i="0" u="none" strike="noStrike" dirty="0" err="1">
                          <a:solidFill>
                            <a:srgbClr val="000000"/>
                          </a:solidFill>
                          <a:effectLst/>
                          <a:latin typeface="Calibri" panose="020F0502020204030204" pitchFamily="34" charset="0"/>
                        </a:rPr>
                        <a:t>naire</a:t>
                      </a:r>
                      <a:r>
                        <a:rPr lang="en-US" sz="1800" b="0" i="0" u="none" strike="noStrike" dirty="0">
                          <a:solidFill>
                            <a:srgbClr val="000000"/>
                          </a:solidFill>
                          <a:effectLst/>
                          <a:latin typeface="Calibri" panose="020F0502020204030204" pitchFamily="34" charset="0"/>
                        </a:rPr>
                        <a:t>)</a:t>
                      </a:r>
                    </a:p>
                  </a:txBody>
                  <a:tcPr marL="0" marR="0" marT="0"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dirty="0">
                          <a:solidFill>
                            <a:srgbClr val="FFFFFF"/>
                          </a:solidFill>
                          <a:effectLst/>
                          <a:latin typeface="Calibri" panose="020F0502020204030204" pitchFamily="34" charset="0"/>
                        </a:rPr>
                        <a:t>Road Map Baseline Survey components considered for overall Road Map Action scoring</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dirty="0">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1800" b="0" i="0" u="none" strike="noStrike" dirty="0">
                          <a:solidFill>
                            <a:srgbClr val="FFFFFF"/>
                          </a:solidFill>
                          <a:effectLst/>
                          <a:latin typeface="Calibri" panose="020F0502020204030204" pitchFamily="34" charset="0"/>
                        </a:rPr>
                        <a:t>Ghana</a:t>
                      </a:r>
                    </a:p>
                  </a:txBody>
                  <a:tcPr marL="0" marR="0" marT="0" marB="0" vert="vert270" anchor="b">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91765497"/>
                  </a:ext>
                </a:extLst>
              </a:tr>
              <a:tr h="2344237">
                <a:tc>
                  <a:txBody>
                    <a:bodyPr/>
                    <a:lstStyle/>
                    <a:p>
                      <a:pPr algn="ctr" fontAlgn="ctr"/>
                      <a:r>
                        <a:rPr lang="en-CH" sz="1800" b="0" i="0" u="none" strike="noStrike" dirty="0">
                          <a:solidFill>
                            <a:srgbClr val="000000"/>
                          </a:solidFill>
                          <a:effectLst/>
                          <a:latin typeface="Calibri" panose="020F0502020204030204" pitchFamily="34" charset="0"/>
                        </a:rPr>
                        <a:t>10.1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 </a:t>
                      </a:r>
                      <a:r>
                        <a:rPr lang="en-US" sz="1800" b="1" i="0" u="none" strike="noStrike" dirty="0">
                          <a:solidFill>
                            <a:srgbClr val="000000"/>
                          </a:solidFill>
                          <a:effectLst/>
                          <a:latin typeface="Calibri" panose="020F0502020204030204" pitchFamily="34" charset="0"/>
                        </a:rPr>
                        <a:t>Table3 (refer to previous slide) of the 2025 Road Map followed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s-ES" sz="1800" b="0" i="0" u="none" strike="noStrike" dirty="0">
                          <a:solidFill>
                            <a:srgbClr val="000000"/>
                          </a:solidFill>
                          <a:effectLst/>
                          <a:latin typeface="Calibri" panose="020F0502020204030204" pitchFamily="34" charset="0"/>
                        </a:rPr>
                        <a:t> &gt; 3/8 </a:t>
                      </a:r>
                      <a:r>
                        <a:rPr lang="es-ES" sz="1800" b="0" i="0" u="none" strike="noStrike" dirty="0" err="1">
                          <a:solidFill>
                            <a:srgbClr val="000000"/>
                          </a:solidFill>
                          <a:effectLst/>
                          <a:latin typeface="Calibri" panose="020F0502020204030204" pitchFamily="34" charset="0"/>
                        </a:rPr>
                        <a:t>followed</a:t>
                      </a:r>
                      <a:r>
                        <a:rPr lang="es-ES" sz="1800" b="0" i="0" u="none" strike="noStrike" dirty="0">
                          <a:solidFill>
                            <a:srgbClr val="000000"/>
                          </a:solidFill>
                          <a:effectLst/>
                          <a:latin typeface="Calibri" panose="020F0502020204030204" pitchFamily="34" charset="0"/>
                        </a:rPr>
                        <a:t>:</a:t>
                      </a:r>
                    </a:p>
                    <a:p>
                      <a:pPr algn="l" fontAlgn="ctr"/>
                      <a:r>
                        <a:rPr lang="en-GB" sz="1800" kern="1200" dirty="0">
                          <a:solidFill>
                            <a:schemeClr val="tx1"/>
                          </a:solidFill>
                          <a:effectLst/>
                          <a:latin typeface="+mn-lt"/>
                          <a:ea typeface="+mn-ea"/>
                          <a:cs typeface="+mn-cs"/>
                        </a:rPr>
                        <a:t>- Annual senior </a:t>
                      </a:r>
                      <a:r>
                        <a:rPr lang="en-GB" sz="1800" kern="1200" dirty="0" err="1">
                          <a:solidFill>
                            <a:schemeClr val="tx1"/>
                          </a:solidFill>
                          <a:effectLst/>
                          <a:latin typeface="+mn-lt"/>
                          <a:ea typeface="+mn-ea"/>
                          <a:cs typeface="+mn-cs"/>
                        </a:rPr>
                        <a:t>senior</a:t>
                      </a:r>
                      <a:r>
                        <a:rPr lang="en-GB" sz="1800" kern="1200" dirty="0">
                          <a:solidFill>
                            <a:schemeClr val="tx1"/>
                          </a:solidFill>
                          <a:effectLst/>
                          <a:latin typeface="+mn-lt"/>
                          <a:ea typeface="+mn-ea"/>
                          <a:cs typeface="+mn-cs"/>
                        </a:rPr>
                        <a:t> political leadership briefings on HIV prevention</a:t>
                      </a:r>
                    </a:p>
                    <a:p>
                      <a:pPr marL="0" marR="0" lvl="0" indent="0" algn="l" defTabSz="914400" rtl="0" eaLnBrk="1" fontAlgn="ctr" latinLnBrk="0" hangingPunct="1">
                        <a:lnSpc>
                          <a:spcPct val="100000"/>
                        </a:lnSpc>
                        <a:spcBef>
                          <a:spcPts val="0"/>
                        </a:spcBef>
                        <a:spcAft>
                          <a:spcPts val="0"/>
                        </a:spcAft>
                        <a:buClrTx/>
                        <a:buSzTx/>
                        <a:buFontTx/>
                        <a:buNone/>
                        <a:tabLst/>
                        <a:defRPr/>
                      </a:pPr>
                      <a:r>
                        <a:rPr lang="en-GB" sz="1800" b="0" i="0" u="none" strike="noStrike" kern="1200" dirty="0">
                          <a:solidFill>
                            <a:schemeClr val="tx1"/>
                          </a:solidFill>
                          <a:effectLst/>
                          <a:latin typeface="+mn-lt"/>
                          <a:ea typeface="+mn-ea"/>
                          <a:cs typeface="+mn-cs"/>
                        </a:rPr>
                        <a:t>- </a:t>
                      </a:r>
                      <a:r>
                        <a:rPr lang="en-GB" sz="1800" kern="1200" dirty="0">
                          <a:solidFill>
                            <a:schemeClr val="tx1"/>
                          </a:solidFill>
                          <a:effectLst/>
                          <a:latin typeface="+mn-lt"/>
                          <a:ea typeface="+mn-ea"/>
                          <a:cs typeface="+mn-cs"/>
                        </a:rPr>
                        <a:t>Annual prevention finance and investment tracking at global and country levels</a:t>
                      </a:r>
                      <a:endParaRPr lang="en-CH" sz="1800" kern="1200" dirty="0">
                        <a:solidFill>
                          <a:schemeClr val="tx1"/>
                        </a:solidFill>
                        <a:effectLst/>
                        <a:latin typeface="+mn-lt"/>
                        <a:ea typeface="+mn-ea"/>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s-ES" sz="1800" b="0" i="0" u="none" strike="noStrike" dirty="0">
                          <a:solidFill>
                            <a:srgbClr val="000000"/>
                          </a:solidFill>
                          <a:effectLst/>
                          <a:latin typeface="Calibri" panose="020F0502020204030204" pitchFamily="34" charset="0"/>
                        </a:rPr>
                        <a:t>- </a:t>
                      </a:r>
                      <a:r>
                        <a:rPr lang="en-GB" sz="1800" kern="1200" dirty="0">
                          <a:solidFill>
                            <a:schemeClr val="tx1"/>
                          </a:solidFill>
                          <a:effectLst/>
                          <a:latin typeface="+mn-lt"/>
                          <a:ea typeface="+mn-ea"/>
                          <a:cs typeface="+mn-cs"/>
                        </a:rPr>
                        <a:t>Quarterly programmatic progress-tracking on HIV prevention and problem-solving dialogues</a:t>
                      </a:r>
                      <a:endParaRPr lang="en-CH" sz="1800" kern="1200" dirty="0">
                        <a:solidFill>
                          <a:schemeClr val="tx1"/>
                        </a:solidFill>
                        <a:effectLst/>
                        <a:latin typeface="+mn-lt"/>
                        <a:ea typeface="+mn-ea"/>
                        <a:cs typeface="+mn-cs"/>
                      </a:endParaRPr>
                    </a:p>
                    <a:p>
                      <a:pPr algn="l" fontAlgn="ct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873F"/>
                    </a:solidFill>
                  </a:tcPr>
                </a:tc>
                <a:extLst>
                  <a:ext uri="{0D108BD9-81ED-4DB2-BD59-A6C34878D82A}">
                    <a16:rowId xmlns:a16="http://schemas.microsoft.com/office/drawing/2014/main" val="94034857"/>
                  </a:ext>
                </a:extLst>
              </a:tr>
              <a:tr h="1741938">
                <a:tc>
                  <a:txBody>
                    <a:bodyPr/>
                    <a:lstStyle/>
                    <a:p>
                      <a:pPr algn="ctr" fontAlgn="ctr"/>
                      <a:r>
                        <a:rPr lang="en-CH" sz="1800" b="0" i="0" u="none" strike="noStrike" dirty="0">
                          <a:solidFill>
                            <a:srgbClr val="000000"/>
                          </a:solidFill>
                          <a:effectLst/>
                          <a:latin typeface="Calibri" panose="020F0502020204030204" pitchFamily="34" charset="0"/>
                        </a:rPr>
                        <a:t>10.2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&gt; </a:t>
                      </a:r>
                      <a:r>
                        <a:rPr lang="en-GB" sz="1800" b="1" kern="1200" dirty="0">
                          <a:solidFill>
                            <a:schemeClr val="tx1"/>
                          </a:solidFill>
                          <a:effectLst/>
                          <a:latin typeface="+mn-lt"/>
                          <a:ea typeface="+mn-ea"/>
                          <a:cs typeface="+mn-cs"/>
                        </a:rPr>
                        <a:t>Is there a complete accountability framework developed in line with table 3 of the 2025 HIV Prevention Road Map, and who was consulted?</a:t>
                      </a:r>
                      <a:endParaRPr lang="en-CH" sz="1800" kern="1200" dirty="0">
                        <a:solidFill>
                          <a:schemeClr val="tx1"/>
                        </a:solidFill>
                        <a:effectLst/>
                        <a:latin typeface="+mn-lt"/>
                        <a:ea typeface="+mn-ea"/>
                        <a:cs typeface="+mn-cs"/>
                      </a:endParaRPr>
                    </a:p>
                    <a:p>
                      <a:pPr algn="l" fontAlgn="ct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No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2687476548"/>
                  </a:ext>
                </a:extLst>
              </a:tr>
              <a:tr h="680129">
                <a:tc>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CH" sz="1800" b="0" i="0" u="none" strike="noStrike">
                          <a:solidFill>
                            <a:srgbClr val="FFFFFF"/>
                          </a:solidFill>
                          <a:effectLst/>
                          <a:latin typeface="Calibri" panose="020F050202020403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Total score</a:t>
                      </a:r>
                    </a:p>
                  </a:txBody>
                  <a:tcPr marL="0" marR="0" marT="0" marB="0" anchor="ctr">
                    <a:lnL>
                      <a:noFill/>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8DB4E2"/>
                      </a:solidFill>
                      <a:prstDash val="dot"/>
                      <a:round/>
                      <a:headEnd type="none" w="med" len="med"/>
                      <a:tailEnd type="none" w="med" len="med"/>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7235"/>
                    </a:solidFill>
                  </a:tcPr>
                </a:tc>
                <a:extLst>
                  <a:ext uri="{0D108BD9-81ED-4DB2-BD59-A6C34878D82A}">
                    <a16:rowId xmlns:a16="http://schemas.microsoft.com/office/drawing/2014/main" val="2075666743"/>
                  </a:ext>
                </a:extLst>
              </a:tr>
            </a:tbl>
          </a:graphicData>
        </a:graphic>
      </p:graphicFrame>
      <p:graphicFrame>
        <p:nvGraphicFramePr>
          <p:cNvPr id="2" name="Table 1">
            <a:extLst>
              <a:ext uri="{FF2B5EF4-FFF2-40B4-BE49-F238E27FC236}">
                <a16:creationId xmlns:a16="http://schemas.microsoft.com/office/drawing/2014/main" id="{DE30570C-7F91-4939-B773-E49B63C04E2E}"/>
              </a:ext>
            </a:extLst>
          </p:cNvPr>
          <p:cNvGraphicFramePr>
            <a:graphicFrameLocks noGrp="1"/>
          </p:cNvGraphicFramePr>
          <p:nvPr/>
        </p:nvGraphicFramePr>
        <p:xfrm>
          <a:off x="29043" y="5834657"/>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a:noFill/>
                    </a:lnL>
                    <a:lnR>
                      <a:noFill/>
                    </a:lnR>
                    <a:lnT>
                      <a:noFill/>
                    </a:lnT>
                    <a:lnB>
                      <a:noFill/>
                    </a:lnB>
                    <a:solidFill>
                      <a:srgbClr val="00B050"/>
                    </a:solidFill>
                  </a:tcPr>
                </a:tc>
                <a:extLst>
                  <a:ext uri="{0D108BD9-81ED-4DB2-BD59-A6C34878D82A}">
                    <a16:rowId xmlns:a16="http://schemas.microsoft.com/office/drawing/2014/main" val="1428774549"/>
                  </a:ext>
                </a:extLst>
              </a:tr>
            </a:tbl>
          </a:graphicData>
        </a:graphic>
      </p:graphicFrame>
      <p:sp>
        <p:nvSpPr>
          <p:cNvPr id="6" name="TextBox 5">
            <a:extLst>
              <a:ext uri="{FF2B5EF4-FFF2-40B4-BE49-F238E27FC236}">
                <a16:creationId xmlns:a16="http://schemas.microsoft.com/office/drawing/2014/main" id="{6A316C8B-1A53-98DF-3FEA-033F4ABEF0AB}"/>
              </a:ext>
            </a:extLst>
          </p:cNvPr>
          <p:cNvSpPr txBox="1"/>
          <p:nvPr/>
        </p:nvSpPr>
        <p:spPr>
          <a:xfrm>
            <a:off x="270497" y="5804604"/>
            <a:ext cx="6205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rPr>
              <a:t>Done</a:t>
            </a: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62E1F131-D162-D04D-636D-D17225743848}"/>
              </a:ext>
            </a:extLst>
          </p:cNvPr>
          <p:cNvGraphicFramePr>
            <a:graphicFrameLocks noGrp="1"/>
          </p:cNvGraphicFramePr>
          <p:nvPr/>
        </p:nvGraphicFramePr>
        <p:xfrm>
          <a:off x="29043" y="6134768"/>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gradFill flip="none" rotWithShape="1">
                      <a:gsLst>
                        <a:gs pos="0">
                          <a:srgbClr val="FBCA5F"/>
                        </a:gs>
                        <a:gs pos="44000">
                          <a:srgbClr val="F8B957"/>
                        </a:gs>
                        <a:gs pos="73000">
                          <a:srgbClr val="F19847"/>
                        </a:gs>
                        <a:gs pos="100000">
                          <a:srgbClr val="EE873F"/>
                        </a:gs>
                      </a:gsLst>
                      <a:lin ang="0" scaled="1"/>
                      <a:tileRect/>
                    </a:gradFill>
                  </a:tcPr>
                </a:tc>
                <a:extLst>
                  <a:ext uri="{0D108BD9-81ED-4DB2-BD59-A6C34878D82A}">
                    <a16:rowId xmlns:a16="http://schemas.microsoft.com/office/drawing/2014/main" val="3580614312"/>
                  </a:ext>
                </a:extLst>
              </a:tr>
            </a:tbl>
          </a:graphicData>
        </a:graphic>
      </p:graphicFrame>
      <p:graphicFrame>
        <p:nvGraphicFramePr>
          <p:cNvPr id="8" name="Table 7">
            <a:extLst>
              <a:ext uri="{FF2B5EF4-FFF2-40B4-BE49-F238E27FC236}">
                <a16:creationId xmlns:a16="http://schemas.microsoft.com/office/drawing/2014/main" id="{9C812925-C4B4-73EE-AD59-8DD5676236D5}"/>
              </a:ext>
            </a:extLst>
          </p:cNvPr>
          <p:cNvGraphicFramePr>
            <a:graphicFrameLocks noGrp="1"/>
          </p:cNvGraphicFramePr>
          <p:nvPr/>
        </p:nvGraphicFramePr>
        <p:xfrm>
          <a:off x="29043" y="6380142"/>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D3519"/>
                    </a:solidFill>
                  </a:tcPr>
                </a:tc>
                <a:extLst>
                  <a:ext uri="{0D108BD9-81ED-4DB2-BD59-A6C34878D82A}">
                    <a16:rowId xmlns:a16="http://schemas.microsoft.com/office/drawing/2014/main" val="1057466796"/>
                  </a:ext>
                </a:extLst>
              </a:tr>
            </a:tbl>
          </a:graphicData>
        </a:graphic>
      </p:graphicFrame>
      <p:sp>
        <p:nvSpPr>
          <p:cNvPr id="9" name="TextBox 8">
            <a:extLst>
              <a:ext uri="{FF2B5EF4-FFF2-40B4-BE49-F238E27FC236}">
                <a16:creationId xmlns:a16="http://schemas.microsoft.com/office/drawing/2014/main" id="{57BA3DE7-7BD4-0B1A-66B3-EEACD6D50702}"/>
              </a:ext>
            </a:extLst>
          </p:cNvPr>
          <p:cNvSpPr txBox="1"/>
          <p:nvPr/>
        </p:nvSpPr>
        <p:spPr>
          <a:xfrm>
            <a:off x="270496" y="6312057"/>
            <a:ext cx="966121"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N</a:t>
            </a:r>
            <a:r>
              <a:rPr kumimoji="0" lang="en-US" sz="1050" b="0" i="0" u="none" strike="noStrike" kern="1200" cap="none" spc="0" normalizeH="0" baseline="0" noProof="0" dirty="0" err="1">
                <a:ln>
                  <a:noFill/>
                </a:ln>
                <a:solidFill>
                  <a:prstClr val="black"/>
                </a:solidFill>
                <a:effectLst/>
                <a:uLnTx/>
                <a:uFillTx/>
                <a:latin typeface="Calibri" panose="020F0502020204030204"/>
                <a:ea typeface="+mn-ea"/>
                <a:cs typeface="+mn-cs"/>
              </a:rPr>
              <a:t>ot</a:t>
            </a: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 yet done</a:t>
            </a:r>
            <a:endPar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41CFFC5-5B31-0A73-9EA8-030E8D8F50FE}"/>
              </a:ext>
            </a:extLst>
          </p:cNvPr>
          <p:cNvSpPr txBox="1"/>
          <p:nvPr/>
        </p:nvSpPr>
        <p:spPr>
          <a:xfrm>
            <a:off x="270497" y="6091630"/>
            <a:ext cx="855618"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In progress</a:t>
            </a:r>
          </a:p>
        </p:txBody>
      </p:sp>
    </p:spTree>
    <p:extLst>
      <p:ext uri="{BB962C8B-B14F-4D97-AF65-F5344CB8AC3E}">
        <p14:creationId xmlns:p14="http://schemas.microsoft.com/office/powerpoint/2010/main" val="1509743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45159F-E059-AF11-A1D3-9CD366FE9960}"/>
              </a:ext>
            </a:extLst>
          </p:cNvPr>
          <p:cNvSpPr txBox="1"/>
          <p:nvPr/>
        </p:nvSpPr>
        <p:spPr>
          <a:xfrm>
            <a:off x="171450" y="214610"/>
            <a:ext cx="11791950" cy="736355"/>
          </a:xfrm>
          <a:prstGeom prst="rect">
            <a:avLst/>
          </a:prstGeom>
          <a:noFill/>
        </p:spPr>
        <p:txBody>
          <a:bodyPr wrap="square">
            <a:spAutoFit/>
          </a:bodyPr>
          <a:lstStyle>
            <a:defPPr>
              <a:defRPr lang="en-CH"/>
            </a:defPPr>
            <a:lvl1pPr algn="just">
              <a:lnSpc>
                <a:spcPct val="107000"/>
              </a:lnSpc>
              <a:spcAft>
                <a:spcPts val="800"/>
              </a:spcAft>
              <a:defRPr sz="2000" b="1">
                <a:solidFill>
                  <a:srgbClr val="0070C0"/>
                </a:solidFill>
                <a:effectLst/>
                <a:latin typeface="Calibri" panose="020F0502020204030204" pitchFamily="34" charset="0"/>
                <a:ea typeface="Calibri" panose="020F0502020204030204" pitchFamily="34" charset="0"/>
                <a:cs typeface="Calibri" panose="020F0502020204030204" pitchFamily="34" charset="0"/>
              </a:defRPr>
            </a:lvl1p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Action 2 - Adopt a precision prevention approach focused on the key and priority populations to develop national HIV prevention goals aligned 2025 targets</a:t>
            </a:r>
            <a:endParaRPr kumimoji="0" lang="en-CH"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p:txBody>
      </p:sp>
      <p:graphicFrame>
        <p:nvGraphicFramePr>
          <p:cNvPr id="2" name="Table 1">
            <a:extLst>
              <a:ext uri="{FF2B5EF4-FFF2-40B4-BE49-F238E27FC236}">
                <a16:creationId xmlns:a16="http://schemas.microsoft.com/office/drawing/2014/main" id="{8A5A529A-D0CB-FFA1-6EB4-C9FC08024152}"/>
              </a:ext>
            </a:extLst>
          </p:cNvPr>
          <p:cNvGraphicFramePr>
            <a:graphicFrameLocks noGrp="1"/>
          </p:cNvGraphicFramePr>
          <p:nvPr>
            <p:extLst>
              <p:ext uri="{D42A27DB-BD31-4B8C-83A1-F6EECF244321}">
                <p14:modId xmlns:p14="http://schemas.microsoft.com/office/powerpoint/2010/main" val="3869358649"/>
              </p:ext>
            </p:extLst>
          </p:nvPr>
        </p:nvGraphicFramePr>
        <p:xfrm>
          <a:off x="1434244" y="1134683"/>
          <a:ext cx="10576780" cy="5604023"/>
        </p:xfrm>
        <a:graphic>
          <a:graphicData uri="http://schemas.openxmlformats.org/drawingml/2006/table">
            <a:tbl>
              <a:tblPr/>
              <a:tblGrid>
                <a:gridCol w="1573264">
                  <a:extLst>
                    <a:ext uri="{9D8B030D-6E8A-4147-A177-3AD203B41FA5}">
                      <a16:colId xmlns:a16="http://schemas.microsoft.com/office/drawing/2014/main" val="4087950088"/>
                    </a:ext>
                  </a:extLst>
                </a:gridCol>
                <a:gridCol w="5415719">
                  <a:extLst>
                    <a:ext uri="{9D8B030D-6E8A-4147-A177-3AD203B41FA5}">
                      <a16:colId xmlns:a16="http://schemas.microsoft.com/office/drawing/2014/main" val="3250851054"/>
                    </a:ext>
                  </a:extLst>
                </a:gridCol>
                <a:gridCol w="3204193">
                  <a:extLst>
                    <a:ext uri="{9D8B030D-6E8A-4147-A177-3AD203B41FA5}">
                      <a16:colId xmlns:a16="http://schemas.microsoft.com/office/drawing/2014/main" val="2315901464"/>
                    </a:ext>
                  </a:extLst>
                </a:gridCol>
                <a:gridCol w="383604">
                  <a:extLst>
                    <a:ext uri="{9D8B030D-6E8A-4147-A177-3AD203B41FA5}">
                      <a16:colId xmlns:a16="http://schemas.microsoft.com/office/drawing/2014/main" val="1654983511"/>
                    </a:ext>
                  </a:extLst>
                </a:gridCol>
              </a:tblGrid>
              <a:tr h="1132267">
                <a:tc>
                  <a:txBody>
                    <a:bodyPr/>
                    <a:lstStyle/>
                    <a:p>
                      <a:pPr algn="ctr" fontAlgn="ctr"/>
                      <a:r>
                        <a:rPr lang="en-US" sz="1800" b="0" i="0" u="none" strike="noStrike" dirty="0">
                          <a:solidFill>
                            <a:srgbClr val="000000"/>
                          </a:solidFill>
                          <a:effectLst/>
                          <a:latin typeface="Calibri" panose="020F0502020204030204" pitchFamily="34" charset="0"/>
                        </a:rPr>
                        <a:t>Question number (in the survey questionnaire)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a:solidFill>
                            <a:srgbClr val="FFFFFF"/>
                          </a:solidFill>
                          <a:effectLst/>
                          <a:latin typeface="Calibri" panose="020F0502020204030204" pitchFamily="34" charset="0"/>
                        </a:rPr>
                        <a:t>Road Map Baseline Survey components considered for overall Road Map Action scoring</a:t>
                      </a:r>
                    </a:p>
                  </a:txBody>
                  <a:tcPr marL="0" marR="0" marT="0"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dirty="0">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1800" b="0" i="0" u="none" strike="noStrike" dirty="0">
                          <a:solidFill>
                            <a:srgbClr val="FFFFFF"/>
                          </a:solidFill>
                          <a:effectLst/>
                          <a:latin typeface="Calibri" panose="020F0502020204030204" pitchFamily="34" charset="0"/>
                        </a:rPr>
                        <a:t>Ghana</a:t>
                      </a:r>
                    </a:p>
                  </a:txBody>
                  <a:tcPr marL="0" marR="0" marT="0" marB="0" vert="vert27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4055639533"/>
                  </a:ext>
                </a:extLst>
              </a:tr>
              <a:tr h="0">
                <a:tc>
                  <a:txBody>
                    <a:bodyPr/>
                    <a:lstStyle/>
                    <a:p>
                      <a:pPr algn="ctr" fontAlgn="ctr"/>
                      <a:r>
                        <a:rPr lang="en-CH" sz="1800" b="0" i="0" u="none" strike="noStrike" dirty="0">
                          <a:solidFill>
                            <a:srgbClr val="000000"/>
                          </a:solidFill>
                          <a:effectLst/>
                          <a:latin typeface="Calibri" panose="020F0502020204030204" pitchFamily="34" charset="0"/>
                        </a:rPr>
                        <a:t>2.1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&gt;</a:t>
                      </a:r>
                      <a:r>
                        <a:rPr lang="en-GB" sz="1800" b="1" kern="1200" dirty="0">
                          <a:solidFill>
                            <a:schemeClr val="tx1"/>
                          </a:solidFill>
                          <a:effectLst/>
                          <a:latin typeface="+mn-lt"/>
                          <a:ea typeface="+mn-ea"/>
                          <a:cs typeface="+mn-cs"/>
                        </a:rPr>
                        <a:t>Based on the evidence-driven assessment under point 1, has the country  developed or updated a national HIV Prevention Road Map or plan that covers the period up to 2025 or beyond?</a:t>
                      </a:r>
                      <a:endParaRPr lang="en-CH" sz="1800" kern="1200" dirty="0">
                        <a:solidFill>
                          <a:schemeClr val="tx1"/>
                        </a:solidFill>
                        <a:effectLst/>
                        <a:latin typeface="+mn-lt"/>
                        <a:ea typeface="+mn-ea"/>
                        <a:cs typeface="+mn-cs"/>
                      </a:endParaRPr>
                    </a:p>
                    <a:p>
                      <a:pPr algn="l" fontAlgn="ct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a:t>
                      </a:r>
                      <a:r>
                        <a:rPr lang="en-GB" sz="1800" kern="1200" dirty="0">
                          <a:solidFill>
                            <a:schemeClr val="tx1"/>
                          </a:solidFill>
                          <a:effectLst/>
                          <a:latin typeface="+mn-lt"/>
                          <a:ea typeface="+mn-ea"/>
                          <a:cs typeface="+mn-cs"/>
                        </a:rPr>
                        <a:t>Yes, a national strategic plan on HIV that reflects all the relevant priority pillars and populations of the 2025 Road Map</a:t>
                      </a:r>
                      <a:endParaRPr lang="en-CH" sz="1800" kern="1200" dirty="0">
                        <a:solidFill>
                          <a:schemeClr val="tx1"/>
                        </a:solidFill>
                        <a:effectLst/>
                        <a:latin typeface="+mn-lt"/>
                        <a:ea typeface="+mn-ea"/>
                        <a:cs typeface="+mn-cs"/>
                      </a:endParaRPr>
                    </a:p>
                    <a:p>
                      <a:pPr algn="l" fontAlgn="ct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676551076"/>
                  </a:ext>
                </a:extLst>
              </a:tr>
              <a:tr h="390879">
                <a:tc>
                  <a:txBody>
                    <a:bodyPr/>
                    <a:lstStyle/>
                    <a:p>
                      <a:pPr algn="ctr" fontAlgn="ctr"/>
                      <a:r>
                        <a:rPr lang="en-CH" sz="1800" b="0" i="0" u="none" strike="noStrike" dirty="0">
                          <a:solidFill>
                            <a:srgbClr val="000000"/>
                          </a:solidFill>
                          <a:effectLst/>
                          <a:latin typeface="Calibri" panose="020F0502020204030204" pitchFamily="34" charset="0"/>
                        </a:rPr>
                        <a:t>2.2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r>
                        <a:rPr lang="es-ES" sz="1800" b="0" i="0" u="none" strike="noStrike" dirty="0">
                          <a:solidFill>
                            <a:srgbClr val="000000"/>
                          </a:solidFill>
                          <a:effectLst/>
                          <a:latin typeface="Calibri" panose="020F0502020204030204" pitchFamily="34" charset="0"/>
                        </a:rPr>
                      </a:br>
                      <a:r>
                        <a:rPr lang="es-ES" sz="1800" b="0" i="0" u="none" strike="noStrike" dirty="0">
                          <a:solidFill>
                            <a:srgbClr val="000000"/>
                          </a:solidFill>
                          <a:effectLst/>
                          <a:latin typeface="Calibri" panose="020F0502020204030204" pitchFamily="34" charset="0"/>
                        </a:rPr>
                        <a:t> &gt; Set granular HIV </a:t>
                      </a:r>
                      <a:r>
                        <a:rPr lang="es-ES" sz="1800" b="0" i="0" u="none" strike="noStrike" dirty="0" err="1">
                          <a:solidFill>
                            <a:srgbClr val="000000"/>
                          </a:solidFill>
                          <a:effectLst/>
                          <a:latin typeface="Calibri" panose="020F0502020204030204" pitchFamily="34" charset="0"/>
                        </a:rPr>
                        <a:t>prevention</a:t>
                      </a:r>
                      <a:r>
                        <a:rPr lang="es-ES" sz="1800" b="0" i="0" u="none" strike="noStrike" dirty="0">
                          <a:solidFill>
                            <a:srgbClr val="000000"/>
                          </a:solidFill>
                          <a:effectLst/>
                          <a:latin typeface="Calibri" panose="020F0502020204030204" pitchFamily="34" charset="0"/>
                        </a:rPr>
                        <a:t> targets</a:t>
                      </a:r>
                      <a:br>
                        <a:rPr lang="es-ES" sz="1800" b="0" i="0" u="none" strike="noStrike" dirty="0">
                          <a:solidFill>
                            <a:srgbClr val="000000"/>
                          </a:solidFill>
                          <a:effectLst/>
                          <a:latin typeface="Calibri" panose="020F0502020204030204" pitchFamily="34" charset="0"/>
                        </a:rPr>
                      </a:b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 using the Global AIDS Strategy</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3884058"/>
                  </a:ext>
                </a:extLst>
              </a:tr>
              <a:tr h="505822">
                <a:tc>
                  <a:txBody>
                    <a:bodyPr/>
                    <a:lstStyle/>
                    <a:p>
                      <a:pPr algn="ctr" fontAlgn="ctr"/>
                      <a:r>
                        <a:rPr lang="en-CH" sz="1800" b="0" i="0" u="none" strike="noStrike">
                          <a:solidFill>
                            <a:srgbClr val="000000"/>
                          </a:solidFill>
                          <a:effectLst/>
                          <a:latin typeface="Calibri" panose="020F0502020204030204" pitchFamily="34" charset="0"/>
                        </a:rPr>
                        <a:t>2.3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 Translate national targets to subnational targets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 </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76142439"/>
                  </a:ext>
                </a:extLst>
              </a:tr>
              <a:tr h="316138">
                <a:tc>
                  <a:txBody>
                    <a:bodyPr/>
                    <a:lstStyle/>
                    <a:p>
                      <a:pPr algn="ctr" fontAlgn="ctr"/>
                      <a:r>
                        <a:rPr lang="en-CH" sz="1800" b="0" i="0" u="none" strike="noStrike">
                          <a:solidFill>
                            <a:srgbClr val="000000"/>
                          </a:solidFill>
                          <a:effectLst/>
                          <a:latin typeface="Calibri" panose="020F0502020204030204" pitchFamily="34" charset="0"/>
                        </a:rPr>
                        <a:t>2.4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s-ES" sz="1800" b="0" i="0" u="none" strike="noStrike" dirty="0">
                          <a:solidFill>
                            <a:srgbClr val="000000"/>
                          </a:solidFill>
                          <a:effectLst/>
                          <a:latin typeface="Calibri" panose="020F0502020204030204" pitchFamily="34" charset="0"/>
                        </a:rPr>
                        <a:t> &gt; </a:t>
                      </a:r>
                      <a:r>
                        <a:rPr lang="es-ES" sz="1800" b="0" i="0" u="none" strike="noStrike" dirty="0" err="1">
                          <a:solidFill>
                            <a:srgbClr val="000000"/>
                          </a:solidFill>
                          <a:effectLst/>
                          <a:latin typeface="Calibri" panose="020F0502020204030204" pitchFamily="34" charset="0"/>
                        </a:rPr>
                        <a:t>Differentiated</a:t>
                      </a:r>
                      <a:r>
                        <a:rPr lang="es-ES" sz="1800" b="0" i="0" u="none" strike="noStrike" dirty="0">
                          <a:solidFill>
                            <a:srgbClr val="000000"/>
                          </a:solidFill>
                          <a:effectLst/>
                          <a:latin typeface="Calibri" panose="020F0502020204030204" pitchFamily="34" charset="0"/>
                        </a:rPr>
                        <a:t> HIV </a:t>
                      </a:r>
                      <a:r>
                        <a:rPr lang="es-ES" sz="1800" b="0" i="0" u="none" strike="noStrike" dirty="0" err="1">
                          <a:solidFill>
                            <a:srgbClr val="000000"/>
                          </a:solidFill>
                          <a:effectLst/>
                          <a:latin typeface="Calibri" panose="020F0502020204030204" pitchFamily="34" charset="0"/>
                        </a:rPr>
                        <a:t>prevention</a:t>
                      </a:r>
                      <a:r>
                        <a:rPr lang="es-ES" sz="1800" b="0" i="0" u="none" strike="noStrike" dirty="0">
                          <a:solidFill>
                            <a:srgbClr val="000000"/>
                          </a:solidFill>
                          <a:effectLst/>
                          <a:latin typeface="Calibri" panose="020F0502020204030204" pitchFamily="34" charset="0"/>
                        </a:rPr>
                        <a:t> </a:t>
                      </a:r>
                      <a:r>
                        <a:rPr lang="es-ES" sz="1800" b="0" i="0" u="none" strike="noStrike" dirty="0" err="1">
                          <a:solidFill>
                            <a:srgbClr val="000000"/>
                          </a:solidFill>
                          <a:effectLst/>
                          <a:latin typeface="Calibri" panose="020F0502020204030204" pitchFamily="34" charset="0"/>
                        </a:rPr>
                        <a:t>packages</a:t>
                      </a: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4199518484"/>
                  </a:ext>
                </a:extLst>
              </a:tr>
              <a:tr h="316138">
                <a:tc>
                  <a:txBody>
                    <a:bodyPr/>
                    <a:lstStyle/>
                    <a:p>
                      <a:pPr algn="ctr" fontAlgn="ctr"/>
                      <a:r>
                        <a:rPr lang="en-CH" sz="1800" b="0" i="0" u="none" strike="noStrike">
                          <a:solidFill>
                            <a:srgbClr val="000000"/>
                          </a:solidFill>
                          <a:effectLst/>
                          <a:latin typeface="Calibri" panose="020F0502020204030204" pitchFamily="34" charset="0"/>
                        </a:rPr>
                        <a:t>2.5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 Packages for AGYW where relevant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No</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3118823088"/>
                  </a:ext>
                </a:extLst>
              </a:tr>
              <a:tr h="505822">
                <a:tc>
                  <a:txBody>
                    <a:bodyPr/>
                    <a:lstStyle/>
                    <a:p>
                      <a:pPr algn="ctr" fontAlgn="ctr"/>
                      <a:r>
                        <a:rPr lang="en-CH" sz="1800" b="0" i="0" u="none" strike="noStrike">
                          <a:solidFill>
                            <a:srgbClr val="000000"/>
                          </a:solidFill>
                          <a:effectLst/>
                          <a:latin typeface="Calibri" panose="020F0502020204030204" pitchFamily="34" charset="0"/>
                        </a:rPr>
                        <a:t>2.7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s-ES" sz="1800" b="0" i="0" u="none" strike="noStrike" dirty="0">
                          <a:solidFill>
                            <a:srgbClr val="000000"/>
                          </a:solidFill>
                          <a:effectLst/>
                          <a:latin typeface="Calibri" panose="020F0502020204030204" pitchFamily="34" charset="0"/>
                        </a:rPr>
                        <a:t> &gt; </a:t>
                      </a:r>
                      <a:r>
                        <a:rPr lang="en-GB" sz="1800" b="1" kern="1200" dirty="0">
                          <a:solidFill>
                            <a:schemeClr val="tx1"/>
                          </a:solidFill>
                          <a:effectLst/>
                          <a:latin typeface="+mn-lt"/>
                          <a:ea typeface="+mn-ea"/>
                          <a:cs typeface="+mn-cs"/>
                        </a:rPr>
                        <a:t>Are SOPs (detailed implementation guidance for service providers or implementers) in place for the 5 prevention pillars? </a:t>
                      </a:r>
                      <a:endParaRPr lang="es-ES" sz="1800" b="0" i="0" u="none" strike="noStrike" dirty="0">
                        <a:solidFill>
                          <a:srgbClr val="000000"/>
                        </a:solidFill>
                        <a:effectLst/>
                        <a:highlight>
                          <a:srgbClr val="F8B856"/>
                        </a:highligh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s-ES" sz="1800" b="0" i="0" u="none" strike="noStrike" dirty="0">
                          <a:solidFill>
                            <a:srgbClr val="000000"/>
                          </a:solidFill>
                          <a:effectLst/>
                          <a:highlight>
                            <a:srgbClr val="F8B856"/>
                          </a:highlight>
                          <a:latin typeface="Calibri" panose="020F0502020204030204" pitchFamily="34" charset="0"/>
                        </a:rPr>
                        <a:t>(Missing SOP </a:t>
                      </a:r>
                      <a:r>
                        <a:rPr lang="es-ES" sz="1800" b="0" i="0" u="none" strike="noStrike" dirty="0" err="1">
                          <a:solidFill>
                            <a:srgbClr val="000000"/>
                          </a:solidFill>
                          <a:effectLst/>
                          <a:highlight>
                            <a:srgbClr val="F8B856"/>
                          </a:highlight>
                          <a:latin typeface="Calibri" panose="020F0502020204030204" pitchFamily="34" charset="0"/>
                        </a:rPr>
                        <a:t>for</a:t>
                      </a:r>
                      <a:r>
                        <a:rPr lang="es-ES" sz="1800" b="0" i="0" u="none" strike="noStrike" dirty="0">
                          <a:solidFill>
                            <a:srgbClr val="000000"/>
                          </a:solidFill>
                          <a:effectLst/>
                          <a:highlight>
                            <a:srgbClr val="F8B856"/>
                          </a:highlight>
                          <a:latin typeface="Calibri" panose="020F0502020204030204" pitchFamily="34" charset="0"/>
                        </a:rPr>
                        <a:t> AGYW, </a:t>
                      </a:r>
                      <a:r>
                        <a:rPr lang="es-ES" sz="1800" b="0" i="0" u="none" strike="noStrike" dirty="0" err="1">
                          <a:solidFill>
                            <a:srgbClr val="000000"/>
                          </a:solidFill>
                          <a:effectLst/>
                          <a:highlight>
                            <a:srgbClr val="F8B856"/>
                          </a:highlight>
                          <a:latin typeface="Calibri" panose="020F0502020204030204" pitchFamily="34" charset="0"/>
                        </a:rPr>
                        <a:t>Transgender</a:t>
                      </a:r>
                      <a:r>
                        <a:rPr lang="es-ES" sz="1800" b="0" i="0" u="none" strike="noStrike" dirty="0">
                          <a:solidFill>
                            <a:srgbClr val="000000"/>
                          </a:solidFill>
                          <a:effectLst/>
                          <a:highlight>
                            <a:srgbClr val="F8B856"/>
                          </a:highlight>
                          <a:latin typeface="Calibri" panose="020F0502020204030204" pitchFamily="34" charset="0"/>
                        </a:rPr>
                        <a:t>, PWID, </a:t>
                      </a:r>
                      <a:r>
                        <a:rPr lang="es-ES" sz="1800" b="0" i="0" u="none" strike="noStrike" dirty="0" err="1">
                          <a:solidFill>
                            <a:srgbClr val="000000"/>
                          </a:solidFill>
                          <a:effectLst/>
                          <a:highlight>
                            <a:srgbClr val="F8B856"/>
                          </a:highlight>
                          <a:latin typeface="Calibri" panose="020F0502020204030204" pitchFamily="34" charset="0"/>
                        </a:rPr>
                        <a:t>Prisoners</a:t>
                      </a:r>
                      <a:r>
                        <a:rPr lang="es-ES" sz="1800" b="0" i="0" u="none" strike="noStrike" dirty="0">
                          <a:solidFill>
                            <a:srgbClr val="000000"/>
                          </a:solidFill>
                          <a:effectLst/>
                          <a:highlight>
                            <a:srgbClr val="F8B856"/>
                          </a:highlight>
                          <a:latin typeface="Calibri" panose="020F0502020204030204" pitchFamily="34" charset="0"/>
                        </a:rPr>
                        <a:t> and </a:t>
                      </a:r>
                      <a:r>
                        <a:rPr lang="es-ES" sz="1800" b="0" i="0" u="none" strike="noStrike" dirty="0" err="1">
                          <a:solidFill>
                            <a:srgbClr val="000000"/>
                          </a:solidFill>
                          <a:effectLst/>
                          <a:highlight>
                            <a:srgbClr val="F8B856"/>
                          </a:highlight>
                          <a:latin typeface="Calibri" panose="020F0502020204030204" pitchFamily="34" charset="0"/>
                        </a:rPr>
                        <a:t>boys</a:t>
                      </a:r>
                      <a:r>
                        <a:rPr lang="es-ES" sz="1800" b="0" i="0" u="none" strike="noStrike" dirty="0">
                          <a:solidFill>
                            <a:srgbClr val="000000"/>
                          </a:solidFill>
                          <a:effectLst/>
                          <a:highlight>
                            <a:srgbClr val="F8B856"/>
                          </a:highlight>
                          <a:latin typeface="Calibri" panose="020F0502020204030204" pitchFamily="34" charset="0"/>
                        </a:rPr>
                        <a:t> and </a:t>
                      </a:r>
                      <a:r>
                        <a:rPr lang="es-ES" sz="1800" b="0" i="0" u="none" strike="noStrike" dirty="0" err="1">
                          <a:solidFill>
                            <a:srgbClr val="000000"/>
                          </a:solidFill>
                          <a:effectLst/>
                          <a:highlight>
                            <a:srgbClr val="F8B856"/>
                          </a:highlight>
                          <a:latin typeface="Calibri" panose="020F0502020204030204" pitchFamily="34" charset="0"/>
                        </a:rPr>
                        <a:t>men</a:t>
                      </a:r>
                      <a:r>
                        <a:rPr lang="es-ES" sz="1800" b="0" i="0" u="none" strike="noStrike" dirty="0">
                          <a:solidFill>
                            <a:srgbClr val="000000"/>
                          </a:solidFill>
                          <a:effectLst/>
                          <a:highlight>
                            <a:srgbClr val="F8B856"/>
                          </a:highlight>
                          <a:latin typeface="Calibri" panose="020F0502020204030204" pitchFamily="34" charset="0"/>
                        </a:rPr>
                        <a:t>)</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103237669"/>
                  </a:ext>
                </a:extLst>
              </a:tr>
              <a:tr h="316138">
                <a:tc>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CH" sz="1800" b="0" i="0" u="none" strike="noStrike">
                          <a:solidFill>
                            <a:srgbClr val="FFFFFF"/>
                          </a:solidFill>
                          <a:effectLst/>
                          <a:latin typeface="Calibri" panose="020F050202020403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 Total score</a:t>
                      </a:r>
                    </a:p>
                  </a:txBody>
                  <a:tcPr marL="0" marR="0" marT="0" marB="0" anchor="ctr">
                    <a:lnL>
                      <a:noFill/>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8DB4E2"/>
                      </a:solidFill>
                      <a:prstDash val="dot"/>
                      <a:round/>
                      <a:headEnd type="none" w="med" len="med"/>
                      <a:tailEnd type="none" w="med" len="med"/>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CD60"/>
                    </a:solidFill>
                  </a:tcPr>
                </a:tc>
                <a:extLst>
                  <a:ext uri="{0D108BD9-81ED-4DB2-BD59-A6C34878D82A}">
                    <a16:rowId xmlns:a16="http://schemas.microsoft.com/office/drawing/2014/main" val="3331614098"/>
                  </a:ext>
                </a:extLst>
              </a:tr>
            </a:tbl>
          </a:graphicData>
        </a:graphic>
      </p:graphicFrame>
      <p:graphicFrame>
        <p:nvGraphicFramePr>
          <p:cNvPr id="5" name="Table 4">
            <a:extLst>
              <a:ext uri="{FF2B5EF4-FFF2-40B4-BE49-F238E27FC236}">
                <a16:creationId xmlns:a16="http://schemas.microsoft.com/office/drawing/2014/main" id="{81D14AB8-2A9A-FE0F-A5E2-012993B9A0AD}"/>
              </a:ext>
            </a:extLst>
          </p:cNvPr>
          <p:cNvGraphicFramePr>
            <a:graphicFrameLocks noGrp="1"/>
          </p:cNvGraphicFramePr>
          <p:nvPr/>
        </p:nvGraphicFramePr>
        <p:xfrm>
          <a:off x="95718" y="5758457"/>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a:noFill/>
                    </a:lnL>
                    <a:lnR>
                      <a:noFill/>
                    </a:lnR>
                    <a:lnT>
                      <a:noFill/>
                    </a:lnT>
                    <a:lnB>
                      <a:noFill/>
                    </a:lnB>
                    <a:solidFill>
                      <a:srgbClr val="00B050"/>
                    </a:solidFill>
                  </a:tcPr>
                </a:tc>
                <a:extLst>
                  <a:ext uri="{0D108BD9-81ED-4DB2-BD59-A6C34878D82A}">
                    <a16:rowId xmlns:a16="http://schemas.microsoft.com/office/drawing/2014/main" val="1428774549"/>
                  </a:ext>
                </a:extLst>
              </a:tr>
            </a:tbl>
          </a:graphicData>
        </a:graphic>
      </p:graphicFrame>
      <p:sp>
        <p:nvSpPr>
          <p:cNvPr id="6" name="TextBox 5">
            <a:extLst>
              <a:ext uri="{FF2B5EF4-FFF2-40B4-BE49-F238E27FC236}">
                <a16:creationId xmlns:a16="http://schemas.microsoft.com/office/drawing/2014/main" id="{E2DFA84E-7F6C-14AE-24D7-8C43DF5186F6}"/>
              </a:ext>
            </a:extLst>
          </p:cNvPr>
          <p:cNvSpPr txBox="1"/>
          <p:nvPr/>
        </p:nvSpPr>
        <p:spPr>
          <a:xfrm>
            <a:off x="337172" y="5728404"/>
            <a:ext cx="6205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rPr>
              <a:t>Done</a:t>
            </a: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22206C5-7C6B-E9AB-F574-33CC4BBAB21C}"/>
              </a:ext>
            </a:extLst>
          </p:cNvPr>
          <p:cNvGraphicFramePr>
            <a:graphicFrameLocks noGrp="1"/>
          </p:cNvGraphicFramePr>
          <p:nvPr/>
        </p:nvGraphicFramePr>
        <p:xfrm>
          <a:off x="95718" y="6058568"/>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gradFill flip="none" rotWithShape="1">
                      <a:gsLst>
                        <a:gs pos="0">
                          <a:srgbClr val="FBCA5F"/>
                        </a:gs>
                        <a:gs pos="44000">
                          <a:srgbClr val="F8B957"/>
                        </a:gs>
                        <a:gs pos="73000">
                          <a:srgbClr val="F19847"/>
                        </a:gs>
                        <a:gs pos="100000">
                          <a:srgbClr val="EE873F"/>
                        </a:gs>
                      </a:gsLst>
                      <a:lin ang="0" scaled="1"/>
                      <a:tileRect/>
                    </a:gradFill>
                  </a:tcPr>
                </a:tc>
                <a:extLst>
                  <a:ext uri="{0D108BD9-81ED-4DB2-BD59-A6C34878D82A}">
                    <a16:rowId xmlns:a16="http://schemas.microsoft.com/office/drawing/2014/main" val="3580614312"/>
                  </a:ext>
                </a:extLst>
              </a:tr>
            </a:tbl>
          </a:graphicData>
        </a:graphic>
      </p:graphicFrame>
      <p:graphicFrame>
        <p:nvGraphicFramePr>
          <p:cNvPr id="8" name="Table 7">
            <a:extLst>
              <a:ext uri="{FF2B5EF4-FFF2-40B4-BE49-F238E27FC236}">
                <a16:creationId xmlns:a16="http://schemas.microsoft.com/office/drawing/2014/main" id="{5FE27B04-0FF5-CF4D-AC44-51B5299608D4}"/>
              </a:ext>
            </a:extLst>
          </p:cNvPr>
          <p:cNvGraphicFramePr>
            <a:graphicFrameLocks noGrp="1"/>
          </p:cNvGraphicFramePr>
          <p:nvPr/>
        </p:nvGraphicFramePr>
        <p:xfrm>
          <a:off x="95718" y="6303942"/>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D3519"/>
                    </a:solidFill>
                  </a:tcPr>
                </a:tc>
                <a:extLst>
                  <a:ext uri="{0D108BD9-81ED-4DB2-BD59-A6C34878D82A}">
                    <a16:rowId xmlns:a16="http://schemas.microsoft.com/office/drawing/2014/main" val="1057466796"/>
                  </a:ext>
                </a:extLst>
              </a:tr>
            </a:tbl>
          </a:graphicData>
        </a:graphic>
      </p:graphicFrame>
      <p:sp>
        <p:nvSpPr>
          <p:cNvPr id="9" name="TextBox 8">
            <a:extLst>
              <a:ext uri="{FF2B5EF4-FFF2-40B4-BE49-F238E27FC236}">
                <a16:creationId xmlns:a16="http://schemas.microsoft.com/office/drawing/2014/main" id="{19803EA9-CF85-0D4F-92D4-EC43328D4991}"/>
              </a:ext>
            </a:extLst>
          </p:cNvPr>
          <p:cNvSpPr txBox="1"/>
          <p:nvPr/>
        </p:nvSpPr>
        <p:spPr>
          <a:xfrm>
            <a:off x="337171" y="6235857"/>
            <a:ext cx="966121"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N</a:t>
            </a:r>
            <a:r>
              <a:rPr kumimoji="0" lang="en-US" sz="1050" b="0" i="0" u="none" strike="noStrike" kern="1200" cap="none" spc="0" normalizeH="0" baseline="0" noProof="0" dirty="0" err="1">
                <a:ln>
                  <a:noFill/>
                </a:ln>
                <a:solidFill>
                  <a:prstClr val="black"/>
                </a:solidFill>
                <a:effectLst/>
                <a:uLnTx/>
                <a:uFillTx/>
                <a:latin typeface="Calibri" panose="020F0502020204030204"/>
                <a:ea typeface="+mn-ea"/>
                <a:cs typeface="+mn-cs"/>
              </a:rPr>
              <a:t>ot</a:t>
            </a: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 yet done</a:t>
            </a:r>
            <a:endPar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F4800A11-D26F-F3D9-62A5-E532BF18A27B}"/>
              </a:ext>
            </a:extLst>
          </p:cNvPr>
          <p:cNvSpPr txBox="1"/>
          <p:nvPr/>
        </p:nvSpPr>
        <p:spPr>
          <a:xfrm>
            <a:off x="337172" y="6015430"/>
            <a:ext cx="855618"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In progress</a:t>
            </a:r>
          </a:p>
        </p:txBody>
      </p:sp>
    </p:spTree>
    <p:extLst>
      <p:ext uri="{BB962C8B-B14F-4D97-AF65-F5344CB8AC3E}">
        <p14:creationId xmlns:p14="http://schemas.microsoft.com/office/powerpoint/2010/main" val="25526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company name&#10;&#10;Description automatically generated">
            <a:extLst>
              <a:ext uri="{FF2B5EF4-FFF2-40B4-BE49-F238E27FC236}">
                <a16:creationId xmlns:a16="http://schemas.microsoft.com/office/drawing/2014/main" id="{0883EEB2-8E1D-655B-A50F-0B9AF06D2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34719" y="6119360"/>
            <a:ext cx="1375452" cy="738640"/>
          </a:xfrm>
          <a:prstGeom prst="rect">
            <a:avLst/>
          </a:prstGeom>
        </p:spPr>
      </p:pic>
      <p:sp>
        <p:nvSpPr>
          <p:cNvPr id="7" name="TextBox 6">
            <a:extLst>
              <a:ext uri="{FF2B5EF4-FFF2-40B4-BE49-F238E27FC236}">
                <a16:creationId xmlns:a16="http://schemas.microsoft.com/office/drawing/2014/main" id="{C941869B-FE0A-0146-FF63-EE6D048626BA}"/>
              </a:ext>
            </a:extLst>
          </p:cNvPr>
          <p:cNvSpPr txBox="1"/>
          <p:nvPr/>
        </p:nvSpPr>
        <p:spPr>
          <a:xfrm>
            <a:off x="236536" y="248335"/>
            <a:ext cx="11718927" cy="736355"/>
          </a:xfrm>
          <a:prstGeom prst="rect">
            <a:avLst/>
          </a:prstGeom>
          <a:noFill/>
        </p:spPr>
        <p:txBody>
          <a:bodyPr wrap="square">
            <a:spAutoFit/>
          </a:bodyPr>
          <a:lstStyle>
            <a:defPPr>
              <a:defRPr lang="en-CH"/>
            </a:defPPr>
            <a:lvl1pPr algn="just">
              <a:lnSpc>
                <a:spcPct val="107000"/>
              </a:lnSpc>
              <a:spcAft>
                <a:spcPts val="800"/>
              </a:spcAft>
              <a:defRPr sz="2000" b="1">
                <a:solidFill>
                  <a:srgbClr val="0070C0"/>
                </a:solidFill>
                <a:effectLst/>
                <a:latin typeface="Calibri" panose="020F0502020204030204" pitchFamily="34" charset="0"/>
                <a:ea typeface="Calibri" panose="020F0502020204030204" pitchFamily="34" charset="0"/>
                <a:cs typeface="Calibri" panose="020F0502020204030204" pitchFamily="34" charset="0"/>
              </a:defRPr>
            </a:lvl1p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Action 3 - Define country investment needs for an adequately scaled HIV prevention response and ensure sustainable financing</a:t>
            </a:r>
            <a:endParaRPr kumimoji="0" lang="en-CH"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p:txBody>
      </p:sp>
      <p:graphicFrame>
        <p:nvGraphicFramePr>
          <p:cNvPr id="2" name="Table 1">
            <a:extLst>
              <a:ext uri="{FF2B5EF4-FFF2-40B4-BE49-F238E27FC236}">
                <a16:creationId xmlns:a16="http://schemas.microsoft.com/office/drawing/2014/main" id="{8BA7CE61-E465-3DFE-51B8-2345E236DC2C}"/>
              </a:ext>
            </a:extLst>
          </p:cNvPr>
          <p:cNvGraphicFramePr>
            <a:graphicFrameLocks noGrp="1"/>
          </p:cNvGraphicFramePr>
          <p:nvPr/>
        </p:nvGraphicFramePr>
        <p:xfrm>
          <a:off x="1949951" y="1292082"/>
          <a:ext cx="8539194" cy="5179500"/>
        </p:xfrm>
        <a:graphic>
          <a:graphicData uri="http://schemas.openxmlformats.org/drawingml/2006/table">
            <a:tbl>
              <a:tblPr/>
              <a:tblGrid>
                <a:gridCol w="1395845">
                  <a:extLst>
                    <a:ext uri="{9D8B030D-6E8A-4147-A177-3AD203B41FA5}">
                      <a16:colId xmlns:a16="http://schemas.microsoft.com/office/drawing/2014/main" val="1800457222"/>
                    </a:ext>
                  </a:extLst>
                </a:gridCol>
                <a:gridCol w="4196932">
                  <a:extLst>
                    <a:ext uri="{9D8B030D-6E8A-4147-A177-3AD203B41FA5}">
                      <a16:colId xmlns:a16="http://schemas.microsoft.com/office/drawing/2014/main" val="541366964"/>
                    </a:ext>
                  </a:extLst>
                </a:gridCol>
                <a:gridCol w="2240869">
                  <a:extLst>
                    <a:ext uri="{9D8B030D-6E8A-4147-A177-3AD203B41FA5}">
                      <a16:colId xmlns:a16="http://schemas.microsoft.com/office/drawing/2014/main" val="3301050674"/>
                    </a:ext>
                  </a:extLst>
                </a:gridCol>
                <a:gridCol w="705548">
                  <a:extLst>
                    <a:ext uri="{9D8B030D-6E8A-4147-A177-3AD203B41FA5}">
                      <a16:colId xmlns:a16="http://schemas.microsoft.com/office/drawing/2014/main" val="1912223793"/>
                    </a:ext>
                  </a:extLst>
                </a:gridCol>
              </a:tblGrid>
              <a:tr h="1732246">
                <a:tc>
                  <a:txBody>
                    <a:bodyPr/>
                    <a:lstStyle/>
                    <a:p>
                      <a:pPr algn="ctr" fontAlgn="ctr"/>
                      <a:r>
                        <a:rPr lang="en-US" sz="1800" b="0" i="0" u="none" strike="noStrike" dirty="0">
                          <a:solidFill>
                            <a:srgbClr val="000000"/>
                          </a:solidFill>
                          <a:effectLst/>
                          <a:latin typeface="Calibri" panose="020F0502020204030204" pitchFamily="34" charset="0"/>
                        </a:rPr>
                        <a:t>Question number (in the survey question</a:t>
                      </a:r>
                    </a:p>
                    <a:p>
                      <a:pPr algn="ctr" fontAlgn="ctr"/>
                      <a:r>
                        <a:rPr lang="en-US" sz="1800" b="0" i="0" u="none" strike="noStrike" dirty="0" err="1">
                          <a:solidFill>
                            <a:srgbClr val="000000"/>
                          </a:solidFill>
                          <a:effectLst/>
                          <a:latin typeface="Calibri" panose="020F0502020204030204" pitchFamily="34" charset="0"/>
                        </a:rPr>
                        <a:t>naire</a:t>
                      </a:r>
                      <a:r>
                        <a:rPr lang="en-US" sz="1800" b="0" i="0" u="none" strike="noStrike" dirty="0">
                          <a:solidFill>
                            <a:srgbClr val="000000"/>
                          </a:solidFill>
                          <a:effectLst/>
                          <a:latin typeface="Calibri" panose="020F0502020204030204" pitchFamily="34" charset="0"/>
                        </a:rPr>
                        <a:t>)</a:t>
                      </a:r>
                    </a:p>
                  </a:txBody>
                  <a:tcPr marL="0" marR="0" marT="0"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dirty="0">
                          <a:solidFill>
                            <a:srgbClr val="FFFFFF"/>
                          </a:solidFill>
                          <a:effectLst/>
                          <a:latin typeface="Calibri" panose="020F0502020204030204" pitchFamily="34" charset="0"/>
                        </a:rPr>
                        <a:t>Road Map Baseline Survey components considered for overall Road Map Action scoring</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dirty="0">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1800" b="0" i="0" u="none" strike="noStrike" dirty="0">
                          <a:solidFill>
                            <a:srgbClr val="FFFFFF"/>
                          </a:solidFill>
                          <a:effectLst/>
                          <a:latin typeface="Calibri" panose="020F0502020204030204" pitchFamily="34" charset="0"/>
                        </a:rPr>
                        <a:t>Ghana</a:t>
                      </a:r>
                    </a:p>
                  </a:txBody>
                  <a:tcPr marL="0" marR="0" marT="0" marB="0" vert="vert27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3698244234"/>
                  </a:ext>
                </a:extLst>
              </a:tr>
              <a:tr h="204944">
                <a:tc>
                  <a:txBody>
                    <a:bodyPr/>
                    <a:lstStyle/>
                    <a:p>
                      <a:pPr algn="ctr" fontAlgn="ctr"/>
                      <a:r>
                        <a:rPr lang="en-CH" sz="1800" b="0" i="0" u="none" strike="noStrike" dirty="0">
                          <a:solidFill>
                            <a:srgbClr val="000000"/>
                          </a:solidFill>
                          <a:effectLst/>
                          <a:latin typeface="Calibri" panose="020F0502020204030204" pitchFamily="34" charset="0"/>
                        </a:rPr>
                        <a:t>3.1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ES" sz="1800" b="0" i="0" u="none" strike="noStrike" dirty="0">
                          <a:solidFill>
                            <a:srgbClr val="000000"/>
                          </a:solidFill>
                          <a:effectLst/>
                          <a:latin typeface="Calibri" panose="020F0502020204030204" pitchFamily="34" charset="0"/>
                        </a:rPr>
                        <a:t> &gt;</a:t>
                      </a:r>
                      <a:r>
                        <a:rPr lang="en-GB" sz="1800" b="1" kern="1200" dirty="0">
                          <a:solidFill>
                            <a:schemeClr val="tx1"/>
                          </a:solidFill>
                          <a:effectLst/>
                          <a:latin typeface="+mn-lt"/>
                          <a:ea typeface="+mn-ea"/>
                          <a:cs typeface="+mn-cs"/>
                        </a:rPr>
                        <a:t>Does the country have a budget/costed plan to achieve the 2025 HIV prevention targets/road map</a:t>
                      </a:r>
                      <a:r>
                        <a:rPr lang="en-GB" sz="1800" kern="1200" dirty="0">
                          <a:solidFill>
                            <a:schemeClr val="tx1"/>
                          </a:solidFill>
                          <a:effectLst/>
                          <a:latin typeface="+mn-lt"/>
                          <a:ea typeface="+mn-ea"/>
                          <a:cs typeface="+mn-cs"/>
                        </a:rPr>
                        <a:t> </a:t>
                      </a:r>
                      <a:r>
                        <a:rPr lang="en-GB" sz="1800" b="1" kern="1200" dirty="0">
                          <a:solidFill>
                            <a:schemeClr val="tx1"/>
                          </a:solidFill>
                          <a:effectLst/>
                          <a:latin typeface="+mn-lt"/>
                          <a:ea typeface="+mn-ea"/>
                          <a:cs typeface="+mn-cs"/>
                        </a:rPr>
                        <a:t>for all relevant priority pillars of prevention including key populations and other priority populations?</a:t>
                      </a:r>
                      <a:endParaRPr lang="en-CH" sz="1800" kern="1200" dirty="0">
                        <a:solidFill>
                          <a:schemeClr val="tx1"/>
                        </a:solidFill>
                        <a:effectLst/>
                        <a:latin typeface="+mn-lt"/>
                        <a:ea typeface="+mn-ea"/>
                        <a:cs typeface="+mn-cs"/>
                      </a:endParaRPr>
                    </a:p>
                    <a:p>
                      <a:pPr algn="l" fontAlgn="ct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 </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854253828"/>
                  </a:ext>
                </a:extLst>
              </a:tr>
              <a:tr h="429734">
                <a:tc>
                  <a:txBody>
                    <a:bodyPr/>
                    <a:lstStyle/>
                    <a:p>
                      <a:pPr algn="ctr" fontAlgn="ctr"/>
                      <a:r>
                        <a:rPr lang="en-CH" sz="1800" b="0" i="0" u="none" strike="noStrike">
                          <a:solidFill>
                            <a:srgbClr val="000000"/>
                          </a:solidFill>
                          <a:effectLst/>
                          <a:latin typeface="Calibri" panose="020F0502020204030204" pitchFamily="34" charset="0"/>
                        </a:rPr>
                        <a:t>3.2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a:t>
                      </a:r>
                      <a:r>
                        <a:rPr lang="en-GB" sz="1800" b="1" kern="1200" dirty="0">
                          <a:solidFill>
                            <a:schemeClr val="tx1"/>
                          </a:solidFill>
                          <a:effectLst/>
                          <a:latin typeface="+mn-lt"/>
                          <a:ea typeface="+mn-ea"/>
                          <a:cs typeface="+mn-cs"/>
                        </a:rPr>
                        <a:t>In the past 12 months, has a dialogue on addressing gaps in HIV prevention funding been held with key partners such as NAC, Ministry of Health, Ministry of Finance (or equivalent), Global Fund and PEPFAR?</a:t>
                      </a: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012743481"/>
                  </a:ext>
                </a:extLst>
              </a:tr>
              <a:tr h="429734">
                <a:tc>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CH" sz="1800" b="0" i="0" u="none" strike="noStrike">
                          <a:solidFill>
                            <a:srgbClr val="FFFFFF"/>
                          </a:solidFill>
                          <a:effectLst/>
                          <a:latin typeface="Calibri" panose="020F050202020403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 Total score</a:t>
                      </a:r>
                    </a:p>
                  </a:txBody>
                  <a:tcPr marL="0" marR="0" marT="0" marB="0" anchor="ctr">
                    <a:lnL>
                      <a:noFill/>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8DB4E2"/>
                      </a:solidFill>
                      <a:prstDash val="dot"/>
                      <a:round/>
                      <a:headEnd type="none" w="med" len="med"/>
                      <a:tailEnd type="none" w="med" len="med"/>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354731459"/>
                  </a:ext>
                </a:extLst>
              </a:tr>
            </a:tbl>
          </a:graphicData>
        </a:graphic>
      </p:graphicFrame>
      <p:graphicFrame>
        <p:nvGraphicFramePr>
          <p:cNvPr id="3" name="Table 2">
            <a:extLst>
              <a:ext uri="{FF2B5EF4-FFF2-40B4-BE49-F238E27FC236}">
                <a16:creationId xmlns:a16="http://schemas.microsoft.com/office/drawing/2014/main" id="{C0E1333F-423B-500D-5D6E-6415C1F21A3A}"/>
              </a:ext>
            </a:extLst>
          </p:cNvPr>
          <p:cNvGraphicFramePr>
            <a:graphicFrameLocks noGrp="1"/>
          </p:cNvGraphicFramePr>
          <p:nvPr/>
        </p:nvGraphicFramePr>
        <p:xfrm>
          <a:off x="162393" y="5758457"/>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a:noFill/>
                    </a:lnL>
                    <a:lnR>
                      <a:noFill/>
                    </a:lnR>
                    <a:lnT>
                      <a:noFill/>
                    </a:lnT>
                    <a:lnB>
                      <a:noFill/>
                    </a:lnB>
                    <a:solidFill>
                      <a:srgbClr val="00B050"/>
                    </a:solidFill>
                  </a:tcPr>
                </a:tc>
                <a:extLst>
                  <a:ext uri="{0D108BD9-81ED-4DB2-BD59-A6C34878D82A}">
                    <a16:rowId xmlns:a16="http://schemas.microsoft.com/office/drawing/2014/main" val="1428774549"/>
                  </a:ext>
                </a:extLst>
              </a:tr>
            </a:tbl>
          </a:graphicData>
        </a:graphic>
      </p:graphicFrame>
      <p:sp>
        <p:nvSpPr>
          <p:cNvPr id="5" name="TextBox 4">
            <a:extLst>
              <a:ext uri="{FF2B5EF4-FFF2-40B4-BE49-F238E27FC236}">
                <a16:creationId xmlns:a16="http://schemas.microsoft.com/office/drawing/2014/main" id="{E499FD36-4783-CF40-80B4-9B19A1D61C37}"/>
              </a:ext>
            </a:extLst>
          </p:cNvPr>
          <p:cNvSpPr txBox="1"/>
          <p:nvPr/>
        </p:nvSpPr>
        <p:spPr>
          <a:xfrm>
            <a:off x="403847" y="5728404"/>
            <a:ext cx="6205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rPr>
              <a:t>Done</a:t>
            </a: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D2304CF0-049C-9F83-2CF3-DC001BC0A840}"/>
              </a:ext>
            </a:extLst>
          </p:cNvPr>
          <p:cNvGraphicFramePr>
            <a:graphicFrameLocks noGrp="1"/>
          </p:cNvGraphicFramePr>
          <p:nvPr/>
        </p:nvGraphicFramePr>
        <p:xfrm>
          <a:off x="162393" y="6058568"/>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gradFill flip="none" rotWithShape="1">
                      <a:gsLst>
                        <a:gs pos="0">
                          <a:srgbClr val="FBCA5F"/>
                        </a:gs>
                        <a:gs pos="44000">
                          <a:srgbClr val="F8B957"/>
                        </a:gs>
                        <a:gs pos="73000">
                          <a:srgbClr val="F19847"/>
                        </a:gs>
                        <a:gs pos="100000">
                          <a:srgbClr val="EE873F"/>
                        </a:gs>
                      </a:gsLst>
                      <a:lin ang="0" scaled="1"/>
                      <a:tileRect/>
                    </a:gradFill>
                  </a:tcPr>
                </a:tc>
                <a:extLst>
                  <a:ext uri="{0D108BD9-81ED-4DB2-BD59-A6C34878D82A}">
                    <a16:rowId xmlns:a16="http://schemas.microsoft.com/office/drawing/2014/main" val="3580614312"/>
                  </a:ext>
                </a:extLst>
              </a:tr>
            </a:tbl>
          </a:graphicData>
        </a:graphic>
      </p:graphicFrame>
      <p:graphicFrame>
        <p:nvGraphicFramePr>
          <p:cNvPr id="8" name="Table 7">
            <a:extLst>
              <a:ext uri="{FF2B5EF4-FFF2-40B4-BE49-F238E27FC236}">
                <a16:creationId xmlns:a16="http://schemas.microsoft.com/office/drawing/2014/main" id="{9D218E78-5149-2540-2EDA-8A7769C01514}"/>
              </a:ext>
            </a:extLst>
          </p:cNvPr>
          <p:cNvGraphicFramePr>
            <a:graphicFrameLocks noGrp="1"/>
          </p:cNvGraphicFramePr>
          <p:nvPr/>
        </p:nvGraphicFramePr>
        <p:xfrm>
          <a:off x="162393" y="6303942"/>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D3519"/>
                    </a:solidFill>
                  </a:tcPr>
                </a:tc>
                <a:extLst>
                  <a:ext uri="{0D108BD9-81ED-4DB2-BD59-A6C34878D82A}">
                    <a16:rowId xmlns:a16="http://schemas.microsoft.com/office/drawing/2014/main" val="1057466796"/>
                  </a:ext>
                </a:extLst>
              </a:tr>
            </a:tbl>
          </a:graphicData>
        </a:graphic>
      </p:graphicFrame>
      <p:sp>
        <p:nvSpPr>
          <p:cNvPr id="9" name="TextBox 8">
            <a:extLst>
              <a:ext uri="{FF2B5EF4-FFF2-40B4-BE49-F238E27FC236}">
                <a16:creationId xmlns:a16="http://schemas.microsoft.com/office/drawing/2014/main" id="{DF5FE289-090C-9F73-B954-ACEC02D8BBC1}"/>
              </a:ext>
            </a:extLst>
          </p:cNvPr>
          <p:cNvSpPr txBox="1"/>
          <p:nvPr/>
        </p:nvSpPr>
        <p:spPr>
          <a:xfrm>
            <a:off x="403846" y="6235857"/>
            <a:ext cx="966121"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N</a:t>
            </a:r>
            <a:r>
              <a:rPr kumimoji="0" lang="en-US" sz="1050" b="0" i="0" u="none" strike="noStrike" kern="1200" cap="none" spc="0" normalizeH="0" baseline="0" noProof="0" dirty="0" err="1">
                <a:ln>
                  <a:noFill/>
                </a:ln>
                <a:solidFill>
                  <a:prstClr val="black"/>
                </a:solidFill>
                <a:effectLst/>
                <a:uLnTx/>
                <a:uFillTx/>
                <a:latin typeface="Calibri" panose="020F0502020204030204"/>
                <a:ea typeface="+mn-ea"/>
                <a:cs typeface="+mn-cs"/>
              </a:rPr>
              <a:t>ot</a:t>
            </a: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 yet done</a:t>
            </a:r>
            <a:endPar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BBFE420-C637-2337-6A91-A3A93B6845FF}"/>
              </a:ext>
            </a:extLst>
          </p:cNvPr>
          <p:cNvSpPr txBox="1"/>
          <p:nvPr/>
        </p:nvSpPr>
        <p:spPr>
          <a:xfrm>
            <a:off x="403847" y="6015430"/>
            <a:ext cx="855618"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In progress</a:t>
            </a:r>
          </a:p>
        </p:txBody>
      </p:sp>
    </p:spTree>
    <p:extLst>
      <p:ext uri="{BB962C8B-B14F-4D97-AF65-F5344CB8AC3E}">
        <p14:creationId xmlns:p14="http://schemas.microsoft.com/office/powerpoint/2010/main" val="1297705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company name&#10;&#10;Description automatically generated">
            <a:extLst>
              <a:ext uri="{FF2B5EF4-FFF2-40B4-BE49-F238E27FC236}">
                <a16:creationId xmlns:a16="http://schemas.microsoft.com/office/drawing/2014/main" id="{0883EEB2-8E1D-655B-A50F-0B9AF06D2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1798" y="6165562"/>
            <a:ext cx="1280202" cy="687489"/>
          </a:xfrm>
          <a:prstGeom prst="rect">
            <a:avLst/>
          </a:prstGeom>
          <a:solidFill>
            <a:srgbClr val="FFFFFF"/>
          </a:solidFill>
        </p:spPr>
      </p:pic>
      <p:sp>
        <p:nvSpPr>
          <p:cNvPr id="5" name="TextBox 4">
            <a:extLst>
              <a:ext uri="{FF2B5EF4-FFF2-40B4-BE49-F238E27FC236}">
                <a16:creationId xmlns:a16="http://schemas.microsoft.com/office/drawing/2014/main" id="{4FA75E30-7508-1682-D937-C01C0D794FCB}"/>
              </a:ext>
            </a:extLst>
          </p:cNvPr>
          <p:cNvSpPr txBox="1"/>
          <p:nvPr/>
        </p:nvSpPr>
        <p:spPr>
          <a:xfrm>
            <a:off x="236536" y="205085"/>
            <a:ext cx="11718927" cy="736355"/>
          </a:xfrm>
          <a:prstGeom prst="rect">
            <a:avLst/>
          </a:prstGeom>
          <a:noFill/>
        </p:spPr>
        <p:txBody>
          <a:bodyPr wrap="square">
            <a:spAutoFit/>
          </a:bodyPr>
          <a:lstStyle>
            <a:defPPr>
              <a:defRPr lang="en-CH"/>
            </a:defPPr>
            <a:lvl1pPr algn="just">
              <a:lnSpc>
                <a:spcPct val="107000"/>
              </a:lnSpc>
              <a:spcAft>
                <a:spcPts val="800"/>
              </a:spcAft>
              <a:defRPr sz="2000" b="1">
                <a:solidFill>
                  <a:srgbClr val="0070C0"/>
                </a:solidFill>
                <a:effectLst/>
                <a:latin typeface="Calibri" panose="020F0502020204030204" pitchFamily="34" charset="0"/>
                <a:ea typeface="Calibri" panose="020F0502020204030204" pitchFamily="34" charset="0"/>
                <a:cs typeface="Calibri" panose="020F0502020204030204" pitchFamily="34" charset="0"/>
              </a:defRPr>
            </a:lvl1p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Action 4 - Reinforce HIV prevention leadership entities for multisectoral collaboration, oversight, and management of prevention responses</a:t>
            </a:r>
            <a:endParaRPr kumimoji="0" lang="en-CH"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p:txBody>
      </p:sp>
      <p:graphicFrame>
        <p:nvGraphicFramePr>
          <p:cNvPr id="3" name="Table 2">
            <a:extLst>
              <a:ext uri="{FF2B5EF4-FFF2-40B4-BE49-F238E27FC236}">
                <a16:creationId xmlns:a16="http://schemas.microsoft.com/office/drawing/2014/main" id="{5D6F4276-B9B4-371B-EC24-122BA690E6E6}"/>
              </a:ext>
            </a:extLst>
          </p:cNvPr>
          <p:cNvGraphicFramePr>
            <a:graphicFrameLocks noGrp="1"/>
          </p:cNvGraphicFramePr>
          <p:nvPr/>
        </p:nvGraphicFramePr>
        <p:xfrm>
          <a:off x="1199172" y="941440"/>
          <a:ext cx="9916503" cy="5385409"/>
        </p:xfrm>
        <a:graphic>
          <a:graphicData uri="http://schemas.openxmlformats.org/drawingml/2006/table">
            <a:tbl>
              <a:tblPr/>
              <a:tblGrid>
                <a:gridCol w="1541318">
                  <a:extLst>
                    <a:ext uri="{9D8B030D-6E8A-4147-A177-3AD203B41FA5}">
                      <a16:colId xmlns:a16="http://schemas.microsoft.com/office/drawing/2014/main" val="34850722"/>
                    </a:ext>
                  </a:extLst>
                </a:gridCol>
                <a:gridCol w="4920673">
                  <a:extLst>
                    <a:ext uri="{9D8B030D-6E8A-4147-A177-3AD203B41FA5}">
                      <a16:colId xmlns:a16="http://schemas.microsoft.com/office/drawing/2014/main" val="2978691117"/>
                    </a:ext>
                  </a:extLst>
                </a:gridCol>
                <a:gridCol w="2602661">
                  <a:extLst>
                    <a:ext uri="{9D8B030D-6E8A-4147-A177-3AD203B41FA5}">
                      <a16:colId xmlns:a16="http://schemas.microsoft.com/office/drawing/2014/main" val="3090327500"/>
                    </a:ext>
                  </a:extLst>
                </a:gridCol>
                <a:gridCol w="851851">
                  <a:extLst>
                    <a:ext uri="{9D8B030D-6E8A-4147-A177-3AD203B41FA5}">
                      <a16:colId xmlns:a16="http://schemas.microsoft.com/office/drawing/2014/main" val="712573013"/>
                    </a:ext>
                  </a:extLst>
                </a:gridCol>
              </a:tblGrid>
              <a:tr h="1864382">
                <a:tc>
                  <a:txBody>
                    <a:bodyPr/>
                    <a:lstStyle/>
                    <a:p>
                      <a:pPr algn="ctr" fontAlgn="ctr"/>
                      <a:r>
                        <a:rPr lang="en-US" sz="1800" b="0" i="0" u="none" strike="noStrike" dirty="0">
                          <a:solidFill>
                            <a:srgbClr val="000000"/>
                          </a:solidFill>
                          <a:effectLst/>
                          <a:latin typeface="Calibri" panose="020F0502020204030204" pitchFamily="34" charset="0"/>
                        </a:rPr>
                        <a:t>Question number (in the survey questionnaire)</a:t>
                      </a:r>
                    </a:p>
                  </a:txBody>
                  <a:tcPr marL="0" marR="0" marT="0"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dirty="0">
                          <a:solidFill>
                            <a:srgbClr val="FFFFFF"/>
                          </a:solidFill>
                          <a:effectLst/>
                          <a:latin typeface="Calibri" panose="020F0502020204030204" pitchFamily="34" charset="0"/>
                        </a:rPr>
                        <a:t>Road Map Baseline Survey components considered for overall Road Map Action scoring</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dirty="0">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1800" b="0" i="0" u="none" strike="noStrike" kern="1200" dirty="0">
                          <a:solidFill>
                            <a:srgbClr val="FFFFFF"/>
                          </a:solidFill>
                          <a:effectLst/>
                          <a:latin typeface="Calibri" panose="020F0502020204030204" pitchFamily="34" charset="0"/>
                          <a:ea typeface="+mn-ea"/>
                          <a:cs typeface="+mn-cs"/>
                        </a:rPr>
                        <a:t>Ghana</a:t>
                      </a:r>
                    </a:p>
                  </a:txBody>
                  <a:tcPr marL="0" marR="0" marT="0" marB="0" vert="vert27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3243085811"/>
                  </a:ext>
                </a:extLst>
              </a:tr>
              <a:tr h="263703">
                <a:tc>
                  <a:txBody>
                    <a:bodyPr/>
                    <a:lstStyle/>
                    <a:p>
                      <a:pPr algn="ctr" fontAlgn="ctr"/>
                      <a:r>
                        <a:rPr lang="en-CH" sz="1800" b="0" i="0" u="none" strike="noStrike" dirty="0">
                          <a:solidFill>
                            <a:srgbClr val="000000"/>
                          </a:solidFill>
                          <a:effectLst/>
                          <a:latin typeface="Calibri" panose="020F0502020204030204" pitchFamily="34" charset="0"/>
                        </a:rPr>
                        <a:t>4.1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&gt;</a:t>
                      </a:r>
                      <a:r>
                        <a:rPr lang="en-GB" sz="1800" b="1" kern="1200" dirty="0">
                          <a:solidFill>
                            <a:schemeClr val="tx1"/>
                          </a:solidFill>
                          <a:effectLst/>
                          <a:latin typeface="+mn-lt"/>
                          <a:ea typeface="+mn-ea"/>
                          <a:cs typeface="+mn-cs"/>
                        </a:rPr>
                        <a:t>Is there a designated prevention leadership entity for multisectoral collaboration, oversight and management of the national HIV prevention response?</a:t>
                      </a:r>
                      <a:endParaRPr lang="en-CH" sz="1800" kern="1200" dirty="0">
                        <a:solidFill>
                          <a:schemeClr val="tx1"/>
                        </a:solidFill>
                        <a:effectLst/>
                        <a:latin typeface="+mn-lt"/>
                        <a:ea typeface="+mn-ea"/>
                        <a:cs typeface="+mn-cs"/>
                      </a:endParaRPr>
                    </a:p>
                    <a:p>
                      <a:pPr algn="l" fontAlgn="ct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483848802"/>
                  </a:ext>
                </a:extLst>
              </a:tr>
              <a:tr h="333601">
                <a:tc>
                  <a:txBody>
                    <a:bodyPr/>
                    <a:lstStyle/>
                    <a:p>
                      <a:pPr algn="ctr" fontAlgn="ctr"/>
                      <a:r>
                        <a:rPr lang="en-CH" sz="1800" b="0" i="0" u="none" strike="noStrike">
                          <a:solidFill>
                            <a:srgbClr val="000000"/>
                          </a:solidFill>
                          <a:effectLst/>
                          <a:latin typeface="Calibri" panose="020F0502020204030204" pitchFamily="34" charset="0"/>
                        </a:rPr>
                        <a:t>4.2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a:t>
                      </a:r>
                      <a:r>
                        <a:rPr lang="en-GB" sz="1800" b="1" kern="1200" dirty="0">
                          <a:solidFill>
                            <a:schemeClr val="tx1"/>
                          </a:solidFill>
                          <a:effectLst/>
                          <a:latin typeface="+mn-lt"/>
                          <a:ea typeface="+mn-ea"/>
                          <a:cs typeface="+mn-cs"/>
                        </a:rPr>
                        <a:t>How often has the national HIV prevention Coalition /main multi-sectoral prevention working group met in the last 12 months? </a:t>
                      </a: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Two or three times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574227869"/>
                  </a:ext>
                </a:extLst>
              </a:tr>
              <a:tr h="533762">
                <a:tc>
                  <a:txBody>
                    <a:bodyPr/>
                    <a:lstStyle/>
                    <a:p>
                      <a:pPr algn="ctr" fontAlgn="ctr"/>
                      <a:r>
                        <a:rPr lang="en-CH" sz="1800" b="0" i="0" u="none" strike="noStrike">
                          <a:solidFill>
                            <a:srgbClr val="000000"/>
                          </a:solidFill>
                          <a:effectLst/>
                          <a:latin typeface="Calibri" panose="020F0502020204030204" pitchFamily="34" charset="0"/>
                        </a:rPr>
                        <a:t>4.3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i="0" u="none" strike="noStrike" dirty="0">
                          <a:solidFill>
                            <a:srgbClr val="000000"/>
                          </a:solidFill>
                          <a:effectLst/>
                          <a:latin typeface="Calibri" panose="020F0502020204030204" pitchFamily="34" charset="0"/>
                        </a:rPr>
                        <a:t> &gt; </a:t>
                      </a:r>
                      <a:r>
                        <a:rPr lang="en-US" sz="1800" b="1" kern="1200" dirty="0">
                          <a:solidFill>
                            <a:schemeClr val="tx1"/>
                          </a:solidFill>
                          <a:effectLst/>
                          <a:latin typeface="+mn-lt"/>
                          <a:ea typeface="+mn-ea"/>
                          <a:cs typeface="+mn-cs"/>
                        </a:rPr>
                        <a:t>Has the country developed milestones to reinforce HIV prevention leadership entities?</a:t>
                      </a:r>
                      <a:endParaRPr lang="en-CH" sz="1800" kern="1200" dirty="0">
                        <a:solidFill>
                          <a:schemeClr val="tx1"/>
                        </a:solidFill>
                        <a:effectLst/>
                        <a:latin typeface="+mn-lt"/>
                        <a:ea typeface="+mn-ea"/>
                        <a:cs typeface="+mn-cs"/>
                      </a:endParaRPr>
                    </a:p>
                    <a:p>
                      <a:endParaRPr lang="en-CH" sz="1800" kern="1200" dirty="0">
                        <a:solidFill>
                          <a:schemeClr val="tx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No</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1070538129"/>
                  </a:ext>
                </a:extLst>
              </a:tr>
              <a:tr h="503507">
                <a:tc>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CH" sz="1800" b="0" i="0" u="none" strike="noStrike">
                          <a:solidFill>
                            <a:srgbClr val="FFFFFF"/>
                          </a:solidFill>
                          <a:effectLst/>
                          <a:latin typeface="Calibri" panose="020F050202020403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Total score</a:t>
                      </a:r>
                    </a:p>
                  </a:txBody>
                  <a:tcPr marL="0" marR="0" marT="0" marB="0" anchor="ctr">
                    <a:lnL>
                      <a:noFill/>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8DB4E2"/>
                      </a:solidFill>
                      <a:prstDash val="dot"/>
                      <a:round/>
                      <a:headEnd type="none" w="med" len="med"/>
                      <a:tailEnd type="none" w="med" len="med"/>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B957"/>
                    </a:solidFill>
                  </a:tcPr>
                </a:tc>
                <a:extLst>
                  <a:ext uri="{0D108BD9-81ED-4DB2-BD59-A6C34878D82A}">
                    <a16:rowId xmlns:a16="http://schemas.microsoft.com/office/drawing/2014/main" val="304902029"/>
                  </a:ext>
                </a:extLst>
              </a:tr>
            </a:tbl>
          </a:graphicData>
        </a:graphic>
      </p:graphicFrame>
      <p:graphicFrame>
        <p:nvGraphicFramePr>
          <p:cNvPr id="2" name="Table 1">
            <a:extLst>
              <a:ext uri="{FF2B5EF4-FFF2-40B4-BE49-F238E27FC236}">
                <a16:creationId xmlns:a16="http://schemas.microsoft.com/office/drawing/2014/main" id="{35933B70-D57C-4357-D468-781B51F5F989}"/>
              </a:ext>
            </a:extLst>
          </p:cNvPr>
          <p:cNvGraphicFramePr>
            <a:graphicFrameLocks noGrp="1"/>
          </p:cNvGraphicFramePr>
          <p:nvPr/>
        </p:nvGraphicFramePr>
        <p:xfrm>
          <a:off x="95718" y="5758457"/>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a:noFill/>
                    </a:lnL>
                    <a:lnR>
                      <a:noFill/>
                    </a:lnR>
                    <a:lnT>
                      <a:noFill/>
                    </a:lnT>
                    <a:lnB>
                      <a:noFill/>
                    </a:lnB>
                    <a:solidFill>
                      <a:srgbClr val="00B050"/>
                    </a:solidFill>
                  </a:tcPr>
                </a:tc>
                <a:extLst>
                  <a:ext uri="{0D108BD9-81ED-4DB2-BD59-A6C34878D82A}">
                    <a16:rowId xmlns:a16="http://schemas.microsoft.com/office/drawing/2014/main" val="1428774549"/>
                  </a:ext>
                </a:extLst>
              </a:tr>
            </a:tbl>
          </a:graphicData>
        </a:graphic>
      </p:graphicFrame>
      <p:sp>
        <p:nvSpPr>
          <p:cNvPr id="6" name="TextBox 5">
            <a:extLst>
              <a:ext uri="{FF2B5EF4-FFF2-40B4-BE49-F238E27FC236}">
                <a16:creationId xmlns:a16="http://schemas.microsoft.com/office/drawing/2014/main" id="{56C9559F-A22C-C2F2-70AF-D4E407D1F5F5}"/>
              </a:ext>
            </a:extLst>
          </p:cNvPr>
          <p:cNvSpPr txBox="1"/>
          <p:nvPr/>
        </p:nvSpPr>
        <p:spPr>
          <a:xfrm>
            <a:off x="337172" y="5728404"/>
            <a:ext cx="6205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rPr>
              <a:t>Done</a:t>
            </a: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08A09C5E-A9C0-88B3-FAAE-D4C78D69EB40}"/>
              </a:ext>
            </a:extLst>
          </p:cNvPr>
          <p:cNvGraphicFramePr>
            <a:graphicFrameLocks noGrp="1"/>
          </p:cNvGraphicFramePr>
          <p:nvPr/>
        </p:nvGraphicFramePr>
        <p:xfrm>
          <a:off x="95718" y="6058568"/>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gradFill flip="none" rotWithShape="1">
                      <a:gsLst>
                        <a:gs pos="0">
                          <a:srgbClr val="FBCA5F"/>
                        </a:gs>
                        <a:gs pos="44000">
                          <a:srgbClr val="F8B957"/>
                        </a:gs>
                        <a:gs pos="73000">
                          <a:srgbClr val="F19847"/>
                        </a:gs>
                        <a:gs pos="100000">
                          <a:srgbClr val="EE873F"/>
                        </a:gs>
                      </a:gsLst>
                      <a:lin ang="0" scaled="1"/>
                      <a:tileRect/>
                    </a:gradFill>
                  </a:tcPr>
                </a:tc>
                <a:extLst>
                  <a:ext uri="{0D108BD9-81ED-4DB2-BD59-A6C34878D82A}">
                    <a16:rowId xmlns:a16="http://schemas.microsoft.com/office/drawing/2014/main" val="3580614312"/>
                  </a:ext>
                </a:extLst>
              </a:tr>
            </a:tbl>
          </a:graphicData>
        </a:graphic>
      </p:graphicFrame>
      <p:graphicFrame>
        <p:nvGraphicFramePr>
          <p:cNvPr id="8" name="Table 7">
            <a:extLst>
              <a:ext uri="{FF2B5EF4-FFF2-40B4-BE49-F238E27FC236}">
                <a16:creationId xmlns:a16="http://schemas.microsoft.com/office/drawing/2014/main" id="{15EE9887-1426-CBB8-05A8-9ACF4F714788}"/>
              </a:ext>
            </a:extLst>
          </p:cNvPr>
          <p:cNvGraphicFramePr>
            <a:graphicFrameLocks noGrp="1"/>
          </p:cNvGraphicFramePr>
          <p:nvPr/>
        </p:nvGraphicFramePr>
        <p:xfrm>
          <a:off x="95718" y="6303942"/>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D3519"/>
                    </a:solidFill>
                  </a:tcPr>
                </a:tc>
                <a:extLst>
                  <a:ext uri="{0D108BD9-81ED-4DB2-BD59-A6C34878D82A}">
                    <a16:rowId xmlns:a16="http://schemas.microsoft.com/office/drawing/2014/main" val="1057466796"/>
                  </a:ext>
                </a:extLst>
              </a:tr>
            </a:tbl>
          </a:graphicData>
        </a:graphic>
      </p:graphicFrame>
      <p:sp>
        <p:nvSpPr>
          <p:cNvPr id="9" name="TextBox 8">
            <a:extLst>
              <a:ext uri="{FF2B5EF4-FFF2-40B4-BE49-F238E27FC236}">
                <a16:creationId xmlns:a16="http://schemas.microsoft.com/office/drawing/2014/main" id="{C3CF0AFC-DD12-6CED-2EC1-6EBB7493A8A7}"/>
              </a:ext>
            </a:extLst>
          </p:cNvPr>
          <p:cNvSpPr txBox="1"/>
          <p:nvPr/>
        </p:nvSpPr>
        <p:spPr>
          <a:xfrm>
            <a:off x="337171" y="6283482"/>
            <a:ext cx="966121"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N</a:t>
            </a:r>
            <a:r>
              <a:rPr kumimoji="0" lang="en-US" sz="1050" b="0" i="0" u="none" strike="noStrike" kern="1200" cap="none" spc="0" normalizeH="0" baseline="0" noProof="0" dirty="0" err="1">
                <a:ln>
                  <a:noFill/>
                </a:ln>
                <a:solidFill>
                  <a:prstClr val="black"/>
                </a:solidFill>
                <a:effectLst/>
                <a:uLnTx/>
                <a:uFillTx/>
                <a:latin typeface="Calibri" panose="020F0502020204030204"/>
                <a:ea typeface="+mn-ea"/>
                <a:cs typeface="+mn-cs"/>
              </a:rPr>
              <a:t>ot</a:t>
            </a: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 yet done</a:t>
            </a:r>
            <a:endPar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45501233-55E7-6252-DC1B-3D588E95173B}"/>
              </a:ext>
            </a:extLst>
          </p:cNvPr>
          <p:cNvSpPr txBox="1"/>
          <p:nvPr/>
        </p:nvSpPr>
        <p:spPr>
          <a:xfrm>
            <a:off x="337172" y="6015430"/>
            <a:ext cx="855618"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In progress</a:t>
            </a:r>
          </a:p>
        </p:txBody>
      </p:sp>
    </p:spTree>
    <p:extLst>
      <p:ext uri="{BB962C8B-B14F-4D97-AF65-F5344CB8AC3E}">
        <p14:creationId xmlns:p14="http://schemas.microsoft.com/office/powerpoint/2010/main" val="171326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B6B5E29-E414-C480-9069-CF14FED6B075}"/>
              </a:ext>
            </a:extLst>
          </p:cNvPr>
          <p:cNvSpPr txBox="1"/>
          <p:nvPr/>
        </p:nvSpPr>
        <p:spPr>
          <a:xfrm>
            <a:off x="236536" y="237341"/>
            <a:ext cx="11718926" cy="736355"/>
          </a:xfrm>
          <a:prstGeom prst="rect">
            <a:avLst/>
          </a:prstGeom>
          <a:noFill/>
        </p:spPr>
        <p:txBody>
          <a:bodyPr wrap="square">
            <a:spAutoFit/>
          </a:bodyPr>
          <a:lstStyle>
            <a:defPPr>
              <a:defRPr lang="en-CH"/>
            </a:defPPr>
            <a:lvl1pPr algn="just">
              <a:lnSpc>
                <a:spcPct val="107000"/>
              </a:lnSpc>
              <a:spcAft>
                <a:spcPts val="800"/>
              </a:spcAft>
              <a:defRPr sz="2000" b="1">
                <a:solidFill>
                  <a:srgbClr val="0070C0"/>
                </a:solidFill>
                <a:effectLst/>
                <a:latin typeface="Calibri" panose="020F0502020204030204" pitchFamily="34" charset="0"/>
                <a:ea typeface="Calibri" panose="020F0502020204030204" pitchFamily="34" charset="0"/>
                <a:cs typeface="Calibri" panose="020F0502020204030204" pitchFamily="34" charset="0"/>
              </a:defRPr>
            </a:lvl1p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Action 5 - Strengthen and expand community-led HIV prevention services and set up social contracting mechanisms</a:t>
            </a:r>
            <a:endParaRPr kumimoji="0" lang="en-CH"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p:txBody>
      </p:sp>
      <p:graphicFrame>
        <p:nvGraphicFramePr>
          <p:cNvPr id="3" name="Table 2">
            <a:extLst>
              <a:ext uri="{FF2B5EF4-FFF2-40B4-BE49-F238E27FC236}">
                <a16:creationId xmlns:a16="http://schemas.microsoft.com/office/drawing/2014/main" id="{88BBB3C3-DF1A-D543-8223-9FCEC191F56A}"/>
              </a:ext>
            </a:extLst>
          </p:cNvPr>
          <p:cNvGraphicFramePr>
            <a:graphicFrameLocks noGrp="1"/>
          </p:cNvGraphicFramePr>
          <p:nvPr/>
        </p:nvGraphicFramePr>
        <p:xfrm>
          <a:off x="236536" y="1205383"/>
          <a:ext cx="11718926" cy="5415276"/>
        </p:xfrm>
        <a:graphic>
          <a:graphicData uri="http://schemas.openxmlformats.org/drawingml/2006/table">
            <a:tbl>
              <a:tblPr/>
              <a:tblGrid>
                <a:gridCol w="1365125">
                  <a:extLst>
                    <a:ext uri="{9D8B030D-6E8A-4147-A177-3AD203B41FA5}">
                      <a16:colId xmlns:a16="http://schemas.microsoft.com/office/drawing/2014/main" val="825841544"/>
                    </a:ext>
                  </a:extLst>
                </a:gridCol>
                <a:gridCol w="7804800">
                  <a:extLst>
                    <a:ext uri="{9D8B030D-6E8A-4147-A177-3AD203B41FA5}">
                      <a16:colId xmlns:a16="http://schemas.microsoft.com/office/drawing/2014/main" val="1375169324"/>
                    </a:ext>
                  </a:extLst>
                </a:gridCol>
                <a:gridCol w="1966389">
                  <a:extLst>
                    <a:ext uri="{9D8B030D-6E8A-4147-A177-3AD203B41FA5}">
                      <a16:colId xmlns:a16="http://schemas.microsoft.com/office/drawing/2014/main" val="3063216557"/>
                    </a:ext>
                  </a:extLst>
                </a:gridCol>
                <a:gridCol w="582612">
                  <a:extLst>
                    <a:ext uri="{9D8B030D-6E8A-4147-A177-3AD203B41FA5}">
                      <a16:colId xmlns:a16="http://schemas.microsoft.com/office/drawing/2014/main" val="2215253770"/>
                    </a:ext>
                  </a:extLst>
                </a:gridCol>
              </a:tblGrid>
              <a:tr h="998932">
                <a:tc>
                  <a:txBody>
                    <a:bodyPr/>
                    <a:lstStyle/>
                    <a:p>
                      <a:pPr algn="ctr" fontAlgn="ctr"/>
                      <a:r>
                        <a:rPr lang="en-US" sz="1800" b="0" i="0" u="none" strike="noStrike" dirty="0">
                          <a:solidFill>
                            <a:srgbClr val="000000"/>
                          </a:solidFill>
                          <a:effectLst/>
                          <a:latin typeface="Calibri" panose="020F0502020204030204" pitchFamily="34" charset="0"/>
                        </a:rPr>
                        <a:t>Question number (in the survey questionnaire)</a:t>
                      </a:r>
                    </a:p>
                  </a:txBody>
                  <a:tcPr marL="0" marR="0" marT="0"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a:solidFill>
                            <a:srgbClr val="FFFFFF"/>
                          </a:solidFill>
                          <a:effectLst/>
                          <a:latin typeface="Calibri" panose="020F0502020204030204" pitchFamily="34" charset="0"/>
                        </a:rPr>
                        <a:t>Road Map Baseline Survey components considered for overall Road Map Action scoring</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1800" b="0" i="0" u="none" strike="noStrike" dirty="0">
                          <a:solidFill>
                            <a:srgbClr val="FFFFFF"/>
                          </a:solidFill>
                          <a:effectLst/>
                          <a:latin typeface="Calibri" panose="020F0502020204030204" pitchFamily="34" charset="0"/>
                        </a:rPr>
                        <a:t>Ghana</a:t>
                      </a:r>
                    </a:p>
                  </a:txBody>
                  <a:tcPr marL="0" marR="0" marT="0" marB="0" vert="vert27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2835497632"/>
                  </a:ext>
                </a:extLst>
              </a:tr>
              <a:tr h="492401">
                <a:tc>
                  <a:txBody>
                    <a:bodyPr/>
                    <a:lstStyle/>
                    <a:p>
                      <a:pPr algn="ctr" fontAlgn="ctr"/>
                      <a:r>
                        <a:rPr lang="en-CH" sz="1800" b="0" i="0" u="none" strike="noStrike" dirty="0">
                          <a:solidFill>
                            <a:srgbClr val="000000"/>
                          </a:solidFill>
                          <a:effectLst/>
                          <a:latin typeface="Calibri" panose="020F0502020204030204" pitchFamily="34" charset="0"/>
                        </a:rPr>
                        <a:t>5.1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 government convening of relevant communities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387435216"/>
                  </a:ext>
                </a:extLst>
              </a:tr>
              <a:tr h="432790">
                <a:tc>
                  <a:txBody>
                    <a:bodyPr/>
                    <a:lstStyle/>
                    <a:p>
                      <a:pPr algn="ctr" fontAlgn="ctr"/>
                      <a:r>
                        <a:rPr lang="en-CH" sz="1800" b="0" i="0" u="none" strike="noStrike" dirty="0">
                          <a:solidFill>
                            <a:srgbClr val="000000"/>
                          </a:solidFill>
                          <a:effectLst/>
                          <a:latin typeface="Calibri" panose="020F0502020204030204" pitchFamily="34" charset="0"/>
                        </a:rPr>
                        <a:t>5.2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 Public funds being allocated to NGOs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a:t>
                      </a:r>
                      <a:r>
                        <a:rPr lang="en-GB" sz="1800" kern="1200" dirty="0">
                          <a:solidFill>
                            <a:schemeClr val="tx1"/>
                          </a:solidFill>
                          <a:effectLst/>
                          <a:latin typeface="+mn-lt"/>
                          <a:ea typeface="+mn-ea"/>
                          <a:cs typeface="+mn-cs"/>
                        </a:rPr>
                        <a:t>Yes, for NGOs and KP-led organisations using international resources</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891143826"/>
                  </a:ext>
                </a:extLst>
              </a:tr>
              <a:tr h="293762">
                <a:tc>
                  <a:txBody>
                    <a:bodyPr/>
                    <a:lstStyle/>
                    <a:p>
                      <a:pPr algn="ctr" fontAlgn="ctr"/>
                      <a:r>
                        <a:rPr lang="en-CH" sz="1800" b="0" i="0" u="none" strike="noStrike" dirty="0">
                          <a:solidFill>
                            <a:srgbClr val="000000"/>
                          </a:solidFill>
                          <a:effectLst/>
                          <a:latin typeface="Calibri" panose="020F0502020204030204" pitchFamily="34" charset="0"/>
                        </a:rPr>
                        <a:t>5.3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 </a:t>
                      </a:r>
                      <a:r>
                        <a:rPr lang="en-GB" sz="1800" b="1" kern="1200" dirty="0">
                          <a:solidFill>
                            <a:schemeClr val="tx1"/>
                          </a:solidFill>
                          <a:effectLst/>
                          <a:latin typeface="+mn-lt"/>
                          <a:ea typeface="+mn-ea"/>
                          <a:cs typeface="+mn-cs"/>
                        </a:rPr>
                        <a:t>Are there any laws and policies that are in place that impact whether community organisations can register, raise funds, operate safely, etc (OR are there restrictions on NGOs receiving domestic/international funding) to provide community-led HIV prevention services for key and priority populations. </a:t>
                      </a: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38807861"/>
                  </a:ext>
                </a:extLst>
              </a:tr>
              <a:tr h="492401">
                <a:tc>
                  <a:txBody>
                    <a:bodyPr/>
                    <a:lstStyle/>
                    <a:p>
                      <a:pPr algn="ctr" fontAlgn="ctr"/>
                      <a:r>
                        <a:rPr lang="en-CH" sz="1800" b="0" i="0" u="none" strike="noStrike">
                          <a:solidFill>
                            <a:srgbClr val="000000"/>
                          </a:solidFill>
                          <a:effectLst/>
                          <a:latin typeface="Calibri" panose="020F0502020204030204" pitchFamily="34" charset="0"/>
                        </a:rPr>
                        <a:t>5.4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 </a:t>
                      </a:r>
                      <a:r>
                        <a:rPr lang="en-GB" sz="1800" b="1" kern="1200" dirty="0">
                          <a:solidFill>
                            <a:schemeClr val="tx1"/>
                          </a:solidFill>
                          <a:effectLst/>
                          <a:latin typeface="+mn-lt"/>
                          <a:ea typeface="+mn-ea"/>
                          <a:cs typeface="+mn-cs"/>
                        </a:rPr>
                        <a:t>Are there set national targets for increasing the proportion of HIV prevention services delivered by community-led organisations? </a:t>
                      </a: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No</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3673763042"/>
                  </a:ext>
                </a:extLst>
              </a:tr>
              <a:tr h="293762">
                <a:tc>
                  <a:txBody>
                    <a:bodyPr/>
                    <a:lstStyle/>
                    <a:p>
                      <a:pPr algn="ctr" fontAlgn="ctr"/>
                      <a:r>
                        <a:rPr lang="en-CH" sz="1800" b="0" i="0" u="none" strike="noStrike">
                          <a:solidFill>
                            <a:srgbClr val="000000"/>
                          </a:solidFill>
                          <a:effectLst/>
                          <a:latin typeface="Calibri" panose="020F0502020204030204" pitchFamily="34" charset="0"/>
                        </a:rPr>
                        <a:t>5.5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s-ES" sz="1800" b="0" i="0" u="none" strike="noStrike" dirty="0">
                          <a:solidFill>
                            <a:srgbClr val="000000"/>
                          </a:solidFill>
                          <a:effectLst/>
                          <a:latin typeface="Calibri" panose="020F0502020204030204" pitchFamily="34" charset="0"/>
                        </a:rPr>
                        <a:t> &gt; </a:t>
                      </a:r>
                      <a:r>
                        <a:rPr lang="en-US" sz="1800" b="1" kern="1200" dirty="0">
                          <a:solidFill>
                            <a:schemeClr val="tx1"/>
                          </a:solidFill>
                          <a:effectLst/>
                          <a:latin typeface="+mn-lt"/>
                          <a:ea typeface="+mn-ea"/>
                          <a:cs typeface="+mn-cs"/>
                        </a:rPr>
                        <a:t>Has the country developed milestones to strengthen and expand community-led HIV prevention services and set up social contracting mechanisms?</a:t>
                      </a: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No</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1946634316"/>
                  </a:ext>
                </a:extLst>
              </a:tr>
              <a:tr h="533755">
                <a:tc>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CH" sz="1800" b="0" i="0" u="none" strike="noStrike">
                          <a:solidFill>
                            <a:srgbClr val="FFFFFF"/>
                          </a:solidFill>
                          <a:effectLst/>
                          <a:latin typeface="Calibri" panose="020F050202020403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Total score</a:t>
                      </a:r>
                    </a:p>
                  </a:txBody>
                  <a:tcPr marL="0" marR="0" marT="0" marB="0" anchor="ctr">
                    <a:lnL>
                      <a:noFill/>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8DB4E2"/>
                      </a:solidFill>
                      <a:prstDash val="dot"/>
                      <a:round/>
                      <a:headEnd type="none" w="med" len="med"/>
                      <a:tailEnd type="none" w="med" len="med"/>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7738"/>
                    </a:solidFill>
                  </a:tcPr>
                </a:tc>
                <a:extLst>
                  <a:ext uri="{0D108BD9-81ED-4DB2-BD59-A6C34878D82A}">
                    <a16:rowId xmlns:a16="http://schemas.microsoft.com/office/drawing/2014/main" val="1552383169"/>
                  </a:ext>
                </a:extLst>
              </a:tr>
            </a:tbl>
          </a:graphicData>
        </a:graphic>
      </p:graphicFrame>
    </p:spTree>
    <p:extLst>
      <p:ext uri="{BB962C8B-B14F-4D97-AF65-F5344CB8AC3E}">
        <p14:creationId xmlns:p14="http://schemas.microsoft.com/office/powerpoint/2010/main" val="758896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66D73BD-9DDE-07F3-D697-0EEC551CF1E1}"/>
              </a:ext>
            </a:extLst>
          </p:cNvPr>
          <p:cNvSpPr txBox="1"/>
          <p:nvPr/>
        </p:nvSpPr>
        <p:spPr>
          <a:xfrm>
            <a:off x="473073" y="128547"/>
            <a:ext cx="11718927" cy="407035"/>
          </a:xfrm>
          <a:prstGeom prst="rect">
            <a:avLst/>
          </a:prstGeom>
          <a:noFill/>
        </p:spPr>
        <p:txBody>
          <a:bodyPr wrap="square">
            <a:spAutoFit/>
          </a:bodyPr>
          <a:lstStyle>
            <a:defPPr>
              <a:defRPr lang="en-CH"/>
            </a:defPPr>
            <a:lvl1pPr algn="just">
              <a:lnSpc>
                <a:spcPct val="107000"/>
              </a:lnSpc>
              <a:spcAft>
                <a:spcPts val="800"/>
              </a:spcAft>
              <a:defRPr sz="2000" b="1">
                <a:solidFill>
                  <a:srgbClr val="0070C0"/>
                </a:solidFill>
                <a:effectLst/>
                <a:latin typeface="Calibri" panose="020F0502020204030204" pitchFamily="34" charset="0"/>
                <a:ea typeface="Calibri" panose="020F0502020204030204" pitchFamily="34" charset="0"/>
                <a:cs typeface="Calibri" panose="020F0502020204030204" pitchFamily="34" charset="0"/>
              </a:defRPr>
            </a:lvl1p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Action 6 - Remove social and legal barriers to HIV prevention services for key and priority populations</a:t>
            </a:r>
            <a:endParaRPr kumimoji="0" lang="en-CH"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p:txBody>
      </p:sp>
      <p:graphicFrame>
        <p:nvGraphicFramePr>
          <p:cNvPr id="3" name="Table 2">
            <a:extLst>
              <a:ext uri="{FF2B5EF4-FFF2-40B4-BE49-F238E27FC236}">
                <a16:creationId xmlns:a16="http://schemas.microsoft.com/office/drawing/2014/main" id="{31729965-8CCD-EE83-1921-2592128B6C27}"/>
              </a:ext>
            </a:extLst>
          </p:cNvPr>
          <p:cNvGraphicFramePr>
            <a:graphicFrameLocks noGrp="1"/>
          </p:cNvGraphicFramePr>
          <p:nvPr/>
        </p:nvGraphicFramePr>
        <p:xfrm>
          <a:off x="639083" y="756009"/>
          <a:ext cx="10913833" cy="5181599"/>
        </p:xfrm>
        <a:graphic>
          <a:graphicData uri="http://schemas.openxmlformats.org/drawingml/2006/table">
            <a:tbl>
              <a:tblPr/>
              <a:tblGrid>
                <a:gridCol w="1168505">
                  <a:extLst>
                    <a:ext uri="{9D8B030D-6E8A-4147-A177-3AD203B41FA5}">
                      <a16:colId xmlns:a16="http://schemas.microsoft.com/office/drawing/2014/main" val="2135642759"/>
                    </a:ext>
                  </a:extLst>
                </a:gridCol>
                <a:gridCol w="5725673">
                  <a:extLst>
                    <a:ext uri="{9D8B030D-6E8A-4147-A177-3AD203B41FA5}">
                      <a16:colId xmlns:a16="http://schemas.microsoft.com/office/drawing/2014/main" val="3718304580"/>
                    </a:ext>
                  </a:extLst>
                </a:gridCol>
                <a:gridCol w="3286135">
                  <a:extLst>
                    <a:ext uri="{9D8B030D-6E8A-4147-A177-3AD203B41FA5}">
                      <a16:colId xmlns:a16="http://schemas.microsoft.com/office/drawing/2014/main" val="164677955"/>
                    </a:ext>
                  </a:extLst>
                </a:gridCol>
                <a:gridCol w="733520">
                  <a:extLst>
                    <a:ext uri="{9D8B030D-6E8A-4147-A177-3AD203B41FA5}">
                      <a16:colId xmlns:a16="http://schemas.microsoft.com/office/drawing/2014/main" val="3815717384"/>
                    </a:ext>
                  </a:extLst>
                </a:gridCol>
              </a:tblGrid>
              <a:tr h="2164079">
                <a:tc>
                  <a:txBody>
                    <a:bodyPr/>
                    <a:lstStyle/>
                    <a:p>
                      <a:pPr algn="ctr" fontAlgn="ctr"/>
                      <a:r>
                        <a:rPr lang="en-US" sz="1800" b="0" i="0" u="none" strike="noStrike" dirty="0">
                          <a:solidFill>
                            <a:srgbClr val="000000"/>
                          </a:solidFill>
                          <a:effectLst/>
                          <a:latin typeface="Calibri" panose="020F0502020204030204" pitchFamily="34" charset="0"/>
                        </a:rPr>
                        <a:t>Question number (in the survey question-</a:t>
                      </a:r>
                      <a:r>
                        <a:rPr lang="en-US" sz="1800" b="0" i="0" u="none" strike="noStrike" dirty="0" err="1">
                          <a:solidFill>
                            <a:srgbClr val="000000"/>
                          </a:solidFill>
                          <a:effectLst/>
                          <a:latin typeface="Calibri" panose="020F0502020204030204" pitchFamily="34" charset="0"/>
                        </a:rPr>
                        <a:t>naire</a:t>
                      </a:r>
                      <a:r>
                        <a:rPr lang="en-US" sz="1800" b="0" i="0" u="none" strike="noStrike" dirty="0">
                          <a:solidFill>
                            <a:srgbClr val="000000"/>
                          </a:solidFill>
                          <a:effectLst/>
                          <a:latin typeface="Calibri" panose="020F0502020204030204" pitchFamily="34" charset="0"/>
                        </a:rPr>
                        <a:t>)</a:t>
                      </a:r>
                    </a:p>
                  </a:txBody>
                  <a:tcPr marL="0" marR="0" marT="0"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dirty="0">
                          <a:solidFill>
                            <a:srgbClr val="FFFFFF"/>
                          </a:solidFill>
                          <a:effectLst/>
                          <a:latin typeface="Calibri" panose="020F0502020204030204" pitchFamily="34" charset="0"/>
                        </a:rPr>
                        <a:t>Road Map Baseline Survey components considered for overall Road Map Action scoring</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dirty="0">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2000" b="0" i="0" u="none" strike="noStrike" dirty="0">
                          <a:solidFill>
                            <a:srgbClr val="FFFFFF"/>
                          </a:solidFill>
                          <a:effectLst/>
                          <a:latin typeface="Calibri" panose="020F0502020204030204" pitchFamily="34" charset="0"/>
                        </a:rPr>
                        <a:t>Ghana</a:t>
                      </a:r>
                    </a:p>
                  </a:txBody>
                  <a:tcPr marL="0" marR="0" marT="0" marB="0" vert="vert27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2063727035"/>
                  </a:ext>
                </a:extLst>
              </a:tr>
              <a:tr h="483397">
                <a:tc>
                  <a:txBody>
                    <a:bodyPr/>
                    <a:lstStyle/>
                    <a:p>
                      <a:pPr algn="ctr" fontAlgn="ctr"/>
                      <a:r>
                        <a:rPr lang="en-CH" sz="1800" b="0" i="0" u="none" strike="noStrike" dirty="0">
                          <a:solidFill>
                            <a:srgbClr val="000000"/>
                          </a:solidFill>
                          <a:effectLst/>
                          <a:latin typeface="Calibri" panose="020F0502020204030204" pitchFamily="34" charset="0"/>
                        </a:rPr>
                        <a:t>6.1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&gt; </a:t>
                      </a:r>
                      <a:r>
                        <a:rPr lang="en-GB" sz="1800" b="1" kern="1200" dirty="0">
                          <a:solidFill>
                            <a:schemeClr val="tx1"/>
                          </a:solidFill>
                          <a:effectLst/>
                          <a:latin typeface="+mn-lt"/>
                          <a:ea typeface="+mn-ea"/>
                          <a:cs typeface="+mn-cs"/>
                        </a:rPr>
                        <a:t>6.1 Does the national HIV prevention strategy clearly and explicitly identify and prioritize addressing legal, policy and structural barriers to HIV prevention service access - specifically for the following populations?</a:t>
                      </a:r>
                      <a:endParaRPr lang="en-CH" sz="1800" kern="1200" dirty="0">
                        <a:solidFill>
                          <a:schemeClr val="tx1"/>
                        </a:solidFill>
                        <a:effectLst/>
                        <a:latin typeface="+mn-lt"/>
                        <a:ea typeface="+mn-ea"/>
                        <a:cs typeface="+mn-cs"/>
                      </a:endParaRPr>
                    </a:p>
                    <a:p>
                      <a:pPr algn="l" fontAlgn="ct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For sex workers;</a:t>
                      </a:r>
                    </a:p>
                    <a:p>
                      <a:pPr algn="l" fontAlgn="ctr"/>
                      <a:r>
                        <a:rPr lang="en-US" sz="1800" b="0" i="0" u="none" strike="noStrike" dirty="0">
                          <a:solidFill>
                            <a:srgbClr val="000000"/>
                          </a:solidFill>
                          <a:effectLst/>
                          <a:latin typeface="Calibri" panose="020F0502020204030204" pitchFamily="34" charset="0"/>
                        </a:rPr>
                        <a:t>For gay men and other men who have sex with men;</a:t>
                      </a:r>
                    </a:p>
                    <a:p>
                      <a:pPr algn="l" fontAlgn="ctr"/>
                      <a:r>
                        <a:rPr lang="en-US" sz="1800" b="0" i="0" u="none" strike="noStrike" dirty="0">
                          <a:solidFill>
                            <a:srgbClr val="000000"/>
                          </a:solidFill>
                          <a:effectLst/>
                          <a:latin typeface="Calibri" panose="020F0502020204030204" pitchFamily="34" charset="0"/>
                        </a:rPr>
                        <a:t>For AGYW;</a:t>
                      </a:r>
                    </a:p>
                    <a:p>
                      <a:pPr algn="l" fontAlgn="ctr"/>
                      <a:r>
                        <a:rPr lang="en-US" sz="1800" b="0" i="0" u="none" strike="noStrike" dirty="0">
                          <a:solidFill>
                            <a:srgbClr val="000000"/>
                          </a:solidFill>
                          <a:effectLst/>
                          <a:latin typeface="Calibri" panose="020F0502020204030204" pitchFamily="34" charset="0"/>
                        </a:rPr>
                        <a:t>For adolescents boys and men</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810350229"/>
                  </a:ext>
                </a:extLst>
              </a:tr>
              <a:tr h="483397">
                <a:tc>
                  <a:txBody>
                    <a:bodyPr/>
                    <a:lstStyle/>
                    <a:p>
                      <a:pPr algn="ctr" fontAlgn="ctr"/>
                      <a:r>
                        <a:rPr lang="en-CH" sz="1800" b="0" i="0" u="none" strike="noStrike">
                          <a:solidFill>
                            <a:srgbClr val="000000"/>
                          </a:solidFill>
                          <a:effectLst/>
                          <a:latin typeface="Calibri" panose="020F0502020204030204" pitchFamily="34" charset="0"/>
                        </a:rPr>
                        <a:t>6.2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 &gt; </a:t>
                      </a:r>
                      <a:r>
                        <a:rPr lang="en-US" sz="1800" b="1" kern="1200" dirty="0">
                          <a:solidFill>
                            <a:schemeClr val="tx1"/>
                          </a:solidFill>
                          <a:effectLst/>
                          <a:latin typeface="+mn-lt"/>
                          <a:ea typeface="+mn-ea"/>
                          <a:cs typeface="+mn-cs"/>
                        </a:rPr>
                        <a:t>Has the country developed milestones to remove social and legal barriers to HIV prevention services for key and priority populations?</a:t>
                      </a:r>
                      <a:endParaRPr lang="en-CH" sz="1800" kern="1200" dirty="0">
                        <a:solidFill>
                          <a:schemeClr val="tx1"/>
                        </a:solidFill>
                        <a:effectLst/>
                        <a:latin typeface="+mn-lt"/>
                        <a:ea typeface="+mn-ea"/>
                        <a:cs typeface="+mn-cs"/>
                      </a:endParaRPr>
                    </a:p>
                    <a:p>
                      <a:pPr algn="l" fontAlgn="ct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No</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81761201"/>
                  </a:ext>
                </a:extLst>
              </a:tr>
              <a:tr h="515036">
                <a:tc gridSpan="2">
                  <a:txBody>
                    <a:bodyPr/>
                    <a:lstStyle/>
                    <a:p>
                      <a:pPr algn="l" fontAlgn="ctr"/>
                      <a:r>
                        <a:rPr lang="en-CH" sz="1800" b="0" i="0" u="none" strike="noStrike" dirty="0">
                          <a:solidFill>
                            <a:srgbClr val="FFFFFF"/>
                          </a:solidFill>
                          <a:effectLst/>
                          <a:latin typeface="Calibri" panose="020F0502020204030204" pitchFamily="34" charset="0"/>
                        </a:rPr>
                        <a:t> </a:t>
                      </a:r>
                    </a:p>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hMerge="1">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 Total score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91984984"/>
                  </a:ext>
                </a:extLst>
              </a:tr>
            </a:tbl>
          </a:graphicData>
        </a:graphic>
      </p:graphicFrame>
      <p:graphicFrame>
        <p:nvGraphicFramePr>
          <p:cNvPr id="2" name="Table 1">
            <a:extLst>
              <a:ext uri="{FF2B5EF4-FFF2-40B4-BE49-F238E27FC236}">
                <a16:creationId xmlns:a16="http://schemas.microsoft.com/office/drawing/2014/main" id="{946BEFDD-FA5A-6A39-DA11-DECEBDD8E1CC}"/>
              </a:ext>
            </a:extLst>
          </p:cNvPr>
          <p:cNvGraphicFramePr>
            <a:graphicFrameLocks noGrp="1"/>
          </p:cNvGraphicFramePr>
          <p:nvPr/>
        </p:nvGraphicFramePr>
        <p:xfrm>
          <a:off x="162393" y="6091832"/>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a:noFill/>
                    </a:lnL>
                    <a:lnR>
                      <a:noFill/>
                    </a:lnR>
                    <a:lnT>
                      <a:noFill/>
                    </a:lnT>
                    <a:lnB>
                      <a:noFill/>
                    </a:lnB>
                    <a:solidFill>
                      <a:srgbClr val="00B050"/>
                    </a:solidFill>
                  </a:tcPr>
                </a:tc>
                <a:extLst>
                  <a:ext uri="{0D108BD9-81ED-4DB2-BD59-A6C34878D82A}">
                    <a16:rowId xmlns:a16="http://schemas.microsoft.com/office/drawing/2014/main" val="1428774549"/>
                  </a:ext>
                </a:extLst>
              </a:tr>
            </a:tbl>
          </a:graphicData>
        </a:graphic>
      </p:graphicFrame>
      <p:sp>
        <p:nvSpPr>
          <p:cNvPr id="6" name="TextBox 5">
            <a:extLst>
              <a:ext uri="{FF2B5EF4-FFF2-40B4-BE49-F238E27FC236}">
                <a16:creationId xmlns:a16="http://schemas.microsoft.com/office/drawing/2014/main" id="{0F33A410-CC4E-FAE4-85FC-6F1BFF93724A}"/>
              </a:ext>
            </a:extLst>
          </p:cNvPr>
          <p:cNvSpPr txBox="1"/>
          <p:nvPr/>
        </p:nvSpPr>
        <p:spPr>
          <a:xfrm>
            <a:off x="403847" y="6061779"/>
            <a:ext cx="6205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rPr>
              <a:t>Done</a:t>
            </a: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8DA3A84A-7B65-25DC-4DB1-20547B4A0ACF}"/>
              </a:ext>
            </a:extLst>
          </p:cNvPr>
          <p:cNvGraphicFramePr>
            <a:graphicFrameLocks noGrp="1"/>
          </p:cNvGraphicFramePr>
          <p:nvPr/>
        </p:nvGraphicFramePr>
        <p:xfrm>
          <a:off x="162393" y="6391943"/>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gradFill flip="none" rotWithShape="1">
                      <a:gsLst>
                        <a:gs pos="0">
                          <a:srgbClr val="FBCA5F"/>
                        </a:gs>
                        <a:gs pos="44000">
                          <a:srgbClr val="F8B957"/>
                        </a:gs>
                        <a:gs pos="73000">
                          <a:srgbClr val="F19847"/>
                        </a:gs>
                        <a:gs pos="100000">
                          <a:srgbClr val="EE873F"/>
                        </a:gs>
                      </a:gsLst>
                      <a:lin ang="0" scaled="1"/>
                      <a:tileRect/>
                    </a:gradFill>
                  </a:tcPr>
                </a:tc>
                <a:extLst>
                  <a:ext uri="{0D108BD9-81ED-4DB2-BD59-A6C34878D82A}">
                    <a16:rowId xmlns:a16="http://schemas.microsoft.com/office/drawing/2014/main" val="3580614312"/>
                  </a:ext>
                </a:extLst>
              </a:tr>
            </a:tbl>
          </a:graphicData>
        </a:graphic>
      </p:graphicFrame>
      <p:graphicFrame>
        <p:nvGraphicFramePr>
          <p:cNvPr id="8" name="Table 7">
            <a:extLst>
              <a:ext uri="{FF2B5EF4-FFF2-40B4-BE49-F238E27FC236}">
                <a16:creationId xmlns:a16="http://schemas.microsoft.com/office/drawing/2014/main" id="{BC8CEB12-E634-43C6-7428-3CD7A830446F}"/>
              </a:ext>
            </a:extLst>
          </p:cNvPr>
          <p:cNvGraphicFramePr>
            <a:graphicFrameLocks noGrp="1"/>
          </p:cNvGraphicFramePr>
          <p:nvPr/>
        </p:nvGraphicFramePr>
        <p:xfrm>
          <a:off x="162393" y="6637317"/>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D3519"/>
                    </a:solidFill>
                  </a:tcPr>
                </a:tc>
                <a:extLst>
                  <a:ext uri="{0D108BD9-81ED-4DB2-BD59-A6C34878D82A}">
                    <a16:rowId xmlns:a16="http://schemas.microsoft.com/office/drawing/2014/main" val="1057466796"/>
                  </a:ext>
                </a:extLst>
              </a:tr>
            </a:tbl>
          </a:graphicData>
        </a:graphic>
      </p:graphicFrame>
      <p:sp>
        <p:nvSpPr>
          <p:cNvPr id="9" name="TextBox 8">
            <a:extLst>
              <a:ext uri="{FF2B5EF4-FFF2-40B4-BE49-F238E27FC236}">
                <a16:creationId xmlns:a16="http://schemas.microsoft.com/office/drawing/2014/main" id="{779FF2FB-0245-B93B-92FB-C31280728BEE}"/>
              </a:ext>
            </a:extLst>
          </p:cNvPr>
          <p:cNvSpPr txBox="1"/>
          <p:nvPr/>
        </p:nvSpPr>
        <p:spPr>
          <a:xfrm>
            <a:off x="403846" y="6569232"/>
            <a:ext cx="966121"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N</a:t>
            </a:r>
            <a:r>
              <a:rPr kumimoji="0" lang="en-US" sz="1050" b="0" i="0" u="none" strike="noStrike" kern="1200" cap="none" spc="0" normalizeH="0" baseline="0" noProof="0" dirty="0" err="1">
                <a:ln>
                  <a:noFill/>
                </a:ln>
                <a:solidFill>
                  <a:prstClr val="black"/>
                </a:solidFill>
                <a:effectLst/>
                <a:uLnTx/>
                <a:uFillTx/>
                <a:latin typeface="Calibri" panose="020F0502020204030204"/>
                <a:ea typeface="+mn-ea"/>
                <a:cs typeface="+mn-cs"/>
              </a:rPr>
              <a:t>ot</a:t>
            </a: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 yet done</a:t>
            </a:r>
            <a:endPar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4E2B2726-A67B-169B-08F7-356C0D7957CB}"/>
              </a:ext>
            </a:extLst>
          </p:cNvPr>
          <p:cNvSpPr txBox="1"/>
          <p:nvPr/>
        </p:nvSpPr>
        <p:spPr>
          <a:xfrm>
            <a:off x="403847" y="6348805"/>
            <a:ext cx="855618"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In progress</a:t>
            </a:r>
          </a:p>
        </p:txBody>
      </p:sp>
    </p:spTree>
    <p:extLst>
      <p:ext uri="{BB962C8B-B14F-4D97-AF65-F5344CB8AC3E}">
        <p14:creationId xmlns:p14="http://schemas.microsoft.com/office/powerpoint/2010/main" val="146975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company name&#10;&#10;Description automatically generated">
            <a:extLst>
              <a:ext uri="{FF2B5EF4-FFF2-40B4-BE49-F238E27FC236}">
                <a16:creationId xmlns:a16="http://schemas.microsoft.com/office/drawing/2014/main" id="{0883EEB2-8E1D-655B-A50F-0B9AF06D2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1248" y="5939672"/>
            <a:ext cx="1710057" cy="918328"/>
          </a:xfrm>
          <a:prstGeom prst="rect">
            <a:avLst/>
          </a:prstGeom>
        </p:spPr>
      </p:pic>
      <p:sp>
        <p:nvSpPr>
          <p:cNvPr id="5" name="TextBox 4">
            <a:extLst>
              <a:ext uri="{FF2B5EF4-FFF2-40B4-BE49-F238E27FC236}">
                <a16:creationId xmlns:a16="http://schemas.microsoft.com/office/drawing/2014/main" id="{19CAB386-8290-7906-D28E-A1CD897D99F4}"/>
              </a:ext>
            </a:extLst>
          </p:cNvPr>
          <p:cNvSpPr txBox="1"/>
          <p:nvPr/>
        </p:nvSpPr>
        <p:spPr>
          <a:xfrm>
            <a:off x="236536" y="265158"/>
            <a:ext cx="11718927" cy="407035"/>
          </a:xfrm>
          <a:prstGeom prst="rect">
            <a:avLst/>
          </a:prstGeom>
          <a:noFill/>
        </p:spPr>
        <p:txBody>
          <a:bodyPr wrap="square">
            <a:spAutoFit/>
          </a:bodyPr>
          <a:lstStyle>
            <a:defPPr>
              <a:defRPr lang="en-CH"/>
            </a:defPPr>
            <a:lvl1pPr algn="just">
              <a:lnSpc>
                <a:spcPct val="107000"/>
              </a:lnSpc>
              <a:spcAft>
                <a:spcPts val="800"/>
              </a:spcAft>
              <a:defRPr sz="2000" b="1">
                <a:solidFill>
                  <a:srgbClr val="0070C0"/>
                </a:solidFill>
                <a:effectLst/>
                <a:latin typeface="Calibri" panose="020F0502020204030204" pitchFamily="34" charset="0"/>
                <a:ea typeface="Calibri" panose="020F0502020204030204" pitchFamily="34" charset="0"/>
                <a:cs typeface="Calibri" panose="020F0502020204030204" pitchFamily="34" charset="0"/>
              </a:defRPr>
            </a:lvl1p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Action 7 - Promote integration of HIV prevention into essential related services to improve HIV outcomes</a:t>
            </a:r>
            <a:endParaRPr kumimoji="0" lang="en-CH"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p:txBody>
      </p:sp>
      <p:graphicFrame>
        <p:nvGraphicFramePr>
          <p:cNvPr id="3" name="Table 2">
            <a:extLst>
              <a:ext uri="{FF2B5EF4-FFF2-40B4-BE49-F238E27FC236}">
                <a16:creationId xmlns:a16="http://schemas.microsoft.com/office/drawing/2014/main" id="{71E9077B-CD87-18B8-D55E-624AB6D18247}"/>
              </a:ext>
            </a:extLst>
          </p:cNvPr>
          <p:cNvGraphicFramePr>
            <a:graphicFrameLocks noGrp="1"/>
          </p:cNvGraphicFramePr>
          <p:nvPr/>
        </p:nvGraphicFramePr>
        <p:xfrm>
          <a:off x="1335665" y="1003641"/>
          <a:ext cx="8846560" cy="4819937"/>
        </p:xfrm>
        <a:graphic>
          <a:graphicData uri="http://schemas.openxmlformats.org/drawingml/2006/table">
            <a:tbl>
              <a:tblPr/>
              <a:tblGrid>
                <a:gridCol w="1693213">
                  <a:extLst>
                    <a:ext uri="{9D8B030D-6E8A-4147-A177-3AD203B41FA5}">
                      <a16:colId xmlns:a16="http://schemas.microsoft.com/office/drawing/2014/main" val="3083125042"/>
                    </a:ext>
                  </a:extLst>
                </a:gridCol>
                <a:gridCol w="4202806">
                  <a:extLst>
                    <a:ext uri="{9D8B030D-6E8A-4147-A177-3AD203B41FA5}">
                      <a16:colId xmlns:a16="http://schemas.microsoft.com/office/drawing/2014/main" val="3161874239"/>
                    </a:ext>
                  </a:extLst>
                </a:gridCol>
                <a:gridCol w="2135770">
                  <a:extLst>
                    <a:ext uri="{9D8B030D-6E8A-4147-A177-3AD203B41FA5}">
                      <a16:colId xmlns:a16="http://schemas.microsoft.com/office/drawing/2014/main" val="1051908497"/>
                    </a:ext>
                  </a:extLst>
                </a:gridCol>
                <a:gridCol w="814771">
                  <a:extLst>
                    <a:ext uri="{9D8B030D-6E8A-4147-A177-3AD203B41FA5}">
                      <a16:colId xmlns:a16="http://schemas.microsoft.com/office/drawing/2014/main" val="782245687"/>
                    </a:ext>
                  </a:extLst>
                </a:gridCol>
              </a:tblGrid>
              <a:tr h="2265261">
                <a:tc>
                  <a:txBody>
                    <a:bodyPr/>
                    <a:lstStyle/>
                    <a:p>
                      <a:pPr algn="ctr" fontAlgn="ctr"/>
                      <a:r>
                        <a:rPr lang="en-US" sz="1800" b="0" i="0" u="none" strike="noStrike" dirty="0">
                          <a:solidFill>
                            <a:srgbClr val="000000"/>
                          </a:solidFill>
                          <a:effectLst/>
                          <a:latin typeface="Calibri" panose="020F0502020204030204" pitchFamily="34" charset="0"/>
                        </a:rPr>
                        <a:t>Question number (in the survey question-</a:t>
                      </a:r>
                      <a:r>
                        <a:rPr lang="en-US" sz="1800" b="0" i="0" u="none" strike="noStrike" dirty="0" err="1">
                          <a:solidFill>
                            <a:srgbClr val="000000"/>
                          </a:solidFill>
                          <a:effectLst/>
                          <a:latin typeface="Calibri" panose="020F0502020204030204" pitchFamily="34" charset="0"/>
                        </a:rPr>
                        <a:t>naire</a:t>
                      </a:r>
                      <a:r>
                        <a:rPr lang="en-US" sz="1800" b="0" i="0" u="none" strike="noStrike" dirty="0">
                          <a:solidFill>
                            <a:srgbClr val="000000"/>
                          </a:solidFill>
                          <a:effectLst/>
                          <a:latin typeface="Calibri" panose="020F0502020204030204" pitchFamily="34" charset="0"/>
                        </a:rPr>
                        <a:t>)</a:t>
                      </a:r>
                    </a:p>
                  </a:txBody>
                  <a:tcPr marL="0" marR="0" marT="0"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dirty="0">
                          <a:solidFill>
                            <a:srgbClr val="FFFFFF"/>
                          </a:solidFill>
                          <a:effectLst/>
                          <a:latin typeface="Calibri" panose="020F0502020204030204" pitchFamily="34" charset="0"/>
                        </a:rPr>
                        <a:t>Road Map Baseline Survey components considered for overall Road Map Action scoring</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1800" b="0" i="0" u="none" strike="noStrike" dirty="0">
                          <a:solidFill>
                            <a:srgbClr val="FFFFFF"/>
                          </a:solidFill>
                          <a:effectLst/>
                          <a:latin typeface="Calibri" panose="020F0502020204030204" pitchFamily="34" charset="0"/>
                        </a:rPr>
                        <a:t>Ghana</a:t>
                      </a:r>
                    </a:p>
                  </a:txBody>
                  <a:tcPr marL="0" marR="0" marT="0" marB="0" vert="vert27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3548506579"/>
                  </a:ext>
                </a:extLst>
              </a:tr>
              <a:tr h="1684726">
                <a:tc>
                  <a:txBody>
                    <a:bodyPr/>
                    <a:lstStyle/>
                    <a:p>
                      <a:pPr algn="ctr" fontAlgn="ctr"/>
                      <a:r>
                        <a:rPr lang="en-CH" sz="1800" b="0" i="0" u="none" strike="noStrike" dirty="0">
                          <a:solidFill>
                            <a:srgbClr val="000000"/>
                          </a:solidFill>
                          <a:effectLst/>
                          <a:latin typeface="Calibri" panose="020F0502020204030204" pitchFamily="34" charset="0"/>
                        </a:rPr>
                        <a:t>7.1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s-ES" sz="1800" b="0" i="0" u="none" strike="noStrike" dirty="0">
                          <a:solidFill>
                            <a:srgbClr val="000000"/>
                          </a:solidFill>
                          <a:effectLst/>
                          <a:latin typeface="Calibri" panose="020F0502020204030204" pitchFamily="34" charset="0"/>
                        </a:rPr>
                        <a:t> &gt; </a:t>
                      </a:r>
                      <a:r>
                        <a:rPr lang="en-US" sz="1800" b="1" kern="1200" dirty="0">
                          <a:solidFill>
                            <a:schemeClr val="tx1"/>
                          </a:solidFill>
                          <a:effectLst/>
                          <a:latin typeface="+mn-lt"/>
                          <a:ea typeface="+mn-ea"/>
                          <a:cs typeface="+mn-cs"/>
                        </a:rPr>
                        <a:t>Has the country developed milestones to promote integration of HIV prevention into essential related services (SRHR, </a:t>
                      </a:r>
                      <a:r>
                        <a:rPr lang="en-US" sz="1800" b="1" kern="1200" dirty="0" err="1">
                          <a:solidFill>
                            <a:schemeClr val="tx1"/>
                          </a:solidFill>
                          <a:effectLst/>
                          <a:latin typeface="+mn-lt"/>
                          <a:ea typeface="+mn-ea"/>
                          <a:cs typeface="+mn-cs"/>
                        </a:rPr>
                        <a:t>MNCHm</a:t>
                      </a:r>
                      <a:r>
                        <a:rPr lang="en-US" sz="1800" b="1" kern="1200" dirty="0">
                          <a:solidFill>
                            <a:schemeClr val="tx1"/>
                          </a:solidFill>
                          <a:effectLst/>
                          <a:latin typeface="+mn-lt"/>
                          <a:ea typeface="+mn-ea"/>
                          <a:cs typeface="+mn-cs"/>
                        </a:rPr>
                        <a:t> mental health, TB, NCDs, Hepatitis) to improve HIV outcomes?</a:t>
                      </a: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No </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1651186014"/>
                  </a:ext>
                </a:extLst>
              </a:tr>
              <a:tr h="434975">
                <a:tc>
                  <a:txBody>
                    <a:bodyPr/>
                    <a:lstStyle/>
                    <a:p>
                      <a:pPr algn="ctr" fontAlgn="ctr"/>
                      <a:r>
                        <a:rPr lang="en-CH" sz="1800" b="0" i="0" u="none" strike="noStrike">
                          <a:solidFill>
                            <a:srgbClr val="000000"/>
                          </a:solidFill>
                          <a:effectLst/>
                          <a:latin typeface="Calibri" panose="020F0502020204030204" pitchFamily="34" charset="0"/>
                        </a:rPr>
                        <a:t>7.1.1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s-ES" sz="1800" b="0" i="0" u="none" strike="noStrike" dirty="0">
                          <a:solidFill>
                            <a:srgbClr val="000000"/>
                          </a:solidFill>
                          <a:effectLst/>
                          <a:latin typeface="Calibri" panose="020F0502020204030204" pitchFamily="34" charset="0"/>
                        </a:rPr>
                        <a:t> &gt; </a:t>
                      </a:r>
                      <a:r>
                        <a:rPr lang="es-ES" sz="1800" b="1" i="0" u="none" strike="noStrike" dirty="0">
                          <a:solidFill>
                            <a:srgbClr val="000000"/>
                          </a:solidFill>
                          <a:effectLst/>
                          <a:latin typeface="Calibri" panose="020F0502020204030204" pitchFamily="34" charset="0"/>
                        </a:rPr>
                        <a:t>Are </a:t>
                      </a:r>
                      <a:r>
                        <a:rPr lang="es-ES" sz="1800" b="1" i="0" u="none" strike="noStrike" dirty="0" err="1">
                          <a:solidFill>
                            <a:srgbClr val="000000"/>
                          </a:solidFill>
                          <a:effectLst/>
                          <a:latin typeface="Calibri" panose="020F0502020204030204" pitchFamily="34" charset="0"/>
                        </a:rPr>
                        <a:t>the</a:t>
                      </a:r>
                      <a:r>
                        <a:rPr lang="es-ES" sz="1800" b="1" i="0" u="none" strike="noStrike" dirty="0">
                          <a:solidFill>
                            <a:srgbClr val="000000"/>
                          </a:solidFill>
                          <a:effectLst/>
                          <a:latin typeface="Calibri" panose="020F0502020204030204" pitchFamily="34" charset="0"/>
                        </a:rPr>
                        <a:t> </a:t>
                      </a:r>
                      <a:r>
                        <a:rPr lang="es-ES" sz="1800" b="1" i="0" u="none" strike="noStrike" dirty="0" err="1">
                          <a:solidFill>
                            <a:srgbClr val="000000"/>
                          </a:solidFill>
                          <a:effectLst/>
                          <a:latin typeface="Calibri" panose="020F0502020204030204" pitchFamily="34" charset="0"/>
                        </a:rPr>
                        <a:t>milestones</a:t>
                      </a:r>
                      <a:r>
                        <a:rPr lang="es-ES" sz="1800" b="1" i="0" u="none" strike="noStrike" dirty="0">
                          <a:solidFill>
                            <a:srgbClr val="000000"/>
                          </a:solidFill>
                          <a:effectLst/>
                          <a:latin typeface="Calibri" panose="020F0502020204030204" pitchFamily="34" charset="0"/>
                        </a:rPr>
                        <a:t> </a:t>
                      </a:r>
                      <a:r>
                        <a:rPr lang="es-ES" sz="1800" b="1" i="0" u="none" strike="noStrike" dirty="0" err="1">
                          <a:solidFill>
                            <a:srgbClr val="000000"/>
                          </a:solidFill>
                          <a:effectLst/>
                          <a:latin typeface="Calibri" panose="020F0502020204030204" pitchFamily="34" charset="0"/>
                        </a:rPr>
                        <a:t>listed</a:t>
                      </a:r>
                      <a:r>
                        <a:rPr lang="es-ES" sz="1800" b="1" i="0" u="none" strike="noStrike" dirty="0">
                          <a:solidFill>
                            <a:srgbClr val="000000"/>
                          </a:solidFill>
                          <a:effectLst/>
                          <a:latin typeface="Calibri" panose="020F0502020204030204" pitchFamily="34"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No</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1470665760"/>
                  </a:ext>
                </a:extLst>
              </a:tr>
              <a:tr h="434975">
                <a:tc>
                  <a:txBody>
                    <a:bodyPr/>
                    <a:lstStyle/>
                    <a:p>
                      <a:pPr algn="l" fontAlgn="ctr"/>
                      <a:r>
                        <a:rPr lang="en-CH" sz="1100" b="0" i="0" u="none" strike="noStrike" dirty="0">
                          <a:solidFill>
                            <a:srgbClr val="FFFFFF"/>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CH" sz="1100" b="0" i="0" u="none" strike="noStrike">
                          <a:solidFill>
                            <a:srgbClr val="FFFFFF"/>
                          </a:solidFill>
                          <a:effectLst/>
                          <a:latin typeface="Calibri" panose="020F050202020403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Total score</a:t>
                      </a:r>
                    </a:p>
                  </a:txBody>
                  <a:tcPr marL="0" marR="0" marT="0" marB="0" anchor="ctr">
                    <a:lnL>
                      <a:noFill/>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8DB4E2"/>
                      </a:solidFill>
                      <a:prstDash val="dot"/>
                      <a:round/>
                      <a:headEnd type="none" w="med" len="med"/>
                      <a:tailEnd type="none" w="med" len="med"/>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3519"/>
                    </a:solidFill>
                  </a:tcPr>
                </a:tc>
                <a:extLst>
                  <a:ext uri="{0D108BD9-81ED-4DB2-BD59-A6C34878D82A}">
                    <a16:rowId xmlns:a16="http://schemas.microsoft.com/office/drawing/2014/main" val="4098374492"/>
                  </a:ext>
                </a:extLst>
              </a:tr>
            </a:tbl>
          </a:graphicData>
        </a:graphic>
      </p:graphicFrame>
      <p:graphicFrame>
        <p:nvGraphicFramePr>
          <p:cNvPr id="2" name="Table 1">
            <a:extLst>
              <a:ext uri="{FF2B5EF4-FFF2-40B4-BE49-F238E27FC236}">
                <a16:creationId xmlns:a16="http://schemas.microsoft.com/office/drawing/2014/main" id="{59944DDE-C694-E2CA-B47D-D260F74D1376}"/>
              </a:ext>
            </a:extLst>
          </p:cNvPr>
          <p:cNvGraphicFramePr>
            <a:graphicFrameLocks noGrp="1"/>
          </p:cNvGraphicFramePr>
          <p:nvPr/>
        </p:nvGraphicFramePr>
        <p:xfrm>
          <a:off x="238593" y="5787032"/>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a:noFill/>
                    </a:lnL>
                    <a:lnR>
                      <a:noFill/>
                    </a:lnR>
                    <a:lnT>
                      <a:noFill/>
                    </a:lnT>
                    <a:lnB>
                      <a:noFill/>
                    </a:lnB>
                    <a:solidFill>
                      <a:srgbClr val="00B050"/>
                    </a:solidFill>
                  </a:tcPr>
                </a:tc>
                <a:extLst>
                  <a:ext uri="{0D108BD9-81ED-4DB2-BD59-A6C34878D82A}">
                    <a16:rowId xmlns:a16="http://schemas.microsoft.com/office/drawing/2014/main" val="1428774549"/>
                  </a:ext>
                </a:extLst>
              </a:tr>
            </a:tbl>
          </a:graphicData>
        </a:graphic>
      </p:graphicFrame>
      <p:sp>
        <p:nvSpPr>
          <p:cNvPr id="6" name="TextBox 5">
            <a:extLst>
              <a:ext uri="{FF2B5EF4-FFF2-40B4-BE49-F238E27FC236}">
                <a16:creationId xmlns:a16="http://schemas.microsoft.com/office/drawing/2014/main" id="{FEDCA48D-2AB1-1C11-0DC5-D9BB427AE38E}"/>
              </a:ext>
            </a:extLst>
          </p:cNvPr>
          <p:cNvSpPr txBox="1"/>
          <p:nvPr/>
        </p:nvSpPr>
        <p:spPr>
          <a:xfrm>
            <a:off x="480047" y="5756979"/>
            <a:ext cx="6205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rPr>
              <a:t>Done</a:t>
            </a: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B4A7981D-AE82-FB4C-3818-D3ED399E3EB0}"/>
              </a:ext>
            </a:extLst>
          </p:cNvPr>
          <p:cNvGraphicFramePr>
            <a:graphicFrameLocks noGrp="1"/>
          </p:cNvGraphicFramePr>
          <p:nvPr/>
        </p:nvGraphicFramePr>
        <p:xfrm>
          <a:off x="238593" y="6087143"/>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gradFill flip="none" rotWithShape="1">
                      <a:gsLst>
                        <a:gs pos="0">
                          <a:srgbClr val="FBCA5F"/>
                        </a:gs>
                        <a:gs pos="44000">
                          <a:srgbClr val="F8B957"/>
                        </a:gs>
                        <a:gs pos="73000">
                          <a:srgbClr val="F19847"/>
                        </a:gs>
                        <a:gs pos="100000">
                          <a:srgbClr val="EE873F"/>
                        </a:gs>
                      </a:gsLst>
                      <a:lin ang="0" scaled="1"/>
                      <a:tileRect/>
                    </a:gradFill>
                  </a:tcPr>
                </a:tc>
                <a:extLst>
                  <a:ext uri="{0D108BD9-81ED-4DB2-BD59-A6C34878D82A}">
                    <a16:rowId xmlns:a16="http://schemas.microsoft.com/office/drawing/2014/main" val="3580614312"/>
                  </a:ext>
                </a:extLst>
              </a:tr>
            </a:tbl>
          </a:graphicData>
        </a:graphic>
      </p:graphicFrame>
      <p:graphicFrame>
        <p:nvGraphicFramePr>
          <p:cNvPr id="8" name="Table 7">
            <a:extLst>
              <a:ext uri="{FF2B5EF4-FFF2-40B4-BE49-F238E27FC236}">
                <a16:creationId xmlns:a16="http://schemas.microsoft.com/office/drawing/2014/main" id="{D5D18040-B11F-DF13-CA2D-E9D60EF73397}"/>
              </a:ext>
            </a:extLst>
          </p:cNvPr>
          <p:cNvGraphicFramePr>
            <a:graphicFrameLocks noGrp="1"/>
          </p:cNvGraphicFramePr>
          <p:nvPr/>
        </p:nvGraphicFramePr>
        <p:xfrm>
          <a:off x="238593" y="6332517"/>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D3519"/>
                    </a:solidFill>
                  </a:tcPr>
                </a:tc>
                <a:extLst>
                  <a:ext uri="{0D108BD9-81ED-4DB2-BD59-A6C34878D82A}">
                    <a16:rowId xmlns:a16="http://schemas.microsoft.com/office/drawing/2014/main" val="1057466796"/>
                  </a:ext>
                </a:extLst>
              </a:tr>
            </a:tbl>
          </a:graphicData>
        </a:graphic>
      </p:graphicFrame>
      <p:sp>
        <p:nvSpPr>
          <p:cNvPr id="9" name="TextBox 8">
            <a:extLst>
              <a:ext uri="{FF2B5EF4-FFF2-40B4-BE49-F238E27FC236}">
                <a16:creationId xmlns:a16="http://schemas.microsoft.com/office/drawing/2014/main" id="{FB55291A-B702-D800-D0E9-44039E06A590}"/>
              </a:ext>
            </a:extLst>
          </p:cNvPr>
          <p:cNvSpPr txBox="1"/>
          <p:nvPr/>
        </p:nvSpPr>
        <p:spPr>
          <a:xfrm>
            <a:off x="480046" y="6264432"/>
            <a:ext cx="966121"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N</a:t>
            </a:r>
            <a:r>
              <a:rPr kumimoji="0" lang="en-US" sz="1050" b="0" i="0" u="none" strike="noStrike" kern="1200" cap="none" spc="0" normalizeH="0" baseline="0" noProof="0" dirty="0" err="1">
                <a:ln>
                  <a:noFill/>
                </a:ln>
                <a:solidFill>
                  <a:prstClr val="black"/>
                </a:solidFill>
                <a:effectLst/>
                <a:uLnTx/>
                <a:uFillTx/>
                <a:latin typeface="Calibri" panose="020F0502020204030204"/>
                <a:ea typeface="+mn-ea"/>
                <a:cs typeface="+mn-cs"/>
              </a:rPr>
              <a:t>ot</a:t>
            </a: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 yet done</a:t>
            </a:r>
            <a:endPar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25825E97-F493-40CF-BF85-D954B09BABF8}"/>
              </a:ext>
            </a:extLst>
          </p:cNvPr>
          <p:cNvSpPr txBox="1"/>
          <p:nvPr/>
        </p:nvSpPr>
        <p:spPr>
          <a:xfrm>
            <a:off x="480047" y="6044005"/>
            <a:ext cx="855618"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In progress</a:t>
            </a:r>
          </a:p>
        </p:txBody>
      </p:sp>
    </p:spTree>
    <p:extLst>
      <p:ext uri="{BB962C8B-B14F-4D97-AF65-F5344CB8AC3E}">
        <p14:creationId xmlns:p14="http://schemas.microsoft.com/office/powerpoint/2010/main" val="3210443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6985FDF-AC10-8472-4C6F-68F279C0CC71}"/>
              </a:ext>
            </a:extLst>
          </p:cNvPr>
          <p:cNvSpPr txBox="1"/>
          <p:nvPr/>
        </p:nvSpPr>
        <p:spPr>
          <a:xfrm>
            <a:off x="312007" y="180308"/>
            <a:ext cx="11718926" cy="736355"/>
          </a:xfrm>
          <a:prstGeom prst="rect">
            <a:avLst/>
          </a:prstGeom>
          <a:noFill/>
        </p:spPr>
        <p:txBody>
          <a:bodyPr wrap="square">
            <a:spAutoFit/>
          </a:bodyPr>
          <a:lstStyle>
            <a:defPPr>
              <a:defRPr lang="en-CH"/>
            </a:defPPr>
            <a:lvl1pPr algn="just">
              <a:lnSpc>
                <a:spcPct val="107000"/>
              </a:lnSpc>
              <a:spcAft>
                <a:spcPts val="800"/>
              </a:spcAft>
              <a:defRPr sz="2000" b="1">
                <a:solidFill>
                  <a:srgbClr val="0070C0"/>
                </a:solidFill>
                <a:effectLst/>
                <a:latin typeface="Calibri" panose="020F0502020204030204" pitchFamily="34" charset="0"/>
                <a:ea typeface="Calibri" panose="020F0502020204030204" pitchFamily="34" charset="0"/>
                <a:cs typeface="Calibri" panose="020F0502020204030204" pitchFamily="34" charset="0"/>
              </a:defRPr>
            </a:lvl1p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Action 8 - Institute mechanisms for rapid introduction of new HIV prevention technologies and programme innovations</a:t>
            </a:r>
            <a:endParaRPr kumimoji="0" lang="en-CH"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p:txBody>
      </p:sp>
      <p:graphicFrame>
        <p:nvGraphicFramePr>
          <p:cNvPr id="3" name="Table 2">
            <a:extLst>
              <a:ext uri="{FF2B5EF4-FFF2-40B4-BE49-F238E27FC236}">
                <a16:creationId xmlns:a16="http://schemas.microsoft.com/office/drawing/2014/main" id="{E78DB2E3-CB5F-E433-35A6-CC86F13C2026}"/>
              </a:ext>
            </a:extLst>
          </p:cNvPr>
          <p:cNvGraphicFramePr>
            <a:graphicFrameLocks noGrp="1"/>
          </p:cNvGraphicFramePr>
          <p:nvPr>
            <p:extLst>
              <p:ext uri="{D42A27DB-BD31-4B8C-83A1-F6EECF244321}">
                <p14:modId xmlns:p14="http://schemas.microsoft.com/office/powerpoint/2010/main" val="3061530853"/>
              </p:ext>
            </p:extLst>
          </p:nvPr>
        </p:nvGraphicFramePr>
        <p:xfrm>
          <a:off x="533400" y="1057274"/>
          <a:ext cx="11287125" cy="5705475"/>
        </p:xfrm>
        <a:graphic>
          <a:graphicData uri="http://schemas.openxmlformats.org/drawingml/2006/table">
            <a:tbl>
              <a:tblPr/>
              <a:tblGrid>
                <a:gridCol w="1440510">
                  <a:extLst>
                    <a:ext uri="{9D8B030D-6E8A-4147-A177-3AD203B41FA5}">
                      <a16:colId xmlns:a16="http://schemas.microsoft.com/office/drawing/2014/main" val="4094830136"/>
                    </a:ext>
                  </a:extLst>
                </a:gridCol>
                <a:gridCol w="5155970">
                  <a:extLst>
                    <a:ext uri="{9D8B030D-6E8A-4147-A177-3AD203B41FA5}">
                      <a16:colId xmlns:a16="http://schemas.microsoft.com/office/drawing/2014/main" val="1843135529"/>
                    </a:ext>
                  </a:extLst>
                </a:gridCol>
                <a:gridCol w="4037171">
                  <a:extLst>
                    <a:ext uri="{9D8B030D-6E8A-4147-A177-3AD203B41FA5}">
                      <a16:colId xmlns:a16="http://schemas.microsoft.com/office/drawing/2014/main" val="971008585"/>
                    </a:ext>
                  </a:extLst>
                </a:gridCol>
                <a:gridCol w="653474">
                  <a:extLst>
                    <a:ext uri="{9D8B030D-6E8A-4147-A177-3AD203B41FA5}">
                      <a16:colId xmlns:a16="http://schemas.microsoft.com/office/drawing/2014/main" val="2809066600"/>
                    </a:ext>
                  </a:extLst>
                </a:gridCol>
              </a:tblGrid>
              <a:tr h="1536016">
                <a:tc>
                  <a:txBody>
                    <a:bodyPr/>
                    <a:lstStyle/>
                    <a:p>
                      <a:pPr algn="ctr" fontAlgn="ctr"/>
                      <a:r>
                        <a:rPr lang="en-US" sz="1800" b="0" i="0" u="none" strike="noStrike" dirty="0">
                          <a:solidFill>
                            <a:srgbClr val="000000"/>
                          </a:solidFill>
                          <a:effectLst/>
                          <a:latin typeface="Calibri" panose="020F0502020204030204" pitchFamily="34" charset="0"/>
                        </a:rPr>
                        <a:t>Question number </a:t>
                      </a:r>
                    </a:p>
                    <a:p>
                      <a:pPr algn="ctr" fontAlgn="ctr"/>
                      <a:r>
                        <a:rPr lang="en-US" sz="1800" b="0" i="0" u="none" strike="noStrike" dirty="0">
                          <a:solidFill>
                            <a:srgbClr val="000000"/>
                          </a:solidFill>
                          <a:effectLst/>
                          <a:latin typeface="Calibri" panose="020F0502020204030204" pitchFamily="34" charset="0"/>
                        </a:rPr>
                        <a:t>(in the survey questionnaire)</a:t>
                      </a:r>
                    </a:p>
                  </a:txBody>
                  <a:tcPr marL="0" marR="0" marT="0"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dirty="0">
                          <a:solidFill>
                            <a:srgbClr val="FFFFFF"/>
                          </a:solidFill>
                          <a:effectLst/>
                          <a:latin typeface="Calibri" panose="020F0502020204030204" pitchFamily="34" charset="0"/>
                        </a:rPr>
                        <a:t>Road Map Baseline Survey components considered for overall Road Map Action scoring</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dirty="0">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1800" b="0" i="0" u="none" strike="noStrike" dirty="0">
                          <a:solidFill>
                            <a:srgbClr val="FFFFFF"/>
                          </a:solidFill>
                          <a:effectLst/>
                          <a:latin typeface="Calibri" panose="020F0502020204030204" pitchFamily="34" charset="0"/>
                        </a:rPr>
                        <a:t>Ghana</a:t>
                      </a:r>
                    </a:p>
                  </a:txBody>
                  <a:tcPr marL="0" marR="0" marT="0" marB="0" vert="vert270" anchor="b">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108951472"/>
                  </a:ext>
                </a:extLst>
              </a:tr>
              <a:tr h="2231101">
                <a:tc>
                  <a:txBody>
                    <a:bodyPr/>
                    <a:lstStyle/>
                    <a:p>
                      <a:pPr algn="ctr" fontAlgn="ctr"/>
                      <a:r>
                        <a:rPr lang="en-US" sz="1800" b="0" i="0" u="none" strike="noStrike" dirty="0">
                          <a:solidFill>
                            <a:srgbClr val="000000"/>
                          </a:solidFill>
                          <a:effectLst/>
                          <a:latin typeface="Calibri" panose="020F0502020204030204" pitchFamily="34" charset="0"/>
                        </a:rPr>
                        <a:t>8.1</a:t>
                      </a: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ES" sz="1800" b="0" i="0" u="none" strike="noStrike" dirty="0">
                          <a:solidFill>
                            <a:srgbClr val="000000"/>
                          </a:solidFill>
                          <a:effectLst/>
                          <a:latin typeface="Calibri" panose="020F0502020204030204" pitchFamily="34" charset="0"/>
                        </a:rPr>
                        <a:t> &gt; </a:t>
                      </a:r>
                      <a:r>
                        <a:rPr lang="en-GB" sz="1800" b="1" kern="1200" dirty="0">
                          <a:solidFill>
                            <a:schemeClr val="tx1"/>
                          </a:solidFill>
                          <a:effectLst/>
                          <a:latin typeface="+mn-lt"/>
                          <a:ea typeface="+mn-ea"/>
                          <a:cs typeface="+mn-cs"/>
                        </a:rPr>
                        <a:t>Has the country defined specific actions for the adoption of the following HIV prevention technologies and programme innovations as part of combination prevention packages?</a:t>
                      </a:r>
                      <a:endParaRPr lang="en-CH" sz="1800" kern="1200" dirty="0">
                        <a:solidFill>
                          <a:schemeClr val="tx1"/>
                        </a:solidFill>
                        <a:effectLst/>
                        <a:latin typeface="+mn-lt"/>
                        <a:ea typeface="+mn-ea"/>
                        <a:cs typeface="+mn-cs"/>
                      </a:endParaRPr>
                    </a:p>
                    <a:p>
                      <a:pPr algn="l" fontAlgn="ct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Antiretroviral drug releasing vaginal ring;</a:t>
                      </a:r>
                    </a:p>
                    <a:p>
                      <a:pPr algn="l" fontAlgn="ctr"/>
                      <a:r>
                        <a:rPr lang="en-US" sz="1800" b="0" i="0" u="none" strike="noStrike" dirty="0">
                          <a:solidFill>
                            <a:srgbClr val="000000"/>
                          </a:solidFill>
                          <a:effectLst/>
                          <a:latin typeface="Calibri" panose="020F0502020204030204" pitchFamily="34" charset="0"/>
                        </a:rPr>
                        <a:t>- Long-acting </a:t>
                      </a:r>
                      <a:r>
                        <a:rPr lang="en-US" sz="1800" b="0" i="0" u="none" strike="noStrike" dirty="0" err="1">
                          <a:solidFill>
                            <a:srgbClr val="000000"/>
                          </a:solidFill>
                          <a:effectLst/>
                          <a:latin typeface="Calibri" panose="020F0502020204030204" pitchFamily="34" charset="0"/>
                        </a:rPr>
                        <a:t>PrEP</a:t>
                      </a:r>
                      <a:r>
                        <a:rPr lang="en-US" sz="1800" b="0" i="0" u="none" strike="noStrike" dirty="0">
                          <a:solidFill>
                            <a:srgbClr val="000000"/>
                          </a:solidFill>
                          <a:effectLst/>
                          <a:latin typeface="Calibri" panose="020F0502020204030204" pitchFamily="34" charset="0"/>
                        </a:rPr>
                        <a:t> regimens;</a:t>
                      </a:r>
                    </a:p>
                    <a:p>
                      <a:pPr algn="l" fontAlgn="ctr"/>
                      <a:r>
                        <a:rPr lang="en-US" sz="1800" b="0" i="0" u="none" strike="noStrike" dirty="0">
                          <a:solidFill>
                            <a:srgbClr val="000000"/>
                          </a:solidFill>
                          <a:effectLst/>
                          <a:latin typeface="Calibri" panose="020F0502020204030204" pitchFamily="34" charset="0"/>
                        </a:rPr>
                        <a:t>- HIV self-testing;</a:t>
                      </a:r>
                    </a:p>
                    <a:p>
                      <a:pPr algn="l" fontAlgn="ctr"/>
                      <a:r>
                        <a:rPr lang="en-US" sz="1800" b="0" i="0" u="none" strike="noStrike" dirty="0">
                          <a:solidFill>
                            <a:srgbClr val="000000"/>
                          </a:solidFill>
                          <a:effectLst/>
                          <a:latin typeface="Calibri" panose="020F0502020204030204" pitchFamily="34" charset="0"/>
                        </a:rPr>
                        <a:t>- Digital platforms and virtual meeting spaces</a:t>
                      </a:r>
                    </a:p>
                    <a:p>
                      <a:pPr algn="l" fontAlgn="ct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Multimonth</a:t>
                      </a:r>
                      <a:r>
                        <a:rPr lang="en-US" sz="1800" b="0" i="0" u="none" strike="noStrike" dirty="0">
                          <a:solidFill>
                            <a:srgbClr val="000000"/>
                          </a:solidFill>
                          <a:effectLst/>
                          <a:latin typeface="Calibri" panose="020F0502020204030204" pitchFamily="34" charset="0"/>
                        </a:rPr>
                        <a:t> dispensing of HIV prevention and treatment</a:t>
                      </a:r>
                    </a:p>
                    <a:p>
                      <a:pPr algn="l" fontAlgn="ct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384043511"/>
                  </a:ext>
                </a:extLst>
              </a:tr>
              <a:tr h="1394438">
                <a:tc>
                  <a:txBody>
                    <a:bodyPr/>
                    <a:lstStyle/>
                    <a:p>
                      <a:pPr algn="ctr" fontAlgn="ctr"/>
                      <a:r>
                        <a:rPr lang="en-US" sz="1800" b="0" i="0" u="none" strike="noStrike" dirty="0">
                          <a:solidFill>
                            <a:srgbClr val="000000"/>
                          </a:solidFill>
                          <a:effectLst/>
                          <a:latin typeface="Calibri" panose="020F0502020204030204" pitchFamily="34" charset="0"/>
                        </a:rPr>
                        <a:t>8.2</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ES" sz="1800" b="0" i="0" u="none" strike="noStrike" dirty="0">
                          <a:solidFill>
                            <a:srgbClr val="000000"/>
                          </a:solidFill>
                          <a:effectLst/>
                          <a:latin typeface="Calibri" panose="020F0502020204030204" pitchFamily="34" charset="0"/>
                        </a:rPr>
                        <a:t> &gt; </a:t>
                      </a:r>
                      <a:r>
                        <a:rPr lang="en-US" sz="1800" b="1" kern="1200" dirty="0">
                          <a:solidFill>
                            <a:schemeClr val="tx1"/>
                          </a:solidFill>
                          <a:effectLst/>
                          <a:latin typeface="+mn-lt"/>
                          <a:ea typeface="+mn-ea"/>
                          <a:cs typeface="+mn-cs"/>
                        </a:rPr>
                        <a:t>Has the country  developed milestones to institute mechanisms for rapid introduction of new HIV prevention technologies and </a:t>
                      </a:r>
                      <a:r>
                        <a:rPr lang="en-US" sz="1800" b="1" kern="1200" dirty="0" err="1">
                          <a:solidFill>
                            <a:schemeClr val="tx1"/>
                          </a:solidFill>
                          <a:effectLst/>
                          <a:latin typeface="+mn-lt"/>
                          <a:ea typeface="+mn-ea"/>
                          <a:cs typeface="+mn-cs"/>
                        </a:rPr>
                        <a:t>programme</a:t>
                      </a:r>
                      <a:r>
                        <a:rPr lang="en-US" sz="1800" b="1" kern="1200" dirty="0">
                          <a:solidFill>
                            <a:schemeClr val="tx1"/>
                          </a:solidFill>
                          <a:effectLst/>
                          <a:latin typeface="+mn-lt"/>
                          <a:ea typeface="+mn-ea"/>
                          <a:cs typeface="+mn-cs"/>
                        </a:rPr>
                        <a:t> innovations, identified in 8.1 above?</a:t>
                      </a:r>
                      <a:endParaRPr lang="en-CH" sz="1800" kern="1200" dirty="0">
                        <a:solidFill>
                          <a:schemeClr val="tx1"/>
                        </a:solidFill>
                        <a:effectLst/>
                        <a:latin typeface="+mn-lt"/>
                        <a:ea typeface="+mn-ea"/>
                        <a:cs typeface="+mn-cs"/>
                      </a:endParaRPr>
                    </a:p>
                    <a:p>
                      <a:pPr algn="l" fontAlgn="ct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 </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619546831"/>
                  </a:ext>
                </a:extLst>
              </a:tr>
              <a:tr h="543920">
                <a:tc>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CH" sz="1800" b="0" i="0" u="none" strike="noStrike">
                          <a:solidFill>
                            <a:srgbClr val="FFFFFF"/>
                          </a:solidFill>
                          <a:effectLst/>
                          <a:latin typeface="Calibri" panose="020F050202020403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 Total score</a:t>
                      </a:r>
                    </a:p>
                  </a:txBody>
                  <a:tcPr marL="0" marR="0" marT="0" marB="0" anchor="ctr">
                    <a:lnL>
                      <a:noFill/>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CH" sz="18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8DB4E2"/>
                      </a:solidFill>
                      <a:prstDash val="dot"/>
                      <a:round/>
                      <a:headEnd type="none" w="med" len="med"/>
                      <a:tailEnd type="none" w="med" len="med"/>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02588509"/>
                  </a:ext>
                </a:extLst>
              </a:tr>
            </a:tbl>
          </a:graphicData>
        </a:graphic>
      </p:graphicFrame>
    </p:spTree>
    <p:extLst>
      <p:ext uri="{BB962C8B-B14F-4D97-AF65-F5344CB8AC3E}">
        <p14:creationId xmlns:p14="http://schemas.microsoft.com/office/powerpoint/2010/main" val="1228376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C9D30C-BCBC-1B07-2FBF-2C008FBFED28}"/>
              </a:ext>
            </a:extLst>
          </p:cNvPr>
          <p:cNvSpPr txBox="1"/>
          <p:nvPr/>
        </p:nvSpPr>
        <p:spPr>
          <a:xfrm>
            <a:off x="341311" y="244976"/>
            <a:ext cx="11718927" cy="407035"/>
          </a:xfrm>
          <a:prstGeom prst="rect">
            <a:avLst/>
          </a:prstGeom>
          <a:noFill/>
        </p:spPr>
        <p:txBody>
          <a:bodyPr wrap="square">
            <a:spAutoFit/>
          </a:bodyPr>
          <a:lstStyle>
            <a:defPPr>
              <a:defRPr lang="en-CH"/>
            </a:defPPr>
            <a:lvl1pPr algn="just">
              <a:lnSpc>
                <a:spcPct val="107000"/>
              </a:lnSpc>
              <a:spcAft>
                <a:spcPts val="800"/>
              </a:spcAft>
              <a:defRPr sz="2000" b="1">
                <a:solidFill>
                  <a:srgbClr val="0070C0"/>
                </a:solidFill>
                <a:effectLst/>
                <a:latin typeface="Calibri" panose="020F0502020204030204" pitchFamily="34" charset="0"/>
                <a:ea typeface="Calibri" panose="020F0502020204030204" pitchFamily="34" charset="0"/>
                <a:cs typeface="Calibri" panose="020F0502020204030204" pitchFamily="34" charset="0"/>
              </a:defRPr>
            </a:lvl1p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GB"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rPr>
              <a:t>Action 9 - Establish real-time HIV prevention programme monitoring systems with regular reporting</a:t>
            </a:r>
            <a:endParaRPr kumimoji="0" lang="en-CH" sz="2000" b="1" i="0" u="none" strike="noStrike" kern="1200" cap="none" spc="0" normalizeH="0" baseline="0" noProof="0" dirty="0">
              <a:ln>
                <a:noFill/>
              </a:ln>
              <a:solidFill>
                <a:srgbClr val="0070C0"/>
              </a:solidFill>
              <a:effectLst/>
              <a:uLnTx/>
              <a:uFillTx/>
              <a:latin typeface="Calibri" panose="020F0502020204030204" pitchFamily="34" charset="0"/>
              <a:cs typeface="Calibri" panose="020F0502020204030204" pitchFamily="34" charset="0"/>
            </a:endParaRPr>
          </a:p>
        </p:txBody>
      </p:sp>
      <p:graphicFrame>
        <p:nvGraphicFramePr>
          <p:cNvPr id="3" name="Table 2">
            <a:extLst>
              <a:ext uri="{FF2B5EF4-FFF2-40B4-BE49-F238E27FC236}">
                <a16:creationId xmlns:a16="http://schemas.microsoft.com/office/drawing/2014/main" id="{F1BFCAD7-96D0-0DA3-9EE4-379ABE516A09}"/>
              </a:ext>
            </a:extLst>
          </p:cNvPr>
          <p:cNvGraphicFramePr>
            <a:graphicFrameLocks noGrp="1"/>
          </p:cNvGraphicFramePr>
          <p:nvPr>
            <p:extLst>
              <p:ext uri="{D42A27DB-BD31-4B8C-83A1-F6EECF244321}">
                <p14:modId xmlns:p14="http://schemas.microsoft.com/office/powerpoint/2010/main" val="1641744887"/>
              </p:ext>
            </p:extLst>
          </p:nvPr>
        </p:nvGraphicFramePr>
        <p:xfrm>
          <a:off x="1465217" y="877097"/>
          <a:ext cx="10373628" cy="5650776"/>
        </p:xfrm>
        <a:graphic>
          <a:graphicData uri="http://schemas.openxmlformats.org/drawingml/2006/table">
            <a:tbl>
              <a:tblPr/>
              <a:tblGrid>
                <a:gridCol w="1543091">
                  <a:extLst>
                    <a:ext uri="{9D8B030D-6E8A-4147-A177-3AD203B41FA5}">
                      <a16:colId xmlns:a16="http://schemas.microsoft.com/office/drawing/2014/main" val="2945648775"/>
                    </a:ext>
                  </a:extLst>
                </a:gridCol>
                <a:gridCol w="6221915">
                  <a:extLst>
                    <a:ext uri="{9D8B030D-6E8A-4147-A177-3AD203B41FA5}">
                      <a16:colId xmlns:a16="http://schemas.microsoft.com/office/drawing/2014/main" val="1825174996"/>
                    </a:ext>
                  </a:extLst>
                </a:gridCol>
                <a:gridCol w="1888292">
                  <a:extLst>
                    <a:ext uri="{9D8B030D-6E8A-4147-A177-3AD203B41FA5}">
                      <a16:colId xmlns:a16="http://schemas.microsoft.com/office/drawing/2014/main" val="888215629"/>
                    </a:ext>
                  </a:extLst>
                </a:gridCol>
                <a:gridCol w="720330">
                  <a:extLst>
                    <a:ext uri="{9D8B030D-6E8A-4147-A177-3AD203B41FA5}">
                      <a16:colId xmlns:a16="http://schemas.microsoft.com/office/drawing/2014/main" val="2088589782"/>
                    </a:ext>
                  </a:extLst>
                </a:gridCol>
              </a:tblGrid>
              <a:tr h="2324552">
                <a:tc>
                  <a:txBody>
                    <a:bodyPr/>
                    <a:lstStyle/>
                    <a:p>
                      <a:pPr algn="ctr" fontAlgn="ctr"/>
                      <a:r>
                        <a:rPr lang="en-US" sz="1800" b="0" i="0" u="none" strike="noStrike" dirty="0">
                          <a:solidFill>
                            <a:srgbClr val="000000"/>
                          </a:solidFill>
                          <a:effectLst/>
                          <a:latin typeface="Calibri" panose="020F0502020204030204" pitchFamily="34" charset="0"/>
                        </a:rPr>
                        <a:t>Question number (in the survey questionnaire)</a:t>
                      </a:r>
                    </a:p>
                  </a:txBody>
                  <a:tcPr marL="0" marR="0" marT="0"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ctr" fontAlgn="ctr"/>
                      <a:r>
                        <a:rPr lang="en-US" sz="1800" b="0" i="0" u="none" strike="noStrike" dirty="0">
                          <a:solidFill>
                            <a:srgbClr val="FFFFFF"/>
                          </a:solidFill>
                          <a:effectLst/>
                          <a:latin typeface="Calibri" panose="020F0502020204030204" pitchFamily="34" charset="0"/>
                        </a:rPr>
                        <a:t>Road Map Baseline Survey components considered for overall Road Map Action scoring</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800" b="0" i="0" u="none" strike="noStrike">
                          <a:solidFill>
                            <a:srgbClr val="FFFFFF"/>
                          </a:solidFill>
                          <a:effectLst/>
                          <a:latin typeface="Calibri" panose="020F0502020204030204" pitchFamily="34" charset="0"/>
                        </a:rPr>
                        <a:t>Share of scores among the survey components scored</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ctr" fontAlgn="b"/>
                      <a:r>
                        <a:rPr lang="es-ES" sz="1800" b="0" i="0" u="none" strike="noStrike" dirty="0">
                          <a:solidFill>
                            <a:srgbClr val="FFFFFF"/>
                          </a:solidFill>
                          <a:effectLst/>
                          <a:latin typeface="Calibri" panose="020F0502020204030204" pitchFamily="34" charset="0"/>
                        </a:rPr>
                        <a:t>Ghana</a:t>
                      </a:r>
                    </a:p>
                  </a:txBody>
                  <a:tcPr marL="0" marR="0" marT="0" marB="0" vert="vert270" anchor="ctr">
                    <a:lnL>
                      <a:noFill/>
                    </a:lnL>
                    <a:lnR>
                      <a:noFill/>
                    </a:lnR>
                    <a:lnT>
                      <a:noFill/>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461629109"/>
                  </a:ext>
                </a:extLst>
              </a:tr>
              <a:tr h="687040">
                <a:tc>
                  <a:txBody>
                    <a:bodyPr/>
                    <a:lstStyle/>
                    <a:p>
                      <a:pPr algn="ctr" fontAlgn="ctr"/>
                      <a:r>
                        <a:rPr lang="en-CH" sz="1800" b="0" i="0" u="none" strike="noStrike" dirty="0">
                          <a:solidFill>
                            <a:srgbClr val="000000"/>
                          </a:solidFill>
                          <a:effectLst/>
                          <a:latin typeface="Calibri" panose="020F0502020204030204" pitchFamily="34" charset="0"/>
                        </a:rPr>
                        <a:t>9.1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 Data triangulation for  coverage of </a:t>
                      </a:r>
                      <a:r>
                        <a:rPr lang="en-US" sz="1800" b="0" i="0" u="none" strike="noStrike" dirty="0" err="1">
                          <a:solidFill>
                            <a:srgbClr val="000000"/>
                          </a:solidFill>
                          <a:effectLst/>
                          <a:latin typeface="Calibri" panose="020F0502020204030204" pitchFamily="34" charset="0"/>
                        </a:rPr>
                        <a:t>programmes</a:t>
                      </a:r>
                      <a:endParaRPr lang="en-U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739085763"/>
                  </a:ext>
                </a:extLst>
              </a:tr>
              <a:tr h="687040">
                <a:tc>
                  <a:txBody>
                    <a:bodyPr/>
                    <a:lstStyle/>
                    <a:p>
                      <a:pPr algn="ctr" fontAlgn="ctr"/>
                      <a:r>
                        <a:rPr lang="en-CH" sz="1800" b="0" i="0" u="none" strike="noStrike">
                          <a:solidFill>
                            <a:srgbClr val="000000"/>
                          </a:solidFill>
                          <a:effectLst/>
                          <a:latin typeface="Calibri" panose="020F0502020204030204" pitchFamily="34" charset="0"/>
                        </a:rPr>
                        <a:t>9.3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ES" sz="1800" b="0" i="0" u="none" strike="noStrike" dirty="0">
                          <a:solidFill>
                            <a:srgbClr val="000000"/>
                          </a:solidFill>
                          <a:effectLst/>
                          <a:latin typeface="Calibri" panose="020F0502020204030204" pitchFamily="34" charset="0"/>
                        </a:rPr>
                        <a:t> &gt; </a:t>
                      </a:r>
                      <a:r>
                        <a:rPr lang="en-GB" sz="1800" b="1" kern="1200" dirty="0">
                          <a:solidFill>
                            <a:schemeClr val="tx1"/>
                          </a:solidFill>
                          <a:effectLst/>
                          <a:latin typeface="+mn-lt"/>
                          <a:ea typeface="+mn-ea"/>
                          <a:cs typeface="+mn-cs"/>
                        </a:rPr>
                        <a:t>9.3 Has the country HIV prevention scorecard been translated into subnational scorecard tool?</a:t>
                      </a:r>
                      <a:endParaRPr lang="en-CH" sz="1800" kern="1200" dirty="0">
                        <a:solidFill>
                          <a:schemeClr val="tx1"/>
                        </a:solidFill>
                        <a:effectLst/>
                        <a:latin typeface="+mn-lt"/>
                        <a:ea typeface="+mn-ea"/>
                        <a:cs typeface="+mn-cs"/>
                      </a:endParaRPr>
                    </a:p>
                    <a:p>
                      <a:pPr algn="l" fontAlgn="ctr"/>
                      <a:endParaRPr lang="es-ES"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No</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3519"/>
                    </a:solidFill>
                  </a:tcPr>
                </a:tc>
                <a:extLst>
                  <a:ext uri="{0D108BD9-81ED-4DB2-BD59-A6C34878D82A}">
                    <a16:rowId xmlns:a16="http://schemas.microsoft.com/office/drawing/2014/main" val="1478272172"/>
                  </a:ext>
                </a:extLst>
              </a:tr>
              <a:tr h="687040">
                <a:tc>
                  <a:txBody>
                    <a:bodyPr/>
                    <a:lstStyle/>
                    <a:p>
                      <a:pPr algn="ctr" fontAlgn="ctr"/>
                      <a:r>
                        <a:rPr lang="en-CH" sz="1800" b="0" i="0" u="none" strike="noStrike" dirty="0">
                          <a:solidFill>
                            <a:srgbClr val="000000"/>
                          </a:solidFill>
                          <a:effectLst/>
                          <a:latin typeface="Calibri" panose="020F0502020204030204" pitchFamily="34" charset="0"/>
                        </a:rPr>
                        <a:t>9.4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&gt; HIV prevention funding expenditure analysis done?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086549381"/>
                  </a:ext>
                </a:extLst>
              </a:tr>
              <a:tr h="687040">
                <a:tc>
                  <a:txBody>
                    <a:bodyPr/>
                    <a:lstStyle/>
                    <a:p>
                      <a:pPr algn="ctr" fontAlgn="ctr"/>
                      <a:r>
                        <a:rPr lang="en-CH" sz="1800" b="0" i="0" u="none" strike="noStrike">
                          <a:solidFill>
                            <a:srgbClr val="000000"/>
                          </a:solidFill>
                          <a:effectLst/>
                          <a:latin typeface="Calibri" panose="020F0502020204030204" pitchFamily="34" charset="0"/>
                        </a:rPr>
                        <a:t>9.5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s-ES" sz="1800" b="0" i="0" u="none" strike="noStrike" dirty="0">
                          <a:solidFill>
                            <a:srgbClr val="000000"/>
                          </a:solidFill>
                          <a:effectLst/>
                          <a:latin typeface="Calibri" panose="020F0502020204030204" pitchFamily="34" charset="0"/>
                        </a:rPr>
                        <a:t> &gt; </a:t>
                      </a:r>
                      <a:r>
                        <a:rPr lang="es-ES" sz="1800" b="0" i="0" u="none" strike="noStrike" dirty="0" err="1">
                          <a:solidFill>
                            <a:srgbClr val="000000"/>
                          </a:solidFill>
                          <a:effectLst/>
                          <a:latin typeface="Calibri" panose="020F0502020204030204" pitchFamily="34" charset="0"/>
                        </a:rPr>
                        <a:t>Cost-effectiveness</a:t>
                      </a:r>
                      <a:r>
                        <a:rPr lang="es-ES" sz="1800" b="0" i="0" u="none" strike="noStrike" dirty="0">
                          <a:solidFill>
                            <a:srgbClr val="000000"/>
                          </a:solidFill>
                          <a:effectLst/>
                          <a:latin typeface="Calibri" panose="020F0502020204030204" pitchFamily="34" charset="0"/>
                        </a:rPr>
                        <a:t> in programe </a:t>
                      </a:r>
                      <a:r>
                        <a:rPr lang="es-ES" sz="1800" b="0" i="0" u="none" strike="noStrike" dirty="0" err="1">
                          <a:solidFill>
                            <a:srgbClr val="000000"/>
                          </a:solidFill>
                          <a:effectLst/>
                          <a:latin typeface="Calibri" panose="020F0502020204030204" pitchFamily="34" charset="0"/>
                        </a:rPr>
                        <a:t>reviews</a:t>
                      </a:r>
                      <a:r>
                        <a:rPr lang="es-ES" sz="1800" b="0" i="0" u="none" strike="noStrike" dirty="0">
                          <a:solidFill>
                            <a:srgbClr val="000000"/>
                          </a:solidFill>
                          <a:effectLst/>
                          <a:latin typeface="Calibri" panose="020F0502020204030204" pitchFamily="34" charset="0"/>
                        </a:rPr>
                        <a:t> in 2021 and 2022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800" b="0" i="0" u="none" strike="noStrike" dirty="0">
                          <a:solidFill>
                            <a:srgbClr val="000000"/>
                          </a:solidFill>
                          <a:effectLst/>
                          <a:latin typeface="Calibri" panose="020F0502020204030204" pitchFamily="34" charset="0"/>
                        </a:rPr>
                        <a:t> Yes</a:t>
                      </a:r>
                      <a:endParaRPr lang="en-CH" sz="18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134812997"/>
                  </a:ext>
                </a:extLst>
              </a:tr>
              <a:tr h="442144">
                <a:tc>
                  <a:txBody>
                    <a:bodyPr/>
                    <a:lstStyle/>
                    <a:p>
                      <a:pPr algn="l" fontAlgn="ctr"/>
                      <a:r>
                        <a:rPr lang="en-CH" sz="1800" b="0" i="0" u="none" strike="noStrike" dirty="0">
                          <a:solidFill>
                            <a:srgbClr val="FFFFFF"/>
                          </a:solidFill>
                          <a:effectLst/>
                          <a:latin typeface="Calibri" panose="020F0502020204030204" pitchFamily="34" charset="0"/>
                        </a:rPr>
                        <a:t> </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CH" sz="1800" b="0" i="0" u="none" strike="noStrike">
                          <a:solidFill>
                            <a:srgbClr val="FFFFFF"/>
                          </a:solidFill>
                          <a:effectLst/>
                          <a:latin typeface="Calibri" panose="020F050202020403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s-ES" sz="1800" b="0" i="0" u="none" strike="noStrike" dirty="0">
                          <a:solidFill>
                            <a:srgbClr val="FFFFFF"/>
                          </a:solidFill>
                          <a:effectLst/>
                          <a:latin typeface="Calibri" panose="020F0502020204030204" pitchFamily="34" charset="0"/>
                        </a:rPr>
                        <a:t>Total score</a:t>
                      </a:r>
                    </a:p>
                  </a:txBody>
                  <a:tcPr marL="0" marR="0" marT="0" marB="0" anchor="ctr">
                    <a:lnL>
                      <a:noFill/>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8DB4E2"/>
                      </a:solidFill>
                      <a:prstDash val="dot"/>
                      <a:round/>
                      <a:headEnd type="none" w="med" len="med"/>
                      <a:tailEnd type="none" w="med" len="med"/>
                    </a:lnL>
                    <a:lnR w="6350" cap="flat" cmpd="sng" algn="ctr">
                      <a:solidFill>
                        <a:srgbClr val="8DB4E2"/>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CA5F"/>
                    </a:solidFill>
                  </a:tcPr>
                </a:tc>
                <a:extLst>
                  <a:ext uri="{0D108BD9-81ED-4DB2-BD59-A6C34878D82A}">
                    <a16:rowId xmlns:a16="http://schemas.microsoft.com/office/drawing/2014/main" val="2227735166"/>
                  </a:ext>
                </a:extLst>
              </a:tr>
            </a:tbl>
          </a:graphicData>
        </a:graphic>
      </p:graphicFrame>
      <p:graphicFrame>
        <p:nvGraphicFramePr>
          <p:cNvPr id="2" name="Table 1">
            <a:extLst>
              <a:ext uri="{FF2B5EF4-FFF2-40B4-BE49-F238E27FC236}">
                <a16:creationId xmlns:a16="http://schemas.microsoft.com/office/drawing/2014/main" id="{E2902F24-2703-F13B-DAB1-F9FF79D2B63F}"/>
              </a:ext>
            </a:extLst>
          </p:cNvPr>
          <p:cNvGraphicFramePr>
            <a:graphicFrameLocks noGrp="1"/>
          </p:cNvGraphicFramePr>
          <p:nvPr/>
        </p:nvGraphicFramePr>
        <p:xfrm>
          <a:off x="257643" y="5796557"/>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ctr" fontAlgn="ctr"/>
                      <a:r>
                        <a:rPr lang="en-CH" sz="1100" b="0" i="0" u="none" strike="noStrike" dirty="0">
                          <a:solidFill>
                            <a:srgbClr val="000000"/>
                          </a:solidFill>
                          <a:effectLst/>
                          <a:latin typeface="Calibri" panose="020F0502020204030204" pitchFamily="34" charset="0"/>
                        </a:rPr>
                        <a:t> </a:t>
                      </a:r>
                    </a:p>
                  </a:txBody>
                  <a:tcPr marL="0" marR="0" marT="0" marB="0" anchor="ctr">
                    <a:lnL>
                      <a:noFill/>
                    </a:lnL>
                    <a:lnR>
                      <a:noFill/>
                    </a:lnR>
                    <a:lnT>
                      <a:noFill/>
                    </a:lnT>
                    <a:lnB>
                      <a:noFill/>
                    </a:lnB>
                    <a:solidFill>
                      <a:srgbClr val="00B050"/>
                    </a:solidFill>
                  </a:tcPr>
                </a:tc>
                <a:extLst>
                  <a:ext uri="{0D108BD9-81ED-4DB2-BD59-A6C34878D82A}">
                    <a16:rowId xmlns:a16="http://schemas.microsoft.com/office/drawing/2014/main" val="1428774549"/>
                  </a:ext>
                </a:extLst>
              </a:tr>
            </a:tbl>
          </a:graphicData>
        </a:graphic>
      </p:graphicFrame>
      <p:sp>
        <p:nvSpPr>
          <p:cNvPr id="6" name="TextBox 5">
            <a:extLst>
              <a:ext uri="{FF2B5EF4-FFF2-40B4-BE49-F238E27FC236}">
                <a16:creationId xmlns:a16="http://schemas.microsoft.com/office/drawing/2014/main" id="{250C53A9-08DA-2BCE-8AC4-D776832517B9}"/>
              </a:ext>
            </a:extLst>
          </p:cNvPr>
          <p:cNvSpPr txBox="1"/>
          <p:nvPr/>
        </p:nvSpPr>
        <p:spPr>
          <a:xfrm>
            <a:off x="499097" y="5766504"/>
            <a:ext cx="6205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rPr>
              <a:t>Done</a:t>
            </a: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905DEB61-DB3B-1691-8F2E-3AA7D65A9FAD}"/>
              </a:ext>
            </a:extLst>
          </p:cNvPr>
          <p:cNvGraphicFramePr>
            <a:graphicFrameLocks noGrp="1"/>
          </p:cNvGraphicFramePr>
          <p:nvPr/>
        </p:nvGraphicFramePr>
        <p:xfrm>
          <a:off x="257643" y="6096668"/>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gradFill flip="none" rotWithShape="1">
                      <a:gsLst>
                        <a:gs pos="0">
                          <a:srgbClr val="FBCA5F"/>
                        </a:gs>
                        <a:gs pos="44000">
                          <a:srgbClr val="F8B957"/>
                        </a:gs>
                        <a:gs pos="73000">
                          <a:srgbClr val="F19847"/>
                        </a:gs>
                        <a:gs pos="100000">
                          <a:srgbClr val="EE873F"/>
                        </a:gs>
                      </a:gsLst>
                      <a:lin ang="0" scaled="1"/>
                      <a:tileRect/>
                    </a:gradFill>
                  </a:tcPr>
                </a:tc>
                <a:extLst>
                  <a:ext uri="{0D108BD9-81ED-4DB2-BD59-A6C34878D82A}">
                    <a16:rowId xmlns:a16="http://schemas.microsoft.com/office/drawing/2014/main" val="3580614312"/>
                  </a:ext>
                </a:extLst>
              </a:tr>
            </a:tbl>
          </a:graphicData>
        </a:graphic>
      </p:graphicFrame>
      <p:graphicFrame>
        <p:nvGraphicFramePr>
          <p:cNvPr id="8" name="Table 7">
            <a:extLst>
              <a:ext uri="{FF2B5EF4-FFF2-40B4-BE49-F238E27FC236}">
                <a16:creationId xmlns:a16="http://schemas.microsoft.com/office/drawing/2014/main" id="{CEC0B343-2C59-694E-462C-F6B8014A04E2}"/>
              </a:ext>
            </a:extLst>
          </p:cNvPr>
          <p:cNvGraphicFramePr>
            <a:graphicFrameLocks noGrp="1"/>
          </p:cNvGraphicFramePr>
          <p:nvPr/>
        </p:nvGraphicFramePr>
        <p:xfrm>
          <a:off x="257643" y="6342042"/>
          <a:ext cx="301884" cy="167640"/>
        </p:xfrm>
        <a:graphic>
          <a:graphicData uri="http://schemas.openxmlformats.org/drawingml/2006/table">
            <a:tbl>
              <a:tblPr/>
              <a:tblGrid>
                <a:gridCol w="301884">
                  <a:extLst>
                    <a:ext uri="{9D8B030D-6E8A-4147-A177-3AD203B41FA5}">
                      <a16:colId xmlns:a16="http://schemas.microsoft.com/office/drawing/2014/main" val="89262532"/>
                    </a:ext>
                  </a:extLst>
                </a:gridCol>
              </a:tblGrid>
              <a:tr h="153488">
                <a:tc>
                  <a:txBody>
                    <a:bodyPr/>
                    <a:lstStyle/>
                    <a:p>
                      <a:pPr algn="l" fontAlgn="b"/>
                      <a:r>
                        <a:rPr lang="en-CH"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DD3519"/>
                    </a:solidFill>
                  </a:tcPr>
                </a:tc>
                <a:extLst>
                  <a:ext uri="{0D108BD9-81ED-4DB2-BD59-A6C34878D82A}">
                    <a16:rowId xmlns:a16="http://schemas.microsoft.com/office/drawing/2014/main" val="1057466796"/>
                  </a:ext>
                </a:extLst>
              </a:tr>
            </a:tbl>
          </a:graphicData>
        </a:graphic>
      </p:graphicFrame>
      <p:sp>
        <p:nvSpPr>
          <p:cNvPr id="9" name="TextBox 8">
            <a:extLst>
              <a:ext uri="{FF2B5EF4-FFF2-40B4-BE49-F238E27FC236}">
                <a16:creationId xmlns:a16="http://schemas.microsoft.com/office/drawing/2014/main" id="{C41DB03A-EE55-3A79-6974-1767DDBF20CE}"/>
              </a:ext>
            </a:extLst>
          </p:cNvPr>
          <p:cNvSpPr txBox="1"/>
          <p:nvPr/>
        </p:nvSpPr>
        <p:spPr>
          <a:xfrm>
            <a:off x="499096" y="6273957"/>
            <a:ext cx="966121"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N</a:t>
            </a:r>
            <a:r>
              <a:rPr kumimoji="0" lang="en-US" sz="1050" b="0" i="0" u="none" strike="noStrike" kern="1200" cap="none" spc="0" normalizeH="0" baseline="0" noProof="0" dirty="0" err="1">
                <a:ln>
                  <a:noFill/>
                </a:ln>
                <a:solidFill>
                  <a:prstClr val="black"/>
                </a:solidFill>
                <a:effectLst/>
                <a:uLnTx/>
                <a:uFillTx/>
                <a:latin typeface="Calibri" panose="020F0502020204030204"/>
                <a:ea typeface="+mn-ea"/>
                <a:cs typeface="+mn-cs"/>
              </a:rPr>
              <a:t>ot</a:t>
            </a: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 yet done</a:t>
            </a:r>
            <a:endParaRPr kumimoji="0" lang="en-CH" sz="1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08C48F35-74AE-6823-0881-6C1AE95DEB00}"/>
              </a:ext>
            </a:extLst>
          </p:cNvPr>
          <p:cNvSpPr txBox="1"/>
          <p:nvPr/>
        </p:nvSpPr>
        <p:spPr>
          <a:xfrm>
            <a:off x="499097" y="6053530"/>
            <a:ext cx="855618"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In progress</a:t>
            </a:r>
          </a:p>
        </p:txBody>
      </p:sp>
    </p:spTree>
    <p:extLst>
      <p:ext uri="{BB962C8B-B14F-4D97-AF65-F5344CB8AC3E}">
        <p14:creationId xmlns:p14="http://schemas.microsoft.com/office/powerpoint/2010/main" val="2205168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c2e1cf9b-e1b6-44eb-8021-428c292d3eb5}" enabled="0" method="" siteId="{c2e1cf9b-e1b6-44eb-8021-428c292d3eb5}" removed="1"/>
</clbl:labelList>
</file>

<file path=docProps/app.xml><?xml version="1.0" encoding="utf-8"?>
<Properties xmlns="http://schemas.openxmlformats.org/officeDocument/2006/extended-properties" xmlns:vt="http://schemas.openxmlformats.org/officeDocument/2006/docPropsVTypes">
  <TotalTime>101</TotalTime>
  <Words>1554</Words>
  <Application>Microsoft Office PowerPoint</Application>
  <PresentationFormat>Widescreen</PresentationFormat>
  <Paragraphs>280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Sample accountability framework from the 2025 HIV Prevention Road Map</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analysis methodology</dc:title>
  <dc:creator>ORADINI ALACREU, Aurea</dc:creator>
  <cp:lastModifiedBy>MENSAH, Samuel Nii Bortey</cp:lastModifiedBy>
  <cp:revision>1</cp:revision>
  <dcterms:created xsi:type="dcterms:W3CDTF">2024-02-13T16:50:00Z</dcterms:created>
  <dcterms:modified xsi:type="dcterms:W3CDTF">2024-03-19T17:55:16Z</dcterms:modified>
</cp:coreProperties>
</file>