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145706541" r:id="rId4"/>
    <p:sldId id="345" r:id="rId5"/>
    <p:sldId id="2145706544" r:id="rId6"/>
    <p:sldId id="257" r:id="rId7"/>
    <p:sldId id="2145706547" r:id="rId8"/>
    <p:sldId id="2145706540" r:id="rId9"/>
    <p:sldId id="2145706548" r:id="rId10"/>
    <p:sldId id="2145706554" r:id="rId11"/>
    <p:sldId id="2145706555" r:id="rId12"/>
    <p:sldId id="2145706546" r:id="rId13"/>
    <p:sldId id="2145706556" r:id="rId14"/>
    <p:sldId id="2145706553" r:id="rId15"/>
    <p:sldId id="2145706543" r:id="rId16"/>
    <p:sldId id="2145706549" r:id="rId17"/>
    <p:sldId id="2145706550" r:id="rId18"/>
    <p:sldId id="2145706551" r:id="rId19"/>
    <p:sldId id="2145706552" r:id="rId20"/>
    <p:sldId id="2145706534" r:id="rId21"/>
    <p:sldId id="214570653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327BB6"/>
    <a:srgbClr val="5DAEDF"/>
    <a:srgbClr val="49338F"/>
    <a:srgbClr val="0000FF"/>
    <a:srgbClr val="FF0000"/>
    <a:srgbClr val="342AFA"/>
    <a:srgbClr val="5693F4"/>
    <a:srgbClr val="4C3594"/>
    <a:srgbClr val="E31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4" autoAdjust="0"/>
    <p:restoredTop sz="83607" autoAdjust="0"/>
  </p:normalViewPr>
  <p:slideViewPr>
    <p:cSldViewPr snapToGrid="0">
      <p:cViewPr varScale="1">
        <p:scale>
          <a:sx n="89" d="100"/>
          <a:sy n="89" d="100"/>
        </p:scale>
        <p:origin x="13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1" dirty="0"/>
              <a:t>Illustration:</a:t>
            </a:r>
            <a:r>
              <a:rPr lang="en-US" sz="1600" b="1" i="1" baseline="0" dirty="0"/>
              <a:t> Sliding scale for </a:t>
            </a:r>
            <a:r>
              <a:rPr lang="en-US" sz="1600" b="1" i="1" baseline="0" dirty="0" err="1"/>
              <a:t>PrEP</a:t>
            </a:r>
            <a:r>
              <a:rPr lang="en-US" sz="1600" b="1" i="1" baseline="0" dirty="0"/>
              <a:t> targets</a:t>
            </a:r>
            <a:endParaRPr lang="en-US" sz="1600" b="1" i="1" dirty="0"/>
          </a:p>
        </c:rich>
      </c:tx>
      <c:layout>
        <c:manualLayout>
          <c:xMode val="edge"/>
          <c:yMode val="edge"/>
          <c:x val="4.2536095306415493E-2"/>
          <c:y val="2.6316316599793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6836428283183298E-2"/>
          <c:y val="0.23102272389763298"/>
          <c:w val="0.48436002002168493"/>
          <c:h val="0.6357690546364031"/>
        </c:manualLayout>
      </c:layout>
      <c:area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Target (in % of sub-population)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Sheet1!$B$1:$C$1</c:f>
              <c:strCache>
                <c:ptCount val="2"/>
                <c:pt idx="0">
                  <c:v>Minimum</c:v>
                </c:pt>
                <c:pt idx="1">
                  <c:v>Maximum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27-4CA8-ACAC-3E71DC474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0677504"/>
        <c:axId val="489376047"/>
      </c:areaChar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HIV incidence rate in %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Sheet1!$B$1:$C$1</c:f>
              <c:strCache>
                <c:ptCount val="2"/>
                <c:pt idx="0">
                  <c:v>Minimum</c:v>
                </c:pt>
                <c:pt idx="1">
                  <c:v>Maximum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27-4CA8-ACAC-3E71DC474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1935599"/>
        <c:axId val="531940879"/>
      </c:lineChart>
      <c:catAx>
        <c:axId val="53193559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31940879"/>
        <c:crosses val="autoZero"/>
        <c:auto val="1"/>
        <c:lblAlgn val="ctr"/>
        <c:lblOffset val="100"/>
        <c:noMultiLvlLbl val="0"/>
      </c:catAx>
      <c:valAx>
        <c:axId val="531940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>
                    <a:solidFill>
                      <a:srgbClr val="C00000"/>
                    </a:solidFill>
                  </a:rPr>
                  <a:t>HIV incidence rate in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rgbClr val="C0000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31935599"/>
        <c:crosses val="autoZero"/>
        <c:crossBetween val="between"/>
      </c:valAx>
      <c:valAx>
        <c:axId val="489376047"/>
        <c:scaling>
          <c:orientation val="minMax"/>
          <c:max val="10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>
                    <a:solidFill>
                      <a:schemeClr val="accent6"/>
                    </a:solidFill>
                  </a:rPr>
                  <a:t>Target (in % of sub-population)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70677504"/>
        <c:crosses val="max"/>
        <c:crossBetween val="between"/>
      </c:valAx>
      <c:catAx>
        <c:axId val="17706775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937604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380952416820013"/>
          <c:y val="0.4046975138035443"/>
          <c:w val="0.23532090570210293"/>
          <c:h val="0.446745289816675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en-C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4AB11-45C1-49B4-8CB0-49E274381F96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C4483-7CF5-4CF7-BC54-0B04140F1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84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C218F-EC0F-4D90-9154-090DF1A1DCDD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919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3E0FC-C22E-6E15-ED00-C8DCE8A50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17F872-C228-0412-80CA-67B422CCF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49CC49-7DD8-2B60-45A3-9A2E4C370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19719-79EA-FDE7-BCD6-DA04F1B46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C4483-7CF5-4CF7-BC54-0B04140F1C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470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C4483-7CF5-4CF7-BC54-0B04140F1C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55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0FA8-589B-B3F2-9A78-E9C665369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3A3B2E-E65A-F4FD-8263-169E018BF9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7BE8A-7E7F-0B1E-4936-28C4B553E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F26EB-BA65-3E27-69ED-F16265D34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C4483-7CF5-4CF7-BC54-0B04140F1C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93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230BB-CAAA-48EC-9DFD-99B77037C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138379-9D4B-41CC-A162-04630EEFFF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69BC0-259B-4EDC-A2F4-B502821B8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15C0-9D66-4541-8E11-B69383B3C42B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68F82-E990-4006-B9FB-874EBB3E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48E7C-4764-4FC4-885E-B32B1EB19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350BF4-9A19-4615-82FB-343443FA60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5486400"/>
            <a:ext cx="1371600" cy="54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05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10635-5CEC-4384-A2C5-92AC0631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8BB4E-225E-4BBD-BC67-20818DE0E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23A2F-A054-4209-9CB7-42837F1E8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F8BD-08BB-4A8A-8AA8-0E91AB431CE6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5E96-6D50-49D4-A754-DB54CED3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6BBE9-FB13-47EA-8E2E-97B9E891E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17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25859-FF05-4BE3-9984-9DE6B302C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576AB-BBC3-44D6-B38A-2146FFA53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74BE9-2FBD-44FA-9901-235021B1F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7DEC-FE6B-4C45-AEFE-23E3916E4A2C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90B51-59EA-41AB-94E9-375285703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EBA5D-F0A5-4D6B-A1F2-BFABC769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9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11501-5772-471B-AFD3-1C60F0C3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AA951-E9F3-4F45-BE8D-33D643E229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2pPr marL="685800" indent="-22860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67EA7-40E6-4C26-853D-899527397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2pPr marL="685800" indent="-22860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F73D78-4183-4F29-8643-E9C5524EA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BF74-6D9E-4704-9FB6-10854F62FD25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AB7B4F-EA3E-4405-8DCF-DB23CA60B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78963-6E88-449C-AF13-1CC62AD33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960A-D71E-4D7A-A787-74D6DBC29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CE931-0A02-4E5D-BC3A-23D8B0C75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49338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F3536B-B25D-424A-B0DF-0E8150B9D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C1CA37-FDC4-41B1-B1AC-B87A790C8C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49338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9A0925-DF69-4EA2-9066-DB572E2244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DE81A6-5371-4902-8150-5FF406231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9F49-6F24-41E3-99E1-36D6A62E0123}" type="datetime1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E31778-510A-4041-9C9D-C1F82C700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BFF709-2C1D-4720-9A95-6CC79415E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81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4309B-B01A-412B-BEED-0D67B99F6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EF931A-F7EF-4755-8AE3-BFC95E008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245D-C950-427F-90AD-A5991B6CD881}" type="datetime1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5A84C3-A4E1-4FF5-A4F0-1C763300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42B29-0923-4F80-A1BA-EADDF40ED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1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0237E6-99B3-43E0-8CE0-F79E4169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2B6E-3404-4F23-A953-FDF3AA194680}" type="datetime1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806CEB-FFE8-45C9-A160-C56904273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5E00E-7BEC-4215-AB68-738134988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3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A25F9-8356-48AF-8918-4A2F8F7CF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9E571-ED8F-488E-BC94-67043974E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3B47D-DAEF-4BE7-BDB4-3EAC834B4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550B2-964B-495E-8261-847B7ACC5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DB540-1546-4174-8277-76BD957A9002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0F761-F58F-4325-85D5-562C5D051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7DC73-208E-4865-87D1-F946ACE43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58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D931-B410-4998-8FAD-E589AFF4F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FAA984-1199-43A2-97C7-03EB24D42A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03AE7-CA65-45F3-8ED4-956CCC072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98087-5B2F-42E7-90BC-C2A2AE09B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57B1-A5D9-45E6-A279-9AEA52C5FC22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8AFC6-D80C-4F36-BCCE-C85A8F4DA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13FD0-C90A-4586-BDDA-A704638CB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2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D9E80-FFE9-4389-BF4C-C50CD9BD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C29126-94E8-486F-AB01-81D4CFF10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2164F-6980-49D3-9234-46FF0AF79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1128E-712B-4887-8407-3A35F15867CE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32924-8374-4A5D-A277-331FA271E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C6C28-9E30-4D11-902A-C96FF870B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51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D406D1-4742-4843-B0E4-CF3871785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171B94-81D7-4F30-93A4-F51FB2348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18BF0-7FBF-4898-BDDE-1819ECBF3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8F68-DB58-406D-A67A-8F9D04739816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314CD-386A-40A5-BDCD-8E2827033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64C93-68E5-4FA4-960B-FA155FD77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3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A0A18-8AD2-17B5-1305-49A613A67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E95EF-CBAA-732B-9540-2767D7057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DBB2F-E804-8B81-8CB7-C422A5FD8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0CAF9-19C1-B528-3164-0D0740C49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804E1-CC56-B847-087C-E16CB52E0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76828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941A-D9D0-1E3A-9896-1520FE21A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F9AF5-CDD5-ED07-FE2A-ACE289EE7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B4D85-FB1C-5F4E-5EB7-5765D5F6F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DB1EF-B06F-7226-ED7D-69E14A7AC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D25E8-A87C-6E41-1F5C-F71D26862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0466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A4CB-BD2E-A4C7-DECC-95ADD6E9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8869D-91A5-1AFF-7C02-AF8B360B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429D0-39B5-8967-971F-E93745131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7F4F6-EC25-BE13-970C-6501595F4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9B343-60BB-0E94-9069-F6762BED5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3462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F21B7-E03E-BE57-CA65-5A0B66D6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9E502-A504-9B85-A4CE-56523C59E5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47C7A-14CA-3E2F-55BE-E5BD344E4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C0AE6D-48F7-0269-469A-61D267CA7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CA7D95-1B83-2D9D-31DD-E1093B65A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92831-6053-7490-9B3E-F93E4A12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49605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4650-AC69-1A28-D3B4-89D0AA154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A3596-78A6-C75F-979F-F01680C6D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12C92A-F2B7-A813-A625-CA637FE9B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27FF2-A890-E525-BA34-44028F8C5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AC5416-FBFD-5571-B996-8103CDDFEA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AD9D-24B9-8493-9B9D-756FE5304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B0D78D-353D-4D7F-621A-5D98635CC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7DAE01-080A-C280-7F4F-5725EC6E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32591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CFECA-757F-EAFD-FC4D-6733AB45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2955CA-86BD-680B-0580-333E84335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A81BB7-0F27-D112-F038-70C2B604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4880F2-A630-B861-8791-7EF527A8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41123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10BEB2-0693-F070-1AC5-930257372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AC461D-ED0C-C28B-6B43-A1EABA14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5C715-D3A4-A379-B38F-0EBDF808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597882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53F00-37FF-9F18-C4E8-B45F2D5A6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89930-521C-1FB3-1D38-674BD5A41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30337-135C-EB1F-1EEF-182479CD8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DA26B-83CE-F882-14BD-AD490B1B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D8832-CB07-542F-3AEF-422C57A81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FDF21-3E1A-AD49-8AB6-4E0EC8489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658005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44C20-C6F7-30D2-1441-BE582B3EA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C07171-75E2-04E8-934D-8FB6BBCE4C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92F35-D9E7-49AC-2738-0DCDA0687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70718-0629-835A-D847-51E0D27D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EB677-0AF9-32EC-E07B-DD248BE2B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74D94-9E8E-CCF0-BEEA-6D866DFBF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30622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46339-7C08-95AA-084A-99450CEF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23DF4-3F07-C648-6B8D-C15BB1B8F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59567-7D37-10E6-C45A-332AE066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0E560-7110-A485-91A7-BB057A99E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566C0-9063-D20F-F27D-1B10D02BC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52150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EAF52C-7377-B4F2-48DB-455724F1D5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BD0A5F-89BD-22F7-0D50-A5AF67972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463B5-1187-A118-0664-AD9F802A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FCA88-6BFB-573D-9DCF-68602C8D3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249AF-15F2-6915-8AEA-C5B0D6D5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5198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DD9910-F9DA-7B4D-38D0-10CB8FB766EF}"/>
              </a:ext>
            </a:extLst>
          </p:cNvPr>
          <p:cNvSpPr/>
          <p:nvPr userDrawn="1"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rgbClr val="5DAE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92D6BA-DB4E-5789-6E7D-2BD3D1B6BA40}"/>
              </a:ext>
            </a:extLst>
          </p:cNvPr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solidFill>
            <a:srgbClr val="5DAE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7349E3-188E-48F2-B91D-5FA3E3422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401C4-1EE0-44CC-8E8C-FF650AD8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A944F-3A24-4EF6-A744-EF0C3AA9BF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E5D45AFB-5F80-4C18-8A26-A6AD51EE6895}" type="datetime1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DDA52-73A5-48F7-814D-E811CBE67B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164C1-FD47-4408-B785-D12A9B884C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F13D369-8700-4468-8CC4-EE7C537201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9FEF01-6E69-FC22-7116-D0B50B66A8CB}"/>
              </a:ext>
            </a:extLst>
          </p:cNvPr>
          <p:cNvSpPr/>
          <p:nvPr userDrawn="1"/>
        </p:nvSpPr>
        <p:spPr>
          <a:xfrm>
            <a:off x="0" y="320040"/>
            <a:ext cx="12188952" cy="45720"/>
          </a:xfrm>
          <a:prstGeom prst="rect">
            <a:avLst/>
          </a:prstGeom>
          <a:solidFill>
            <a:srgbClr val="4933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5738EB-A566-1552-9B4A-8B7CA92A31DA}"/>
              </a:ext>
            </a:extLst>
          </p:cNvPr>
          <p:cNvSpPr/>
          <p:nvPr userDrawn="1"/>
        </p:nvSpPr>
        <p:spPr>
          <a:xfrm>
            <a:off x="0" y="6217920"/>
            <a:ext cx="12188952" cy="45720"/>
          </a:xfrm>
          <a:prstGeom prst="rect">
            <a:avLst/>
          </a:prstGeom>
          <a:solidFill>
            <a:srgbClr val="4933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3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49338F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49338F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DAEDF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9338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DAEDF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30A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4D0520-48BB-C9B0-B2E4-ADDC75369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093A8-2D25-B101-BCA4-B70436324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B741D-D49A-A46D-36D1-08231AB642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A68131-4982-4C62-9AF1-BAD2DC48C6E4}" type="datetimeFigureOut">
              <a:rPr lang="en-CH" smtClean="0"/>
              <a:t>10/19/2026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D8CCD-C68D-A8E4-364C-DD4C1849F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48F02-E01D-6E98-9BE6-88D675D50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ABEB9C-DC1E-4034-8DB5-07A9EC45FA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0912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61173-9452-3401-0CDB-F0A278FFF5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Estimating Prevention Needs and Setting Targets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B154F1-8E23-3FB7-D0B3-909360D47D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 Glaubius, Carel Pretorius, John Stover</a:t>
            </a:r>
          </a:p>
          <a:p>
            <a:r>
              <a:rPr lang="en-US"/>
              <a:t>Avenir Health</a:t>
            </a:r>
          </a:p>
          <a:p>
            <a:r>
              <a:rPr lang="en-US"/>
              <a:t>October 21, 2026</a:t>
            </a:r>
          </a:p>
        </p:txBody>
      </p:sp>
    </p:spTree>
    <p:extLst>
      <p:ext uri="{BB962C8B-B14F-4D97-AF65-F5344CB8AC3E}">
        <p14:creationId xmlns:p14="http://schemas.microsoft.com/office/powerpoint/2010/main" val="4279964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9D7AD-B1C5-54C1-4DCB-7DC1DF8D8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The Prevention Needs tool in Spectrum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FD52C-5522-1F3C-81E6-8C39213E7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Each year your national HIV estimates team uses the Spectrum software with your latest survey, surveillance, and routine program data to produce official HIV estimates</a:t>
            </a:r>
          </a:p>
          <a:p>
            <a:r>
              <a:rPr lang="en-US"/>
              <a:t>The </a:t>
            </a:r>
            <a:r>
              <a:rPr lang="en-US" b="1">
                <a:solidFill>
                  <a:srgbClr val="327BB6"/>
                </a:solidFill>
              </a:rPr>
              <a:t>Prevention Needs</a:t>
            </a:r>
            <a:r>
              <a:rPr lang="en-US" b="1"/>
              <a:t> </a:t>
            </a:r>
            <a:r>
              <a:rPr lang="en-US"/>
              <a:t>tool was added to Spectrum for the 2026 HIV estimates round that completed earlier this year</a:t>
            </a:r>
          </a:p>
          <a:p>
            <a:r>
              <a:rPr lang="en-US"/>
              <a:t>This tool estimates need for four HIV prevention components</a:t>
            </a:r>
          </a:p>
          <a:p>
            <a:r>
              <a:rPr lang="en-US"/>
              <a:t>Here, we will discuss how this tool can be used to provide data elements for your national prevention plans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13183-851B-BE99-F661-0361694E0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32489-E8EA-4331-368D-5D805C07D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0" y="5669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594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45C7B-F7A0-CD4A-C506-636D380F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The Prevention Needs tool consolidates target-setting calculations in one place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85C9C-56C6-BE65-02C7-F01EF268A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688"/>
            <a:ext cx="10515600" cy="4579275"/>
          </a:xfrm>
        </p:spPr>
        <p:txBody>
          <a:bodyPr>
            <a:normAutofit lnSpcReduction="10000"/>
          </a:bodyPr>
          <a:lstStyle/>
          <a:p>
            <a:r>
              <a:rPr lang="en-US" b="1"/>
              <a:t>Condoms</a:t>
            </a:r>
          </a:p>
          <a:p>
            <a:pPr lvl="1"/>
            <a:r>
              <a:rPr lang="en-US"/>
              <a:t>Estimate national need for condoms</a:t>
            </a:r>
          </a:p>
          <a:p>
            <a:pPr lvl="1"/>
            <a:r>
              <a:rPr lang="en-US"/>
              <a:t>Replicates need calculations from the Condom Needs Estimation Tool (CNET)</a:t>
            </a:r>
          </a:p>
          <a:p>
            <a:r>
              <a:rPr lang="en-US" b="1"/>
              <a:t>Voluntary medical male circumcision (VMMC)</a:t>
            </a:r>
          </a:p>
          <a:p>
            <a:pPr lvl="1"/>
            <a:r>
              <a:rPr lang="en-US"/>
              <a:t>Subnational VMMC targets</a:t>
            </a:r>
          </a:p>
          <a:p>
            <a:pPr lvl="1"/>
            <a:r>
              <a:rPr lang="en-US"/>
              <a:t>Replicates need calculations in DMPPT </a:t>
            </a:r>
            <a:endParaRPr lang="en-US" dirty="0"/>
          </a:p>
          <a:p>
            <a:r>
              <a:rPr lang="en-US" b="1" dirty="0"/>
              <a:t>Key populations</a:t>
            </a:r>
          </a:p>
          <a:p>
            <a:pPr lvl="1"/>
            <a:r>
              <a:rPr lang="en-US" dirty="0"/>
              <a:t>Estimate numbers needing services</a:t>
            </a:r>
          </a:p>
          <a:p>
            <a:r>
              <a:rPr lang="en-US" b="1"/>
              <a:t>Pre-exposure prophylaxis (PrEP)</a:t>
            </a:r>
          </a:p>
          <a:p>
            <a:pPr lvl="1"/>
            <a:r>
              <a:rPr lang="en-US"/>
              <a:t>Estimate need for PrEP by target population</a:t>
            </a:r>
          </a:p>
          <a:p>
            <a:pPr lvl="1"/>
            <a:r>
              <a:rPr lang="en-US"/>
              <a:t>Replicates need calculations from PrEP-it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FBDC0-8B27-3B87-3A3C-CBA91D438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37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CE147-C357-CBFC-A035-0BCCF1B8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B5AEF-7022-7679-AA14-B311508BA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/>
              <a:t>The tool operationalizes targets from the 2026-2031 Global AIDS Strategy</a:t>
            </a:r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D284047-90F7-ED67-5C9C-580C256CFF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175452"/>
              </p:ext>
            </p:extLst>
          </p:nvPr>
        </p:nvGraphicFramePr>
        <p:xfrm>
          <a:off x="1752600" y="2325244"/>
          <a:ext cx="8686800" cy="29260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1222889279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70412937"/>
                    </a:ext>
                  </a:extLst>
                </a:gridCol>
              </a:tblGrid>
              <a:tr h="122903">
                <a:tc>
                  <a:txBody>
                    <a:bodyPr/>
                    <a:lstStyle/>
                    <a:p>
                      <a:r>
                        <a:rPr lang="en-US" sz="1800"/>
                        <a:t>Service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2030 Target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093120"/>
                  </a:ext>
                </a:extLst>
              </a:tr>
              <a:tr h="312843">
                <a:tc>
                  <a:txBody>
                    <a:bodyPr/>
                    <a:lstStyle/>
                    <a:p>
                      <a:r>
                        <a:rPr lang="en-US" sz="1800" b="1"/>
                        <a:t>Condom use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/>
                        <a:t>Female sex workers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/>
                        <a:t>Men who have sex with men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/>
                        <a:t>People with non-regular partners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  <a:p>
                      <a:r>
                        <a:rPr lang="en-US" sz="1800"/>
                        <a:t>90%</a:t>
                      </a:r>
                    </a:p>
                    <a:p>
                      <a:r>
                        <a:rPr lang="en-US" sz="1800"/>
                        <a:t>75%</a:t>
                      </a:r>
                    </a:p>
                    <a:p>
                      <a:r>
                        <a:rPr lang="en-US" sz="1800"/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91603"/>
                  </a:ext>
                </a:extLst>
              </a:tr>
              <a:tr h="122903">
                <a:tc>
                  <a:txBody>
                    <a:bodyPr/>
                    <a:lstStyle/>
                    <a:p>
                      <a:r>
                        <a:rPr lang="en-US" sz="1800" b="1"/>
                        <a:t>Male circumcision coverage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/>
                        <a:t>Males 15-29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  <a:p>
                      <a:r>
                        <a:rPr lang="en-US" sz="1800"/>
                        <a:t>90% in VMMC priority 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28768"/>
                  </a:ext>
                </a:extLst>
              </a:tr>
              <a:tr h="122903">
                <a:tc>
                  <a:txBody>
                    <a:bodyPr/>
                    <a:lstStyle/>
                    <a:p>
                      <a:r>
                        <a:rPr lang="en-US" sz="1800" b="1"/>
                        <a:t>Key population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427136"/>
                  </a:ext>
                </a:extLst>
              </a:tr>
              <a:tr h="122903">
                <a:tc>
                  <a:txBody>
                    <a:bodyPr/>
                    <a:lstStyle/>
                    <a:p>
                      <a:r>
                        <a:rPr lang="en-US" sz="1800" b="1"/>
                        <a:t>PrEP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Varies by population and HIV incidence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71847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FFE1C-0D53-0BAC-494A-66D471599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82444D-1BDF-6357-4DF0-CE897AE1B570}"/>
              </a:ext>
            </a:extLst>
          </p:cNvPr>
          <p:cNvSpPr txBox="1"/>
          <p:nvPr/>
        </p:nvSpPr>
        <p:spPr>
          <a:xfrm>
            <a:off x="718791" y="5434505"/>
            <a:ext cx="11100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49338F"/>
              </a:buClr>
              <a:buFont typeface="Arial" panose="020B0604020202020204" pitchFamily="34" charset="0"/>
              <a:buChar char="•"/>
            </a:pPr>
            <a:r>
              <a:rPr lang="en-US" sz="2400"/>
              <a:t>You can modify these values in the the software if you have different national targets</a:t>
            </a:r>
          </a:p>
        </p:txBody>
      </p:sp>
    </p:spTree>
    <p:extLst>
      <p:ext uri="{BB962C8B-B14F-4D97-AF65-F5344CB8AC3E}">
        <p14:creationId xmlns:p14="http://schemas.microsoft.com/office/powerpoint/2010/main" val="569090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AE84-43E6-530D-53E3-D81CA28A9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20" y="478355"/>
            <a:ext cx="3687270" cy="63881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PrEP targets and needs estimation assumptions using a sliding scale for UNAIDS Target-Setting</a:t>
            </a:r>
            <a:endParaRPr lang="en-CH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ECA2E7E-6F82-3D9A-BF0D-3A1127604B3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3978" y="2994482"/>
          <a:ext cx="11844043" cy="3666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438">
                  <a:extLst>
                    <a:ext uri="{9D8B030D-6E8A-4147-A177-3AD203B41FA5}">
                      <a16:colId xmlns:a16="http://schemas.microsoft.com/office/drawing/2014/main" val="1941889810"/>
                    </a:ext>
                  </a:extLst>
                </a:gridCol>
                <a:gridCol w="1590260">
                  <a:extLst>
                    <a:ext uri="{9D8B030D-6E8A-4147-A177-3AD203B41FA5}">
                      <a16:colId xmlns:a16="http://schemas.microsoft.com/office/drawing/2014/main" val="827019864"/>
                    </a:ext>
                  </a:extLst>
                </a:gridCol>
                <a:gridCol w="2581394">
                  <a:extLst>
                    <a:ext uri="{9D8B030D-6E8A-4147-A177-3AD203B41FA5}">
                      <a16:colId xmlns:a16="http://schemas.microsoft.com/office/drawing/2014/main" val="1103151503"/>
                    </a:ext>
                  </a:extLst>
                </a:gridCol>
                <a:gridCol w="1702597">
                  <a:extLst>
                    <a:ext uri="{9D8B030D-6E8A-4147-A177-3AD203B41FA5}">
                      <a16:colId xmlns:a16="http://schemas.microsoft.com/office/drawing/2014/main" val="869510355"/>
                    </a:ext>
                  </a:extLst>
                </a:gridCol>
                <a:gridCol w="1933732">
                  <a:extLst>
                    <a:ext uri="{9D8B030D-6E8A-4147-A177-3AD203B41FA5}">
                      <a16:colId xmlns:a16="http://schemas.microsoft.com/office/drawing/2014/main" val="3042754889"/>
                    </a:ext>
                  </a:extLst>
                </a:gridCol>
                <a:gridCol w="2024622">
                  <a:extLst>
                    <a:ext uri="{9D8B030D-6E8A-4147-A177-3AD203B41FA5}">
                      <a16:colId xmlns:a16="http://schemas.microsoft.com/office/drawing/2014/main" val="914700235"/>
                    </a:ext>
                  </a:extLst>
                </a:gridCol>
              </a:tblGrid>
              <a:tr h="306320">
                <a:tc rowSpan="2" gridSpan="2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dirty="0"/>
                        <a:t>Description</a:t>
                      </a:r>
                      <a:endParaRPr lang="en-CH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CH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Young people and adults in district with elevated HIV</a:t>
                      </a:r>
                      <a:endParaRPr lang="en-CH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dirty="0"/>
                        <a:t>Key populations</a:t>
                      </a:r>
                      <a:endParaRPr lang="en-CH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21898263"/>
                  </a:ext>
                </a:extLst>
              </a:tr>
              <a:tr h="737998">
                <a:tc gridSpan="2" vMerge="1">
                  <a:txBody>
                    <a:bodyPr/>
                    <a:lstStyle/>
                    <a:p>
                      <a:endParaRPr lang="en-CH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Female sex workers</a:t>
                      </a:r>
                      <a:endParaRPr lang="en-CH" sz="16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Men who have sex with men, transgender women</a:t>
                      </a:r>
                      <a:endParaRPr lang="en-CH" sz="16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People who inject drugs, prisoners</a:t>
                      </a:r>
                      <a:endParaRPr lang="en-CH" sz="16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533778"/>
                  </a:ext>
                </a:extLst>
              </a:tr>
              <a:tr h="306320">
                <a:tc gridSpan="2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sz="1600" b="1" dirty="0"/>
                        <a:t>Maximum target</a:t>
                      </a:r>
                      <a:endParaRPr lang="en-CH" sz="16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b="1" dirty="0"/>
                        <a:t>80%</a:t>
                      </a:r>
                      <a:endParaRPr lang="en-CH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b="1" dirty="0"/>
                        <a:t>80%</a:t>
                      </a:r>
                      <a:endParaRPr lang="en-CH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b="1" dirty="0"/>
                        <a:t>80%</a:t>
                      </a:r>
                      <a:endParaRPr lang="en-CH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b="1" dirty="0"/>
                        <a:t>50%</a:t>
                      </a:r>
                      <a:endParaRPr lang="en-CH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067107"/>
                  </a:ext>
                </a:extLst>
              </a:tr>
              <a:tr h="425697">
                <a:tc rowSpan="2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sz="1600" b="1" dirty="0"/>
                        <a:t>HIV incidence rate thresholds</a:t>
                      </a:r>
                      <a:br>
                        <a:rPr lang="en-US" sz="1600" b="1" dirty="0"/>
                      </a:br>
                      <a:r>
                        <a:rPr lang="en-US" sz="1200" b="0" dirty="0"/>
                        <a:t>(apply 2024 HIV baseline incidence rate up to 2030)</a:t>
                      </a:r>
                      <a:endParaRPr lang="en-CH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sz="1400" b="1" dirty="0"/>
                        <a:t>Maximum target applies from</a:t>
                      </a:r>
                      <a:endParaRPr lang="en-CH" sz="14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b="1" dirty="0"/>
                        <a:t>2%</a:t>
                      </a:r>
                      <a:endParaRPr lang="en-CH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D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91283837"/>
                  </a:ext>
                </a:extLst>
              </a:tr>
              <a:tr h="480930">
                <a:tc vMerge="1">
                  <a:txBody>
                    <a:bodyPr/>
                    <a:lstStyle/>
                    <a:p>
                      <a:endParaRPr lang="en-CH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sz="1400" b="1" dirty="0"/>
                        <a:t>Sliding scale for targets starts at</a:t>
                      </a:r>
                      <a:endParaRPr lang="en-CH" sz="14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b="1" dirty="0"/>
                        <a:t>0.2%</a:t>
                      </a:r>
                      <a:endParaRPr lang="en-CH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b="1"/>
                        <a:t>0%</a:t>
                      </a:r>
                      <a:endParaRPr lang="en-CH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92696258"/>
                  </a:ext>
                </a:extLst>
              </a:tr>
              <a:tr h="810323">
                <a:tc gridSpan="2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sz="1600" b="1" dirty="0"/>
                        <a:t>Other considerations for specific populations</a:t>
                      </a:r>
                      <a:endParaRPr lang="en-CH" sz="16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200" dirty="0"/>
                        <a:t>Target applied to women 15-24 and 25-49 and men 15-24 and 25-49 separately. Target applied only in SSA where subnational estimates of incidence </a:t>
                      </a:r>
                      <a:r>
                        <a:rPr lang="en-US" sz="1200"/>
                        <a:t>are available. </a:t>
                      </a:r>
                      <a:endParaRPr lang="en-CH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endParaRPr lang="en-CH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200" dirty="0"/>
                        <a:t>Apply minimum target of 20% of population size (including for male and transgender sex workers)</a:t>
                      </a:r>
                      <a:endParaRPr lang="en-CH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sz="1200" dirty="0"/>
                        <a:t>In most countries more than half of people who inject drugs use safe injecting equipment, therefore a maximum target of 50% in most settings</a:t>
                      </a:r>
                      <a:endParaRPr lang="en-CH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088305"/>
                  </a:ext>
                </a:extLst>
              </a:tr>
              <a:tr h="281772">
                <a:tc gridSpan="2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sz="1600" b="1" dirty="0"/>
                        <a:t>Overall minimum threshold*</a:t>
                      </a:r>
                      <a:endParaRPr lang="en-CH" sz="16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400" b="1" dirty="0"/>
                        <a:t>5 persons on </a:t>
                      </a:r>
                      <a:r>
                        <a:rPr lang="en-US" sz="1400" b="1" dirty="0" err="1"/>
                        <a:t>PrEP</a:t>
                      </a:r>
                      <a:r>
                        <a:rPr lang="en-US" sz="1400" b="1" dirty="0"/>
                        <a:t> per estimated new HIV infection in a country</a:t>
                      </a:r>
                      <a:endParaRPr lang="en-CH" sz="14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D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8798974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1057A4D-9A34-1DCB-8464-14E30E89BF1B}"/>
              </a:ext>
            </a:extLst>
          </p:cNvPr>
          <p:cNvGraphicFramePr/>
          <p:nvPr/>
        </p:nvGraphicFramePr>
        <p:xfrm>
          <a:off x="5379856" y="117228"/>
          <a:ext cx="6638165" cy="2757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E8A1A50-8D00-E70F-E3A8-674612423EB4}"/>
              </a:ext>
            </a:extLst>
          </p:cNvPr>
          <p:cNvSpPr txBox="1"/>
          <p:nvPr/>
        </p:nvSpPr>
        <p:spPr>
          <a:xfrm>
            <a:off x="173978" y="1673352"/>
            <a:ext cx="3575304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General rationale: the level of HIV incidence in specific sub-populations and their population sizes predict need for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EA72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PrEP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4EA72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25250-9F2D-B792-4D90-5E045A85FAE6}"/>
              </a:ext>
            </a:extLst>
          </p:cNvPr>
          <p:cNvSpPr txBox="1"/>
          <p:nvPr/>
        </p:nvSpPr>
        <p:spPr>
          <a:xfrm>
            <a:off x="7324345" y="566928"/>
            <a:ext cx="1938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Maximum target applies from HIV incidence of 2%</a:t>
            </a:r>
            <a:endParaRPr kumimoji="0" lang="en-CH" sz="1200" b="1" i="0" u="none" strike="noStrike" kern="1200" cap="none" spc="0" normalizeH="0" baseline="0" noProof="0" dirty="0">
              <a:ln>
                <a:noFill/>
              </a:ln>
              <a:solidFill>
                <a:srgbClr val="4EA72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A64BB3-F239-9EED-623D-0C5A0D07C9F4}"/>
              </a:ext>
            </a:extLst>
          </p:cNvPr>
          <p:cNvSpPr txBox="1"/>
          <p:nvPr/>
        </p:nvSpPr>
        <p:spPr>
          <a:xfrm>
            <a:off x="173978" y="6635949"/>
            <a:ext cx="8308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 The  overall minimum threshold corrects for uncertainty in sub-population assumptions, in particular population size and HIV incidence rates.</a:t>
            </a:r>
            <a:endParaRPr kumimoji="0" lang="en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697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708F4-DB19-7E6C-E09C-06D6C729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4985-1E81-4E4C-70F7-BE3B96BD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600"/>
            <a:ext cx="10515600" cy="5436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Prevention Needs Tool in Spectrum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533F9F-0B39-D5CD-D89B-5AAEAFEC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25541-40DD-5717-58A3-9504C13A1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99299"/>
            <a:ext cx="10515600" cy="52487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245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BC0A-EDA8-DDCC-44FE-5CFF9446A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600"/>
            <a:ext cx="10515600" cy="5436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Prevention Needs Tool in Spectrum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A19A8A-9A85-9DDE-3327-EA51625E4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A3B671-DFCB-F53F-C9E0-7DC8DB8B3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99299"/>
            <a:ext cx="10515600" cy="52487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34DE910-B2D6-9758-1B94-D7807CBD4CC7}"/>
              </a:ext>
            </a:extLst>
          </p:cNvPr>
          <p:cNvGrpSpPr/>
          <p:nvPr/>
        </p:nvGrpSpPr>
        <p:grpSpPr>
          <a:xfrm>
            <a:off x="867265" y="986440"/>
            <a:ext cx="10360100" cy="646331"/>
            <a:chOff x="867265" y="986440"/>
            <a:chExt cx="10360100" cy="64633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D46B800-EB56-7281-18AB-4630EF0B3381}"/>
                </a:ext>
              </a:extLst>
            </p:cNvPr>
            <p:cNvSpPr/>
            <p:nvPr/>
          </p:nvSpPr>
          <p:spPr>
            <a:xfrm>
              <a:off x="867265" y="1125783"/>
              <a:ext cx="2677212" cy="367645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8CAE469-CC56-0E2A-3307-34A50C876FFC}"/>
                </a:ext>
              </a:extLst>
            </p:cNvPr>
            <p:cNvCxnSpPr>
              <a:cxnSpLocks/>
              <a:stCxn id="20" idx="1"/>
              <a:endCxn id="6" idx="3"/>
            </p:cNvCxnSpPr>
            <p:nvPr/>
          </p:nvCxnSpPr>
          <p:spPr>
            <a:xfrm flipH="1">
              <a:off x="3544477" y="1309606"/>
              <a:ext cx="262202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8392A03-E736-0245-D5A9-DC3F6DC58DF8}"/>
                </a:ext>
              </a:extLst>
            </p:cNvPr>
            <p:cNvSpPr txBox="1"/>
            <p:nvPr/>
          </p:nvSpPr>
          <p:spPr>
            <a:xfrm>
              <a:off x="3806679" y="986440"/>
              <a:ext cx="7420686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/>
                <a:t>One tab per component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/>
                <a:t>The VMMC tab is available for countries where VMMC has been prioritized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005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5ED6A-AFA4-25F4-BE3C-43F8ACBBD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7E362-147B-AA8F-80FD-B30ED5EE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600"/>
            <a:ext cx="10515600" cy="5436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Prevention Needs Tool in Spectrum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441F74-C13C-2B01-3449-E5840B415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8B19F-2D68-9580-6164-850452F63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99299"/>
            <a:ext cx="10515600" cy="52487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4DB9C-045F-9E92-F827-A481F2AA73F5}"/>
              </a:ext>
            </a:extLst>
          </p:cNvPr>
          <p:cNvSpPr/>
          <p:nvPr/>
        </p:nvSpPr>
        <p:spPr>
          <a:xfrm>
            <a:off x="5141453" y="1723898"/>
            <a:ext cx="697584" cy="3586350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F80D5F-5916-87D6-B6C7-63B678A55C56}"/>
              </a:ext>
            </a:extLst>
          </p:cNvPr>
          <p:cNvSpPr txBox="1"/>
          <p:nvPr/>
        </p:nvSpPr>
        <p:spPr>
          <a:xfrm>
            <a:off x="3458182" y="1088108"/>
            <a:ext cx="406412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Targets</a:t>
            </a:r>
            <a:r>
              <a:rPr lang="en-US"/>
              <a:t> appear in </a:t>
            </a:r>
            <a:r>
              <a:rPr lang="en-US" b="1">
                <a:solidFill>
                  <a:srgbClr val="0000FF"/>
                </a:solidFill>
              </a:rPr>
              <a:t>blue</a:t>
            </a:r>
            <a:r>
              <a:rPr lang="en-US"/>
              <a:t> and can be edited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CBEDECD-2754-C02C-16F8-A27CB375DDC9}"/>
              </a:ext>
            </a:extLst>
          </p:cNvPr>
          <p:cNvCxnSpPr>
            <a:cxnSpLocks/>
            <a:stCxn id="7" idx="2"/>
            <a:endCxn id="4" idx="0"/>
          </p:cNvCxnSpPr>
          <p:nvPr/>
        </p:nvCxnSpPr>
        <p:spPr>
          <a:xfrm>
            <a:off x="5490245" y="1457440"/>
            <a:ext cx="0" cy="266458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21440A5-3D72-2E48-B7AE-ABACD65BB83E}"/>
              </a:ext>
            </a:extLst>
          </p:cNvPr>
          <p:cNvSpPr/>
          <p:nvPr/>
        </p:nvSpPr>
        <p:spPr>
          <a:xfrm>
            <a:off x="3080816" y="1723898"/>
            <a:ext cx="2032062" cy="358635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83E3C08-B2B5-FF21-64E7-9BECF1AC5675}"/>
              </a:ext>
            </a:extLst>
          </p:cNvPr>
          <p:cNvCxnSpPr>
            <a:cxnSpLocks/>
            <a:endCxn id="18" idx="2"/>
          </p:cNvCxnSpPr>
          <p:nvPr/>
        </p:nvCxnSpPr>
        <p:spPr>
          <a:xfrm flipV="1">
            <a:off x="4096847" y="5310248"/>
            <a:ext cx="0" cy="44698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C7A44226-FF68-1B63-75B2-5CF1E21BA8A7}"/>
              </a:ext>
            </a:extLst>
          </p:cNvPr>
          <p:cNvSpPr/>
          <p:nvPr/>
        </p:nvSpPr>
        <p:spPr>
          <a:xfrm>
            <a:off x="5867024" y="1723898"/>
            <a:ext cx="1318784" cy="358635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91A9404-E8BC-6141-F946-EF17615955A5}"/>
              </a:ext>
            </a:extLst>
          </p:cNvPr>
          <p:cNvCxnSpPr>
            <a:cxnSpLocks/>
            <a:endCxn id="23" idx="2"/>
          </p:cNvCxnSpPr>
          <p:nvPr/>
        </p:nvCxnSpPr>
        <p:spPr>
          <a:xfrm flipV="1">
            <a:off x="6521305" y="5310248"/>
            <a:ext cx="5111" cy="47486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E2DB251-63AC-33DF-B36E-2460232DAC88}"/>
              </a:ext>
            </a:extLst>
          </p:cNvPr>
          <p:cNvSpPr txBox="1"/>
          <p:nvPr/>
        </p:nvSpPr>
        <p:spPr>
          <a:xfrm>
            <a:off x="3158979" y="5604834"/>
            <a:ext cx="398346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/>
              <a:t>Other </a:t>
            </a:r>
            <a:r>
              <a:rPr lang="en-US" b="1"/>
              <a:t>editable</a:t>
            </a:r>
            <a:r>
              <a:rPr lang="en-US"/>
              <a:t> inputs are shown in </a:t>
            </a:r>
            <a:r>
              <a:rPr lang="en-US" b="1"/>
              <a:t>black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F2E37FC-E6CF-F029-C441-D0ADB405A8F3}"/>
              </a:ext>
            </a:extLst>
          </p:cNvPr>
          <p:cNvSpPr/>
          <p:nvPr/>
        </p:nvSpPr>
        <p:spPr>
          <a:xfrm>
            <a:off x="7236698" y="1723897"/>
            <a:ext cx="3977640" cy="396252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7F86179-35BE-EDD1-511C-CB5FB3BDB671}"/>
              </a:ext>
            </a:extLst>
          </p:cNvPr>
          <p:cNvSpPr txBox="1"/>
          <p:nvPr/>
        </p:nvSpPr>
        <p:spPr>
          <a:xfrm>
            <a:off x="7236698" y="5948736"/>
            <a:ext cx="397764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2">
                    <a:lumMod val="50000"/>
                  </a:schemeClr>
                </a:solidFill>
              </a:rPr>
              <a:t>Calculated</a:t>
            </a:r>
            <a:r>
              <a:rPr lang="en-US"/>
              <a:t> outputs show in </a:t>
            </a:r>
            <a:r>
              <a:rPr lang="en-US" b="1">
                <a:solidFill>
                  <a:schemeClr val="bg2">
                    <a:lumMod val="50000"/>
                  </a:schemeClr>
                </a:solidFill>
              </a:rPr>
              <a:t>grey</a:t>
            </a:r>
            <a:r>
              <a:rPr lang="en-US"/>
              <a:t> and update automatically as edit inputs</a:t>
            </a:r>
            <a:endParaRPr lang="en-US" b="1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07F6E6A-D548-B8D8-A4D0-F26590CC7B7F}"/>
              </a:ext>
            </a:extLst>
          </p:cNvPr>
          <p:cNvCxnSpPr>
            <a:cxnSpLocks/>
            <a:stCxn id="39" idx="0"/>
            <a:endCxn id="37" idx="2"/>
          </p:cNvCxnSpPr>
          <p:nvPr/>
        </p:nvCxnSpPr>
        <p:spPr>
          <a:xfrm flipV="1">
            <a:off x="9225518" y="5686424"/>
            <a:ext cx="0" cy="262312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984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7571-B59F-47C1-5F4D-8152807FE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Each tab has similar structure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2A1E1-EA1E-3A3B-2AFE-625069208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5BB58E-8F3F-E62F-8F02-19B45088AD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8" b="14348"/>
          <a:stretch>
            <a:fillRect/>
          </a:stretch>
        </p:blipFill>
        <p:spPr>
          <a:xfrm>
            <a:off x="841248" y="1455511"/>
            <a:ext cx="10512552" cy="4495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F2AC91-CDD8-E22D-B562-E374780A51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512" b="26547"/>
          <a:stretch>
            <a:fillRect/>
          </a:stretch>
        </p:blipFill>
        <p:spPr>
          <a:xfrm>
            <a:off x="3728242" y="2095840"/>
            <a:ext cx="7622510" cy="3855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788EF7-983C-0E09-E75B-79508F9890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936" b="39546"/>
          <a:stretch>
            <a:fillRect/>
          </a:stretch>
        </p:blipFill>
        <p:spPr>
          <a:xfrm>
            <a:off x="6191383" y="2781074"/>
            <a:ext cx="5159369" cy="3173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5342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9F5B6-3E2D-907E-5DB1-8AD617E1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63600-E139-7C06-6FF1-C9405F982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solidFill>
                  <a:schemeClr val="accent5">
                    <a:lumMod val="75000"/>
                  </a:schemeClr>
                </a:solidFill>
              </a:rPr>
              <a:t>Population sizes</a:t>
            </a:r>
            <a:r>
              <a:rPr lang="en-US"/>
              <a:t> in the Prevention Needs tool are drawn from national household surveys, UN Population Division estimates, and your GAM submissions</a:t>
            </a:r>
          </a:p>
          <a:p>
            <a:r>
              <a:rPr lang="en-US" b="1">
                <a:solidFill>
                  <a:schemeClr val="accent5">
                    <a:lumMod val="75000"/>
                  </a:schemeClr>
                </a:solidFill>
              </a:rPr>
              <a:t>Baseline coverage</a:t>
            </a:r>
            <a:r>
              <a:rPr lang="en-US"/>
              <a:t> levels are also based on national surveys and GAM submissions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E8DE1-33DA-4D6D-6A90-929161063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7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39317-9CA6-9BB1-1EDA-C558C2BE9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Closing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22D38-D6E7-910A-DBBB-841539EA7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Prevention Needs tool provides a </a:t>
            </a:r>
            <a:r>
              <a:rPr lang="en-US" b="1">
                <a:solidFill>
                  <a:srgbClr val="4472C4"/>
                </a:solidFill>
              </a:rPr>
              <a:t>starting point</a:t>
            </a:r>
            <a:r>
              <a:rPr lang="en-US"/>
              <a:t> for estimating need for HIV prevention services</a:t>
            </a:r>
          </a:p>
          <a:p>
            <a:r>
              <a:rPr lang="en-US"/>
              <a:t>This is automatically filled in with default values, but please compare the inputs to your other data and </a:t>
            </a:r>
            <a:r>
              <a:rPr lang="en-US" b="1">
                <a:solidFill>
                  <a:srgbClr val="4472C4"/>
                </a:solidFill>
              </a:rPr>
              <a:t>revise inputs as appropriate</a:t>
            </a:r>
          </a:p>
          <a:p>
            <a:r>
              <a:rPr lang="en-US"/>
              <a:t>Estimates of need will update automatically as you edit inputs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7535F-ECE8-B2E0-1E70-43800165E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37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BFB30-C1E1-F4B0-D260-A404417DB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Thanks for your attention!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CEDD9-C083-EF88-AC49-DD422E6CD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C8D61-C48F-9045-2B76-3DDEDDED3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1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34EF-FAA4-975C-F576-FDE6906D9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Supplementary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9650D2-31E9-AA68-B1B6-6EB7C1825D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DC7F8-CF25-245E-8CF5-B791A6C2F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97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E230A-900D-2A31-9ECA-14CB40DC4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Prevention Needs tool is available in Spectrum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6C09D-8169-BF9D-7FC0-014DBBE38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anchor="ctr"/>
          <a:lstStyle/>
          <a:p>
            <a:pPr marL="342900" indent="-342900">
              <a:buAutoNum type="arabicPeriod"/>
            </a:pPr>
            <a:r>
              <a:rPr lang="en-US"/>
              <a:t>Open your national Spectrum file</a:t>
            </a:r>
          </a:p>
          <a:p>
            <a:pPr marL="342900" indent="-342900">
              <a:buAutoNum type="arabicPeriod"/>
            </a:pPr>
            <a:r>
              <a:rPr lang="en-US"/>
              <a:t>Navigate to the “Tools” tab</a:t>
            </a:r>
          </a:p>
          <a:p>
            <a:pPr marL="342900" indent="-342900">
              <a:buAutoNum type="arabicPeriod"/>
            </a:pPr>
            <a:r>
              <a:rPr lang="en-US"/>
              <a:t>Click “More tools” to open the Tools window.</a:t>
            </a:r>
          </a:p>
          <a:p>
            <a:pPr marL="342900" indent="-342900">
              <a:buAutoNum type="arabicPeriod"/>
            </a:pPr>
            <a:r>
              <a:rPr lang="en-US"/>
              <a:t>Click “Prevention Needs”</a:t>
            </a:r>
          </a:p>
          <a:p>
            <a:pPr marL="342900" indent="-342900">
              <a:buAutoNum type="arabicPeriod"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97ADDD-2B5F-C68F-7DAC-A62C66DB9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14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A059E21-FF2A-BA58-36B0-4D2A9B575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6875" y="1527141"/>
            <a:ext cx="7499157" cy="36198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DC43607-F4F6-E64D-20B5-C81C896089CE}"/>
              </a:ext>
            </a:extLst>
          </p:cNvPr>
          <p:cNvSpPr/>
          <p:nvPr/>
        </p:nvSpPr>
        <p:spPr>
          <a:xfrm>
            <a:off x="5690926" y="2228364"/>
            <a:ext cx="615606" cy="7599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063CC52-415C-E313-9191-27095E9946D8}"/>
              </a:ext>
            </a:extLst>
          </p:cNvPr>
          <p:cNvSpPr/>
          <p:nvPr/>
        </p:nvSpPr>
        <p:spPr>
          <a:xfrm>
            <a:off x="6287678" y="1953820"/>
            <a:ext cx="477109" cy="2381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5E34A5B-9033-A6DF-7EC7-5D7D224E960C}"/>
              </a:ext>
            </a:extLst>
          </p:cNvPr>
          <p:cNvSpPr/>
          <p:nvPr/>
        </p:nvSpPr>
        <p:spPr>
          <a:xfrm>
            <a:off x="9794451" y="4208873"/>
            <a:ext cx="914400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C42C0CD-6DC9-5207-108F-B25C77F3DEB7}"/>
              </a:ext>
            </a:extLst>
          </p:cNvPr>
          <p:cNvCxnSpPr>
            <a:cxnSpLocks/>
            <a:stCxn id="9" idx="3"/>
            <a:endCxn id="8" idx="7"/>
          </p:cNvCxnSpPr>
          <p:nvPr/>
        </p:nvCxnSpPr>
        <p:spPr>
          <a:xfrm flipH="1">
            <a:off x="6216379" y="2157072"/>
            <a:ext cx="141170" cy="18258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1D76BD9-0D62-39BA-2739-BACF227BB8B6}"/>
              </a:ext>
            </a:extLst>
          </p:cNvPr>
          <p:cNvCxnSpPr>
            <a:cxnSpLocks/>
            <a:stCxn id="8" idx="5"/>
            <a:endCxn id="10" idx="1"/>
          </p:cNvCxnSpPr>
          <p:nvPr/>
        </p:nvCxnSpPr>
        <p:spPr>
          <a:xfrm>
            <a:off x="6216379" y="2877007"/>
            <a:ext cx="3711983" cy="146577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517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BEB6E1-A9E8-A0F7-58EC-82C170BB3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15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9507170-9B80-85C2-63F0-8F5D662C7197}"/>
              </a:ext>
            </a:extLst>
          </p:cNvPr>
          <p:cNvSpPr txBox="1">
            <a:spLocks/>
          </p:cNvSpPr>
          <p:nvPr/>
        </p:nvSpPr>
        <p:spPr>
          <a:xfrm>
            <a:off x="838200" y="355600"/>
            <a:ext cx="10515600" cy="543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49338F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VMMC tab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A5F0BF-239C-3EC0-5499-533E76F3B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896112"/>
            <a:ext cx="10515600" cy="524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69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8AD73E-052C-C078-302A-FF51A4642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16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D8351A1-B64A-6F23-E271-449DD77BF0F6}"/>
              </a:ext>
            </a:extLst>
          </p:cNvPr>
          <p:cNvSpPr txBox="1">
            <a:spLocks/>
          </p:cNvSpPr>
          <p:nvPr/>
        </p:nvSpPr>
        <p:spPr>
          <a:xfrm>
            <a:off x="838200" y="355600"/>
            <a:ext cx="10515600" cy="543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49338F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Key populations tab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C33365-39EB-8167-4655-44C20F3A5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896112"/>
            <a:ext cx="10515600" cy="524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95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33AA5-949A-A120-E9F7-EB5820DE6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3E1C2D-60DA-AC7C-4F33-D66CF1E64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17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D220D9F-5CBE-A589-3ED1-B54BDD434F17}"/>
              </a:ext>
            </a:extLst>
          </p:cNvPr>
          <p:cNvSpPr txBox="1">
            <a:spLocks/>
          </p:cNvSpPr>
          <p:nvPr/>
        </p:nvSpPr>
        <p:spPr>
          <a:xfrm>
            <a:off x="838200" y="355600"/>
            <a:ext cx="10515600" cy="543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49338F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PrEP tab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0B96F7-70DE-B631-37EE-259AAC119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896112"/>
            <a:ext cx="10515600" cy="524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49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D6F70-E9AF-8C56-AB6E-B1702489C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12A572-1F8E-F236-98AF-BEEF7DD1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18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8E574-BF3C-E516-4895-B4623ED2A72B}"/>
              </a:ext>
            </a:extLst>
          </p:cNvPr>
          <p:cNvSpPr txBox="1">
            <a:spLocks/>
          </p:cNvSpPr>
          <p:nvPr/>
        </p:nvSpPr>
        <p:spPr>
          <a:xfrm>
            <a:off x="838200" y="355600"/>
            <a:ext cx="10515600" cy="543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49338F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PrEP tab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AF3AFF-3BA0-DC72-474C-EC60E514C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896112"/>
            <a:ext cx="10515600" cy="5248782"/>
          </a:xfrm>
          <a:prstGeom prst="rect">
            <a:avLst/>
          </a:prstGeom>
        </p:spPr>
      </p:pic>
      <p:sp>
        <p:nvSpPr>
          <p:cNvPr id="2" name="Callout: Right Arrow 1">
            <a:extLst>
              <a:ext uri="{FF2B5EF4-FFF2-40B4-BE49-F238E27FC236}">
                <a16:creationId xmlns:a16="http://schemas.microsoft.com/office/drawing/2014/main" id="{19393CB1-F46D-8D27-322C-BAB55DBF268C}"/>
              </a:ext>
            </a:extLst>
          </p:cNvPr>
          <p:cNvSpPr/>
          <p:nvPr/>
        </p:nvSpPr>
        <p:spPr>
          <a:xfrm>
            <a:off x="7019925" y="3743325"/>
            <a:ext cx="4124325" cy="1076325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7744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Scroll right to edit targets and view need for different PrEP methods (daily oral, CAB-LA, LEN, DPV ring)</a:t>
            </a:r>
          </a:p>
        </p:txBody>
      </p:sp>
    </p:spTree>
    <p:extLst>
      <p:ext uri="{BB962C8B-B14F-4D97-AF65-F5344CB8AC3E}">
        <p14:creationId xmlns:p14="http://schemas.microsoft.com/office/powerpoint/2010/main" val="2032469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46415-AD92-0474-5F0C-26DB0D875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Sources </a:t>
            </a:r>
            <a:r>
              <a:rPr lang="en-US"/>
              <a:t>of Population </a:t>
            </a:r>
            <a:r>
              <a:rPr lang="en-US" dirty="0"/>
              <a:t>Sizes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3314989-6DDD-BB9E-062F-E8A9B5473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1917847"/>
              </p:ext>
            </p:extLst>
          </p:nvPr>
        </p:nvGraphicFramePr>
        <p:xfrm>
          <a:off x="838200" y="1825625"/>
          <a:ext cx="10515600" cy="40233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840480">
                  <a:extLst>
                    <a:ext uri="{9D8B030D-6E8A-4147-A177-3AD203B41FA5}">
                      <a16:colId xmlns:a16="http://schemas.microsoft.com/office/drawing/2014/main" val="3821445046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13790969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67692373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459261835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38270335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78494143"/>
                    </a:ext>
                  </a:extLst>
                </a:gridCol>
              </a:tblGrid>
              <a:tr h="136891">
                <a:tc>
                  <a:txBody>
                    <a:bodyPr/>
                    <a:lstStyle/>
                    <a:p>
                      <a:r>
                        <a:rPr lang="en-US" sz="1400"/>
                        <a:t>Population Group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Condoms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Key Populations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PrEP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VMMC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Source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954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/>
                        <a:t>Key populations (FSW, MSM, TG, PWID)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UNAIDS consensus estimates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649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/>
                        <a:t>Adolescents and youth (ages 15-24)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WPP 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416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/>
                        <a:t>Men and women 25-34, 35-49, 50+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WPP 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52359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/>
                        <a:t>Women using condoms for family planning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DHS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851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/>
                        <a:t>Women with unmet need for family planning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DHS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42114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Men 15-29 by district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Naomi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9532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Pregnant and breastfeeding people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GAM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99633520"/>
                  </a:ext>
                </a:extLst>
              </a:tr>
              <a:tr h="249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Sero-different couples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Number of PLHIV from GAM. Proportion in sero-different partnerships estimated from HIV prevalence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5260752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D3511-3341-5212-3AB9-59F4D3B29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19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488EE2-4CD5-40B4-F168-726B00DAB7F7}"/>
              </a:ext>
            </a:extLst>
          </p:cNvPr>
          <p:cNvSpPr txBox="1"/>
          <p:nvPr/>
        </p:nvSpPr>
        <p:spPr>
          <a:xfrm>
            <a:off x="838504" y="5846206"/>
            <a:ext cx="6094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X = indicates which models include each population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552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C860F-0C68-1825-58B4-EC3E7BB2F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A683A-308D-58BE-621A-AEE3D16C3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Sources of </a:t>
            </a:r>
            <a:r>
              <a:rPr lang="en-US"/>
              <a:t>Current Service Coverage</a:t>
            </a: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B60A261-03D4-96C3-AE54-6450D35C61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9870218"/>
              </p:ext>
            </p:extLst>
          </p:nvPr>
        </p:nvGraphicFramePr>
        <p:xfrm>
          <a:off x="838200" y="1825625"/>
          <a:ext cx="10515600" cy="31699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840480">
                  <a:extLst>
                    <a:ext uri="{9D8B030D-6E8A-4147-A177-3AD203B41FA5}">
                      <a16:colId xmlns:a16="http://schemas.microsoft.com/office/drawing/2014/main" val="3821445046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13790969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67692373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459261835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38270335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78494143"/>
                    </a:ext>
                  </a:extLst>
                </a:gridCol>
              </a:tblGrid>
              <a:tr h="241738">
                <a:tc>
                  <a:txBody>
                    <a:bodyPr/>
                    <a:lstStyle/>
                    <a:p>
                      <a:r>
                        <a:rPr lang="en-US" sz="1400"/>
                        <a:t>Population Group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Condoms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Key Populations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PrEP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VMMC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Source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954592"/>
                  </a:ext>
                </a:extLst>
              </a:tr>
              <a:tr h="170639">
                <a:tc>
                  <a:txBody>
                    <a:bodyPr/>
                    <a:lstStyle/>
                    <a:p>
                      <a:r>
                        <a:rPr lang="en-US" sz="1400"/>
                        <a:t>Condom use at last sex with non-regular partner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DHS, PHIA, or regional average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649823"/>
                  </a:ext>
                </a:extLst>
              </a:tr>
              <a:tr h="170639">
                <a:tc>
                  <a:txBody>
                    <a:bodyPr/>
                    <a:lstStyle/>
                    <a:p>
                      <a:r>
                        <a:rPr lang="en-US" sz="1400"/>
                        <a:t>Women using condoms for family planning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DHS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94114039"/>
                  </a:ext>
                </a:extLst>
              </a:tr>
              <a:tr h="241738">
                <a:tc>
                  <a:txBody>
                    <a:bodyPr/>
                    <a:lstStyle/>
                    <a:p>
                      <a:r>
                        <a:rPr lang="en-US" sz="1400"/>
                        <a:t>Services for key populations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UNAIDS’ Key Population Atlas or regional average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416373"/>
                  </a:ext>
                </a:extLst>
              </a:tr>
              <a:tr h="170639">
                <a:tc>
                  <a:txBody>
                    <a:bodyPr/>
                    <a:lstStyle/>
                    <a:p>
                      <a:r>
                        <a:rPr lang="en-US" sz="1400"/>
                        <a:t>Current PrEP use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GAM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52359833"/>
                  </a:ext>
                </a:extLst>
              </a:tr>
              <a:tr h="241738">
                <a:tc>
                  <a:txBody>
                    <a:bodyPr/>
                    <a:lstStyle/>
                    <a:p>
                      <a:r>
                        <a:rPr lang="en-US" sz="1400"/>
                        <a:t>Male circumcision coverage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DHS, PHIA input to 3MC model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42114649"/>
                  </a:ext>
                </a:extLst>
              </a:tr>
              <a:tr h="1706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Number of VMMC performed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GAM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953261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1581B-2B1E-35A2-27FA-322F35ACC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3D369-8700-4468-8CC4-EE7C53720160}" type="slidenum">
              <a:rPr lang="en-US" smtClean="0"/>
              <a:t>20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448BE-B473-EF0C-45AF-690F9E6D2BC6}"/>
              </a:ext>
            </a:extLst>
          </p:cNvPr>
          <p:cNvSpPr txBox="1"/>
          <p:nvPr/>
        </p:nvSpPr>
        <p:spPr>
          <a:xfrm>
            <a:off x="838504" y="5002779"/>
            <a:ext cx="6094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X = indicates which models include each population</a:t>
            </a:r>
          </a:p>
        </p:txBody>
      </p:sp>
    </p:spTree>
    <p:extLst>
      <p:ext uri="{BB962C8B-B14F-4D97-AF65-F5344CB8AC3E}">
        <p14:creationId xmlns:p14="http://schemas.microsoft.com/office/powerpoint/2010/main" val="2864044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6134</TotalTime>
  <Words>918</Words>
  <Application>Microsoft Office PowerPoint</Application>
  <PresentationFormat>Widescreen</PresentationFormat>
  <Paragraphs>183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Office Theme</vt:lpstr>
      <vt:lpstr>1_Office Theme</vt:lpstr>
      <vt:lpstr>Estimating Prevention Needs and Setting Targets</vt:lpstr>
      <vt:lpstr>The Prevention Needs tool in Spectrum</vt:lpstr>
      <vt:lpstr>The Prevention Needs tool consolidates target-setting calculations in one place</vt:lpstr>
      <vt:lpstr>The tool operationalizes targets from the 2026-2031 Global AIDS Strategy</vt:lpstr>
      <vt:lpstr>PrEP targets and needs estimation assumptions using a sliding scale for UNAIDS Target-Setting</vt:lpstr>
      <vt:lpstr>Prevention Needs Tool in Spectrum</vt:lpstr>
      <vt:lpstr>Prevention Needs Tool in Spectrum</vt:lpstr>
      <vt:lpstr>Prevention Needs Tool in Spectrum</vt:lpstr>
      <vt:lpstr>Each tab has similar structure</vt:lpstr>
      <vt:lpstr>Data sources</vt:lpstr>
      <vt:lpstr>Closing reminders</vt:lpstr>
      <vt:lpstr>Thanks for your attention!</vt:lpstr>
      <vt:lpstr>Supplementary slides</vt:lpstr>
      <vt:lpstr>The Prevention Needs tool is available in Spectrum</vt:lpstr>
      <vt:lpstr>PowerPoint Presentation</vt:lpstr>
      <vt:lpstr>PowerPoint Presentation</vt:lpstr>
      <vt:lpstr>PowerPoint Presentation</vt:lpstr>
      <vt:lpstr>PowerPoint Presentation</vt:lpstr>
      <vt:lpstr>Sources of Population Sizes</vt:lpstr>
      <vt:lpstr>Sources of Current Service Coverage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rglaubius</dc:creator>
  <cp:lastModifiedBy>Robert Glaubius</cp:lastModifiedBy>
  <cp:revision>1113</cp:revision>
  <dcterms:created xsi:type="dcterms:W3CDTF">2017-12-22T14:29:51Z</dcterms:created>
  <dcterms:modified xsi:type="dcterms:W3CDTF">2026-10-19T13:28:06Z</dcterms:modified>
</cp:coreProperties>
</file>