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authors.xml" ContentType="application/vnd.ms-powerpoint.authors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notesMasterIdLst>
    <p:notesMasterId r:id="rId9"/>
  </p:notesMasterIdLst>
  <p:sldIdLst>
    <p:sldId id="2147474799" r:id="rId3"/>
    <p:sldId id="2147473755" r:id="rId4"/>
    <p:sldId id="337" r:id="rId5"/>
    <p:sldId id="2147473754" r:id="rId6"/>
    <p:sldId id="336" r:id="rId7"/>
    <p:sldId id="33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57BB84-E7DD-EC40-54EA-D320D9CEAF5F}" name="Carla Rodrigues" initials="CR" userId="S::Carla.Rodrigues@theglobalfund.org::b0d6462e-de9e-4008-b25d-38041193f3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B86BB-21D9-4961-A268-85CDD0F1ACDF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A1372-5900-427D-82E3-8DCF416955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815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c37b1bdb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3cc37b1bdbe_0_19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44B2D-ECD2-DC9B-1BA9-B4C5B9E88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7F5CE7-7038-56C7-5CD7-8400F94E1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34B77-91D3-4A7A-88C5-C9E0ED27A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44 Technical Assistances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Reinvigoration of Condom Programming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Evidence based condom quantification and fore casting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Strengthened last mile distribution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Relevant and effective demand 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Innovation and sustainability plans included in GC7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highlight>
                  <a:srgbClr val="FFFF00"/>
                </a:highlight>
              </a:rPr>
              <a:t>Private sector engagement</a:t>
            </a:r>
            <a:endParaRPr lang="en-CH" sz="1200" b="1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2CD01-3C48-936F-D483-A05B5EBCC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1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4E208-2179-D627-C1C2-226B4002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DADF8-8006-D8FD-6BC1-0B38F259C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F11C1-EB3A-2136-ED09-A6DD7D049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What we mean by program stewardship – it’s actually at the start of a pathway that leads to better program outcomes. Explain how that works.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D6260-EA4F-2B08-5E06-737C25CB0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F0E21-5FBB-4A0B-9411-C4265F12F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5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What we mean by program stewardship – it’s actually at the start of a pathway that leads to better program outcomes. Explain how that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F0E21-5FBB-4A0B-9411-C4265F12F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11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67C7-84AF-B234-3688-BCDBFF0D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2B40F-E669-B7A6-13F1-372E239D3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7342-6373-D376-3601-0140A43D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0F92-F33C-3B5D-BE8F-E8B1DD4C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CA710-4055-9A09-1051-A601791E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819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2C08-935A-9938-29E3-A31C989D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52CB4-DC32-A1AF-36C4-CCD8B9C15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09129-C1CA-F90C-9C45-BD62A1C3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FA384-DCC1-6FB3-8AE7-342662A9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DFEF7-BE34-2C34-9FEB-F9C62F90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809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F9ACD-9418-B2A2-42DD-F1E56B5BE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DC571-53BD-D83D-51E1-F9CCAF3E5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ECF6C-1176-A8D8-09F0-5ECBC418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7A2E-C0C1-1DF2-FC15-C760BFCD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7A79-82DA-523F-0728-34D133FC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741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21439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 2">
  <p:cSld name="Q&amp;A 2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cc37b1bdbe_0_243"/>
          <p:cNvSpPr/>
          <p:nvPr/>
        </p:nvSpPr>
        <p:spPr>
          <a:xfrm>
            <a:off x="-67" y="5791200"/>
            <a:ext cx="121920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" name="Google Shape;11;g3cc37b1bdbe_0_243"/>
          <p:cNvSpPr txBox="1">
            <a:spLocks noGrp="1"/>
          </p:cNvSpPr>
          <p:nvPr>
            <p:ph type="title"/>
          </p:nvPr>
        </p:nvSpPr>
        <p:spPr>
          <a:xfrm>
            <a:off x="805733" y="1828800"/>
            <a:ext cx="105804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3cc37b1bdbe_0_243"/>
          <p:cNvSpPr txBox="1">
            <a:spLocks noGrp="1"/>
          </p:cNvSpPr>
          <p:nvPr>
            <p:ph type="subTitle" idx="1"/>
          </p:nvPr>
        </p:nvSpPr>
        <p:spPr>
          <a:xfrm>
            <a:off x="811400" y="4109667"/>
            <a:ext cx="8424800" cy="1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533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g3cc37b1bdbe_0_243" title="Property 1=Defaul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6184" y="6038467"/>
            <a:ext cx="1248099" cy="57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62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">
          <p15:clr>
            <a:srgbClr val="E46962"/>
          </p15:clr>
        </p15:guide>
        <p15:guide id="2" pos="5379">
          <p15:clr>
            <a:srgbClr val="E46962"/>
          </p15:clr>
        </p15:guide>
        <p15:guide id="3" orient="horz" pos="362">
          <p15:clr>
            <a:srgbClr val="E46962"/>
          </p15:clr>
        </p15:guide>
        <p15:guide id="4" orient="horz" pos="1944">
          <p15:clr>
            <a:srgbClr val="E46962"/>
          </p15:clr>
        </p15:guide>
        <p15:guide id="5" pos="4361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32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80895-A57A-4042-AC93-EDEB300A0DB4}"/>
              </a:ext>
            </a:extLst>
          </p:cNvPr>
          <p:cNvSpPr/>
          <p:nvPr userDrawn="1"/>
        </p:nvSpPr>
        <p:spPr>
          <a:xfrm>
            <a:off x="0" y="6110288"/>
            <a:ext cx="12192000" cy="74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3F707E9-D5A4-45BF-AF3B-986B1F032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1952" y="5935664"/>
            <a:ext cx="1670049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895904-A51F-464E-9963-FD5908B556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9767" y="6396038"/>
            <a:ext cx="447886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Global HIV Prevention Coalition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30" y="215095"/>
            <a:ext cx="11283141" cy="817577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30" y="1363287"/>
            <a:ext cx="11283141" cy="463850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1858E5-A638-4CCE-9D54-A41357A9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39DE31-9062-486B-A790-06E36A09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8DB0F5-EC77-45B9-8680-1D618CB1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25000"/>
              <a:defRPr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5E8FDD4C-DCAD-4FF1-84E1-B1C966C77D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6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7A07-7D63-0F18-01CD-7A257BF9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BDB3-F6B4-0F9F-0C03-E0D98E19B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996A6-9193-08CF-D1F7-583BA211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F4161-C61D-C573-B70F-6173378F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C3B4-B528-A29B-379D-C1ADE3C7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715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1F6E-5450-6D28-170D-FBF5076B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A1ACF-4121-E272-2AAB-C00820709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862B5-B4C4-3190-7301-4805B87F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4DD6-DE7B-B48C-FC01-DC716007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2C87-CF3B-E6DB-CCE8-240BC74D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312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DD74-5BF8-FB64-092B-F919E108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15C1-E193-6FB2-B73E-E5ADBC801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05EA2-BCFF-E7FF-1583-2DE440893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97E74-F64B-69E8-D291-90CF2E6C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16DA-AD11-15F5-902B-0C9A6166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4FA28-ADB8-B008-9C04-382536A0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554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12B-DEF7-DA96-00A9-3D82F5F5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07545-9CBE-D2F8-01BC-C7C5FBD04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D6A81-FF89-B8A2-21DA-73F7F665B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84B0-E930-5C6B-4CA6-2D9D11620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1CB57-8CAC-1DF5-8724-9F3D58DCC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EAD3E-E099-A13F-9F41-44D8B592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FA564-143D-1802-7200-BAA280B9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1E6D4-AA92-400D-DC28-CBF6CE5D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9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ABFA-7DFE-8838-C5AF-0E33AA53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1CE50-F0B0-BD95-0B51-AFAFB1F5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C04C3-97E5-CFE2-3630-A0744DB1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3BF15-98B1-79FB-6895-335D458A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275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F74A6-91A2-4B82-D26B-640147F7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41CEC-08F1-AA9E-11FC-7D523009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E92C0-0FC8-B492-DCF7-B74835E8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693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2174-637F-90B7-1CE5-95F7DF31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49488-E6AE-0582-46B1-621324D70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4B520-A485-B760-C7B0-DC99D786D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F025D-534D-87B3-98DF-3D673C26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6614D-9976-B825-EA4E-E4551E16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D80C4-829C-BEB3-EAF2-93AAE0F4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790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0B08-8CF9-E7C3-F028-B115FEEA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01F3A-B39C-52EB-302F-6D1BE3E96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77D22-ECF8-38EB-D091-5BBCBD189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F509C-BC6F-D338-8114-36C08B38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A403D-6E67-CF37-D117-200E7DCC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D1A8F-79DA-B2F5-5BBA-4C2FAC5A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075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E9E030-DB57-294D-DCF5-6FE36D90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39CED-EE4A-14B1-6965-2B9FEAB0F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E1E6-7908-8D64-D566-9847236AC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BE85AC-B810-46F4-A3F9-E26F9E3B2072}" type="datetimeFigureOut">
              <a:rPr lang="en-ZA" smtClean="0"/>
              <a:t>2026/04/27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329F-7068-D776-AB23-D90B3EF5C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8E27-B103-17B3-A94B-1C05ADD2B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66ABEA-8492-4486-9F3A-EB6C6243DD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41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27/04/2026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78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ivpreventioncoalition.unaids.org/en/resources/building-healthy-condom-market-institutionalizing-unaids-condom-needs-estimation-tool" TargetMode="External"/><Relationship Id="rId3" Type="http://schemas.openxmlformats.org/officeDocument/2006/relationships/hyperlink" Target="https://hivpreventioncoalition.unaids.org/en/resources/micro-planning-more-effective-and-efficient-hiv-programs-sex-worker-led-condom" TargetMode="External"/><Relationship Id="rId7" Type="http://schemas.openxmlformats.org/officeDocument/2006/relationships/hyperlink" Target="https://hivpreventioncoalition.unaids.org/en/resources/condom-needs-estimation-tool-user-guide#:~:text=This%20user%20guide%20is%20designed%20to%20support,Needs%20Estimation%20Tool%20(CNET)%20within%20a%20national" TargetMode="External"/><Relationship Id="rId2" Type="http://schemas.openxmlformats.org/officeDocument/2006/relationships/hyperlink" Target="https://hivpreventioncoalition.unaids.org/en/resources/delivering-condoms-last-mile-leveraging-data-enhance-condom-access-uganda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hivpreventioncoalition.unaids.org/en/resources/condom-needs-estimation-toolupdated" TargetMode="External"/><Relationship Id="rId11" Type="http://schemas.openxmlformats.org/officeDocument/2006/relationships/hyperlink" Target="https://hivpreventioncoalition.unaids.org/en/resources/virtual-demand-creation-more-effective-condom-promotion-structured-approach-social-media" TargetMode="External"/><Relationship Id="rId5" Type="http://schemas.openxmlformats.org/officeDocument/2006/relationships/hyperlink" Target="https://hivpreventioncoalition.unaids.org/en/resources/condom-planning-package-version-1-june-2020" TargetMode="External"/><Relationship Id="rId10" Type="http://schemas.openxmlformats.org/officeDocument/2006/relationships/hyperlink" Target="https://hivpreventioncoalition.unaids.org/en/resources/toolkit-design-social-media-campaigns-promote-condom-use" TargetMode="External"/><Relationship Id="rId4" Type="http://schemas.openxmlformats.org/officeDocument/2006/relationships/hyperlink" Target="https://www.unfpa.org/sites/default/files/pub-pdf/UNFPA_UNAIDS_TechBrief.pdf" TargetMode="External"/><Relationship Id="rId9" Type="http://schemas.openxmlformats.org/officeDocument/2006/relationships/hyperlink" Target="https://hivpreventioncoalition.unaids.org/en/resources/total-market-approach-playbook-sustainable-condom-acces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c37b1bdbe_0_190"/>
          <p:cNvSpPr txBox="1">
            <a:spLocks noGrp="1"/>
          </p:cNvSpPr>
          <p:nvPr>
            <p:ph type="subTitle" idx="1"/>
          </p:nvPr>
        </p:nvSpPr>
        <p:spPr>
          <a:xfrm>
            <a:off x="304800" y="4390267"/>
            <a:ext cx="11455400" cy="87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n-US" sz="2667" dirty="0"/>
              <a:t>Rosemary Mwesigwa Kindyomunda, UNFPA</a:t>
            </a:r>
          </a:p>
          <a:p>
            <a:pPr marL="0" indent="0"/>
            <a:r>
              <a:rPr lang="en-US" sz="2667" dirty="0"/>
              <a:t>April 27, 2026</a:t>
            </a:r>
            <a:endParaRPr sz="2667" dirty="0"/>
          </a:p>
          <a:p>
            <a:pPr marL="0" indent="0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SzPts val="2000"/>
            </a:pPr>
            <a:endParaRPr sz="2667" dirty="0"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61EBC4-78D7-0BF6-88E6-D1F3DC1D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9400"/>
            <a:ext cx="11684000" cy="3479800"/>
          </a:xfrm>
        </p:spPr>
        <p:txBody>
          <a:bodyPr/>
          <a:lstStyle/>
          <a:p>
            <a:pPr algn="ctr"/>
            <a:br>
              <a:rPr lang="en-US" sz="3200" b="1" dirty="0"/>
            </a:br>
            <a:r>
              <a:rPr lang="en-US" sz="3600" b="1" dirty="0"/>
              <a:t>GPC Webinar on prevention tools and guidance for GC8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5400" b="1" dirty="0"/>
              <a:t>Condom Programming Tools</a:t>
            </a:r>
            <a:endParaRPr lang="en-ZA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56F447-E7FE-E8AE-719F-0F203A40F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CE033-C603-8E1F-D263-7C35A786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25F4A-580C-D0FC-90D1-42C311F02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91"/>
          <a:stretch/>
        </p:blipFill>
        <p:spPr>
          <a:xfrm>
            <a:off x="163081" y="1075146"/>
            <a:ext cx="11846219" cy="2694291"/>
          </a:xfrm>
          <a:prstGeom prst="rect">
            <a:avLst/>
          </a:prstGeom>
        </p:spPr>
      </p:pic>
      <p:sp>
        <p:nvSpPr>
          <p:cNvPr id="9" name="Title 15">
            <a:extLst>
              <a:ext uri="{FF2B5EF4-FFF2-40B4-BE49-F238E27FC236}">
                <a16:creationId xmlns:a16="http://schemas.microsoft.com/office/drawing/2014/main" id="{D10457F3-2BF4-70B5-26C4-563AFDAA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14" y="165972"/>
            <a:ext cx="11133986" cy="999372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The Condom Programming Theory of Change – addressing the condom program crisis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CAFA2-A6B8-A0E0-2919-C9B5847F125B}"/>
              </a:ext>
            </a:extLst>
          </p:cNvPr>
          <p:cNvSpPr/>
          <p:nvPr/>
        </p:nvSpPr>
        <p:spPr>
          <a:xfrm>
            <a:off x="702414" y="3719062"/>
            <a:ext cx="3618353" cy="297296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rgbClr val="36668D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Weak condom program stewardship/coordination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Inadvertent/subtle </a:t>
            </a:r>
            <a:r>
              <a:rPr lang="en-US" sz="1600" dirty="0" err="1"/>
              <a:t>deprioritization</a:t>
            </a:r>
            <a:r>
              <a:rPr lang="en-US" sz="1600" dirty="0"/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Stigmatization at institutional, societal &amp; individual levels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Dependence on external funding, defunding/declining social marketing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Weak M&amp;E systems, lack of data impacts advocacy/decision making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Constraining policy guidance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95849-86EB-2CEC-A48E-054501811A62}"/>
              </a:ext>
            </a:extLst>
          </p:cNvPr>
          <p:cNvSpPr/>
          <p:nvPr/>
        </p:nvSpPr>
        <p:spPr>
          <a:xfrm>
            <a:off x="4469699" y="3735076"/>
            <a:ext cx="3618352" cy="2956952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rgbClr val="36668D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Over/under estimating condom needs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Weak distribution of free condoms to convenient user points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Weak condom targeting – to low, moderate, high risk groups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Weak commodity tracking/wastage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Lack of investment in demand generation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Weak integration with other prevention options to enhance choice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E3CD8A-42AA-84AC-47DF-D0A598F55A60}"/>
              </a:ext>
            </a:extLst>
          </p:cNvPr>
          <p:cNvSpPr/>
          <p:nvPr/>
        </p:nvSpPr>
        <p:spPr>
          <a:xfrm>
            <a:off x="8252602" y="3752257"/>
            <a:ext cx="3236984" cy="2939771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rgbClr val="36668D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High unmet need yet low condom uptake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Low, inconsistent knowledge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Free condom threatens transition to sustainable markets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7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5281C-72C3-CEB1-41F3-5FF77515E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1F4F38-80CA-0A78-81FC-F0608E676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5" b="44775"/>
          <a:stretch/>
        </p:blipFill>
        <p:spPr>
          <a:xfrm>
            <a:off x="10523670" y="5647850"/>
            <a:ext cx="1668330" cy="12101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623A19-560D-F944-BF9B-70A9D937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98569"/>
            <a:ext cx="11163300" cy="83860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Condom program development and stewardship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979A0-8487-83A0-6B69-D6E5D4F6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1612" y="1037174"/>
            <a:ext cx="1614459" cy="5354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i="1" dirty="0"/>
              <a:t>Condom program results chain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BB5E54-0C61-D837-19DB-39CCFB8E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3" y="1037174"/>
            <a:ext cx="10285400" cy="58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6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526F794-87FE-998C-7924-C3B61D481207}"/>
              </a:ext>
            </a:extLst>
          </p:cNvPr>
          <p:cNvSpPr/>
          <p:nvPr/>
        </p:nvSpPr>
        <p:spPr>
          <a:xfrm>
            <a:off x="3784600" y="3451635"/>
            <a:ext cx="8125222" cy="1425503"/>
          </a:xfrm>
          <a:prstGeom prst="rect">
            <a:avLst/>
          </a:prstGeom>
          <a:solidFill>
            <a:srgbClr val="ECF5FE">
              <a:alpha val="89804"/>
            </a:srgbClr>
          </a:solidFill>
          <a:ln w="12700" cap="flat" cmpd="sng" algn="ctr">
            <a:solidFill>
              <a:srgbClr val="36668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Condom GIS Hotspot mapping &amp; distribution (Uganda, Zambia)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2"/>
              </a:rPr>
              <a:t>Delivering condoms to the last mile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 – commodity real time tracking (Uganda)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hlinkClick r:id="rId3"/>
              </a:rPr>
              <a:t>KP-led 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3"/>
              </a:rPr>
              <a:t>condom micro-planning &amp; last mile distribution (</a:t>
            </a:r>
            <a:r>
              <a:rPr lang="en-US" dirty="0" err="1">
                <a:solidFill>
                  <a:prstClr val="black"/>
                </a:solidFill>
                <a:latin typeface="Aptos" panose="020B0004020202020204" pitchFamily="34" charset="0"/>
                <a:hlinkClick r:id="rId3"/>
              </a:rPr>
              <a:t>Pakachere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3"/>
              </a:rPr>
              <a:t>, Malawi)</a:t>
            </a:r>
            <a:endParaRPr lang="en-US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Integrated 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condom programming thru Community-led SRH/HIV </a:t>
            </a:r>
            <a:r>
              <a:rPr lang="en-US" dirty="0" err="1">
                <a:solidFill>
                  <a:prstClr val="black"/>
                </a:solidFill>
                <a:latin typeface="Aptos" panose="020B0004020202020204" pitchFamily="34" charset="0"/>
              </a:rPr>
              <a:t>programmes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 (PACE Uganda)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5CFDB-0D5C-19F2-3314-9420BB92EC40}"/>
              </a:ext>
            </a:extLst>
          </p:cNvPr>
          <p:cNvSpPr/>
          <p:nvPr/>
        </p:nvSpPr>
        <p:spPr>
          <a:xfrm>
            <a:off x="3784600" y="794761"/>
            <a:ext cx="8049248" cy="250792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2700" cap="flat" cmpd="sng" algn="ctr">
            <a:solidFill>
              <a:srgbClr val="36668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hlinkClick r:id="rId4"/>
              </a:rPr>
              <a:t>Developing Effective Condom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hlinkClick r:id="rId4"/>
              </a:rPr>
              <a:t>Programmes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5"/>
              </a:rPr>
              <a:t>Condom Programming package</a:t>
            </a:r>
            <a:endParaRPr lang="en-US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6"/>
              </a:rPr>
              <a:t>Condom needs estimation toll (CNET)</a:t>
            </a:r>
            <a:endParaRPr lang="en-US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7"/>
              </a:rPr>
              <a:t>Condom Needs Estimation Tool User Guide</a:t>
            </a:r>
            <a:endParaRPr lang="en-US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8"/>
              </a:rPr>
              <a:t>Institutionalizing CNET – good practice Uganda</a:t>
            </a:r>
            <a:endParaRPr lang="en-US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Condom </a:t>
            </a:r>
            <a:r>
              <a:rPr lang="en-US" dirty="0" err="1">
                <a:solidFill>
                  <a:prstClr val="black"/>
                </a:solidFill>
                <a:latin typeface="Aptos" panose="020B0004020202020204" pitchFamily="34" charset="0"/>
              </a:rPr>
              <a:t>Programme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 Stewardship Evaluation Tool (PSET)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Condom </a:t>
            </a:r>
            <a:r>
              <a:rPr lang="en-US" dirty="0" err="1">
                <a:solidFill>
                  <a:prstClr val="black"/>
                </a:solidFill>
                <a:latin typeface="Aptos" panose="020B0004020202020204" pitchFamily="34" charset="0"/>
              </a:rPr>
              <a:t>Programme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 Self-Evaluation Tool (PSAT)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9"/>
              </a:rPr>
              <a:t>Total Market Approach Playbook 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for sustainable condom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E1B31-CA43-2AB5-2972-B5E85D1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522" y="6420620"/>
            <a:ext cx="8973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212D3C-EE36-A144-4F55-43530541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99" y="221208"/>
            <a:ext cx="11471638" cy="468000"/>
          </a:xfrm>
        </p:spPr>
        <p:txBody>
          <a:bodyPr/>
          <a:lstStyle/>
          <a:p>
            <a:r>
              <a:rPr lang="en-US" sz="2600" b="1" dirty="0">
                <a:solidFill>
                  <a:srgbClr val="C00000"/>
                </a:solidFill>
              </a:rPr>
              <a:t>New Generation Condom Programming – GC6 CSI learning and </a:t>
            </a:r>
            <a:r>
              <a:rPr lang="en-US" sz="2600" b="1" dirty="0" err="1">
                <a:solidFill>
                  <a:srgbClr val="C00000"/>
                </a:solidFill>
              </a:rPr>
              <a:t>Programme</a:t>
            </a:r>
            <a:r>
              <a:rPr lang="en-US" sz="2600" b="1" dirty="0">
                <a:solidFill>
                  <a:srgbClr val="C00000"/>
                </a:solidFill>
              </a:rPr>
              <a:t> Tools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2F2505-3E55-EB91-C873-88F015D8F1AF}"/>
              </a:ext>
            </a:extLst>
          </p:cNvPr>
          <p:cNvSpPr/>
          <p:nvPr/>
        </p:nvSpPr>
        <p:spPr>
          <a:xfrm>
            <a:off x="3784600" y="4982690"/>
            <a:ext cx="8125222" cy="1654101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2700" cap="flat" cmpd="sng" algn="ctr">
            <a:solidFill>
              <a:srgbClr val="36668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hlinkClick r:id="rId10"/>
              </a:rPr>
              <a:t>Toolkit to design condom social media campaign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hlinkClick r:id="rId11"/>
              </a:rPr>
              <a:t>Virtual demand creation good practice 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(Zambia)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Private sector </a:t>
            </a:r>
            <a:r>
              <a:rPr lang="en-US" dirty="0">
                <a:solidFill>
                  <a:srgbClr val="C00000"/>
                </a:solidFill>
                <a:latin typeface="Aptos" panose="020B0004020202020204" pitchFamily="34" charset="0"/>
              </a:rPr>
              <a:t>Route to Market 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integrated condom demand creation and distribution (Mozambique)</a:t>
            </a:r>
          </a:p>
          <a:p>
            <a:pPr marL="457200" lvl="0" indent="-457200"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Breaking barriers – integrated school 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</a:rPr>
              <a:t>condom campaigns, Mozambique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8979F2-82FC-6C13-8C3A-9A1FE916C23B}"/>
              </a:ext>
            </a:extLst>
          </p:cNvPr>
          <p:cNvSpPr txBox="1"/>
          <p:nvPr/>
        </p:nvSpPr>
        <p:spPr>
          <a:xfrm>
            <a:off x="367494" y="3429000"/>
            <a:ext cx="3175807" cy="1448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0" vert="horz" wrap="square" lIns="178060" tIns="325607" rIns="178060" bIns="325607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0B0004020202020204" pitchFamily="34" charset="0"/>
              </a:rPr>
              <a:t>Last mile distribution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1415B-E163-53AF-F2FE-0D94275A3E9E}"/>
              </a:ext>
            </a:extLst>
          </p:cNvPr>
          <p:cNvSpPr txBox="1"/>
          <p:nvPr/>
        </p:nvSpPr>
        <p:spPr>
          <a:xfrm>
            <a:off x="367494" y="4982690"/>
            <a:ext cx="3175807" cy="1654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0" vert="horz" wrap="square" lIns="178060" tIns="325607" rIns="178060" bIns="325607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 generation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E0A92D-B276-B203-4606-A7F3201568CA}"/>
              </a:ext>
            </a:extLst>
          </p:cNvPr>
          <p:cNvSpPr txBox="1"/>
          <p:nvPr/>
        </p:nvSpPr>
        <p:spPr>
          <a:xfrm>
            <a:off x="358153" y="794760"/>
            <a:ext cx="3185148" cy="2507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0" vert="horz" wrap="square" lIns="178060" tIns="325607" rIns="178060" bIns="325607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ptos" panose="020B0004020202020204" pitchFamily="34" charset="0"/>
              </a:rPr>
              <a:t>Stewardship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2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0AA202-A6A2-FAB2-618F-5A5F348D6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5" b="44775"/>
          <a:stretch/>
        </p:blipFill>
        <p:spPr>
          <a:xfrm>
            <a:off x="482281" y="1221827"/>
            <a:ext cx="2416368" cy="208613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7402E0E-7830-C3A8-7343-41329670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43" y="-19562"/>
            <a:ext cx="11283141" cy="81757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Condom programming – guidance and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5489C-C71A-1349-C992-4AE2FD60396D}"/>
              </a:ext>
            </a:extLst>
          </p:cNvPr>
          <p:cNvSpPr txBox="1"/>
          <p:nvPr/>
        </p:nvSpPr>
        <p:spPr>
          <a:xfrm>
            <a:off x="482280" y="798015"/>
            <a:ext cx="230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overall guidance …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CNET user guide cover">
            <a:extLst>
              <a:ext uri="{FF2B5EF4-FFF2-40B4-BE49-F238E27FC236}">
                <a16:creationId xmlns:a16="http://schemas.microsoft.com/office/drawing/2014/main" id="{499A88D9-C699-1A32-09E6-6F93F5D49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r="29469" b="23028"/>
          <a:stretch>
            <a:fillRect/>
          </a:stretch>
        </p:blipFill>
        <p:spPr bwMode="auto">
          <a:xfrm>
            <a:off x="352442" y="4101651"/>
            <a:ext cx="2546207" cy="21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655ED-FAB6-B229-8334-12FCF8DD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4053"/>
          <a:stretch>
            <a:fillRect/>
          </a:stretch>
        </p:blipFill>
        <p:spPr>
          <a:xfrm>
            <a:off x="3336080" y="4161668"/>
            <a:ext cx="2896242" cy="2422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E0E423-35A7-834C-A2FC-31E5CE08F4F8}"/>
              </a:ext>
            </a:extLst>
          </p:cNvPr>
          <p:cNvSpPr txBox="1"/>
          <p:nvPr/>
        </p:nvSpPr>
        <p:spPr>
          <a:xfrm>
            <a:off x="352444" y="3732318"/>
            <a:ext cx="254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estimating condom need …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D46D-96F3-31B9-F3B2-43D47FA30385}"/>
              </a:ext>
            </a:extLst>
          </p:cNvPr>
          <p:cNvSpPr txBox="1"/>
          <p:nvPr/>
        </p:nvSpPr>
        <p:spPr>
          <a:xfrm>
            <a:off x="3241599" y="3683047"/>
            <a:ext cx="289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comprehensive  planning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thumbnail image Toolkit to Design Social Media Campaigns that Promote Condom Use">
            <a:extLst>
              <a:ext uri="{FF2B5EF4-FFF2-40B4-BE49-F238E27FC236}">
                <a16:creationId xmlns:a16="http://schemas.microsoft.com/office/drawing/2014/main" id="{6DDBAF66-B44D-136F-3345-4711BDBDC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4"/>
          <a:stretch>
            <a:fillRect/>
          </a:stretch>
        </p:blipFill>
        <p:spPr bwMode="auto">
          <a:xfrm>
            <a:off x="8950402" y="1226862"/>
            <a:ext cx="2626557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B12361-E322-FBB5-D9D6-9A9A968C14D1}"/>
              </a:ext>
            </a:extLst>
          </p:cNvPr>
          <p:cNvSpPr txBox="1"/>
          <p:nvPr/>
        </p:nvSpPr>
        <p:spPr>
          <a:xfrm>
            <a:off x="8627156" y="805374"/>
            <a:ext cx="302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online demand generation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91CF7-5C30-AE8B-4F6C-C5C86F724711}"/>
              </a:ext>
            </a:extLst>
          </p:cNvPr>
          <p:cNvSpPr txBox="1"/>
          <p:nvPr/>
        </p:nvSpPr>
        <p:spPr>
          <a:xfrm>
            <a:off x="5937662" y="782214"/>
            <a:ext cx="22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developing a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TMA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683809-65F4-5DB8-3475-6A8B771753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3058"/>
          <a:stretch>
            <a:fillRect/>
          </a:stretch>
        </p:blipFill>
        <p:spPr>
          <a:xfrm>
            <a:off x="5937662" y="1209751"/>
            <a:ext cx="2689494" cy="21197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9AFF90D-93E6-5993-CA0F-765D1E13BC47}"/>
              </a:ext>
            </a:extLst>
          </p:cNvPr>
          <p:cNvGrpSpPr/>
          <p:nvPr/>
        </p:nvGrpSpPr>
        <p:grpSpPr>
          <a:xfrm>
            <a:off x="3040694" y="1049929"/>
            <a:ext cx="2660039" cy="2259996"/>
            <a:chOff x="4210499" y="998070"/>
            <a:chExt cx="3419319" cy="2632122"/>
          </a:xfrm>
        </p:grpSpPr>
        <p:pic>
          <p:nvPicPr>
            <p:cNvPr id="1028" name="Picture 4" descr="thumbnail_Condom situation analysis dashboard 2024-07">
              <a:extLst>
                <a:ext uri="{FF2B5EF4-FFF2-40B4-BE49-F238E27FC236}">
                  <a16:creationId xmlns:a16="http://schemas.microsoft.com/office/drawing/2014/main" id="{8ED2A408-044D-AF65-EC7E-CC594C1D4E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28" r="16374" b="15700"/>
            <a:stretch>
              <a:fillRect/>
            </a:stretch>
          </p:blipFill>
          <p:spPr bwMode="auto">
            <a:xfrm>
              <a:off x="4210499" y="1382388"/>
              <a:ext cx="3419319" cy="224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E21886-40E7-107C-E2C5-344A9491616B}"/>
                </a:ext>
              </a:extLst>
            </p:cNvPr>
            <p:cNvSpPr txBox="1"/>
            <p:nvPr/>
          </p:nvSpPr>
          <p:spPr>
            <a:xfrm>
              <a:off x="4210499" y="998070"/>
              <a:ext cx="3324157" cy="3405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63CDF6">
                      <a:lumMod val="50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Rapid situation analysis dashboard</a:t>
              </a:r>
              <a:endParaRPr kumimoji="0" lang="en-CH" sz="1300" b="1" i="0" u="none" strike="noStrike" kern="1200" cap="none" spc="0" normalizeH="0" baseline="0" noProof="0" dirty="0">
                <a:ln>
                  <a:noFill/>
                </a:ln>
                <a:solidFill>
                  <a:srgbClr val="63CDF6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08AC43C-3A6E-64E8-C47F-D398A657BD2C}"/>
              </a:ext>
            </a:extLst>
          </p:cNvPr>
          <p:cNvSpPr txBox="1"/>
          <p:nvPr/>
        </p:nvSpPr>
        <p:spPr>
          <a:xfrm>
            <a:off x="3040694" y="782214"/>
            <a:ext cx="284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analyzing condom use …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D5F12-F91B-9CC7-C999-97950B4EEA99}"/>
              </a:ext>
            </a:extLst>
          </p:cNvPr>
          <p:cNvSpPr txBox="1"/>
          <p:nvPr/>
        </p:nvSpPr>
        <p:spPr>
          <a:xfrm>
            <a:off x="6480789" y="3683047"/>
            <a:ext cx="509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stewa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rdship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planning &amp; evaluation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(CSI - GC6)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EAC835A0-65EE-43D0-CF5E-C41F34283C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0788" y="4019191"/>
            <a:ext cx="5483044" cy="25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9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4F5D-5354-9219-BAA5-0C0E0B3E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30" y="215095"/>
            <a:ext cx="2919705" cy="81757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Key considerations for GC 8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2D075-A526-D918-045E-343B57AA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11" y="5924875"/>
            <a:ext cx="2553946" cy="81757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From total market approach playbook</a:t>
            </a:r>
            <a:endParaRPr lang="en-CH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8A908-90C8-208A-6356-B70B6009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78" y="0"/>
            <a:ext cx="8135322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CEFCF3-32E4-6EF2-57C1-1315989248F2}"/>
              </a:ext>
            </a:extLst>
          </p:cNvPr>
          <p:cNvSpPr txBox="1">
            <a:spLocks/>
          </p:cNvSpPr>
          <p:nvPr/>
        </p:nvSpPr>
        <p:spPr bwMode="auto">
          <a:xfrm>
            <a:off x="308127" y="1368115"/>
            <a:ext cx="2553946" cy="25546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sustained condom access and use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Supply important but only effective if essentials for stewardship and demand are in place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42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3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B027ED5492E489E18E2375296B630" ma:contentTypeVersion="37" ma:contentTypeDescription="Create a new document." ma:contentTypeScope="" ma:versionID="084ad288b7a2bb464b7e748506b4e040">
  <xsd:schema xmlns:xsd="http://www.w3.org/2001/XMLSchema" xmlns:xs="http://www.w3.org/2001/XMLSchema" xmlns:p="http://schemas.microsoft.com/office/2006/metadata/properties" xmlns:ns2="1e4904ce-df3c-409d-8c73-59cbcf852a41" xmlns:ns3="2ddeef39-65d3-4660-94f2-f063f949c57e" targetNamespace="http://schemas.microsoft.com/office/2006/metadata/properties" ma:root="true" ma:fieldsID="1932048fee3a97bb6178b5557a209bcc" ns2:_="" ns3:_="">
    <xsd:import namespace="1e4904ce-df3c-409d-8c73-59cbcf852a41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Order0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ThematicArea" minOccurs="0"/>
                <xsd:element ref="ns2:Country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ocumentTitle" minOccurs="0"/>
                <xsd:element ref="ns3:PrimeClassificationStatus" minOccurs="0"/>
                <xsd:element ref="ns3:PrimeClassificationStatusDetails" minOccurs="0"/>
                <xsd:element ref="ns3:PrimeLastClassified" minOccurs="0"/>
                <xsd:element ref="ns3:PrimeCorrectedByUser" minOccurs="0"/>
                <xsd:element ref="ns2:Summary_x002f_Abstract" minOccurs="0"/>
                <xsd:element ref="ns2:ContentOwner" minOccurs="0"/>
                <xsd:element ref="ns2:DownloadCategory" minOccurs="0"/>
                <xsd:element ref="ns2:LastReviewDate" minOccurs="0"/>
                <xsd:element ref="ns2:ReviewFrequency" minOccurs="0"/>
                <xsd:element ref="ns2:PrimaryTopic_x002f_ThematicArea" minOccurs="0"/>
                <xsd:element ref="ns2:Language" minOccurs="0"/>
                <xsd:element ref="ns2:Region" minOccurs="0"/>
                <xsd:element ref="ns2:EnterpriseKeyword" minOccurs="0"/>
                <xsd:element ref="ns2:SyntexTou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904ce-df3c-409d-8c73-59cbcf852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der0" ma:index="20" nillable="true" ma:displayName="Order" ma:format="Dropdown" ma:indexed="true" ma:internalName="Order0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ematicArea" ma:index="25" nillable="true" ma:displayName="Thematic Area" ma:format="Dropdown" ma:internalName="ThematicArea">
      <xsd:simpleType>
        <xsd:restriction base="dms:Text">
          <xsd:maxLength value="255"/>
        </xsd:restriction>
      </xsd:simpleType>
    </xsd:element>
    <xsd:element name="Country" ma:index="26" nillable="true" ma:displayName="Country" ma:format="Dropdown" ma:internalName="Countr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DocumentTitle" ma:index="30" nillable="true" ma:displayName="Document Title" ma:format="Dropdown" ma:internalName="DocumentTitle">
      <xsd:simpleType>
        <xsd:restriction base="dms:Text">
          <xsd:maxLength value="255"/>
        </xsd:restriction>
      </xsd:simpleType>
    </xsd:element>
    <xsd:element name="Summary_x002f_Abstract" ma:index="35" nillable="true" ma:displayName="Summary / Abstract" ma:format="Dropdown" ma:internalName="Summary_x002f_Abstract">
      <xsd:simpleType>
        <xsd:restriction base="dms:Note"/>
      </xsd:simpleType>
    </xsd:element>
    <xsd:element name="ContentOwner" ma:index="36" nillable="true" ma:displayName="Content Owner" ma:format="Dropdown" ma:internalName="ContentOwner">
      <xsd:simpleType>
        <xsd:restriction base="dms:Text">
          <xsd:maxLength value="255"/>
        </xsd:restriction>
      </xsd:simpleType>
    </xsd:element>
    <xsd:element name="DownloadCategory" ma:index="37" nillable="true" ma:displayName="Download Category" ma:description="This field denotes the category in which the resource falls, for example, is it a checklist, guide, video, training material. &#10;Read the document and try to understand and extract the download category from the document.  &#10;We have defined the following categories. Please only assign one of the following values: Tool&#10;Plan&#10;Guide&#10;&#10;If you are unable to assign a category from the defined list, return 'To be determined’ &#10;" ma:format="Dropdown" ma:internalName="DownloadCategory">
      <xsd:simpleType>
        <xsd:restriction base="dms:Choice">
          <xsd:enumeration value="Tool"/>
          <xsd:enumeration value="Plan"/>
          <xsd:enumeration value="Guide"/>
        </xsd:restriction>
      </xsd:simpleType>
    </xsd:element>
    <xsd:element name="LastReviewDate" ma:index="38" nillable="true" ma:displayName="Last Review Date" ma:format="DateOnly" ma:internalName="LastReviewDate">
      <xsd:simpleType>
        <xsd:restriction base="dms:DateTime"/>
      </xsd:simpleType>
    </xsd:element>
    <xsd:element name="ReviewFrequency" ma:index="39" nillable="true" ma:displayName="Review Frequency" ma:format="Dropdown" ma:internalName="ReviewFrequency">
      <xsd:simpleType>
        <xsd:restriction base="dms:Choice">
          <xsd:enumeration value="3 months"/>
          <xsd:enumeration value="6 months"/>
          <xsd:enumeration value="12 months"/>
          <xsd:enumeration value="24 months"/>
          <xsd:enumeration value="36 months"/>
        </xsd:restriction>
      </xsd:simpleType>
    </xsd:element>
    <xsd:element name="PrimaryTopic_x002f_ThematicArea" ma:index="40" nillable="true" ma:displayName="Primary Topic / Thematic Area" ma:format="Dropdown" ma:internalName="PrimaryTopic_x002f_ThematicArea">
      <xsd:simpleType>
        <xsd:restriction base="dms:Choice">
          <xsd:enumeration value="Global Fund and Grant Implementation"/>
          <xsd:enumeration value="NSP Strategic Planning and Reviews"/>
          <xsd:enumeration value="Community and Service Delivery"/>
          <xsd:enumeration value="Prevention"/>
          <xsd:enumeration value="HIV and Economics"/>
          <xsd:enumeration value="Human Rights and Gender"/>
          <xsd:enumeration value="Epi Strategic Information"/>
          <xsd:enumeration value="Treatment and Testing"/>
          <xsd:enumeration value="Health System Strengthening"/>
          <xsd:enumeration value="Drawdown"/>
          <xsd:enumeration value="GF Condom SI"/>
          <xsd:enumeration value="DFAT"/>
          <xsd:enumeration value="HIV Sustainability Roadmaps"/>
          <xsd:enumeration value="Other"/>
        </xsd:restriction>
      </xsd:simpleType>
    </xsd:element>
    <xsd:element name="Language" ma:index="41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Region" ma:index="42" nillable="true" ma:displayName="Region" ma:format="Dropdown" ma:internalName="Region">
      <xsd:simpleType>
        <xsd:restriction base="dms:Choice">
          <xsd:enumeration value="Eastern and southern Africa"/>
          <xsd:enumeration value="Western and central Africa"/>
          <xsd:enumeration value="Asia and the Pacific"/>
          <xsd:enumeration value="Eastern Europe and central Asia"/>
          <xsd:enumeration value="Latin America and the Caribbean"/>
          <xsd:enumeration value="Middle East and North Africa"/>
          <xsd:enumeration value="Western and central Europe and North America"/>
          <xsd:enumeration value="Global"/>
          <xsd:enumeration value="Other"/>
        </xsd:restriction>
      </xsd:simpleType>
    </xsd:element>
    <xsd:element name="EnterpriseKeyword" ma:index="43" nillable="true" ma:displayName="Enterprise Keyword" ma:format="Dropdown" ma:internalName="EnterpriseKeyword">
      <xsd:simpleType>
        <xsd:restriction base="dms:Text">
          <xsd:maxLength value="255"/>
        </xsd:restriction>
      </xsd:simpleType>
    </xsd:element>
    <xsd:element name="SyntexTouch" ma:index="44" nillable="true" ma:displayName="SyntexTouch" ma:format="Dropdown" ma:internalName="SyntexTouch">
      <xsd:simpleType>
        <xsd:restriction base="dms:Choice">
          <xsd:enumeration value="True"/>
          <xsd:enumeration value="Fal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408e62-e834-4772-ba1f-1e81686b2579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eClassificationStatus" ma:index="31" nillable="true" ma:displayName="Processing status" ma:internalName="PrimeClassificationStatus">
      <xsd:simpleType>
        <xsd:restriction base="dms:Text"/>
      </xsd:simpleType>
    </xsd:element>
    <xsd:element name="PrimeClassificationStatusDetails" ma:index="32" nillable="true" ma:displayName="Processing details" ma:internalName="PrimeClassificationStatusDetails">
      <xsd:simpleType>
        <xsd:restriction base="dms:Note">
          <xsd:maxLength value="255"/>
        </xsd:restriction>
      </xsd:simpleType>
    </xsd:element>
    <xsd:element name="PrimeLastClassified" ma:index="33" nillable="true" ma:displayName="Processed" ma:internalName="PrimeLastClassified">
      <xsd:simpleType>
        <xsd:restriction base="dms:DateTime"/>
      </xsd:simpleType>
    </xsd:element>
    <xsd:element name="PrimeCorrectedByUser" ma:index="34" nillable="true" ma:displayName="Corrected" ma:internalName="PrimeCorrectedByUs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ticArea xmlns="1e4904ce-df3c-409d-8c73-59cbcf852a41" xsi:nil="true"/>
    <DocumentTitle xmlns="1e4904ce-df3c-409d-8c73-59cbcf852a41">Condom Programming Tools - GPC Webinar April 27</DocumentTitle>
    <PrimeLastClassified xmlns="2ddeef39-65d3-4660-94f2-f063f949c57e" xsi:nil="true"/>
    <Language xmlns="1e4904ce-df3c-409d-8c73-59cbcf852a41">English</Language>
    <lcf76f155ced4ddcb4097134ff3c332f xmlns="1e4904ce-df3c-409d-8c73-59cbcf852a41">
      <Terms xmlns="http://schemas.microsoft.com/office/infopath/2007/PartnerControls"/>
    </lcf76f155ced4ddcb4097134ff3c332f>
    <PrimeCorrectedByUser xmlns="2ddeef39-65d3-4660-94f2-f063f949c57e" xsi:nil="true"/>
    <LastReviewDate xmlns="1e4904ce-df3c-409d-8c73-59cbcf852a41" xsi:nil="true"/>
    <Order0 xmlns="1e4904ce-df3c-409d-8c73-59cbcf852a41" xsi:nil="true"/>
    <PrimeClassificationStatusDetails xmlns="2ddeef39-65d3-4660-94f2-f063f949c57e" xsi:nil="true"/>
    <TaxCatchAll xmlns="2ddeef39-65d3-4660-94f2-f063f949c57e" xsi:nil="true"/>
    <ReviewFrequency xmlns="1e4904ce-df3c-409d-8c73-59cbcf852a41">12 months</ReviewFrequency>
    <Region xmlns="1e4904ce-df3c-409d-8c73-59cbcf852a41">Global</Region>
    <SyntexTouch xmlns="1e4904ce-df3c-409d-8c73-59cbcf852a41" xsi:nil="true"/>
    <DownloadCategory xmlns="1e4904ce-df3c-409d-8c73-59cbcf852a41" xsi:nil="true"/>
    <PrimaryTopic_x002f_ThematicArea xmlns="1e4904ce-df3c-409d-8c73-59cbcf852a41">Prevention</PrimaryTopic_x002f_ThematicArea>
    <Country xmlns="1e4904ce-df3c-409d-8c73-59cbcf852a41" xsi:nil="true"/>
    <EnterpriseKeyword xmlns="1e4904ce-df3c-409d-8c73-59cbcf852a41" xsi:nil="true"/>
    <PrimeClassificationStatus xmlns="2ddeef39-65d3-4660-94f2-f063f949c57e" xsi:nil="true"/>
    <Summary_x002f_Abstract xmlns="1e4904ce-df3c-409d-8c73-59cbcf852a41">This document presents tools, guidance, and strategies for effective condom programming, including stewardship, demand generation, distribution, and evaluation, as discussed in a GPC webinar for GC8.</Summary_x002f_Abstract>
    <ContentOwner xmlns="1e4904ce-df3c-409d-8c73-59cbcf852a41">Rosemary Mwesigwa Kindyomunda</ContentOwner>
  </documentManagement>
</p:properties>
</file>

<file path=customXml/itemProps1.xml><?xml version="1.0" encoding="utf-8"?>
<ds:datastoreItem xmlns:ds="http://schemas.openxmlformats.org/officeDocument/2006/customXml" ds:itemID="{12D1074A-E572-4EE0-B727-0962B7BEBD9B}"/>
</file>

<file path=customXml/itemProps2.xml><?xml version="1.0" encoding="utf-8"?>
<ds:datastoreItem xmlns:ds="http://schemas.openxmlformats.org/officeDocument/2006/customXml" ds:itemID="{88F41CCF-ECF4-4FF0-A617-428A8477AB9C}"/>
</file>

<file path=customXml/itemProps3.xml><?xml version="1.0" encoding="utf-8"?>
<ds:datastoreItem xmlns:ds="http://schemas.openxmlformats.org/officeDocument/2006/customXml" ds:itemID="{CF0B88CE-6697-4413-A46C-827FF30C2F3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481</Words>
  <Application>Microsoft Office PowerPoint</Application>
  <PresentationFormat>Widescreen</PresentationFormat>
  <Paragraphs>75</Paragraphs>
  <Slides>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Arial Black</vt:lpstr>
      <vt:lpstr>Arial Nova Cond</vt:lpstr>
      <vt:lpstr>Atkinson Hyperlegible</vt:lpstr>
      <vt:lpstr>Atkinson Hyperlegible Next</vt:lpstr>
      <vt:lpstr>Calibri</vt:lpstr>
      <vt:lpstr>Wingdings</vt:lpstr>
      <vt:lpstr>Office Theme</vt:lpstr>
      <vt:lpstr>13_Custom Design</vt:lpstr>
      <vt:lpstr> GPC Webinar on prevention tools and guidance for GC8    Condom Programming Tools</vt:lpstr>
      <vt:lpstr>The Condom Programming Theory of Change – addressing the condom program crisis </vt:lpstr>
      <vt:lpstr>Condom program development and stewardship</vt:lpstr>
      <vt:lpstr>New Generation Condom Programming – GC6 CSI learning and Programme Tools</vt:lpstr>
      <vt:lpstr>Condom programming – guidance and tools</vt:lpstr>
      <vt:lpstr>Key considerations for GC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Rosemary Kindyomunda</dc:creator>
  <cp:lastModifiedBy>BYARUHANGA, Buyinza Gloria</cp:lastModifiedBy>
  <cp:revision>11</cp:revision>
  <dcterms:created xsi:type="dcterms:W3CDTF">2026-04-26T10:56:30Z</dcterms:created>
  <dcterms:modified xsi:type="dcterms:W3CDTF">2026-04-27T09:27:13Z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0x010100070B027ED5492E489E18E2375296B630</vt:lpwstr>
  </property>
</Properties>
</file>