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</p:sldMasterIdLst>
  <p:notesMasterIdLst>
    <p:notesMasterId r:id="rId24"/>
  </p:notesMasterIdLst>
  <p:sldIdLst>
    <p:sldId id="307" r:id="rId3"/>
    <p:sldId id="3193" r:id="rId4"/>
    <p:sldId id="332" r:id="rId5"/>
    <p:sldId id="333" r:id="rId6"/>
    <p:sldId id="340" r:id="rId7"/>
    <p:sldId id="311" r:id="rId8"/>
    <p:sldId id="330" r:id="rId9"/>
    <p:sldId id="301" r:id="rId10"/>
    <p:sldId id="342" r:id="rId11"/>
    <p:sldId id="3196" r:id="rId12"/>
    <p:sldId id="268" r:id="rId13"/>
    <p:sldId id="3195" r:id="rId14"/>
    <p:sldId id="288" r:id="rId15"/>
    <p:sldId id="3192" r:id="rId16"/>
    <p:sldId id="322" r:id="rId17"/>
    <p:sldId id="274" r:id="rId18"/>
    <p:sldId id="328" r:id="rId19"/>
    <p:sldId id="271" r:id="rId20"/>
    <p:sldId id="320" r:id="rId21"/>
    <p:sldId id="341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MOU" lastIdx="5" clrIdx="6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1" name="Isabella Robson" initials="IR" lastIdx="51" clrIdx="0"/>
  <p:cmAuthor id="2" name="Isabella Robson" initials="IR [2]" lastIdx="1" clrIdx="1"/>
  <p:cmAuthor id="3" name="Isabella Robson" initials="IR [3]" lastIdx="1" clrIdx="2"/>
  <p:cmAuthor id="4" name="Isabella Robson" initials="IR [4]" lastIdx="1" clrIdx="3"/>
  <p:cmAuthor id="5" name="Dovel, Kathryn L." initials="DKL" lastIdx="101" clrIdx="4"/>
  <p:cmAuthor id="6" name="Hubbard, Julie" initials="HJ" lastIdx="13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7B6"/>
    <a:srgbClr val="3566B8"/>
    <a:srgbClr val="E78701"/>
    <a:srgbClr val="FD5602"/>
    <a:srgbClr val="F30000"/>
    <a:srgbClr val="CE0001"/>
    <a:srgbClr val="2B4D87"/>
    <a:srgbClr val="596DFF"/>
    <a:srgbClr val="005493"/>
    <a:srgbClr val="0084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62C7D2-494F-41E9-A577-F390D17FBEB3}" v="1" dt="2022-05-14T22:35:39.107"/>
    <p1510:client id="{C004E54F-0D90-4B62-9A08-8D2282165A37}" v="5" dt="2022-03-04T11:38:58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06"/>
    <p:restoredTop sz="90479"/>
  </p:normalViewPr>
  <p:slideViewPr>
    <p:cSldViewPr snapToGrid="0" snapToObjects="1">
      <p:cViewPr varScale="1">
        <p:scale>
          <a:sx n="99" d="100"/>
          <a:sy n="99" d="100"/>
        </p:scale>
        <p:origin x="20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22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userId="S::urn:spo:anon#09071e347292312b35365accfbf6c2069ff19c2544e278d0ad11c1d346624df6::" providerId="AD" clId="Web-{9062C7D2-494F-41E9-A577-F390D17FBEB3}"/>
    <pc:docChg chg="modSld">
      <pc:chgData name="Utilisateur invité" userId="S::urn:spo:anon#09071e347292312b35365accfbf6c2069ff19c2544e278d0ad11c1d346624df6::" providerId="AD" clId="Web-{9062C7D2-494F-41E9-A577-F390D17FBEB3}" dt="2022-05-14T22:35:39.107" v="0" actId="1076"/>
      <pc:docMkLst>
        <pc:docMk/>
      </pc:docMkLst>
      <pc:sldChg chg="modSp">
        <pc:chgData name="Utilisateur invité" userId="S::urn:spo:anon#09071e347292312b35365accfbf6c2069ff19c2544e278d0ad11c1d346624df6::" providerId="AD" clId="Web-{9062C7D2-494F-41E9-A577-F390D17FBEB3}" dt="2022-05-14T22:35:39.107" v="0" actId="1076"/>
        <pc:sldMkLst>
          <pc:docMk/>
          <pc:sldMk cId="4282089888" sldId="3193"/>
        </pc:sldMkLst>
        <pc:picChg chg="mod">
          <ac:chgData name="Utilisateur invité" userId="S::urn:spo:anon#09071e347292312b35365accfbf6c2069ff19c2544e278d0ad11c1d346624df6::" providerId="AD" clId="Web-{9062C7D2-494F-41E9-A577-F390D17FBEB3}" dt="2022-05-14T22:35:39.107" v="0" actId="1076"/>
          <ac:picMkLst>
            <pc:docMk/>
            <pc:sldMk cId="4282089888" sldId="3193"/>
            <ac:picMk id="4" creationId="{968E3FE9-F482-5D4A-A2C7-05FB8A2D1B1D}"/>
          </ac:picMkLst>
        </pc:picChg>
      </pc:sldChg>
    </pc:docChg>
  </pc:docChgLst>
  <pc:docChgLst>
    <pc:chgData name="Guest User" userId="S::urn:spo:anon#09071e347292312b35365accfbf6c2069ff19c2544e278d0ad11c1d346624df6::" providerId="AD" clId="Web-{C004E54F-0D90-4B62-9A08-8D2282165A37}"/>
    <pc:docChg chg="delSld">
      <pc:chgData name="Guest User" userId="S::urn:spo:anon#09071e347292312b35365accfbf6c2069ff19c2544e278d0ad11c1d346624df6::" providerId="AD" clId="Web-{C004E54F-0D90-4B62-9A08-8D2282165A37}" dt="2022-03-04T11:38:58.054" v="4"/>
      <pc:docMkLst>
        <pc:docMk/>
      </pc:docMkLst>
      <pc:sldChg chg="del">
        <pc:chgData name="Guest User" userId="S::urn:spo:anon#09071e347292312b35365accfbf6c2069ff19c2544e278d0ad11c1d346624df6::" providerId="AD" clId="Web-{C004E54F-0D90-4B62-9A08-8D2282165A37}" dt="2022-03-04T11:37:46.458" v="0"/>
        <pc:sldMkLst>
          <pc:docMk/>
          <pc:sldMk cId="349064076" sldId="258"/>
        </pc:sldMkLst>
      </pc:sldChg>
      <pc:sldChg chg="del">
        <pc:chgData name="Guest User" userId="S::urn:spo:anon#09071e347292312b35365accfbf6c2069ff19c2544e278d0ad11c1d346624df6::" providerId="AD" clId="Web-{C004E54F-0D90-4B62-9A08-8D2282165A37}" dt="2022-03-04T11:38:16.099" v="3"/>
        <pc:sldMkLst>
          <pc:docMk/>
          <pc:sldMk cId="167762780" sldId="282"/>
        </pc:sldMkLst>
      </pc:sldChg>
      <pc:sldChg chg="del">
        <pc:chgData name="Guest User" userId="S::urn:spo:anon#09071e347292312b35365accfbf6c2069ff19c2544e278d0ad11c1d346624df6::" providerId="AD" clId="Web-{C004E54F-0D90-4B62-9A08-8D2282165A37}" dt="2022-03-04T11:38:16.099" v="2"/>
        <pc:sldMkLst>
          <pc:docMk/>
          <pc:sldMk cId="2360093364" sldId="323"/>
        </pc:sldMkLst>
      </pc:sldChg>
      <pc:sldChg chg="del">
        <pc:chgData name="Guest User" userId="S::urn:spo:anon#09071e347292312b35365accfbf6c2069ff19c2544e278d0ad11c1d346624df6::" providerId="AD" clId="Web-{C004E54F-0D90-4B62-9A08-8D2282165A37}" dt="2022-03-04T11:37:46.473" v="1"/>
        <pc:sldMkLst>
          <pc:docMk/>
          <pc:sldMk cId="412116407" sldId="329"/>
        </pc:sldMkLst>
      </pc:sldChg>
      <pc:sldChg chg="del">
        <pc:chgData name="Guest User" userId="S::urn:spo:anon#09071e347292312b35365accfbf6c2069ff19c2544e278d0ad11c1d346624df6::" providerId="AD" clId="Web-{C004E54F-0D90-4B62-9A08-8D2282165A37}" dt="2022-03-04T11:38:58.054" v="4"/>
        <pc:sldMkLst>
          <pc:docMk/>
          <pc:sldMk cId="2771933274" sldId="33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dovel\Dropbox%20(PIH%20Science%20Team)\PIH_Gates\8.%20Writing\IAS%202022\Trials_Tracing_Fig%201_31Jan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dovel\Dropbox%20(PIH%20Science%20Team)\PIH_Gates\8.%20Writing\IAS%202022\Trials_Tracing_Fig%201_31Jan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dovel\Dropbox%20(PIH%20Science%20Team)\PIH_Gates\8.%20Writing\IAS%202022\Trials_Tracing_Fig%201_31Jan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dovel\Dropbox%20(PIH%20Science%20Team)\PIH_Gates\8.%20Writing\IAS%202022\Trials_Tracing_Fig%201_31Jan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dovel\Dropbox%20(PIH%20Science%20Team)\PIH_Gates\8.%20Writing\IAS%202022\Trials_Tracing_Fig%201_31Jan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Men documented</a:t>
            </a:r>
            <a:r>
              <a:rPr lang="en-US" sz="2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as disengaged, by category (n=1303)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95-D540-A9EF-098B2144986B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95-D540-A9EF-098B2144986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95-D540-A9EF-098B2144986B}"/>
              </c:ext>
            </c:extLst>
          </c:dPt>
          <c:dLbls>
            <c:dLbl>
              <c:idx val="0"/>
              <c:layout>
                <c:manualLayout>
                  <c:x val="-2.0297698512690213E-2"/>
                  <c:y val="7.521972161844716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D95-D540-A9EF-098B2144986B}"/>
                </c:ext>
              </c:extLst>
            </c:dLbl>
            <c:dLbl>
              <c:idx val="1"/>
              <c:layout>
                <c:manualLayout>
                  <c:x val="0"/>
                  <c:y val="1.60026641105605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D95-D540-A9EF-098B2144986B}"/>
                </c:ext>
              </c:extLst>
            </c:dLbl>
            <c:dLbl>
              <c:idx val="2"/>
              <c:layout>
                <c:manualLayout>
                  <c:x val="-0.10960757196852677"/>
                  <c:y val="-0.1668849257244175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D95-D540-A9EF-098B214498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Never initiated</c:v>
                </c:pt>
                <c:pt idx="1">
                  <c:v>Initiated but never returned</c:v>
                </c:pt>
                <c:pt idx="2">
                  <c:v>Defaulted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160</c:v>
                </c:pt>
                <c:pt idx="1">
                  <c:v>43</c:v>
                </c:pt>
                <c:pt idx="2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95-D540-A9EF-098B21449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375838418812468E-2"/>
          <c:y val="0.74686989510064672"/>
          <c:w val="0.91049849709127584"/>
          <c:h val="0.20606433926334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Among 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men successfully traced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Sheet2!$C$14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3D-4E45-A93F-C71121ABC7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3D-4E45-A93F-C71121ABC7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3D-4E45-A93F-C71121ABC7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3D-4E45-A93F-C71121ABC7A3}"/>
              </c:ext>
            </c:extLst>
          </c:dPt>
          <c:dLbls>
            <c:dLbl>
              <c:idx val="0"/>
              <c:layout>
                <c:manualLayout>
                  <c:x val="4.1528594008409464E-3"/>
                  <c:y val="-2.2253676877142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3D-4E45-A93F-C71121ABC7A3}"/>
                </c:ext>
              </c:extLst>
            </c:dLbl>
            <c:dLbl>
              <c:idx val="1"/>
              <c:layout>
                <c:manualLayout>
                  <c:x val="5.5576575825197752E-3"/>
                  <c:y val="-2.355451490223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3D-4E45-A93F-C71121ABC7A3}"/>
                </c:ext>
              </c:extLst>
            </c:dLbl>
            <c:dLbl>
              <c:idx val="2"/>
              <c:layout>
                <c:manualLayout>
                  <c:x val="-2.203687090909956E-2"/>
                  <c:y val="4.3177091096163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3D-4E45-A93F-C71121ABC7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Sheet2!$B$15:$B$18</c:f>
              <c:strCache>
                <c:ptCount val="4"/>
                <c:pt idx="0">
                  <c:v>Disengaged from care</c:v>
                </c:pt>
                <c:pt idx="1">
                  <c:v>Died</c:v>
                </c:pt>
                <c:pt idx="2">
                  <c:v>Alive on ART</c:v>
                </c:pt>
                <c:pt idx="3">
                  <c:v>Refused to discuss</c:v>
                </c:pt>
              </c:strCache>
            </c:strRef>
          </c:cat>
          <c:val>
            <c:numRef>
              <c:f>Sheet2!$C$15:$C$18</c:f>
              <c:numCache>
                <c:formatCode>0%</c:formatCode>
                <c:ptCount val="4"/>
                <c:pt idx="0">
                  <c:v>0.61</c:v>
                </c:pt>
                <c:pt idx="1">
                  <c:v>0.06</c:v>
                </c:pt>
                <c:pt idx="2">
                  <c:v>0.32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3D-4E45-A93F-C71121ABC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48611111111111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5310236220472443"/>
          <c:y val="0.22602690288713911"/>
          <c:w val="0.43268438320209973"/>
          <c:h val="0.7211406386701662"/>
        </c:manualLayout>
      </c:layout>
      <c:doughnutChart>
        <c:varyColors val="1"/>
        <c:ser>
          <c:idx val="0"/>
          <c:order val="0"/>
          <c:tx>
            <c:strRef>
              <c:f>Sheet2!$C$21</c:f>
              <c:strCache>
                <c:ptCount val="1"/>
                <c:pt idx="0">
                  <c:v>Never initiated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8B-8E4A-B86C-D5C308D7A0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8B-8E4A-B86C-D5C308D7A0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8B-8E4A-B86C-D5C308D7A0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8B-8E4A-B86C-D5C308D7A0E4}"/>
              </c:ext>
            </c:extLst>
          </c:dPt>
          <c:dLbls>
            <c:dLbl>
              <c:idx val="0"/>
              <c:layout>
                <c:manualLayout>
                  <c:x val="6.38888888888888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8B-8E4A-B86C-D5C308D7A0E4}"/>
                </c:ext>
              </c:extLst>
            </c:dLbl>
            <c:dLbl>
              <c:idx val="1"/>
              <c:layout>
                <c:manualLayout>
                  <c:x val="2.5000000000000001E-2"/>
                  <c:y val="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8B-8E4A-B86C-D5C308D7A0E4}"/>
                </c:ext>
              </c:extLst>
            </c:dLbl>
            <c:dLbl>
              <c:idx val="2"/>
              <c:layout>
                <c:manualLayout>
                  <c:x val="-6.1111111111111165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8B-8E4A-B86C-D5C308D7A0E4}"/>
                </c:ext>
              </c:extLst>
            </c:dLbl>
            <c:dLbl>
              <c:idx val="3"/>
              <c:layout>
                <c:manualLayout>
                  <c:x val="-5.5555555555556061E-3"/>
                  <c:y val="-7.87037037037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8B-8E4A-B86C-D5C308D7A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Sheet2!$B$22:$B$25</c:f>
              <c:strCache>
                <c:ptCount val="4"/>
                <c:pt idx="0">
                  <c:v>Disengaged from care</c:v>
                </c:pt>
                <c:pt idx="1">
                  <c:v>Died</c:v>
                </c:pt>
                <c:pt idx="2">
                  <c:v>Alive on ART</c:v>
                </c:pt>
                <c:pt idx="3">
                  <c:v>Refused to discuss</c:v>
                </c:pt>
              </c:strCache>
            </c:strRef>
          </c:cat>
          <c:val>
            <c:numRef>
              <c:f>Sheet2!$C$22:$C$25</c:f>
              <c:numCache>
                <c:formatCode>0%</c:formatCode>
                <c:ptCount val="4"/>
                <c:pt idx="0">
                  <c:v>0.46</c:v>
                </c:pt>
                <c:pt idx="1">
                  <c:v>0.01</c:v>
                </c:pt>
                <c:pt idx="2">
                  <c:v>0.5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8B-8E4A-B86C-D5C308D7A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Initiated but never returned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31887839020122488"/>
          <c:y val="0.23166937305336524"/>
          <c:w val="0.44557655293088366"/>
          <c:h val="0.65311581785509909"/>
        </c:manualLayout>
      </c:layout>
      <c:doughnutChart>
        <c:varyColors val="1"/>
        <c:ser>
          <c:idx val="0"/>
          <c:order val="0"/>
          <c:tx>
            <c:strRef>
              <c:f>Sheet2!$C$27</c:f>
              <c:strCache>
                <c:ptCount val="1"/>
                <c:pt idx="0">
                  <c:v>Initiated but never returned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D9-FA4A-91FB-FCF628B5DC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D9-FA4A-91FB-FCF628B5DC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D9-FA4A-91FB-FCF628B5DC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D9-FA4A-91FB-FCF628B5DC23}"/>
              </c:ext>
            </c:extLst>
          </c:dPt>
          <c:dLbls>
            <c:dLbl>
              <c:idx val="0"/>
              <c:layout>
                <c:manualLayout>
                  <c:x val="8.8888888888888892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D9-FA4A-91FB-FCF628B5DC23}"/>
                </c:ext>
              </c:extLst>
            </c:dLbl>
            <c:dLbl>
              <c:idx val="1"/>
              <c:layout>
                <c:manualLayout>
                  <c:x val="-6.3888888888888884E-2"/>
                  <c:y val="-4.629629629629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D9-FA4A-91FB-FCF628B5DC23}"/>
                </c:ext>
              </c:extLst>
            </c:dLbl>
            <c:dLbl>
              <c:idx val="2"/>
              <c:layout>
                <c:manualLayout>
                  <c:x val="-7.7777777777777779E-2"/>
                  <c:y val="-3.2407407407407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D9-FA4A-91FB-FCF628B5DC23}"/>
                </c:ext>
              </c:extLst>
            </c:dLbl>
            <c:dLbl>
              <c:idx val="3"/>
              <c:layout>
                <c:manualLayout>
                  <c:x val="0"/>
                  <c:y val="-8.796296296296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D9-FA4A-91FB-FCF628B5DC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Sheet2!$B$28:$B$31</c:f>
              <c:strCache>
                <c:ptCount val="4"/>
                <c:pt idx="0">
                  <c:v>Disengaged from care</c:v>
                </c:pt>
                <c:pt idx="1">
                  <c:v>Died</c:v>
                </c:pt>
                <c:pt idx="2">
                  <c:v>Alive on ART</c:v>
                </c:pt>
                <c:pt idx="3">
                  <c:v>Refused to discuss</c:v>
                </c:pt>
              </c:strCache>
            </c:strRef>
          </c:cat>
          <c:val>
            <c:numRef>
              <c:f>Sheet2!$C$28:$C$31</c:f>
              <c:numCache>
                <c:formatCode>0%</c:formatCode>
                <c:ptCount val="4"/>
                <c:pt idx="0">
                  <c:v>0.74</c:v>
                </c:pt>
                <c:pt idx="1">
                  <c:v>0.05</c:v>
                </c:pt>
                <c:pt idx="2">
                  <c:v>0.21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D9-FA4A-91FB-FCF628B5D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5865791776027997"/>
          <c:y val="0.22139727325750949"/>
          <c:w val="0.45490660542432199"/>
          <c:h val="0.75817767570720329"/>
        </c:manualLayout>
      </c:layout>
      <c:doughnutChart>
        <c:varyColors val="1"/>
        <c:ser>
          <c:idx val="0"/>
          <c:order val="0"/>
          <c:tx>
            <c:strRef>
              <c:f>Sheet2!$C$33</c:f>
              <c:strCache>
                <c:ptCount val="1"/>
                <c:pt idx="0">
                  <c:v>Defaulted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48-5D49-A8E2-4EEBD559BA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48-5D49-A8E2-4EEBD559BA5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48-5D49-A8E2-4EEBD559BA5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48-5D49-A8E2-4EEBD559BA57}"/>
              </c:ext>
            </c:extLst>
          </c:dPt>
          <c:dLbls>
            <c:dLbl>
              <c:idx val="0"/>
              <c:layout>
                <c:manualLayout>
                  <c:x val="8.0555555555555561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48-5D49-A8E2-4EEBD559BA57}"/>
                </c:ext>
              </c:extLst>
            </c:dLbl>
            <c:dLbl>
              <c:idx val="1"/>
              <c:layout>
                <c:manualLayout>
                  <c:x val="-4.4444444444444446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48-5D49-A8E2-4EEBD559BA57}"/>
                </c:ext>
              </c:extLst>
            </c:dLbl>
            <c:dLbl>
              <c:idx val="2"/>
              <c:layout>
                <c:manualLayout>
                  <c:x val="-6.6666666666666666E-2"/>
                  <c:y val="-2.3148148148148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48-5D49-A8E2-4EEBD559BA57}"/>
                </c:ext>
              </c:extLst>
            </c:dLbl>
            <c:dLbl>
              <c:idx val="3"/>
              <c:layout>
                <c:manualLayout>
                  <c:x val="0"/>
                  <c:y val="-7.8703703703703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48-5D49-A8E2-4EEBD559B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Sheet2!$B$34:$B$37</c:f>
              <c:strCache>
                <c:ptCount val="4"/>
                <c:pt idx="0">
                  <c:v>Disengaged from care</c:v>
                </c:pt>
                <c:pt idx="1">
                  <c:v>Died</c:v>
                </c:pt>
                <c:pt idx="2">
                  <c:v>Alive on ART</c:v>
                </c:pt>
                <c:pt idx="3">
                  <c:v>Refused to discuss</c:v>
                </c:pt>
              </c:strCache>
            </c:strRef>
          </c:cat>
          <c:val>
            <c:numRef>
              <c:f>Sheet2!$C$34:$C$37</c:f>
              <c:numCache>
                <c:formatCode>0%</c:formatCode>
                <c:ptCount val="4"/>
                <c:pt idx="0">
                  <c:v>0.63</c:v>
                </c:pt>
                <c:pt idx="1">
                  <c:v>7.0000000000000007E-2</c:v>
                </c:pt>
                <c:pt idx="2">
                  <c:v>0.3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548-5D49-A8E2-4EEBD559B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2D6CB-108B-D54C-A942-B2DF4300022D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</dgm:pt>
    <dgm:pt modelId="{344BD176-7A73-C54C-8E1C-BADB37242F0B}">
      <dgm:prSet phldrT="[Text]" custT="1"/>
      <dgm:spPr>
        <a:solidFill>
          <a:schemeClr val="accent4">
            <a:alpha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 Initiated</a:t>
          </a:r>
        </a:p>
      </dgm:t>
    </dgm:pt>
    <dgm:pt modelId="{7022F038-4A47-A447-984C-C12370457EA0}" type="parTrans" cxnId="{E0500C81-F7B9-C048-95F8-F73FAB80197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49DF5-6098-9448-BAC0-4B0E3631627F}" type="sibTrans" cxnId="{E0500C81-F7B9-C048-95F8-F73FAB80197A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75B6E-245D-7148-9463-268270C94D3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 returned</a:t>
          </a:r>
        </a:p>
      </dgm:t>
    </dgm:pt>
    <dgm:pt modelId="{5D60E1C8-AB71-944C-802B-43D6B486717B}" type="parTrans" cxnId="{2D27E194-64F3-4744-90E1-D16F9148BDD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4A8589-31A2-3546-BA59-5835864BB692}" type="sibTrans" cxnId="{2D27E194-64F3-4744-90E1-D16F9148BDD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890143-6747-024A-9F76-0791651570A9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Disengaged</a:t>
          </a:r>
        </a:p>
      </dgm:t>
    </dgm:pt>
    <dgm:pt modelId="{7DE3D773-6E41-AF47-B79B-D42BE80CA69B}" type="parTrans" cxnId="{47648787-C1A9-F249-9CF8-F46E90B4EF7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406AD1-1435-1A4C-A150-2A24C5760DF9}" type="sibTrans" cxnId="{47648787-C1A9-F249-9CF8-F46E90B4EF76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3D859A-B8E0-184C-BA6E-54C8EC0458AB}" type="pres">
      <dgm:prSet presAssocID="{3B92D6CB-108B-D54C-A942-B2DF4300022D}" presName="cycle" presStyleCnt="0">
        <dgm:presLayoutVars>
          <dgm:dir/>
          <dgm:resizeHandles val="exact"/>
        </dgm:presLayoutVars>
      </dgm:prSet>
      <dgm:spPr/>
    </dgm:pt>
    <dgm:pt modelId="{A102B88D-7143-8444-B384-09E4DE6FDE43}" type="pres">
      <dgm:prSet presAssocID="{344BD176-7A73-C54C-8E1C-BADB37242F0B}" presName="node" presStyleLbl="node1" presStyleIdx="0" presStyleCnt="3">
        <dgm:presLayoutVars>
          <dgm:bulletEnabled val="1"/>
        </dgm:presLayoutVars>
      </dgm:prSet>
      <dgm:spPr/>
    </dgm:pt>
    <dgm:pt modelId="{6BC8C3FC-E288-384E-ADFA-4CBFBAC8D254}" type="pres">
      <dgm:prSet presAssocID="{344BD176-7A73-C54C-8E1C-BADB37242F0B}" presName="spNode" presStyleCnt="0"/>
      <dgm:spPr/>
    </dgm:pt>
    <dgm:pt modelId="{BB48024A-9B63-1646-B4B4-8A6C0776559F}" type="pres">
      <dgm:prSet presAssocID="{F1049DF5-6098-9448-BAC0-4B0E3631627F}" presName="sibTrans" presStyleLbl="sibTrans1D1" presStyleIdx="0" presStyleCnt="3"/>
      <dgm:spPr/>
    </dgm:pt>
    <dgm:pt modelId="{8C31F4AA-3974-084B-BE9C-6F2E260F5842}" type="pres">
      <dgm:prSet presAssocID="{F0F75B6E-245D-7148-9463-268270C94D31}" presName="node" presStyleLbl="node1" presStyleIdx="1" presStyleCnt="3">
        <dgm:presLayoutVars>
          <dgm:bulletEnabled val="1"/>
        </dgm:presLayoutVars>
      </dgm:prSet>
      <dgm:spPr/>
    </dgm:pt>
    <dgm:pt modelId="{A8F5355C-E697-9A47-BB13-E145F278C43F}" type="pres">
      <dgm:prSet presAssocID="{F0F75B6E-245D-7148-9463-268270C94D31}" presName="spNode" presStyleCnt="0"/>
      <dgm:spPr/>
    </dgm:pt>
    <dgm:pt modelId="{4A965E7D-88D0-9B44-93EE-B56508A7CF7A}" type="pres">
      <dgm:prSet presAssocID="{DA4A8589-31A2-3546-BA59-5835864BB692}" presName="sibTrans" presStyleLbl="sibTrans1D1" presStyleIdx="1" presStyleCnt="3"/>
      <dgm:spPr/>
    </dgm:pt>
    <dgm:pt modelId="{8DD4B8A5-677B-2A48-954B-63F2AA70B16A}" type="pres">
      <dgm:prSet presAssocID="{74890143-6747-024A-9F76-0791651570A9}" presName="node" presStyleLbl="node1" presStyleIdx="2" presStyleCnt="3">
        <dgm:presLayoutVars>
          <dgm:bulletEnabled val="1"/>
        </dgm:presLayoutVars>
      </dgm:prSet>
      <dgm:spPr/>
    </dgm:pt>
    <dgm:pt modelId="{62987790-D74B-1E44-986F-D3FC31F9A796}" type="pres">
      <dgm:prSet presAssocID="{74890143-6747-024A-9F76-0791651570A9}" presName="spNode" presStyleCnt="0"/>
      <dgm:spPr/>
    </dgm:pt>
    <dgm:pt modelId="{7DB0BDF7-B85D-4048-BF6A-74A87ABD617E}" type="pres">
      <dgm:prSet presAssocID="{D7406AD1-1435-1A4C-A150-2A24C5760DF9}" presName="sibTrans" presStyleLbl="sibTrans1D1" presStyleIdx="2" presStyleCnt="3"/>
      <dgm:spPr/>
    </dgm:pt>
  </dgm:ptLst>
  <dgm:cxnLst>
    <dgm:cxn modelId="{A5D7696B-EF2A-E246-A3E3-32E9D8E333B8}" type="presOf" srcId="{F1049DF5-6098-9448-BAC0-4B0E3631627F}" destId="{BB48024A-9B63-1646-B4B4-8A6C0776559F}" srcOrd="0" destOrd="0" presId="urn:microsoft.com/office/officeart/2005/8/layout/cycle6"/>
    <dgm:cxn modelId="{3DA3CF74-048F-A34F-954C-D0A9B63256E4}" type="presOf" srcId="{74890143-6747-024A-9F76-0791651570A9}" destId="{8DD4B8A5-677B-2A48-954B-63F2AA70B16A}" srcOrd="0" destOrd="0" presId="urn:microsoft.com/office/officeart/2005/8/layout/cycle6"/>
    <dgm:cxn modelId="{6091D974-3553-4B49-8230-DD1506082FF5}" type="presOf" srcId="{3B92D6CB-108B-D54C-A942-B2DF4300022D}" destId="{CF3D859A-B8E0-184C-BA6E-54C8EC0458AB}" srcOrd="0" destOrd="0" presId="urn:microsoft.com/office/officeart/2005/8/layout/cycle6"/>
    <dgm:cxn modelId="{C7246A77-6AFD-FE47-A624-F09D2AB16445}" type="presOf" srcId="{D7406AD1-1435-1A4C-A150-2A24C5760DF9}" destId="{7DB0BDF7-B85D-4048-BF6A-74A87ABD617E}" srcOrd="0" destOrd="0" presId="urn:microsoft.com/office/officeart/2005/8/layout/cycle6"/>
    <dgm:cxn modelId="{E0500C81-F7B9-C048-95F8-F73FAB80197A}" srcId="{3B92D6CB-108B-D54C-A942-B2DF4300022D}" destId="{344BD176-7A73-C54C-8E1C-BADB37242F0B}" srcOrd="0" destOrd="0" parTransId="{7022F038-4A47-A447-984C-C12370457EA0}" sibTransId="{F1049DF5-6098-9448-BAC0-4B0E3631627F}"/>
    <dgm:cxn modelId="{47648787-C1A9-F249-9CF8-F46E90B4EF76}" srcId="{3B92D6CB-108B-D54C-A942-B2DF4300022D}" destId="{74890143-6747-024A-9F76-0791651570A9}" srcOrd="2" destOrd="0" parTransId="{7DE3D773-6E41-AF47-B79B-D42BE80CA69B}" sibTransId="{D7406AD1-1435-1A4C-A150-2A24C5760DF9}"/>
    <dgm:cxn modelId="{2D27E194-64F3-4744-90E1-D16F9148BDD6}" srcId="{3B92D6CB-108B-D54C-A942-B2DF4300022D}" destId="{F0F75B6E-245D-7148-9463-268270C94D31}" srcOrd="1" destOrd="0" parTransId="{5D60E1C8-AB71-944C-802B-43D6B486717B}" sibTransId="{DA4A8589-31A2-3546-BA59-5835864BB692}"/>
    <dgm:cxn modelId="{796C5CAB-7D8E-4742-8963-E056F1807084}" type="presOf" srcId="{344BD176-7A73-C54C-8E1C-BADB37242F0B}" destId="{A102B88D-7143-8444-B384-09E4DE6FDE43}" srcOrd="0" destOrd="0" presId="urn:microsoft.com/office/officeart/2005/8/layout/cycle6"/>
    <dgm:cxn modelId="{FCECAFC4-817E-7D43-BC32-6796192C5176}" type="presOf" srcId="{DA4A8589-31A2-3546-BA59-5835864BB692}" destId="{4A965E7D-88D0-9B44-93EE-B56508A7CF7A}" srcOrd="0" destOrd="0" presId="urn:microsoft.com/office/officeart/2005/8/layout/cycle6"/>
    <dgm:cxn modelId="{982AFAC4-A225-5047-A35F-38EE09BA83A8}" type="presOf" srcId="{F0F75B6E-245D-7148-9463-268270C94D31}" destId="{8C31F4AA-3974-084B-BE9C-6F2E260F5842}" srcOrd="0" destOrd="0" presId="urn:microsoft.com/office/officeart/2005/8/layout/cycle6"/>
    <dgm:cxn modelId="{4ADEFC15-EFB9-B547-BA5B-353AB59514B3}" type="presParOf" srcId="{CF3D859A-B8E0-184C-BA6E-54C8EC0458AB}" destId="{A102B88D-7143-8444-B384-09E4DE6FDE43}" srcOrd="0" destOrd="0" presId="urn:microsoft.com/office/officeart/2005/8/layout/cycle6"/>
    <dgm:cxn modelId="{1B155427-B968-F247-84E2-2EAF77544DBB}" type="presParOf" srcId="{CF3D859A-B8E0-184C-BA6E-54C8EC0458AB}" destId="{6BC8C3FC-E288-384E-ADFA-4CBFBAC8D254}" srcOrd="1" destOrd="0" presId="urn:microsoft.com/office/officeart/2005/8/layout/cycle6"/>
    <dgm:cxn modelId="{E2DA3E74-BAFB-0E4F-B66F-C2E0D60B2A4E}" type="presParOf" srcId="{CF3D859A-B8E0-184C-BA6E-54C8EC0458AB}" destId="{BB48024A-9B63-1646-B4B4-8A6C0776559F}" srcOrd="2" destOrd="0" presId="urn:microsoft.com/office/officeart/2005/8/layout/cycle6"/>
    <dgm:cxn modelId="{B94F50AC-118A-AB4C-B9C0-F0CD709C2877}" type="presParOf" srcId="{CF3D859A-B8E0-184C-BA6E-54C8EC0458AB}" destId="{8C31F4AA-3974-084B-BE9C-6F2E260F5842}" srcOrd="3" destOrd="0" presId="urn:microsoft.com/office/officeart/2005/8/layout/cycle6"/>
    <dgm:cxn modelId="{29810DC7-0CB5-3B49-96B4-00F23CD56FE4}" type="presParOf" srcId="{CF3D859A-B8E0-184C-BA6E-54C8EC0458AB}" destId="{A8F5355C-E697-9A47-BB13-E145F278C43F}" srcOrd="4" destOrd="0" presId="urn:microsoft.com/office/officeart/2005/8/layout/cycle6"/>
    <dgm:cxn modelId="{8C7AE6B8-460A-674F-A77E-79D90867AF71}" type="presParOf" srcId="{CF3D859A-B8E0-184C-BA6E-54C8EC0458AB}" destId="{4A965E7D-88D0-9B44-93EE-B56508A7CF7A}" srcOrd="5" destOrd="0" presId="urn:microsoft.com/office/officeart/2005/8/layout/cycle6"/>
    <dgm:cxn modelId="{0D4B9D6B-EA1E-734B-8149-6C584BFC87C6}" type="presParOf" srcId="{CF3D859A-B8E0-184C-BA6E-54C8EC0458AB}" destId="{8DD4B8A5-677B-2A48-954B-63F2AA70B16A}" srcOrd="6" destOrd="0" presId="urn:microsoft.com/office/officeart/2005/8/layout/cycle6"/>
    <dgm:cxn modelId="{94320576-C63E-0644-8E46-3DFA71F84649}" type="presParOf" srcId="{CF3D859A-B8E0-184C-BA6E-54C8EC0458AB}" destId="{62987790-D74B-1E44-986F-D3FC31F9A796}" srcOrd="7" destOrd="0" presId="urn:microsoft.com/office/officeart/2005/8/layout/cycle6"/>
    <dgm:cxn modelId="{AECA3F1E-2069-CE42-A27C-5980F8078F8A}" type="presParOf" srcId="{CF3D859A-B8E0-184C-BA6E-54C8EC0458AB}" destId="{7DB0BDF7-B85D-4048-BF6A-74A87ABD617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2B88D-7143-8444-B384-09E4DE6FDE43}">
      <dsp:nvSpPr>
        <dsp:cNvPr id="0" name=""/>
        <dsp:cNvSpPr/>
      </dsp:nvSpPr>
      <dsp:spPr>
        <a:xfrm>
          <a:off x="1618940" y="1220"/>
          <a:ext cx="1239620" cy="805753"/>
        </a:xfrm>
        <a:prstGeom prst="roundRect">
          <a:avLst/>
        </a:prstGeom>
        <a:solidFill>
          <a:schemeClr val="accent4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 Initiated</a:t>
          </a:r>
        </a:p>
      </dsp:txBody>
      <dsp:txXfrm>
        <a:off x="1658274" y="40554"/>
        <a:ext cx="1160952" cy="727085"/>
      </dsp:txXfrm>
    </dsp:sp>
    <dsp:sp modelId="{BB48024A-9B63-1646-B4B4-8A6C0776559F}">
      <dsp:nvSpPr>
        <dsp:cNvPr id="0" name=""/>
        <dsp:cNvSpPr/>
      </dsp:nvSpPr>
      <dsp:spPr>
        <a:xfrm>
          <a:off x="1165189" y="404096"/>
          <a:ext cx="2147121" cy="2147121"/>
        </a:xfrm>
        <a:custGeom>
          <a:avLst/>
          <a:gdLst/>
          <a:ahLst/>
          <a:cxnLst/>
          <a:rect l="0" t="0" r="0" b="0"/>
          <a:pathLst>
            <a:path>
              <a:moveTo>
                <a:pt x="1702354" y="203416"/>
              </a:moveTo>
              <a:arcTo wR="1073560" hR="1073560" stAng="18351184" swAng="36433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1F4AA-3974-084B-BE9C-6F2E260F5842}">
      <dsp:nvSpPr>
        <dsp:cNvPr id="0" name=""/>
        <dsp:cNvSpPr/>
      </dsp:nvSpPr>
      <dsp:spPr>
        <a:xfrm>
          <a:off x="2548671" y="1611561"/>
          <a:ext cx="1239620" cy="80575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Not  returned</a:t>
          </a:r>
        </a:p>
      </dsp:txBody>
      <dsp:txXfrm>
        <a:off x="2588005" y="1650895"/>
        <a:ext cx="1160952" cy="727085"/>
      </dsp:txXfrm>
    </dsp:sp>
    <dsp:sp modelId="{4A965E7D-88D0-9B44-93EE-B56508A7CF7A}">
      <dsp:nvSpPr>
        <dsp:cNvPr id="0" name=""/>
        <dsp:cNvSpPr/>
      </dsp:nvSpPr>
      <dsp:spPr>
        <a:xfrm>
          <a:off x="1165189" y="404096"/>
          <a:ext cx="2147121" cy="2147121"/>
        </a:xfrm>
        <a:custGeom>
          <a:avLst/>
          <a:gdLst/>
          <a:ahLst/>
          <a:cxnLst/>
          <a:rect l="0" t="0" r="0" b="0"/>
          <a:pathLst>
            <a:path>
              <a:moveTo>
                <a:pt x="1583656" y="2018195"/>
              </a:moveTo>
              <a:arcTo wR="1073560" hR="1073560" stAng="3697879" swAng="340424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D4B8A5-677B-2A48-954B-63F2AA70B16A}">
      <dsp:nvSpPr>
        <dsp:cNvPr id="0" name=""/>
        <dsp:cNvSpPr/>
      </dsp:nvSpPr>
      <dsp:spPr>
        <a:xfrm>
          <a:off x="689209" y="1611561"/>
          <a:ext cx="1239620" cy="805753"/>
        </a:xfrm>
        <a:prstGeom prst="roundRect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Disengaged</a:t>
          </a:r>
        </a:p>
      </dsp:txBody>
      <dsp:txXfrm>
        <a:off x="728543" y="1650895"/>
        <a:ext cx="1160952" cy="727085"/>
      </dsp:txXfrm>
    </dsp:sp>
    <dsp:sp modelId="{7DB0BDF7-B85D-4048-BF6A-74A87ABD617E}">
      <dsp:nvSpPr>
        <dsp:cNvPr id="0" name=""/>
        <dsp:cNvSpPr/>
      </dsp:nvSpPr>
      <dsp:spPr>
        <a:xfrm>
          <a:off x="1165189" y="404096"/>
          <a:ext cx="2147121" cy="2147121"/>
        </a:xfrm>
        <a:custGeom>
          <a:avLst/>
          <a:gdLst/>
          <a:ahLst/>
          <a:cxnLst/>
          <a:rect l="0" t="0" r="0" b="0"/>
          <a:pathLst>
            <a:path>
              <a:moveTo>
                <a:pt x="7062" y="1196501"/>
              </a:moveTo>
              <a:arcTo wR="1073560" hR="1073560" stAng="10405456" swAng="36433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3DD65-ED2A-0341-BA59-212400D29E3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D35CE-F543-FF4D-BB2F-D510A6611B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you see here were developed as part of a male-specific counseling strategy, with artwork from a local Malawian artist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56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86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5-17 visits, equating to 19-55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C117D-E6B8-7640-9FEE-1DB1C46990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8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04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49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6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68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Never returned = 39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5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64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78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85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D35CE-F543-FF4D-BB2F-D510A6611B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8512" y="427890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18512" y="1797283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142875" y="1895475"/>
            <a:ext cx="10522156" cy="4050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431" y="26511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181" y="163245"/>
            <a:ext cx="46600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173038" y="1674813"/>
            <a:ext cx="4660900" cy="4951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5272088" y="163513"/>
            <a:ext cx="6734175" cy="6592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207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3805" y="9199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95250" y="1590675"/>
            <a:ext cx="10758488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651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1307" y="163245"/>
            <a:ext cx="67857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90500" y="1674813"/>
            <a:ext cx="6684963" cy="498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7161213" y="163513"/>
            <a:ext cx="4832350" cy="6534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9145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425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25425" y="1690688"/>
            <a:ext cx="11780838" cy="5041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B67920-88EF-D34B-9AD7-5791E93D46E5}"/>
              </a:ext>
            </a:extLst>
          </p:cNvPr>
          <p:cNvSpPr/>
          <p:nvPr userDrawn="1"/>
        </p:nvSpPr>
        <p:spPr>
          <a:xfrm>
            <a:off x="10972800" y="1168037"/>
            <a:ext cx="1219200" cy="1665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7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6933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9801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43197" y="11574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42950" y="1576388"/>
            <a:ext cx="10515600" cy="507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078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147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501479" y="1901825"/>
            <a:ext cx="11542712" cy="474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10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838200" y="2063750"/>
            <a:ext cx="10515600" cy="4473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1494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38200" y="1903413"/>
            <a:ext cx="10515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197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14699" y="290136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14699" y="395995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8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28D7-F22F-824C-BEE8-B1CA153B262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1F57-DAB4-FB45-AF6F-5816791CBD9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 b="0" i="0">
                <a:latin typeface="Verdana" panose="020B0604030504040204" pitchFamily="34" charset="0"/>
              </a:defRPr>
            </a:lvl1pPr>
          </a:lstStyle>
          <a:p>
            <a:r>
              <a:rPr lang="de-DE" dirty="0"/>
              <a:t>Name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3932888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828D7-F22F-824C-BEE8-B1CA153B262A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1F57-DAB4-FB45-AF6F-5816791CBD9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69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20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08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21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9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31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80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775364" y="385139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775364" y="1346021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7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01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7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8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6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185738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5738" y="2723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185738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61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3988" y="1508125"/>
            <a:ext cx="11911012" cy="5237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76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5606" y="4481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405606" y="1829440"/>
            <a:ext cx="11380787" cy="4310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56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2208214" y="1685926"/>
            <a:ext cx="9690862" cy="4976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891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680" y="11574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25413" y="1627188"/>
            <a:ext cx="11809412" cy="4643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902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055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90488" y="1804988"/>
            <a:ext cx="11796712" cy="4951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05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1C798-77CA-504C-A31C-8DCB520562C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4465A-C1A6-3E42-96EA-1F1C68059B4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8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5" r:id="rId3"/>
    <p:sldLayoutId id="2147483650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1" r:id="rId14"/>
    <p:sldLayoutId id="2147483672" r:id="rId15"/>
    <p:sldLayoutId id="2147483674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E75D6-FB3B-FF40-9C46-AA3C30C37B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4360D-3D33-E14A-BBC6-F98667492B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33.jp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22.tiff"/><Relationship Id="rId9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2.tiff"/><Relationship Id="rId9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tiff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33.jp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tiff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C22B5C-6855-5547-BB1C-80BEFB261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998" y="2491502"/>
            <a:ext cx="5702224" cy="23876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647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outcomes for men documented as disengaged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238C9-98A7-5541-998A-8AD4A0CEE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544" y="3123686"/>
            <a:ext cx="1057109" cy="2812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8A09A-7BDD-6C43-9D9A-FB5B4255D1F5}"/>
              </a:ext>
            </a:extLst>
          </p:cNvPr>
          <p:cNvGrpSpPr/>
          <p:nvPr/>
        </p:nvGrpSpPr>
        <p:grpSpPr>
          <a:xfrm>
            <a:off x="76784" y="0"/>
            <a:ext cx="3214688" cy="496206"/>
            <a:chOff x="267149" y="29574086"/>
            <a:chExt cx="17871700" cy="23914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171BA1-4428-7B4D-A9F5-C43B93F8B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265D42-B590-7040-8E5E-D7F76B34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A5302F-20E3-7C46-97CB-A2A3D15D3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EA6573-475E-9548-BDE8-C54277061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777EDE-6CA6-F34B-8AD6-1059B991A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028D881-1869-2541-AF2F-F4F39D39DC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632" y="0"/>
            <a:ext cx="6754368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2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4343-55C4-744B-B24F-ADCB58A5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92" y="0"/>
            <a:ext cx="11633117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Travel among disengaged men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D4D1A-1AFC-BA41-81DE-BF4F1ACDE471}"/>
              </a:ext>
            </a:extLst>
          </p:cNvPr>
          <p:cNvGrpSpPr/>
          <p:nvPr/>
        </p:nvGrpSpPr>
        <p:grpSpPr>
          <a:xfrm>
            <a:off x="8977312" y="6361794"/>
            <a:ext cx="3214688" cy="496206"/>
            <a:chOff x="267149" y="29574086"/>
            <a:chExt cx="17871700" cy="2391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2CA407-E414-654D-A73F-B74CEFD9C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9219CA-B532-6042-B67C-F4D2C4968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94E758-C319-3340-8C8A-A02CEAEB1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D928A0-C41A-5942-859A-7CDFCB42A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55D638-B92B-3944-839C-43AA407D3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2E631B6-61BD-0C43-80AE-C74A2EE496A4}"/>
              </a:ext>
            </a:extLst>
          </p:cNvPr>
          <p:cNvSpPr txBox="1"/>
          <p:nvPr/>
        </p:nvSpPr>
        <p:spPr>
          <a:xfrm>
            <a:off x="1556469" y="20098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13,14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E1CFBA-8FF5-0145-94D9-131FFD110DE4}"/>
              </a:ext>
            </a:extLst>
          </p:cNvPr>
          <p:cNvSpPr/>
          <p:nvPr/>
        </p:nvSpPr>
        <p:spPr>
          <a:xfrm>
            <a:off x="0" y="1487424"/>
            <a:ext cx="6143306" cy="540715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336BDF-70FC-6141-9FAB-F4C123AFAEE0}"/>
              </a:ext>
            </a:extLst>
          </p:cNvPr>
          <p:cNvSpPr txBox="1">
            <a:spLocks/>
          </p:cNvSpPr>
          <p:nvPr/>
        </p:nvSpPr>
        <p:spPr>
          <a:xfrm>
            <a:off x="236876" y="2271717"/>
            <a:ext cx="5859124" cy="407212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is essential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28/32 traveled for income generation</a:t>
            </a:r>
          </a:p>
          <a:p>
            <a:pPr lvl="1"/>
            <a:r>
              <a:rPr lang="en-US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“If we have enough maize [food], we settle [stay home]”</a:t>
            </a:r>
          </a:p>
          <a:p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 is unpredictable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travel is highly vulnerable to whims of employer</a:t>
            </a:r>
          </a:p>
          <a:p>
            <a:pPr lvl="1"/>
            <a:r>
              <a:rPr lang="en-US" sz="2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“when you are doing piece jobs you don’t have complete freedom to travel when you want”</a:t>
            </a:r>
          </a:p>
          <a:p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make major efforts to stay in care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28/32 brought meds while traveling, but 23/28 ran out while away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Attempts: Guardian refills (11/32), emergency refills (8/32), returning from travel just to refill (8/32)</a:t>
            </a:r>
            <a:endParaRPr lang="en-US" sz="1800" dirty="0"/>
          </a:p>
          <a:p>
            <a:pPr lvl="1"/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9B4FB19-D9D2-094D-9489-9825D105EA6D}"/>
              </a:ext>
            </a:extLst>
          </p:cNvPr>
          <p:cNvSpPr txBox="1">
            <a:spLocks/>
          </p:cNvSpPr>
          <p:nvPr/>
        </p:nvSpPr>
        <p:spPr>
          <a:xfrm>
            <a:off x="6332876" y="2194560"/>
            <a:ext cx="5859124" cy="40721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Men try to come back to care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Immediately re-engaged upon return (8/23)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Attempted to return but failed (6/23)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Cited fear of provider treatment as their primary reason to avoid re-engaging (4/23)</a:t>
            </a:r>
          </a:p>
          <a:p>
            <a:pPr lvl="1"/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Those who did come back experienced poor/rude treatment from providers (12/21)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Largely due to previously missing appointments</a:t>
            </a:r>
          </a:p>
          <a:p>
            <a:pPr lvl="1"/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“… it was an abusive system of welcoming”</a:t>
            </a:r>
          </a:p>
          <a:p>
            <a:pPr marL="0" indent="0">
              <a:buFont typeface="Arial"/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E33115-6BEA-664C-BFF0-42218226E002}"/>
              </a:ext>
            </a:extLst>
          </p:cNvPr>
          <p:cNvSpPr txBox="1"/>
          <p:nvPr/>
        </p:nvSpPr>
        <p:spPr>
          <a:xfrm>
            <a:off x="2990632" y="1477479"/>
            <a:ext cx="6305348" cy="46166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32 in-depth interviews with highly mobile men</a:t>
            </a:r>
          </a:p>
        </p:txBody>
      </p:sp>
    </p:spTree>
    <p:extLst>
      <p:ext uri="{BB962C8B-B14F-4D97-AF65-F5344CB8AC3E}">
        <p14:creationId xmlns:p14="http://schemas.microsoft.com/office/powerpoint/2010/main" val="2185391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Facilitators to engagement </a:t>
            </a:r>
            <a:br>
              <a:rPr lang="en-US" sz="4000" dirty="0">
                <a:latin typeface="Arial" charset="0"/>
                <a:ea typeface="Arial" charset="0"/>
                <a:cs typeface="Arial" charset="0"/>
              </a:rPr>
            </a:b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(40 in-depth interviews with men living with HIV)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0625818" y="5605594"/>
            <a:ext cx="1566182" cy="1037962"/>
            <a:chOff x="9747513" y="5621563"/>
            <a:chExt cx="1566182" cy="1037962"/>
          </a:xfrm>
        </p:grpSpPr>
        <p:sp>
          <p:nvSpPr>
            <p:cNvPr id="81" name="Rectangle 80"/>
            <p:cNvSpPr/>
            <p:nvPr/>
          </p:nvSpPr>
          <p:spPr>
            <a:xfrm>
              <a:off x="9747513" y="6379709"/>
              <a:ext cx="316694" cy="279816"/>
            </a:xfrm>
            <a:prstGeom prst="rect">
              <a:avLst/>
            </a:prstGeom>
            <a:solidFill>
              <a:srgbClr val="00834B"/>
            </a:solidFill>
            <a:ln>
              <a:solidFill>
                <a:srgbClr val="0083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747513" y="5680301"/>
              <a:ext cx="316694" cy="279816"/>
            </a:xfrm>
            <a:prstGeom prst="rect">
              <a:avLst/>
            </a:prstGeom>
            <a:solidFill>
              <a:srgbClr val="3657B6"/>
            </a:solidFill>
            <a:ln>
              <a:solidFill>
                <a:srgbClr val="3657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122131" y="5621563"/>
              <a:ext cx="10311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Initiation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122131" y="6320971"/>
              <a:ext cx="1191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Retention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1682038"/>
            <a:ext cx="10042214" cy="5175962"/>
            <a:chOff x="0" y="1682038"/>
            <a:chExt cx="10042214" cy="5175962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1682038"/>
              <a:ext cx="10008141" cy="5175962"/>
              <a:chOff x="-205708" y="1658619"/>
              <a:chExt cx="10008141" cy="517596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7290856" y="3122119"/>
                <a:ext cx="540000" cy="1116000"/>
              </a:xfrm>
              <a:prstGeom prst="rect">
                <a:avLst/>
              </a:prstGeom>
              <a:solidFill>
                <a:srgbClr val="3657B6"/>
              </a:solidFill>
              <a:ln>
                <a:solidFill>
                  <a:srgbClr val="3657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296484" y="4246803"/>
                <a:ext cx="540000" cy="2232000"/>
              </a:xfrm>
              <a:prstGeom prst="rect">
                <a:avLst/>
              </a:prstGeom>
              <a:solidFill>
                <a:srgbClr val="00834B"/>
              </a:solidFill>
              <a:ln>
                <a:solidFill>
                  <a:srgbClr val="008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590186" y="4246803"/>
                <a:ext cx="540000" cy="1116000"/>
              </a:xfrm>
              <a:prstGeom prst="rect">
                <a:avLst/>
              </a:prstGeom>
              <a:solidFill>
                <a:srgbClr val="00834B"/>
              </a:solidFill>
              <a:ln>
                <a:solidFill>
                  <a:srgbClr val="008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922379" y="3577031"/>
                <a:ext cx="540000" cy="557546"/>
              </a:xfrm>
              <a:prstGeom prst="rect">
                <a:avLst/>
              </a:prstGeom>
              <a:solidFill>
                <a:srgbClr val="3657B6"/>
              </a:solidFill>
              <a:ln>
                <a:solidFill>
                  <a:srgbClr val="3657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922379" y="4258419"/>
                <a:ext cx="540000" cy="1662310"/>
              </a:xfrm>
              <a:prstGeom prst="rect">
                <a:avLst/>
              </a:prstGeom>
              <a:solidFill>
                <a:srgbClr val="00834B"/>
              </a:solidFill>
              <a:ln>
                <a:solidFill>
                  <a:srgbClr val="008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249173" y="2010493"/>
                <a:ext cx="540000" cy="2228761"/>
              </a:xfrm>
              <a:prstGeom prst="rect">
                <a:avLst/>
              </a:prstGeom>
              <a:solidFill>
                <a:srgbClr val="3657B6"/>
              </a:solidFill>
              <a:ln>
                <a:solidFill>
                  <a:srgbClr val="3657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49173" y="4247025"/>
                <a:ext cx="540000" cy="2232000"/>
              </a:xfrm>
              <a:prstGeom prst="rect">
                <a:avLst/>
              </a:prstGeom>
              <a:solidFill>
                <a:srgbClr val="00834B"/>
              </a:solidFill>
              <a:ln>
                <a:solidFill>
                  <a:srgbClr val="008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590186" y="2010493"/>
                <a:ext cx="540000" cy="2232000"/>
              </a:xfrm>
              <a:prstGeom prst="rect">
                <a:avLst/>
              </a:prstGeom>
              <a:solidFill>
                <a:srgbClr val="3657B6"/>
              </a:solidFill>
              <a:ln>
                <a:solidFill>
                  <a:srgbClr val="3657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6588" y="3109519"/>
                <a:ext cx="540000" cy="1116000"/>
              </a:xfrm>
              <a:prstGeom prst="rect">
                <a:avLst/>
              </a:prstGeom>
              <a:solidFill>
                <a:srgbClr val="3657B6"/>
              </a:solidFill>
              <a:ln>
                <a:solidFill>
                  <a:srgbClr val="3657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6588" y="4234202"/>
                <a:ext cx="540000" cy="2232000"/>
              </a:xfrm>
              <a:prstGeom prst="rect">
                <a:avLst/>
              </a:prstGeom>
              <a:solidFill>
                <a:srgbClr val="00834B"/>
              </a:solidFill>
              <a:ln>
                <a:solidFill>
                  <a:srgbClr val="0083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981873" y="3712436"/>
                <a:ext cx="7820560" cy="1080003"/>
                <a:chOff x="721983" y="2990535"/>
                <a:chExt cx="7820560" cy="1080003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721983" y="2990538"/>
                  <a:ext cx="1080000" cy="108000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2394095" y="2990537"/>
                  <a:ext cx="1080000" cy="108000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4066207" y="2990537"/>
                  <a:ext cx="1080000" cy="108000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5738319" y="2990537"/>
                  <a:ext cx="1080000" cy="108000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462543" y="2990535"/>
                  <a:ext cx="1080000" cy="1080000"/>
                </a:xfrm>
                <a:prstGeom prst="ellipse">
                  <a:avLst/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-205708" y="6101156"/>
                <a:ext cx="2512373" cy="73342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Most frequently mentioned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69819" y="5565706"/>
                <a:ext cx="1894770" cy="73342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Often mentioned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5236" y="5017589"/>
                <a:ext cx="2137974" cy="73342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Occasionally mentioned 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45161" y="4606107"/>
                <a:ext cx="1903664" cy="57471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Rarely mentioned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-205708" y="1658619"/>
                <a:ext cx="2512373" cy="73342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Most frequently mentioned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76272" y="2214617"/>
                <a:ext cx="1894770" cy="73342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Often mentioned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919" y="2751126"/>
                <a:ext cx="2190411" cy="73342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Occasionally mentioned 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46714" y="3380161"/>
                <a:ext cx="1903664" cy="57471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Rarely mentioned</a:t>
                </a: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2165830" y="3957620"/>
              <a:ext cx="1132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charset="0"/>
                  <a:ea typeface="Arial" charset="0"/>
                  <a:cs typeface="Arial" charset="0"/>
                </a:rPr>
                <a:t>Positive facility experiences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41654" y="3968950"/>
              <a:ext cx="1132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charset="0"/>
                  <a:ea typeface="Arial" charset="0"/>
                  <a:cs typeface="Arial" charset="0"/>
                </a:rPr>
                <a:t>Follow-up by healthcare workers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13766" y="3968950"/>
              <a:ext cx="1132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charset="0"/>
                  <a:ea typeface="Arial" charset="0"/>
                  <a:cs typeface="Arial" charset="0"/>
                </a:rPr>
                <a:t>Exposure to successful ART clients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185878" y="4039612"/>
              <a:ext cx="1132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charset="0"/>
                  <a:ea typeface="Arial" charset="0"/>
                  <a:cs typeface="Arial" charset="0"/>
                </a:rPr>
                <a:t>Spouse</a:t>
              </a:r>
            </a:p>
            <a:p>
              <a:pPr algn="ctr"/>
              <a:r>
                <a:rPr lang="en-US" sz="1200" b="1" dirty="0">
                  <a:latin typeface="Arial" charset="0"/>
                  <a:ea typeface="Arial" charset="0"/>
                  <a:cs typeface="Arial" charset="0"/>
                </a:rPr>
                <a:t>Support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910102" y="4041791"/>
              <a:ext cx="1132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charset="0"/>
                  <a:ea typeface="Arial" charset="0"/>
                  <a:cs typeface="Arial" charset="0"/>
                </a:rPr>
                <a:t>Male support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DCA5F5-6FC5-A240-8529-2AD0E0B44027}"/>
              </a:ext>
            </a:extLst>
          </p:cNvPr>
          <p:cNvSpPr txBox="1"/>
          <p:nvPr/>
        </p:nvSpPr>
        <p:spPr>
          <a:xfrm>
            <a:off x="3962725" y="5112993"/>
            <a:ext cx="63455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/>
              <a:t>Increased access and decreased stigmatizing visits</a:t>
            </a:r>
          </a:p>
        </p:txBody>
      </p:sp>
    </p:spTree>
    <p:extLst>
      <p:ext uri="{BB962C8B-B14F-4D97-AF65-F5344CB8AC3E}">
        <p14:creationId xmlns:p14="http://schemas.microsoft.com/office/powerpoint/2010/main" val="13118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7C23-005F-2147-88F5-28436882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Preliminary findings: Characteristics of those disengaged (n=416)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90647BE-4B45-C14C-892C-AE15CD0F89D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53538666"/>
              </p:ext>
            </p:extLst>
          </p:nvPr>
        </p:nvGraphicFramePr>
        <p:xfrm>
          <a:off x="1033355" y="1941439"/>
          <a:ext cx="10189815" cy="462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6376">
                  <a:extLst>
                    <a:ext uri="{9D8B030D-6E8A-4147-A177-3AD203B41FA5}">
                      <a16:colId xmlns:a16="http://schemas.microsoft.com/office/drawing/2014/main" val="1938129493"/>
                    </a:ext>
                  </a:extLst>
                </a:gridCol>
                <a:gridCol w="1543439">
                  <a:extLst>
                    <a:ext uri="{9D8B030D-6E8A-4147-A177-3AD203B41FA5}">
                      <a16:colId xmlns:a16="http://schemas.microsoft.com/office/drawing/2014/main" val="413792024"/>
                    </a:ext>
                  </a:extLst>
                </a:gridCol>
              </a:tblGrid>
              <a:tr h="48775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n(%)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00759"/>
                  </a:ext>
                </a:extLst>
              </a:tr>
              <a:tr h="7206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Barriers to care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89668981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Anticipated stigma/discrimination from status disclosure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 (304)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31099594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 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disclosed their HIV status to anyone besides their 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 (171)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861274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Talk to someone in social network about HIV/ART 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</a:t>
                      </a:r>
                      <a:r>
                        <a:rPr lang="en-US" sz="16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per month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 (283)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7299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Never</a:t>
                      </a:r>
                      <a:r>
                        <a:rPr lang="en-US" sz="16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talk to someone about HIV/ART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 (112)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309640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Believe most people experience side-effects from 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 (216)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562001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Mobility (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days spent away from home in the past 12-months)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 (133)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912273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Median nights away from home (IQR)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(30-90)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27040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5F2B5AA-6B74-CA45-BA27-622436070FDD}"/>
              </a:ext>
            </a:extLst>
          </p:cNvPr>
          <p:cNvSpPr/>
          <p:nvPr/>
        </p:nvSpPr>
        <p:spPr>
          <a:xfrm>
            <a:off x="1033355" y="3183131"/>
            <a:ext cx="10189815" cy="49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FFFC7-539C-CD4B-930C-495081ECF229}"/>
              </a:ext>
            </a:extLst>
          </p:cNvPr>
          <p:cNvSpPr/>
          <p:nvPr/>
        </p:nvSpPr>
        <p:spPr>
          <a:xfrm>
            <a:off x="1033355" y="3671463"/>
            <a:ext cx="10189815" cy="447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50AD0-037B-B744-9615-0BE1CC9E45D7}"/>
              </a:ext>
            </a:extLst>
          </p:cNvPr>
          <p:cNvSpPr/>
          <p:nvPr/>
        </p:nvSpPr>
        <p:spPr>
          <a:xfrm>
            <a:off x="1044086" y="5599011"/>
            <a:ext cx="10189815" cy="447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F20AF-8763-2745-85C1-B8AFFD493BFC}"/>
              </a:ext>
            </a:extLst>
          </p:cNvPr>
          <p:cNvSpPr txBox="1"/>
          <p:nvPr/>
        </p:nvSpPr>
        <p:spPr>
          <a:xfrm rot="19479136">
            <a:off x="-185344" y="2785211"/>
            <a:ext cx="228152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Facility visits impact…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AE861-4DF5-8A43-A081-0681406DC940}"/>
              </a:ext>
            </a:extLst>
          </p:cNvPr>
          <p:cNvCxnSpPr/>
          <p:nvPr/>
        </p:nvCxnSpPr>
        <p:spPr>
          <a:xfrm>
            <a:off x="852385" y="3183131"/>
            <a:ext cx="105714" cy="245869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32CF48-1BBA-B74D-80B6-F86F143F090D}"/>
              </a:ext>
            </a:extLst>
          </p:cNvPr>
          <p:cNvCxnSpPr>
            <a:cxnSpLocks/>
          </p:cNvCxnSpPr>
          <p:nvPr/>
        </p:nvCxnSpPr>
        <p:spPr>
          <a:xfrm>
            <a:off x="851134" y="3154767"/>
            <a:ext cx="91736" cy="638914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076859-605B-E349-81F8-49D87FBC1E68}"/>
              </a:ext>
            </a:extLst>
          </p:cNvPr>
          <p:cNvCxnSpPr>
            <a:cxnSpLocks/>
          </p:cNvCxnSpPr>
          <p:nvPr/>
        </p:nvCxnSpPr>
        <p:spPr>
          <a:xfrm flipH="1">
            <a:off x="618186" y="3183131"/>
            <a:ext cx="222217" cy="2547968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06F6F2-6635-5B44-953E-319B6333D132}"/>
              </a:ext>
            </a:extLst>
          </p:cNvPr>
          <p:cNvCxnSpPr>
            <a:cxnSpLocks/>
          </p:cNvCxnSpPr>
          <p:nvPr/>
        </p:nvCxnSpPr>
        <p:spPr>
          <a:xfrm>
            <a:off x="618186" y="5731099"/>
            <a:ext cx="242493" cy="0"/>
          </a:xfrm>
          <a:prstGeom prst="line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77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4237" y="404812"/>
            <a:ext cx="10558296" cy="920751"/>
          </a:xfrm>
        </p:spPr>
        <p:txBody>
          <a:bodyPr/>
          <a:lstStyle/>
          <a:p>
            <a:pPr algn="l"/>
            <a:r>
              <a:rPr lang="en-US" dirty="0">
                <a:latin typeface="Arial" charset="0"/>
                <a:ea typeface="Arial" charset="0"/>
                <a:cs typeface="Arial" charset="0"/>
              </a:rPr>
              <a:t>Summary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61334" y="1587741"/>
            <a:ext cx="11411168" cy="49768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 30% of men believed to be disengaged are actively in care</a:t>
            </a:r>
            <a:br>
              <a:rPr lang="en-US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Defaulters comprise the majority of men who disengage from care (as compared to those never initiated or initiated and never came back)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are mid- to older-age men (35-46years of age)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Extended time on ART (2-3 years)</a:t>
            </a:r>
            <a:b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 </a:t>
            </a:r>
            <a:r>
              <a:rPr lang="en-US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want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stay on ART, but barriers to care are significant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Highly mobile population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Fear of stigma (and therefore avoiding disclosure and social support)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Fear of side effects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Negative provider responses and other barriers to re-engagement</a:t>
            </a:r>
          </a:p>
          <a:p>
            <a:pPr lvl="1">
              <a:lnSpc>
                <a:spcPct val="100000"/>
              </a:lnSpc>
            </a:pPr>
            <a:endParaRPr lang="en-US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5C00E-6D50-744D-8F1B-DEEF74B2E5C2}"/>
              </a:ext>
            </a:extLst>
          </p:cNvPr>
          <p:cNvGrpSpPr/>
          <p:nvPr/>
        </p:nvGrpSpPr>
        <p:grpSpPr>
          <a:xfrm>
            <a:off x="8519066" y="6323682"/>
            <a:ext cx="3461582" cy="434788"/>
            <a:chOff x="267149" y="29574086"/>
            <a:chExt cx="17871700" cy="23914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6445A8-8C3F-CC42-9E00-64BDB2CEA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F56139-FEBF-AC4E-9592-143D0913E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1234A6-9CDD-CE4F-BDB2-7C4D814E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37BFDA-83A0-B447-A2A8-E220FE3EC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8F075E-A868-874D-82EF-1084F016E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D3B7F18-B0E3-B34C-BF66-F9C17B6305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142" y="6466260"/>
            <a:ext cx="867852" cy="3481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57F77-B0D4-2F42-86A4-C4386C017B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3604" y="6406237"/>
            <a:ext cx="867852" cy="438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CA8329-57E2-C148-B244-F85DAB99E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165" y="6432682"/>
            <a:ext cx="434233" cy="325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19F346-6149-AE45-80BC-68E121F5EF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3691" y="6401158"/>
            <a:ext cx="560196" cy="42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AEF0DAD6-20E3-B343-AEF7-6E3235B2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8" y="0"/>
            <a:ext cx="10635415" cy="1325563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Remaining questions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B438AF-75EB-684A-A77F-BAF2BC834366}"/>
              </a:ext>
            </a:extLst>
          </p:cNvPr>
          <p:cNvGrpSpPr/>
          <p:nvPr/>
        </p:nvGrpSpPr>
        <p:grpSpPr>
          <a:xfrm>
            <a:off x="8767992" y="6323458"/>
            <a:ext cx="3214688" cy="496206"/>
            <a:chOff x="267149" y="29574086"/>
            <a:chExt cx="17871700" cy="23914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9E5341-068F-144D-A0D5-A45AAF147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58D5FE-8FA1-3E40-91A0-443CA14AA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AD87BE-CCF9-5C47-A936-CE038E3C0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EF8564-462E-BE43-B02B-3DCF988E2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2A9D11-106D-3A4E-9432-9257B5DB5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E60C380-2741-E04F-B649-C964954652A1}"/>
              </a:ext>
            </a:extLst>
          </p:cNvPr>
          <p:cNvSpPr txBox="1"/>
          <p:nvPr/>
        </p:nvSpPr>
        <p:spPr>
          <a:xfrm>
            <a:off x="77118" y="1487478"/>
            <a:ext cx="1134018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1647B6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1647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Cyclical reality of care amidst massive social/familial pressures: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Length of time outside of care;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# of events outside of care (cyclical engagement) </a:t>
            </a: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support is needed to </a:t>
            </a:r>
            <a:r>
              <a:rPr lang="en-US" sz="2800" dirty="0">
                <a:solidFill>
                  <a:srgbClr val="1647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length of </a:t>
            </a:r>
            <a:br>
              <a:rPr lang="en-US" sz="2800" dirty="0">
                <a:solidFill>
                  <a:srgbClr val="1647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1647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disengagement?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C1235FB-3588-344F-B9B4-5B2259F059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704548"/>
              </p:ext>
            </p:extLst>
          </p:nvPr>
        </p:nvGraphicFramePr>
        <p:xfrm>
          <a:off x="8037864" y="3006749"/>
          <a:ext cx="4477501" cy="270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7600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33" y="148856"/>
            <a:ext cx="10515600" cy="1325563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Acknowledgements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933" y="1720777"/>
            <a:ext cx="11911012" cy="4307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Collaborating Institutions: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Division of Infectious Diseases, David Geffen School of Medicine, UCLA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Partners in Hope Medical Center, Lilongwe, Malawi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Department of Global Health, School of Public Health, Boston University, Boston, USA.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Funding: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Supported by The Bill and Melinda Gates Foundation, NIMH Grant No. R01-MH122308, Fogarty Grant No. K01-TW011484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We gratefully acknowledge the clients and providers who participated in multiple studies, and the Partners in Hope Care and Treatment Team who continue to make this body of research possible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DE2A62-4A37-A348-B63B-A40093E85073}"/>
              </a:ext>
            </a:extLst>
          </p:cNvPr>
          <p:cNvGrpSpPr/>
          <p:nvPr/>
        </p:nvGrpSpPr>
        <p:grpSpPr>
          <a:xfrm>
            <a:off x="0" y="5946574"/>
            <a:ext cx="6034267" cy="911426"/>
            <a:chOff x="267149" y="29574086"/>
            <a:chExt cx="17871700" cy="23914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D30A4D-DB42-8740-816D-6A004F415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ABAA61-C49C-A748-8C86-A6E92DC1F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9E3A43-F575-5C49-B48D-BC894C79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8890E6-7AF4-ED46-AA1A-4748E5449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1FEFAC-CFD0-4448-BC7B-E4546638C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9C7ED-E53A-074C-8DCC-59FF18C18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131" y="6136471"/>
            <a:ext cx="1368516" cy="681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958A0-F2B0-EE4B-ABE8-68A943871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772" y="6155356"/>
            <a:ext cx="1279359" cy="684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1AD8E1-D0E7-1046-BB53-4D334338B3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0767" y="6016670"/>
            <a:ext cx="1275208" cy="8596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E5B256-16B8-7844-A81C-9F2CAF33D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3879" y="6124194"/>
            <a:ext cx="638054" cy="638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BBCF70-DF12-824F-A435-DEE1792CD1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8532" y="6016670"/>
            <a:ext cx="823143" cy="8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2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57" y="88136"/>
            <a:ext cx="10467476" cy="1325563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References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45056" y="1474509"/>
            <a:ext cx="11911012" cy="44525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UNAIDS 2021 epidemiological estimates.</a:t>
            </a:r>
            <a:endParaRPr lang="en-CH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Esacove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AW. Good sex/bad sex: the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individualised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focus of US HIV prevention policy in sub-Saharan Africa, 1995-2005.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Sociol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Health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Illn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2013; 35: 33–48.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Poulin M,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Watkins SC. Men with Money and the “Vulnerable Women” Client Category in an AIDS Epidemic. World Dev 2016; 85: 16–30.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Balakasi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Gupta S,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Mphande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M, Robson I, Khan S,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Amberbir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Stilson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C, van Oosterhout JJ,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N, Nichols BE. Frequency of visits to health facilities and HIV services offered to men, Malawi. Bulletin of the World Health Organization. 2021 Sep 1;99(9):618.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dhsprogram.com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/methodology/Survey-Types/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SPA.cfm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Balakasi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Nichols BE,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Mphande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Stillson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C, Khan S,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Kalande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P, Robson I,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Sanena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Ng’ona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van Oosterhout JJ,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K. Individual-and Facility-Level Factors Associated with Facility Testing among Men in Malawi: Findings from a Representative Community Survey. Diagnostics. 2021 Jun;11(6):950.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Choko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Balakasi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Mphande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M, Phiri K, Coates T, Kulich M, Robson I, van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Oosterouht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J, Sweat M, Hoffman R,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K. Engaging Men Through HIV Self-Testing with Differentiated Care to Improve ART Initiation and Viral Suppression among Men in Malawi (ENGAGE): a study protocol for a randomized control trial.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ClinicalTrials.gov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Identifier: NCT04858243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Balakasi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Hubbard J, Phiri K, Nichols B, Coates T, Kulich M, Robson I, Phiri S, Long L, Hoffman R,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Choko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A. Identifying efficient linkage strategies for HIV self-testing 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): a study protocol for an individually randomized control trial.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ClinicalTrials.gov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Identifier: NCT04858243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Nichols BE, de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Nooy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A, Benade M,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Balakasi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Mphande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M, Rao G, Claassen CW, Khan S,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Stillson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C, Doi N,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K. Facility-based HIV self-testing strategies may substantially increase number of men and youth tested for HIV in Malawi: results from a data-driven individual-based model.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medRxiv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2021 Jan 1.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unpublished. Thorp M,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Balakasi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Mphande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M, Robson I, Khan S,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Stillson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C, Doi N, Nichols B.E,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K. “Factors associated with men attending health facilities in Malawi: a community-representative survey”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Quinn C,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Kadengye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DT, Johnson CC,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Baggaley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R,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Dalal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S. Who are the missing men?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Characterising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men who never tested for HIV from population-based surveys in six sub-Saharan African countries. J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AIDS Soc. 2019;22(10):e25398.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Ante-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Testard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PA,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Benmarhnia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T,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Bekelynck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A, et al. Temporal trends in socioeconomic inequalities in HIV testing: an analysis of cross-sectional surveys from 16 sub-Saharan African countries. The Lancet Global Health. 2020;8(6):e808-e818.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Sileo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KM, Fielding-Miller R, Dworkin SL, Fleming PJ. What Role Do Masculine Norms Play in Men’s HIV Testing in Sub-Saharan Africa?: A Scoping Review. AIDS and Behavior. 2018;22(8):2468-2479.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Odeny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TA, Penner J, Lewis-Kulzer J, Leslie HH, Shade SB,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Adero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W, Kioko J, Cohen CR,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Bukusi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EA. Integration of HIV Care with Primary Health Care Services: Effect on Patient Satisfaction and Stigma in Rural Kenya. AIDS Res Treat. 2013;2013:485715.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10.1155/2013/485715.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2013 May 7. PMID: 23738055; PMCID: PMC3664481.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Yeatman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S, Chamberlin S,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Dovel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K. Women's (health) work: A population-based, cross-sectional study of gender differences in time spent seeking health care in Malawi.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One. 2018 Dec 21;13(12):e0209586.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DE2A62-4A37-A348-B63B-A40093E85073}"/>
              </a:ext>
            </a:extLst>
          </p:cNvPr>
          <p:cNvGrpSpPr/>
          <p:nvPr/>
        </p:nvGrpSpPr>
        <p:grpSpPr>
          <a:xfrm>
            <a:off x="0" y="6016670"/>
            <a:ext cx="6034267" cy="841330"/>
            <a:chOff x="267149" y="29574086"/>
            <a:chExt cx="17871700" cy="23914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D30A4D-DB42-8740-816D-6A004F415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ABAA61-C49C-A748-8C86-A6E92DC1F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9E3A43-F575-5C49-B48D-BC894C79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8890E6-7AF4-ED46-AA1A-4748E5449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1FEFAC-CFD0-4448-BC7B-E4546638C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9C7ED-E53A-074C-8DCC-59FF18C18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625" y="6191421"/>
            <a:ext cx="1368516" cy="648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E5B256-16B8-7844-A81C-9F2CAF33D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0654" y="6167353"/>
            <a:ext cx="638054" cy="6067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BBCF70-DF12-824F-A435-DEE1792CD1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5307" y="6068908"/>
            <a:ext cx="823143" cy="7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4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26277A-CC2E-0643-B05F-CA17A1E72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6899" y="1551695"/>
            <a:ext cx="3533401" cy="2387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339473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48892"/>
            <a:ext cx="1153363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Malawi Health Service Guidelines: Annual recommendations by sex and time required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88304"/>
            <a:ext cx="9543288" cy="5580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10800" y="403896"/>
            <a:ext cx="17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F06467-48F4-6545-8992-64269004BBB0}"/>
              </a:ext>
            </a:extLst>
          </p:cNvPr>
          <p:cNvSpPr/>
          <p:nvPr/>
        </p:nvSpPr>
        <p:spPr>
          <a:xfrm>
            <a:off x="1295399" y="4720483"/>
            <a:ext cx="9395013" cy="13255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1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CFBE8C-BF59-144A-B19B-8BE568EFB0C5}"/>
              </a:ext>
            </a:extLst>
          </p:cNvPr>
          <p:cNvSpPr txBox="1"/>
          <p:nvPr/>
        </p:nvSpPr>
        <p:spPr>
          <a:xfrm>
            <a:off x="123978" y="278837"/>
            <a:ext cx="10851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Rapidly Changing HIV Program in Malawi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D5FA48-E586-B741-8FEB-CF4491E91732}"/>
              </a:ext>
            </a:extLst>
          </p:cNvPr>
          <p:cNvGrpSpPr/>
          <p:nvPr/>
        </p:nvGrpSpPr>
        <p:grpSpPr>
          <a:xfrm>
            <a:off x="8977312" y="6361794"/>
            <a:ext cx="3214688" cy="496206"/>
            <a:chOff x="267149" y="29574086"/>
            <a:chExt cx="17871700" cy="23914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FC0FC9-F506-BB4D-B088-36CBE91FB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96F17D-DC45-F34E-AA55-223E5DBCC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A64EB7-A7BA-D549-908A-2FD07B368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594FE9-4AE5-DE48-9B5B-880F07A1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72ACFF-2CEF-174C-ADC0-8218B06A3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17D43F6-5FDD-1F4B-91B6-FAFE5D47547D}"/>
              </a:ext>
            </a:extLst>
          </p:cNvPr>
          <p:cNvGrpSpPr/>
          <p:nvPr/>
        </p:nvGrpSpPr>
        <p:grpSpPr>
          <a:xfrm>
            <a:off x="328549" y="1175021"/>
            <a:ext cx="11981959" cy="4891027"/>
            <a:chOff x="-14351" y="722999"/>
            <a:chExt cx="11981959" cy="489102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A7CC0E-EAC4-9047-AB3B-89F39D892862}"/>
                </a:ext>
              </a:extLst>
            </p:cNvPr>
            <p:cNvSpPr/>
            <p:nvPr/>
          </p:nvSpPr>
          <p:spPr>
            <a:xfrm flipV="1">
              <a:off x="1316705" y="3010484"/>
              <a:ext cx="9805724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A84F7F-C74B-AD41-8368-BC406F7F0324}"/>
                </a:ext>
              </a:extLst>
            </p:cNvPr>
            <p:cNvSpPr/>
            <p:nvPr/>
          </p:nvSpPr>
          <p:spPr>
            <a:xfrm flipV="1">
              <a:off x="1316705" y="3717281"/>
              <a:ext cx="9805724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0C605-E461-D649-8924-4D77CD65CDF7}"/>
                </a:ext>
              </a:extLst>
            </p:cNvPr>
            <p:cNvSpPr txBox="1"/>
            <p:nvPr/>
          </p:nvSpPr>
          <p:spPr>
            <a:xfrm>
              <a:off x="1516210" y="3191283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1990s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95FF34A-3A11-9B4F-9C27-5FF06BC28383}"/>
                </a:ext>
              </a:extLst>
            </p:cNvPr>
            <p:cNvSpPr txBox="1"/>
            <p:nvPr/>
          </p:nvSpPr>
          <p:spPr>
            <a:xfrm>
              <a:off x="2503470" y="3190480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2002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CF0D63-46F7-0F46-93A6-727487913C71}"/>
                </a:ext>
              </a:extLst>
            </p:cNvPr>
            <p:cNvSpPr txBox="1"/>
            <p:nvPr/>
          </p:nvSpPr>
          <p:spPr>
            <a:xfrm>
              <a:off x="3488705" y="3190479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2004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C4A919-0D04-E549-B2D4-711ADE867E7C}"/>
                </a:ext>
              </a:extLst>
            </p:cNvPr>
            <p:cNvSpPr txBox="1"/>
            <p:nvPr/>
          </p:nvSpPr>
          <p:spPr>
            <a:xfrm>
              <a:off x="4472993" y="3197844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EFE601-061A-8049-8276-ED77CB40DFE0}"/>
                </a:ext>
              </a:extLst>
            </p:cNvPr>
            <p:cNvSpPr txBox="1"/>
            <p:nvPr/>
          </p:nvSpPr>
          <p:spPr>
            <a:xfrm>
              <a:off x="5352339" y="3190479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2008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C733F9-E83E-CB45-9E2F-63A3F89B266E}"/>
                </a:ext>
              </a:extLst>
            </p:cNvPr>
            <p:cNvSpPr txBox="1"/>
            <p:nvPr/>
          </p:nvSpPr>
          <p:spPr>
            <a:xfrm>
              <a:off x="6373454" y="3190479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DFEF54-BCDA-3241-8E61-10F359E94A08}"/>
                </a:ext>
              </a:extLst>
            </p:cNvPr>
            <p:cNvSpPr txBox="1"/>
            <p:nvPr/>
          </p:nvSpPr>
          <p:spPr>
            <a:xfrm>
              <a:off x="7338396" y="3190479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C93B5B-C916-1546-9DDF-FD759EDB7937}"/>
                </a:ext>
              </a:extLst>
            </p:cNvPr>
            <p:cNvSpPr txBox="1"/>
            <p:nvPr/>
          </p:nvSpPr>
          <p:spPr>
            <a:xfrm>
              <a:off x="8359511" y="3205662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194A2D-85D8-6543-8266-485370B9DA4A}"/>
                </a:ext>
              </a:extLst>
            </p:cNvPr>
            <p:cNvSpPr txBox="1"/>
            <p:nvPr/>
          </p:nvSpPr>
          <p:spPr>
            <a:xfrm>
              <a:off x="9324453" y="3193121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2CE1BC-6AE2-B14D-8F0F-0F95BA9807DB}"/>
                </a:ext>
              </a:extLst>
            </p:cNvPr>
            <p:cNvSpPr txBox="1"/>
            <p:nvPr/>
          </p:nvSpPr>
          <p:spPr>
            <a:xfrm>
              <a:off x="10284895" y="3195893"/>
              <a:ext cx="1293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E57B89B-717B-4341-B2BE-8FB458D1869A}"/>
                </a:ext>
              </a:extLst>
            </p:cNvPr>
            <p:cNvSpPr/>
            <p:nvPr/>
          </p:nvSpPr>
          <p:spPr>
            <a:xfrm>
              <a:off x="1316705" y="3148840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50FA959-E392-0549-ADDC-CDCF6155417B}"/>
                </a:ext>
              </a:extLst>
            </p:cNvPr>
            <p:cNvSpPr/>
            <p:nvPr/>
          </p:nvSpPr>
          <p:spPr>
            <a:xfrm>
              <a:off x="2377022" y="3158608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D12E0BB-FCC7-C747-92AB-DA413BCBD32C}"/>
                </a:ext>
              </a:extLst>
            </p:cNvPr>
            <p:cNvSpPr/>
            <p:nvPr/>
          </p:nvSpPr>
          <p:spPr>
            <a:xfrm>
              <a:off x="3341964" y="3148840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343F2B-82AC-1A42-BC72-EF3B2DEA3BEF}"/>
                </a:ext>
              </a:extLst>
            </p:cNvPr>
            <p:cNvSpPr/>
            <p:nvPr/>
          </p:nvSpPr>
          <p:spPr>
            <a:xfrm>
              <a:off x="4316756" y="3158608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F896B1-6184-6C4C-A7CE-5D1F3D100CBF}"/>
                </a:ext>
              </a:extLst>
            </p:cNvPr>
            <p:cNvSpPr/>
            <p:nvPr/>
          </p:nvSpPr>
          <p:spPr>
            <a:xfrm>
              <a:off x="5231408" y="3148840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4B07AE6-27F4-5C46-A0A4-057914C18C62}"/>
                </a:ext>
              </a:extLst>
            </p:cNvPr>
            <p:cNvSpPr/>
            <p:nvPr/>
          </p:nvSpPr>
          <p:spPr>
            <a:xfrm>
              <a:off x="6192836" y="3148840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0CD427-17F7-D940-A751-B7A410303EF6}"/>
                </a:ext>
              </a:extLst>
            </p:cNvPr>
            <p:cNvSpPr/>
            <p:nvPr/>
          </p:nvSpPr>
          <p:spPr>
            <a:xfrm>
              <a:off x="7154264" y="3148840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B246284-3F8E-B14D-B362-18373111B04E}"/>
                </a:ext>
              </a:extLst>
            </p:cNvPr>
            <p:cNvSpPr/>
            <p:nvPr/>
          </p:nvSpPr>
          <p:spPr>
            <a:xfrm>
              <a:off x="8156992" y="3148840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B1954D9-8565-E747-A377-3CEE0DB99549}"/>
                </a:ext>
              </a:extLst>
            </p:cNvPr>
            <p:cNvSpPr/>
            <p:nvPr/>
          </p:nvSpPr>
          <p:spPr>
            <a:xfrm>
              <a:off x="9164661" y="3158608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2CBDD63-7319-3247-B980-D1453E5B37FE}"/>
                </a:ext>
              </a:extLst>
            </p:cNvPr>
            <p:cNvSpPr/>
            <p:nvPr/>
          </p:nvSpPr>
          <p:spPr>
            <a:xfrm>
              <a:off x="10096609" y="3158608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90AA4A8-2D2E-4C42-91DA-543814D0CDFD}"/>
                </a:ext>
              </a:extLst>
            </p:cNvPr>
            <p:cNvSpPr/>
            <p:nvPr/>
          </p:nvSpPr>
          <p:spPr>
            <a:xfrm>
              <a:off x="11052445" y="3163702"/>
              <a:ext cx="45719" cy="466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ADC4C1-E70A-A341-8B27-3E8EA0E18C10}"/>
                </a:ext>
              </a:extLst>
            </p:cNvPr>
            <p:cNvSpPr txBox="1"/>
            <p:nvPr/>
          </p:nvSpPr>
          <p:spPr>
            <a:xfrm>
              <a:off x="-7383" y="2671930"/>
              <a:ext cx="1324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ART rollout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21533D-CC41-C142-B418-E127E9DD8667}"/>
                </a:ext>
              </a:extLst>
            </p:cNvPr>
            <p:cNvSpPr txBox="1"/>
            <p:nvPr/>
          </p:nvSpPr>
          <p:spPr>
            <a:xfrm>
              <a:off x="-14351" y="3694421"/>
              <a:ext cx="132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HIV testing rollout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6BFAB83-4C2E-6844-A392-1DF2DF01E666}"/>
                </a:ext>
              </a:extLst>
            </p:cNvPr>
            <p:cNvSpPr txBox="1"/>
            <p:nvPr/>
          </p:nvSpPr>
          <p:spPr>
            <a:xfrm>
              <a:off x="4004390" y="1342587"/>
              <a:ext cx="15556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Free ART program expands to district hospitals.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F6E7B6F-94B7-8D4B-9FB2-04757022989A}"/>
                </a:ext>
              </a:extLst>
            </p:cNvPr>
            <p:cNvCxnSpPr>
              <a:cxnSpLocks/>
            </p:cNvCxnSpPr>
            <p:nvPr/>
          </p:nvCxnSpPr>
          <p:spPr>
            <a:xfrm>
              <a:off x="3886978" y="1280815"/>
              <a:ext cx="0" cy="168068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A1952ED-09CA-5D41-BC6D-4133064477F0}"/>
                </a:ext>
              </a:extLst>
            </p:cNvPr>
            <p:cNvCxnSpPr/>
            <p:nvPr/>
          </p:nvCxnSpPr>
          <p:spPr>
            <a:xfrm>
              <a:off x="4316756" y="1877783"/>
              <a:ext cx="0" cy="108371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85A4033-A2D4-A249-AD09-E3235424BECD}"/>
                </a:ext>
              </a:extLst>
            </p:cNvPr>
            <p:cNvSpPr txBox="1"/>
            <p:nvPr/>
          </p:nvSpPr>
          <p:spPr>
            <a:xfrm>
              <a:off x="3341964" y="722999"/>
              <a:ext cx="15556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Free ART program begins; largely confined to city hospitals.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F5592A7-0B1A-1748-AC23-C602F7E6FA18}"/>
                </a:ext>
              </a:extLst>
            </p:cNvPr>
            <p:cNvCxnSpPr>
              <a:cxnSpLocks/>
            </p:cNvCxnSpPr>
            <p:nvPr/>
          </p:nvCxnSpPr>
          <p:spPr>
            <a:xfrm>
              <a:off x="7154264" y="1288970"/>
              <a:ext cx="0" cy="168068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15860B-2C60-584B-A951-3462BE8709DB}"/>
                </a:ext>
              </a:extLst>
            </p:cNvPr>
            <p:cNvSpPr txBox="1"/>
            <p:nvPr/>
          </p:nvSpPr>
          <p:spPr>
            <a:xfrm>
              <a:off x="6905532" y="918421"/>
              <a:ext cx="181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Widespread decentralization and start of Option B+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47B180C-112A-1548-AE8E-E193803945E4}"/>
                </a:ext>
              </a:extLst>
            </p:cNvPr>
            <p:cNvCxnSpPr>
              <a:cxnSpLocks/>
            </p:cNvCxnSpPr>
            <p:nvPr/>
          </p:nvCxnSpPr>
          <p:spPr>
            <a:xfrm>
              <a:off x="8631887" y="2712863"/>
              <a:ext cx="0" cy="25678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6B9FB0-4777-2A48-B6DF-796C89E2B02F}"/>
                </a:ext>
              </a:extLst>
            </p:cNvPr>
            <p:cNvSpPr txBox="1"/>
            <p:nvPr/>
          </p:nvSpPr>
          <p:spPr>
            <a:xfrm>
              <a:off x="8008840" y="2468976"/>
              <a:ext cx="16935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Universal treatment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2A8297E-4FEC-D948-837E-FD2D9F15CDDE}"/>
                </a:ext>
              </a:extLst>
            </p:cNvPr>
            <p:cNvCxnSpPr/>
            <p:nvPr/>
          </p:nvCxnSpPr>
          <p:spPr>
            <a:xfrm>
              <a:off x="9653002" y="1885938"/>
              <a:ext cx="0" cy="108371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F287499-46B6-C241-91CF-6AB43718F4D0}"/>
                </a:ext>
              </a:extLst>
            </p:cNvPr>
            <p:cNvSpPr txBox="1"/>
            <p:nvPr/>
          </p:nvSpPr>
          <p:spPr>
            <a:xfrm>
              <a:off x="9425338" y="1474399"/>
              <a:ext cx="19722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Dolutegravir-based regimen</a:t>
              </a:r>
              <a:b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as first-line ART Treatment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54C7485-943D-0546-AF58-7DE1FE1F7565}"/>
                </a:ext>
              </a:extLst>
            </p:cNvPr>
            <p:cNvCxnSpPr>
              <a:cxnSpLocks/>
            </p:cNvCxnSpPr>
            <p:nvPr/>
          </p:nvCxnSpPr>
          <p:spPr>
            <a:xfrm>
              <a:off x="10617944" y="2444769"/>
              <a:ext cx="0" cy="53618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1EBDF2-AEE3-A144-A155-B2D921BB7F26}"/>
                </a:ext>
              </a:extLst>
            </p:cNvPr>
            <p:cNvSpPr txBox="1"/>
            <p:nvPr/>
          </p:nvSpPr>
          <p:spPr>
            <a:xfrm>
              <a:off x="10293679" y="2027684"/>
              <a:ext cx="167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6-month dispensing for stable clients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4111F97-2515-4B48-8F96-5E621BBD62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8717" y="3820430"/>
              <a:ext cx="0" cy="84650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F27719B-FF41-EA4C-AA9A-FE7736DE3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4823" y="3812106"/>
              <a:ext cx="0" cy="14018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5A3FE15-8303-B64E-A19B-C57F665A11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1961" y="3812106"/>
              <a:ext cx="0" cy="46709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8C0156A-0D32-6F44-B57D-4B6A213932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96" y="3812106"/>
              <a:ext cx="0" cy="126789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E7084E8-4114-1140-B3BF-3C52AA21D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2835" y="3812106"/>
              <a:ext cx="0" cy="63394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BA057E6-C33C-4741-ACBB-58159A8B612D}"/>
                </a:ext>
              </a:extLst>
            </p:cNvPr>
            <p:cNvSpPr txBox="1"/>
            <p:nvPr/>
          </p:nvSpPr>
          <p:spPr>
            <a:xfrm>
              <a:off x="1163916" y="4686746"/>
              <a:ext cx="14277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HIV testing available in urban centers- Oral swab test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DF55B27-6F09-0C41-AEE0-87240D782820}"/>
                </a:ext>
              </a:extLst>
            </p:cNvPr>
            <p:cNvSpPr txBox="1"/>
            <p:nvPr/>
          </p:nvSpPr>
          <p:spPr>
            <a:xfrm>
              <a:off x="2206787" y="5213916"/>
              <a:ext cx="1427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Testing available at government hospitals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8494D43-30FD-794F-9C3E-1C046874C610}"/>
                </a:ext>
              </a:extLst>
            </p:cNvPr>
            <p:cNvSpPr txBox="1"/>
            <p:nvPr/>
          </p:nvSpPr>
          <p:spPr>
            <a:xfrm>
              <a:off x="3351092" y="4302841"/>
              <a:ext cx="11482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Testing offered free-of-charge and available in rural clinics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58A084B-518A-A347-9870-D26BD68C5924}"/>
                </a:ext>
              </a:extLst>
            </p:cNvPr>
            <p:cNvSpPr txBox="1"/>
            <p:nvPr/>
          </p:nvSpPr>
          <p:spPr>
            <a:xfrm>
              <a:off x="3866522" y="5059834"/>
              <a:ext cx="1207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Rollout of rapid blood tests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95DFBD3-4388-7145-91BA-83A22A73552F}"/>
                </a:ext>
              </a:extLst>
            </p:cNvPr>
            <p:cNvSpPr txBox="1"/>
            <p:nvPr/>
          </p:nvSpPr>
          <p:spPr>
            <a:xfrm>
              <a:off x="5892102" y="4514163"/>
              <a:ext cx="13078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PMTCT is implemented in all antenatal clinics</a:t>
              </a: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A52983B-9FC3-D245-AD7C-30E9C8BF9280}"/>
              </a:ext>
            </a:extLst>
          </p:cNvPr>
          <p:cNvCxnSpPr>
            <a:cxnSpLocks/>
          </p:cNvCxnSpPr>
          <p:nvPr/>
        </p:nvCxnSpPr>
        <p:spPr>
          <a:xfrm flipV="1">
            <a:off x="10029717" y="4235786"/>
            <a:ext cx="0" cy="89400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3AD815D-0F81-5E49-BADB-EECE62F977EE}"/>
              </a:ext>
            </a:extLst>
          </p:cNvPr>
          <p:cNvSpPr txBox="1"/>
          <p:nvPr/>
        </p:nvSpPr>
        <p:spPr>
          <a:xfrm>
            <a:off x="9664871" y="5090800"/>
            <a:ext cx="1638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Index testing prioritized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D8540BB-E518-2940-BC32-559ACDEACB0C}"/>
              </a:ext>
            </a:extLst>
          </p:cNvPr>
          <p:cNvCxnSpPr>
            <a:cxnSpLocks/>
          </p:cNvCxnSpPr>
          <p:nvPr/>
        </p:nvCxnSpPr>
        <p:spPr>
          <a:xfrm flipV="1">
            <a:off x="10968676" y="4215022"/>
            <a:ext cx="0" cy="45876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805C8D6-2922-554B-8EC3-AB631FC71E8D}"/>
              </a:ext>
            </a:extLst>
          </p:cNvPr>
          <p:cNvSpPr txBox="1"/>
          <p:nvPr/>
        </p:nvSpPr>
        <p:spPr>
          <a:xfrm>
            <a:off x="10616680" y="4668817"/>
            <a:ext cx="1638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HIVST policy introduced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2811A-5120-1240-816E-8F8DE71EE50E}"/>
              </a:ext>
            </a:extLst>
          </p:cNvPr>
          <p:cNvSpPr/>
          <p:nvPr/>
        </p:nvSpPr>
        <p:spPr>
          <a:xfrm>
            <a:off x="8327356" y="2905059"/>
            <a:ext cx="1313131" cy="259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993F419-CBAF-1D48-B9B1-B3E6B2C562CB}"/>
              </a:ext>
            </a:extLst>
          </p:cNvPr>
          <p:cNvSpPr/>
          <p:nvPr/>
        </p:nvSpPr>
        <p:spPr>
          <a:xfrm>
            <a:off x="7277010" y="1356671"/>
            <a:ext cx="1724691" cy="396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160ADDC-0597-6A4E-B673-B17FBC9636C3}"/>
              </a:ext>
            </a:extLst>
          </p:cNvPr>
          <p:cNvSpPr/>
          <p:nvPr/>
        </p:nvSpPr>
        <p:spPr>
          <a:xfrm>
            <a:off x="9754334" y="1913438"/>
            <a:ext cx="1724691" cy="396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2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0A856DD-B298-6F46-9840-99D799A3B9E7}"/>
              </a:ext>
            </a:extLst>
          </p:cNvPr>
          <p:cNvSpPr/>
          <p:nvPr/>
        </p:nvSpPr>
        <p:spPr>
          <a:xfrm>
            <a:off x="-1" y="0"/>
            <a:ext cx="8922228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DD7E5A-A0C1-634E-838C-A23794B33245}"/>
              </a:ext>
            </a:extLst>
          </p:cNvPr>
          <p:cNvGrpSpPr/>
          <p:nvPr/>
        </p:nvGrpSpPr>
        <p:grpSpPr>
          <a:xfrm>
            <a:off x="8922227" y="6361794"/>
            <a:ext cx="3214688" cy="496206"/>
            <a:chOff x="267149" y="29574086"/>
            <a:chExt cx="17871700" cy="23914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0A3191-B6F2-9C42-8477-57E43F1AC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A58EF6-2A84-6549-9720-E6B6703EB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D62819-A818-3F4E-AE82-21555739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53C9E4-2895-6D4F-A029-4FFE600EF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5942FA-7CE5-DC4D-B901-F6C3ACC7D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8E3FE9-F482-5D4A-A2C7-05FB8A2D1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2227" y="33130"/>
            <a:ext cx="3214688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9730396-773B-CF40-B106-094BDE66E3B4}"/>
              </a:ext>
            </a:extLst>
          </p:cNvPr>
          <p:cNvSpPr/>
          <p:nvPr/>
        </p:nvSpPr>
        <p:spPr>
          <a:xfrm>
            <a:off x="10104120" y="72474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>
            <a:extLst>
              <a:ext uri="{FF2B5EF4-FFF2-40B4-BE49-F238E27FC236}">
                <a16:creationId xmlns:a16="http://schemas.microsoft.com/office/drawing/2014/main" id="{85A8D0DF-CDC6-2048-A8FC-7FABD7DC0086}"/>
              </a:ext>
            </a:extLst>
          </p:cNvPr>
          <p:cNvSpPr/>
          <p:nvPr/>
        </p:nvSpPr>
        <p:spPr>
          <a:xfrm>
            <a:off x="10244328" y="91778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>
            <a:extLst>
              <a:ext uri="{FF2B5EF4-FFF2-40B4-BE49-F238E27FC236}">
                <a16:creationId xmlns:a16="http://schemas.microsoft.com/office/drawing/2014/main" id="{C1F62F2C-77CA-4B4F-BA1A-5EC24195DE89}"/>
              </a:ext>
            </a:extLst>
          </p:cNvPr>
          <p:cNvSpPr/>
          <p:nvPr/>
        </p:nvSpPr>
        <p:spPr>
          <a:xfrm>
            <a:off x="10107168" y="90660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Oval 624">
            <a:extLst>
              <a:ext uri="{FF2B5EF4-FFF2-40B4-BE49-F238E27FC236}">
                <a16:creationId xmlns:a16="http://schemas.microsoft.com/office/drawing/2014/main" id="{AF62C948-FBCB-8247-8E80-BF833764FC3E}"/>
              </a:ext>
            </a:extLst>
          </p:cNvPr>
          <p:cNvSpPr/>
          <p:nvPr/>
        </p:nvSpPr>
        <p:spPr>
          <a:xfrm>
            <a:off x="9784080" y="304782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Oval 625">
            <a:extLst>
              <a:ext uri="{FF2B5EF4-FFF2-40B4-BE49-F238E27FC236}">
                <a16:creationId xmlns:a16="http://schemas.microsoft.com/office/drawing/2014/main" id="{0733C0B1-6E0D-5A4D-844B-44ED2016AD96}"/>
              </a:ext>
            </a:extLst>
          </p:cNvPr>
          <p:cNvSpPr/>
          <p:nvPr/>
        </p:nvSpPr>
        <p:spPr>
          <a:xfrm>
            <a:off x="11106293" y="6047977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Oval 626">
            <a:extLst>
              <a:ext uri="{FF2B5EF4-FFF2-40B4-BE49-F238E27FC236}">
                <a16:creationId xmlns:a16="http://schemas.microsoft.com/office/drawing/2014/main" id="{9474D495-F091-4E49-AE93-D3680496D516}"/>
              </a:ext>
            </a:extLst>
          </p:cNvPr>
          <p:cNvSpPr/>
          <p:nvPr/>
        </p:nvSpPr>
        <p:spPr>
          <a:xfrm>
            <a:off x="9768840" y="324493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Oval 627">
            <a:extLst>
              <a:ext uri="{FF2B5EF4-FFF2-40B4-BE49-F238E27FC236}">
                <a16:creationId xmlns:a16="http://schemas.microsoft.com/office/drawing/2014/main" id="{88E0F788-1FA8-2C4F-A640-A6F424CB4275}"/>
              </a:ext>
            </a:extLst>
          </p:cNvPr>
          <p:cNvSpPr/>
          <p:nvPr/>
        </p:nvSpPr>
        <p:spPr>
          <a:xfrm>
            <a:off x="10130028" y="391041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Oval 628">
            <a:extLst>
              <a:ext uri="{FF2B5EF4-FFF2-40B4-BE49-F238E27FC236}">
                <a16:creationId xmlns:a16="http://schemas.microsoft.com/office/drawing/2014/main" id="{C9D655D7-146E-AE4C-A3F5-1D1378DC28CB}"/>
              </a:ext>
            </a:extLst>
          </p:cNvPr>
          <p:cNvSpPr/>
          <p:nvPr/>
        </p:nvSpPr>
        <p:spPr>
          <a:xfrm>
            <a:off x="9710928" y="388501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Oval 630">
            <a:extLst>
              <a:ext uri="{FF2B5EF4-FFF2-40B4-BE49-F238E27FC236}">
                <a16:creationId xmlns:a16="http://schemas.microsoft.com/office/drawing/2014/main" id="{25A13B41-D05B-7141-8157-91E3BD439D1C}"/>
              </a:ext>
            </a:extLst>
          </p:cNvPr>
          <p:cNvSpPr/>
          <p:nvPr/>
        </p:nvSpPr>
        <p:spPr>
          <a:xfrm>
            <a:off x="9881616" y="385554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id="{3910FBB0-04F0-7A4F-A305-F6BC513BE22A}"/>
              </a:ext>
            </a:extLst>
          </p:cNvPr>
          <p:cNvSpPr/>
          <p:nvPr/>
        </p:nvSpPr>
        <p:spPr>
          <a:xfrm>
            <a:off x="10036556" y="381897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6935AAAE-2C2B-074C-97C5-C19BFC0F3A3C}"/>
              </a:ext>
            </a:extLst>
          </p:cNvPr>
          <p:cNvSpPr/>
          <p:nvPr/>
        </p:nvSpPr>
        <p:spPr>
          <a:xfrm>
            <a:off x="10347960" y="297924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Oval 635">
            <a:extLst>
              <a:ext uri="{FF2B5EF4-FFF2-40B4-BE49-F238E27FC236}">
                <a16:creationId xmlns:a16="http://schemas.microsoft.com/office/drawing/2014/main" id="{D71DD5E6-C34D-304E-8D7C-0235CB0ED450}"/>
              </a:ext>
            </a:extLst>
          </p:cNvPr>
          <p:cNvSpPr/>
          <p:nvPr/>
        </p:nvSpPr>
        <p:spPr>
          <a:xfrm>
            <a:off x="10425684" y="315095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Oval 636">
            <a:extLst>
              <a:ext uri="{FF2B5EF4-FFF2-40B4-BE49-F238E27FC236}">
                <a16:creationId xmlns:a16="http://schemas.microsoft.com/office/drawing/2014/main" id="{E224B55A-9C32-8842-8F18-8482EF9CF85A}"/>
              </a:ext>
            </a:extLst>
          </p:cNvPr>
          <p:cNvSpPr/>
          <p:nvPr/>
        </p:nvSpPr>
        <p:spPr>
          <a:xfrm>
            <a:off x="11002756" y="5704286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Oval 637">
            <a:extLst>
              <a:ext uri="{FF2B5EF4-FFF2-40B4-BE49-F238E27FC236}">
                <a16:creationId xmlns:a16="http://schemas.microsoft.com/office/drawing/2014/main" id="{49D225CC-AFC4-B944-B1E5-E50418380A64}"/>
              </a:ext>
            </a:extLst>
          </p:cNvPr>
          <p:cNvSpPr/>
          <p:nvPr/>
        </p:nvSpPr>
        <p:spPr>
          <a:xfrm>
            <a:off x="10942320" y="5602968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Oval 638">
            <a:extLst>
              <a:ext uri="{FF2B5EF4-FFF2-40B4-BE49-F238E27FC236}">
                <a16:creationId xmlns:a16="http://schemas.microsoft.com/office/drawing/2014/main" id="{3E5B7FD9-89A3-1C4B-8BA9-84B210E737AA}"/>
              </a:ext>
            </a:extLst>
          </p:cNvPr>
          <p:cNvSpPr/>
          <p:nvPr/>
        </p:nvSpPr>
        <p:spPr>
          <a:xfrm>
            <a:off x="10852880" y="5766508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Oval 639">
            <a:extLst>
              <a:ext uri="{FF2B5EF4-FFF2-40B4-BE49-F238E27FC236}">
                <a16:creationId xmlns:a16="http://schemas.microsoft.com/office/drawing/2014/main" id="{CB1E538A-25D8-9F43-A070-2FEC6C175F37}"/>
              </a:ext>
            </a:extLst>
          </p:cNvPr>
          <p:cNvSpPr/>
          <p:nvPr/>
        </p:nvSpPr>
        <p:spPr>
          <a:xfrm>
            <a:off x="11165141" y="6136471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Oval 640">
            <a:extLst>
              <a:ext uri="{FF2B5EF4-FFF2-40B4-BE49-F238E27FC236}">
                <a16:creationId xmlns:a16="http://schemas.microsoft.com/office/drawing/2014/main" id="{7684B2AA-6A4D-A540-B3DA-A687AE1A0DA3}"/>
              </a:ext>
            </a:extLst>
          </p:cNvPr>
          <p:cNvSpPr/>
          <p:nvPr/>
        </p:nvSpPr>
        <p:spPr>
          <a:xfrm>
            <a:off x="11175651" y="643864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Oval 641">
            <a:extLst>
              <a:ext uri="{FF2B5EF4-FFF2-40B4-BE49-F238E27FC236}">
                <a16:creationId xmlns:a16="http://schemas.microsoft.com/office/drawing/2014/main" id="{CBCB8A8E-0A89-3145-8E9C-D5674A7503C3}"/>
              </a:ext>
            </a:extLst>
          </p:cNvPr>
          <p:cNvSpPr/>
          <p:nvPr/>
        </p:nvSpPr>
        <p:spPr>
          <a:xfrm>
            <a:off x="11213279" y="629917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Oval 642">
            <a:extLst>
              <a:ext uri="{FF2B5EF4-FFF2-40B4-BE49-F238E27FC236}">
                <a16:creationId xmlns:a16="http://schemas.microsoft.com/office/drawing/2014/main" id="{82AEB2C8-D567-BC4F-8B25-1F02D05B7F19}"/>
              </a:ext>
            </a:extLst>
          </p:cNvPr>
          <p:cNvSpPr/>
          <p:nvPr/>
        </p:nvSpPr>
        <p:spPr>
          <a:xfrm>
            <a:off x="9601200" y="655404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996BB-8B3F-3144-824D-2A7C1C3C86BE}"/>
              </a:ext>
            </a:extLst>
          </p:cNvPr>
          <p:cNvSpPr txBox="1"/>
          <p:nvPr/>
        </p:nvSpPr>
        <p:spPr>
          <a:xfrm>
            <a:off x="9668256" y="6436509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Facility included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16EDCE3-BF8F-3C46-94F8-7C092C22F90D}"/>
              </a:ext>
            </a:extLst>
          </p:cNvPr>
          <p:cNvSpPr/>
          <p:nvPr/>
        </p:nvSpPr>
        <p:spPr>
          <a:xfrm>
            <a:off x="10335768" y="105900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E81D662-6024-A04F-BA9E-BBFB8BCFF723}"/>
              </a:ext>
            </a:extLst>
          </p:cNvPr>
          <p:cNvSpPr/>
          <p:nvPr/>
        </p:nvSpPr>
        <p:spPr>
          <a:xfrm>
            <a:off x="11107758" y="583219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FED202E-E520-3E43-AFF6-93361635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71440"/>
            <a:ext cx="8617180" cy="1511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Tracing men identified as disengaged in medical charts 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07F0F45-8D9E-AA4B-99AE-D3A336C9E3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738" y="1705336"/>
            <a:ext cx="8575376" cy="503006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high-burden health facilities across Malawi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regions and facility types represented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 Criteria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Male, ≥15 years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 within the facility catchment area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Documented as defaulted between Aug 2020-Nov 2021</a:t>
            </a:r>
          </a:p>
          <a:p>
            <a:pPr lvl="2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Defined as one of the 3 categories of default (never initiated, never returned, defaulted)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Tracing activities (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Sept 2021 - Dec 2021)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by study staff (not routine providers)</a:t>
            </a:r>
          </a:p>
          <a:p>
            <a:pPr lvl="1"/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tracing attempts per client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Ascertain health outcomes using personal medical records or self-report (if records not available)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89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0067-B3DF-B640-8B27-1D8FA942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Engage study flow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2CBA49-3089-E045-AC63-D2C0EB67ADC2}"/>
              </a:ext>
            </a:extLst>
          </p:cNvPr>
          <p:cNvGrpSpPr/>
          <p:nvPr/>
        </p:nvGrpSpPr>
        <p:grpSpPr>
          <a:xfrm>
            <a:off x="196933" y="1850499"/>
            <a:ext cx="11653870" cy="4827264"/>
            <a:chOff x="280644" y="1348149"/>
            <a:chExt cx="11420540" cy="31939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6052883-1A4D-D04B-9378-0505DF023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3576" y="1420126"/>
              <a:ext cx="0" cy="474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B18A63A-F8AA-0F4E-A1FE-5F4503A763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4074" y="1447374"/>
              <a:ext cx="11610" cy="474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3D97780-E8C7-3643-94D5-9014F62CF2A4}"/>
                </a:ext>
              </a:extLst>
            </p:cNvPr>
            <p:cNvCxnSpPr>
              <a:stCxn id="12" idx="2"/>
            </p:cNvCxnSpPr>
            <p:nvPr/>
          </p:nvCxnSpPr>
          <p:spPr>
            <a:xfrm>
              <a:off x="3093079" y="2824160"/>
              <a:ext cx="0" cy="1328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1E798F-A7CF-8B4B-9BAF-94AF63E853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6142" y="2071534"/>
              <a:ext cx="2" cy="20154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B5BF01-362B-3146-A560-D1AE36E77305}"/>
                </a:ext>
              </a:extLst>
            </p:cNvPr>
            <p:cNvSpPr txBox="1"/>
            <p:nvPr/>
          </p:nvSpPr>
          <p:spPr>
            <a:xfrm>
              <a:off x="280645" y="1348149"/>
              <a:ext cx="11416360" cy="48874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Enrollment and individual randomization (n=700)</a:t>
              </a:r>
            </a:p>
            <a:p>
              <a:pPr algn="ctr"/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663E60-6354-8040-9980-DAA5D4431A3D}"/>
                </a:ext>
              </a:extLst>
            </p:cNvPr>
            <p:cNvSpPr txBox="1"/>
            <p:nvPr/>
          </p:nvSpPr>
          <p:spPr>
            <a:xfrm>
              <a:off x="299649" y="1881792"/>
              <a:ext cx="5586861" cy="2102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Facility-based ART (</a:t>
              </a:r>
              <a:r>
                <a:rPr lang="en-US" sz="1400" b="1" dirty="0" err="1">
                  <a:latin typeface="Arial" charset="0"/>
                  <a:ea typeface="Arial" charset="0"/>
                  <a:cs typeface="Arial" charset="0"/>
                </a:rPr>
                <a:t>fbART</a:t>
              </a:r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; n=350)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D9D98A-5C7E-964D-98EC-48BE6681E0B3}"/>
                </a:ext>
              </a:extLst>
            </p:cNvPr>
            <p:cNvSpPr txBox="1"/>
            <p:nvPr/>
          </p:nvSpPr>
          <p:spPr>
            <a:xfrm>
              <a:off x="6114323" y="1871282"/>
              <a:ext cx="5586861" cy="2036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Home-based ART (</a:t>
              </a:r>
              <a:r>
                <a:rPr lang="en-US" sz="1400" b="1" dirty="0" err="1">
                  <a:latin typeface="Arial" charset="0"/>
                  <a:ea typeface="Arial" charset="0"/>
                  <a:cs typeface="Arial" charset="0"/>
                </a:rPr>
                <a:t>hbART</a:t>
              </a:r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; n=350)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43CD96-88EC-A148-8ABF-83BECEABF8AD}"/>
                </a:ext>
              </a:extLst>
            </p:cNvPr>
            <p:cNvSpPr txBox="1"/>
            <p:nvPr/>
          </p:nvSpPr>
          <p:spPr>
            <a:xfrm>
              <a:off x="299648" y="2182667"/>
              <a:ext cx="5586861" cy="3461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Visit 1. 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Facility escort and facility navigation to a nearby facility for facility-based ART initiation (30 day supply)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F14825-7AAD-4947-A02C-B49ABA13CA81}"/>
                </a:ext>
              </a:extLst>
            </p:cNvPr>
            <p:cNvSpPr txBox="1"/>
            <p:nvPr/>
          </p:nvSpPr>
          <p:spPr>
            <a:xfrm>
              <a:off x="299648" y="2620518"/>
              <a:ext cx="5586861" cy="2036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Visit 2-6. 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Standard of care facility-based ART distribution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96B18C-0A95-6B47-AFFE-ED179736640B}"/>
                </a:ext>
              </a:extLst>
            </p:cNvPr>
            <p:cNvSpPr txBox="1"/>
            <p:nvPr/>
          </p:nvSpPr>
          <p:spPr>
            <a:xfrm>
              <a:off x="6114325" y="3063186"/>
              <a:ext cx="5586859" cy="48874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Visit 4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. Facility escort and facility navigation to a nearby facility to join the facility-based ART program. Standard of care facility-based ART distribution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2E5DD3-2877-5F45-8294-65E1CF4E9D56}"/>
                </a:ext>
              </a:extLst>
            </p:cNvPr>
            <p:cNvSpPr txBox="1"/>
            <p:nvPr/>
          </p:nvSpPr>
          <p:spPr>
            <a:xfrm>
              <a:off x="6114325" y="2182667"/>
              <a:ext cx="5586859" cy="3461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Visit 1. 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Home-based ART initiation (30 day supply) + male-specific male-specific, client-centered counseling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45AAA8-1F03-DD49-B12D-821402D03159}"/>
                </a:ext>
              </a:extLst>
            </p:cNvPr>
            <p:cNvSpPr txBox="1"/>
            <p:nvPr/>
          </p:nvSpPr>
          <p:spPr>
            <a:xfrm>
              <a:off x="6114325" y="2620518"/>
              <a:ext cx="5586859" cy="3461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Visit 2-3. 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Monthly home-based ART visits (30 day supply each visit) and male-specific, client-centered counseling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FEA61-3B91-6A45-A591-681FD0E13B3F}"/>
                </a:ext>
              </a:extLst>
            </p:cNvPr>
            <p:cNvSpPr txBox="1"/>
            <p:nvPr/>
          </p:nvSpPr>
          <p:spPr>
            <a:xfrm>
              <a:off x="280644" y="3941388"/>
              <a:ext cx="11404753" cy="60074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Primary Outcomes: 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6-month viral suppression</a:t>
              </a:r>
            </a:p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Secondary Outcomes: 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% initiate or re-engaged in ART; % retained at 12-months; % with unwanted disclosure</a:t>
              </a:r>
            </a:p>
            <a:p>
              <a:pPr algn="ctr"/>
              <a:endParaRPr lang="en-US" sz="11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49C2E4-AC8E-3746-A101-3FE97A4F3C10}"/>
                </a:ext>
              </a:extLst>
            </p:cNvPr>
            <p:cNvSpPr txBox="1"/>
            <p:nvPr/>
          </p:nvSpPr>
          <p:spPr>
            <a:xfrm>
              <a:off x="6102714" y="3631160"/>
              <a:ext cx="5586859" cy="20364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Visit 5-6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. Standard of care facility-based ART distribution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36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4343-55C4-744B-B24F-ADCB58A5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92" y="0"/>
            <a:ext cx="11633117" cy="1325563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study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D4D1A-1AFC-BA41-81DE-BF4F1ACDE471}"/>
              </a:ext>
            </a:extLst>
          </p:cNvPr>
          <p:cNvGrpSpPr/>
          <p:nvPr/>
        </p:nvGrpSpPr>
        <p:grpSpPr>
          <a:xfrm>
            <a:off x="8977312" y="6361794"/>
            <a:ext cx="3214688" cy="496206"/>
            <a:chOff x="267149" y="29574086"/>
            <a:chExt cx="17871700" cy="2391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2CA407-E414-654D-A73F-B74CEFD9C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9219CA-B532-6042-B67C-F4D2C4968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94E758-C319-3340-8C8A-A02CEAEB1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D928A0-C41A-5942-859A-7CDFCB42A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55D638-B92B-3944-839C-43AA407D3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336BDF-70FC-6141-9FAB-F4C123AFAEE0}"/>
              </a:ext>
            </a:extLst>
          </p:cNvPr>
          <p:cNvSpPr txBox="1">
            <a:spLocks/>
          </p:cNvSpPr>
          <p:nvPr/>
        </p:nvSpPr>
        <p:spPr>
          <a:xfrm>
            <a:off x="236876" y="2557528"/>
            <a:ext cx="5859124" cy="40721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interventions to improve ART engagement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 details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10 health facilities in Malawi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Status: Enrollment ongoing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Timeline: Data collection complete early 2024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B1AF0C-759D-0A4E-95BD-4EE8A14AF9D8}"/>
              </a:ext>
            </a:extLst>
          </p:cNvPr>
          <p:cNvSpPr txBox="1">
            <a:spLocks/>
          </p:cNvSpPr>
          <p:nvPr/>
        </p:nvSpPr>
        <p:spPr>
          <a:xfrm>
            <a:off x="21131" y="1390395"/>
            <a:ext cx="6122175" cy="151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endParaRPr lang="en-US" sz="3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D2D2D3-58EA-5C47-897E-919426E91BC4}"/>
              </a:ext>
            </a:extLst>
          </p:cNvPr>
          <p:cNvGrpSpPr/>
          <p:nvPr/>
        </p:nvGrpSpPr>
        <p:grpSpPr>
          <a:xfrm>
            <a:off x="72008" y="1674651"/>
            <a:ext cx="12192000" cy="4563309"/>
            <a:chOff x="47306" y="1772741"/>
            <a:chExt cx="12192000" cy="45633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7C6DC3-EA0A-C54D-B532-B69D09D6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06" y="1872913"/>
              <a:ext cx="12192000" cy="4032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2522ED-D249-4C45-935C-36039996F4BA}"/>
                </a:ext>
              </a:extLst>
            </p:cNvPr>
            <p:cNvSpPr txBox="1"/>
            <p:nvPr/>
          </p:nvSpPr>
          <p:spPr>
            <a:xfrm>
              <a:off x="446471" y="5905163"/>
              <a:ext cx="11404753" cy="43088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charset="0"/>
                  <a:ea typeface="Arial" charset="0"/>
                  <a:cs typeface="Arial" charset="0"/>
                </a:rPr>
                <a:t>Primary Outcomes: </a:t>
              </a:r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% 6-month retention</a:t>
              </a:r>
            </a:p>
            <a:p>
              <a:pPr algn="ctr"/>
              <a:r>
                <a:rPr lang="en-US" sz="1100" b="1" dirty="0">
                  <a:latin typeface="Arial" charset="0"/>
                  <a:ea typeface="Arial" charset="0"/>
                  <a:cs typeface="Arial" charset="0"/>
                </a:rPr>
                <a:t>Secondary Outcomes: </a:t>
              </a:r>
              <a:r>
                <a:rPr lang="en-US" sz="1100" dirty="0">
                  <a:latin typeface="Arial" charset="0"/>
                  <a:ea typeface="Arial" charset="0"/>
                  <a:cs typeface="Arial" charset="0"/>
                </a:rPr>
                <a:t>% (re-)initiated; % with adverse events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57BB41-6DD1-8C41-A070-9A31CE8EE4F2}"/>
                </a:ext>
              </a:extLst>
            </p:cNvPr>
            <p:cNvSpPr txBox="1"/>
            <p:nvPr/>
          </p:nvSpPr>
          <p:spPr>
            <a:xfrm>
              <a:off x="1219898" y="1772741"/>
              <a:ext cx="9918700" cy="26161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charset="0"/>
                  <a:ea typeface="Arial" charset="0"/>
                  <a:cs typeface="Arial" charset="0"/>
                </a:rPr>
                <a:t>Individual randomization (n=543)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90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1237C2-2068-2042-9EBC-1FF71718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33" y="0"/>
            <a:ext cx="114024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Tracing attempts among men documented as disengaged 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B3F5C39-EEDA-1A47-A812-DAD527EFD3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408071"/>
              </p:ext>
            </p:extLst>
          </p:nvPr>
        </p:nvGraphicFramePr>
        <p:xfrm>
          <a:off x="-160867" y="1562581"/>
          <a:ext cx="6256867" cy="555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98ED6B7-74B9-604F-AE93-B58EE3C59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668734"/>
              </p:ext>
            </p:extLst>
          </p:nvPr>
        </p:nvGraphicFramePr>
        <p:xfrm>
          <a:off x="6447549" y="2406284"/>
          <a:ext cx="5460916" cy="2432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1451">
                  <a:extLst>
                    <a:ext uri="{9D8B030D-6E8A-4147-A177-3AD203B41FA5}">
                      <a16:colId xmlns:a16="http://schemas.microsoft.com/office/drawing/2014/main" val="498597292"/>
                    </a:ext>
                  </a:extLst>
                </a:gridCol>
                <a:gridCol w="2079465">
                  <a:extLst>
                    <a:ext uri="{9D8B030D-6E8A-4147-A177-3AD203B41FA5}">
                      <a16:colId xmlns:a16="http://schemas.microsoft.com/office/drawing/2014/main" val="989926478"/>
                    </a:ext>
                  </a:extLst>
                </a:gridCol>
              </a:tblGrid>
              <a:tr h="60914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in need of tracing in the past 12-months (n=1303)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527567"/>
                  </a:ext>
                </a:extLst>
              </a:tr>
              <a:tr h="4047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 a phone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(22%)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1029835"/>
                  </a:ext>
                </a:extLst>
              </a:tr>
              <a:tr h="4047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tracing attempts (IQR)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(1-2)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1129244"/>
                  </a:ext>
                </a:extLst>
              </a:tr>
              <a:tr h="4047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Successfully traced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 (52%)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8931116"/>
                  </a:ext>
                </a:extLst>
              </a:tr>
              <a:tr h="609143">
                <a:tc gridSpan="2">
                  <a:txBody>
                    <a:bodyPr/>
                    <a:lstStyle/>
                    <a:p>
                      <a:pPr lvl="1"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Initiated but never returned: 44% successfully traced </a:t>
                      </a:r>
                    </a:p>
                  </a:txBody>
                  <a:tcPr marL="17145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750163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B44CC28-D8FE-C04E-B9A2-CC8562F2B806}"/>
              </a:ext>
            </a:extLst>
          </p:cNvPr>
          <p:cNvSpPr txBox="1"/>
          <p:nvPr/>
        </p:nvSpPr>
        <p:spPr>
          <a:xfrm>
            <a:off x="7133349" y="5108059"/>
            <a:ext cx="569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Common reasons for failed tracing were: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Inaccurate residential details;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Moved outside facility catchment area;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Temporary travelled.</a:t>
            </a:r>
          </a:p>
        </p:txBody>
      </p:sp>
    </p:spTree>
    <p:extLst>
      <p:ext uri="{BB962C8B-B14F-4D97-AF65-F5344CB8AC3E}">
        <p14:creationId xmlns:p14="http://schemas.microsoft.com/office/powerpoint/2010/main" val="2769684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1237C2-2068-2042-9EBC-1FF71718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32" y="0"/>
            <a:ext cx="11334667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Outcomes among men successfully traced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C59E8C4-AF06-5A48-A8A1-19D3CC20EF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195854"/>
              </p:ext>
            </p:extLst>
          </p:nvPr>
        </p:nvGraphicFramePr>
        <p:xfrm>
          <a:off x="4048280" y="1573214"/>
          <a:ext cx="5899068" cy="519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488E780-C4A3-E44B-8EA8-30BC83C935EC}"/>
              </a:ext>
            </a:extLst>
          </p:cNvPr>
          <p:cNvSpPr txBox="1"/>
          <p:nvPr/>
        </p:nvSpPr>
        <p:spPr>
          <a:xfrm>
            <a:off x="0" y="3619078"/>
            <a:ext cx="4009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53% silent transfer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46%  active at study facility,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but poor documentation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92CA52-E313-B34B-81A4-55DD400110A7}"/>
              </a:ext>
            </a:extLst>
          </p:cNvPr>
          <p:cNvCxnSpPr>
            <a:cxnSpLocks/>
          </p:cNvCxnSpPr>
          <p:nvPr/>
        </p:nvCxnSpPr>
        <p:spPr>
          <a:xfrm flipH="1">
            <a:off x="4009064" y="4287376"/>
            <a:ext cx="1265864" cy="0"/>
          </a:xfrm>
          <a:prstGeom prst="line">
            <a:avLst/>
          </a:prstGeom>
          <a:ln w="6032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7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1237C2-2068-2042-9EBC-1FF71718C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32" y="0"/>
            <a:ext cx="11334667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Outcomes among men successfully traced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0B16C5-26DE-C547-9246-D3265B06D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689379"/>
              </p:ext>
            </p:extLst>
          </p:nvPr>
        </p:nvGraphicFramePr>
        <p:xfrm>
          <a:off x="-402035" y="2211572"/>
          <a:ext cx="5082361" cy="3311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3D76DED-6B27-3749-B3E4-2CB13DFC8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742335"/>
              </p:ext>
            </p:extLst>
          </p:nvPr>
        </p:nvGraphicFramePr>
        <p:xfrm>
          <a:off x="3391791" y="2133639"/>
          <a:ext cx="5082361" cy="376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03FE1BB-0047-3845-AB1B-683CAAFB98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637230"/>
              </p:ext>
            </p:extLst>
          </p:nvPr>
        </p:nvGraphicFramePr>
        <p:xfrm>
          <a:off x="7517223" y="2211572"/>
          <a:ext cx="5082361" cy="3311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99A0966-D969-3F4F-B733-C84046709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316" y="5832820"/>
            <a:ext cx="5283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0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C22B5C-6855-5547-BB1C-80BEFB261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90" y="2235200"/>
            <a:ext cx="4461838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1647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men disengaged from care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117672-5765-2749-91B3-B69BBC674F40}"/>
              </a:ext>
            </a:extLst>
          </p:cNvPr>
          <p:cNvGrpSpPr/>
          <p:nvPr/>
        </p:nvGrpSpPr>
        <p:grpSpPr>
          <a:xfrm>
            <a:off x="98474" y="0"/>
            <a:ext cx="3214688" cy="496206"/>
            <a:chOff x="267149" y="29574086"/>
            <a:chExt cx="17871700" cy="23914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53B17B-208D-3747-8884-21CB6AFE6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055C5B-CEBC-7A4E-ABCF-0E54B1E12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FD8201-590B-834E-A27C-16CBFA6BD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61ACA5-FA7F-1742-B8DA-D43DCD68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E26915-9AE4-DD45-932B-A6AFD5D05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26F44-0661-9A49-BB5C-AF7E389D2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1882" y="0"/>
            <a:ext cx="6843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45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0A856DD-B298-6F46-9840-99D799A3B9E7}"/>
              </a:ext>
            </a:extLst>
          </p:cNvPr>
          <p:cNvSpPr/>
          <p:nvPr/>
        </p:nvSpPr>
        <p:spPr>
          <a:xfrm>
            <a:off x="-1" y="0"/>
            <a:ext cx="8922228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2002A-41F2-A247-BCC2-5DCA3834E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" y="71440"/>
            <a:ext cx="8617180" cy="1511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 of men who are disengaged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38706-01F8-B741-A8AA-EA713362F5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6876" y="1967023"/>
            <a:ext cx="8575376" cy="4819537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those traced, those who met criteria for 1/3 disengagement categories were screened and enrolled into Engage or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a survey on:</a:t>
            </a:r>
          </a:p>
          <a:p>
            <a:pPr lvl="1"/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Sociodemographics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with HIV services and barriers to care;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support and knowing individuals living with HIV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other health services</a:t>
            </a:r>
            <a:b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Baseline survey completed: Sept 2021 - Dec 2021</a:t>
            </a:r>
          </a:p>
          <a:p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DD7E5A-A0C1-634E-838C-A23794B33245}"/>
              </a:ext>
            </a:extLst>
          </p:cNvPr>
          <p:cNvGrpSpPr/>
          <p:nvPr/>
        </p:nvGrpSpPr>
        <p:grpSpPr>
          <a:xfrm>
            <a:off x="8922227" y="6361794"/>
            <a:ext cx="3214688" cy="496206"/>
            <a:chOff x="267149" y="29574086"/>
            <a:chExt cx="17871700" cy="23914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0A3191-B6F2-9C42-8477-57E43F1AC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187"/>
            <a:stretch/>
          </p:blipFill>
          <p:spPr>
            <a:xfrm>
              <a:off x="267149" y="30040142"/>
              <a:ext cx="5128326" cy="18212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A58EF6-2A84-6549-9720-E6B6703EB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469"/>
            <a:stretch/>
          </p:blipFill>
          <p:spPr>
            <a:xfrm>
              <a:off x="13772791" y="29941170"/>
              <a:ext cx="2056875" cy="20243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D62819-A818-3F4E-AE82-21555739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343" y="30028300"/>
              <a:ext cx="1894506" cy="185010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53C9E4-2895-6D4F-A029-4FFE600EF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168" y="30045303"/>
              <a:ext cx="4507222" cy="170728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5942FA-7CE5-DC4D-B901-F6C3ACC7D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474" y="29574086"/>
              <a:ext cx="3558695" cy="239144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8E3FE9-F482-5D4A-A2C7-05FB8A2D1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2227" y="0"/>
            <a:ext cx="3214688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9730396-773B-CF40-B106-094BDE66E3B4}"/>
              </a:ext>
            </a:extLst>
          </p:cNvPr>
          <p:cNvSpPr/>
          <p:nvPr/>
        </p:nvSpPr>
        <p:spPr>
          <a:xfrm>
            <a:off x="10104120" y="72474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3" name="Oval 622">
            <a:extLst>
              <a:ext uri="{FF2B5EF4-FFF2-40B4-BE49-F238E27FC236}">
                <a16:creationId xmlns:a16="http://schemas.microsoft.com/office/drawing/2014/main" id="{85A8D0DF-CDC6-2048-A8FC-7FABD7DC0086}"/>
              </a:ext>
            </a:extLst>
          </p:cNvPr>
          <p:cNvSpPr/>
          <p:nvPr/>
        </p:nvSpPr>
        <p:spPr>
          <a:xfrm>
            <a:off x="10244328" y="91778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" name="Oval 623">
            <a:extLst>
              <a:ext uri="{FF2B5EF4-FFF2-40B4-BE49-F238E27FC236}">
                <a16:creationId xmlns:a16="http://schemas.microsoft.com/office/drawing/2014/main" id="{C1F62F2C-77CA-4B4F-BA1A-5EC24195DE89}"/>
              </a:ext>
            </a:extLst>
          </p:cNvPr>
          <p:cNvSpPr/>
          <p:nvPr/>
        </p:nvSpPr>
        <p:spPr>
          <a:xfrm>
            <a:off x="10107168" y="90660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5" name="Oval 624">
            <a:extLst>
              <a:ext uri="{FF2B5EF4-FFF2-40B4-BE49-F238E27FC236}">
                <a16:creationId xmlns:a16="http://schemas.microsoft.com/office/drawing/2014/main" id="{AF62C948-FBCB-8247-8E80-BF833764FC3E}"/>
              </a:ext>
            </a:extLst>
          </p:cNvPr>
          <p:cNvSpPr/>
          <p:nvPr/>
        </p:nvSpPr>
        <p:spPr>
          <a:xfrm>
            <a:off x="9784080" y="304782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6" name="Oval 625">
            <a:extLst>
              <a:ext uri="{FF2B5EF4-FFF2-40B4-BE49-F238E27FC236}">
                <a16:creationId xmlns:a16="http://schemas.microsoft.com/office/drawing/2014/main" id="{0733C0B1-6E0D-5A4D-844B-44ED2016AD96}"/>
              </a:ext>
            </a:extLst>
          </p:cNvPr>
          <p:cNvSpPr/>
          <p:nvPr/>
        </p:nvSpPr>
        <p:spPr>
          <a:xfrm>
            <a:off x="11106293" y="6047977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" name="Oval 626">
            <a:extLst>
              <a:ext uri="{FF2B5EF4-FFF2-40B4-BE49-F238E27FC236}">
                <a16:creationId xmlns:a16="http://schemas.microsoft.com/office/drawing/2014/main" id="{9474D495-F091-4E49-AE93-D3680496D516}"/>
              </a:ext>
            </a:extLst>
          </p:cNvPr>
          <p:cNvSpPr/>
          <p:nvPr/>
        </p:nvSpPr>
        <p:spPr>
          <a:xfrm>
            <a:off x="9768840" y="324493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Oval 627">
            <a:extLst>
              <a:ext uri="{FF2B5EF4-FFF2-40B4-BE49-F238E27FC236}">
                <a16:creationId xmlns:a16="http://schemas.microsoft.com/office/drawing/2014/main" id="{88E0F788-1FA8-2C4F-A640-A6F424CB4275}"/>
              </a:ext>
            </a:extLst>
          </p:cNvPr>
          <p:cNvSpPr/>
          <p:nvPr/>
        </p:nvSpPr>
        <p:spPr>
          <a:xfrm>
            <a:off x="10130028" y="391041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" name="Oval 628">
            <a:extLst>
              <a:ext uri="{FF2B5EF4-FFF2-40B4-BE49-F238E27FC236}">
                <a16:creationId xmlns:a16="http://schemas.microsoft.com/office/drawing/2014/main" id="{C9D655D7-146E-AE4C-A3F5-1D1378DC28CB}"/>
              </a:ext>
            </a:extLst>
          </p:cNvPr>
          <p:cNvSpPr/>
          <p:nvPr/>
        </p:nvSpPr>
        <p:spPr>
          <a:xfrm>
            <a:off x="9710928" y="388501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1" name="Oval 630">
            <a:extLst>
              <a:ext uri="{FF2B5EF4-FFF2-40B4-BE49-F238E27FC236}">
                <a16:creationId xmlns:a16="http://schemas.microsoft.com/office/drawing/2014/main" id="{25A13B41-D05B-7141-8157-91E3BD439D1C}"/>
              </a:ext>
            </a:extLst>
          </p:cNvPr>
          <p:cNvSpPr/>
          <p:nvPr/>
        </p:nvSpPr>
        <p:spPr>
          <a:xfrm>
            <a:off x="9881616" y="385554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id="{3910FBB0-04F0-7A4F-A305-F6BC513BE22A}"/>
              </a:ext>
            </a:extLst>
          </p:cNvPr>
          <p:cNvSpPr/>
          <p:nvPr/>
        </p:nvSpPr>
        <p:spPr>
          <a:xfrm>
            <a:off x="10036556" y="381897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id="{6935AAAE-2C2B-074C-97C5-C19BFC0F3A3C}"/>
              </a:ext>
            </a:extLst>
          </p:cNvPr>
          <p:cNvSpPr/>
          <p:nvPr/>
        </p:nvSpPr>
        <p:spPr>
          <a:xfrm>
            <a:off x="10347960" y="297924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Oval 635">
            <a:extLst>
              <a:ext uri="{FF2B5EF4-FFF2-40B4-BE49-F238E27FC236}">
                <a16:creationId xmlns:a16="http://schemas.microsoft.com/office/drawing/2014/main" id="{D71DD5E6-C34D-304E-8D7C-0235CB0ED450}"/>
              </a:ext>
            </a:extLst>
          </p:cNvPr>
          <p:cNvSpPr/>
          <p:nvPr/>
        </p:nvSpPr>
        <p:spPr>
          <a:xfrm>
            <a:off x="10425684" y="315095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Oval 636">
            <a:extLst>
              <a:ext uri="{FF2B5EF4-FFF2-40B4-BE49-F238E27FC236}">
                <a16:creationId xmlns:a16="http://schemas.microsoft.com/office/drawing/2014/main" id="{E224B55A-9C32-8842-8F18-8482EF9CF85A}"/>
              </a:ext>
            </a:extLst>
          </p:cNvPr>
          <p:cNvSpPr/>
          <p:nvPr/>
        </p:nvSpPr>
        <p:spPr>
          <a:xfrm>
            <a:off x="11002756" y="5704286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Oval 637">
            <a:extLst>
              <a:ext uri="{FF2B5EF4-FFF2-40B4-BE49-F238E27FC236}">
                <a16:creationId xmlns:a16="http://schemas.microsoft.com/office/drawing/2014/main" id="{49D225CC-AFC4-B944-B1E5-E50418380A64}"/>
              </a:ext>
            </a:extLst>
          </p:cNvPr>
          <p:cNvSpPr/>
          <p:nvPr/>
        </p:nvSpPr>
        <p:spPr>
          <a:xfrm>
            <a:off x="10942320" y="5602968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Oval 638">
            <a:extLst>
              <a:ext uri="{FF2B5EF4-FFF2-40B4-BE49-F238E27FC236}">
                <a16:creationId xmlns:a16="http://schemas.microsoft.com/office/drawing/2014/main" id="{3E5B7FD9-89A3-1C4B-8BA9-84B210E737AA}"/>
              </a:ext>
            </a:extLst>
          </p:cNvPr>
          <p:cNvSpPr/>
          <p:nvPr/>
        </p:nvSpPr>
        <p:spPr>
          <a:xfrm>
            <a:off x="10852880" y="5766508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Oval 639">
            <a:extLst>
              <a:ext uri="{FF2B5EF4-FFF2-40B4-BE49-F238E27FC236}">
                <a16:creationId xmlns:a16="http://schemas.microsoft.com/office/drawing/2014/main" id="{CB1E538A-25D8-9F43-A070-2FEC6C175F37}"/>
              </a:ext>
            </a:extLst>
          </p:cNvPr>
          <p:cNvSpPr/>
          <p:nvPr/>
        </p:nvSpPr>
        <p:spPr>
          <a:xfrm>
            <a:off x="11165141" y="6136471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Oval 640">
            <a:extLst>
              <a:ext uri="{FF2B5EF4-FFF2-40B4-BE49-F238E27FC236}">
                <a16:creationId xmlns:a16="http://schemas.microsoft.com/office/drawing/2014/main" id="{7684B2AA-6A4D-A540-B3DA-A687AE1A0DA3}"/>
              </a:ext>
            </a:extLst>
          </p:cNvPr>
          <p:cNvSpPr/>
          <p:nvPr/>
        </p:nvSpPr>
        <p:spPr>
          <a:xfrm>
            <a:off x="11175651" y="643864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Oval 641">
            <a:extLst>
              <a:ext uri="{FF2B5EF4-FFF2-40B4-BE49-F238E27FC236}">
                <a16:creationId xmlns:a16="http://schemas.microsoft.com/office/drawing/2014/main" id="{CBCB8A8E-0A89-3145-8E9C-D5674A7503C3}"/>
              </a:ext>
            </a:extLst>
          </p:cNvPr>
          <p:cNvSpPr/>
          <p:nvPr/>
        </p:nvSpPr>
        <p:spPr>
          <a:xfrm>
            <a:off x="11213279" y="6299173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3" name="Oval 642">
            <a:extLst>
              <a:ext uri="{FF2B5EF4-FFF2-40B4-BE49-F238E27FC236}">
                <a16:creationId xmlns:a16="http://schemas.microsoft.com/office/drawing/2014/main" id="{82AEB2C8-D567-BC4F-8B25-1F02D05B7F19}"/>
              </a:ext>
            </a:extLst>
          </p:cNvPr>
          <p:cNvSpPr/>
          <p:nvPr/>
        </p:nvSpPr>
        <p:spPr>
          <a:xfrm>
            <a:off x="9601200" y="655404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996BB-8B3F-3144-824D-2A7C1C3C86BE}"/>
              </a:ext>
            </a:extLst>
          </p:cNvPr>
          <p:cNvSpPr txBox="1"/>
          <p:nvPr/>
        </p:nvSpPr>
        <p:spPr>
          <a:xfrm>
            <a:off x="9668256" y="6436509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Facility included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16EDCE3-BF8F-3C46-94F8-7C092C22F90D}"/>
              </a:ext>
            </a:extLst>
          </p:cNvPr>
          <p:cNvSpPr/>
          <p:nvPr/>
        </p:nvSpPr>
        <p:spPr>
          <a:xfrm>
            <a:off x="10335768" y="1059009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E81D662-6024-A04F-BA9E-BBFB8BCFF723}"/>
              </a:ext>
            </a:extLst>
          </p:cNvPr>
          <p:cNvSpPr/>
          <p:nvPr/>
        </p:nvSpPr>
        <p:spPr>
          <a:xfrm>
            <a:off x="11107758" y="5832195"/>
            <a:ext cx="97536" cy="96691"/>
          </a:xfrm>
          <a:prstGeom prst="ellipse">
            <a:avLst/>
          </a:prstGeom>
          <a:solidFill>
            <a:srgbClr val="E787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55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7C23-005F-2147-88F5-28436882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Preliminary findings: Characteristics of those disengaged (n=416)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90647BE-4B45-C14C-892C-AE15CD0F89D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86941697"/>
              </p:ext>
            </p:extLst>
          </p:nvPr>
        </p:nvGraphicFramePr>
        <p:xfrm>
          <a:off x="1033355" y="1941437"/>
          <a:ext cx="10287787" cy="4372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5902">
                  <a:extLst>
                    <a:ext uri="{9D8B030D-6E8A-4147-A177-3AD203B41FA5}">
                      <a16:colId xmlns:a16="http://schemas.microsoft.com/office/drawing/2014/main" val="1938129493"/>
                    </a:ext>
                  </a:extLst>
                </a:gridCol>
                <a:gridCol w="1881885">
                  <a:extLst>
                    <a:ext uri="{9D8B030D-6E8A-4147-A177-3AD203B41FA5}">
                      <a16:colId xmlns:a16="http://schemas.microsoft.com/office/drawing/2014/main" val="371770882"/>
                    </a:ext>
                  </a:extLst>
                </a:gridCol>
              </a:tblGrid>
              <a:tr h="482333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00759"/>
                  </a:ext>
                </a:extLst>
              </a:tr>
              <a:tr h="71260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Demographics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668981"/>
                  </a:ext>
                </a:extLst>
              </a:tr>
              <a:tr h="48233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age (IQR)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(35-46)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31099594"/>
                  </a:ext>
                </a:extLst>
              </a:tr>
              <a:tr h="76568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with ART Services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200704"/>
                  </a:ext>
                </a:extLst>
              </a:tr>
              <a:tr h="482333">
                <a:tc>
                  <a:txBody>
                    <a:bodyPr/>
                    <a:lstStyle/>
                    <a:p>
                      <a:pPr algn="l"/>
                      <a:r>
                        <a:rPr lang="en-US" sz="16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time since first initiated ART (years, IQR)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(2.1-3.0)</a:t>
                      </a:r>
                      <a:endParaRPr lang="en-US" sz="1600" u="non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83500336"/>
                  </a:ext>
                </a:extLst>
              </a:tr>
              <a:tr h="48233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time outside of care prior to being traced (days, IQR)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(25-52) 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5701808"/>
                  </a:ext>
                </a:extLst>
              </a:tr>
              <a:tr h="482333">
                <a:tc>
                  <a:txBody>
                    <a:bodyPr/>
                    <a:lstStyle/>
                    <a:p>
                      <a:pPr lvl="0"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points of disengagement (cyclical engagement)  (%, n)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 (129)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33805781"/>
                  </a:ext>
                </a:extLst>
              </a:tr>
              <a:tr h="482333">
                <a:tc>
                  <a:txBody>
                    <a:bodyPr/>
                    <a:lstStyle/>
                    <a:p>
                      <a:pPr lvl="0" algn="l"/>
                      <a:r>
                        <a:rPr lang="en-US" sz="16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 someone who is taking ARVs (friend or family) (%, n)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6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 (337)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25732641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E6826EF-8B2E-1B41-85DC-39D396459947}"/>
              </a:ext>
            </a:extLst>
          </p:cNvPr>
          <p:cNvSpPr/>
          <p:nvPr/>
        </p:nvSpPr>
        <p:spPr>
          <a:xfrm>
            <a:off x="1046234" y="5356441"/>
            <a:ext cx="10287787" cy="49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2D07D4-088F-4E45-8D88-185DF5B833F4}"/>
              </a:ext>
            </a:extLst>
          </p:cNvPr>
          <p:cNvSpPr/>
          <p:nvPr/>
        </p:nvSpPr>
        <p:spPr>
          <a:xfrm>
            <a:off x="1033354" y="4399167"/>
            <a:ext cx="10287787" cy="49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0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7C23-005F-2147-88F5-28436882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Preliminary findings: Characteristics of those disengaged (n=416)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90647BE-4B45-C14C-892C-AE15CD0F89D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63092720"/>
              </p:ext>
            </p:extLst>
          </p:nvPr>
        </p:nvGraphicFramePr>
        <p:xfrm>
          <a:off x="1033355" y="1941439"/>
          <a:ext cx="10189815" cy="462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6376">
                  <a:extLst>
                    <a:ext uri="{9D8B030D-6E8A-4147-A177-3AD203B41FA5}">
                      <a16:colId xmlns:a16="http://schemas.microsoft.com/office/drawing/2014/main" val="1938129493"/>
                    </a:ext>
                  </a:extLst>
                </a:gridCol>
                <a:gridCol w="1543439">
                  <a:extLst>
                    <a:ext uri="{9D8B030D-6E8A-4147-A177-3AD203B41FA5}">
                      <a16:colId xmlns:a16="http://schemas.microsoft.com/office/drawing/2014/main" val="413792024"/>
                    </a:ext>
                  </a:extLst>
                </a:gridCol>
              </a:tblGrid>
              <a:tr h="48775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n(%)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00759"/>
                  </a:ext>
                </a:extLst>
              </a:tr>
              <a:tr h="720608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Barriers to care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189668981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Anticipated stigma/discrimination from status disclosure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 (304)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31099594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 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disclosed their HIV status to anyone besides their 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 (171)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861274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Talk to someone in social network about HIV/ART 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least </a:t>
                      </a:r>
                      <a:r>
                        <a:rPr lang="en-US" sz="16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once per month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 (283)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7299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Never</a:t>
                      </a:r>
                      <a:r>
                        <a:rPr lang="en-US" sz="16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talk to someone about HIV/ART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 (112)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309640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Believe most people experience side-effects from 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 (216)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562001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Mobility (</a:t>
                      </a:r>
                      <a:r>
                        <a:rPr lang="en-US" sz="16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days spent away from home in the past 12-months)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 (133)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912273"/>
                  </a:ext>
                </a:extLst>
              </a:tr>
              <a:tr h="48775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Median nights away from home (IQR)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(30-90)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27040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5F2B5AA-6B74-CA45-BA27-622436070FDD}"/>
              </a:ext>
            </a:extLst>
          </p:cNvPr>
          <p:cNvSpPr/>
          <p:nvPr/>
        </p:nvSpPr>
        <p:spPr>
          <a:xfrm>
            <a:off x="1033355" y="3183131"/>
            <a:ext cx="10189815" cy="49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FFFC7-539C-CD4B-930C-495081ECF229}"/>
              </a:ext>
            </a:extLst>
          </p:cNvPr>
          <p:cNvSpPr/>
          <p:nvPr/>
        </p:nvSpPr>
        <p:spPr>
          <a:xfrm>
            <a:off x="1033355" y="3671463"/>
            <a:ext cx="10189815" cy="447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37498D-2906-9A44-9067-510AAB21711F}"/>
              </a:ext>
            </a:extLst>
          </p:cNvPr>
          <p:cNvSpPr/>
          <p:nvPr/>
        </p:nvSpPr>
        <p:spPr>
          <a:xfrm>
            <a:off x="1044086" y="4635237"/>
            <a:ext cx="10189815" cy="447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50AD0-037B-B744-9615-0BE1CC9E45D7}"/>
              </a:ext>
            </a:extLst>
          </p:cNvPr>
          <p:cNvSpPr/>
          <p:nvPr/>
        </p:nvSpPr>
        <p:spPr>
          <a:xfrm>
            <a:off x="1044086" y="5599011"/>
            <a:ext cx="10189815" cy="447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29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39462</TotalTime>
  <Words>2744</Words>
  <Application>Microsoft Office PowerPoint</Application>
  <PresentationFormat>Grand écran</PresentationFormat>
  <Paragraphs>323</Paragraphs>
  <Slides>21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Understand outcomes for men documented as disengaged </vt:lpstr>
      <vt:lpstr>Tracing men identified as disengaged in medical charts </vt:lpstr>
      <vt:lpstr>Tracing attempts among men documented as disengaged  </vt:lpstr>
      <vt:lpstr>Outcomes among men successfully traced</vt:lpstr>
      <vt:lpstr>Outcomes among men successfully traced</vt:lpstr>
      <vt:lpstr>Explore Characteristics of men disengaged from care</vt:lpstr>
      <vt:lpstr>Characteristics of men who are disengaged</vt:lpstr>
      <vt:lpstr>Preliminary findings: Characteristics of those disengaged (n=416)</vt:lpstr>
      <vt:lpstr>Preliminary findings: Characteristics of those disengaged (n=416)</vt:lpstr>
      <vt:lpstr>Travel among disengaged men</vt:lpstr>
      <vt:lpstr>Facilitators to engagement  (40 in-depth interviews with men living with HIV)</vt:lpstr>
      <vt:lpstr>Preliminary findings: Characteristics of those disengaged (n=416)</vt:lpstr>
      <vt:lpstr>Summary</vt:lpstr>
      <vt:lpstr>Remaining questions</vt:lpstr>
      <vt:lpstr>Acknowledgements </vt:lpstr>
      <vt:lpstr>References</vt:lpstr>
      <vt:lpstr>EXTRA</vt:lpstr>
      <vt:lpstr>Malawi Health Service Guidelines: Annual recommendations by sex and time required</vt:lpstr>
      <vt:lpstr>Présentation PowerPoint</vt:lpstr>
      <vt:lpstr>Engage study flow</vt:lpstr>
      <vt:lpstr>IDEaL study 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Isabella Robson</dc:creator>
  <cp:lastModifiedBy>Dovel, Kathryn L.</cp:lastModifiedBy>
  <cp:revision>744</cp:revision>
  <dcterms:created xsi:type="dcterms:W3CDTF">2020-10-12T12:46:01Z</dcterms:created>
  <dcterms:modified xsi:type="dcterms:W3CDTF">2022-05-14T22:35:39Z</dcterms:modified>
</cp:coreProperties>
</file>