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4106" r:id="rId2"/>
    <p:sldId id="4080" r:id="rId3"/>
    <p:sldId id="4119" r:id="rId4"/>
    <p:sldId id="4120" r:id="rId5"/>
    <p:sldId id="4117" r:id="rId6"/>
    <p:sldId id="4123" r:id="rId7"/>
    <p:sldId id="4122" r:id="rId8"/>
    <p:sldId id="4124" r:id="rId9"/>
    <p:sldId id="4089" r:id="rId10"/>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90260B-AD0D-42BC-8813-63B8C041116B}" v="5" dt="2023-11-06T07:54:14.2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4" autoAdjust="0"/>
    <p:restoredTop sz="94660"/>
  </p:normalViewPr>
  <p:slideViewPr>
    <p:cSldViewPr snapToGrid="0">
      <p:cViewPr varScale="1">
        <p:scale>
          <a:sx n="63" d="100"/>
          <a:sy n="63" d="100"/>
        </p:scale>
        <p:origin x="92" y="56"/>
      </p:cViewPr>
      <p:guideLst/>
    </p:cSldViewPr>
  </p:slideViewPr>
  <p:notesTextViewPr>
    <p:cViewPr>
      <p:scale>
        <a:sx n="1" d="1"/>
        <a:sy n="1" d="1"/>
      </p:scale>
      <p:origin x="0" y="0"/>
    </p:cViewPr>
  </p:notesTextViewPr>
  <p:notesViewPr>
    <p:cSldViewPr snapToGrid="0">
      <p:cViewPr varScale="1">
        <p:scale>
          <a:sx n="48" d="100"/>
          <a:sy n="48" d="100"/>
        </p:scale>
        <p:origin x="1952" y="3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E47616-BA9C-4DCF-A91C-CB0F1140FD19}" type="datetimeFigureOut">
              <a:rPr lang="en-KE" smtClean="0"/>
              <a:t>06/11/2023</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A1DD63-23E8-48B4-B52D-710A440C1CA3}" type="slidenum">
              <a:rPr lang="en-KE" smtClean="0"/>
              <a:t>‹#›</a:t>
            </a:fld>
            <a:endParaRPr lang="en-KE"/>
          </a:p>
        </p:txBody>
      </p:sp>
    </p:spTree>
    <p:extLst>
      <p:ext uri="{BB962C8B-B14F-4D97-AF65-F5344CB8AC3E}">
        <p14:creationId xmlns:p14="http://schemas.microsoft.com/office/powerpoint/2010/main" val="511193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a:p>
        </p:txBody>
      </p:sp>
      <p:sp>
        <p:nvSpPr>
          <p:cNvPr id="4" name="Slide Number Placeholder 3"/>
          <p:cNvSpPr>
            <a:spLocks noGrp="1"/>
          </p:cNvSpPr>
          <p:nvPr>
            <p:ph type="sldNum" sz="quarter" idx="5"/>
          </p:nvPr>
        </p:nvSpPr>
        <p:spPr/>
        <p:txBody>
          <a:bodyPr/>
          <a:lstStyle/>
          <a:p>
            <a:fld id="{F5A1DD63-23E8-48B4-B52D-710A440C1CA3}" type="slidenum">
              <a:rPr lang="en-KE" smtClean="0"/>
              <a:t>5</a:t>
            </a:fld>
            <a:endParaRPr lang="en-KE"/>
          </a:p>
        </p:txBody>
      </p:sp>
    </p:spTree>
    <p:extLst>
      <p:ext uri="{BB962C8B-B14F-4D97-AF65-F5344CB8AC3E}">
        <p14:creationId xmlns:p14="http://schemas.microsoft.com/office/powerpoint/2010/main" val="1223043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a:p>
        </p:txBody>
      </p:sp>
      <p:sp>
        <p:nvSpPr>
          <p:cNvPr id="4" name="Slide Number Placeholder 3"/>
          <p:cNvSpPr>
            <a:spLocks noGrp="1"/>
          </p:cNvSpPr>
          <p:nvPr>
            <p:ph type="sldNum" sz="quarter" idx="5"/>
          </p:nvPr>
        </p:nvSpPr>
        <p:spPr/>
        <p:txBody>
          <a:bodyPr/>
          <a:lstStyle/>
          <a:p>
            <a:fld id="{F5A1DD63-23E8-48B4-B52D-710A440C1CA3}" type="slidenum">
              <a:rPr lang="en-KE" smtClean="0"/>
              <a:t>6</a:t>
            </a:fld>
            <a:endParaRPr lang="en-KE"/>
          </a:p>
        </p:txBody>
      </p:sp>
    </p:spTree>
    <p:extLst>
      <p:ext uri="{BB962C8B-B14F-4D97-AF65-F5344CB8AC3E}">
        <p14:creationId xmlns:p14="http://schemas.microsoft.com/office/powerpoint/2010/main" val="3475602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51475-E210-6662-EE62-E2D4B8A496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835CB97D-2F41-290A-1429-9F13B6251C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87C6AE43-FA63-DD47-B4A5-5C718D618643}"/>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5" name="Footer Placeholder 4">
            <a:extLst>
              <a:ext uri="{FF2B5EF4-FFF2-40B4-BE49-F238E27FC236}">
                <a16:creationId xmlns:a16="http://schemas.microsoft.com/office/drawing/2014/main" id="{62A5284E-F33C-E5B2-9469-2A766E94A5CA}"/>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E8BF95D2-066E-CE31-5508-D4852D4EF4B3}"/>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1413624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477E8-4321-6484-4E2C-DA2AC34BFBDD}"/>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F30D932F-28AE-97F2-5EF3-04A4CA3AF7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EECC53D2-1B93-ED4E-657E-8336EBE00207}"/>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5" name="Footer Placeholder 4">
            <a:extLst>
              <a:ext uri="{FF2B5EF4-FFF2-40B4-BE49-F238E27FC236}">
                <a16:creationId xmlns:a16="http://schemas.microsoft.com/office/drawing/2014/main" id="{0D10781F-3A16-EB58-0912-861BF3D0C880}"/>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9BCD79EE-922A-9A0A-178C-04A6392313BA}"/>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2521936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05D454-EC12-3993-C286-DD6F125611E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060CEC66-2F0A-CFF4-D5EF-272B547E28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DFACFD1F-1BEA-1651-BAF8-0D16DB3D9D55}"/>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5" name="Footer Placeholder 4">
            <a:extLst>
              <a:ext uri="{FF2B5EF4-FFF2-40B4-BE49-F238E27FC236}">
                <a16:creationId xmlns:a16="http://schemas.microsoft.com/office/drawing/2014/main" id="{99EB5963-3046-378F-A51F-BCEC1224C350}"/>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3782175B-37E8-0663-C9F3-91310812246A}"/>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37312098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CBD2719-5CD2-0F45-8EBE-C2F28D8DCC6C}"/>
              </a:ext>
            </a:extLst>
          </p:cNvPr>
          <p:cNvSpPr>
            <a:spLocks noGrp="1"/>
          </p:cNvSpPr>
          <p:nvPr>
            <p:ph type="dt" sz="half" idx="10"/>
          </p:nvPr>
        </p:nvSpPr>
        <p:spPr/>
        <p:txBody>
          <a:bodyPr/>
          <a:lstStyle/>
          <a:p>
            <a:fld id="{010B8D7D-E41E-4659-A656-4CB4C31B74EB}" type="datetimeFigureOut">
              <a:rPr lang="en-US" smtClean="0"/>
              <a:t>11/5/2023</a:t>
            </a:fld>
            <a:endParaRPr lang="en-US"/>
          </a:p>
        </p:txBody>
      </p:sp>
      <p:sp>
        <p:nvSpPr>
          <p:cNvPr id="5" name="Footer Placeholder 4">
            <a:extLst>
              <a:ext uri="{FF2B5EF4-FFF2-40B4-BE49-F238E27FC236}">
                <a16:creationId xmlns:a16="http://schemas.microsoft.com/office/drawing/2014/main" id="{2AA91D81-7CBF-238C-4209-C0108E48F2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93D0AB-AD10-52E7-EB32-4070DB5A0791}"/>
              </a:ext>
            </a:extLst>
          </p:cNvPr>
          <p:cNvSpPr>
            <a:spLocks noGrp="1"/>
          </p:cNvSpPr>
          <p:nvPr>
            <p:ph type="sldNum" sz="quarter" idx="12"/>
          </p:nvPr>
        </p:nvSpPr>
        <p:spPr/>
        <p:txBody>
          <a:bodyPr/>
          <a:lstStyle/>
          <a:p>
            <a:fld id="{0D2D83E8-E25B-42A2-B8F6-147B898B5D82}" type="slidenum">
              <a:rPr lang="en-US" smtClean="0"/>
              <a:t>‹#›</a:t>
            </a:fld>
            <a:endParaRPr lang="en-US"/>
          </a:p>
        </p:txBody>
      </p:sp>
      <p:sp>
        <p:nvSpPr>
          <p:cNvPr id="7" name="Rectangle 6">
            <a:extLst>
              <a:ext uri="{FF2B5EF4-FFF2-40B4-BE49-F238E27FC236}">
                <a16:creationId xmlns:a16="http://schemas.microsoft.com/office/drawing/2014/main" id="{1EA9729C-79B8-84C9-B792-BB459523F7B5}"/>
              </a:ext>
            </a:extLst>
          </p:cNvPr>
          <p:cNvSpPr/>
          <p:nvPr userDrawn="1"/>
        </p:nvSpPr>
        <p:spPr>
          <a:xfrm>
            <a:off x="0" y="6223379"/>
            <a:ext cx="12192000" cy="634620"/>
          </a:xfrm>
          <a:prstGeom prst="rect">
            <a:avLst/>
          </a:prstGeom>
          <a:solidFill>
            <a:srgbClr val="8D061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7E2A5BFA-9F66-76E7-0A2A-DB39F6A1BDA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581809" y="5806839"/>
            <a:ext cx="771991" cy="825972"/>
          </a:xfrm>
          <a:prstGeom prst="rect">
            <a:avLst/>
          </a:prstGeom>
        </p:spPr>
      </p:pic>
      <p:sp>
        <p:nvSpPr>
          <p:cNvPr id="12" name="TextBox 11">
            <a:extLst>
              <a:ext uri="{FF2B5EF4-FFF2-40B4-BE49-F238E27FC236}">
                <a16:creationId xmlns:a16="http://schemas.microsoft.com/office/drawing/2014/main" id="{17B55E3B-F55D-6AE5-7354-EFB36550F7F7}"/>
              </a:ext>
            </a:extLst>
          </p:cNvPr>
          <p:cNvSpPr txBox="1"/>
          <p:nvPr userDrawn="1"/>
        </p:nvSpPr>
        <p:spPr>
          <a:xfrm>
            <a:off x="763138" y="6352143"/>
            <a:ext cx="2818262" cy="369332"/>
          </a:xfrm>
          <a:prstGeom prst="rect">
            <a:avLst/>
          </a:prstGeom>
          <a:noFill/>
        </p:spPr>
        <p:txBody>
          <a:bodyPr wrap="square">
            <a:spAutoFit/>
          </a:bodyPr>
          <a:lstStyle/>
          <a:p>
            <a:r>
              <a:rPr lang="en-US" spc="50" dirty="0" err="1">
                <a:solidFill>
                  <a:schemeClr val="bg1"/>
                </a:solidFill>
                <a:latin typeface="Jose"/>
              </a:rPr>
              <a:t>info@yemayahealth.africa</a:t>
            </a:r>
            <a:r>
              <a:rPr lang="en-US" spc="50" dirty="0">
                <a:solidFill>
                  <a:schemeClr val="bg1"/>
                </a:solidFill>
                <a:latin typeface="Jose"/>
              </a:rPr>
              <a:t> </a:t>
            </a:r>
          </a:p>
        </p:txBody>
      </p:sp>
      <p:sp>
        <p:nvSpPr>
          <p:cNvPr id="13" name="TextBox 12">
            <a:extLst>
              <a:ext uri="{FF2B5EF4-FFF2-40B4-BE49-F238E27FC236}">
                <a16:creationId xmlns:a16="http://schemas.microsoft.com/office/drawing/2014/main" id="{F4E694BC-4A86-4C13-1A3C-376AC623833C}"/>
              </a:ext>
            </a:extLst>
          </p:cNvPr>
          <p:cNvSpPr txBox="1"/>
          <p:nvPr userDrawn="1"/>
        </p:nvSpPr>
        <p:spPr>
          <a:xfrm>
            <a:off x="7432347" y="6352143"/>
            <a:ext cx="2818261" cy="369332"/>
          </a:xfrm>
          <a:prstGeom prst="rect">
            <a:avLst/>
          </a:prstGeom>
          <a:noFill/>
        </p:spPr>
        <p:txBody>
          <a:bodyPr wrap="square">
            <a:spAutoFit/>
          </a:bodyPr>
          <a:lstStyle/>
          <a:p>
            <a:r>
              <a:rPr lang="en-US" spc="50" dirty="0">
                <a:solidFill>
                  <a:schemeClr val="bg1"/>
                </a:solidFill>
                <a:latin typeface="Jose"/>
              </a:rPr>
              <a:t>www. </a:t>
            </a:r>
            <a:r>
              <a:rPr lang="en-US" spc="50" dirty="0" err="1">
                <a:solidFill>
                  <a:schemeClr val="bg1"/>
                </a:solidFill>
                <a:latin typeface="Jose"/>
              </a:rPr>
              <a:t>yemayahealth.africa</a:t>
            </a:r>
            <a:r>
              <a:rPr lang="en-US" spc="50" dirty="0">
                <a:solidFill>
                  <a:schemeClr val="bg1"/>
                </a:solidFill>
                <a:latin typeface="Jose"/>
              </a:rPr>
              <a:t> </a:t>
            </a:r>
          </a:p>
        </p:txBody>
      </p:sp>
      <p:pic>
        <p:nvPicPr>
          <p:cNvPr id="19" name="Picture 18">
            <a:extLst>
              <a:ext uri="{FF2B5EF4-FFF2-40B4-BE49-F238E27FC236}">
                <a16:creationId xmlns:a16="http://schemas.microsoft.com/office/drawing/2014/main" id="{67A6E987-E247-6277-7E6E-C05EFBA7534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935349" y="112473"/>
            <a:ext cx="5404958" cy="5776710"/>
          </a:xfrm>
          <a:prstGeom prst="rect">
            <a:avLst/>
          </a:prstGeom>
        </p:spPr>
      </p:pic>
      <p:sp>
        <p:nvSpPr>
          <p:cNvPr id="2" name="Rectangle 1">
            <a:extLst>
              <a:ext uri="{FF2B5EF4-FFF2-40B4-BE49-F238E27FC236}">
                <a16:creationId xmlns:a16="http://schemas.microsoft.com/office/drawing/2014/main" id="{F68E63DB-0118-DF79-3959-1FDAE019159C}"/>
              </a:ext>
            </a:extLst>
          </p:cNvPr>
          <p:cNvSpPr/>
          <p:nvPr userDrawn="1"/>
        </p:nvSpPr>
        <p:spPr>
          <a:xfrm>
            <a:off x="221227" y="402607"/>
            <a:ext cx="162232" cy="634621"/>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13468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07135-8EF1-E2DA-362A-2F7B12C923A5}"/>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5E5BBCA7-2EB4-A044-04D7-EEC132F9D3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453FFCEF-DC92-7E18-5240-50D960090EB9}"/>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5" name="Footer Placeholder 4">
            <a:extLst>
              <a:ext uri="{FF2B5EF4-FFF2-40B4-BE49-F238E27FC236}">
                <a16:creationId xmlns:a16="http://schemas.microsoft.com/office/drawing/2014/main" id="{2F057ABB-FB94-521A-08E9-ACE986AC290C}"/>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EBB08781-6988-D025-61A1-60C34991D9AA}"/>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1594080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16A10-EA15-DA61-F826-CC0E172987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EFEB9E5B-3298-FD16-9B8B-1B388F8243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0E666F-89E8-DBE5-E3A5-76300D77FEA4}"/>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5" name="Footer Placeholder 4">
            <a:extLst>
              <a:ext uri="{FF2B5EF4-FFF2-40B4-BE49-F238E27FC236}">
                <a16:creationId xmlns:a16="http://schemas.microsoft.com/office/drawing/2014/main" id="{872FCE2C-F5EC-5E7B-98C2-AB766F912EFF}"/>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891E6939-DFA0-ABCE-C454-853251967372}"/>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4266015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0A8AE-2CB8-24FE-8FC3-1B781DBA256A}"/>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CBD19455-DD3F-9595-6E9C-604540800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0F47B974-8E8D-99CA-E361-03DF0F879D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460FED8E-9970-D97C-0B5C-9277E230195D}"/>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6" name="Footer Placeholder 5">
            <a:extLst>
              <a:ext uri="{FF2B5EF4-FFF2-40B4-BE49-F238E27FC236}">
                <a16:creationId xmlns:a16="http://schemas.microsoft.com/office/drawing/2014/main" id="{94963301-0523-15B8-34EA-8099A8B48F1C}"/>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9ACB9DEC-9317-EBF3-3497-4CDEAF244238}"/>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1513499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16186-2F5B-4F45-8592-6CF16F08C6C5}"/>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37B4C111-7AD5-8120-9B1B-3DEC9BA311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18A04-872D-D105-6D12-0420379F40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3EC8FC7C-0F48-ADF9-2483-60D897471D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04AABD-52B0-0CD9-1362-A6C92EABBF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FEEFE427-D15D-8644-BFC4-5151123576DF}"/>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8" name="Footer Placeholder 7">
            <a:extLst>
              <a:ext uri="{FF2B5EF4-FFF2-40B4-BE49-F238E27FC236}">
                <a16:creationId xmlns:a16="http://schemas.microsoft.com/office/drawing/2014/main" id="{EB9FA5F3-2DE3-8B11-B8A3-925C6D2ACB0A}"/>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2C693E50-0CC0-052C-2706-7FE21D76F212}"/>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2324143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CAF3C-0212-8B47-092A-ED35561FC687}"/>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24E8C112-007E-6A2B-06F5-D372CF1FDF33}"/>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4" name="Footer Placeholder 3">
            <a:extLst>
              <a:ext uri="{FF2B5EF4-FFF2-40B4-BE49-F238E27FC236}">
                <a16:creationId xmlns:a16="http://schemas.microsoft.com/office/drawing/2014/main" id="{6ECC41A1-FD32-F0A8-773D-94EB8D78AFD2}"/>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DEE84C64-54CA-23CD-0DCE-89707E7C48A7}"/>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3913286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50404A-4A83-274E-B773-BD06BD67A4C8}"/>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3" name="Footer Placeholder 2">
            <a:extLst>
              <a:ext uri="{FF2B5EF4-FFF2-40B4-BE49-F238E27FC236}">
                <a16:creationId xmlns:a16="http://schemas.microsoft.com/office/drawing/2014/main" id="{45703037-C622-7547-7C7A-4ADA13D4958B}"/>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38B289C1-5AFA-4C48-48B0-678E7D7D4466}"/>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2177591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8DFB6-ED92-17DE-1272-3D8982D44A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89DB9B45-E75C-741F-1AB7-853B8D2682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E70314FC-E6BF-DCB6-F85A-533986447A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6C4E07-F729-1389-3971-674A8509B581}"/>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6" name="Footer Placeholder 5">
            <a:extLst>
              <a:ext uri="{FF2B5EF4-FFF2-40B4-BE49-F238E27FC236}">
                <a16:creationId xmlns:a16="http://schemas.microsoft.com/office/drawing/2014/main" id="{A915C530-D58E-F685-8235-C210A101D798}"/>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6F15F6F0-6BDB-C6BB-99A4-F63AF4CB9159}"/>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902305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C922A-8C0B-0925-327A-B78025B9F4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445EB27A-B3AB-464F-703B-D4FD6B88EC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C9D3F400-3940-D136-DB3E-632F053772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6A44A-B6B6-93BA-F4FB-46156D1BF1F1}"/>
              </a:ext>
            </a:extLst>
          </p:cNvPr>
          <p:cNvSpPr>
            <a:spLocks noGrp="1"/>
          </p:cNvSpPr>
          <p:nvPr>
            <p:ph type="dt" sz="half" idx="10"/>
          </p:nvPr>
        </p:nvSpPr>
        <p:spPr/>
        <p:txBody>
          <a:bodyPr/>
          <a:lstStyle/>
          <a:p>
            <a:fld id="{A5491874-56E7-4084-950A-3B2A811A9197}" type="datetimeFigureOut">
              <a:rPr lang="en-KE" smtClean="0"/>
              <a:t>05/11/2023</a:t>
            </a:fld>
            <a:endParaRPr lang="en-KE"/>
          </a:p>
        </p:txBody>
      </p:sp>
      <p:sp>
        <p:nvSpPr>
          <p:cNvPr id="6" name="Footer Placeholder 5">
            <a:extLst>
              <a:ext uri="{FF2B5EF4-FFF2-40B4-BE49-F238E27FC236}">
                <a16:creationId xmlns:a16="http://schemas.microsoft.com/office/drawing/2014/main" id="{1D22C829-BAD6-1143-E743-886A9AF2C134}"/>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2DC1B3DF-1F00-21DA-189E-EAD17B40ECA6}"/>
              </a:ext>
            </a:extLst>
          </p:cNvPr>
          <p:cNvSpPr>
            <a:spLocks noGrp="1"/>
          </p:cNvSpPr>
          <p:nvPr>
            <p:ph type="sldNum" sz="quarter" idx="12"/>
          </p:nvPr>
        </p:nvSpPr>
        <p:spPr/>
        <p:txBody>
          <a:bodyPr/>
          <a:lstStyle/>
          <a:p>
            <a:fld id="{C53AE559-030B-462F-8781-7658B43E0D40}" type="slidenum">
              <a:rPr lang="en-KE" smtClean="0"/>
              <a:t>‹#›</a:t>
            </a:fld>
            <a:endParaRPr lang="en-KE"/>
          </a:p>
        </p:txBody>
      </p:sp>
    </p:spTree>
    <p:extLst>
      <p:ext uri="{BB962C8B-B14F-4D97-AF65-F5344CB8AC3E}">
        <p14:creationId xmlns:p14="http://schemas.microsoft.com/office/powerpoint/2010/main" val="71408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B23D86-A843-7523-47BB-EDF6405C85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B9AABD7B-35F6-E307-BB5B-57A029DE99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FFE6C885-A2E6-786B-057E-DECB296644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491874-56E7-4084-950A-3B2A811A9197}" type="datetimeFigureOut">
              <a:rPr lang="en-KE" smtClean="0"/>
              <a:t>05/11/2023</a:t>
            </a:fld>
            <a:endParaRPr lang="en-KE"/>
          </a:p>
        </p:txBody>
      </p:sp>
      <p:sp>
        <p:nvSpPr>
          <p:cNvPr id="5" name="Footer Placeholder 4">
            <a:extLst>
              <a:ext uri="{FF2B5EF4-FFF2-40B4-BE49-F238E27FC236}">
                <a16:creationId xmlns:a16="http://schemas.microsoft.com/office/drawing/2014/main" id="{41164AB0-5851-B9DC-DB69-654B6A5448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F38956FA-996E-9B7E-3AF5-945CA5E731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3AE559-030B-462F-8781-7658B43E0D40}" type="slidenum">
              <a:rPr lang="en-KE" smtClean="0"/>
              <a:t>‹#›</a:t>
            </a:fld>
            <a:endParaRPr lang="en-KE"/>
          </a:p>
        </p:txBody>
      </p:sp>
    </p:spTree>
    <p:extLst>
      <p:ext uri="{BB962C8B-B14F-4D97-AF65-F5344CB8AC3E}">
        <p14:creationId xmlns:p14="http://schemas.microsoft.com/office/powerpoint/2010/main" val="1854684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C08F0-8990-BA66-2ECD-8A0323CD4C99}"/>
              </a:ext>
            </a:extLst>
          </p:cNvPr>
          <p:cNvSpPr txBox="1">
            <a:spLocks/>
          </p:cNvSpPr>
          <p:nvPr/>
        </p:nvSpPr>
        <p:spPr>
          <a:xfrm>
            <a:off x="497488" y="937583"/>
            <a:ext cx="7040880" cy="540750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lvl="0" indent="-342900" algn="just">
              <a:lnSpc>
                <a:spcPct val="125000"/>
              </a:lnSpc>
              <a:buFont typeface="Cambria" panose="02040503050406030204" pitchFamily="18" charset="0"/>
              <a:buChar char="-"/>
            </a:pPr>
            <a:br>
              <a:rPr lang="en-US" sz="3200" b="1" dirty="0">
                <a:latin typeface="Book Antiqua" panose="02040602050305030304" pitchFamily="18" charset="0"/>
              </a:rPr>
            </a:br>
            <a:r>
              <a:rPr lang="en-US" sz="3200" b="1" dirty="0">
                <a:latin typeface="Book Antiqua" panose="02040602050305030304" pitchFamily="18" charset="0"/>
              </a:rPr>
              <a:t>S</a:t>
            </a:r>
            <a:r>
              <a:rPr lang="en-US" sz="3200" b="1" kern="100" dirty="0">
                <a:effectLst/>
                <a:latin typeface="Book Antiqua" panose="02040602050305030304" pitchFamily="18" charset="0"/>
                <a:ea typeface="Calibri" panose="020F0502020204030204" pitchFamily="34" charset="0"/>
                <a:cs typeface="Calibri" panose="020F0502020204030204" pitchFamily="34" charset="0"/>
              </a:rPr>
              <a:t>ustaining effective leadership to secure gains, bridge disparities and expedite progress</a:t>
            </a:r>
            <a:endParaRPr lang="en-US" sz="3200" b="1" kern="100" dirty="0">
              <a:effectLst/>
              <a:latin typeface="Book Antiqua" panose="02040602050305030304" pitchFamily="18" charset="0"/>
              <a:ea typeface="Calibri" panose="020F0502020204030204" pitchFamily="34" charset="0"/>
              <a:cs typeface="Times New Roman" panose="02020603050405020304" pitchFamily="18" charset="0"/>
            </a:endParaRPr>
          </a:p>
          <a:p>
            <a:pPr marL="457200" algn="just">
              <a:lnSpc>
                <a:spcPct val="125000"/>
              </a:lnSpc>
            </a:pPr>
            <a:endParaRPr lang="en-US" sz="3200" i="1" kern="100" dirty="0">
              <a:latin typeface="Book Antiqua" panose="02040602050305030304" pitchFamily="18" charset="0"/>
              <a:ea typeface="Calibri" panose="020F0502020204030204" pitchFamily="34" charset="0"/>
              <a:cs typeface="Times New Roman" panose="02020603050405020304" pitchFamily="18" charset="0"/>
            </a:endParaRPr>
          </a:p>
          <a:p>
            <a:pPr marL="457200" algn="just">
              <a:lnSpc>
                <a:spcPct val="125000"/>
              </a:lnSpc>
            </a:pPr>
            <a:r>
              <a:rPr lang="en-US" sz="2000" kern="100" dirty="0">
                <a:effectLst/>
                <a:latin typeface="Book Antiqua" panose="02040602050305030304" pitchFamily="18" charset="0"/>
                <a:ea typeface="Calibri" panose="020F0502020204030204" pitchFamily="34" charset="0"/>
                <a:cs typeface="Times New Roman" panose="02020603050405020304" pitchFamily="18" charset="0"/>
              </a:rPr>
              <a:t>A position paper on the leadership role of national AIDS coordinating authorities in the future of HIV prevention, sustainable health and preventing future pandemics</a:t>
            </a:r>
            <a:endParaRPr lang="en-KE" sz="2000" kern="100" dirty="0">
              <a:effectLst/>
              <a:latin typeface="Book Antiqua" panose="02040602050305030304" pitchFamily="18" charset="0"/>
              <a:ea typeface="Calibri" panose="020F0502020204030204" pitchFamily="34" charset="0"/>
              <a:cs typeface="Times New Roman" panose="02020603050405020304" pitchFamily="18" charset="0"/>
            </a:endParaRPr>
          </a:p>
          <a:p>
            <a:endParaRPr lang="en-US" sz="3200" b="1" i="1" dirty="0">
              <a:latin typeface="Book Antiqua" panose="02040602050305030304" pitchFamily="18" charset="0"/>
            </a:endParaRPr>
          </a:p>
        </p:txBody>
      </p:sp>
      <p:pic>
        <p:nvPicPr>
          <p:cNvPr id="3" name="Picture 2" descr="A red ribbon with text&#10;&#10;Description automatically generated">
            <a:extLst>
              <a:ext uri="{FF2B5EF4-FFF2-40B4-BE49-F238E27FC236}">
                <a16:creationId xmlns:a16="http://schemas.microsoft.com/office/drawing/2014/main" id="{35D14FB0-2E21-2AC2-20C6-D030AB6190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8780" y="988640"/>
            <a:ext cx="3776980" cy="2011242"/>
          </a:xfrm>
          <a:prstGeom prst="rect">
            <a:avLst/>
          </a:prstGeom>
        </p:spPr>
      </p:pic>
      <p:sp>
        <p:nvSpPr>
          <p:cNvPr id="4" name="Subtitle 2">
            <a:extLst>
              <a:ext uri="{FF2B5EF4-FFF2-40B4-BE49-F238E27FC236}">
                <a16:creationId xmlns:a16="http://schemas.microsoft.com/office/drawing/2014/main" id="{FD620C93-8ED7-4C66-502D-DAAAC31A5E77}"/>
              </a:ext>
            </a:extLst>
          </p:cNvPr>
          <p:cNvSpPr txBox="1">
            <a:spLocks/>
          </p:cNvSpPr>
          <p:nvPr/>
        </p:nvSpPr>
        <p:spPr>
          <a:xfrm>
            <a:off x="1087120" y="5740143"/>
            <a:ext cx="3505554" cy="80527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1800" dirty="0"/>
          </a:p>
        </p:txBody>
      </p:sp>
    </p:spTree>
    <p:extLst>
      <p:ext uri="{BB962C8B-B14F-4D97-AF65-F5344CB8AC3E}">
        <p14:creationId xmlns:p14="http://schemas.microsoft.com/office/powerpoint/2010/main" val="92853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461EF2C-07F8-73D7-35C4-DD95390EEB70}"/>
              </a:ext>
            </a:extLst>
          </p:cNvPr>
          <p:cNvSpPr txBox="1">
            <a:spLocks/>
          </p:cNvSpPr>
          <p:nvPr/>
        </p:nvSpPr>
        <p:spPr>
          <a:xfrm>
            <a:off x="630936" y="639520"/>
            <a:ext cx="6135624" cy="102672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3400" b="1" dirty="0">
                <a:latin typeface="Book Antiqua" panose="02040602050305030304" pitchFamily="18" charset="0"/>
              </a:rPr>
              <a:t>Factors impacting success of HIV response </a:t>
            </a:r>
            <a:endParaRPr lang="en-US" sz="3400" b="1" kern="1200" dirty="0">
              <a:solidFill>
                <a:schemeClr val="tx1"/>
              </a:solidFill>
              <a:latin typeface="Book Antiqua" panose="02040602050305030304" pitchFamily="18" charset="0"/>
            </a:endParaRPr>
          </a:p>
        </p:txBody>
      </p:sp>
      <p:sp>
        <p:nvSpPr>
          <p:cNvPr id="3" name="TextBox 2">
            <a:extLst>
              <a:ext uri="{FF2B5EF4-FFF2-40B4-BE49-F238E27FC236}">
                <a16:creationId xmlns:a16="http://schemas.microsoft.com/office/drawing/2014/main" id="{F6729B88-9711-6654-6C4B-8826727B9AB9}"/>
              </a:ext>
            </a:extLst>
          </p:cNvPr>
          <p:cNvSpPr txBox="1"/>
          <p:nvPr/>
        </p:nvSpPr>
        <p:spPr>
          <a:xfrm>
            <a:off x="630935" y="2231571"/>
            <a:ext cx="11123023" cy="3986910"/>
          </a:xfrm>
          <a:prstGeom prst="rect">
            <a:avLst/>
          </a:prstGeom>
        </p:spPr>
        <p:txBody>
          <a:bodyPr vert="horz" lIns="91440" tIns="45720" rIns="91440" bIns="45720" rtlCol="0" anchor="t">
            <a:noAutofit/>
          </a:bodyPr>
          <a:lstStyle/>
          <a:p>
            <a:pPr marL="285750" indent="-285750">
              <a:lnSpc>
                <a:spcPct val="110000"/>
              </a:lnSpc>
              <a:spcAft>
                <a:spcPts val="300"/>
              </a:spcAft>
              <a:buFont typeface="Arial" panose="020B0604020202020204" pitchFamily="34" charset="0"/>
              <a:buChar char="•"/>
              <a:tabLst>
                <a:tab pos="1117600" algn="l"/>
              </a:tabLst>
            </a:pPr>
            <a:r>
              <a:rPr lang="en-CA" sz="20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Significant and unprecedented progress in the HIV response </a:t>
            </a:r>
          </a:p>
          <a:p>
            <a:pPr marL="285750" indent="-285750">
              <a:lnSpc>
                <a:spcPct val="110000"/>
              </a:lnSpc>
              <a:spcAft>
                <a:spcPts val="300"/>
              </a:spcAft>
              <a:buFont typeface="Arial" panose="020B0604020202020204" pitchFamily="34" charset="0"/>
              <a:buChar char="•"/>
              <a:tabLst>
                <a:tab pos="1117600" algn="l"/>
              </a:tabLst>
            </a:pPr>
            <a:r>
              <a:rPr lang="en-US" sz="20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Key factors:</a:t>
            </a:r>
          </a:p>
          <a:p>
            <a:pPr marL="742950" lvl="1" indent="-285750">
              <a:lnSpc>
                <a:spcPct val="110000"/>
              </a:lnSpc>
              <a:spcAft>
                <a:spcPts val="300"/>
              </a:spcAft>
              <a:buFont typeface="Courier New" panose="02070309020205020404" pitchFamily="49" charset="0"/>
              <a:buChar char="o"/>
              <a:tabLst>
                <a:tab pos="1117600" algn="l"/>
              </a:tabLst>
            </a:pP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defined global targets, political commitments and country strategic plans</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ct val="110000"/>
              </a:lnSpc>
              <a:spcAft>
                <a:spcPts val="300"/>
              </a:spcAft>
              <a:buFont typeface="Courier New" panose="02070309020205020404" pitchFamily="49" charset="0"/>
              <a:buChar char="o"/>
              <a:tabLst>
                <a:tab pos="1117600" algn="l"/>
              </a:tabLst>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Global </a:t>
            </a: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architecture driving multisectoral action, funding and market-shaping</a:t>
            </a:r>
          </a:p>
          <a:p>
            <a:pPr marL="742950" lvl="1" indent="-285750">
              <a:lnSpc>
                <a:spcPct val="110000"/>
              </a:lnSpc>
              <a:spcAft>
                <a:spcPts val="300"/>
              </a:spcAft>
              <a:buFont typeface="Courier New" panose="02070309020205020404" pitchFamily="49" charset="0"/>
              <a:buChar char="o"/>
              <a:tabLst>
                <a:tab pos="1117600" algn="l"/>
              </a:tabLst>
            </a:pPr>
            <a:r>
              <a:rPr lang="en-CA" sz="2000" dirty="0">
                <a:latin typeface="Calibri" panose="020F0502020204030204" pitchFamily="34" charset="0"/>
                <a:ea typeface="Times New Roman" panose="02020603050405020304" pitchFamily="18" charset="0"/>
                <a:cs typeface="Times New Roman" panose="02020603050405020304" pitchFamily="18" charset="0"/>
              </a:rPr>
              <a:t>Country and national ownership of HIV response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ct val="110000"/>
              </a:lnSpc>
              <a:spcAft>
                <a:spcPts val="300"/>
              </a:spcAft>
              <a:buFont typeface="Courier New" panose="02070309020205020404" pitchFamily="49" charset="0"/>
              <a:buChar char="o"/>
              <a:tabLst>
                <a:tab pos="1117600" algn="l"/>
              </a:tabLst>
            </a:pP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National AIDS Coordinating Authorities (NACAs) providing country leadership</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ct val="110000"/>
              </a:lnSpc>
              <a:spcAft>
                <a:spcPts val="300"/>
              </a:spcAft>
              <a:buFont typeface="Courier New" panose="02070309020205020404" pitchFamily="49" charset="0"/>
              <a:buChar char="o"/>
              <a:tabLst>
                <a:tab pos="1117600" algn="l"/>
              </a:tabLst>
            </a:pPr>
            <a:r>
              <a:rPr lang="en-CA" sz="2000" dirty="0">
                <a:latin typeface="Calibri" panose="020F0502020204030204" pitchFamily="34" charset="0"/>
                <a:ea typeface="Times New Roman" panose="02020603050405020304" pitchFamily="18" charset="0"/>
                <a:cs typeface="Times New Roman" panose="02020603050405020304" pitchFamily="18" charset="0"/>
              </a:rPr>
              <a:t>A</a:t>
            </a: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ction led by communities and civil society organizations</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ct val="110000"/>
              </a:lnSpc>
              <a:spcAft>
                <a:spcPts val="300"/>
              </a:spcAft>
              <a:buFont typeface="Courier New" panose="02070309020205020404" pitchFamily="49" charset="0"/>
              <a:buChar char="o"/>
              <a:tabLst>
                <a:tab pos="1117600" algn="l"/>
              </a:tabLst>
            </a:pP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Indicator-based programme monitoring, a pioneer for current global practice in public health</a:t>
            </a:r>
            <a:endParaRPr lang="en-KE"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28600">
              <a:lnSpc>
                <a:spcPct val="90000"/>
              </a:lnSpc>
              <a:spcAft>
                <a:spcPts val="600"/>
              </a:spcAft>
              <a:buFont typeface="Arial" panose="020B0604020202020204" pitchFamily="34" charset="0"/>
              <a:buChar char="•"/>
            </a:pPr>
            <a:endParaRPr lang="en-US" sz="2400" dirty="0">
              <a:effectLst/>
            </a:endParaRPr>
          </a:p>
        </p:txBody>
      </p:sp>
      <p:pic>
        <p:nvPicPr>
          <p:cNvPr id="5" name="Picture 4" descr="A red ribbon with text&#10;&#10;Description automatically generated">
            <a:extLst>
              <a:ext uri="{FF2B5EF4-FFF2-40B4-BE49-F238E27FC236}">
                <a16:creationId xmlns:a16="http://schemas.microsoft.com/office/drawing/2014/main" id="{96DD2000-74C1-03C7-7F9F-0E076B33BD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02099" y="393455"/>
            <a:ext cx="3451860" cy="1838115"/>
          </a:xfrm>
          <a:prstGeom prst="rect">
            <a:avLst/>
          </a:prstGeom>
        </p:spPr>
      </p:pic>
    </p:spTree>
    <p:extLst>
      <p:ext uri="{BB962C8B-B14F-4D97-AF65-F5344CB8AC3E}">
        <p14:creationId xmlns:p14="http://schemas.microsoft.com/office/powerpoint/2010/main" val="4057277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461EF2C-07F8-73D7-35C4-DD95390EEB70}"/>
              </a:ext>
            </a:extLst>
          </p:cNvPr>
          <p:cNvSpPr txBox="1">
            <a:spLocks/>
          </p:cNvSpPr>
          <p:nvPr/>
        </p:nvSpPr>
        <p:spPr>
          <a:xfrm>
            <a:off x="630936" y="639520"/>
            <a:ext cx="6135624" cy="102672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3400" b="1" dirty="0">
                <a:latin typeface="Book Antiqua" panose="02040602050305030304" pitchFamily="18" charset="0"/>
              </a:rPr>
              <a:t>Challenges and barriers to progress remain</a:t>
            </a:r>
            <a:endParaRPr lang="en-US" sz="3400" b="1" kern="1200" dirty="0">
              <a:solidFill>
                <a:schemeClr val="tx1"/>
              </a:solidFill>
              <a:latin typeface="Book Antiqua" panose="02040602050305030304" pitchFamily="18" charset="0"/>
            </a:endParaRPr>
          </a:p>
        </p:txBody>
      </p:sp>
      <p:sp>
        <p:nvSpPr>
          <p:cNvPr id="3" name="TextBox 2">
            <a:extLst>
              <a:ext uri="{FF2B5EF4-FFF2-40B4-BE49-F238E27FC236}">
                <a16:creationId xmlns:a16="http://schemas.microsoft.com/office/drawing/2014/main" id="{F6729B88-9711-6654-6C4B-8826727B9AB9}"/>
              </a:ext>
            </a:extLst>
          </p:cNvPr>
          <p:cNvSpPr txBox="1"/>
          <p:nvPr/>
        </p:nvSpPr>
        <p:spPr>
          <a:xfrm>
            <a:off x="630936" y="2020520"/>
            <a:ext cx="11123022" cy="4515144"/>
          </a:xfrm>
          <a:prstGeom prst="rect">
            <a:avLst/>
          </a:prstGeom>
        </p:spPr>
        <p:txBody>
          <a:bodyPr vert="horz" lIns="91440" tIns="45720" rIns="91440" bIns="45720" rtlCol="0" anchor="t">
            <a:noAutofit/>
          </a:bodyPr>
          <a:lstStyle/>
          <a:p>
            <a:pPr>
              <a:lnSpc>
                <a:spcPct val="110000"/>
              </a:lnSpc>
              <a:tabLst>
                <a:tab pos="1117600" algn="l"/>
              </a:tabLst>
            </a:pPr>
            <a:r>
              <a:rPr lang="en-CA" sz="2000" b="1" dirty="0">
                <a:solidFill>
                  <a:srgbClr val="000000"/>
                </a:solidFill>
                <a:latin typeface="Calibri" panose="020F0502020204030204" pitchFamily="34" charset="0"/>
                <a:ea typeface="Arial" panose="020B0604020202020204" pitchFamily="34" charset="0"/>
                <a:cs typeface="Calibri" panose="020F0502020204030204" pitchFamily="34" charset="0"/>
              </a:rPr>
              <a:t>Access to services </a:t>
            </a:r>
            <a:endParaRPr lang="en-CA" sz="2000" b="1" dirty="0">
              <a:solidFill>
                <a:srgbClr val="000000"/>
              </a:solidFill>
              <a:effectLst/>
              <a:latin typeface="Calibri" panose="020F0502020204030204" pitchFamily="34" charset="0"/>
              <a:ea typeface="Arial" panose="020B0604020202020204" pitchFamily="34" charset="0"/>
              <a:cs typeface="Calibri" panose="020F0502020204030204" pitchFamily="34" charset="0"/>
            </a:endParaRPr>
          </a:p>
          <a:p>
            <a:pPr marL="285750" indent="-285750">
              <a:lnSpc>
                <a:spcPct val="110000"/>
              </a:lnSpc>
              <a:buFont typeface="Arial" panose="020B0604020202020204" pitchFamily="34" charset="0"/>
              <a:buChar char="•"/>
              <a:tabLst>
                <a:tab pos="1117600" algn="l"/>
              </a:tabLst>
            </a:pPr>
            <a:r>
              <a:rPr lang="en-CA" sz="20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Approx 1.3 million people globally acquired HIV in 2022</a:t>
            </a:r>
          </a:p>
          <a:p>
            <a:pPr marL="285750" indent="-285750">
              <a:lnSpc>
                <a:spcPct val="110000"/>
              </a:lnSpc>
              <a:buFont typeface="Arial" panose="020B0604020202020204" pitchFamily="34" charset="0"/>
              <a:buChar char="•"/>
              <a:tabLst>
                <a:tab pos="1117600" algn="l"/>
              </a:tabLst>
            </a:pPr>
            <a:r>
              <a:rPr lang="en-CA" sz="2000" dirty="0">
                <a:solidFill>
                  <a:srgbClr val="000000"/>
                </a:solidFill>
                <a:latin typeface="Calibri" panose="020F0502020204030204" pitchFamily="34" charset="0"/>
                <a:ea typeface="Arial" panose="020B0604020202020204" pitchFamily="34" charset="0"/>
                <a:cs typeface="Calibri" panose="020F0502020204030204" pitchFamily="34" charset="0"/>
              </a:rPr>
              <a:t>O</a:t>
            </a:r>
            <a:r>
              <a:rPr lang="en-CA" sz="20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ver 9 million of the 39 million people living with HIV were not receiving HIV treatment </a:t>
            </a:r>
          </a:p>
          <a:p>
            <a:pPr marL="285750" indent="-285750">
              <a:lnSpc>
                <a:spcPct val="110000"/>
              </a:lnSpc>
              <a:buFont typeface="Arial" panose="020B0604020202020204" pitchFamily="34" charset="0"/>
              <a:buChar char="•"/>
              <a:tabLst>
                <a:tab pos="1117600" algn="l"/>
              </a:tabLst>
            </a:pPr>
            <a:r>
              <a:rPr lang="en-CA" sz="2000" dirty="0">
                <a:solidFill>
                  <a:srgbClr val="000000"/>
                </a:solidFill>
                <a:latin typeface="Calibri" panose="020F0502020204030204" pitchFamily="34" charset="0"/>
                <a:ea typeface="Arial" panose="020B0604020202020204" pitchFamily="34" charset="0"/>
                <a:cs typeface="Calibri" panose="020F0502020204030204" pitchFamily="34" charset="0"/>
              </a:rPr>
              <a:t>Uneven performance affecting mostly v</a:t>
            </a:r>
            <a:r>
              <a:rPr lang="en-CA" sz="20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ulnerable and key populations</a:t>
            </a:r>
          </a:p>
          <a:p>
            <a:pPr>
              <a:lnSpc>
                <a:spcPct val="110000"/>
              </a:lnSpc>
              <a:tabLst>
                <a:tab pos="1117600" algn="l"/>
              </a:tabLst>
            </a:pPr>
            <a:endParaRPr lang="en-CA" sz="2000" dirty="0">
              <a:solidFill>
                <a:srgbClr val="000000"/>
              </a:solidFill>
              <a:effectLst/>
              <a:latin typeface="Calibri" panose="020F0502020204030204" pitchFamily="34" charset="0"/>
              <a:ea typeface="Arial" panose="020B0604020202020204" pitchFamily="34" charset="0"/>
              <a:cs typeface="Calibri" panose="020F0502020204030204" pitchFamily="34" charset="0"/>
            </a:endParaRPr>
          </a:p>
          <a:p>
            <a:pPr>
              <a:lnSpc>
                <a:spcPct val="110000"/>
              </a:lnSpc>
              <a:tabLst>
                <a:tab pos="1117600" algn="l"/>
              </a:tabLst>
            </a:pPr>
            <a:r>
              <a:rPr lang="en-CA" sz="2000" b="1" dirty="0">
                <a:solidFill>
                  <a:srgbClr val="000000"/>
                </a:solidFill>
                <a:latin typeface="Calibri" panose="020F0502020204030204" pitchFamily="34" charset="0"/>
                <a:ea typeface="Arial" panose="020B0604020202020204" pitchFamily="34" charset="0"/>
                <a:cs typeface="Calibri" panose="020F0502020204030204" pitchFamily="34" charset="0"/>
              </a:rPr>
              <a:t>E</a:t>
            </a:r>
            <a:r>
              <a:rPr lang="en-CA" sz="2000" b="1" dirty="0">
                <a:solidFill>
                  <a:srgbClr val="000000"/>
                </a:solidFill>
                <a:effectLst/>
                <a:latin typeface="Calibri" panose="020F0502020204030204" pitchFamily="34" charset="0"/>
                <a:ea typeface="Arial" panose="020B0604020202020204" pitchFamily="34" charset="0"/>
                <a:cs typeface="Calibri" panose="020F0502020204030204" pitchFamily="34" charset="0"/>
              </a:rPr>
              <a:t>volving </a:t>
            </a:r>
            <a:r>
              <a:rPr lang="en-CA"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HIV response landscape and global context</a:t>
            </a:r>
            <a:endParaRPr lang="en-US" sz="20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10000"/>
              </a:lnSpc>
              <a:buFont typeface="Arial" panose="020B0604020202020204" pitchFamily="34" charset="0"/>
              <a:buChar char="•"/>
              <a:tabLst>
                <a:tab pos="1117600" algn="l"/>
              </a:tabLst>
            </a:pPr>
            <a:r>
              <a:rPr lang="en-CA" sz="2000" dirty="0">
                <a:effectLst/>
                <a:latin typeface="Calibri" panose="020F0502020204030204" pitchFamily="34" charset="0"/>
                <a:ea typeface="Calibri" panose="020F0502020204030204" pitchFamily="34" charset="0"/>
                <a:cs typeface="Times New Roman" panose="02020603050405020304" pitchFamily="18" charset="0"/>
              </a:rPr>
              <a:t>COVID-19 highlights d</a:t>
            </a: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isparities between countries and populations' access to health care</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285750" indent="-285750">
              <a:lnSpc>
                <a:spcPct val="110000"/>
              </a:lnSpc>
              <a:buFont typeface="Arial" panose="020B0604020202020204" pitchFamily="34" charset="0"/>
              <a:buChar char="•"/>
              <a:tabLst>
                <a:tab pos="1117600" algn="l"/>
              </a:tabLst>
            </a:pPr>
            <a:r>
              <a:rPr lang="en-CA" sz="2000" dirty="0">
                <a:latin typeface="Calibri" panose="020F0502020204030204" pitchFamily="34" charset="0"/>
                <a:ea typeface="Times New Roman" panose="02020603050405020304" pitchFamily="18" charset="0"/>
                <a:cs typeface="Times New Roman" panose="02020603050405020304" pitchFamily="18" charset="0"/>
              </a:rPr>
              <a:t>Integration of </a:t>
            </a: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vertical health programmes into </a:t>
            </a:r>
            <a:r>
              <a:rPr lang="en-CA" sz="2000" dirty="0">
                <a:latin typeface="Calibri" panose="020F0502020204030204" pitchFamily="34" charset="0"/>
                <a:ea typeface="Times New Roman" panose="02020603050405020304" pitchFamily="18" charset="0"/>
                <a:cs typeface="Times New Roman" panose="02020603050405020304" pitchFamily="18" charset="0"/>
              </a:rPr>
              <a:t>national systems</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285750" indent="-285750">
              <a:lnSpc>
                <a:spcPct val="110000"/>
              </a:lnSpc>
              <a:buFont typeface="Arial" panose="020B0604020202020204" pitchFamily="34" charset="0"/>
              <a:buChar char="•"/>
              <a:tabLst>
                <a:tab pos="1117600" algn="l"/>
              </a:tabLst>
            </a:pP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Shrinking space in legal and policy environments for addressing rights and inequalities</a:t>
            </a:r>
            <a:endParaRPr lang="en-CA" sz="2000" dirty="0">
              <a:latin typeface="Calibri" panose="020F0502020204030204" pitchFamily="34" charset="0"/>
              <a:ea typeface="Times New Roman" panose="02020603050405020304" pitchFamily="18" charset="0"/>
              <a:cs typeface="Times New Roman" panose="02020603050405020304" pitchFamily="18" charset="0"/>
            </a:endParaRPr>
          </a:p>
          <a:p>
            <a:pPr marL="285750" indent="-285750">
              <a:lnSpc>
                <a:spcPct val="110000"/>
              </a:lnSpc>
              <a:buFont typeface="Arial" panose="020B0604020202020204" pitchFamily="34" charset="0"/>
              <a:buChar char="•"/>
              <a:tabLst>
                <a:tab pos="1117600" algn="l"/>
              </a:tabLst>
            </a:pP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Competing priorities</a:t>
            </a:r>
            <a:r>
              <a:rPr lang="en-CA" sz="2000" dirty="0">
                <a:latin typeface="Calibri" panose="020F0502020204030204" pitchFamily="34" charset="0"/>
                <a:ea typeface="Times New Roman" panose="02020603050405020304" pitchFamily="18" charset="0"/>
                <a:cs typeface="Times New Roman" panose="02020603050405020304" pitchFamily="18" charset="0"/>
              </a:rPr>
              <a:t>: chronic care costs, pandemic preparedness needs, UHC, climate change </a:t>
            </a:r>
          </a:p>
          <a:p>
            <a:pPr marL="285750" indent="-285750">
              <a:lnSpc>
                <a:spcPct val="110000"/>
              </a:lnSpc>
              <a:buFont typeface="Arial" panose="020B0604020202020204" pitchFamily="34" charset="0"/>
              <a:buChar char="•"/>
              <a:tabLst>
                <a:tab pos="1117600" algn="l"/>
              </a:tabLst>
            </a:pPr>
            <a:r>
              <a:rPr lang="en-CA" sz="2000" dirty="0">
                <a:latin typeface="Calibri" panose="020F0502020204030204" pitchFamily="34" charset="0"/>
                <a:ea typeface="Times New Roman" panose="02020603050405020304" pitchFamily="18" charset="0"/>
                <a:cs typeface="Times New Roman" panose="02020603050405020304" pitchFamily="18" charset="0"/>
              </a:rPr>
              <a:t>HIV disease and funding transitions</a:t>
            </a:r>
          </a:p>
          <a:p>
            <a:pPr marL="285750" indent="-285750">
              <a:lnSpc>
                <a:spcPct val="110000"/>
              </a:lnSpc>
              <a:buFont typeface="Arial" panose="020B0604020202020204" pitchFamily="34" charset="0"/>
              <a:buChar char="•"/>
              <a:tabLst>
                <a:tab pos="1117600" algn="l"/>
              </a:tabLst>
            </a:pPr>
            <a:endParaRPr lang="en-KE"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57150">
              <a:lnSpc>
                <a:spcPct val="90000"/>
              </a:lnSpc>
              <a:spcAft>
                <a:spcPts val="600"/>
              </a:spcAft>
            </a:pPr>
            <a:r>
              <a:rPr lang="en-US" sz="2000" i="1" dirty="0">
                <a:solidFill>
                  <a:srgbClr val="FF0000"/>
                </a:solidFill>
                <a:effectLst/>
              </a:rPr>
              <a:t>*HIV prevention most fragile to these transitions</a:t>
            </a:r>
          </a:p>
        </p:txBody>
      </p:sp>
      <p:pic>
        <p:nvPicPr>
          <p:cNvPr id="5" name="Picture 4" descr="A red ribbon with text&#10;&#10;Description automatically generated">
            <a:extLst>
              <a:ext uri="{FF2B5EF4-FFF2-40B4-BE49-F238E27FC236}">
                <a16:creationId xmlns:a16="http://schemas.microsoft.com/office/drawing/2014/main" id="{96DD2000-74C1-03C7-7F9F-0E076B33BD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8043" y="322336"/>
            <a:ext cx="3515915" cy="1872224"/>
          </a:xfrm>
          <a:prstGeom prst="rect">
            <a:avLst/>
          </a:prstGeom>
        </p:spPr>
      </p:pic>
    </p:spTree>
    <p:extLst>
      <p:ext uri="{BB962C8B-B14F-4D97-AF65-F5344CB8AC3E}">
        <p14:creationId xmlns:p14="http://schemas.microsoft.com/office/powerpoint/2010/main" val="3285904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461EF2C-07F8-73D7-35C4-DD95390EEB70}"/>
              </a:ext>
            </a:extLst>
          </p:cNvPr>
          <p:cNvSpPr txBox="1">
            <a:spLocks/>
          </p:cNvSpPr>
          <p:nvPr/>
        </p:nvSpPr>
        <p:spPr>
          <a:xfrm>
            <a:off x="904240" y="639520"/>
            <a:ext cx="7551390" cy="1859840"/>
          </a:xfrm>
          <a:prstGeom prst="rect">
            <a:avLst/>
          </a:prstGeom>
        </p:spPr>
        <p:txBody>
          <a:bodyPr vert="horz" lIns="91440" tIns="45720" rIns="91440" bIns="45720" rtlCol="0" anchor="b">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3200" b="1" i="1" dirty="0">
                <a:latin typeface="Book Antiqua" panose="02040602050305030304" pitchFamily="18" charset="0"/>
              </a:rPr>
              <a:t>Renewed leadership to consolidate gains, galvanize action to overcome disparities and expedite progress for HIV, broader health and future pandemics prevention </a:t>
            </a:r>
            <a:endParaRPr lang="en-US" sz="3200" b="1" i="1" kern="1200" dirty="0">
              <a:solidFill>
                <a:schemeClr val="tx1"/>
              </a:solidFill>
              <a:latin typeface="Book Antiqua" panose="02040602050305030304" pitchFamily="18" charset="0"/>
            </a:endParaRPr>
          </a:p>
        </p:txBody>
      </p:sp>
      <p:sp>
        <p:nvSpPr>
          <p:cNvPr id="3" name="TextBox 2">
            <a:extLst>
              <a:ext uri="{FF2B5EF4-FFF2-40B4-BE49-F238E27FC236}">
                <a16:creationId xmlns:a16="http://schemas.microsoft.com/office/drawing/2014/main" id="{F6729B88-9711-6654-6C4B-8826727B9AB9}"/>
              </a:ext>
            </a:extLst>
          </p:cNvPr>
          <p:cNvSpPr txBox="1"/>
          <p:nvPr/>
        </p:nvSpPr>
        <p:spPr>
          <a:xfrm>
            <a:off x="822960" y="2905760"/>
            <a:ext cx="10525760" cy="3312720"/>
          </a:xfrm>
          <a:prstGeom prst="rect">
            <a:avLst/>
          </a:prstGeom>
        </p:spPr>
        <p:txBody>
          <a:bodyPr vert="horz" lIns="91440" tIns="45720" rIns="91440" bIns="45720" rtlCol="0" anchor="t">
            <a:noAutofit/>
          </a:bodyPr>
          <a:lstStyle/>
          <a:p>
            <a:pPr>
              <a:lnSpc>
                <a:spcPct val="110000"/>
              </a:lnSpc>
              <a:tabLst>
                <a:tab pos="1117600" algn="l"/>
              </a:tabLst>
            </a:pPr>
            <a:r>
              <a:rPr lang="en-CA" sz="20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NACAs will: </a:t>
            </a:r>
            <a:endParaRPr lang="en-US" sz="2000" dirty="0">
              <a:solidFill>
                <a:srgbClr val="000000"/>
              </a:solidFill>
              <a:latin typeface="Calibri" panose="020F0502020204030204" pitchFamily="34" charset="0"/>
              <a:ea typeface="Arial" panose="020B0604020202020204" pitchFamily="34" charset="0"/>
              <a:cs typeface="Calibri" panose="020F0502020204030204" pitchFamily="34" charset="0"/>
            </a:endParaRPr>
          </a:p>
          <a:p>
            <a:pPr marL="285750" indent="-285750">
              <a:lnSpc>
                <a:spcPct val="110000"/>
              </a:lnSpc>
              <a:buFont typeface="Arial" panose="020B0604020202020204" pitchFamily="34" charset="0"/>
              <a:buChar char="•"/>
              <a:tabLst>
                <a:tab pos="1117600" algn="l"/>
              </a:tabLst>
            </a:pP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Leverage HIV and COVID-19 experience &amp; a</a:t>
            </a:r>
            <a:r>
              <a:rPr lang="en-CA" sz="2000" dirty="0">
                <a:latin typeface="Calibri" panose="020F0502020204030204" pitchFamily="34" charset="0"/>
                <a:ea typeface="Times New Roman" panose="02020603050405020304" pitchFamily="18" charset="0"/>
                <a:cs typeface="Times New Roman" panose="02020603050405020304" pitchFamily="18" charset="0"/>
              </a:rPr>
              <a:t>pply </a:t>
            </a: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their multisectoral expertise and infrastructure</a:t>
            </a:r>
          </a:p>
          <a:p>
            <a:pPr marL="285750" indent="-285750">
              <a:lnSpc>
                <a:spcPct val="110000"/>
              </a:lnSpc>
              <a:buFont typeface="Arial" panose="020B0604020202020204" pitchFamily="34" charset="0"/>
              <a:buChar char="•"/>
              <a:tabLst>
                <a:tab pos="1117600" algn="l"/>
              </a:tabLst>
            </a:pPr>
            <a:r>
              <a:rPr lang="en-CA" sz="2000" dirty="0">
                <a:latin typeface="Calibri" panose="020F0502020204030204" pitchFamily="34" charset="0"/>
                <a:ea typeface="Times New Roman" panose="02020603050405020304" pitchFamily="18" charset="0"/>
                <a:cs typeface="Times New Roman" panose="02020603050405020304" pitchFamily="18" charset="0"/>
              </a:rPr>
              <a:t>Mobilize </a:t>
            </a: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political commitment &amp; joint government global and stakeholder action</a:t>
            </a:r>
          </a:p>
          <a:p>
            <a:pPr marL="285750" indent="-285750">
              <a:lnSpc>
                <a:spcPct val="110000"/>
              </a:lnSpc>
              <a:buFont typeface="Arial" panose="020B0604020202020204" pitchFamily="34" charset="0"/>
              <a:buChar char="•"/>
              <a:tabLst>
                <a:tab pos="1117600" algn="l"/>
              </a:tabLst>
            </a:pPr>
            <a:r>
              <a:rPr lang="en-CA" sz="20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Act as collective voice to bring country knowledge to regional and global decision-making</a:t>
            </a:r>
          </a:p>
          <a:p>
            <a:pPr marL="285750" indent="-285750">
              <a:lnSpc>
                <a:spcPct val="110000"/>
              </a:lnSpc>
              <a:buFont typeface="Arial" panose="020B0604020202020204" pitchFamily="34" charset="0"/>
              <a:buChar char="•"/>
              <a:tabLst>
                <a:tab pos="1117600" algn="l"/>
              </a:tabLst>
            </a:pPr>
            <a:r>
              <a:rPr lang="en-US"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Make strategic pivots to expedite progress </a:t>
            </a:r>
          </a:p>
          <a:p>
            <a:pPr>
              <a:lnSpc>
                <a:spcPct val="110000"/>
              </a:lnSpc>
              <a:tabLst>
                <a:tab pos="1117600" algn="l"/>
              </a:tabLst>
            </a:pPr>
            <a:endParaRPr lang="en-US" sz="2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tabLst>
                <a:tab pos="1117600" algn="l"/>
              </a:tabLst>
            </a:pPr>
            <a:r>
              <a:rPr lang="en-US" sz="20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Leverage the above to expedite progress for HIV prevention through delivery of the roadmap actions and targets  </a:t>
            </a:r>
            <a:endParaRPr lang="en-CA" sz="2000" b="1" i="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p:txBody>
      </p:sp>
      <p:pic>
        <p:nvPicPr>
          <p:cNvPr id="5" name="Picture 4" descr="A red ribbon with text&#10;&#10;Description automatically generated">
            <a:extLst>
              <a:ext uri="{FF2B5EF4-FFF2-40B4-BE49-F238E27FC236}">
                <a16:creationId xmlns:a16="http://schemas.microsoft.com/office/drawing/2014/main" id="{96DD2000-74C1-03C7-7F9F-0E076B33BD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64879" y="322336"/>
            <a:ext cx="3189079" cy="1698184"/>
          </a:xfrm>
          <a:prstGeom prst="rect">
            <a:avLst/>
          </a:prstGeom>
        </p:spPr>
      </p:pic>
    </p:spTree>
    <p:extLst>
      <p:ext uri="{BB962C8B-B14F-4D97-AF65-F5344CB8AC3E}">
        <p14:creationId xmlns:p14="http://schemas.microsoft.com/office/powerpoint/2010/main" val="369501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8F7962-FD31-7F87-C2A1-CCD2F29C689E}"/>
              </a:ext>
            </a:extLst>
          </p:cNvPr>
          <p:cNvSpPr txBox="1"/>
          <p:nvPr/>
        </p:nvSpPr>
        <p:spPr>
          <a:xfrm>
            <a:off x="660400" y="582836"/>
            <a:ext cx="7599680" cy="1200329"/>
          </a:xfrm>
          <a:prstGeom prst="rect">
            <a:avLst/>
          </a:prstGeom>
          <a:noFill/>
        </p:spPr>
        <p:txBody>
          <a:bodyPr wrap="square">
            <a:spAutoFit/>
          </a:bodyPr>
          <a:lstStyle/>
          <a:p>
            <a:r>
              <a:rPr lang="en-CA" sz="3600" b="1" dirty="0">
                <a:latin typeface="Book Antiqua" panose="02040602050305030304" pitchFamily="18" charset="0"/>
                <a:ea typeface="Times New Roman" panose="02020603050405020304" pitchFamily="18" charset="0"/>
              </a:rPr>
              <a:t>Pivot #</a:t>
            </a:r>
            <a:r>
              <a:rPr lang="en-CA" sz="3600" b="1" dirty="0">
                <a:effectLst/>
                <a:latin typeface="Book Antiqua" panose="02040602050305030304" pitchFamily="18" charset="0"/>
                <a:ea typeface="Times New Roman" panose="02020603050405020304" pitchFamily="18" charset="0"/>
              </a:rPr>
              <a:t>1 : Strengthen multi-sectoral leadership and stewardship  </a:t>
            </a:r>
            <a:endParaRPr lang="en-US" sz="3600" b="1" dirty="0">
              <a:latin typeface="Book Antiqua" panose="02040602050305030304" pitchFamily="18"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3007E419-3A16-6D64-0BBF-45AF90FFFD19}"/>
              </a:ext>
            </a:extLst>
          </p:cNvPr>
          <p:cNvSpPr txBox="1"/>
          <p:nvPr/>
        </p:nvSpPr>
        <p:spPr>
          <a:xfrm>
            <a:off x="660400" y="2144803"/>
            <a:ext cx="10627360" cy="4130361"/>
          </a:xfrm>
          <a:prstGeom prst="rect">
            <a:avLst/>
          </a:prstGeom>
          <a:noFill/>
        </p:spPr>
        <p:txBody>
          <a:bodyPr wrap="square">
            <a:spAutoFit/>
          </a:bodyPr>
          <a:lstStyle/>
          <a:p>
            <a:pPr marL="342900" indent="-342900" algn="just">
              <a:lnSpc>
                <a:spcPct val="120000"/>
              </a:lnSpc>
              <a:buFont typeface="Arial" panose="020B0604020202020204" pitchFamily="34" charset="0"/>
              <a:buChar char="•"/>
            </a:pPr>
            <a:r>
              <a:rPr lang="en-US" sz="2000" dirty="0">
                <a:ea typeface="Calibri" panose="020F0502020204030204" pitchFamily="34" charset="0"/>
                <a:cs typeface="Calibri" panose="020F0502020204030204" pitchFamily="34" charset="0"/>
              </a:rPr>
              <a:t>Develop the 1</a:t>
            </a:r>
            <a:r>
              <a:rPr lang="en-US" sz="2000" baseline="30000" dirty="0">
                <a:ea typeface="Calibri" panose="020F0502020204030204" pitchFamily="34" charset="0"/>
                <a:cs typeface="Calibri" panose="020F0502020204030204" pitchFamily="34" charset="0"/>
              </a:rPr>
              <a:t>st</a:t>
            </a:r>
            <a:r>
              <a:rPr lang="en-US" sz="2000" dirty="0">
                <a:ea typeface="Calibri" panose="020F0502020204030204" pitchFamily="34" charset="0"/>
                <a:cs typeface="Calibri" panose="020F0502020204030204" pitchFamily="34" charset="0"/>
              </a:rPr>
              <a:t> HIV multi-sector policy framework </a:t>
            </a:r>
            <a:r>
              <a:rPr lang="en-US" sz="2000" i="1" dirty="0">
                <a:ea typeface="Calibri" panose="020F0502020204030204" pitchFamily="34" charset="0"/>
                <a:cs typeface="Calibri" panose="020F0502020204030204" pitchFamily="34" charset="0"/>
              </a:rPr>
              <a:t>(none exists despite 30years of a multi-sector approach</a:t>
            </a:r>
            <a:r>
              <a:rPr lang="en-US" sz="2000" dirty="0">
                <a:ea typeface="Calibri" panose="020F0502020204030204" pitchFamily="34" charset="0"/>
                <a:cs typeface="Calibri" panose="020F0502020204030204" pitchFamily="34" charset="0"/>
              </a:rPr>
              <a:t>)</a:t>
            </a:r>
          </a:p>
          <a:p>
            <a:pPr marL="800100" lvl="1" indent="-342900" algn="just">
              <a:lnSpc>
                <a:spcPct val="120000"/>
              </a:lnSpc>
              <a:buFont typeface="Arial" panose="020B0604020202020204" pitchFamily="34" charset="0"/>
              <a:buChar char="•"/>
            </a:pPr>
            <a:r>
              <a:rPr lang="en-US" sz="2000" dirty="0">
                <a:ea typeface="Calibri" panose="020F0502020204030204" pitchFamily="34" charset="0"/>
                <a:cs typeface="Calibri" panose="020F0502020204030204" pitchFamily="34" charset="0"/>
              </a:rPr>
              <a:t>Priority sectors (as per roadmap): education, law, justice, social services, finance/treasuries</a:t>
            </a:r>
          </a:p>
          <a:p>
            <a:pPr marL="800100" lvl="1" indent="-342900" algn="just">
              <a:lnSpc>
                <a:spcPct val="120000"/>
              </a:lnSpc>
              <a:buFont typeface="Arial" panose="020B0604020202020204" pitchFamily="34" charset="0"/>
              <a:buChar char="•"/>
            </a:pPr>
            <a:r>
              <a:rPr lang="en-US" sz="2000" dirty="0">
                <a:ea typeface="Calibri" panose="020F0502020204030204" pitchFamily="34" charset="0"/>
                <a:cs typeface="Calibri" panose="020F0502020204030204" pitchFamily="34" charset="0"/>
              </a:rPr>
              <a:t>Models, mechanisms &amp; metrics  for cross-sector action and monitoring</a:t>
            </a:r>
          </a:p>
          <a:p>
            <a:pPr algn="just">
              <a:lnSpc>
                <a:spcPct val="120000"/>
              </a:lnSpc>
            </a:pPr>
            <a:endParaRPr lang="en-US" sz="2000" dirty="0">
              <a:ea typeface="Calibri" panose="020F0502020204030204" pitchFamily="34" charset="0"/>
              <a:cs typeface="Calibri" panose="020F0502020204030204" pitchFamily="34" charset="0"/>
            </a:endParaRPr>
          </a:p>
          <a:p>
            <a:pPr marL="342900" indent="-342900" algn="just">
              <a:lnSpc>
                <a:spcPct val="120000"/>
              </a:lnSpc>
              <a:buFont typeface="Arial" panose="020B0604020202020204" pitchFamily="34" charset="0"/>
              <a:buChar char="•"/>
            </a:pPr>
            <a:r>
              <a:rPr lang="en-CA" sz="2000" dirty="0">
                <a:ea typeface="Times New Roman" panose="02020603050405020304" pitchFamily="18" charset="0"/>
                <a:cs typeface="Segoe UI" panose="020B0502040204020203" pitchFamily="34" charset="0"/>
              </a:rPr>
              <a:t>Implement the framework to act on specific structural and legal barriers to bridge disparities </a:t>
            </a:r>
            <a:r>
              <a:rPr lang="en-CA" sz="2000" dirty="0">
                <a:ea typeface="Times New Roman" panose="02020603050405020304" pitchFamily="18" charset="0"/>
                <a:cs typeface="Times New Roman" panose="02020603050405020304" pitchFamily="18" charset="0"/>
              </a:rPr>
              <a:t>that generate inequalities, vulnerabilities, stigma and discrimination against KPs and young people specifically</a:t>
            </a:r>
            <a:endParaRPr lang="en-CA" sz="2000" dirty="0">
              <a:ea typeface="Times New Roman" panose="02020603050405020304" pitchFamily="18" charset="0"/>
              <a:cs typeface="Segoe UI" panose="020B0502040204020203" pitchFamily="34" charset="0"/>
            </a:endParaRPr>
          </a:p>
          <a:p>
            <a:pPr marL="342900" indent="-342900" algn="just">
              <a:lnSpc>
                <a:spcPct val="120000"/>
              </a:lnSpc>
              <a:buFont typeface="Arial" panose="020B0604020202020204" pitchFamily="34" charset="0"/>
              <a:buChar char="•"/>
            </a:pPr>
            <a:endParaRPr lang="en-KE" sz="2000" dirty="0">
              <a:ea typeface="Times New Roman" panose="02020603050405020304" pitchFamily="18" charset="0"/>
              <a:cs typeface="Times New Roman" panose="02020603050405020304" pitchFamily="18" charset="0"/>
            </a:endParaRPr>
          </a:p>
          <a:p>
            <a:pPr marL="342900" indent="-342900" algn="just">
              <a:lnSpc>
                <a:spcPct val="120000"/>
              </a:lnSpc>
              <a:buFont typeface="Arial" panose="020B0604020202020204" pitchFamily="34" charset="0"/>
              <a:buChar char="•"/>
            </a:pPr>
            <a:r>
              <a:rPr lang="en-CA" sz="2000" dirty="0">
                <a:ea typeface="Times New Roman" panose="02020603050405020304" pitchFamily="18" charset="0"/>
              </a:rPr>
              <a:t>D</a:t>
            </a:r>
            <a:r>
              <a:rPr lang="en-CA" sz="2000" dirty="0">
                <a:effectLst/>
                <a:ea typeface="Times New Roman" panose="02020603050405020304" pitchFamily="18" charset="0"/>
              </a:rPr>
              <a:t>evelop a 360-degree accountability framework for country level application </a:t>
            </a:r>
          </a:p>
          <a:p>
            <a:pPr marL="800100" lvl="1" indent="-342900" algn="just">
              <a:lnSpc>
                <a:spcPct val="120000"/>
              </a:lnSpc>
              <a:buFont typeface="Arial" panose="020B0604020202020204" pitchFamily="34" charset="0"/>
              <a:buChar char="•"/>
            </a:pPr>
            <a:r>
              <a:rPr lang="en-CA" sz="2000" dirty="0">
                <a:ea typeface="Times New Roman" panose="02020603050405020304" pitchFamily="18" charset="0"/>
              </a:rPr>
              <a:t>J</a:t>
            </a:r>
            <a:r>
              <a:rPr lang="en-CA" sz="2000" dirty="0">
                <a:effectLst/>
                <a:ea typeface="Times New Roman" panose="02020603050405020304" pitchFamily="18" charset="0"/>
              </a:rPr>
              <a:t>oint working mechanisms</a:t>
            </a:r>
            <a:r>
              <a:rPr lang="en-CA" sz="2000" dirty="0">
                <a:ea typeface="Times New Roman" panose="02020603050405020304" pitchFamily="18" charset="0"/>
              </a:rPr>
              <a:t> with p</a:t>
            </a:r>
            <a:r>
              <a:rPr lang="en-CA" sz="2000" dirty="0">
                <a:effectLst/>
                <a:ea typeface="Times New Roman" panose="02020603050405020304" pitchFamily="18" charset="0"/>
              </a:rPr>
              <a:t>erformance indicators covering all stakeholders </a:t>
            </a:r>
          </a:p>
        </p:txBody>
      </p:sp>
      <p:pic>
        <p:nvPicPr>
          <p:cNvPr id="2" name="Picture 1" descr="A red ribbon with text&#10;&#10;Description automatically generated">
            <a:extLst>
              <a:ext uri="{FF2B5EF4-FFF2-40B4-BE49-F238E27FC236}">
                <a16:creationId xmlns:a16="http://schemas.microsoft.com/office/drawing/2014/main" id="{215BCD09-CF45-2BB5-689B-EF65E9914A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18339" y="113643"/>
            <a:ext cx="3096714" cy="1649001"/>
          </a:xfrm>
          <a:prstGeom prst="rect">
            <a:avLst/>
          </a:prstGeom>
        </p:spPr>
      </p:pic>
    </p:spTree>
    <p:extLst>
      <p:ext uri="{BB962C8B-B14F-4D97-AF65-F5344CB8AC3E}">
        <p14:creationId xmlns:p14="http://schemas.microsoft.com/office/powerpoint/2010/main" val="1225398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8F7962-FD31-7F87-C2A1-CCD2F29C689E}"/>
              </a:ext>
            </a:extLst>
          </p:cNvPr>
          <p:cNvSpPr txBox="1"/>
          <p:nvPr/>
        </p:nvSpPr>
        <p:spPr>
          <a:xfrm>
            <a:off x="812801" y="531615"/>
            <a:ext cx="6532879" cy="1077218"/>
          </a:xfrm>
          <a:prstGeom prst="rect">
            <a:avLst/>
          </a:prstGeom>
          <a:noFill/>
        </p:spPr>
        <p:txBody>
          <a:bodyPr wrap="square">
            <a:spAutoFit/>
          </a:bodyPr>
          <a:lstStyle/>
          <a:p>
            <a:r>
              <a:rPr lang="en-CA" sz="2800" b="1" dirty="0">
                <a:latin typeface="Book Antiqua" panose="02040602050305030304" pitchFamily="18" charset="0"/>
                <a:ea typeface="Times New Roman" panose="02020603050405020304" pitchFamily="18" charset="0"/>
              </a:rPr>
              <a:t>P</a:t>
            </a:r>
            <a:r>
              <a:rPr lang="en-CA" sz="3200" b="1" dirty="0">
                <a:effectLst/>
                <a:latin typeface="Book Antiqua" panose="02040602050305030304" pitchFamily="18" charset="0"/>
                <a:ea typeface="Times New Roman" panose="02020603050405020304" pitchFamily="18" charset="0"/>
              </a:rPr>
              <a:t>ivot # 2 : B</a:t>
            </a:r>
            <a:r>
              <a:rPr lang="en-US" sz="3200" b="1" dirty="0" err="1">
                <a:effectLst/>
                <a:latin typeface="Book Antiqua" panose="02040602050305030304" pitchFamily="18" charset="0"/>
                <a:ea typeface="Times New Roman" panose="02020603050405020304" pitchFamily="18" charset="0"/>
              </a:rPr>
              <a:t>uild</a:t>
            </a:r>
            <a:r>
              <a:rPr lang="en-US" sz="3200" b="1" dirty="0">
                <a:effectLst/>
                <a:latin typeface="Book Antiqua" panose="02040602050305030304" pitchFamily="18" charset="0"/>
                <a:ea typeface="Times New Roman" panose="02020603050405020304" pitchFamily="18" charset="0"/>
              </a:rPr>
              <a:t> strong national HIV prevention systems</a:t>
            </a:r>
          </a:p>
        </p:txBody>
      </p:sp>
      <p:sp>
        <p:nvSpPr>
          <p:cNvPr id="5" name="TextBox 4">
            <a:extLst>
              <a:ext uri="{FF2B5EF4-FFF2-40B4-BE49-F238E27FC236}">
                <a16:creationId xmlns:a16="http://schemas.microsoft.com/office/drawing/2014/main" id="{3007E419-3A16-6D64-0BBF-45AF90FFFD19}"/>
              </a:ext>
            </a:extLst>
          </p:cNvPr>
          <p:cNvSpPr txBox="1"/>
          <p:nvPr/>
        </p:nvSpPr>
        <p:spPr>
          <a:xfrm>
            <a:off x="711201" y="2164080"/>
            <a:ext cx="10027920" cy="3761030"/>
          </a:xfrm>
          <a:prstGeom prst="rect">
            <a:avLst/>
          </a:prstGeom>
          <a:noFill/>
        </p:spPr>
        <p:txBody>
          <a:bodyPr wrap="square">
            <a:spAutoFit/>
          </a:bodyPr>
          <a:lstStyle/>
          <a:p>
            <a:pPr marL="342900" indent="-342900" algn="just">
              <a:lnSpc>
                <a:spcPct val="120000"/>
              </a:lnSpc>
              <a:buFont typeface="Arial" panose="020B0604020202020204" pitchFamily="34" charset="0"/>
              <a:buChar char="•"/>
            </a:pPr>
            <a:r>
              <a:rPr lang="en-US" sz="2000" dirty="0">
                <a:ea typeface="Calibri" panose="020F0502020204030204" pitchFamily="34" charset="0"/>
                <a:cs typeface="Calibri" panose="020F0502020204030204" pitchFamily="34" charset="0"/>
              </a:rPr>
              <a:t>Define HIV prevention systems (</a:t>
            </a:r>
            <a:r>
              <a:rPr lang="en-CA" sz="2000" dirty="0">
                <a:effectLst/>
                <a:ea typeface="Times New Roman" panose="02020603050405020304" pitchFamily="18" charset="0"/>
              </a:rPr>
              <a:t>prevention workforces, supply chains, diagnostics, demand creation, cross-sector service delivery, monitoring of system –beyond projects &amp; create foundation for different programmes )</a:t>
            </a:r>
          </a:p>
          <a:p>
            <a:pPr marL="342900" indent="-342900" algn="just">
              <a:lnSpc>
                <a:spcPct val="120000"/>
              </a:lnSpc>
              <a:buFont typeface="Arial" panose="020B0604020202020204" pitchFamily="34" charset="0"/>
              <a:buChar char="•"/>
            </a:pPr>
            <a:endParaRPr lang="en-US" sz="2000" dirty="0">
              <a:ea typeface="Calibri" panose="020F0502020204030204" pitchFamily="34" charset="0"/>
              <a:cs typeface="Calibri" panose="020F0502020204030204" pitchFamily="34" charset="0"/>
            </a:endParaRPr>
          </a:p>
          <a:p>
            <a:pPr marL="342900" indent="-342900" algn="just">
              <a:lnSpc>
                <a:spcPct val="120000"/>
              </a:lnSpc>
              <a:buFont typeface="Arial" panose="020B0604020202020204" pitchFamily="34" charset="0"/>
              <a:buChar char="•"/>
            </a:pPr>
            <a:r>
              <a:rPr lang="en-ZA" sz="2000" dirty="0">
                <a:ea typeface="Calibri" panose="020F0502020204030204" pitchFamily="34" charset="0"/>
                <a:cs typeface="Calibri" panose="020F0502020204030204" pitchFamily="34" charset="0"/>
              </a:rPr>
              <a:t>Invest </a:t>
            </a:r>
            <a:r>
              <a:rPr lang="en-US" sz="2000" dirty="0">
                <a:ea typeface="Calibri" panose="020F0502020204030204" pitchFamily="34" charset="0"/>
                <a:cs typeface="Calibri" panose="020F0502020204030204" pitchFamily="34" charset="0"/>
              </a:rPr>
              <a:t>in leadership and management capacities of</a:t>
            </a:r>
            <a:r>
              <a:rPr lang="en-ZA" sz="2000" dirty="0">
                <a:ea typeface="Calibri" panose="020F0502020204030204" pitchFamily="34" charset="0"/>
                <a:cs typeface="Calibri" panose="020F0502020204030204" pitchFamily="34" charset="0"/>
              </a:rPr>
              <a:t> country level and of NACAs </a:t>
            </a:r>
          </a:p>
          <a:p>
            <a:pPr marL="342900" indent="-342900" algn="just">
              <a:lnSpc>
                <a:spcPct val="120000"/>
              </a:lnSpc>
              <a:buFont typeface="Arial" panose="020B0604020202020204" pitchFamily="34" charset="0"/>
              <a:buChar char="•"/>
            </a:pPr>
            <a:endParaRPr lang="en-ZA" sz="2000" dirty="0">
              <a:ea typeface="Calibri" panose="020F0502020204030204" pitchFamily="34" charset="0"/>
              <a:cs typeface="Calibri" panose="020F0502020204030204" pitchFamily="34" charset="0"/>
            </a:endParaRPr>
          </a:p>
          <a:p>
            <a:pPr marL="342900" indent="-342900" algn="just">
              <a:lnSpc>
                <a:spcPct val="120000"/>
              </a:lnSpc>
              <a:buFont typeface="Arial" panose="020B0604020202020204" pitchFamily="34" charset="0"/>
              <a:buChar char="•"/>
            </a:pPr>
            <a:r>
              <a:rPr lang="en-CA" sz="2000" dirty="0">
                <a:ea typeface="Times New Roman" panose="02020603050405020304" pitchFamily="18" charset="0"/>
              </a:rPr>
              <a:t>Joint (govt, donors, communities, private sector) regular prevention </a:t>
            </a:r>
            <a:r>
              <a:rPr lang="en-CA" sz="2000" u="sng" dirty="0">
                <a:ea typeface="Times New Roman" panose="02020603050405020304" pitchFamily="18" charset="0"/>
              </a:rPr>
              <a:t>systems </a:t>
            </a:r>
            <a:r>
              <a:rPr lang="en-CA" sz="2000" dirty="0">
                <a:ea typeface="Times New Roman" panose="02020603050405020304" pitchFamily="18" charset="0"/>
              </a:rPr>
              <a:t>reviews </a:t>
            </a:r>
            <a:r>
              <a:rPr lang="en-CA" sz="2000" dirty="0" err="1">
                <a:ea typeface="Times New Roman" panose="02020603050405020304" pitchFamily="18" charset="0"/>
              </a:rPr>
              <a:t>i.e</a:t>
            </a:r>
            <a:r>
              <a:rPr lang="en-CA" sz="2000" dirty="0">
                <a:ea typeface="Times New Roman" panose="02020603050405020304" pitchFamily="18" charset="0"/>
              </a:rPr>
              <a:t> consolidating &amp; aligning different fragmented prevention projects &amp; funding </a:t>
            </a:r>
          </a:p>
          <a:p>
            <a:pPr marL="342900" indent="-342900" algn="just">
              <a:lnSpc>
                <a:spcPct val="120000"/>
              </a:lnSpc>
              <a:buFont typeface="Arial" panose="020B0604020202020204" pitchFamily="34" charset="0"/>
              <a:buChar char="•"/>
            </a:pPr>
            <a:endParaRPr lang="en-CA" sz="2000" dirty="0">
              <a:ea typeface="Times New Roman" panose="02020603050405020304" pitchFamily="18" charset="0"/>
            </a:endParaRPr>
          </a:p>
          <a:p>
            <a:pPr marL="342900" indent="-342900" algn="just">
              <a:lnSpc>
                <a:spcPct val="120000"/>
              </a:lnSpc>
              <a:buFont typeface="Arial" panose="020B0604020202020204" pitchFamily="34" charset="0"/>
              <a:buChar char="•"/>
            </a:pPr>
            <a:r>
              <a:rPr lang="en-CA" sz="2000" dirty="0">
                <a:ea typeface="Times New Roman" panose="02020603050405020304" pitchFamily="18" charset="0"/>
              </a:rPr>
              <a:t>Develop SOPs for prevention system reviews</a:t>
            </a:r>
          </a:p>
        </p:txBody>
      </p:sp>
      <p:pic>
        <p:nvPicPr>
          <p:cNvPr id="2" name="Picture 1" descr="A red ribbon with text&#10;&#10;Description automatically generated">
            <a:extLst>
              <a:ext uri="{FF2B5EF4-FFF2-40B4-BE49-F238E27FC236}">
                <a16:creationId xmlns:a16="http://schemas.microsoft.com/office/drawing/2014/main" id="{215BCD09-CF45-2BB5-689B-EF65E9914A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18339" y="113643"/>
            <a:ext cx="3096714" cy="1649001"/>
          </a:xfrm>
          <a:prstGeom prst="rect">
            <a:avLst/>
          </a:prstGeom>
        </p:spPr>
      </p:pic>
    </p:spTree>
    <p:extLst>
      <p:ext uri="{BB962C8B-B14F-4D97-AF65-F5344CB8AC3E}">
        <p14:creationId xmlns:p14="http://schemas.microsoft.com/office/powerpoint/2010/main" val="3759888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8F7962-FD31-7F87-C2A1-CCD2F29C689E}"/>
              </a:ext>
            </a:extLst>
          </p:cNvPr>
          <p:cNvSpPr txBox="1"/>
          <p:nvPr/>
        </p:nvSpPr>
        <p:spPr>
          <a:xfrm>
            <a:off x="721360" y="375921"/>
            <a:ext cx="6593840" cy="1200329"/>
          </a:xfrm>
          <a:prstGeom prst="rect">
            <a:avLst/>
          </a:prstGeom>
          <a:noFill/>
        </p:spPr>
        <p:txBody>
          <a:bodyPr wrap="square">
            <a:spAutoFit/>
          </a:bodyPr>
          <a:lstStyle/>
          <a:p>
            <a:r>
              <a:rPr lang="en-CA" sz="2800" b="1" dirty="0">
                <a:effectLst/>
                <a:latin typeface="Book Antiqua" panose="02040602050305030304" pitchFamily="18" charset="0"/>
                <a:ea typeface="Times New Roman" panose="02020603050405020304" pitchFamily="18" charset="0"/>
              </a:rPr>
              <a:t> </a:t>
            </a:r>
            <a:r>
              <a:rPr lang="en-CA" sz="3600" b="1" dirty="0">
                <a:latin typeface="Book Antiqua" panose="02040602050305030304" pitchFamily="18" charset="0"/>
                <a:ea typeface="Times New Roman" panose="02020603050405020304" pitchFamily="18" charset="0"/>
              </a:rPr>
              <a:t>Pivot #3</a:t>
            </a:r>
            <a:r>
              <a:rPr lang="en-CA" sz="3600" b="1" dirty="0">
                <a:effectLst/>
                <a:latin typeface="Book Antiqua" panose="02040602050305030304" pitchFamily="18" charset="0"/>
                <a:ea typeface="Times New Roman" panose="02020603050405020304" pitchFamily="18" charset="0"/>
              </a:rPr>
              <a:t> : inform and shape country-led sustainability </a:t>
            </a:r>
          </a:p>
        </p:txBody>
      </p:sp>
      <p:sp>
        <p:nvSpPr>
          <p:cNvPr id="5" name="TextBox 4">
            <a:extLst>
              <a:ext uri="{FF2B5EF4-FFF2-40B4-BE49-F238E27FC236}">
                <a16:creationId xmlns:a16="http://schemas.microsoft.com/office/drawing/2014/main" id="{3007E419-3A16-6D64-0BBF-45AF90FFFD19}"/>
              </a:ext>
            </a:extLst>
          </p:cNvPr>
          <p:cNvSpPr txBox="1"/>
          <p:nvPr/>
        </p:nvSpPr>
        <p:spPr>
          <a:xfrm>
            <a:off x="822960" y="2082800"/>
            <a:ext cx="10728960" cy="4401205"/>
          </a:xfrm>
          <a:prstGeom prst="rect">
            <a:avLst/>
          </a:prstGeom>
          <a:noFill/>
        </p:spPr>
        <p:txBody>
          <a:bodyPr wrap="square">
            <a:spAutoFit/>
          </a:bodyPr>
          <a:lstStyle/>
          <a:p>
            <a:pPr marL="342900" indent="-342900">
              <a:buFont typeface="Arial" panose="020B0604020202020204" pitchFamily="34" charset="0"/>
              <a:buChar char="•"/>
            </a:pPr>
            <a:r>
              <a:rPr lang="en-CA" sz="2000" dirty="0">
                <a:ea typeface="Times New Roman" panose="02020603050405020304" pitchFamily="18" charset="0"/>
                <a:cs typeface="Times New Roman" panose="02020603050405020304" pitchFamily="18" charset="0"/>
              </a:rPr>
              <a:t>Collectively develop a </a:t>
            </a:r>
            <a:r>
              <a:rPr lang="en-CA" sz="2000" dirty="0">
                <a:ea typeface="Times New Roman" panose="02020603050405020304" pitchFamily="18" charset="0"/>
                <a:cs typeface="Segoe UI" panose="020B0502040204020203" pitchFamily="34" charset="0"/>
              </a:rPr>
              <a:t>country-led sustainability framework (</a:t>
            </a:r>
            <a:r>
              <a:rPr lang="en-CA" sz="2000" dirty="0">
                <a:ea typeface="Times New Roman" panose="02020603050405020304" pitchFamily="18" charset="0"/>
                <a:cs typeface="Times New Roman" panose="02020603050405020304" pitchFamily="18" charset="0"/>
              </a:rPr>
              <a:t>based on</a:t>
            </a:r>
            <a:r>
              <a:rPr lang="en-CA" sz="2000" dirty="0">
                <a:ea typeface="Times New Roman" panose="02020603050405020304" pitchFamily="18" charset="0"/>
                <a:cs typeface="Segoe UI" panose="020B0502040204020203" pitchFamily="34" charset="0"/>
              </a:rPr>
              <a:t> countries' operating environments and priorities)</a:t>
            </a:r>
          </a:p>
          <a:p>
            <a:pPr marL="342900" lvl="0" indent="-342900">
              <a:buFont typeface="Arial" panose="020B0604020202020204" pitchFamily="34" charset="0"/>
              <a:buChar char="•"/>
            </a:pPr>
            <a:endParaRPr lang="en-US" sz="2000" dirty="0">
              <a:effectLst/>
              <a:ea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000" dirty="0">
                <a:effectLst/>
                <a:ea typeface="Times New Roman" panose="02020603050405020304" pitchFamily="18" charset="0"/>
                <a:cs typeface="Times New Roman" panose="02020603050405020304" pitchFamily="18" charset="0"/>
              </a:rPr>
              <a:t>I</a:t>
            </a:r>
            <a:r>
              <a:rPr lang="en" sz="2000" dirty="0">
                <a:effectLst/>
                <a:ea typeface="Times New Roman" panose="02020603050405020304" pitchFamily="18" charset="0"/>
                <a:cs typeface="Times New Roman" panose="02020603050405020304" pitchFamily="18" charset="0"/>
              </a:rPr>
              <a:t>nfluence domestic financing:</a:t>
            </a:r>
          </a:p>
          <a:p>
            <a:pPr marL="800100" lvl="1" indent="-342900">
              <a:buFont typeface="Arial" panose="020B0604020202020204" pitchFamily="34" charset="0"/>
              <a:buChar char="•"/>
            </a:pPr>
            <a:r>
              <a:rPr lang="en" sz="2000" dirty="0">
                <a:ea typeface="Times New Roman" panose="02020603050405020304" pitchFamily="18" charset="0"/>
                <a:cs typeface="Times New Roman" panose="02020603050405020304" pitchFamily="18" charset="0"/>
              </a:rPr>
              <a:t>D</a:t>
            </a:r>
            <a:r>
              <a:rPr lang="en" sz="2000" dirty="0">
                <a:effectLst/>
                <a:ea typeface="Times New Roman" panose="02020603050405020304" pitchFamily="18" charset="0"/>
                <a:cs typeface="Times New Roman" panose="02020603050405020304" pitchFamily="18" charset="0"/>
              </a:rPr>
              <a:t>evelop actual costs (vs spending costs) for prevention &amp; aligned to national budgeting processes </a:t>
            </a:r>
          </a:p>
          <a:p>
            <a:pPr marL="800100" lvl="1" indent="-342900">
              <a:buFont typeface="Arial" panose="020B0604020202020204" pitchFamily="34" charset="0"/>
              <a:buChar char="•"/>
            </a:pPr>
            <a:r>
              <a:rPr lang="en-US" sz="2000" dirty="0">
                <a:ea typeface="Times New Roman" panose="02020603050405020304" pitchFamily="18" charset="0"/>
                <a:cs typeface="Times New Roman" panose="02020603050405020304" pitchFamily="18" charset="0"/>
              </a:rPr>
              <a:t>Advocate </a:t>
            </a:r>
            <a:r>
              <a:rPr lang="en" sz="2000" dirty="0">
                <a:ea typeface="Times New Roman" panose="02020603050405020304" pitchFamily="18" charset="0"/>
                <a:cs typeface="Times New Roman" panose="02020603050405020304" pitchFamily="18" charset="0"/>
              </a:rPr>
              <a:t>for </a:t>
            </a:r>
            <a:r>
              <a:rPr lang="en" sz="2000" dirty="0">
                <a:effectLst/>
                <a:ea typeface="Times New Roman" panose="02020603050405020304" pitchFamily="18" charset="0"/>
                <a:cs typeface="Times New Roman" panose="02020603050405020304" pitchFamily="18" charset="0"/>
              </a:rPr>
              <a:t>increased domestic resources targeting national treasuring </a:t>
            </a:r>
          </a:p>
          <a:p>
            <a:pPr marL="800100" lvl="1" indent="-342900">
              <a:buFont typeface="Arial" panose="020B0604020202020204" pitchFamily="34" charset="0"/>
              <a:buChar char="•"/>
            </a:pPr>
            <a:r>
              <a:rPr lang="en" sz="2000" dirty="0">
                <a:ea typeface="Times New Roman" panose="02020603050405020304" pitchFamily="18" charset="0"/>
                <a:cs typeface="Times New Roman" panose="02020603050405020304" pitchFamily="18" charset="0"/>
              </a:rPr>
              <a:t>Strengthen </a:t>
            </a:r>
            <a:r>
              <a:rPr lang="en" sz="2000" dirty="0">
                <a:effectLst/>
                <a:ea typeface="Times New Roman" panose="02020603050405020304" pitchFamily="18" charset="0"/>
                <a:cs typeface="Times New Roman" panose="02020603050405020304" pitchFamily="18" charset="0"/>
              </a:rPr>
              <a:t>funding for community systems (for example, through social contracting). </a:t>
            </a:r>
            <a:endParaRPr lang="en-KE" sz="2000" dirty="0">
              <a:effectLst/>
              <a:ea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endParaRPr lang="en-CA" sz="2000" dirty="0">
              <a:effectLst/>
              <a:ea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CA" sz="2000" dirty="0">
                <a:effectLst/>
                <a:ea typeface="Times New Roman" panose="02020603050405020304" pitchFamily="18" charset="0"/>
                <a:cs typeface="Times New Roman" panose="02020603050405020304" pitchFamily="18" charset="0"/>
              </a:rPr>
              <a:t>Guide reforms to curre</a:t>
            </a:r>
            <a:r>
              <a:rPr lang="en-CA" sz="2000" dirty="0">
                <a:ea typeface="Times New Roman" panose="02020603050405020304" pitchFamily="18" charset="0"/>
                <a:cs typeface="Times New Roman" panose="02020603050405020304" pitchFamily="18" charset="0"/>
              </a:rPr>
              <a:t>nt </a:t>
            </a:r>
            <a:r>
              <a:rPr lang="en-CA" sz="2000" dirty="0">
                <a:effectLst/>
                <a:ea typeface="Times New Roman" panose="02020603050405020304" pitchFamily="18" charset="0"/>
                <a:cs typeface="Times New Roman" panose="02020603050405020304" pitchFamily="18" charset="0"/>
              </a:rPr>
              <a:t>technical assistance models </a:t>
            </a:r>
          </a:p>
          <a:p>
            <a:pPr marL="800100" lvl="1" indent="-342900">
              <a:buFont typeface="Arial" panose="020B0604020202020204" pitchFamily="34" charset="0"/>
              <a:buChar char="•"/>
            </a:pPr>
            <a:r>
              <a:rPr lang="en-CA" sz="2000" dirty="0">
                <a:ea typeface="Times New Roman" panose="02020603050405020304" pitchFamily="18" charset="0"/>
                <a:cs typeface="Times New Roman" panose="02020603050405020304" pitchFamily="18" charset="0"/>
              </a:rPr>
              <a:t>Country based TA / understands country’s</a:t>
            </a:r>
          </a:p>
          <a:p>
            <a:pPr marL="800100" lvl="1" indent="-342900">
              <a:buFont typeface="Arial" panose="020B0604020202020204" pitchFamily="34" charset="0"/>
              <a:buChar char="•"/>
            </a:pPr>
            <a:r>
              <a:rPr lang="en-CA" sz="2000" dirty="0">
                <a:effectLst/>
                <a:ea typeface="Times New Roman" panose="02020603050405020304" pitchFamily="18" charset="0"/>
                <a:cs typeface="Times New Roman" panose="02020603050405020304" pitchFamily="18" charset="0"/>
              </a:rPr>
              <a:t>Strengthens country leadership and management capabilities </a:t>
            </a:r>
          </a:p>
          <a:p>
            <a:pPr marL="800100" lvl="1" indent="-342900">
              <a:buFont typeface="Arial" panose="020B0604020202020204" pitchFamily="34" charset="0"/>
              <a:buChar char="•"/>
            </a:pPr>
            <a:r>
              <a:rPr lang="en-CA" sz="2000" dirty="0">
                <a:ea typeface="Times New Roman" panose="02020603050405020304" pitchFamily="18" charset="0"/>
                <a:cs typeface="Times New Roman" panose="02020603050405020304" pitchFamily="18" charset="0"/>
              </a:rPr>
              <a:t>Long-term </a:t>
            </a:r>
            <a:r>
              <a:rPr lang="en-CA" sz="2000" dirty="0">
                <a:effectLst/>
                <a:ea typeface="Times New Roman" panose="02020603050405020304" pitchFamily="18" charset="0"/>
                <a:cs typeface="Times New Roman" panose="02020603050405020304" pitchFamily="18" charset="0"/>
              </a:rPr>
              <a:t> </a:t>
            </a:r>
            <a:endParaRPr lang="en-KE" sz="2000" dirty="0">
              <a:effectLst/>
              <a:ea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en-ZA" sz="2000" dirty="0">
              <a:ea typeface="Calibri" panose="020F0502020204030204" pitchFamily="34" charset="0"/>
              <a:cs typeface="Calibri" panose="020F0502020204030204" pitchFamily="34" charset="0"/>
            </a:endParaRPr>
          </a:p>
        </p:txBody>
      </p:sp>
      <p:pic>
        <p:nvPicPr>
          <p:cNvPr id="2" name="Picture 1" descr="A red ribbon with text&#10;&#10;Description automatically generated">
            <a:extLst>
              <a:ext uri="{FF2B5EF4-FFF2-40B4-BE49-F238E27FC236}">
                <a16:creationId xmlns:a16="http://schemas.microsoft.com/office/drawing/2014/main" id="{215BCD09-CF45-2BB5-689B-EF65E9914A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8339" y="113643"/>
            <a:ext cx="3096714" cy="1649001"/>
          </a:xfrm>
          <a:prstGeom prst="rect">
            <a:avLst/>
          </a:prstGeom>
        </p:spPr>
      </p:pic>
    </p:spTree>
    <p:extLst>
      <p:ext uri="{BB962C8B-B14F-4D97-AF65-F5344CB8AC3E}">
        <p14:creationId xmlns:p14="http://schemas.microsoft.com/office/powerpoint/2010/main" val="1190379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8F7962-FD31-7F87-C2A1-CCD2F29C689E}"/>
              </a:ext>
            </a:extLst>
          </p:cNvPr>
          <p:cNvSpPr txBox="1"/>
          <p:nvPr/>
        </p:nvSpPr>
        <p:spPr>
          <a:xfrm>
            <a:off x="822960" y="540363"/>
            <a:ext cx="6949440" cy="1200329"/>
          </a:xfrm>
          <a:prstGeom prst="rect">
            <a:avLst/>
          </a:prstGeom>
          <a:noFill/>
        </p:spPr>
        <p:txBody>
          <a:bodyPr wrap="square">
            <a:spAutoFit/>
          </a:bodyPr>
          <a:lstStyle/>
          <a:p>
            <a:r>
              <a:rPr lang="en-CA" sz="3600" b="1" dirty="0">
                <a:latin typeface="Book Antiqua" panose="02040602050305030304" pitchFamily="18" charset="0"/>
                <a:ea typeface="Times New Roman" panose="02020603050405020304" pitchFamily="18" charset="0"/>
              </a:rPr>
              <a:t>Pivot #4</a:t>
            </a:r>
            <a:r>
              <a:rPr lang="en-CA" sz="3600" b="1" dirty="0">
                <a:effectLst/>
                <a:latin typeface="Book Antiqua" panose="02040602050305030304" pitchFamily="18" charset="0"/>
                <a:ea typeface="Times New Roman" panose="02020603050405020304" pitchFamily="18" charset="0"/>
              </a:rPr>
              <a:t> : </a:t>
            </a:r>
            <a:r>
              <a:rPr lang="en-CA" sz="3600" b="1" dirty="0">
                <a:solidFill>
                  <a:srgbClr val="000000"/>
                </a:solidFill>
                <a:effectLst/>
                <a:latin typeface="Book Antiqua" panose="02040602050305030304" pitchFamily="18" charset="0"/>
                <a:ea typeface="Arial" panose="020B0604020202020204" pitchFamily="34" charset="0"/>
                <a:cs typeface="Calibri" panose="020F0502020204030204" pitchFamily="34" charset="0"/>
              </a:rPr>
              <a:t>Advance a country-led HIV global and regional agenda</a:t>
            </a:r>
            <a:endParaRPr lang="en-CA" sz="3600" b="1" dirty="0">
              <a:effectLst/>
              <a:latin typeface="Book Antiqua" panose="0204060205030503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3007E419-3A16-6D64-0BBF-45AF90FFFD19}"/>
              </a:ext>
            </a:extLst>
          </p:cNvPr>
          <p:cNvSpPr txBox="1"/>
          <p:nvPr/>
        </p:nvSpPr>
        <p:spPr>
          <a:xfrm>
            <a:off x="721360" y="2316480"/>
            <a:ext cx="10038080" cy="3785652"/>
          </a:xfrm>
          <a:prstGeom prst="rect">
            <a:avLst/>
          </a:prstGeom>
          <a:noFill/>
        </p:spPr>
        <p:txBody>
          <a:bodyPr wrap="square">
            <a:spAutoFit/>
          </a:bodyPr>
          <a:lstStyle/>
          <a:p>
            <a:pPr marL="342900" indent="-342900">
              <a:lnSpc>
                <a:spcPct val="110000"/>
              </a:lnSpc>
              <a:buFont typeface="Arial" panose="020B0604020202020204" pitchFamily="34" charset="0"/>
              <a:buChar char="•"/>
              <a:tabLst>
                <a:tab pos="1117600" algn="l"/>
              </a:tabLst>
            </a:pPr>
            <a:r>
              <a:rPr lang="en" sz="20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The Forum will strengthen national voice in regional and global institutions</a:t>
            </a:r>
          </a:p>
          <a:p>
            <a:pPr marL="342900" indent="-342900">
              <a:lnSpc>
                <a:spcPct val="110000"/>
              </a:lnSpc>
              <a:buFont typeface="Arial" panose="020B0604020202020204" pitchFamily="34" charset="0"/>
              <a:buChar char="•"/>
              <a:tabLst>
                <a:tab pos="1117600" algn="l"/>
              </a:tabLst>
            </a:pPr>
            <a:endParaRPr lang="en" sz="2000" dirty="0">
              <a:solidFill>
                <a:srgbClr val="000000"/>
              </a:solidFill>
              <a:effectLst/>
              <a:latin typeface="Calibri" panose="020F0502020204030204" pitchFamily="34" charset="0"/>
              <a:ea typeface="Arial" panose="020B0604020202020204" pitchFamily="34" charset="0"/>
              <a:cs typeface="Calibri" panose="020F0502020204030204" pitchFamily="34" charset="0"/>
            </a:endParaRPr>
          </a:p>
          <a:p>
            <a:pPr marL="342900" indent="-342900">
              <a:lnSpc>
                <a:spcPct val="110000"/>
              </a:lnSpc>
              <a:buFont typeface="Arial" panose="020B0604020202020204" pitchFamily="34" charset="0"/>
              <a:buChar char="•"/>
              <a:tabLst>
                <a:tab pos="1117600" algn="l"/>
              </a:tabLst>
            </a:pPr>
            <a:r>
              <a:rPr lang="en" sz="2000" dirty="0">
                <a:effectLst/>
                <a:latin typeface="Calibri" panose="020F0502020204030204" pitchFamily="34" charset="0"/>
                <a:ea typeface="Times New Roman" panose="02020603050405020304" pitchFamily="18" charset="0"/>
                <a:cs typeface="Times New Roman" panose="02020603050405020304" pitchFamily="18" charset="0"/>
              </a:rPr>
              <a:t>Establish strategic partnerships with regional and global institutions and </a:t>
            </a: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networks</a:t>
            </a:r>
          </a:p>
          <a:p>
            <a:pPr marL="342900" indent="-342900">
              <a:lnSpc>
                <a:spcPct val="110000"/>
              </a:lnSpc>
              <a:buFont typeface="Arial" panose="020B0604020202020204" pitchFamily="34" charset="0"/>
              <a:buChar char="•"/>
              <a:tabLst>
                <a:tab pos="1117600" algn="l"/>
              </a:tabLst>
            </a:pPr>
            <a:endParaRPr lang="en-CA" sz="2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0000"/>
              </a:lnSpc>
              <a:buFont typeface="Arial" panose="020B0604020202020204" pitchFamily="34" charset="0"/>
              <a:buChar char="•"/>
              <a:tabLst>
                <a:tab pos="1117600" algn="l"/>
              </a:tabLst>
            </a:pP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Strengthen peer accountability for implementation of Forum commitments at country level</a:t>
            </a:r>
          </a:p>
          <a:p>
            <a:pPr marL="342900" indent="-342900">
              <a:lnSpc>
                <a:spcPct val="110000"/>
              </a:lnSpc>
              <a:buFont typeface="Arial" panose="020B0604020202020204" pitchFamily="34" charset="0"/>
              <a:buChar char="•"/>
              <a:tabLst>
                <a:tab pos="1117600" algn="l"/>
              </a:tabLst>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0000"/>
              </a:lnSpc>
              <a:buFont typeface="Arial" panose="020B0604020202020204" pitchFamily="34" charset="0"/>
              <a:buChar char="•"/>
              <a:tabLst>
                <a:tab pos="1117600" algn="l"/>
              </a:tabLst>
            </a:pPr>
            <a:r>
              <a:rPr lang="en" sz="2000" dirty="0">
                <a:effectLst/>
                <a:latin typeface="Calibri" panose="020F0502020204030204" pitchFamily="34" charset="0"/>
                <a:ea typeface="Times New Roman" panose="02020603050405020304" pitchFamily="18" charset="0"/>
                <a:cs typeface="Times New Roman" panose="02020603050405020304" pitchFamily="18" charset="0"/>
              </a:rPr>
              <a:t>They will develop and disseminate strategic </a:t>
            </a:r>
            <a:r>
              <a:rPr lang="en-CA" sz="2000" dirty="0">
                <a:effectLst/>
                <a:latin typeface="Calibri" panose="020F0502020204030204" pitchFamily="34" charset="0"/>
                <a:ea typeface="Times New Roman" panose="02020603050405020304" pitchFamily="18" charset="0"/>
                <a:cs typeface="Times New Roman" panose="02020603050405020304" pitchFamily="18" charset="0"/>
              </a:rPr>
              <a:t>documents (such as position papers) and make direct contributions to the Global HIV Prevention Coalition, UNAIDS, the Global Fund, UNITAID, PEPFAR, Africa Centres for Disease Control, the UNAIDS Programme Coordinating Board, the African Union, and regional economic communities</a:t>
            </a:r>
            <a:endParaRPr lang="en-KE"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en-ZA" sz="2000" dirty="0">
              <a:ea typeface="Calibri" panose="020F0502020204030204" pitchFamily="34" charset="0"/>
              <a:cs typeface="Calibri" panose="020F0502020204030204" pitchFamily="34" charset="0"/>
            </a:endParaRPr>
          </a:p>
        </p:txBody>
      </p:sp>
      <p:pic>
        <p:nvPicPr>
          <p:cNvPr id="2" name="Picture 1" descr="A red ribbon with text&#10;&#10;Description automatically generated">
            <a:extLst>
              <a:ext uri="{FF2B5EF4-FFF2-40B4-BE49-F238E27FC236}">
                <a16:creationId xmlns:a16="http://schemas.microsoft.com/office/drawing/2014/main" id="{215BCD09-CF45-2BB5-689B-EF65E9914A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8339" y="113643"/>
            <a:ext cx="3096714" cy="1649001"/>
          </a:xfrm>
          <a:prstGeom prst="rect">
            <a:avLst/>
          </a:prstGeom>
        </p:spPr>
      </p:pic>
    </p:spTree>
    <p:extLst>
      <p:ext uri="{BB962C8B-B14F-4D97-AF65-F5344CB8AC3E}">
        <p14:creationId xmlns:p14="http://schemas.microsoft.com/office/powerpoint/2010/main" val="1366130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Placeholder 7">
            <a:extLst>
              <a:ext uri="{FF2B5EF4-FFF2-40B4-BE49-F238E27FC236}">
                <a16:creationId xmlns:a16="http://schemas.microsoft.com/office/drawing/2014/main" id="{25781FEC-CBC8-FC83-67E0-FCAD68016D57}"/>
              </a:ext>
            </a:extLst>
          </p:cNvPr>
          <p:cNvSpPr>
            <a:spLocks/>
          </p:cNvSpPr>
          <p:nvPr/>
        </p:nvSpPr>
        <p:spPr>
          <a:xfrm>
            <a:off x="838199" y="1320126"/>
            <a:ext cx="5257801" cy="3005041"/>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800" kern="1200" dirty="0">
                <a:solidFill>
                  <a:schemeClr val="tx1"/>
                </a:solidFill>
                <a:latin typeface="Book Antiqua" panose="02040602050305030304" pitchFamily="18" charset="0"/>
                <a:ea typeface="+mj-ea"/>
                <a:cs typeface="+mj-cs"/>
              </a:rPr>
              <a:t>Thank you!</a:t>
            </a:r>
          </a:p>
        </p:txBody>
      </p:sp>
      <p:pic>
        <p:nvPicPr>
          <p:cNvPr id="3" name="Picture 2" descr="A red ribbon with text&#10;&#10;Description automatically generated">
            <a:extLst>
              <a:ext uri="{FF2B5EF4-FFF2-40B4-BE49-F238E27FC236}">
                <a16:creationId xmlns:a16="http://schemas.microsoft.com/office/drawing/2014/main" id="{8060CDAA-8C5E-BDA0-BD39-B5CF5C1AEC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4419" y="2285019"/>
            <a:ext cx="4296641" cy="2287961"/>
          </a:xfrm>
          <a:prstGeom prst="rect">
            <a:avLst/>
          </a:prstGeom>
        </p:spPr>
      </p:pic>
    </p:spTree>
    <p:extLst>
      <p:ext uri="{BB962C8B-B14F-4D97-AF65-F5344CB8AC3E}">
        <p14:creationId xmlns:p14="http://schemas.microsoft.com/office/powerpoint/2010/main" val="2821893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883</TotalTime>
  <Words>687</Words>
  <Application>Microsoft Office PowerPoint</Application>
  <PresentationFormat>Widescreen</PresentationFormat>
  <Paragraphs>74</Paragraphs>
  <Slides>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Book Antiqua</vt:lpstr>
      <vt:lpstr>Calibri</vt:lpstr>
      <vt:lpstr>Calibri Light</vt:lpstr>
      <vt:lpstr>Cambria</vt:lpstr>
      <vt:lpstr>Courier New</vt:lpstr>
      <vt:lpstr>Jose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Nduku Kilonzo</dc:creator>
  <cp:lastModifiedBy>Nduku Kilonzo</cp:lastModifiedBy>
  <cp:revision>2</cp:revision>
  <dcterms:created xsi:type="dcterms:W3CDTF">2023-11-05T17:23:18Z</dcterms:created>
  <dcterms:modified xsi:type="dcterms:W3CDTF">2023-11-06T08:07:15Z</dcterms:modified>
</cp:coreProperties>
</file>