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5"/>
  </p:notesMasterIdLst>
  <p:sldIdLst>
    <p:sldId id="266" r:id="rId3"/>
    <p:sldId id="4030" r:id="rId4"/>
    <p:sldId id="3978" r:id="rId5"/>
    <p:sldId id="3994" r:id="rId6"/>
    <p:sldId id="4031" r:id="rId7"/>
    <p:sldId id="4027" r:id="rId8"/>
    <p:sldId id="3976" r:id="rId9"/>
    <p:sldId id="3997" r:id="rId10"/>
    <p:sldId id="4033" r:id="rId11"/>
    <p:sldId id="3984" r:id="rId12"/>
    <p:sldId id="4034" r:id="rId13"/>
    <p:sldId id="3983" r:id="rId14"/>
    <p:sldId id="4035" r:id="rId15"/>
    <p:sldId id="3982" r:id="rId16"/>
    <p:sldId id="4036" r:id="rId17"/>
    <p:sldId id="3981" r:id="rId18"/>
    <p:sldId id="4037" r:id="rId19"/>
    <p:sldId id="3985" r:id="rId20"/>
    <p:sldId id="4038" r:id="rId21"/>
    <p:sldId id="3986" r:id="rId22"/>
    <p:sldId id="4039" r:id="rId23"/>
    <p:sldId id="3987" r:id="rId24"/>
    <p:sldId id="4041" r:id="rId25"/>
    <p:sldId id="4042" r:id="rId26"/>
    <p:sldId id="3988" r:id="rId27"/>
    <p:sldId id="3990" r:id="rId28"/>
    <p:sldId id="4675" r:id="rId29"/>
    <p:sldId id="4040" r:id="rId30"/>
    <p:sldId id="269" r:id="rId31"/>
    <p:sldId id="256" r:id="rId32"/>
    <p:sldId id="4032" r:id="rId33"/>
    <p:sldId id="4028" r:id="rId34"/>
  </p:sldIdLst>
  <p:sldSz cx="12192000" cy="6858000"/>
  <p:notesSz cx="6858000" cy="9144000"/>
  <p:custDataLst>
    <p:tags r:id="rId36"/>
  </p:custDataLst>
  <p:defaultTextStyle>
    <a:defPPr>
      <a:defRPr lang="en-CH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50"/>
    <a:srgbClr val="ED2228"/>
    <a:srgbClr val="ED2226"/>
    <a:srgbClr val="FBE8E8"/>
    <a:srgbClr val="B1E3DE"/>
    <a:srgbClr val="ED2127"/>
    <a:srgbClr val="FFFFFF"/>
    <a:srgbClr val="02A898"/>
    <a:srgbClr val="12FEE8"/>
    <a:srgbClr val="01D9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B6A9DCD-5D05-47A2-88AE-6549B2D8BE9B}" v="57" dt="2024-02-09T16:40:33.86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60A0840-14E3-421B-BE22-BD8CA947ED19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5C2825A-D665-486F-8331-56352E12AF51}">
      <dgm:prSet custT="1"/>
      <dgm:spPr/>
      <dgm:t>
        <a:bodyPr/>
        <a:lstStyle/>
        <a:p>
          <a:r>
            <a:rPr lang="en-US" sz="1600" dirty="0">
              <a:solidFill>
                <a:srgbClr val="000000"/>
              </a:solidFill>
              <a:latin typeface="Calibri"/>
              <a:ea typeface="ＭＳ Ｐゴシック" panose="020B0600070205080204" pitchFamily="34" charset="-128"/>
              <a:cs typeface="Arial" panose="020B0604020202020204" pitchFamily="34" charset="0"/>
            </a:rPr>
            <a:t>Document where countries are  in relation to the 10-Point Action Plan of the 2025 HIV Prevention Road Map</a:t>
          </a:r>
          <a:endParaRPr lang="en-US" sz="1600" dirty="0"/>
        </a:p>
      </dgm:t>
    </dgm:pt>
    <dgm:pt modelId="{F9F71A52-50C7-488F-BD7A-C68F36327D96}" type="parTrans" cxnId="{346189C6-7986-4CE2-B322-F35B7CBF7F84}">
      <dgm:prSet/>
      <dgm:spPr/>
      <dgm:t>
        <a:bodyPr/>
        <a:lstStyle/>
        <a:p>
          <a:endParaRPr lang="en-US"/>
        </a:p>
      </dgm:t>
    </dgm:pt>
    <dgm:pt modelId="{B05DCB1E-6896-4E62-BDBC-ADF236D4BDAA}" type="sibTrans" cxnId="{346189C6-7986-4CE2-B322-F35B7CBF7F84}">
      <dgm:prSet/>
      <dgm:spPr/>
      <dgm:t>
        <a:bodyPr/>
        <a:lstStyle/>
        <a:p>
          <a:endParaRPr lang="en-US"/>
        </a:p>
      </dgm:t>
    </dgm:pt>
    <dgm:pt modelId="{224248DD-EF0A-418A-B326-601B3411751F}">
      <dgm:prSet custT="1"/>
      <dgm:spPr/>
      <dgm:t>
        <a:bodyPr/>
        <a:lstStyle/>
        <a:p>
          <a:r>
            <a:rPr lang="en-US" sz="1600" kern="1200" dirty="0">
              <a:solidFill>
                <a:srgbClr val="000000"/>
              </a:solidFill>
              <a:latin typeface="Calibri"/>
              <a:ea typeface="ＭＳ Ｐゴシック" panose="020B0600070205080204" pitchFamily="34" charset="-128"/>
              <a:cs typeface="Arial" panose="020B0604020202020204" pitchFamily="34" charset="0"/>
            </a:rPr>
            <a:t>Highlighting where progress has been made and identify remaining gaps</a:t>
          </a:r>
        </a:p>
      </dgm:t>
    </dgm:pt>
    <dgm:pt modelId="{F1E8C9E6-77A4-4CBB-8E82-517D8348DA44}" type="parTrans" cxnId="{D40522A3-08E5-4E82-B920-77ADFD9651D0}">
      <dgm:prSet/>
      <dgm:spPr/>
      <dgm:t>
        <a:bodyPr/>
        <a:lstStyle/>
        <a:p>
          <a:endParaRPr lang="en-US"/>
        </a:p>
      </dgm:t>
    </dgm:pt>
    <dgm:pt modelId="{5217062A-49CA-4FA0-867C-8B01C0FECD20}" type="sibTrans" cxnId="{D40522A3-08E5-4E82-B920-77ADFD9651D0}">
      <dgm:prSet/>
      <dgm:spPr/>
      <dgm:t>
        <a:bodyPr/>
        <a:lstStyle/>
        <a:p>
          <a:endParaRPr lang="en-US"/>
        </a:p>
      </dgm:t>
    </dgm:pt>
    <dgm:pt modelId="{5D45166B-B118-478F-A820-B34FC72BA3C1}">
      <dgm:prSet custT="1"/>
      <dgm:spPr/>
      <dgm:t>
        <a:bodyPr/>
        <a:lstStyle/>
        <a:p>
          <a:r>
            <a:rPr lang="en-US" sz="1600" kern="1200" dirty="0">
              <a:solidFill>
                <a:srgbClr val="000000"/>
              </a:solidFill>
              <a:latin typeface="Calibri"/>
              <a:ea typeface="ＭＳ Ｐゴシック" panose="020B0600070205080204" pitchFamily="34" charset="-128"/>
              <a:cs typeface="Arial" panose="020B0604020202020204" pitchFamily="34" charset="0"/>
            </a:rPr>
            <a:t>The GPC is also a platform for cross-learning; compiled survey results allow comparability across countries</a:t>
          </a:r>
        </a:p>
      </dgm:t>
    </dgm:pt>
    <dgm:pt modelId="{81ECF3AA-1061-46D2-BC71-7D9E57E889A7}" type="parTrans" cxnId="{FBDD5824-FF86-4756-BC45-D44F7A27CC43}">
      <dgm:prSet/>
      <dgm:spPr/>
      <dgm:t>
        <a:bodyPr/>
        <a:lstStyle/>
        <a:p>
          <a:endParaRPr lang="en-US"/>
        </a:p>
      </dgm:t>
    </dgm:pt>
    <dgm:pt modelId="{E2FEE104-55D1-415E-9B64-4D4C32EB97D0}" type="sibTrans" cxnId="{FBDD5824-FF86-4756-BC45-D44F7A27CC43}">
      <dgm:prSet/>
      <dgm:spPr/>
      <dgm:t>
        <a:bodyPr/>
        <a:lstStyle/>
        <a:p>
          <a:endParaRPr lang="en-US"/>
        </a:p>
      </dgm:t>
    </dgm:pt>
    <dgm:pt modelId="{8E5D6813-0F3D-49B9-BB69-3DE0389ACE62}" type="pres">
      <dgm:prSet presAssocID="{460A0840-14E3-421B-BE22-BD8CA947ED19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C63F9FB6-6096-42A2-97BC-B8AC67A73103}" type="pres">
      <dgm:prSet presAssocID="{65C2825A-D665-486F-8331-56352E12AF51}" presName="hierRoot1" presStyleCnt="0"/>
      <dgm:spPr/>
    </dgm:pt>
    <dgm:pt modelId="{EFF789C0-AFC9-4DA2-8807-549C532C5725}" type="pres">
      <dgm:prSet presAssocID="{65C2825A-D665-486F-8331-56352E12AF51}" presName="composite" presStyleCnt="0"/>
      <dgm:spPr/>
    </dgm:pt>
    <dgm:pt modelId="{91F43B3D-C888-4DF6-8D96-5E80FCCCA941}" type="pres">
      <dgm:prSet presAssocID="{65C2825A-D665-486F-8331-56352E12AF51}" presName="background" presStyleLbl="node0" presStyleIdx="0" presStyleCnt="3"/>
      <dgm:spPr/>
    </dgm:pt>
    <dgm:pt modelId="{2626EABB-D212-47BB-8B22-44C5359E6946}" type="pres">
      <dgm:prSet presAssocID="{65C2825A-D665-486F-8331-56352E12AF51}" presName="text" presStyleLbl="fgAcc0" presStyleIdx="0" presStyleCnt="3">
        <dgm:presLayoutVars>
          <dgm:chPref val="3"/>
        </dgm:presLayoutVars>
      </dgm:prSet>
      <dgm:spPr/>
    </dgm:pt>
    <dgm:pt modelId="{FB76BAD8-60A1-4A9C-B574-0F33F1D0216E}" type="pres">
      <dgm:prSet presAssocID="{65C2825A-D665-486F-8331-56352E12AF51}" presName="hierChild2" presStyleCnt="0"/>
      <dgm:spPr/>
    </dgm:pt>
    <dgm:pt modelId="{A6EC2C85-6852-4888-9D75-B7575966C889}" type="pres">
      <dgm:prSet presAssocID="{224248DD-EF0A-418A-B326-601B3411751F}" presName="hierRoot1" presStyleCnt="0"/>
      <dgm:spPr/>
    </dgm:pt>
    <dgm:pt modelId="{E2043312-C13F-427F-A939-25FE1763C3E1}" type="pres">
      <dgm:prSet presAssocID="{224248DD-EF0A-418A-B326-601B3411751F}" presName="composite" presStyleCnt="0"/>
      <dgm:spPr/>
    </dgm:pt>
    <dgm:pt modelId="{3B169BE5-9EFD-49F6-B563-AFFABBCEED5E}" type="pres">
      <dgm:prSet presAssocID="{224248DD-EF0A-418A-B326-601B3411751F}" presName="background" presStyleLbl="node0" presStyleIdx="1" presStyleCnt="3"/>
      <dgm:spPr/>
    </dgm:pt>
    <dgm:pt modelId="{6A5A201A-D8D0-4ED4-A01E-1F885C651EEA}" type="pres">
      <dgm:prSet presAssocID="{224248DD-EF0A-418A-B326-601B3411751F}" presName="text" presStyleLbl="fgAcc0" presStyleIdx="1" presStyleCnt="3">
        <dgm:presLayoutVars>
          <dgm:chPref val="3"/>
        </dgm:presLayoutVars>
      </dgm:prSet>
      <dgm:spPr/>
    </dgm:pt>
    <dgm:pt modelId="{6F030261-9CB2-42B0-AD4A-353402892B89}" type="pres">
      <dgm:prSet presAssocID="{224248DD-EF0A-418A-B326-601B3411751F}" presName="hierChild2" presStyleCnt="0"/>
      <dgm:spPr/>
    </dgm:pt>
    <dgm:pt modelId="{CC207885-2D1C-47DA-824F-F5B8135119E2}" type="pres">
      <dgm:prSet presAssocID="{5D45166B-B118-478F-A820-B34FC72BA3C1}" presName="hierRoot1" presStyleCnt="0"/>
      <dgm:spPr/>
    </dgm:pt>
    <dgm:pt modelId="{D5CFA7DC-60DA-44A9-9B56-459972B19E28}" type="pres">
      <dgm:prSet presAssocID="{5D45166B-B118-478F-A820-B34FC72BA3C1}" presName="composite" presStyleCnt="0"/>
      <dgm:spPr/>
    </dgm:pt>
    <dgm:pt modelId="{3F4E4738-6C46-474D-A489-71F7AA300D8F}" type="pres">
      <dgm:prSet presAssocID="{5D45166B-B118-478F-A820-B34FC72BA3C1}" presName="background" presStyleLbl="node0" presStyleIdx="2" presStyleCnt="3"/>
      <dgm:spPr/>
    </dgm:pt>
    <dgm:pt modelId="{1EE96008-493C-4588-8826-3D68E81FB85B}" type="pres">
      <dgm:prSet presAssocID="{5D45166B-B118-478F-A820-B34FC72BA3C1}" presName="text" presStyleLbl="fgAcc0" presStyleIdx="2" presStyleCnt="3">
        <dgm:presLayoutVars>
          <dgm:chPref val="3"/>
        </dgm:presLayoutVars>
      </dgm:prSet>
      <dgm:spPr/>
    </dgm:pt>
    <dgm:pt modelId="{2B9EB48B-1F30-469B-B48B-ED0DDDFC09FE}" type="pres">
      <dgm:prSet presAssocID="{5D45166B-B118-478F-A820-B34FC72BA3C1}" presName="hierChild2" presStyleCnt="0"/>
      <dgm:spPr/>
    </dgm:pt>
  </dgm:ptLst>
  <dgm:cxnLst>
    <dgm:cxn modelId="{FBDD5824-FF86-4756-BC45-D44F7A27CC43}" srcId="{460A0840-14E3-421B-BE22-BD8CA947ED19}" destId="{5D45166B-B118-478F-A820-B34FC72BA3C1}" srcOrd="2" destOrd="0" parTransId="{81ECF3AA-1061-46D2-BC71-7D9E57E889A7}" sibTransId="{E2FEE104-55D1-415E-9B64-4D4C32EB97D0}"/>
    <dgm:cxn modelId="{60E17E32-B6D0-4FB7-94BE-D7A579CE4574}" type="presOf" srcId="{65C2825A-D665-486F-8331-56352E12AF51}" destId="{2626EABB-D212-47BB-8B22-44C5359E6946}" srcOrd="0" destOrd="0" presId="urn:microsoft.com/office/officeart/2005/8/layout/hierarchy1"/>
    <dgm:cxn modelId="{09B53154-BD1B-4D49-8CB3-5CAA9BFF1A23}" type="presOf" srcId="{5D45166B-B118-478F-A820-B34FC72BA3C1}" destId="{1EE96008-493C-4588-8826-3D68E81FB85B}" srcOrd="0" destOrd="0" presId="urn:microsoft.com/office/officeart/2005/8/layout/hierarchy1"/>
    <dgm:cxn modelId="{D40522A3-08E5-4E82-B920-77ADFD9651D0}" srcId="{460A0840-14E3-421B-BE22-BD8CA947ED19}" destId="{224248DD-EF0A-418A-B326-601B3411751F}" srcOrd="1" destOrd="0" parTransId="{F1E8C9E6-77A4-4CBB-8E82-517D8348DA44}" sibTransId="{5217062A-49CA-4FA0-867C-8B01C0FECD20}"/>
    <dgm:cxn modelId="{FE1E39BD-00A2-4C1E-BD9F-497F66E974FC}" type="presOf" srcId="{460A0840-14E3-421B-BE22-BD8CA947ED19}" destId="{8E5D6813-0F3D-49B9-BB69-3DE0389ACE62}" srcOrd="0" destOrd="0" presId="urn:microsoft.com/office/officeart/2005/8/layout/hierarchy1"/>
    <dgm:cxn modelId="{32C394C3-8D09-455B-BE8A-5B55919CBE2F}" type="presOf" srcId="{224248DD-EF0A-418A-B326-601B3411751F}" destId="{6A5A201A-D8D0-4ED4-A01E-1F885C651EEA}" srcOrd="0" destOrd="0" presId="urn:microsoft.com/office/officeart/2005/8/layout/hierarchy1"/>
    <dgm:cxn modelId="{346189C6-7986-4CE2-B322-F35B7CBF7F84}" srcId="{460A0840-14E3-421B-BE22-BD8CA947ED19}" destId="{65C2825A-D665-486F-8331-56352E12AF51}" srcOrd="0" destOrd="0" parTransId="{F9F71A52-50C7-488F-BD7A-C68F36327D96}" sibTransId="{B05DCB1E-6896-4E62-BDBC-ADF236D4BDAA}"/>
    <dgm:cxn modelId="{C2C949F0-F4F4-4551-A5AB-CDF5E616379E}" type="presParOf" srcId="{8E5D6813-0F3D-49B9-BB69-3DE0389ACE62}" destId="{C63F9FB6-6096-42A2-97BC-B8AC67A73103}" srcOrd="0" destOrd="0" presId="urn:microsoft.com/office/officeart/2005/8/layout/hierarchy1"/>
    <dgm:cxn modelId="{DEA8EBD7-E6CF-4A58-8D27-6E2C651E414B}" type="presParOf" srcId="{C63F9FB6-6096-42A2-97BC-B8AC67A73103}" destId="{EFF789C0-AFC9-4DA2-8807-549C532C5725}" srcOrd="0" destOrd="0" presId="urn:microsoft.com/office/officeart/2005/8/layout/hierarchy1"/>
    <dgm:cxn modelId="{C2E2085D-5102-4AFB-8340-DB3058F673D2}" type="presParOf" srcId="{EFF789C0-AFC9-4DA2-8807-549C532C5725}" destId="{91F43B3D-C888-4DF6-8D96-5E80FCCCA941}" srcOrd="0" destOrd="0" presId="urn:microsoft.com/office/officeart/2005/8/layout/hierarchy1"/>
    <dgm:cxn modelId="{06554829-0DEA-452C-B77C-60E8ACE039C4}" type="presParOf" srcId="{EFF789C0-AFC9-4DA2-8807-549C532C5725}" destId="{2626EABB-D212-47BB-8B22-44C5359E6946}" srcOrd="1" destOrd="0" presId="urn:microsoft.com/office/officeart/2005/8/layout/hierarchy1"/>
    <dgm:cxn modelId="{2572A853-D457-4F2E-B6FE-63E1639E9BC5}" type="presParOf" srcId="{C63F9FB6-6096-42A2-97BC-B8AC67A73103}" destId="{FB76BAD8-60A1-4A9C-B574-0F33F1D0216E}" srcOrd="1" destOrd="0" presId="urn:microsoft.com/office/officeart/2005/8/layout/hierarchy1"/>
    <dgm:cxn modelId="{8C6CF8C4-C3C7-48EA-90E8-E482D3C44D95}" type="presParOf" srcId="{8E5D6813-0F3D-49B9-BB69-3DE0389ACE62}" destId="{A6EC2C85-6852-4888-9D75-B7575966C889}" srcOrd="1" destOrd="0" presId="urn:microsoft.com/office/officeart/2005/8/layout/hierarchy1"/>
    <dgm:cxn modelId="{0F663954-F7A8-4A8B-B275-6A514E2759BC}" type="presParOf" srcId="{A6EC2C85-6852-4888-9D75-B7575966C889}" destId="{E2043312-C13F-427F-A939-25FE1763C3E1}" srcOrd="0" destOrd="0" presId="urn:microsoft.com/office/officeart/2005/8/layout/hierarchy1"/>
    <dgm:cxn modelId="{8F169554-61FA-4BC8-86C9-534B026CA222}" type="presParOf" srcId="{E2043312-C13F-427F-A939-25FE1763C3E1}" destId="{3B169BE5-9EFD-49F6-B563-AFFABBCEED5E}" srcOrd="0" destOrd="0" presId="urn:microsoft.com/office/officeart/2005/8/layout/hierarchy1"/>
    <dgm:cxn modelId="{19EF5A5A-EF99-426E-932B-1605951C05A9}" type="presParOf" srcId="{E2043312-C13F-427F-A939-25FE1763C3E1}" destId="{6A5A201A-D8D0-4ED4-A01E-1F885C651EEA}" srcOrd="1" destOrd="0" presId="urn:microsoft.com/office/officeart/2005/8/layout/hierarchy1"/>
    <dgm:cxn modelId="{6EA55CFC-8669-4376-ACEC-D37A7CACE489}" type="presParOf" srcId="{A6EC2C85-6852-4888-9D75-B7575966C889}" destId="{6F030261-9CB2-42B0-AD4A-353402892B89}" srcOrd="1" destOrd="0" presId="urn:microsoft.com/office/officeart/2005/8/layout/hierarchy1"/>
    <dgm:cxn modelId="{05FAA7D5-3299-46D9-801B-CEB60A32390A}" type="presParOf" srcId="{8E5D6813-0F3D-49B9-BB69-3DE0389ACE62}" destId="{CC207885-2D1C-47DA-824F-F5B8135119E2}" srcOrd="2" destOrd="0" presId="urn:microsoft.com/office/officeart/2005/8/layout/hierarchy1"/>
    <dgm:cxn modelId="{FF8B9C78-90A9-420C-8536-165EACC45D2D}" type="presParOf" srcId="{CC207885-2D1C-47DA-824F-F5B8135119E2}" destId="{D5CFA7DC-60DA-44A9-9B56-459972B19E28}" srcOrd="0" destOrd="0" presId="urn:microsoft.com/office/officeart/2005/8/layout/hierarchy1"/>
    <dgm:cxn modelId="{2A53FE94-ACD8-4A1C-98BC-76A2A17CCE5C}" type="presParOf" srcId="{D5CFA7DC-60DA-44A9-9B56-459972B19E28}" destId="{3F4E4738-6C46-474D-A489-71F7AA300D8F}" srcOrd="0" destOrd="0" presId="urn:microsoft.com/office/officeart/2005/8/layout/hierarchy1"/>
    <dgm:cxn modelId="{9F841982-C5B0-420E-A42F-C7D8E2ED11BF}" type="presParOf" srcId="{D5CFA7DC-60DA-44A9-9B56-459972B19E28}" destId="{1EE96008-493C-4588-8826-3D68E81FB85B}" srcOrd="1" destOrd="0" presId="urn:microsoft.com/office/officeart/2005/8/layout/hierarchy1"/>
    <dgm:cxn modelId="{BCA14020-FDFE-4B12-BDC5-DB5B0EDE3FC5}" type="presParOf" srcId="{CC207885-2D1C-47DA-824F-F5B8135119E2}" destId="{2B9EB48B-1F30-469B-B48B-ED0DDDFC09FE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F43B3D-C888-4DF6-8D96-5E80FCCCA941}">
      <dsp:nvSpPr>
        <dsp:cNvPr id="0" name=""/>
        <dsp:cNvSpPr/>
      </dsp:nvSpPr>
      <dsp:spPr>
        <a:xfrm>
          <a:off x="0" y="746302"/>
          <a:ext cx="3096386" cy="19662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26EABB-D212-47BB-8B22-44C5359E6946}">
      <dsp:nvSpPr>
        <dsp:cNvPr id="0" name=""/>
        <dsp:cNvSpPr/>
      </dsp:nvSpPr>
      <dsp:spPr>
        <a:xfrm>
          <a:off x="344043" y="1073143"/>
          <a:ext cx="3096386" cy="196620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rgbClr val="000000"/>
              </a:solidFill>
              <a:latin typeface="Calibri"/>
              <a:ea typeface="ＭＳ Ｐゴシック" panose="020B0600070205080204" pitchFamily="34" charset="-128"/>
              <a:cs typeface="Arial" panose="020B0604020202020204" pitchFamily="34" charset="0"/>
            </a:rPr>
            <a:t>Document where countries are  in relation to the 10-Point Action Plan of the 2025 HIV Prevention Road Map</a:t>
          </a:r>
          <a:endParaRPr lang="en-US" sz="1600" kern="1200" dirty="0"/>
        </a:p>
      </dsp:txBody>
      <dsp:txXfrm>
        <a:off x="401631" y="1130731"/>
        <a:ext cx="2981210" cy="1851029"/>
      </dsp:txXfrm>
    </dsp:sp>
    <dsp:sp modelId="{3B169BE5-9EFD-49F6-B563-AFFABBCEED5E}">
      <dsp:nvSpPr>
        <dsp:cNvPr id="0" name=""/>
        <dsp:cNvSpPr/>
      </dsp:nvSpPr>
      <dsp:spPr>
        <a:xfrm>
          <a:off x="3784473" y="746302"/>
          <a:ext cx="3096386" cy="19662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5A201A-D8D0-4ED4-A01E-1F885C651EEA}">
      <dsp:nvSpPr>
        <dsp:cNvPr id="0" name=""/>
        <dsp:cNvSpPr/>
      </dsp:nvSpPr>
      <dsp:spPr>
        <a:xfrm>
          <a:off x="4128516" y="1073143"/>
          <a:ext cx="3096386" cy="196620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rgbClr val="000000"/>
              </a:solidFill>
              <a:latin typeface="Calibri"/>
              <a:ea typeface="ＭＳ Ｐゴシック" panose="020B0600070205080204" pitchFamily="34" charset="-128"/>
              <a:cs typeface="Arial" panose="020B0604020202020204" pitchFamily="34" charset="0"/>
            </a:rPr>
            <a:t>Highlighting where progress has been made and identify remaining gaps</a:t>
          </a:r>
        </a:p>
      </dsp:txBody>
      <dsp:txXfrm>
        <a:off x="4186104" y="1130731"/>
        <a:ext cx="2981210" cy="1851029"/>
      </dsp:txXfrm>
    </dsp:sp>
    <dsp:sp modelId="{3F4E4738-6C46-474D-A489-71F7AA300D8F}">
      <dsp:nvSpPr>
        <dsp:cNvPr id="0" name=""/>
        <dsp:cNvSpPr/>
      </dsp:nvSpPr>
      <dsp:spPr>
        <a:xfrm>
          <a:off x="7568945" y="746302"/>
          <a:ext cx="3096386" cy="19662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E96008-493C-4588-8826-3D68E81FB85B}">
      <dsp:nvSpPr>
        <dsp:cNvPr id="0" name=""/>
        <dsp:cNvSpPr/>
      </dsp:nvSpPr>
      <dsp:spPr>
        <a:xfrm>
          <a:off x="7912988" y="1073143"/>
          <a:ext cx="3096386" cy="196620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rgbClr val="000000"/>
              </a:solidFill>
              <a:latin typeface="Calibri"/>
              <a:ea typeface="ＭＳ Ｐゴシック" panose="020B0600070205080204" pitchFamily="34" charset="-128"/>
              <a:cs typeface="Arial" panose="020B0604020202020204" pitchFamily="34" charset="0"/>
            </a:rPr>
            <a:t>The GPC is also a platform for cross-learning; compiled survey results allow comparability across countries</a:t>
          </a:r>
        </a:p>
      </dsp:txBody>
      <dsp:txXfrm>
        <a:off x="7970576" y="1130731"/>
        <a:ext cx="2981210" cy="18510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3570C3-3985-40C3-B1F7-745C8ED72C29}" type="datetimeFigureOut">
              <a:rPr lang="en-CH" smtClean="0"/>
              <a:t>08/14/2024</a:t>
            </a:fld>
            <a:endParaRPr lang="en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3E7877-8858-4D72-BDA5-0319D2453DD7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6862752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100" b="0" i="0" dirty="0">
                <a:effectLst/>
                <a:latin typeface="+mn-lt"/>
              </a:rPr>
              <a:t>Open-Ended Questions (Text Input) – 20 questions</a:t>
            </a:r>
          </a:p>
          <a:p>
            <a:r>
              <a:rPr lang="en-US" sz="1100" b="0" i="0" dirty="0">
                <a:effectLst/>
                <a:latin typeface="+mn-lt"/>
              </a:rPr>
              <a:t>Multiple Choice Questions (Checkbox and Radio Buttons) – 32 questions</a:t>
            </a:r>
            <a:endParaRPr lang="en-CH" sz="900" b="0" dirty="0"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3E7877-8858-4D72-BDA5-0319D2453DD7}" type="slidenum">
              <a:rPr lang="en-CH" smtClean="0"/>
              <a:t>2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5339461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10641-5C90-3A9B-A88B-102974D529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500833-E815-6561-D9B3-746858B31A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DC747D-E4CD-3D6B-E60A-705F5E2E1E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5E6AE-4432-453A-939D-F5FA3BADB2B8}" type="datetimeFigureOut">
              <a:rPr lang="en-CH" smtClean="0"/>
              <a:t>08/14/2024</a:t>
            </a:fld>
            <a:endParaRPr lang="en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38962D-7BA0-2852-3190-783D145FC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BF8714-D657-C687-733B-F9F3FE2EE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2C918-5FE1-4220-B1B9-456AA73D9263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103802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B0CF4A-C41F-E51F-2BC0-6F55AF5C12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4641BD-4BBF-AE41-0E28-298FBA235A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64B549-D101-8422-7D0C-19D5ADB783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5E6AE-4432-453A-939D-F5FA3BADB2B8}" type="datetimeFigureOut">
              <a:rPr lang="en-CH" smtClean="0"/>
              <a:t>08/14/2024</a:t>
            </a:fld>
            <a:endParaRPr lang="en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1FA6F7-D9E8-15BD-92C7-EBDAA0CC36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C37ED6-9D74-D439-A3D1-0E25B99DD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2C918-5FE1-4220-B1B9-456AA73D9263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938381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224603-3D53-20A8-AE86-CFF0190202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2202E7-9A1E-63AB-FE1B-F35AD9DB79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DFAFDF-6E3E-1501-16F4-ACA3B7B97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5E6AE-4432-453A-939D-F5FA3BADB2B8}" type="datetimeFigureOut">
              <a:rPr lang="en-CH" smtClean="0"/>
              <a:t>08/14/2024</a:t>
            </a:fld>
            <a:endParaRPr lang="en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24A794-6899-2022-CED5-524CD16DE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194944-5BE4-B8E1-F295-508F8AF2A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2C918-5FE1-4220-B1B9-456AA73D9263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17181799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D5A26A-A8F8-122D-D767-5CD6FA7307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718209-F5A7-8171-E2C9-14243FB0DC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H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EB9CB0-F694-2F2F-F843-E0301163F3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H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0A1553-E961-4EF2-57CF-D2D73C7850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5E6AE-4432-453A-939D-F5FA3BADB2B8}" type="datetimeFigureOut">
              <a:rPr lang="en-CH" smtClean="0"/>
              <a:t>08/14/2024</a:t>
            </a:fld>
            <a:endParaRPr lang="en-C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C23ACB-B069-FBEC-A7D7-A7C35B683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640B2B-B3E2-6D5D-2449-D930C02F8E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2C918-5FE1-4220-B1B9-456AA73D9263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330430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4F61A4-B677-AE1C-947B-1CCE27B2CB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E8A06A-F824-1225-E700-A9FB806DFA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CD7B2B-7FC1-8414-3713-4588BC9993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BF7ABE-BBA2-CBCC-B326-849D7634DC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84AF490-06FA-EEAC-B865-20DE69AF6E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H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8FC9240-FE7D-1754-DE16-850AC1039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5E6AE-4432-453A-939D-F5FA3BADB2B8}" type="datetimeFigureOut">
              <a:rPr lang="en-CH" smtClean="0"/>
              <a:t>08/14/2024</a:t>
            </a:fld>
            <a:endParaRPr lang="en-CH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48B8FBE-FEAF-0D3C-F4A6-57D71D8A6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ACF3497-576D-E53B-18BC-F6B05716C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2C918-5FE1-4220-B1B9-456AA73D9263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100391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8336EE-DC83-75A9-BF39-33C3AA00C2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H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3EB7C-3FB5-F418-62B7-9BCB220E4C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5E6AE-4432-453A-939D-F5FA3BADB2B8}" type="datetimeFigureOut">
              <a:rPr lang="en-CH" smtClean="0"/>
              <a:t>08/14/2024</a:t>
            </a:fld>
            <a:endParaRPr lang="en-CH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7A8EC2-3D2D-7B66-606C-2BDA643562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ECDEFE-0DEF-B6AB-3F0E-48C2C9E039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2C918-5FE1-4220-B1B9-456AA73D9263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9298547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336DC5A-D6F1-9A8F-4FB3-95C12F042F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5E6AE-4432-453A-939D-F5FA3BADB2B8}" type="datetimeFigureOut">
              <a:rPr lang="en-CH" smtClean="0"/>
              <a:t>08/14/2024</a:t>
            </a:fld>
            <a:endParaRPr lang="en-CH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67CF76-6253-C6A5-489C-9C59F88D5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FEE2E7-FA29-306F-B525-4FB5E869B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2C918-5FE1-4220-B1B9-456AA73D9263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102688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65391D-933E-47CE-FEEE-78F460B980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5B7F3F-9029-87E9-4B63-1FFFA6D023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E6AE71-4A4C-34C8-322D-40882E2C3D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9A5E11-7E55-A412-72F5-49D1024BCB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5E6AE-4432-453A-939D-F5FA3BADB2B8}" type="datetimeFigureOut">
              <a:rPr lang="en-CH" smtClean="0"/>
              <a:t>08/14/2024</a:t>
            </a:fld>
            <a:endParaRPr lang="en-C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0C6117-8724-2A3B-BD6C-591B853F2F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EFF27F-676F-4755-828C-7AC43C6078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2C918-5FE1-4220-B1B9-456AA73D9263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501192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A8F19-297D-4309-B59E-473453CDEF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H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FEA72E-33DE-5270-C4D2-0993073C49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D05B19-5150-490D-2E11-099D6C06E6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BE5EDF-105C-8B5A-C441-B4169B43E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5E6AE-4432-453A-939D-F5FA3BADB2B8}" type="datetimeFigureOut">
              <a:rPr lang="en-CH" smtClean="0"/>
              <a:t>08/14/2024</a:t>
            </a:fld>
            <a:endParaRPr lang="en-C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CFEA65-3651-B8D9-F239-B218BFC03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1BC0C9-F44F-EE42-016D-4298373E7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2C918-5FE1-4220-B1B9-456AA73D9263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11058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44289B-1590-084D-6FE7-16C31699D3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92DC2A-AD39-1758-EBEA-EB686896BA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3C5433-7FFD-466C-9E89-5C6F55B828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5E6AE-4432-453A-939D-F5FA3BADB2B8}" type="datetimeFigureOut">
              <a:rPr lang="en-CH" smtClean="0"/>
              <a:t>08/14/2024</a:t>
            </a:fld>
            <a:endParaRPr lang="en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6C2218-3DE5-2BDA-7AF9-DE8F23C33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0E54BA-8B71-EEE2-1C40-67894C2E4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2C918-5FE1-4220-B1B9-456AA73D9263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4138995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092B9E-1F8D-95B3-412E-A6783AC120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0B3DA3-232D-3040-A1CF-0BED4FCCED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91500F-D6F2-70FF-6570-63DFF810EE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5E6AE-4432-453A-939D-F5FA3BADB2B8}" type="datetimeFigureOut">
              <a:rPr lang="en-CH" smtClean="0"/>
              <a:t>08/14/2024</a:t>
            </a:fld>
            <a:endParaRPr lang="en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97B655-F6ED-37B8-F1D7-4A6066FA62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C9339A-ED73-AC8D-2082-F877F4620C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2C918-5FE1-4220-B1B9-456AA73D9263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4286013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7FFD41-30EB-1D41-AD2F-532F491D6C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6"/>
            <a:ext cx="10882744" cy="72982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9999"/>
                </a:solidFill>
              </a:defRPr>
            </a:lvl1pPr>
          </a:lstStyle>
          <a:p>
            <a:r>
              <a:rPr lang="en-US" dirty="0"/>
              <a:t>Click to edit headline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BB7360-C084-D846-AED8-C06AFEFD52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683327"/>
            <a:ext cx="10882745" cy="4493636"/>
          </a:xfrm>
          <a:prstGeom prst="rect">
            <a:avLst/>
          </a:prstGeom>
        </p:spPr>
        <p:txBody>
          <a:bodyPr/>
          <a:lstStyle>
            <a:lvl1pPr>
              <a:buSzPct val="80000"/>
              <a:buFont typeface="Wingdings" pitchFamily="2" charset="2"/>
              <a:buChar char="§"/>
              <a:defRPr sz="2500" baseline="0"/>
            </a:lvl1pPr>
            <a:lvl2pPr marL="800100" indent="-342900">
              <a:buSzPct val="60000"/>
              <a:buFont typeface="Arial" panose="020B0604020202020204" pitchFamily="34" charset="0"/>
              <a:buChar char="—"/>
              <a:defRPr sz="2500" baseline="0"/>
            </a:lvl2pPr>
            <a:lvl3pPr>
              <a:buSzPct val="60000"/>
              <a:buFont typeface="Arial" panose="020B0604020202020204" pitchFamily="34" charset="0"/>
              <a:buChar char="•"/>
              <a:defRPr sz="2500" baseline="0"/>
            </a:lvl3pPr>
            <a:lvl4pPr>
              <a:buSzPct val="60000"/>
              <a:buFont typeface="Wingdings" pitchFamily="2" charset="2"/>
              <a:buChar char="§"/>
              <a:defRPr sz="2800" baseline="0"/>
            </a:lvl4pPr>
            <a:lvl5pPr>
              <a:buSzPct val="60000"/>
              <a:buFont typeface="Wingdings" pitchFamily="2" charset="2"/>
              <a:buChar char="§"/>
              <a:defRPr sz="2800" baseline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BCC0C8D-95BF-DA46-8962-2211D94EA8F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1094954"/>
            <a:ext cx="10882744" cy="547098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2500" baseline="0">
                <a:solidFill>
                  <a:srgbClr val="C00000"/>
                </a:solidFill>
              </a:defRPr>
            </a:lvl1pPr>
          </a:lstStyle>
          <a:p>
            <a:pPr lvl="0"/>
            <a:r>
              <a:rPr lang="en-US" dirty="0"/>
              <a:t>Subhead yellow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89DFA2F-AB90-384E-A747-0BF903882E5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665" y="1049586"/>
            <a:ext cx="11066836" cy="77323"/>
          </a:xfrm>
          <a:prstGeom prst="rect">
            <a:avLst/>
          </a:prstGeom>
        </p:spPr>
      </p:pic>
      <p:pic>
        <p:nvPicPr>
          <p:cNvPr id="8" name="Picture 6" descr="Logo, company name&#10;&#10;Description automatically generated">
            <a:extLst>
              <a:ext uri="{FF2B5EF4-FFF2-40B4-BE49-F238E27FC236}">
                <a16:creationId xmlns:a16="http://schemas.microsoft.com/office/drawing/2014/main" id="{48E3851A-5645-B8BB-BADB-1DA88223190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501312" y="5949950"/>
            <a:ext cx="1690688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20582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9F34F-0478-A14C-A3AA-2FF9FF365A4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5500" b="1" i="0" baseline="0"/>
            </a:lvl1pPr>
          </a:lstStyle>
          <a:p>
            <a:r>
              <a:rPr lang="en-US" dirty="0"/>
              <a:t>AVAC Template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5C0CCE-7552-A341-BCD0-8A3B493EA9B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500" baseline="0">
                <a:solidFill>
                  <a:srgbClr val="FF840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Duis </a:t>
            </a:r>
            <a:r>
              <a:rPr lang="en-US" dirty="0" err="1"/>
              <a:t>aute</a:t>
            </a:r>
            <a:r>
              <a:rPr lang="en-US" dirty="0"/>
              <a:t> </a:t>
            </a:r>
            <a:r>
              <a:rPr lang="en-US" dirty="0" err="1"/>
              <a:t>irure</a:t>
            </a:r>
            <a:r>
              <a:rPr lang="en-US" dirty="0"/>
              <a:t> dolor in </a:t>
            </a:r>
            <a:r>
              <a:rPr lang="en-US" dirty="0" err="1"/>
              <a:t>reprehenderit</a:t>
            </a:r>
            <a:r>
              <a:rPr lang="en-US" dirty="0"/>
              <a:t> in </a:t>
            </a:r>
            <a:r>
              <a:rPr lang="en-US" dirty="0" err="1"/>
              <a:t>voluptate</a:t>
            </a:r>
            <a:endParaRPr lang="en-US" dirty="0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F7154F93-3658-EC4E-B6B0-6982B218CD5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524000" y="5447506"/>
            <a:ext cx="3338513" cy="576262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2000" b="1" i="0" baseline="0">
                <a:solidFill>
                  <a:schemeClr val="accent5"/>
                </a:solidFill>
              </a:defRPr>
            </a:lvl1pPr>
          </a:lstStyle>
          <a:p>
            <a:pPr lvl="0"/>
            <a:r>
              <a:rPr lang="en-US" dirty="0"/>
              <a:t>Author/Date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443FD79-0F8D-FA4B-A167-3D15215BF9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37874" y="3516870"/>
            <a:ext cx="9414652" cy="65779"/>
          </a:xfrm>
          <a:prstGeom prst="rect">
            <a:avLst/>
          </a:prstGeom>
        </p:spPr>
      </p:pic>
      <p:pic>
        <p:nvPicPr>
          <p:cNvPr id="7" name="Picture 6" descr="Logo, company name&#10;&#10;Description automatically generated">
            <a:extLst>
              <a:ext uri="{FF2B5EF4-FFF2-40B4-BE49-F238E27FC236}">
                <a16:creationId xmlns:a16="http://schemas.microsoft.com/office/drawing/2014/main" id="{36799025-0FCD-C1F5-83ED-A3372256A7A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5210" y="5854700"/>
            <a:ext cx="1690688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31759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9F34F-0478-A14C-A3AA-2FF9FF365A4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5500" b="0" i="0" baseline="0"/>
            </a:lvl1pPr>
          </a:lstStyle>
          <a:p>
            <a:r>
              <a:rPr lang="en-US" dirty="0"/>
              <a:t>Transition Red.</a:t>
            </a:r>
          </a:p>
        </p:txBody>
      </p:sp>
      <p:pic>
        <p:nvPicPr>
          <p:cNvPr id="4" name="Picture 6" descr="Logo, company name&#10;&#10;Description automatically generated">
            <a:extLst>
              <a:ext uri="{FF2B5EF4-FFF2-40B4-BE49-F238E27FC236}">
                <a16:creationId xmlns:a16="http://schemas.microsoft.com/office/drawing/2014/main" id="{5A5F09AA-FEEA-9809-1FF1-686466BB44E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1312" y="5949950"/>
            <a:ext cx="1690688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26340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7FFD41-30EB-1D41-AD2F-532F491D6C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6"/>
            <a:ext cx="10882744" cy="72982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9999"/>
                </a:solidFill>
              </a:defRPr>
            </a:lvl1pPr>
          </a:lstStyle>
          <a:p>
            <a:r>
              <a:rPr lang="en-US" dirty="0"/>
              <a:t>Click to edit headline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BB7360-C084-D846-AED8-C06AFEFD52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683327"/>
            <a:ext cx="10882745" cy="4493636"/>
          </a:xfrm>
          <a:prstGeom prst="rect">
            <a:avLst/>
          </a:prstGeom>
        </p:spPr>
        <p:txBody>
          <a:bodyPr/>
          <a:lstStyle>
            <a:lvl1pPr>
              <a:buSzPct val="80000"/>
              <a:buFont typeface="Wingdings" pitchFamily="2" charset="2"/>
              <a:buChar char="§"/>
              <a:defRPr sz="2500" baseline="0"/>
            </a:lvl1pPr>
            <a:lvl2pPr marL="800100" indent="-342900">
              <a:buSzPct val="60000"/>
              <a:buFont typeface="Arial" panose="020B0604020202020204" pitchFamily="34" charset="0"/>
              <a:buChar char="—"/>
              <a:defRPr sz="2500" baseline="0"/>
            </a:lvl2pPr>
            <a:lvl3pPr>
              <a:buSzPct val="60000"/>
              <a:buFont typeface="Arial" panose="020B0604020202020204" pitchFamily="34" charset="0"/>
              <a:buChar char="•"/>
              <a:defRPr sz="2500" baseline="0"/>
            </a:lvl3pPr>
            <a:lvl4pPr>
              <a:buSzPct val="60000"/>
              <a:buFont typeface="Wingdings" pitchFamily="2" charset="2"/>
              <a:buChar char="§"/>
              <a:defRPr sz="2800" baseline="0"/>
            </a:lvl4pPr>
            <a:lvl5pPr>
              <a:buSzPct val="60000"/>
              <a:buFont typeface="Wingdings" pitchFamily="2" charset="2"/>
              <a:buChar char="§"/>
              <a:defRPr sz="2800" baseline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BCC0C8D-95BF-DA46-8962-2211D94EA8F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1094954"/>
            <a:ext cx="10882744" cy="547098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2500" baseline="0">
                <a:solidFill>
                  <a:srgbClr val="C00000"/>
                </a:solidFill>
              </a:defRPr>
            </a:lvl1pPr>
          </a:lstStyle>
          <a:p>
            <a:pPr lvl="0"/>
            <a:r>
              <a:rPr lang="en-US" dirty="0"/>
              <a:t>Subhead yellow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89DFA2F-AB90-384E-A747-0BF903882E5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32665" y="1049586"/>
            <a:ext cx="11066836" cy="77323"/>
          </a:xfrm>
          <a:prstGeom prst="rect">
            <a:avLst/>
          </a:prstGeom>
        </p:spPr>
      </p:pic>
      <p:pic>
        <p:nvPicPr>
          <p:cNvPr id="8" name="Picture 6" descr="Logo, company name&#10;&#10;Description automatically generated">
            <a:extLst>
              <a:ext uri="{FF2B5EF4-FFF2-40B4-BE49-F238E27FC236}">
                <a16:creationId xmlns:a16="http://schemas.microsoft.com/office/drawing/2014/main" id="{48E3851A-5645-B8BB-BADB-1DA88223190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1312" y="5949950"/>
            <a:ext cx="1690688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40625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9F34F-0478-A14C-A3AA-2FF9FF365A4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5500" b="0" i="0" baseline="0">
                <a:solidFill>
                  <a:srgbClr val="FF8400"/>
                </a:solidFill>
              </a:defRPr>
            </a:lvl1pPr>
          </a:lstStyle>
          <a:p>
            <a:r>
              <a:rPr lang="en-US" dirty="0"/>
              <a:t>Transition Yellow.</a:t>
            </a:r>
          </a:p>
        </p:txBody>
      </p:sp>
      <p:pic>
        <p:nvPicPr>
          <p:cNvPr id="4" name="Picture 6" descr="Logo, company name&#10;&#10;Description automatically generated">
            <a:extLst>
              <a:ext uri="{FF2B5EF4-FFF2-40B4-BE49-F238E27FC236}">
                <a16:creationId xmlns:a16="http://schemas.microsoft.com/office/drawing/2014/main" id="{15FD9BCF-AFA8-522C-3797-B3B572C9206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1312" y="5949950"/>
            <a:ext cx="1690688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81176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9F34F-0478-A14C-A3AA-2FF9FF365A4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967603"/>
            <a:ext cx="9144000" cy="2387600"/>
          </a:xfrm>
          <a:prstGeom prst="rect">
            <a:avLst/>
          </a:prstGeom>
        </p:spPr>
        <p:txBody>
          <a:bodyPr anchor="b">
            <a:normAutofit/>
          </a:bodyPr>
          <a:lstStyle>
            <a:lvl1pPr marL="137160" indent="-457200" algn="l">
              <a:defRPr sz="2500" b="0" i="0" baseline="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r>
              <a:rPr lang="en-US" dirty="0"/>
              <a:t>“Quote ed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perspiciatis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doloremque</a:t>
            </a:r>
            <a:r>
              <a:rPr lang="en-US" dirty="0"/>
              <a:t> </a:t>
            </a:r>
            <a:r>
              <a:rPr lang="en-US" dirty="0" err="1"/>
              <a:t>laudantium</a:t>
            </a:r>
            <a:r>
              <a:rPr lang="en-US" dirty="0"/>
              <a:t>, </a:t>
            </a:r>
            <a:r>
              <a:rPr lang="en-US" dirty="0" err="1"/>
              <a:t>totam</a:t>
            </a:r>
            <a:r>
              <a:rPr lang="en-US" dirty="0"/>
              <a:t> rem </a:t>
            </a:r>
            <a:r>
              <a:rPr lang="en-US" dirty="0" err="1"/>
              <a:t>aperiam</a:t>
            </a:r>
            <a:r>
              <a:rPr lang="en-US" dirty="0"/>
              <a:t>, </a:t>
            </a:r>
            <a:r>
              <a:rPr lang="en-US" dirty="0" err="1"/>
              <a:t>eaque</a:t>
            </a:r>
            <a:r>
              <a:rPr lang="en-US" dirty="0"/>
              <a:t> </a:t>
            </a:r>
            <a:r>
              <a:rPr lang="en-US" dirty="0" err="1"/>
              <a:t>ipsa</a:t>
            </a:r>
            <a:r>
              <a:rPr lang="en-US" dirty="0"/>
              <a:t> </a:t>
            </a:r>
            <a:r>
              <a:rPr lang="en-US" dirty="0" err="1"/>
              <a:t>quae</a:t>
            </a:r>
            <a:r>
              <a:rPr lang="en-US" dirty="0"/>
              <a:t> ab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sunt </a:t>
            </a:r>
            <a:r>
              <a:rPr lang="en-US" dirty="0" err="1"/>
              <a:t>explicabo</a:t>
            </a:r>
            <a:r>
              <a:rPr lang="en-US" dirty="0"/>
              <a:t>. Nemo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fugit, sed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consequuntur</a:t>
            </a:r>
            <a:r>
              <a:rPr lang="en-US" dirty="0"/>
              <a:t> </a:t>
            </a:r>
            <a:r>
              <a:rPr lang="en-US" dirty="0" err="1"/>
              <a:t>magni</a:t>
            </a:r>
            <a:r>
              <a:rPr lang="en-US" dirty="0"/>
              <a:t> </a:t>
            </a:r>
            <a:r>
              <a:rPr lang="en-US" dirty="0" err="1"/>
              <a:t>dolores</a:t>
            </a:r>
            <a:r>
              <a:rPr lang="en-US" dirty="0"/>
              <a:t> </a:t>
            </a:r>
            <a:r>
              <a:rPr lang="en-US" dirty="0" err="1"/>
              <a:t>eos</a:t>
            </a:r>
            <a:r>
              <a:rPr lang="en-US" dirty="0"/>
              <a:t> qui </a:t>
            </a:r>
            <a:r>
              <a:rPr lang="en-US" dirty="0" err="1"/>
              <a:t>ratione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sequi</a:t>
            </a:r>
            <a:r>
              <a:rPr lang="en-US" dirty="0"/>
              <a:t> </a:t>
            </a:r>
            <a:r>
              <a:rPr lang="en-US" dirty="0" err="1"/>
              <a:t>nesciunt</a:t>
            </a:r>
            <a:r>
              <a:rPr lang="en-US" dirty="0"/>
              <a:t>.”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0E32B49-4274-D64C-854E-20B50BAD0A3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682750" y="4808104"/>
            <a:ext cx="2979738" cy="712788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1600" b="0" i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err="1"/>
              <a:t>Lorum</a:t>
            </a:r>
            <a:r>
              <a:rPr lang="en-US" dirty="0"/>
              <a:t> Ipsum dolor </a:t>
            </a:r>
            <a:r>
              <a:rPr lang="en-US" dirty="0" err="1"/>
              <a:t>todo</a:t>
            </a:r>
            <a:endParaRPr lang="en-US" dirty="0"/>
          </a:p>
        </p:txBody>
      </p:sp>
      <p:pic>
        <p:nvPicPr>
          <p:cNvPr id="4" name="Picture 6" descr="Logo, company name&#10;&#10;Description automatically generated">
            <a:extLst>
              <a:ext uri="{FF2B5EF4-FFF2-40B4-BE49-F238E27FC236}">
                <a16:creationId xmlns:a16="http://schemas.microsoft.com/office/drawing/2014/main" id="{9CBB2A8C-022D-748B-2B62-D2B12AFA3BD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1312" y="5949950"/>
            <a:ext cx="1690688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3357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7FFD41-30EB-1D41-AD2F-532F491D6C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036268"/>
            <a:ext cx="4794197" cy="1319066"/>
          </a:xfrm>
          <a:prstGeom prst="rect">
            <a:avLst/>
          </a:prstGeom>
        </p:spPr>
        <p:txBody>
          <a:bodyPr/>
          <a:lstStyle>
            <a:lvl1pPr>
              <a:defRPr baseline="0">
                <a:solidFill>
                  <a:srgbClr val="FF8400"/>
                </a:solidFill>
              </a:defRPr>
            </a:lvl1pPr>
          </a:lstStyle>
          <a:p>
            <a:r>
              <a:rPr lang="en-US" dirty="0"/>
              <a:t>Click to edit yellow room for graphic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891AE3D-3FB7-DF47-940B-534F09C62820}"/>
              </a:ext>
            </a:extLst>
          </p:cNvPr>
          <p:cNvSpPr txBox="1"/>
          <p:nvPr userDrawn="1"/>
        </p:nvSpPr>
        <p:spPr>
          <a:xfrm>
            <a:off x="845884" y="3374566"/>
            <a:ext cx="515534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0" i="0" baseline="0" dirty="0">
                <a:solidFill>
                  <a:schemeClr val="tx1"/>
                </a:solidFill>
              </a:rPr>
              <a:t>Subhead red</a:t>
            </a:r>
          </a:p>
        </p:txBody>
      </p:sp>
      <p:pic>
        <p:nvPicPr>
          <p:cNvPr id="5" name="Picture 6" descr="Logo, company name&#10;&#10;Description automatically generated">
            <a:extLst>
              <a:ext uri="{FF2B5EF4-FFF2-40B4-BE49-F238E27FC236}">
                <a16:creationId xmlns:a16="http://schemas.microsoft.com/office/drawing/2014/main" id="{D30CFC46-FA84-F24E-F12F-3564FE44C2A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1312" y="5949950"/>
            <a:ext cx="1690688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6095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26AA23-A7FF-3C4E-89CC-1D3C3AFD9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986323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5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5744C01-E4E3-3A4C-B1B1-0E86F6CB41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BED899-DE78-2F46-ADF9-57AF2E48F8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586523"/>
            <a:ext cx="3932237" cy="109305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379028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26AA23-A7FF-3C4E-89CC-1D3C3AFD9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986323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500" baseline="0">
                <a:solidFill>
                  <a:srgbClr val="FF840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5744C01-E4E3-3A4C-B1B1-0E86F6CB41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BED899-DE78-2F46-ADF9-57AF2E48F8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586523"/>
            <a:ext cx="3932237" cy="109305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330592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2076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F859C8-F92A-E5F1-996F-64B8CD5E7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80FC3C-9908-1D26-0666-D08F8BE731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C6B14E-9C34-0F72-A764-ED6E4D901D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35E6AE-4432-453A-939D-F5FA3BADB2B8}" type="datetimeFigureOut">
              <a:rPr lang="en-CH" smtClean="0"/>
              <a:t>08/14/2024</a:t>
            </a:fld>
            <a:endParaRPr lang="en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78CB43-0EB7-F4B6-FC4A-EED379291E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104FAE-161A-D3B4-FAA1-AECE7A570A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2C918-5FE1-4220-B1B9-456AA73D9263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401596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CH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0636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b="1" i="0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9838A4-C1AC-8E4D-B4B0-A9C694280F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72455" y="1698750"/>
            <a:ext cx="10447090" cy="1463899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4900" dirty="0">
                <a:solidFill>
                  <a:srgbClr val="009999"/>
                </a:solidFill>
                <a:latin typeface="Arial Nova Cond" panose="020B0506020202020204" pitchFamily="34" charset="0"/>
              </a:rPr>
            </a:br>
            <a:br>
              <a:rPr lang="en-US" sz="4900" dirty="0">
                <a:solidFill>
                  <a:srgbClr val="009999"/>
                </a:solidFill>
                <a:latin typeface="Arial Nova Cond" panose="020B0506020202020204" pitchFamily="34" charset="0"/>
              </a:rPr>
            </a:br>
            <a:r>
              <a:rPr lang="en-US" sz="4900" dirty="0">
                <a:solidFill>
                  <a:srgbClr val="009999"/>
                </a:solidFill>
                <a:latin typeface="Arial Nova Cond" panose="020B0506020202020204" pitchFamily="34" charset="0"/>
              </a:rPr>
              <a:t>2025 HIV Prevention Road Map baseline survey: </a:t>
            </a:r>
            <a:br>
              <a:rPr lang="en-US" sz="4900" dirty="0">
                <a:solidFill>
                  <a:srgbClr val="009999"/>
                </a:solidFill>
                <a:latin typeface="Arial Nova Cond" panose="020B0506020202020204" pitchFamily="34" charset="0"/>
              </a:rPr>
            </a:br>
            <a:r>
              <a:rPr lang="en-US" sz="4900" dirty="0">
                <a:solidFill>
                  <a:srgbClr val="009999"/>
                </a:solidFill>
                <a:latin typeface="Arial Nova Cond" panose="020B0506020202020204" pitchFamily="34" charset="0"/>
              </a:rPr>
              <a:t>Results Review and Milestones</a:t>
            </a:r>
            <a:br>
              <a:rPr lang="en-US" sz="4900" dirty="0">
                <a:solidFill>
                  <a:srgbClr val="009999"/>
                </a:solidFill>
                <a:latin typeface="Arial Nova Cond" panose="020B0506020202020204" pitchFamily="34" charset="0"/>
              </a:rPr>
            </a:br>
            <a:endParaRPr lang="en-US" sz="6600" dirty="0">
              <a:solidFill>
                <a:srgbClr val="009999"/>
              </a:solidFill>
              <a:latin typeface="Arial Nova Cond" panose="020B0506020202020204" pitchFamily="34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0FECA1-5EE9-664B-A417-88710AF4361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38480" y="4712016"/>
            <a:ext cx="8418786" cy="1669915"/>
          </a:xfrm>
        </p:spPr>
        <p:txBody>
          <a:bodyPr/>
          <a:lstStyle/>
          <a:p>
            <a:r>
              <a:rPr lang="en-US" sz="1800" dirty="0">
                <a:solidFill>
                  <a:srgbClr val="0099CC"/>
                </a:solidFill>
                <a:latin typeface="Arial Nova Cond" panose="020B0506020202020204" pitchFamily="34" charset="0"/>
              </a:rPr>
              <a:t>Aurea Oradini</a:t>
            </a:r>
          </a:p>
          <a:p>
            <a:r>
              <a:rPr lang="en-US" sz="1800" dirty="0">
                <a:solidFill>
                  <a:srgbClr val="0099CC"/>
                </a:solidFill>
                <a:latin typeface="Arial Nova Cond" panose="020B0506020202020204" pitchFamily="34" charset="0"/>
              </a:rPr>
              <a:t>UNAIDS, Geneva</a:t>
            </a:r>
          </a:p>
          <a:p>
            <a:r>
              <a:rPr lang="en-US" sz="1800" dirty="0">
                <a:solidFill>
                  <a:srgbClr val="0099CC"/>
                </a:solidFill>
                <a:latin typeface="Arial Nova Cond" panose="020B0506020202020204" pitchFamily="34" charset="0"/>
              </a:rPr>
              <a:t>Accra, Ghana</a:t>
            </a:r>
          </a:p>
          <a:p>
            <a:r>
              <a:rPr lang="en-US" sz="1800" dirty="0">
                <a:solidFill>
                  <a:srgbClr val="0099CC"/>
                </a:solidFill>
                <a:latin typeface="Arial Nova Cond" panose="020B0506020202020204" pitchFamily="34" charset="0"/>
              </a:rPr>
              <a:t>15 February 2024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5F2C1D-E6F2-8674-1C4B-7B165A94A2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8209" y="2815462"/>
            <a:ext cx="3859102" cy="3566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8269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0883EEB2-8E1D-655B-A50F-0B9AF06D2B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1248" y="5939672"/>
            <a:ext cx="1710057" cy="91832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1A55193-305C-9ED8-3768-BC4C588B3F5B}"/>
              </a:ext>
            </a:extLst>
          </p:cNvPr>
          <p:cNvSpPr txBox="1"/>
          <p:nvPr/>
        </p:nvSpPr>
        <p:spPr>
          <a:xfrm>
            <a:off x="319767" y="44884"/>
            <a:ext cx="11488066" cy="1037911"/>
          </a:xfrm>
          <a:prstGeom prst="rect">
            <a:avLst/>
          </a:prstGeom>
        </p:spPr>
        <p:txBody>
          <a:bodyPr/>
          <a:lstStyle>
            <a:defPPr>
              <a:defRPr lang="en-CH"/>
            </a:defPPr>
            <a:lvl1pPr marR="0" lvl="0" indent="0" fontAlgn="auto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600" b="1" i="0" u="none" strike="noStrike" cap="none" spc="0" normalizeH="0" baseline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defRPr>
            </a:lvl1pPr>
          </a:lstStyle>
          <a:p>
            <a:r>
              <a:rPr lang="en-US" dirty="0"/>
              <a:t>Monitoring progress in implementing the 2025 HIV Prevention Road Map</a:t>
            </a:r>
            <a:endParaRPr lang="en-ZA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H" sz="2400" b="1" i="0" u="none" strike="noStrike" kern="1200" cap="none" spc="0" normalizeH="0" baseline="0" noProof="0" dirty="0">
              <a:ln>
                <a:noFill/>
              </a:ln>
              <a:solidFill>
                <a:srgbClr val="009999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3B0473A8-9DA5-A1CA-037E-0908C84D3039}"/>
              </a:ext>
            </a:extLst>
          </p:cNvPr>
          <p:cNvGrpSpPr/>
          <p:nvPr/>
        </p:nvGrpSpPr>
        <p:grpSpPr>
          <a:xfrm>
            <a:off x="775854" y="1228437"/>
            <a:ext cx="10898911" cy="5030340"/>
            <a:chOff x="234411" y="1662562"/>
            <a:chExt cx="11597747" cy="5316068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5546B9BF-6314-55A3-B51B-44F7F291F66F}"/>
                </a:ext>
              </a:extLst>
            </p:cNvPr>
            <p:cNvSpPr txBox="1"/>
            <p:nvPr/>
          </p:nvSpPr>
          <p:spPr>
            <a:xfrm>
              <a:off x="234411" y="1978603"/>
              <a:ext cx="794751" cy="139861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defTabSz="1219170">
                <a:buClr>
                  <a:srgbClr val="000000"/>
                </a:buClr>
              </a:pPr>
              <a:r>
                <a:rPr lang="en-US" sz="8000" b="1" kern="0" dirty="0">
                  <a:solidFill>
                    <a:srgbClr val="1A1A1A"/>
                  </a:solidFill>
                  <a:latin typeface="Avenir-Light"/>
                  <a:cs typeface="Arial"/>
                  <a:sym typeface="Arial"/>
                </a:rPr>
                <a:t>1</a:t>
              </a:r>
              <a:endParaRPr lang="en-US" sz="8000" b="1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5C1C1091-5760-D8D3-B60B-C48B355ED3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610243" y="1662562"/>
              <a:ext cx="7221915" cy="3190051"/>
            </a:xfrm>
            <a:prstGeom prst="flowChartDocumen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998FE706-DE45-0CE2-1897-8151E58068BC}"/>
                </a:ext>
              </a:extLst>
            </p:cNvPr>
            <p:cNvSpPr txBox="1"/>
            <p:nvPr/>
          </p:nvSpPr>
          <p:spPr>
            <a:xfrm>
              <a:off x="234411" y="5269555"/>
              <a:ext cx="794753" cy="139861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defTabSz="1219170">
                <a:buClr>
                  <a:srgbClr val="000000"/>
                </a:buClr>
              </a:pPr>
              <a:r>
                <a:rPr lang="en-US" sz="8000" b="1" kern="0" dirty="0">
                  <a:solidFill>
                    <a:srgbClr val="1A1A1A"/>
                  </a:solidFill>
                  <a:latin typeface="Avenir-Light"/>
                  <a:cs typeface="Arial"/>
                  <a:sym typeface="Arial"/>
                </a:rPr>
                <a:t>2</a:t>
              </a:r>
              <a:endParaRPr lang="en-US" sz="8000" b="1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2DFB828B-A1B4-BB63-BCF9-8A775830259A}"/>
                </a:ext>
              </a:extLst>
            </p:cNvPr>
            <p:cNvSpPr txBox="1"/>
            <p:nvPr/>
          </p:nvSpPr>
          <p:spPr>
            <a:xfrm>
              <a:off x="1261133" y="1672324"/>
              <a:ext cx="2990205" cy="222307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defTabSz="1219170">
                <a:buClr>
                  <a:srgbClr val="000000"/>
                </a:buClr>
              </a:pPr>
              <a:r>
                <a:rPr lang="en-US" sz="1867" kern="0" dirty="0">
                  <a:solidFill>
                    <a:srgbClr val="1A1A1A"/>
                  </a:solidFill>
                  <a:latin typeface="Avenir-Light"/>
                  <a:cs typeface="Arial"/>
                  <a:sym typeface="Arial"/>
                </a:rPr>
                <a:t>Data, both quantitative and qualitative, from various sources, predominantly GAM – program output, outcomes, and impact indicators</a:t>
              </a:r>
              <a:endParaRPr lang="en-US" sz="1467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15903BC-230E-00D7-D291-9EA4DC39B49D}"/>
                </a:ext>
              </a:extLst>
            </p:cNvPr>
            <p:cNvSpPr txBox="1"/>
            <p:nvPr/>
          </p:nvSpPr>
          <p:spPr>
            <a:xfrm>
              <a:off x="1261136" y="4755555"/>
              <a:ext cx="2990204" cy="2223075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defTabSz="1219170">
                <a:buClr>
                  <a:srgbClr val="000000"/>
                </a:buClr>
              </a:pPr>
              <a:r>
                <a:rPr lang="en-US" sz="1867" kern="0" dirty="0">
                  <a:solidFill>
                    <a:srgbClr val="1A1A1A"/>
                  </a:solidFill>
                  <a:latin typeface="Avenir-Light"/>
                  <a:cs typeface="Arial"/>
                  <a:sym typeface="Arial"/>
                </a:rPr>
                <a:t>Country-reported responses (subjective) based on a survey questionnaire covering the 10 Roadmap actions – multiple choice and few text-based questions</a:t>
              </a:r>
              <a:endParaRPr lang="en-US" sz="1467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pic>
        <p:nvPicPr>
          <p:cNvPr id="14" name="Picture 2" descr="Brand New: New Name, Logo, and Identity for Momentive by Material">
            <a:extLst>
              <a:ext uri="{FF2B5EF4-FFF2-40B4-BE49-F238E27FC236}">
                <a16:creationId xmlns:a16="http://schemas.microsoft.com/office/drawing/2014/main" id="{523E70BE-B652-70B9-CD34-094C85BAE28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34" t="33785" r="24998" b="29196"/>
          <a:stretch/>
        </p:blipFill>
        <p:spPr bwMode="auto">
          <a:xfrm>
            <a:off x="8281389" y="5966169"/>
            <a:ext cx="1285600" cy="526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1B41F0F-B637-ABDA-B107-FF95558433F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88015" y="4247030"/>
            <a:ext cx="3345615" cy="224540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DA933B1D-BC88-895F-2D4B-3019EF9C60E6}"/>
              </a:ext>
            </a:extLst>
          </p:cNvPr>
          <p:cNvSpPr txBox="1"/>
          <p:nvPr/>
        </p:nvSpPr>
        <p:spPr>
          <a:xfrm>
            <a:off x="8231424" y="4247029"/>
            <a:ext cx="3576409" cy="15281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0990" indent="-380990" defTabSz="1219170"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en-US" sz="1333" kern="0" dirty="0">
                <a:solidFill>
                  <a:srgbClr val="1A1A1A"/>
                </a:solidFill>
                <a:latin typeface="Avenir-Light"/>
                <a:cs typeface="Arial"/>
                <a:sym typeface="Arial"/>
              </a:rPr>
              <a:t>The structure followed the 10 Roadmap 2025 actions and attempts to capture all the pillars where relevant</a:t>
            </a:r>
          </a:p>
          <a:p>
            <a:pPr marL="380990" indent="-380990" defTabSz="1219170">
              <a:buClr>
                <a:srgbClr val="000000"/>
              </a:buClr>
              <a:buFont typeface="Arial" panose="020B0604020202020204" pitchFamily="34" charset="0"/>
              <a:buChar char="•"/>
            </a:pPr>
            <a:endParaRPr lang="en-US" sz="1333" kern="0" dirty="0">
              <a:solidFill>
                <a:srgbClr val="1A1A1A"/>
              </a:solidFill>
              <a:latin typeface="Avenir-Light"/>
              <a:cs typeface="Arial"/>
              <a:sym typeface="Arial"/>
            </a:endParaRPr>
          </a:p>
          <a:p>
            <a:pPr marL="380990" indent="-380990" defTabSz="1219170"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en-US" sz="1333" kern="0" dirty="0">
                <a:solidFill>
                  <a:srgbClr val="1A1A1A"/>
                </a:solidFill>
                <a:latin typeface="Avenir-Light"/>
                <a:cs typeface="Arial"/>
                <a:sym typeface="Arial"/>
              </a:rPr>
              <a:t>Each section attempts to drill down on specific roadmap actions in line with the milestones in the Roadmap document</a:t>
            </a:r>
          </a:p>
        </p:txBody>
      </p:sp>
    </p:spTree>
    <p:extLst>
      <p:ext uri="{BB962C8B-B14F-4D97-AF65-F5344CB8AC3E}">
        <p14:creationId xmlns:p14="http://schemas.microsoft.com/office/powerpoint/2010/main" val="22126478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0883EEB2-8E1D-655B-A50F-0B9AF06D2B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1248" y="5939672"/>
            <a:ext cx="1710057" cy="918328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77B5471C-C411-6705-C373-D7B36CD851DB}"/>
              </a:ext>
            </a:extLst>
          </p:cNvPr>
          <p:cNvSpPr txBox="1">
            <a:spLocks/>
          </p:cNvSpPr>
          <p:nvPr/>
        </p:nvSpPr>
        <p:spPr>
          <a:xfrm>
            <a:off x="838200" y="346076"/>
            <a:ext cx="10882744" cy="72982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b="1" i="0" kern="1200" baseline="0">
                <a:solidFill>
                  <a:srgbClr val="009999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Why is a Road Map survey conducted?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9999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</p:txBody>
      </p:sp>
      <p:graphicFrame>
        <p:nvGraphicFramePr>
          <p:cNvPr id="2" name="TextBox 4">
            <a:extLst>
              <a:ext uri="{FF2B5EF4-FFF2-40B4-BE49-F238E27FC236}">
                <a16:creationId xmlns:a16="http://schemas.microsoft.com/office/drawing/2014/main" id="{D00DF9E0-1F6D-30B5-2BBA-46DFE4FA7F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77961478"/>
              </p:ext>
            </p:extLst>
          </p:nvPr>
        </p:nvGraphicFramePr>
        <p:xfrm>
          <a:off x="421626" y="2141467"/>
          <a:ext cx="11009376" cy="37856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1D69CF98-B83E-D9DF-DE34-215D1D1B277B}"/>
              </a:ext>
            </a:extLst>
          </p:cNvPr>
          <p:cNvSpPr txBox="1"/>
          <p:nvPr/>
        </p:nvSpPr>
        <p:spPr>
          <a:xfrm>
            <a:off x="587828" y="1538292"/>
            <a:ext cx="1084317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b="0" i="1" dirty="0">
                <a:solidFill>
                  <a:srgbClr val="374151"/>
                </a:solidFill>
                <a:effectLst/>
                <a:latin typeface="Söhne"/>
              </a:rPr>
              <a:t>provides a </a:t>
            </a:r>
            <a:r>
              <a:rPr lang="en-US" sz="2800" b="0" i="1" dirty="0">
                <a:solidFill>
                  <a:srgbClr val="C00000"/>
                </a:solidFill>
                <a:effectLst/>
                <a:latin typeface="Söhne"/>
              </a:rPr>
              <a:t>systematic</a:t>
            </a:r>
            <a:r>
              <a:rPr lang="en-US" sz="2800" b="0" i="1" dirty="0">
                <a:solidFill>
                  <a:srgbClr val="374151"/>
                </a:solidFill>
                <a:effectLst/>
                <a:latin typeface="Söhne"/>
              </a:rPr>
              <a:t> way to assess the implementation of key actions in the 2025 HIV Prevention Road Map.</a:t>
            </a:r>
            <a:endParaRPr lang="en-CH" sz="2800" i="1" dirty="0"/>
          </a:p>
        </p:txBody>
      </p:sp>
    </p:spTree>
    <p:extLst>
      <p:ext uri="{BB962C8B-B14F-4D97-AF65-F5344CB8AC3E}">
        <p14:creationId xmlns:p14="http://schemas.microsoft.com/office/powerpoint/2010/main" val="10671051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0883EEB2-8E1D-655B-A50F-0B9AF06D2B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1248" y="5939672"/>
            <a:ext cx="1710057" cy="918328"/>
          </a:xfrm>
          <a:prstGeom prst="rect">
            <a:avLst/>
          </a:prstGeom>
        </p:spPr>
      </p:pic>
      <p:sp>
        <p:nvSpPr>
          <p:cNvPr id="5" name="Google Shape;9531;p120">
            <a:extLst>
              <a:ext uri="{FF2B5EF4-FFF2-40B4-BE49-F238E27FC236}">
                <a16:creationId xmlns:a16="http://schemas.microsoft.com/office/drawing/2014/main" id="{6669B7A6-49D7-CE51-CED3-16A4AEC7E0F7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607727" y="0"/>
            <a:ext cx="9182376" cy="918903"/>
          </a:xfrm>
          <a:prstGeom prst="rect">
            <a:avLst/>
          </a:prstGeom>
        </p:spPr>
        <p:txBody>
          <a:bodyPr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layfair Display SemiBold"/>
              <a:buNone/>
              <a:defRPr sz="2800" b="0" i="0" u="none" strike="noStrike" cap="none">
                <a:solidFill>
                  <a:schemeClr val="dk1"/>
                </a:solidFill>
                <a:latin typeface="Playfair Display SemiBold"/>
                <a:ea typeface="Playfair Display SemiBold"/>
                <a:cs typeface="Playfair Display SemiBold"/>
                <a:sym typeface="Playfair Displ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>
              <a:buClrTx/>
              <a:buSzTx/>
              <a:buFontTx/>
            </a:pPr>
            <a:r>
              <a:rPr lang="en-US" sz="3600" b="1" dirty="0">
                <a:solidFill>
                  <a:srgbClr val="009999"/>
                </a:solidFill>
                <a:latin typeface="Arial" panose="020B0604020202020204"/>
              </a:rPr>
              <a:t>How the survey was conducted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39B0364-5B4D-6E1B-2C71-ED20B365E299}"/>
              </a:ext>
            </a:extLst>
          </p:cNvPr>
          <p:cNvSpPr txBox="1"/>
          <p:nvPr/>
        </p:nvSpPr>
        <p:spPr>
          <a:xfrm>
            <a:off x="607727" y="1054033"/>
            <a:ext cx="11186795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The survey was shared with countries between 9 - 28 March 2023</a:t>
            </a: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28 GPC focus countries + 6 “new” countries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Recipients in each country included: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16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UNAIDS Country Directors,</a:t>
            </a: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16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UNAIDS HIV prevention focal points, </a:t>
            </a: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16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UNFPA representatives, </a:t>
            </a: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16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UNFPA HIV prevention focal points, </a:t>
            </a: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16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National AIDS Commission Directors and their HIV prevention focal points, </a:t>
            </a: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16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Ministry of Health HIV Prevention Focals points, </a:t>
            </a: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16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UNAIDS RST Directors and their HIV Prevention Focal points</a:t>
            </a:r>
            <a:endParaRPr kumimoji="0" lang="en-US" sz="1600" b="0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One response per country compiled by the HIV prevention TWG under the leadership of the National AIDS Councils or National AIDS Control Program or the prevention leadership entity.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Responses were received by the GPC Secretariat Team between 15 March and 12 May 2023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All results are verified by government programs before analysis and dissemination</a:t>
            </a:r>
          </a:p>
        </p:txBody>
      </p:sp>
      <p:pic>
        <p:nvPicPr>
          <p:cNvPr id="1026" name="Picture 2" descr="Brand New: New Name, Logo, and Identity for Momentive by Material">
            <a:extLst>
              <a:ext uri="{FF2B5EF4-FFF2-40B4-BE49-F238E27FC236}">
                <a16:creationId xmlns:a16="http://schemas.microsoft.com/office/drawing/2014/main" id="{4A2297C6-B1A3-7B73-2BF6-D4981689080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34" t="33785" r="24998" b="29196"/>
          <a:stretch/>
        </p:blipFill>
        <p:spPr bwMode="auto">
          <a:xfrm>
            <a:off x="10507860" y="130630"/>
            <a:ext cx="1595535" cy="653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36017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Logo, company name&#10;&#10;Description automatically generated">
            <a:extLst>
              <a:ext uri="{FF2B5EF4-FFF2-40B4-BE49-F238E27FC236}">
                <a16:creationId xmlns:a16="http://schemas.microsoft.com/office/drawing/2014/main" id="{AD5F9385-6D2E-35A6-4105-AC9B8F40B4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1248" y="5939672"/>
            <a:ext cx="1710057" cy="9183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95BBCB2-B8E5-9A42-0F20-30826D29EF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173" y="1067495"/>
            <a:ext cx="7248525" cy="513397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33A94E8-E81F-77CA-AAC9-C21A9057962A}"/>
              </a:ext>
            </a:extLst>
          </p:cNvPr>
          <p:cNvSpPr txBox="1"/>
          <p:nvPr/>
        </p:nvSpPr>
        <p:spPr>
          <a:xfrm>
            <a:off x="902413" y="394920"/>
            <a:ext cx="103871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="1" i="0" u="none" strike="noStrike" baseline="0" dirty="0">
                <a:solidFill>
                  <a:srgbClr val="009A9A"/>
                </a:solidFill>
                <a:latin typeface="CIDFont+F1"/>
              </a:rPr>
              <a:t>Baseline status of Ghana 10 HIV Prevention 2025 </a:t>
            </a:r>
            <a:r>
              <a:rPr lang="es-ES" sz="2800" b="1" i="0" u="none" strike="noStrike" baseline="0" dirty="0">
                <a:solidFill>
                  <a:srgbClr val="009A9A"/>
                </a:solidFill>
                <a:latin typeface="CIDFont+F1"/>
              </a:rPr>
              <a:t>Road </a:t>
            </a:r>
            <a:r>
              <a:rPr lang="es-ES" sz="2800" b="1" i="0" u="none" strike="noStrike" baseline="0" dirty="0" err="1">
                <a:solidFill>
                  <a:srgbClr val="009A9A"/>
                </a:solidFill>
                <a:latin typeface="CIDFont+F1"/>
              </a:rPr>
              <a:t>Map</a:t>
            </a:r>
            <a:r>
              <a:rPr lang="es-ES" sz="2800" b="1" i="0" u="none" strike="noStrike" baseline="0" dirty="0">
                <a:solidFill>
                  <a:srgbClr val="009A9A"/>
                </a:solidFill>
                <a:latin typeface="CIDFont+F1"/>
              </a:rPr>
              <a:t> </a:t>
            </a:r>
            <a:r>
              <a:rPr lang="es-ES" sz="2800" b="1" i="0" u="none" strike="noStrike" baseline="0" dirty="0" err="1">
                <a:solidFill>
                  <a:srgbClr val="009A9A"/>
                </a:solidFill>
                <a:latin typeface="CIDFont+F1"/>
              </a:rPr>
              <a:t>Actions</a:t>
            </a:r>
            <a:endParaRPr lang="en-CH" sz="2800" b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9548471-6A32-6B20-9E43-AC73A382139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97" b="26684"/>
          <a:stretch/>
        </p:blipFill>
        <p:spPr bwMode="auto">
          <a:xfrm>
            <a:off x="1716703" y="6350825"/>
            <a:ext cx="10573360" cy="45618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699985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0883EEB2-8E1D-655B-A50F-0B9AF06D2B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1248" y="5939672"/>
            <a:ext cx="1710057" cy="91832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93F96B6-0C5E-0FA0-B586-A399CAFB536C}"/>
              </a:ext>
            </a:extLst>
          </p:cNvPr>
          <p:cNvSpPr txBox="1"/>
          <p:nvPr/>
        </p:nvSpPr>
        <p:spPr>
          <a:xfrm>
            <a:off x="330927" y="737872"/>
            <a:ext cx="3545430" cy="39103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en-CH"/>
            </a:defPPr>
            <a:lvl1pPr>
              <a:lnSpc>
                <a:spcPct val="100000"/>
              </a:lnSpc>
              <a:spcBef>
                <a:spcPts val="0"/>
              </a:spcBef>
              <a:buNone/>
              <a:defRPr sz="2300" b="1">
                <a:solidFill>
                  <a:srgbClr val="009999"/>
                </a:solidFill>
                <a:latin typeface="Arial" panose="020B0604020202020204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Where </a:t>
            </a:r>
            <a:r>
              <a:rPr lang="en-GB" sz="2800" dirty="0"/>
              <a:t>Ghana is at for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each component of the Ten –Actions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/>
              <a:t>In 2023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rgbClr val="009999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F2A88BC6-A0CF-2801-CADA-07D112DD0778}"/>
              </a:ext>
            </a:extLst>
          </p:cNvPr>
          <p:cNvGraphicFramePr>
            <a:graphicFrameLocks noGrp="1"/>
          </p:cNvGraphicFramePr>
          <p:nvPr/>
        </p:nvGraphicFramePr>
        <p:xfrm>
          <a:off x="29043" y="5367932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8774549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301D8A28-3AD6-A063-0E87-4E4430CA7CCF}"/>
              </a:ext>
            </a:extLst>
          </p:cNvPr>
          <p:cNvSpPr txBox="1"/>
          <p:nvPr/>
        </p:nvSpPr>
        <p:spPr>
          <a:xfrm>
            <a:off x="270497" y="5337879"/>
            <a:ext cx="62054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H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Done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0E0E7B84-8709-4755-4D2F-B1B1D09A13B4}"/>
              </a:ext>
            </a:extLst>
          </p:cNvPr>
          <p:cNvGraphicFramePr>
            <a:graphicFrameLocks noGrp="1"/>
          </p:cNvGraphicFramePr>
          <p:nvPr/>
        </p:nvGraphicFramePr>
        <p:xfrm>
          <a:off x="29043" y="5668043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l" fontAlgn="b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rgbClr val="FBCA5F"/>
                        </a:gs>
                        <a:gs pos="44000">
                          <a:srgbClr val="F8B957"/>
                        </a:gs>
                        <a:gs pos="73000">
                          <a:srgbClr val="F19847"/>
                        </a:gs>
                        <a:gs pos="100000">
                          <a:srgbClr val="EE873F"/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580614312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E5FDA35E-9D41-0CC6-09A4-584D5D375A4E}"/>
              </a:ext>
            </a:extLst>
          </p:cNvPr>
          <p:cNvGraphicFramePr>
            <a:graphicFrameLocks noGrp="1"/>
          </p:cNvGraphicFramePr>
          <p:nvPr/>
        </p:nvGraphicFramePr>
        <p:xfrm>
          <a:off x="29043" y="5913417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l" fontAlgn="b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351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7466796"/>
                  </a:ext>
                </a:extLst>
              </a:tr>
            </a:tbl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F6CE7B13-A7AA-46B7-623A-4E394D560775}"/>
              </a:ext>
            </a:extLst>
          </p:cNvPr>
          <p:cNvSpPr txBox="1"/>
          <p:nvPr/>
        </p:nvSpPr>
        <p:spPr>
          <a:xfrm>
            <a:off x="270496" y="5845332"/>
            <a:ext cx="966121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</a:t>
            </a:r>
            <a:r>
              <a:rPr kumimoji="0" lang="en-US" sz="105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</a:t>
            </a: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yet done</a:t>
            </a:r>
            <a:endParaRPr kumimoji="0" lang="en-CH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23FC7DF-2A9B-48AF-B45D-67BC27C6A641}"/>
              </a:ext>
            </a:extLst>
          </p:cNvPr>
          <p:cNvSpPr txBox="1"/>
          <p:nvPr/>
        </p:nvSpPr>
        <p:spPr>
          <a:xfrm>
            <a:off x="270497" y="5624905"/>
            <a:ext cx="855618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progress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305D880-AE2C-D2CA-00CD-7F1C5CDEAA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4000" y="0"/>
            <a:ext cx="50046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7700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0883EEB2-8E1D-655B-A50F-0B9AF06D2B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1248" y="5939672"/>
            <a:ext cx="1710057" cy="918328"/>
          </a:xfrm>
          <a:prstGeom prst="rect">
            <a:avLst/>
          </a:prstGeom>
        </p:spPr>
      </p:pic>
      <p:sp>
        <p:nvSpPr>
          <p:cNvPr id="5" name="Google Shape;9531;p120">
            <a:extLst>
              <a:ext uri="{FF2B5EF4-FFF2-40B4-BE49-F238E27FC236}">
                <a16:creationId xmlns:a16="http://schemas.microsoft.com/office/drawing/2014/main" id="{6669B7A6-49D7-CE51-CED3-16A4AEC7E0F7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61925" y="2393950"/>
            <a:ext cx="12030075" cy="11849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layfair Display SemiBold"/>
              <a:buNone/>
              <a:defRPr sz="2800" b="0" i="0" u="none" strike="noStrike" cap="none">
                <a:solidFill>
                  <a:schemeClr val="dk1"/>
                </a:solidFill>
                <a:latin typeface="Playfair Display SemiBold"/>
                <a:ea typeface="Playfair Display SemiBold"/>
                <a:cs typeface="Playfair Display SemiBold"/>
                <a:sym typeface="Playfair Displ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04040"/>
              </a:buClr>
              <a:buSzPts val="2800"/>
              <a:buFont typeface="Playfair Display SemiBold"/>
              <a:buNone/>
              <a:tabLst/>
              <a:defRPr/>
            </a:pPr>
            <a:r>
              <a:rPr kumimoji="0" lang="en-US" sz="77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Playfair Display SemiBold"/>
                <a:sym typeface="Playfair Display SemiBold"/>
              </a:rPr>
              <a:t>Data analysis methodology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6B061A-70B3-2513-5A95-323D8A22D149}"/>
              </a:ext>
            </a:extLst>
          </p:cNvPr>
          <p:cNvSpPr txBox="1"/>
          <p:nvPr/>
        </p:nvSpPr>
        <p:spPr>
          <a:xfrm>
            <a:off x="864476" y="3772478"/>
            <a:ext cx="631146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23A7A7"/>
                </a:solidFill>
                <a:effectLst/>
                <a:uLnTx/>
                <a:uFillTx/>
                <a:latin typeface="Playfair Display SemiBold"/>
                <a:ea typeface="+mn-ea"/>
                <a:cs typeface="+mn-cs"/>
                <a:sym typeface="Playfair Display SemiBold"/>
              </a:rPr>
              <a:t>Overall Roadmap actions scoring matrix</a:t>
            </a:r>
            <a:endParaRPr kumimoji="0" lang="en-CH" sz="2800" b="0" i="0" u="none" strike="noStrike" kern="1200" cap="none" spc="0" normalizeH="0" baseline="0" noProof="0" dirty="0">
              <a:ln>
                <a:noFill/>
              </a:ln>
              <a:solidFill>
                <a:srgbClr val="23A7A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40396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0883EEB2-8E1D-655B-A50F-0B9AF06D2B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1248" y="5939672"/>
            <a:ext cx="1710057" cy="91832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1A55193-305C-9ED8-3768-BC4C588B3F5B}"/>
              </a:ext>
            </a:extLst>
          </p:cNvPr>
          <p:cNvSpPr txBox="1"/>
          <p:nvPr/>
        </p:nvSpPr>
        <p:spPr>
          <a:xfrm>
            <a:off x="352424" y="266700"/>
            <a:ext cx="11239501" cy="4070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Action 1 - Conduct a data-driven assessment of HIV prevention programme needs and barriers</a:t>
            </a:r>
            <a:endParaRPr kumimoji="0" lang="en-CH" sz="1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5" name="Table 15">
            <a:extLst>
              <a:ext uri="{FF2B5EF4-FFF2-40B4-BE49-F238E27FC236}">
                <a16:creationId xmlns:a16="http://schemas.microsoft.com/office/drawing/2014/main" id="{12B3FDC5-4240-FC6A-AAA1-3F36986D1DFB}"/>
              </a:ext>
            </a:extLst>
          </p:cNvPr>
          <p:cNvGraphicFramePr>
            <a:graphicFrameLocks noGrp="1"/>
          </p:cNvGraphicFramePr>
          <p:nvPr/>
        </p:nvGraphicFramePr>
        <p:xfrm>
          <a:off x="236536" y="1336979"/>
          <a:ext cx="11718927" cy="31397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03478">
                  <a:extLst>
                    <a:ext uri="{9D8B030D-6E8A-4147-A177-3AD203B41FA5}">
                      <a16:colId xmlns:a16="http://schemas.microsoft.com/office/drawing/2014/main" val="3366268183"/>
                    </a:ext>
                  </a:extLst>
                </a:gridCol>
                <a:gridCol w="2952750">
                  <a:extLst>
                    <a:ext uri="{9D8B030D-6E8A-4147-A177-3AD203B41FA5}">
                      <a16:colId xmlns:a16="http://schemas.microsoft.com/office/drawing/2014/main" val="4207649968"/>
                    </a:ext>
                  </a:extLst>
                </a:gridCol>
                <a:gridCol w="3609975">
                  <a:extLst>
                    <a:ext uri="{9D8B030D-6E8A-4147-A177-3AD203B41FA5}">
                      <a16:colId xmlns:a16="http://schemas.microsoft.com/office/drawing/2014/main" val="950751086"/>
                    </a:ext>
                  </a:extLst>
                </a:gridCol>
                <a:gridCol w="2752724">
                  <a:extLst>
                    <a:ext uri="{9D8B030D-6E8A-4147-A177-3AD203B41FA5}">
                      <a16:colId xmlns:a16="http://schemas.microsoft.com/office/drawing/2014/main" val="3069578028"/>
                    </a:ext>
                  </a:extLst>
                </a:gridCol>
              </a:tblGrid>
              <a:tr h="82569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Question number </a:t>
                      </a:r>
                    </a:p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(in the questionnaire)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Components considered for scoring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Scoring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Comments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72545144"/>
                  </a:ext>
                </a:extLst>
              </a:tr>
              <a:tr h="2314081">
                <a:tc>
                  <a:txBody>
                    <a:bodyPr/>
                    <a:lstStyle/>
                    <a:p>
                      <a:pPr algn="ctr"/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1.1</a:t>
                      </a:r>
                    </a:p>
                    <a:p>
                      <a:pPr algn="ctr"/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1.2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HIV prevention response epidemic patterns analysis</a:t>
                      </a: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Consultation meetings to identify barriers conducted</a:t>
                      </a: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Listing of the identified barriers</a:t>
                      </a:r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0.5 (different proportion of the 0.5 based on the level of analysis)</a:t>
                      </a: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0.25</a:t>
                      </a: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0.25</a:t>
                      </a:r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All subnational &gt; 0.5, some subnational &gt; 0.4, national &gt; 0.3</a:t>
                      </a:r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94161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18365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0883EEB2-8E1D-655B-A50F-0B9AF06D2B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1248" y="5939672"/>
            <a:ext cx="1710057" cy="91832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1A55193-305C-9ED8-3768-BC4C588B3F5B}"/>
              </a:ext>
            </a:extLst>
          </p:cNvPr>
          <p:cNvSpPr txBox="1"/>
          <p:nvPr/>
        </p:nvSpPr>
        <p:spPr>
          <a:xfrm>
            <a:off x="352424" y="266700"/>
            <a:ext cx="11239501" cy="4070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Action 1 - Conduct a data-driven assessment of HIV prevention programme needs and barriers</a:t>
            </a:r>
            <a:endParaRPr kumimoji="0" lang="en-CH" sz="1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C3C7BBB-1DA8-B1AC-BDCA-85FF9D3E1A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5214395"/>
              </p:ext>
            </p:extLst>
          </p:nvPr>
        </p:nvGraphicFramePr>
        <p:xfrm>
          <a:off x="389535" y="785858"/>
          <a:ext cx="10620374" cy="4960291"/>
        </p:xfrm>
        <a:graphic>
          <a:graphicData uri="http://schemas.openxmlformats.org/drawingml/2006/table">
            <a:tbl>
              <a:tblPr/>
              <a:tblGrid>
                <a:gridCol w="2298705">
                  <a:extLst>
                    <a:ext uri="{9D8B030D-6E8A-4147-A177-3AD203B41FA5}">
                      <a16:colId xmlns:a16="http://schemas.microsoft.com/office/drawing/2014/main" val="3161555616"/>
                    </a:ext>
                  </a:extLst>
                </a:gridCol>
                <a:gridCol w="1436499">
                  <a:extLst>
                    <a:ext uri="{9D8B030D-6E8A-4147-A177-3AD203B41FA5}">
                      <a16:colId xmlns:a16="http://schemas.microsoft.com/office/drawing/2014/main" val="863217354"/>
                    </a:ext>
                  </a:extLst>
                </a:gridCol>
                <a:gridCol w="3820229">
                  <a:extLst>
                    <a:ext uri="{9D8B030D-6E8A-4147-A177-3AD203B41FA5}">
                      <a16:colId xmlns:a16="http://schemas.microsoft.com/office/drawing/2014/main" val="3509646870"/>
                    </a:ext>
                  </a:extLst>
                </a:gridCol>
                <a:gridCol w="2331517">
                  <a:extLst>
                    <a:ext uri="{9D8B030D-6E8A-4147-A177-3AD203B41FA5}">
                      <a16:colId xmlns:a16="http://schemas.microsoft.com/office/drawing/2014/main" val="6190499"/>
                    </a:ext>
                  </a:extLst>
                </a:gridCol>
                <a:gridCol w="733424">
                  <a:extLst>
                    <a:ext uri="{9D8B030D-6E8A-4147-A177-3AD203B41FA5}">
                      <a16:colId xmlns:a16="http://schemas.microsoft.com/office/drawing/2014/main" val="422005503"/>
                    </a:ext>
                  </a:extLst>
                </a:gridCol>
              </a:tblGrid>
              <a:tr h="305877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2025 HIV Prevention Road Map Action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Question number (in the survey questionnaire)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Road Map Baseline Survey components considered for overall Road Map Action scoring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Share of scores among the survey components scored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20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Ghana</a:t>
                      </a:r>
                    </a:p>
                  </a:txBody>
                  <a:tcPr marL="0" marR="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0947172"/>
                  </a:ext>
                </a:extLst>
              </a:tr>
              <a:tr h="402119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s-E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 Data-</a:t>
                      </a:r>
                      <a:r>
                        <a:rPr lang="es-ES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driven</a:t>
                      </a:r>
                      <a:r>
                        <a:rPr lang="es-E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s-ES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needs</a:t>
                      </a:r>
                      <a:r>
                        <a:rPr lang="es-E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s-ES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assessment</a:t>
                      </a:r>
                      <a:endParaRPr lang="es-E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 HIV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prev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response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epidemic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patterns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analysis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&gt;50% based on the level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B85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5896748"/>
                  </a:ext>
                </a:extLst>
              </a:tr>
              <a:tr h="402119"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 Consultation meetings to identify barriers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&gt;25%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6444565"/>
                  </a:ext>
                </a:extLst>
              </a:tr>
              <a:tr h="402119"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 Listing of the identified barriers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&gt;25%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3742910"/>
                  </a:ext>
                </a:extLst>
              </a:tr>
              <a:tr h="402119"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CH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CH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Total score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0207183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159B9D9-BE3D-FE33-BC1F-7AE8FF73F9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897656"/>
              </p:ext>
            </p:extLst>
          </p:nvPr>
        </p:nvGraphicFramePr>
        <p:xfrm>
          <a:off x="238593" y="6101992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8774549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1C9E7821-C7BF-2817-68E8-C162CFD52466}"/>
              </a:ext>
            </a:extLst>
          </p:cNvPr>
          <p:cNvSpPr txBox="1"/>
          <p:nvPr/>
        </p:nvSpPr>
        <p:spPr>
          <a:xfrm>
            <a:off x="480047" y="6071939"/>
            <a:ext cx="62054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H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Done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68360B8-C807-AD16-7D71-2FCD831E10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2712155"/>
              </p:ext>
            </p:extLst>
          </p:nvPr>
        </p:nvGraphicFramePr>
        <p:xfrm>
          <a:off x="238593" y="6371623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l" fontAlgn="b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rgbClr val="FBCA5F"/>
                        </a:gs>
                        <a:gs pos="44000">
                          <a:srgbClr val="F8B957"/>
                        </a:gs>
                        <a:gs pos="73000">
                          <a:srgbClr val="F19847"/>
                        </a:gs>
                        <a:gs pos="100000">
                          <a:srgbClr val="EE873F"/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580614312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03A04A7-FCBB-4E2E-8223-583297DCB6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0266606"/>
              </p:ext>
            </p:extLst>
          </p:nvPr>
        </p:nvGraphicFramePr>
        <p:xfrm>
          <a:off x="238593" y="6647477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l" fontAlgn="b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351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7466796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B0015DCB-CB54-1472-2581-E738CF8317C1}"/>
              </a:ext>
            </a:extLst>
          </p:cNvPr>
          <p:cNvSpPr txBox="1"/>
          <p:nvPr/>
        </p:nvSpPr>
        <p:spPr>
          <a:xfrm>
            <a:off x="480046" y="6345712"/>
            <a:ext cx="966121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</a:t>
            </a:r>
            <a:r>
              <a:rPr kumimoji="0" lang="en-US" sz="105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</a:t>
            </a: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yet done</a:t>
            </a:r>
            <a:endParaRPr kumimoji="0" lang="en-CH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12EDF26-5CC2-7F9A-F39C-0AA37DA016A4}"/>
              </a:ext>
            </a:extLst>
          </p:cNvPr>
          <p:cNvSpPr txBox="1"/>
          <p:nvPr/>
        </p:nvSpPr>
        <p:spPr>
          <a:xfrm>
            <a:off x="480046" y="6604084"/>
            <a:ext cx="855618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progress</a:t>
            </a:r>
          </a:p>
        </p:txBody>
      </p:sp>
    </p:spTree>
    <p:extLst>
      <p:ext uri="{BB962C8B-B14F-4D97-AF65-F5344CB8AC3E}">
        <p14:creationId xmlns:p14="http://schemas.microsoft.com/office/powerpoint/2010/main" val="37790234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0883EEB2-8E1D-655B-A50F-0B9AF06D2B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1248" y="5939672"/>
            <a:ext cx="1710057" cy="91832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F45159F-E059-AF11-A1D3-9CD366FE9960}"/>
              </a:ext>
            </a:extLst>
          </p:cNvPr>
          <p:cNvSpPr txBox="1"/>
          <p:nvPr/>
        </p:nvSpPr>
        <p:spPr>
          <a:xfrm>
            <a:off x="171450" y="214610"/>
            <a:ext cx="11791950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CH"/>
            </a:defPPr>
            <a:lvl1pPr algn="just">
              <a:lnSpc>
                <a:spcPct val="107000"/>
              </a:lnSpc>
              <a:spcAft>
                <a:spcPts val="800"/>
              </a:spcAft>
              <a:defRPr sz="2000" b="1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Action 2 - Adopt a precision prevention approach focused on the key and priority populations to develop national HIV prevention goals aligned 2025 targets</a:t>
            </a:r>
            <a:endParaRPr kumimoji="0" lang="en-CH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5" name="Table 15">
            <a:extLst>
              <a:ext uri="{FF2B5EF4-FFF2-40B4-BE49-F238E27FC236}">
                <a16:creationId xmlns:a16="http://schemas.microsoft.com/office/drawing/2014/main" id="{67F76CB5-3AE3-BA4E-A45A-7AFCB7EBA455}"/>
              </a:ext>
            </a:extLst>
          </p:cNvPr>
          <p:cNvGraphicFramePr>
            <a:graphicFrameLocks noGrp="1"/>
          </p:cNvGraphicFramePr>
          <p:nvPr/>
        </p:nvGraphicFramePr>
        <p:xfrm>
          <a:off x="236536" y="1336979"/>
          <a:ext cx="11718927" cy="44832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03478">
                  <a:extLst>
                    <a:ext uri="{9D8B030D-6E8A-4147-A177-3AD203B41FA5}">
                      <a16:colId xmlns:a16="http://schemas.microsoft.com/office/drawing/2014/main" val="3366268183"/>
                    </a:ext>
                  </a:extLst>
                </a:gridCol>
                <a:gridCol w="2952750">
                  <a:extLst>
                    <a:ext uri="{9D8B030D-6E8A-4147-A177-3AD203B41FA5}">
                      <a16:colId xmlns:a16="http://schemas.microsoft.com/office/drawing/2014/main" val="4207649968"/>
                    </a:ext>
                  </a:extLst>
                </a:gridCol>
                <a:gridCol w="3609975">
                  <a:extLst>
                    <a:ext uri="{9D8B030D-6E8A-4147-A177-3AD203B41FA5}">
                      <a16:colId xmlns:a16="http://schemas.microsoft.com/office/drawing/2014/main" val="950751086"/>
                    </a:ext>
                  </a:extLst>
                </a:gridCol>
                <a:gridCol w="2752724">
                  <a:extLst>
                    <a:ext uri="{9D8B030D-6E8A-4147-A177-3AD203B41FA5}">
                      <a16:colId xmlns:a16="http://schemas.microsoft.com/office/drawing/2014/main" val="3069578028"/>
                    </a:ext>
                  </a:extLst>
                </a:gridCol>
              </a:tblGrid>
              <a:tr h="82569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Question number </a:t>
                      </a:r>
                    </a:p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(in the questionnaire)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Components considered for scoring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Scoring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Comments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72545144"/>
                  </a:ext>
                </a:extLst>
              </a:tr>
              <a:tr h="2314081">
                <a:tc>
                  <a:txBody>
                    <a:bodyPr/>
                    <a:lstStyle/>
                    <a:p>
                      <a:pPr algn="ctr"/>
                      <a:r>
                        <a:rPr lang="en-CH" dirty="0"/>
                        <a:t>2.1</a:t>
                      </a:r>
                    </a:p>
                    <a:p>
                      <a:pPr algn="ctr"/>
                      <a:endParaRPr lang="en-CH" dirty="0"/>
                    </a:p>
                    <a:p>
                      <a:pPr algn="ctr"/>
                      <a:r>
                        <a:rPr lang="en-CH" dirty="0"/>
                        <a:t>2.2</a:t>
                      </a:r>
                    </a:p>
                    <a:p>
                      <a:pPr algn="ctr"/>
                      <a:endParaRPr lang="en-CH" dirty="0"/>
                    </a:p>
                    <a:p>
                      <a:pPr algn="ctr"/>
                      <a:r>
                        <a:rPr lang="en-CH" dirty="0"/>
                        <a:t>2.3</a:t>
                      </a:r>
                    </a:p>
                    <a:p>
                      <a:pPr algn="ctr"/>
                      <a:endParaRPr lang="en-CH" dirty="0"/>
                    </a:p>
                    <a:p>
                      <a:pPr algn="ctr"/>
                      <a:r>
                        <a:rPr lang="en-CH" dirty="0"/>
                        <a:t>2.4</a:t>
                      </a:r>
                    </a:p>
                    <a:p>
                      <a:pPr algn="ctr"/>
                      <a:endParaRPr lang="en-CH" dirty="0"/>
                    </a:p>
                    <a:p>
                      <a:pPr algn="ctr"/>
                      <a:r>
                        <a:rPr lang="en-CH" dirty="0"/>
                        <a:t>2.5</a:t>
                      </a:r>
                    </a:p>
                    <a:p>
                      <a:pPr algn="ctr"/>
                      <a:endParaRPr lang="en-CH" dirty="0"/>
                    </a:p>
                    <a:p>
                      <a:pPr algn="ctr"/>
                      <a:r>
                        <a:rPr lang="en-CH" dirty="0"/>
                        <a:t>2.7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Developed a prevention Roadmap or strategy or plan</a:t>
                      </a:r>
                    </a:p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Set granular HIV prevention targets</a:t>
                      </a:r>
                    </a:p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Translate national targets to subnational targets</a:t>
                      </a:r>
                    </a:p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Differentiated HIV prevention packages</a:t>
                      </a:r>
                    </a:p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Packages for AGYW where relevant</a:t>
                      </a:r>
                    </a:p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SOPs or implementation guides in  place for relevant pillars</a:t>
                      </a:r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&gt;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0.</a:t>
                      </a:r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  <a:p>
                      <a:pPr algn="ctr"/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&gt;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0.</a:t>
                      </a:r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  <a:p>
                      <a:pPr algn="ctr"/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&gt;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0.</a:t>
                      </a:r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  <a:p>
                      <a:pPr algn="ctr"/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&gt;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0.</a:t>
                      </a:r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  <a:p>
                      <a:pPr algn="ctr"/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&gt;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0.</a:t>
                      </a:r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  <a:p>
                      <a:pPr algn="ctr"/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&gt;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0.</a:t>
                      </a:r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  <a:p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2.5 where not applicable the country gets the score</a:t>
                      </a:r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94161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88756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F45159F-E059-AF11-A1D3-9CD366FE9960}"/>
              </a:ext>
            </a:extLst>
          </p:cNvPr>
          <p:cNvSpPr txBox="1"/>
          <p:nvPr/>
        </p:nvSpPr>
        <p:spPr>
          <a:xfrm>
            <a:off x="171450" y="214610"/>
            <a:ext cx="11791950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CH"/>
            </a:defPPr>
            <a:lvl1pPr algn="just">
              <a:lnSpc>
                <a:spcPct val="107000"/>
              </a:lnSpc>
              <a:spcAft>
                <a:spcPts val="800"/>
              </a:spcAft>
              <a:defRPr sz="2000" b="1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Action 2 - Adopt a precision prevention approach focused on the key and priority populations to develop national HIV prevention goals aligned 2025 targets</a:t>
            </a:r>
            <a:endParaRPr kumimoji="0" lang="en-CH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A5A529A-D0CB-FFA1-6EB4-C9FC080241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2077258"/>
              </p:ext>
            </p:extLst>
          </p:nvPr>
        </p:nvGraphicFramePr>
        <p:xfrm>
          <a:off x="1434244" y="1010858"/>
          <a:ext cx="10258425" cy="5637800"/>
        </p:xfrm>
        <a:graphic>
          <a:graphicData uri="http://schemas.openxmlformats.org/drawingml/2006/table">
            <a:tbl>
              <a:tblPr/>
              <a:tblGrid>
                <a:gridCol w="1290355">
                  <a:extLst>
                    <a:ext uri="{9D8B030D-6E8A-4147-A177-3AD203B41FA5}">
                      <a16:colId xmlns:a16="http://schemas.microsoft.com/office/drawing/2014/main" val="1957811195"/>
                    </a:ext>
                  </a:extLst>
                </a:gridCol>
                <a:gridCol w="2157695">
                  <a:extLst>
                    <a:ext uri="{9D8B030D-6E8A-4147-A177-3AD203B41FA5}">
                      <a16:colId xmlns:a16="http://schemas.microsoft.com/office/drawing/2014/main" val="4087950088"/>
                    </a:ext>
                  </a:extLst>
                </a:gridCol>
                <a:gridCol w="4480303">
                  <a:extLst>
                    <a:ext uri="{9D8B030D-6E8A-4147-A177-3AD203B41FA5}">
                      <a16:colId xmlns:a16="http://schemas.microsoft.com/office/drawing/2014/main" val="3250851054"/>
                    </a:ext>
                  </a:extLst>
                </a:gridCol>
                <a:gridCol w="1768097">
                  <a:extLst>
                    <a:ext uri="{9D8B030D-6E8A-4147-A177-3AD203B41FA5}">
                      <a16:colId xmlns:a16="http://schemas.microsoft.com/office/drawing/2014/main" val="2315901464"/>
                    </a:ext>
                  </a:extLst>
                </a:gridCol>
                <a:gridCol w="561975">
                  <a:extLst>
                    <a:ext uri="{9D8B030D-6E8A-4147-A177-3AD203B41FA5}">
                      <a16:colId xmlns:a16="http://schemas.microsoft.com/office/drawing/2014/main" val="1654983511"/>
                    </a:ext>
                  </a:extLst>
                </a:gridCol>
              </a:tblGrid>
              <a:tr h="22633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2025 HIV Prevention Road Map Action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Question number (in the survey questionnaire)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Road Map Baseline Survey components considered for overall Road Map Action scoring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Share of scores among the survey components scored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Ghana</a:t>
                      </a:r>
                    </a:p>
                  </a:txBody>
                  <a:tcPr marL="0" marR="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5639533"/>
                  </a:ext>
                </a:extLst>
              </a:tr>
              <a:tr h="505822">
                <a:tc rowSpan="7">
                  <a:txBody>
                    <a:bodyPr/>
                    <a:lstStyle/>
                    <a:p>
                      <a:pPr algn="ctr" fontAlgn="ctr"/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Precision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prevention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</a:p>
                    <a:p>
                      <a:pPr algn="ctr" fontAlgn="ctr"/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approach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 developed a prevention Road Map or plan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6551076"/>
                  </a:ext>
                </a:extLst>
              </a:tr>
              <a:tr h="556614"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b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 Set granular HIV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prevention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targets</a:t>
                      </a:r>
                      <a:b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es-E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84058"/>
                  </a:ext>
                </a:extLst>
              </a:tr>
              <a:tr h="505822"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 Translate national targets to subnational targets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142439"/>
                  </a:ext>
                </a:extLst>
              </a:tr>
              <a:tr h="316138"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Differentiated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HIV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prevention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packages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9518484"/>
                  </a:ext>
                </a:extLst>
              </a:tr>
              <a:tr h="316138"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 Packages for AGYW where relevant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8823088"/>
                  </a:ext>
                </a:extLst>
              </a:tr>
              <a:tr h="505822"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SOPs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or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implementation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guides in  place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for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relevant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pillars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351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237669"/>
                  </a:ext>
                </a:extLst>
              </a:tr>
              <a:tr h="316138"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CH" sz="1800" b="0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CH" sz="1800" b="0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Total score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DB4E2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8DB4E2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DB4E2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CD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1614098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1D14AB8-2A9A-FE0F-A5E2-012993B9A0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3648166"/>
              </p:ext>
            </p:extLst>
          </p:nvPr>
        </p:nvGraphicFramePr>
        <p:xfrm>
          <a:off x="95718" y="5758457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877454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E2DFA84E-7F6C-14AE-24D7-8C43DF5186F6}"/>
              </a:ext>
            </a:extLst>
          </p:cNvPr>
          <p:cNvSpPr txBox="1"/>
          <p:nvPr/>
        </p:nvSpPr>
        <p:spPr>
          <a:xfrm>
            <a:off x="337172" y="5728404"/>
            <a:ext cx="62054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H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Done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22206C5-7C6B-E9AB-F574-33CC4BBAB2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959492"/>
              </p:ext>
            </p:extLst>
          </p:nvPr>
        </p:nvGraphicFramePr>
        <p:xfrm>
          <a:off x="95718" y="6058568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l" fontAlgn="b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rgbClr val="FBCA5F"/>
                        </a:gs>
                        <a:gs pos="44000">
                          <a:srgbClr val="F8B957"/>
                        </a:gs>
                        <a:gs pos="73000">
                          <a:srgbClr val="F19847"/>
                        </a:gs>
                        <a:gs pos="100000">
                          <a:srgbClr val="EE873F"/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580614312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5FE27B04-0FF5-CF4D-AC44-51B5299608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7031989"/>
              </p:ext>
            </p:extLst>
          </p:nvPr>
        </p:nvGraphicFramePr>
        <p:xfrm>
          <a:off x="95718" y="6303942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l" fontAlgn="b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351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7466796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19803EA9-CF85-0D4F-92D4-EC43328D4991}"/>
              </a:ext>
            </a:extLst>
          </p:cNvPr>
          <p:cNvSpPr txBox="1"/>
          <p:nvPr/>
        </p:nvSpPr>
        <p:spPr>
          <a:xfrm>
            <a:off x="337171" y="6235857"/>
            <a:ext cx="966121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</a:t>
            </a:r>
            <a:r>
              <a:rPr kumimoji="0" lang="en-US" sz="105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</a:t>
            </a: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yet done</a:t>
            </a:r>
            <a:endParaRPr kumimoji="0" lang="en-CH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4800A11-D26F-F3D9-62A5-E532BF18A27B}"/>
              </a:ext>
            </a:extLst>
          </p:cNvPr>
          <p:cNvSpPr txBox="1"/>
          <p:nvPr/>
        </p:nvSpPr>
        <p:spPr>
          <a:xfrm>
            <a:off x="337172" y="6015430"/>
            <a:ext cx="855618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progress</a:t>
            </a:r>
          </a:p>
        </p:txBody>
      </p:sp>
    </p:spTree>
    <p:extLst>
      <p:ext uri="{BB962C8B-B14F-4D97-AF65-F5344CB8AC3E}">
        <p14:creationId xmlns:p14="http://schemas.microsoft.com/office/powerpoint/2010/main" val="29514687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0883EEB2-8E1D-655B-A50F-0B9AF06D2B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1248" y="5939672"/>
            <a:ext cx="1710057" cy="918328"/>
          </a:xfrm>
          <a:prstGeom prst="rect">
            <a:avLst/>
          </a:prstGeom>
        </p:spPr>
      </p:pic>
      <p:graphicFrame>
        <p:nvGraphicFramePr>
          <p:cNvPr id="5" name="Table 15">
            <a:extLst>
              <a:ext uri="{FF2B5EF4-FFF2-40B4-BE49-F238E27FC236}">
                <a16:creationId xmlns:a16="http://schemas.microsoft.com/office/drawing/2014/main" id="{25473E65-3829-8DC6-4CCB-01C0506BA74A}"/>
              </a:ext>
            </a:extLst>
          </p:cNvPr>
          <p:cNvGraphicFramePr>
            <a:graphicFrameLocks noGrp="1"/>
          </p:cNvGraphicFramePr>
          <p:nvPr/>
        </p:nvGraphicFramePr>
        <p:xfrm>
          <a:off x="236536" y="1336979"/>
          <a:ext cx="11718927" cy="31397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03478">
                  <a:extLst>
                    <a:ext uri="{9D8B030D-6E8A-4147-A177-3AD203B41FA5}">
                      <a16:colId xmlns:a16="http://schemas.microsoft.com/office/drawing/2014/main" val="3366268183"/>
                    </a:ext>
                  </a:extLst>
                </a:gridCol>
                <a:gridCol w="2952750">
                  <a:extLst>
                    <a:ext uri="{9D8B030D-6E8A-4147-A177-3AD203B41FA5}">
                      <a16:colId xmlns:a16="http://schemas.microsoft.com/office/drawing/2014/main" val="4207649968"/>
                    </a:ext>
                  </a:extLst>
                </a:gridCol>
                <a:gridCol w="3609975">
                  <a:extLst>
                    <a:ext uri="{9D8B030D-6E8A-4147-A177-3AD203B41FA5}">
                      <a16:colId xmlns:a16="http://schemas.microsoft.com/office/drawing/2014/main" val="950751086"/>
                    </a:ext>
                  </a:extLst>
                </a:gridCol>
                <a:gridCol w="2752724">
                  <a:extLst>
                    <a:ext uri="{9D8B030D-6E8A-4147-A177-3AD203B41FA5}">
                      <a16:colId xmlns:a16="http://schemas.microsoft.com/office/drawing/2014/main" val="3069578028"/>
                    </a:ext>
                  </a:extLst>
                </a:gridCol>
              </a:tblGrid>
              <a:tr h="82569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Question number </a:t>
                      </a:r>
                    </a:p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(in the questionnaire)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Components considered for scoring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Scoring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Comments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72545144"/>
                  </a:ext>
                </a:extLst>
              </a:tr>
              <a:tr h="2314081">
                <a:tc>
                  <a:txBody>
                    <a:bodyPr/>
                    <a:lstStyle/>
                    <a:p>
                      <a:pPr algn="ctr"/>
                      <a:r>
                        <a:rPr lang="en-CH" dirty="0"/>
                        <a:t>3.1</a:t>
                      </a:r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  <a:p>
                      <a:pPr algn="ctr"/>
                      <a:r>
                        <a:rPr lang="en-CH" dirty="0"/>
                        <a:t>3.2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Budget/costed HIV prevention plan developed</a:t>
                      </a: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Dialogue to address HIV prevention funding gap</a:t>
                      </a:r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&gt;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0.</a:t>
                      </a:r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  <a:p>
                      <a:pPr algn="ctr"/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&gt;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0.</a:t>
                      </a:r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9416177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C941869B-FE0A-0146-FF63-EE6D048626BA}"/>
              </a:ext>
            </a:extLst>
          </p:cNvPr>
          <p:cNvSpPr txBox="1"/>
          <p:nvPr/>
        </p:nvSpPr>
        <p:spPr>
          <a:xfrm>
            <a:off x="236536" y="248335"/>
            <a:ext cx="11718927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CH"/>
            </a:defPPr>
            <a:lvl1pPr algn="just">
              <a:lnSpc>
                <a:spcPct val="107000"/>
              </a:lnSpc>
              <a:spcAft>
                <a:spcPts val="800"/>
              </a:spcAft>
              <a:defRPr sz="2000" b="1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Action 3 - Define country investment needs for an adequately scaled HIV prevention response and ensure sustainable financing</a:t>
            </a:r>
            <a:endParaRPr kumimoji="0" lang="en-CH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19553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0883EEB2-8E1D-655B-A50F-0B9AF06D2B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1248" y="5939672"/>
            <a:ext cx="1710057" cy="91832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941869B-FE0A-0146-FF63-EE6D048626BA}"/>
              </a:ext>
            </a:extLst>
          </p:cNvPr>
          <p:cNvSpPr txBox="1"/>
          <p:nvPr/>
        </p:nvSpPr>
        <p:spPr>
          <a:xfrm>
            <a:off x="236536" y="248335"/>
            <a:ext cx="11718927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CH"/>
            </a:defPPr>
            <a:lvl1pPr algn="just">
              <a:lnSpc>
                <a:spcPct val="107000"/>
              </a:lnSpc>
              <a:spcAft>
                <a:spcPts val="800"/>
              </a:spcAft>
              <a:defRPr sz="2000" b="1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Action 3 - Define country investment needs for an adequately scaled HIV prevention response and ensure sustainable financing</a:t>
            </a:r>
            <a:endParaRPr kumimoji="0" lang="en-CH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BA7CE61-E465-3DFE-51B8-2345E236DC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3274152"/>
              </p:ext>
            </p:extLst>
          </p:nvPr>
        </p:nvGraphicFramePr>
        <p:xfrm>
          <a:off x="1457325" y="1114424"/>
          <a:ext cx="9372601" cy="3675059"/>
        </p:xfrm>
        <a:graphic>
          <a:graphicData uri="http://schemas.openxmlformats.org/drawingml/2006/table">
            <a:tbl>
              <a:tblPr/>
              <a:tblGrid>
                <a:gridCol w="1533525">
                  <a:extLst>
                    <a:ext uri="{9D8B030D-6E8A-4147-A177-3AD203B41FA5}">
                      <a16:colId xmlns:a16="http://schemas.microsoft.com/office/drawing/2014/main" val="1513122266"/>
                    </a:ext>
                  </a:extLst>
                </a:gridCol>
                <a:gridCol w="1281401">
                  <a:extLst>
                    <a:ext uri="{9D8B030D-6E8A-4147-A177-3AD203B41FA5}">
                      <a16:colId xmlns:a16="http://schemas.microsoft.com/office/drawing/2014/main" val="1800457222"/>
                    </a:ext>
                  </a:extLst>
                </a:gridCol>
                <a:gridCol w="3852831">
                  <a:extLst>
                    <a:ext uri="{9D8B030D-6E8A-4147-A177-3AD203B41FA5}">
                      <a16:colId xmlns:a16="http://schemas.microsoft.com/office/drawing/2014/main" val="541366964"/>
                    </a:ext>
                  </a:extLst>
                </a:gridCol>
                <a:gridCol w="2057143">
                  <a:extLst>
                    <a:ext uri="{9D8B030D-6E8A-4147-A177-3AD203B41FA5}">
                      <a16:colId xmlns:a16="http://schemas.microsoft.com/office/drawing/2014/main" val="3301050674"/>
                    </a:ext>
                  </a:extLst>
                </a:gridCol>
                <a:gridCol w="647701">
                  <a:extLst>
                    <a:ext uri="{9D8B030D-6E8A-4147-A177-3AD203B41FA5}">
                      <a16:colId xmlns:a16="http://schemas.microsoft.com/office/drawing/2014/main" val="1912223793"/>
                    </a:ext>
                  </a:extLst>
                </a:gridCol>
              </a:tblGrid>
              <a:tr h="226695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2025 HIV Prevention Road Map Action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Question number (in the survey question</a:t>
                      </a:r>
                    </a:p>
                    <a:p>
                      <a:pPr algn="ctr" fontAlgn="ctr"/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naire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Road Map Baseline Survey components considered for overall Road Map Action scoring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Share of scores among the survey components scored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Ghana</a:t>
                      </a:r>
                    </a:p>
                  </a:txBody>
                  <a:tcPr marL="0" marR="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8244234"/>
                  </a:ext>
                </a:extLst>
              </a:tr>
              <a:tr h="429734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 Define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investment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needs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 Budget/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costed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HIV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prevention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plan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4253828"/>
                  </a:ext>
                </a:extLst>
              </a:tr>
              <a:tr h="429734"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 Dialogue to address prevention funding gap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2743481"/>
                  </a:ext>
                </a:extLst>
              </a:tr>
              <a:tr h="429734"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CH" sz="1800" b="0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CH" sz="1800" b="0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Total score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DB4E2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8DB4E2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DB4E2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4731459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0E1333F-423B-500D-5D6E-6415C1F21A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2860818"/>
              </p:ext>
            </p:extLst>
          </p:nvPr>
        </p:nvGraphicFramePr>
        <p:xfrm>
          <a:off x="162393" y="5758457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8774549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E499FD36-4783-CF40-80B4-9B19A1D61C37}"/>
              </a:ext>
            </a:extLst>
          </p:cNvPr>
          <p:cNvSpPr txBox="1"/>
          <p:nvPr/>
        </p:nvSpPr>
        <p:spPr>
          <a:xfrm>
            <a:off x="403847" y="5728404"/>
            <a:ext cx="62054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H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Done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2304CF0-049C-9F83-2CF3-DC001BC0A8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8316031"/>
              </p:ext>
            </p:extLst>
          </p:nvPr>
        </p:nvGraphicFramePr>
        <p:xfrm>
          <a:off x="162393" y="6058568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l" fontAlgn="b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rgbClr val="FBCA5F"/>
                        </a:gs>
                        <a:gs pos="44000">
                          <a:srgbClr val="F8B957"/>
                        </a:gs>
                        <a:gs pos="73000">
                          <a:srgbClr val="F19847"/>
                        </a:gs>
                        <a:gs pos="100000">
                          <a:srgbClr val="EE873F"/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580614312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9D218E78-5149-2540-2EDA-8A7769C015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137718"/>
              </p:ext>
            </p:extLst>
          </p:nvPr>
        </p:nvGraphicFramePr>
        <p:xfrm>
          <a:off x="162393" y="6303942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l" fontAlgn="b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351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7466796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DF5FE289-090C-9F73-B954-ACEC02D8BBC1}"/>
              </a:ext>
            </a:extLst>
          </p:cNvPr>
          <p:cNvSpPr txBox="1"/>
          <p:nvPr/>
        </p:nvSpPr>
        <p:spPr>
          <a:xfrm>
            <a:off x="403846" y="6235857"/>
            <a:ext cx="966121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</a:t>
            </a:r>
            <a:r>
              <a:rPr kumimoji="0" lang="en-US" sz="105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</a:t>
            </a: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yet done</a:t>
            </a:r>
            <a:endParaRPr kumimoji="0" lang="en-CH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BBFE420-C637-2337-6A91-A3A93B6845FF}"/>
              </a:ext>
            </a:extLst>
          </p:cNvPr>
          <p:cNvSpPr txBox="1"/>
          <p:nvPr/>
        </p:nvSpPr>
        <p:spPr>
          <a:xfrm>
            <a:off x="403847" y="6015430"/>
            <a:ext cx="855618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progress</a:t>
            </a:r>
          </a:p>
        </p:txBody>
      </p:sp>
    </p:spTree>
    <p:extLst>
      <p:ext uri="{BB962C8B-B14F-4D97-AF65-F5344CB8AC3E}">
        <p14:creationId xmlns:p14="http://schemas.microsoft.com/office/powerpoint/2010/main" val="21173352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0883EEB2-8E1D-655B-A50F-0B9AF06D2B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1248" y="5939672"/>
            <a:ext cx="1710057" cy="918328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2" name="Table 15">
            <a:extLst>
              <a:ext uri="{FF2B5EF4-FFF2-40B4-BE49-F238E27FC236}">
                <a16:creationId xmlns:a16="http://schemas.microsoft.com/office/drawing/2014/main" id="{E844AB8C-EBE1-2376-90C3-C3EA153B856C}"/>
              </a:ext>
            </a:extLst>
          </p:cNvPr>
          <p:cNvGraphicFramePr>
            <a:graphicFrameLocks noGrp="1"/>
          </p:cNvGraphicFramePr>
          <p:nvPr/>
        </p:nvGraphicFramePr>
        <p:xfrm>
          <a:off x="236536" y="1336979"/>
          <a:ext cx="11718927" cy="33860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03478">
                  <a:extLst>
                    <a:ext uri="{9D8B030D-6E8A-4147-A177-3AD203B41FA5}">
                      <a16:colId xmlns:a16="http://schemas.microsoft.com/office/drawing/2014/main" val="3366268183"/>
                    </a:ext>
                  </a:extLst>
                </a:gridCol>
                <a:gridCol w="2952750">
                  <a:extLst>
                    <a:ext uri="{9D8B030D-6E8A-4147-A177-3AD203B41FA5}">
                      <a16:colId xmlns:a16="http://schemas.microsoft.com/office/drawing/2014/main" val="4207649968"/>
                    </a:ext>
                  </a:extLst>
                </a:gridCol>
                <a:gridCol w="3609975">
                  <a:extLst>
                    <a:ext uri="{9D8B030D-6E8A-4147-A177-3AD203B41FA5}">
                      <a16:colId xmlns:a16="http://schemas.microsoft.com/office/drawing/2014/main" val="950751086"/>
                    </a:ext>
                  </a:extLst>
                </a:gridCol>
                <a:gridCol w="2752724">
                  <a:extLst>
                    <a:ext uri="{9D8B030D-6E8A-4147-A177-3AD203B41FA5}">
                      <a16:colId xmlns:a16="http://schemas.microsoft.com/office/drawing/2014/main" val="3069578028"/>
                    </a:ext>
                  </a:extLst>
                </a:gridCol>
              </a:tblGrid>
              <a:tr h="82569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Question number </a:t>
                      </a:r>
                    </a:p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(in the questionnaire)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Components considered for scoring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Scoring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Comments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72545144"/>
                  </a:ext>
                </a:extLst>
              </a:tr>
              <a:tr h="2314081">
                <a:tc>
                  <a:txBody>
                    <a:bodyPr/>
                    <a:lstStyle/>
                    <a:p>
                      <a:pPr algn="ctr"/>
                      <a:r>
                        <a:rPr lang="en-CH" dirty="0"/>
                        <a:t>4.1</a:t>
                      </a:r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CH" dirty="0"/>
                    </a:p>
                    <a:p>
                      <a:pPr algn="ctr"/>
                      <a:r>
                        <a:rPr lang="en-CH" dirty="0"/>
                        <a:t>4.2</a:t>
                      </a:r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CH" dirty="0"/>
                    </a:p>
                    <a:p>
                      <a:pPr algn="ctr"/>
                      <a:r>
                        <a:rPr lang="en-CH" dirty="0"/>
                        <a:t>4.3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Multi-sector HIV prevention leadership exist</a:t>
                      </a: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The entity is functional shown by meetings held</a:t>
                      </a: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Milestones developed to reinforce HIV prevention leadership entities</a:t>
                      </a:r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&gt;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0.</a:t>
                      </a:r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  <a:p>
                      <a:pPr algn="ctr"/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&gt;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0.</a:t>
                      </a:r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  <a:p>
                      <a:pPr algn="ctr"/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0.</a:t>
                      </a:r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If meeting was done two or more times &gt; 0.3, if they met only once &gt; 0.15, if they never met &gt;0</a:t>
                      </a:r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9416177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4FA75E30-7508-1682-D937-C01C0D794FCB}"/>
              </a:ext>
            </a:extLst>
          </p:cNvPr>
          <p:cNvSpPr txBox="1"/>
          <p:nvPr/>
        </p:nvSpPr>
        <p:spPr>
          <a:xfrm>
            <a:off x="236536" y="205085"/>
            <a:ext cx="11718927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CH"/>
            </a:defPPr>
            <a:lvl1pPr algn="just">
              <a:lnSpc>
                <a:spcPct val="107000"/>
              </a:lnSpc>
              <a:spcAft>
                <a:spcPts val="800"/>
              </a:spcAft>
              <a:defRPr sz="2000" b="1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Action 4 - Reinforce HIV prevention leadership entities for multisectoral collaboration, oversight, and management of prevention responses</a:t>
            </a:r>
            <a:endParaRPr kumimoji="0" lang="en-CH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26246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0883EEB2-8E1D-655B-A50F-0B9AF06D2B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1248" y="5939672"/>
            <a:ext cx="1710057" cy="918328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FA75E30-7508-1682-D937-C01C0D794FCB}"/>
              </a:ext>
            </a:extLst>
          </p:cNvPr>
          <p:cNvSpPr txBox="1"/>
          <p:nvPr/>
        </p:nvSpPr>
        <p:spPr>
          <a:xfrm>
            <a:off x="236536" y="205085"/>
            <a:ext cx="11718927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CH"/>
            </a:defPPr>
            <a:lvl1pPr algn="just">
              <a:lnSpc>
                <a:spcPct val="107000"/>
              </a:lnSpc>
              <a:spcAft>
                <a:spcPts val="800"/>
              </a:spcAft>
              <a:defRPr sz="2000" b="1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Action 4 - Reinforce HIV prevention leadership entities for multisectoral collaboration, oversight, and management of prevention responses</a:t>
            </a:r>
            <a:endParaRPr kumimoji="0" lang="en-CH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D6F4276-B9B4-371B-EC24-122BA690E6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0631237"/>
              </p:ext>
            </p:extLst>
          </p:nvPr>
        </p:nvGraphicFramePr>
        <p:xfrm>
          <a:off x="1303292" y="1107418"/>
          <a:ext cx="9886949" cy="4836182"/>
        </p:xfrm>
        <a:graphic>
          <a:graphicData uri="http://schemas.openxmlformats.org/drawingml/2006/table">
            <a:tbl>
              <a:tblPr/>
              <a:tblGrid>
                <a:gridCol w="1696340">
                  <a:extLst>
                    <a:ext uri="{9D8B030D-6E8A-4147-A177-3AD203B41FA5}">
                      <a16:colId xmlns:a16="http://schemas.microsoft.com/office/drawing/2014/main" val="705241121"/>
                    </a:ext>
                  </a:extLst>
                </a:gridCol>
                <a:gridCol w="1273063">
                  <a:extLst>
                    <a:ext uri="{9D8B030D-6E8A-4147-A177-3AD203B41FA5}">
                      <a16:colId xmlns:a16="http://schemas.microsoft.com/office/drawing/2014/main" val="34850722"/>
                    </a:ext>
                  </a:extLst>
                </a:gridCol>
                <a:gridCol w="4064266">
                  <a:extLst>
                    <a:ext uri="{9D8B030D-6E8A-4147-A177-3AD203B41FA5}">
                      <a16:colId xmlns:a16="http://schemas.microsoft.com/office/drawing/2014/main" val="2978691117"/>
                    </a:ext>
                  </a:extLst>
                </a:gridCol>
                <a:gridCol w="2149687">
                  <a:extLst>
                    <a:ext uri="{9D8B030D-6E8A-4147-A177-3AD203B41FA5}">
                      <a16:colId xmlns:a16="http://schemas.microsoft.com/office/drawing/2014/main" val="3090327500"/>
                    </a:ext>
                  </a:extLst>
                </a:gridCol>
                <a:gridCol w="703593">
                  <a:extLst>
                    <a:ext uri="{9D8B030D-6E8A-4147-A177-3AD203B41FA5}">
                      <a16:colId xmlns:a16="http://schemas.microsoft.com/office/drawing/2014/main" val="712573013"/>
                    </a:ext>
                  </a:extLst>
                </a:gridCol>
              </a:tblGrid>
              <a:tr h="268675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2025 HIV Prevention Road Map Action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Question number (in the survey question-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naire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Road Map Baseline Survey components considered for overall Road Map Action scoring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Share of scores among the survey components scored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b="0" i="0" u="none" strike="noStrike" kern="1200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Ghana</a:t>
                      </a:r>
                    </a:p>
                  </a:txBody>
                  <a:tcPr marL="0" marR="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3085811"/>
                  </a:ext>
                </a:extLst>
              </a:tr>
              <a:tr h="333601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 HIV prevention leadership agencies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 Multi-sector HIV prevention  leadership exist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&gt;50%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3848802"/>
                  </a:ext>
                </a:extLst>
              </a:tr>
              <a:tr h="333601"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 The entity is functional shown by  meetings held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&gt;30%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4227869"/>
                  </a:ext>
                </a:extLst>
              </a:tr>
              <a:tr h="533762"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 Milestones developed to reinforce  HIV prevention leadership entities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351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0538129"/>
                  </a:ext>
                </a:extLst>
              </a:tr>
              <a:tr h="503507"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CH" sz="1800" b="0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CH" sz="1800" b="0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Total score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DB4E2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8DB4E2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DB4E2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B95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902029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5933B70-D57C-4357-D468-781B51F5F9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0799946"/>
              </p:ext>
            </p:extLst>
          </p:nvPr>
        </p:nvGraphicFramePr>
        <p:xfrm>
          <a:off x="95718" y="5758457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877454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6C9559F-A22C-C2F2-70AF-D4E407D1F5F5}"/>
              </a:ext>
            </a:extLst>
          </p:cNvPr>
          <p:cNvSpPr txBox="1"/>
          <p:nvPr/>
        </p:nvSpPr>
        <p:spPr>
          <a:xfrm>
            <a:off x="337172" y="5728404"/>
            <a:ext cx="62054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H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Done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8A09C5E-A9C0-88B3-FAAE-D4C78D69EB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6769392"/>
              </p:ext>
            </p:extLst>
          </p:nvPr>
        </p:nvGraphicFramePr>
        <p:xfrm>
          <a:off x="95718" y="6058568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l" fontAlgn="b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rgbClr val="FBCA5F"/>
                        </a:gs>
                        <a:gs pos="44000">
                          <a:srgbClr val="F8B957"/>
                        </a:gs>
                        <a:gs pos="73000">
                          <a:srgbClr val="F19847"/>
                        </a:gs>
                        <a:gs pos="100000">
                          <a:srgbClr val="EE873F"/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580614312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15EE9887-1426-CBB8-05A8-9ACF4F7147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0819557"/>
              </p:ext>
            </p:extLst>
          </p:nvPr>
        </p:nvGraphicFramePr>
        <p:xfrm>
          <a:off x="95718" y="6303942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l" fontAlgn="b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351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7466796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C3CF0AFC-DD12-6CED-2EC1-6EBB7493A8A7}"/>
              </a:ext>
            </a:extLst>
          </p:cNvPr>
          <p:cNvSpPr txBox="1"/>
          <p:nvPr/>
        </p:nvSpPr>
        <p:spPr>
          <a:xfrm>
            <a:off x="337171" y="6283482"/>
            <a:ext cx="966121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</a:t>
            </a:r>
            <a:r>
              <a:rPr kumimoji="0" lang="en-US" sz="105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</a:t>
            </a: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yet done</a:t>
            </a:r>
            <a:endParaRPr kumimoji="0" lang="en-CH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5501233-55E7-6252-DC1B-3D588E95173B}"/>
              </a:ext>
            </a:extLst>
          </p:cNvPr>
          <p:cNvSpPr txBox="1"/>
          <p:nvPr/>
        </p:nvSpPr>
        <p:spPr>
          <a:xfrm>
            <a:off x="337172" y="6015430"/>
            <a:ext cx="855618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progress</a:t>
            </a:r>
          </a:p>
        </p:txBody>
      </p:sp>
    </p:spTree>
    <p:extLst>
      <p:ext uri="{BB962C8B-B14F-4D97-AF65-F5344CB8AC3E}">
        <p14:creationId xmlns:p14="http://schemas.microsoft.com/office/powerpoint/2010/main" val="32552138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5">
            <a:extLst>
              <a:ext uri="{FF2B5EF4-FFF2-40B4-BE49-F238E27FC236}">
                <a16:creationId xmlns:a16="http://schemas.microsoft.com/office/drawing/2014/main" id="{DB095890-41E1-BC6A-6132-DE32DB2123BD}"/>
              </a:ext>
            </a:extLst>
          </p:cNvPr>
          <p:cNvGraphicFramePr>
            <a:graphicFrameLocks noGrp="1"/>
          </p:cNvGraphicFramePr>
          <p:nvPr/>
        </p:nvGraphicFramePr>
        <p:xfrm>
          <a:off x="236536" y="1098854"/>
          <a:ext cx="11718927" cy="53062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03478">
                  <a:extLst>
                    <a:ext uri="{9D8B030D-6E8A-4147-A177-3AD203B41FA5}">
                      <a16:colId xmlns:a16="http://schemas.microsoft.com/office/drawing/2014/main" val="3366268183"/>
                    </a:ext>
                  </a:extLst>
                </a:gridCol>
                <a:gridCol w="3351211">
                  <a:extLst>
                    <a:ext uri="{9D8B030D-6E8A-4147-A177-3AD203B41FA5}">
                      <a16:colId xmlns:a16="http://schemas.microsoft.com/office/drawing/2014/main" val="4207649968"/>
                    </a:ext>
                  </a:extLst>
                </a:gridCol>
                <a:gridCol w="3211514">
                  <a:extLst>
                    <a:ext uri="{9D8B030D-6E8A-4147-A177-3AD203B41FA5}">
                      <a16:colId xmlns:a16="http://schemas.microsoft.com/office/drawing/2014/main" val="950751086"/>
                    </a:ext>
                  </a:extLst>
                </a:gridCol>
                <a:gridCol w="2752724">
                  <a:extLst>
                    <a:ext uri="{9D8B030D-6E8A-4147-A177-3AD203B41FA5}">
                      <a16:colId xmlns:a16="http://schemas.microsoft.com/office/drawing/2014/main" val="3069578028"/>
                    </a:ext>
                  </a:extLst>
                </a:gridCol>
              </a:tblGrid>
              <a:tr h="82569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Question number </a:t>
                      </a:r>
                    </a:p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(in the questionnaire)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Components considered for scoring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Scoring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Comments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72545144"/>
                  </a:ext>
                </a:extLst>
              </a:tr>
              <a:tr h="2314081">
                <a:tc>
                  <a:txBody>
                    <a:bodyPr/>
                    <a:lstStyle/>
                    <a:p>
                      <a:pPr algn="ctr"/>
                      <a:r>
                        <a:rPr lang="en-CH" dirty="0"/>
                        <a:t>5.1</a:t>
                      </a:r>
                    </a:p>
                    <a:p>
                      <a:pPr algn="ctr"/>
                      <a:endParaRPr lang="en-CH" dirty="0"/>
                    </a:p>
                    <a:p>
                      <a:pPr algn="ctr"/>
                      <a:endParaRPr lang="en-CH" dirty="0"/>
                    </a:p>
                    <a:p>
                      <a:pPr algn="ctr"/>
                      <a:endParaRPr lang="en-CH" dirty="0"/>
                    </a:p>
                    <a:p>
                      <a:pPr algn="ctr"/>
                      <a:r>
                        <a:rPr lang="en-CH" dirty="0"/>
                        <a:t>5.2</a:t>
                      </a:r>
                    </a:p>
                    <a:p>
                      <a:pPr algn="ctr"/>
                      <a:endParaRPr lang="en-CH" dirty="0"/>
                    </a:p>
                    <a:p>
                      <a:pPr algn="ctr"/>
                      <a:endParaRPr lang="en-CH" dirty="0"/>
                    </a:p>
                    <a:p>
                      <a:pPr algn="ctr"/>
                      <a:r>
                        <a:rPr lang="en-CH" dirty="0"/>
                        <a:t>5.3</a:t>
                      </a:r>
                    </a:p>
                    <a:p>
                      <a:pPr algn="ctr"/>
                      <a:endParaRPr lang="en-CH" dirty="0"/>
                    </a:p>
                    <a:p>
                      <a:pPr algn="ctr"/>
                      <a:r>
                        <a:rPr lang="en-CH" dirty="0"/>
                        <a:t>5.4</a:t>
                      </a:r>
                    </a:p>
                    <a:p>
                      <a:pPr algn="ctr"/>
                      <a:endParaRPr lang="en-CH" dirty="0"/>
                    </a:p>
                    <a:p>
                      <a:pPr algn="ctr"/>
                      <a:endParaRPr lang="en-CH" dirty="0"/>
                    </a:p>
                    <a:p>
                      <a:pPr algn="ctr"/>
                      <a:r>
                        <a:rPr lang="en-CH" dirty="0"/>
                        <a:t>5.5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Government convening of communities of KPs, young people, implementing partners and funders</a:t>
                      </a:r>
                    </a:p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Public funds being allocated to NGOs and community-led services</a:t>
                      </a:r>
                    </a:p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Any laws or policies impacting community organisations</a:t>
                      </a:r>
                    </a:p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Any targets set to increase proportion of services delivered by community-led organisations</a:t>
                      </a:r>
                    </a:p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Have milestones been developed  to strengthen and expand  community-led prevention services</a:t>
                      </a:r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&gt;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0.</a:t>
                      </a:r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  <a:p>
                      <a:pPr algn="ctr"/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&gt;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0.</a:t>
                      </a:r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  <a:p>
                      <a:pPr algn="ctr"/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&gt;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0.</a:t>
                      </a:r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  <a:p>
                      <a:pPr algn="ctr"/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&gt;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0.</a:t>
                      </a:r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  <a:p>
                      <a:pPr algn="ctr"/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&gt;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0.</a:t>
                      </a:r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  <a:p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If laws are in place &gt; 0 and if not &gt; 0.2</a:t>
                      </a:r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9416177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5B6B5E29-E414-C480-9069-CF14FED6B075}"/>
              </a:ext>
            </a:extLst>
          </p:cNvPr>
          <p:cNvSpPr txBox="1"/>
          <p:nvPr/>
        </p:nvSpPr>
        <p:spPr>
          <a:xfrm>
            <a:off x="236536" y="237341"/>
            <a:ext cx="11718926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CH"/>
            </a:defPPr>
            <a:lvl1pPr algn="just">
              <a:lnSpc>
                <a:spcPct val="107000"/>
              </a:lnSpc>
              <a:spcAft>
                <a:spcPts val="800"/>
              </a:spcAft>
              <a:defRPr sz="2000" b="1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Action 5 - Strengthen and expand community-led HIV prevention services and set up social contracting mechanisms</a:t>
            </a:r>
            <a:endParaRPr kumimoji="0" lang="en-CH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0883EEB2-8E1D-655B-A50F-0B9AF06D2B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1248" y="5939672"/>
            <a:ext cx="1710057" cy="918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9812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B6B5E29-E414-C480-9069-CF14FED6B075}"/>
              </a:ext>
            </a:extLst>
          </p:cNvPr>
          <p:cNvSpPr txBox="1"/>
          <p:nvPr/>
        </p:nvSpPr>
        <p:spPr>
          <a:xfrm>
            <a:off x="236536" y="237341"/>
            <a:ext cx="11718926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CH"/>
            </a:defPPr>
            <a:lvl1pPr algn="just">
              <a:lnSpc>
                <a:spcPct val="107000"/>
              </a:lnSpc>
              <a:spcAft>
                <a:spcPts val="800"/>
              </a:spcAft>
              <a:defRPr sz="2000" b="1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Action 5 - Strengthen and expand community-led HIV prevention services and set up social contracting mechanisms</a:t>
            </a:r>
            <a:endParaRPr kumimoji="0" lang="en-CH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0883EEB2-8E1D-655B-A50F-0B9AF06D2B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1481" y="5939672"/>
            <a:ext cx="1710057" cy="918328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8BBB3C3-DF1A-D543-8223-9FCEC191F5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6648601"/>
              </p:ext>
            </p:extLst>
          </p:nvPr>
        </p:nvGraphicFramePr>
        <p:xfrm>
          <a:off x="976768" y="885469"/>
          <a:ext cx="10020301" cy="5334356"/>
        </p:xfrm>
        <a:graphic>
          <a:graphicData uri="http://schemas.openxmlformats.org/drawingml/2006/table">
            <a:tbl>
              <a:tblPr/>
              <a:tblGrid>
                <a:gridCol w="1523868">
                  <a:extLst>
                    <a:ext uri="{9D8B030D-6E8A-4147-A177-3AD203B41FA5}">
                      <a16:colId xmlns:a16="http://schemas.microsoft.com/office/drawing/2014/main" val="1236164929"/>
                    </a:ext>
                  </a:extLst>
                </a:gridCol>
                <a:gridCol w="2894167">
                  <a:extLst>
                    <a:ext uri="{9D8B030D-6E8A-4147-A177-3AD203B41FA5}">
                      <a16:colId xmlns:a16="http://schemas.microsoft.com/office/drawing/2014/main" val="825841544"/>
                    </a:ext>
                  </a:extLst>
                </a:gridCol>
                <a:gridCol w="2894167">
                  <a:extLst>
                    <a:ext uri="{9D8B030D-6E8A-4147-A177-3AD203B41FA5}">
                      <a16:colId xmlns:a16="http://schemas.microsoft.com/office/drawing/2014/main" val="1375169324"/>
                    </a:ext>
                  </a:extLst>
                </a:gridCol>
                <a:gridCol w="1771939">
                  <a:extLst>
                    <a:ext uri="{9D8B030D-6E8A-4147-A177-3AD203B41FA5}">
                      <a16:colId xmlns:a16="http://schemas.microsoft.com/office/drawing/2014/main" val="3063216557"/>
                    </a:ext>
                  </a:extLst>
                </a:gridCol>
                <a:gridCol w="936160">
                  <a:extLst>
                    <a:ext uri="{9D8B030D-6E8A-4147-A177-3AD203B41FA5}">
                      <a16:colId xmlns:a16="http://schemas.microsoft.com/office/drawing/2014/main" val="2215253770"/>
                    </a:ext>
                  </a:extLst>
                </a:gridCol>
              </a:tblGrid>
              <a:tr h="205740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2025 HIV Prevention Road Map Action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Question number (in the survey questionnaire)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Road Map Baseline Survey components considered for overall Road Map Action scoring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Share of scores among the survey components scored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Ghana</a:t>
                      </a:r>
                    </a:p>
                  </a:txBody>
                  <a:tcPr marL="0" marR="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5497632"/>
                  </a:ext>
                </a:extLst>
              </a:tr>
              <a:tr h="492401"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Expand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community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-led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services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 government convening of relevant communities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7435216"/>
                  </a:ext>
                </a:extLst>
              </a:tr>
              <a:tr h="293762"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 Public funds being allocated to NGOs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1143826"/>
                  </a:ext>
                </a:extLst>
              </a:tr>
              <a:tr h="293762"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 Any laws or policies impacting NGOs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351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07861"/>
                  </a:ext>
                </a:extLst>
              </a:tr>
              <a:tr h="492401"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 Any targets set on community-led services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351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3763042"/>
                  </a:ext>
                </a:extLst>
              </a:tr>
              <a:tr h="293762"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Milestones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on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community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-led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services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351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6634316"/>
                  </a:ext>
                </a:extLst>
              </a:tr>
              <a:tr h="533755"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CH" sz="1800" b="0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CH" sz="1800" b="0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Total score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DB4E2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8DB4E2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DB4E2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773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2383169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057BD35-9682-1EFF-456E-2FAB552432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4008127"/>
              </p:ext>
            </p:extLst>
          </p:nvPr>
        </p:nvGraphicFramePr>
        <p:xfrm>
          <a:off x="114768" y="5939432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877454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D8DC1143-C21A-AFDD-D527-62136C9DC953}"/>
              </a:ext>
            </a:extLst>
          </p:cNvPr>
          <p:cNvSpPr txBox="1"/>
          <p:nvPr/>
        </p:nvSpPr>
        <p:spPr>
          <a:xfrm>
            <a:off x="356222" y="5909379"/>
            <a:ext cx="62054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H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Done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9503496-4396-DF7B-72C9-9ED82912CB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6668048"/>
              </p:ext>
            </p:extLst>
          </p:nvPr>
        </p:nvGraphicFramePr>
        <p:xfrm>
          <a:off x="114768" y="6239543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l" fontAlgn="b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rgbClr val="FBCA5F"/>
                        </a:gs>
                        <a:gs pos="44000">
                          <a:srgbClr val="F8B957"/>
                        </a:gs>
                        <a:gs pos="73000">
                          <a:srgbClr val="F19847"/>
                        </a:gs>
                        <a:gs pos="100000">
                          <a:srgbClr val="EE873F"/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580614312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05A1BB3A-1747-E873-B58D-5C0A537B05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1341186"/>
              </p:ext>
            </p:extLst>
          </p:nvPr>
        </p:nvGraphicFramePr>
        <p:xfrm>
          <a:off x="114768" y="6484917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l" fontAlgn="b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351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7466796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26D6933-B6CE-B238-3A9A-83EA1DAB2A40}"/>
              </a:ext>
            </a:extLst>
          </p:cNvPr>
          <p:cNvSpPr txBox="1"/>
          <p:nvPr/>
        </p:nvSpPr>
        <p:spPr>
          <a:xfrm>
            <a:off x="356221" y="6416832"/>
            <a:ext cx="966121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</a:t>
            </a:r>
            <a:r>
              <a:rPr kumimoji="0" lang="en-US" sz="105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</a:t>
            </a: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yet done</a:t>
            </a:r>
            <a:endParaRPr kumimoji="0" lang="en-CH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CE91BCB-95E1-09C4-A947-69B707DAB170}"/>
              </a:ext>
            </a:extLst>
          </p:cNvPr>
          <p:cNvSpPr txBox="1"/>
          <p:nvPr/>
        </p:nvSpPr>
        <p:spPr>
          <a:xfrm>
            <a:off x="356222" y="6196405"/>
            <a:ext cx="855618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progress</a:t>
            </a:r>
          </a:p>
        </p:txBody>
      </p:sp>
    </p:spTree>
    <p:extLst>
      <p:ext uri="{BB962C8B-B14F-4D97-AF65-F5344CB8AC3E}">
        <p14:creationId xmlns:p14="http://schemas.microsoft.com/office/powerpoint/2010/main" val="42364082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0883EEB2-8E1D-655B-A50F-0B9AF06D2B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1248" y="5939672"/>
            <a:ext cx="1710057" cy="918328"/>
          </a:xfrm>
          <a:prstGeom prst="rect">
            <a:avLst/>
          </a:prstGeom>
        </p:spPr>
      </p:pic>
      <p:graphicFrame>
        <p:nvGraphicFramePr>
          <p:cNvPr id="2" name="Table 15">
            <a:extLst>
              <a:ext uri="{FF2B5EF4-FFF2-40B4-BE49-F238E27FC236}">
                <a16:creationId xmlns:a16="http://schemas.microsoft.com/office/drawing/2014/main" id="{71928CD1-C0E5-1068-2227-E2AADA883CFB}"/>
              </a:ext>
            </a:extLst>
          </p:cNvPr>
          <p:cNvGraphicFramePr>
            <a:graphicFrameLocks noGrp="1"/>
          </p:cNvGraphicFramePr>
          <p:nvPr/>
        </p:nvGraphicFramePr>
        <p:xfrm>
          <a:off x="236536" y="1336979"/>
          <a:ext cx="11718927" cy="31397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03478">
                  <a:extLst>
                    <a:ext uri="{9D8B030D-6E8A-4147-A177-3AD203B41FA5}">
                      <a16:colId xmlns:a16="http://schemas.microsoft.com/office/drawing/2014/main" val="3366268183"/>
                    </a:ext>
                  </a:extLst>
                </a:gridCol>
                <a:gridCol w="2952750">
                  <a:extLst>
                    <a:ext uri="{9D8B030D-6E8A-4147-A177-3AD203B41FA5}">
                      <a16:colId xmlns:a16="http://schemas.microsoft.com/office/drawing/2014/main" val="4207649968"/>
                    </a:ext>
                  </a:extLst>
                </a:gridCol>
                <a:gridCol w="3609975">
                  <a:extLst>
                    <a:ext uri="{9D8B030D-6E8A-4147-A177-3AD203B41FA5}">
                      <a16:colId xmlns:a16="http://schemas.microsoft.com/office/drawing/2014/main" val="950751086"/>
                    </a:ext>
                  </a:extLst>
                </a:gridCol>
                <a:gridCol w="2752724">
                  <a:extLst>
                    <a:ext uri="{9D8B030D-6E8A-4147-A177-3AD203B41FA5}">
                      <a16:colId xmlns:a16="http://schemas.microsoft.com/office/drawing/2014/main" val="3069578028"/>
                    </a:ext>
                  </a:extLst>
                </a:gridCol>
              </a:tblGrid>
              <a:tr h="82569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Question number </a:t>
                      </a:r>
                    </a:p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(in the questionnaire)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Components considered for scoring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Scoring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Comments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72545144"/>
                  </a:ext>
                </a:extLst>
              </a:tr>
              <a:tr h="2314081">
                <a:tc>
                  <a:txBody>
                    <a:bodyPr/>
                    <a:lstStyle/>
                    <a:p>
                      <a:pPr algn="ctr"/>
                      <a:r>
                        <a:rPr lang="en-CH" dirty="0"/>
                        <a:t>6.1</a:t>
                      </a:r>
                    </a:p>
                    <a:p>
                      <a:pPr algn="ctr"/>
                      <a:endParaRPr lang="en-CH" dirty="0"/>
                    </a:p>
                    <a:p>
                      <a:pPr algn="ctr"/>
                      <a:endParaRPr lang="en-CH" dirty="0"/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CH" dirty="0"/>
                    </a:p>
                    <a:p>
                      <a:pPr algn="ctr"/>
                      <a:r>
                        <a:rPr lang="en-CH" dirty="0"/>
                        <a:t>6.2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Does the HIV prevention strategy clearly identify and prioritize addressing of legal, policy and structural barriers</a:t>
                      </a: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Milestones to address the barriers</a:t>
                      </a:r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&gt;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0.</a:t>
                      </a:r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  <a:p>
                      <a:pPr algn="ctr"/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&gt;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0.</a:t>
                      </a:r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9416177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A66D73BD-9DDE-07F3-D697-0EEC551CF1E1}"/>
              </a:ext>
            </a:extLst>
          </p:cNvPr>
          <p:cNvSpPr txBox="1"/>
          <p:nvPr/>
        </p:nvSpPr>
        <p:spPr>
          <a:xfrm>
            <a:off x="236536" y="302218"/>
            <a:ext cx="11718927" cy="40703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CH"/>
            </a:defPPr>
            <a:lvl1pPr algn="just">
              <a:lnSpc>
                <a:spcPct val="107000"/>
              </a:lnSpc>
              <a:spcAft>
                <a:spcPts val="800"/>
              </a:spcAft>
              <a:defRPr sz="2000" b="1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Action 6 - Remove social and legal barriers to HIV prevention services for key and priority populations</a:t>
            </a:r>
            <a:endParaRPr kumimoji="0" lang="en-CH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81582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0883EEB2-8E1D-655B-A50F-0B9AF06D2B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1248" y="5939672"/>
            <a:ext cx="1710057" cy="91832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66D73BD-9DDE-07F3-D697-0EEC551CF1E1}"/>
              </a:ext>
            </a:extLst>
          </p:cNvPr>
          <p:cNvSpPr txBox="1"/>
          <p:nvPr/>
        </p:nvSpPr>
        <p:spPr>
          <a:xfrm>
            <a:off x="236536" y="302218"/>
            <a:ext cx="11718927" cy="40703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CH"/>
            </a:defPPr>
            <a:lvl1pPr algn="just">
              <a:lnSpc>
                <a:spcPct val="107000"/>
              </a:lnSpc>
              <a:spcAft>
                <a:spcPts val="800"/>
              </a:spcAft>
              <a:defRPr sz="2000" b="1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Action 6 - Remove social and legal barriers to HIV prevention services for key and priority populations</a:t>
            </a:r>
            <a:endParaRPr kumimoji="0" lang="en-CH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1729965-8CCD-EE83-1921-2592128B6C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7436656"/>
              </p:ext>
            </p:extLst>
          </p:nvPr>
        </p:nvGraphicFramePr>
        <p:xfrm>
          <a:off x="626110" y="1242628"/>
          <a:ext cx="10610849" cy="3952401"/>
        </p:xfrm>
        <a:graphic>
          <a:graphicData uri="http://schemas.openxmlformats.org/drawingml/2006/table">
            <a:tbl>
              <a:tblPr/>
              <a:tblGrid>
                <a:gridCol w="2296644">
                  <a:extLst>
                    <a:ext uri="{9D8B030D-6E8A-4147-A177-3AD203B41FA5}">
                      <a16:colId xmlns:a16="http://schemas.microsoft.com/office/drawing/2014/main" val="4080158937"/>
                    </a:ext>
                  </a:extLst>
                </a:gridCol>
                <a:gridCol w="890172">
                  <a:extLst>
                    <a:ext uri="{9D8B030D-6E8A-4147-A177-3AD203B41FA5}">
                      <a16:colId xmlns:a16="http://schemas.microsoft.com/office/drawing/2014/main" val="2135642759"/>
                    </a:ext>
                  </a:extLst>
                </a:gridCol>
                <a:gridCol w="4361842">
                  <a:extLst>
                    <a:ext uri="{9D8B030D-6E8A-4147-A177-3AD203B41FA5}">
                      <a16:colId xmlns:a16="http://schemas.microsoft.com/office/drawing/2014/main" val="3718304580"/>
                    </a:ext>
                  </a:extLst>
                </a:gridCol>
                <a:gridCol w="2503392">
                  <a:extLst>
                    <a:ext uri="{9D8B030D-6E8A-4147-A177-3AD203B41FA5}">
                      <a16:colId xmlns:a16="http://schemas.microsoft.com/office/drawing/2014/main" val="164677955"/>
                    </a:ext>
                  </a:extLst>
                </a:gridCol>
                <a:gridCol w="558799">
                  <a:extLst>
                    <a:ext uri="{9D8B030D-6E8A-4147-A177-3AD203B41FA5}">
                      <a16:colId xmlns:a16="http://schemas.microsoft.com/office/drawing/2014/main" val="3815717384"/>
                    </a:ext>
                  </a:extLst>
                </a:gridCol>
              </a:tblGrid>
              <a:tr h="23717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2025 HIV Prevention Road Map Action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Question number (in the survey question-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naire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Road Map Baseline Survey components considered for overall Road Map Action scoring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Share of scores among the survey components scored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20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Ghana</a:t>
                      </a:r>
                    </a:p>
                  </a:txBody>
                  <a:tcPr marL="0" marR="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3727035"/>
                  </a:ext>
                </a:extLst>
              </a:tr>
              <a:tr h="483397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 Remove social and legal barriers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 Legal, policy and structural barriers in    strategy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0350229"/>
                  </a:ext>
                </a:extLst>
              </a:tr>
              <a:tr h="483397"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 Milestone to address the barriers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1761201"/>
                  </a:ext>
                </a:extLst>
              </a:tr>
              <a:tr h="515036"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CH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  <a:p>
                      <a:pPr algn="l" fontAlgn="ctr"/>
                      <a:r>
                        <a:rPr lang="en-CH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r>
                        <a:rPr lang="en-CH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Total score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984984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46BEFDD-FA5A-6A39-DA11-DECEBDD8E1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2991701"/>
              </p:ext>
            </p:extLst>
          </p:nvPr>
        </p:nvGraphicFramePr>
        <p:xfrm>
          <a:off x="162393" y="5758457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877454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0F33A410-CC4E-FAE4-85FC-6F1BFF93724A}"/>
              </a:ext>
            </a:extLst>
          </p:cNvPr>
          <p:cNvSpPr txBox="1"/>
          <p:nvPr/>
        </p:nvSpPr>
        <p:spPr>
          <a:xfrm>
            <a:off x="403847" y="5728404"/>
            <a:ext cx="62054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H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Done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DA3A84A-7B65-25DC-4DB1-20547B4A0A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5479934"/>
              </p:ext>
            </p:extLst>
          </p:nvPr>
        </p:nvGraphicFramePr>
        <p:xfrm>
          <a:off x="162393" y="6058568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l" fontAlgn="b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rgbClr val="FBCA5F"/>
                        </a:gs>
                        <a:gs pos="44000">
                          <a:srgbClr val="F8B957"/>
                        </a:gs>
                        <a:gs pos="73000">
                          <a:srgbClr val="F19847"/>
                        </a:gs>
                        <a:gs pos="100000">
                          <a:srgbClr val="EE873F"/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580614312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C8CEB12-E634-43C6-7428-3CD7A83044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7975994"/>
              </p:ext>
            </p:extLst>
          </p:nvPr>
        </p:nvGraphicFramePr>
        <p:xfrm>
          <a:off x="162393" y="6303942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l" fontAlgn="b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351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7466796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779FF2FB-0245-B93B-92FB-C31280728BEE}"/>
              </a:ext>
            </a:extLst>
          </p:cNvPr>
          <p:cNvSpPr txBox="1"/>
          <p:nvPr/>
        </p:nvSpPr>
        <p:spPr>
          <a:xfrm>
            <a:off x="403846" y="6235857"/>
            <a:ext cx="966121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</a:t>
            </a:r>
            <a:r>
              <a:rPr kumimoji="0" lang="en-US" sz="105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</a:t>
            </a: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yet done</a:t>
            </a:r>
            <a:endParaRPr kumimoji="0" lang="en-CH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E2B2726-A67B-169B-08F7-356C0D7957CB}"/>
              </a:ext>
            </a:extLst>
          </p:cNvPr>
          <p:cNvSpPr txBox="1"/>
          <p:nvPr/>
        </p:nvSpPr>
        <p:spPr>
          <a:xfrm>
            <a:off x="403847" y="6015430"/>
            <a:ext cx="855618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progress</a:t>
            </a:r>
          </a:p>
        </p:txBody>
      </p:sp>
    </p:spTree>
    <p:extLst>
      <p:ext uri="{BB962C8B-B14F-4D97-AF65-F5344CB8AC3E}">
        <p14:creationId xmlns:p14="http://schemas.microsoft.com/office/powerpoint/2010/main" val="38277942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0883EEB2-8E1D-655B-A50F-0B9AF06D2B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1248" y="5939672"/>
            <a:ext cx="1710057" cy="918328"/>
          </a:xfrm>
          <a:prstGeom prst="rect">
            <a:avLst/>
          </a:prstGeom>
        </p:spPr>
      </p:pic>
      <p:graphicFrame>
        <p:nvGraphicFramePr>
          <p:cNvPr id="2" name="Table 15">
            <a:extLst>
              <a:ext uri="{FF2B5EF4-FFF2-40B4-BE49-F238E27FC236}">
                <a16:creationId xmlns:a16="http://schemas.microsoft.com/office/drawing/2014/main" id="{B79F8748-77DE-4470-0819-BB52550CC70E}"/>
              </a:ext>
            </a:extLst>
          </p:cNvPr>
          <p:cNvGraphicFramePr>
            <a:graphicFrameLocks noGrp="1"/>
          </p:cNvGraphicFramePr>
          <p:nvPr/>
        </p:nvGraphicFramePr>
        <p:xfrm>
          <a:off x="236536" y="1336979"/>
          <a:ext cx="11718927" cy="31397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03478">
                  <a:extLst>
                    <a:ext uri="{9D8B030D-6E8A-4147-A177-3AD203B41FA5}">
                      <a16:colId xmlns:a16="http://schemas.microsoft.com/office/drawing/2014/main" val="3366268183"/>
                    </a:ext>
                  </a:extLst>
                </a:gridCol>
                <a:gridCol w="2952750">
                  <a:extLst>
                    <a:ext uri="{9D8B030D-6E8A-4147-A177-3AD203B41FA5}">
                      <a16:colId xmlns:a16="http://schemas.microsoft.com/office/drawing/2014/main" val="4207649968"/>
                    </a:ext>
                  </a:extLst>
                </a:gridCol>
                <a:gridCol w="3609975">
                  <a:extLst>
                    <a:ext uri="{9D8B030D-6E8A-4147-A177-3AD203B41FA5}">
                      <a16:colId xmlns:a16="http://schemas.microsoft.com/office/drawing/2014/main" val="950751086"/>
                    </a:ext>
                  </a:extLst>
                </a:gridCol>
                <a:gridCol w="2752724">
                  <a:extLst>
                    <a:ext uri="{9D8B030D-6E8A-4147-A177-3AD203B41FA5}">
                      <a16:colId xmlns:a16="http://schemas.microsoft.com/office/drawing/2014/main" val="3069578028"/>
                    </a:ext>
                  </a:extLst>
                </a:gridCol>
              </a:tblGrid>
              <a:tr h="82569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Question number </a:t>
                      </a:r>
                    </a:p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(in the questionnaire)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Components considered for scoring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Scoring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Comments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72545144"/>
                  </a:ext>
                </a:extLst>
              </a:tr>
              <a:tr h="2314081">
                <a:tc>
                  <a:txBody>
                    <a:bodyPr/>
                    <a:lstStyle/>
                    <a:p>
                      <a:pPr algn="ctr"/>
                      <a:r>
                        <a:rPr lang="en-CH" dirty="0"/>
                        <a:t>7.1</a:t>
                      </a:r>
                    </a:p>
                    <a:p>
                      <a:pPr algn="ctr"/>
                      <a:endParaRPr lang="en-CH" dirty="0"/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CH" dirty="0"/>
                    </a:p>
                    <a:p>
                      <a:pPr algn="ctr"/>
                      <a:r>
                        <a:rPr lang="en-CH" dirty="0"/>
                        <a:t>7.1.1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Are HIV prevention service integration milestone developed</a:t>
                      </a: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Are the milestones listed</a:t>
                      </a:r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&gt;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0.</a:t>
                      </a:r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  <a:p>
                      <a:pPr algn="ctr"/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&gt;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0.</a:t>
                      </a:r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10% for each additional milestone</a:t>
                      </a:r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9416177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19CAB386-8290-7906-D28E-A1CD897D99F4}"/>
              </a:ext>
            </a:extLst>
          </p:cNvPr>
          <p:cNvSpPr txBox="1"/>
          <p:nvPr/>
        </p:nvSpPr>
        <p:spPr>
          <a:xfrm>
            <a:off x="236536" y="265158"/>
            <a:ext cx="11718927" cy="40703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CH"/>
            </a:defPPr>
            <a:lvl1pPr algn="just">
              <a:lnSpc>
                <a:spcPct val="107000"/>
              </a:lnSpc>
              <a:spcAft>
                <a:spcPts val="800"/>
              </a:spcAft>
              <a:defRPr sz="2000" b="1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Action 7 - Promote integration of HIV prevention into essential related services to improve HIV outcomes</a:t>
            </a:r>
            <a:endParaRPr kumimoji="0" lang="en-CH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82496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0883EEB2-8E1D-655B-A50F-0B9AF06D2B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1248" y="5939672"/>
            <a:ext cx="1710057" cy="91832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9CAB386-8290-7906-D28E-A1CD897D99F4}"/>
              </a:ext>
            </a:extLst>
          </p:cNvPr>
          <p:cNvSpPr txBox="1"/>
          <p:nvPr/>
        </p:nvSpPr>
        <p:spPr>
          <a:xfrm>
            <a:off x="236536" y="265158"/>
            <a:ext cx="11718927" cy="40703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CH"/>
            </a:defPPr>
            <a:lvl1pPr algn="just">
              <a:lnSpc>
                <a:spcPct val="107000"/>
              </a:lnSpc>
              <a:spcAft>
                <a:spcPts val="800"/>
              </a:spcAft>
              <a:defRPr sz="2000" b="1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Action 7 - Promote integration of HIV prevention into essential related services to improve HIV outcomes</a:t>
            </a:r>
            <a:endParaRPr kumimoji="0" lang="en-CH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1E9077B-CD87-18B8-D55E-624AB6D182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8291334"/>
              </p:ext>
            </p:extLst>
          </p:nvPr>
        </p:nvGraphicFramePr>
        <p:xfrm>
          <a:off x="1152525" y="1447800"/>
          <a:ext cx="9168723" cy="4018068"/>
        </p:xfrm>
        <a:graphic>
          <a:graphicData uri="http://schemas.openxmlformats.org/drawingml/2006/table">
            <a:tbl>
              <a:tblPr/>
              <a:tblGrid>
                <a:gridCol w="1971159">
                  <a:extLst>
                    <a:ext uri="{9D8B030D-6E8A-4147-A177-3AD203B41FA5}">
                      <a16:colId xmlns:a16="http://schemas.microsoft.com/office/drawing/2014/main" val="279587645"/>
                    </a:ext>
                  </a:extLst>
                </a:gridCol>
                <a:gridCol w="1377599">
                  <a:extLst>
                    <a:ext uri="{9D8B030D-6E8A-4147-A177-3AD203B41FA5}">
                      <a16:colId xmlns:a16="http://schemas.microsoft.com/office/drawing/2014/main" val="3083125042"/>
                    </a:ext>
                  </a:extLst>
                </a:gridCol>
                <a:gridCol w="3419404">
                  <a:extLst>
                    <a:ext uri="{9D8B030D-6E8A-4147-A177-3AD203B41FA5}">
                      <a16:colId xmlns:a16="http://schemas.microsoft.com/office/drawing/2014/main" val="3161874239"/>
                    </a:ext>
                  </a:extLst>
                </a:gridCol>
                <a:gridCol w="1737663">
                  <a:extLst>
                    <a:ext uri="{9D8B030D-6E8A-4147-A177-3AD203B41FA5}">
                      <a16:colId xmlns:a16="http://schemas.microsoft.com/office/drawing/2014/main" val="1051908497"/>
                    </a:ext>
                  </a:extLst>
                </a:gridCol>
                <a:gridCol w="662898">
                  <a:extLst>
                    <a:ext uri="{9D8B030D-6E8A-4147-A177-3AD203B41FA5}">
                      <a16:colId xmlns:a16="http://schemas.microsoft.com/office/drawing/2014/main" val="782245687"/>
                    </a:ext>
                  </a:extLst>
                </a:gridCol>
              </a:tblGrid>
              <a:tr h="27432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2025 HIV Prevention Road Map Action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Question number (in the survey question-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naire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Road Map Baseline Survey components considered for overall Road Map Action scoring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Share of scores among the survey components scored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Ghana</a:t>
                      </a:r>
                    </a:p>
                  </a:txBody>
                  <a:tcPr marL="0" marR="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8506579"/>
                  </a:ext>
                </a:extLst>
              </a:tr>
              <a:tr h="424956">
                <a:tc rowSpan="3"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 Integration with related services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Integration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milestone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developed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351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1186014"/>
                  </a:ext>
                </a:extLst>
              </a:tr>
              <a:tr h="424956"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7.1.1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 Are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milestones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listed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351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0665760"/>
                  </a:ext>
                </a:extLst>
              </a:tr>
              <a:tr h="424956"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CH" sz="1100" b="0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CH" sz="1100" b="0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Total score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DB4E2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8DB4E2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DB4E2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351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374492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9944DDE-C694-E2CA-B47D-D260F74D13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662808"/>
              </p:ext>
            </p:extLst>
          </p:nvPr>
        </p:nvGraphicFramePr>
        <p:xfrm>
          <a:off x="238593" y="5787032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877454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FEDCA48D-2AB1-1C11-0DC5-D9BB427AE38E}"/>
              </a:ext>
            </a:extLst>
          </p:cNvPr>
          <p:cNvSpPr txBox="1"/>
          <p:nvPr/>
        </p:nvSpPr>
        <p:spPr>
          <a:xfrm>
            <a:off x="480047" y="5756979"/>
            <a:ext cx="62054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H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Done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B4A7981D-AE82-FB4C-3818-D3ED399E3E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6695198"/>
              </p:ext>
            </p:extLst>
          </p:nvPr>
        </p:nvGraphicFramePr>
        <p:xfrm>
          <a:off x="238593" y="6087143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l" fontAlgn="b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rgbClr val="FBCA5F"/>
                        </a:gs>
                        <a:gs pos="44000">
                          <a:srgbClr val="F8B957"/>
                        </a:gs>
                        <a:gs pos="73000">
                          <a:srgbClr val="F19847"/>
                        </a:gs>
                        <a:gs pos="100000">
                          <a:srgbClr val="EE873F"/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580614312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5D18040-B11F-DF13-CA2D-E9D60EF733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1015344"/>
              </p:ext>
            </p:extLst>
          </p:nvPr>
        </p:nvGraphicFramePr>
        <p:xfrm>
          <a:off x="238593" y="6332517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l" fontAlgn="b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351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7466796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FB55291A-B702-D800-D0E9-44039E06A590}"/>
              </a:ext>
            </a:extLst>
          </p:cNvPr>
          <p:cNvSpPr txBox="1"/>
          <p:nvPr/>
        </p:nvSpPr>
        <p:spPr>
          <a:xfrm>
            <a:off x="480046" y="6264432"/>
            <a:ext cx="966121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</a:t>
            </a:r>
            <a:r>
              <a:rPr kumimoji="0" lang="en-US" sz="105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</a:t>
            </a: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yet done</a:t>
            </a:r>
            <a:endParaRPr kumimoji="0" lang="en-CH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825E97-F493-40CF-BF85-D954B09BABF8}"/>
              </a:ext>
            </a:extLst>
          </p:cNvPr>
          <p:cNvSpPr txBox="1"/>
          <p:nvPr/>
        </p:nvSpPr>
        <p:spPr>
          <a:xfrm>
            <a:off x="480047" y="6044005"/>
            <a:ext cx="855618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progress</a:t>
            </a:r>
          </a:p>
        </p:txBody>
      </p:sp>
    </p:spTree>
    <p:extLst>
      <p:ext uri="{BB962C8B-B14F-4D97-AF65-F5344CB8AC3E}">
        <p14:creationId xmlns:p14="http://schemas.microsoft.com/office/powerpoint/2010/main" val="6508862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0883EEB2-8E1D-655B-A50F-0B9AF06D2B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1248" y="5939672"/>
            <a:ext cx="1710057" cy="918328"/>
          </a:xfrm>
          <a:prstGeom prst="rect">
            <a:avLst/>
          </a:prstGeom>
        </p:spPr>
      </p:pic>
      <p:graphicFrame>
        <p:nvGraphicFramePr>
          <p:cNvPr id="2" name="Table 15">
            <a:extLst>
              <a:ext uri="{FF2B5EF4-FFF2-40B4-BE49-F238E27FC236}">
                <a16:creationId xmlns:a16="http://schemas.microsoft.com/office/drawing/2014/main" id="{A3EFD598-7543-789E-188A-E259E64345B6}"/>
              </a:ext>
            </a:extLst>
          </p:cNvPr>
          <p:cNvGraphicFramePr>
            <a:graphicFrameLocks noGrp="1"/>
          </p:cNvGraphicFramePr>
          <p:nvPr/>
        </p:nvGraphicFramePr>
        <p:xfrm>
          <a:off x="236536" y="1336979"/>
          <a:ext cx="11718927" cy="31397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03478">
                  <a:extLst>
                    <a:ext uri="{9D8B030D-6E8A-4147-A177-3AD203B41FA5}">
                      <a16:colId xmlns:a16="http://schemas.microsoft.com/office/drawing/2014/main" val="3366268183"/>
                    </a:ext>
                  </a:extLst>
                </a:gridCol>
                <a:gridCol w="2952750">
                  <a:extLst>
                    <a:ext uri="{9D8B030D-6E8A-4147-A177-3AD203B41FA5}">
                      <a16:colId xmlns:a16="http://schemas.microsoft.com/office/drawing/2014/main" val="4207649968"/>
                    </a:ext>
                  </a:extLst>
                </a:gridCol>
                <a:gridCol w="3609975">
                  <a:extLst>
                    <a:ext uri="{9D8B030D-6E8A-4147-A177-3AD203B41FA5}">
                      <a16:colId xmlns:a16="http://schemas.microsoft.com/office/drawing/2014/main" val="950751086"/>
                    </a:ext>
                  </a:extLst>
                </a:gridCol>
                <a:gridCol w="2752724">
                  <a:extLst>
                    <a:ext uri="{9D8B030D-6E8A-4147-A177-3AD203B41FA5}">
                      <a16:colId xmlns:a16="http://schemas.microsoft.com/office/drawing/2014/main" val="3069578028"/>
                    </a:ext>
                  </a:extLst>
                </a:gridCol>
              </a:tblGrid>
              <a:tr h="82569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Question number </a:t>
                      </a:r>
                    </a:p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(in the questionnaire)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Components considered for scoring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Scoring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Comments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72545144"/>
                  </a:ext>
                </a:extLst>
              </a:tr>
              <a:tr h="2314081">
                <a:tc>
                  <a:txBody>
                    <a:bodyPr/>
                    <a:lstStyle/>
                    <a:p>
                      <a:pPr algn="ctr"/>
                      <a:r>
                        <a:rPr lang="en-CH" dirty="0"/>
                        <a:t>8.1</a:t>
                      </a:r>
                    </a:p>
                    <a:p>
                      <a:pPr algn="ctr"/>
                      <a:endParaRPr lang="en-CH" dirty="0"/>
                    </a:p>
                    <a:p>
                      <a:pPr algn="ctr"/>
                      <a:endParaRPr lang="en-CH" dirty="0"/>
                    </a:p>
                    <a:p>
                      <a:pPr algn="ctr"/>
                      <a:endParaRPr lang="en-CH" dirty="0"/>
                    </a:p>
                    <a:p>
                      <a:pPr algn="ctr"/>
                      <a:r>
                        <a:rPr lang="en-CH" dirty="0"/>
                        <a:t>8.2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Defined specific actions to introduce new HIV prevention technologies</a:t>
                      </a: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Are milestone developed and listed for introduction of new prevention technologies</a:t>
                      </a:r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&gt;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0.</a:t>
                      </a:r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  <a:p>
                      <a:pPr algn="ctr"/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&gt;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0.</a:t>
                      </a:r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9416177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26985FDF-AC10-8472-4C6F-68F279C0CC71}"/>
              </a:ext>
            </a:extLst>
          </p:cNvPr>
          <p:cNvSpPr txBox="1"/>
          <p:nvPr/>
        </p:nvSpPr>
        <p:spPr>
          <a:xfrm>
            <a:off x="236537" y="400735"/>
            <a:ext cx="11718926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CH"/>
            </a:defPPr>
            <a:lvl1pPr algn="just">
              <a:lnSpc>
                <a:spcPct val="107000"/>
              </a:lnSpc>
              <a:spcAft>
                <a:spcPts val="800"/>
              </a:spcAft>
              <a:defRPr sz="2000" b="1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Action 8 - Institute mechanisms for rapid introduction of new HIV prevention technologies and programme innovations</a:t>
            </a:r>
            <a:endParaRPr kumimoji="0" lang="en-CH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47482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0883EEB2-8E1D-655B-A50F-0B9AF06D2B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1248" y="5939672"/>
            <a:ext cx="1710057" cy="91832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985FDF-AC10-8472-4C6F-68F279C0CC71}"/>
              </a:ext>
            </a:extLst>
          </p:cNvPr>
          <p:cNvSpPr txBox="1"/>
          <p:nvPr/>
        </p:nvSpPr>
        <p:spPr>
          <a:xfrm>
            <a:off x="236537" y="400735"/>
            <a:ext cx="11718926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CH"/>
            </a:defPPr>
            <a:lvl1pPr algn="just">
              <a:lnSpc>
                <a:spcPct val="107000"/>
              </a:lnSpc>
              <a:spcAft>
                <a:spcPts val="800"/>
              </a:spcAft>
              <a:defRPr sz="2000" b="1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Action 8 - Institute mechanisms for rapid introduction of new HIV prevention technologies and programme innovations</a:t>
            </a:r>
            <a:endParaRPr kumimoji="0" lang="en-CH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78DB2E3-CB5F-E433-35A6-CC86F13C20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9516954"/>
              </p:ext>
            </p:extLst>
          </p:nvPr>
        </p:nvGraphicFramePr>
        <p:xfrm>
          <a:off x="1446167" y="1144966"/>
          <a:ext cx="8912270" cy="4219515"/>
        </p:xfrm>
        <a:graphic>
          <a:graphicData uri="http://schemas.openxmlformats.org/drawingml/2006/table">
            <a:tbl>
              <a:tblPr/>
              <a:tblGrid>
                <a:gridCol w="1364678">
                  <a:extLst>
                    <a:ext uri="{9D8B030D-6E8A-4147-A177-3AD203B41FA5}">
                      <a16:colId xmlns:a16="http://schemas.microsoft.com/office/drawing/2014/main" val="162862283"/>
                    </a:ext>
                  </a:extLst>
                </a:gridCol>
                <a:gridCol w="1572885">
                  <a:extLst>
                    <a:ext uri="{9D8B030D-6E8A-4147-A177-3AD203B41FA5}">
                      <a16:colId xmlns:a16="http://schemas.microsoft.com/office/drawing/2014/main" val="4094830136"/>
                    </a:ext>
                  </a:extLst>
                </a:gridCol>
                <a:gridCol w="3610775">
                  <a:extLst>
                    <a:ext uri="{9D8B030D-6E8A-4147-A177-3AD203B41FA5}">
                      <a16:colId xmlns:a16="http://schemas.microsoft.com/office/drawing/2014/main" val="1843135529"/>
                    </a:ext>
                  </a:extLst>
                </a:gridCol>
                <a:gridCol w="1586835">
                  <a:extLst>
                    <a:ext uri="{9D8B030D-6E8A-4147-A177-3AD203B41FA5}">
                      <a16:colId xmlns:a16="http://schemas.microsoft.com/office/drawing/2014/main" val="971008585"/>
                    </a:ext>
                  </a:extLst>
                </a:gridCol>
                <a:gridCol w="777097">
                  <a:extLst>
                    <a:ext uri="{9D8B030D-6E8A-4147-A177-3AD203B41FA5}">
                      <a16:colId xmlns:a16="http://schemas.microsoft.com/office/drawing/2014/main" val="2809066600"/>
                    </a:ext>
                  </a:extLst>
                </a:gridCol>
              </a:tblGrid>
              <a:tr h="251262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2025 HIV Prevention Road Map Action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Question number </a:t>
                      </a:r>
                    </a:p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(in the survey questionnaire)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Road Map Baseline Survey components considered for overall Road Map Action scoring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Share of scores among the survey components scored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b="0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Ghana</a:t>
                      </a:r>
                    </a:p>
                  </a:txBody>
                  <a:tcPr marL="0" marR="0" marT="0" marB="0" vert="vert27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8951472"/>
                  </a:ext>
                </a:extLst>
              </a:tr>
              <a:tr h="585940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 Introduction of new technologies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8.1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Actions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for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new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prevention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technologies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043511"/>
                  </a:ext>
                </a:extLst>
              </a:tr>
              <a:tr h="585940"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8.2</a:t>
                      </a:r>
                      <a:endParaRPr lang="en-CH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Milestone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on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new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prevention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technologies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9546831"/>
                  </a:ext>
                </a:extLst>
              </a:tr>
              <a:tr h="535012"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CH" sz="1800" b="0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CH" sz="1800" b="0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Total score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DB4E2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8DB4E2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DB4E2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588509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C74E172-F663-1DCE-29CA-CD9A3AC6E8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3418473"/>
              </p:ext>
            </p:extLst>
          </p:nvPr>
        </p:nvGraphicFramePr>
        <p:xfrm>
          <a:off x="238593" y="5758457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877454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316B9A3C-5D43-EFD2-F65B-4E1ED94C5F53}"/>
              </a:ext>
            </a:extLst>
          </p:cNvPr>
          <p:cNvSpPr txBox="1"/>
          <p:nvPr/>
        </p:nvSpPr>
        <p:spPr>
          <a:xfrm>
            <a:off x="480047" y="5728404"/>
            <a:ext cx="62054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H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Done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3E49F562-7B0D-5D3D-2E15-D643E22EEC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6624227"/>
              </p:ext>
            </p:extLst>
          </p:nvPr>
        </p:nvGraphicFramePr>
        <p:xfrm>
          <a:off x="238593" y="6058568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l" fontAlgn="b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rgbClr val="FBCA5F"/>
                        </a:gs>
                        <a:gs pos="44000">
                          <a:srgbClr val="F8B957"/>
                        </a:gs>
                        <a:gs pos="73000">
                          <a:srgbClr val="F19847"/>
                        </a:gs>
                        <a:gs pos="100000">
                          <a:srgbClr val="EE873F"/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580614312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42C3CC92-9EA0-0736-B9A1-1AAFC2766C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8860590"/>
              </p:ext>
            </p:extLst>
          </p:nvPr>
        </p:nvGraphicFramePr>
        <p:xfrm>
          <a:off x="238593" y="6303942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l" fontAlgn="b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351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7466796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EEA14173-F289-A3E1-45E4-E9ABF2FB6144}"/>
              </a:ext>
            </a:extLst>
          </p:cNvPr>
          <p:cNvSpPr txBox="1"/>
          <p:nvPr/>
        </p:nvSpPr>
        <p:spPr>
          <a:xfrm>
            <a:off x="480046" y="6235857"/>
            <a:ext cx="966121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</a:t>
            </a:r>
            <a:r>
              <a:rPr kumimoji="0" lang="en-US" sz="105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</a:t>
            </a: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yet done</a:t>
            </a:r>
            <a:endParaRPr kumimoji="0" lang="en-CH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BFD1B47-7543-5634-CFDB-64F636837AAE}"/>
              </a:ext>
            </a:extLst>
          </p:cNvPr>
          <p:cNvSpPr txBox="1"/>
          <p:nvPr/>
        </p:nvSpPr>
        <p:spPr>
          <a:xfrm>
            <a:off x="480047" y="6015430"/>
            <a:ext cx="855618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progress</a:t>
            </a:r>
          </a:p>
        </p:txBody>
      </p:sp>
    </p:spTree>
    <p:extLst>
      <p:ext uri="{BB962C8B-B14F-4D97-AF65-F5344CB8AC3E}">
        <p14:creationId xmlns:p14="http://schemas.microsoft.com/office/powerpoint/2010/main" val="26739500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0883EEB2-8E1D-655B-A50F-0B9AF06D2B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1248" y="5939672"/>
            <a:ext cx="1710057" cy="918328"/>
          </a:xfrm>
          <a:prstGeom prst="rect">
            <a:avLst/>
          </a:prstGeom>
        </p:spPr>
      </p:pic>
      <p:graphicFrame>
        <p:nvGraphicFramePr>
          <p:cNvPr id="2" name="Table 15">
            <a:extLst>
              <a:ext uri="{FF2B5EF4-FFF2-40B4-BE49-F238E27FC236}">
                <a16:creationId xmlns:a16="http://schemas.microsoft.com/office/drawing/2014/main" id="{F81C5D21-184C-3525-1140-0A266F32951E}"/>
              </a:ext>
            </a:extLst>
          </p:cNvPr>
          <p:cNvGraphicFramePr>
            <a:graphicFrameLocks noGrp="1"/>
          </p:cNvGraphicFramePr>
          <p:nvPr/>
        </p:nvGraphicFramePr>
        <p:xfrm>
          <a:off x="236536" y="1336979"/>
          <a:ext cx="11718927" cy="36603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03478">
                  <a:extLst>
                    <a:ext uri="{9D8B030D-6E8A-4147-A177-3AD203B41FA5}">
                      <a16:colId xmlns:a16="http://schemas.microsoft.com/office/drawing/2014/main" val="3366268183"/>
                    </a:ext>
                  </a:extLst>
                </a:gridCol>
                <a:gridCol w="3417886">
                  <a:extLst>
                    <a:ext uri="{9D8B030D-6E8A-4147-A177-3AD203B41FA5}">
                      <a16:colId xmlns:a16="http://schemas.microsoft.com/office/drawing/2014/main" val="4207649968"/>
                    </a:ext>
                  </a:extLst>
                </a:gridCol>
                <a:gridCol w="3144839">
                  <a:extLst>
                    <a:ext uri="{9D8B030D-6E8A-4147-A177-3AD203B41FA5}">
                      <a16:colId xmlns:a16="http://schemas.microsoft.com/office/drawing/2014/main" val="950751086"/>
                    </a:ext>
                  </a:extLst>
                </a:gridCol>
                <a:gridCol w="2752724">
                  <a:extLst>
                    <a:ext uri="{9D8B030D-6E8A-4147-A177-3AD203B41FA5}">
                      <a16:colId xmlns:a16="http://schemas.microsoft.com/office/drawing/2014/main" val="3069578028"/>
                    </a:ext>
                  </a:extLst>
                </a:gridCol>
              </a:tblGrid>
              <a:tr h="82569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Question number </a:t>
                      </a:r>
                    </a:p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(in the questionnaire)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Components considered for scoring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Scoring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Comments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72545144"/>
                  </a:ext>
                </a:extLst>
              </a:tr>
              <a:tr h="2314081">
                <a:tc>
                  <a:txBody>
                    <a:bodyPr/>
                    <a:lstStyle/>
                    <a:p>
                      <a:pPr algn="ctr"/>
                      <a:r>
                        <a:rPr lang="en-CH" dirty="0"/>
                        <a:t>9.1</a:t>
                      </a:r>
                    </a:p>
                    <a:p>
                      <a:pPr algn="ctr"/>
                      <a:endParaRPr lang="en-CH" dirty="0"/>
                    </a:p>
                    <a:p>
                      <a:pPr algn="ctr"/>
                      <a:endParaRPr lang="en-CH" dirty="0"/>
                    </a:p>
                    <a:p>
                      <a:pPr algn="ctr"/>
                      <a:r>
                        <a:rPr lang="en-CH" dirty="0"/>
                        <a:t>9.3</a:t>
                      </a:r>
                    </a:p>
                    <a:p>
                      <a:pPr algn="ctr"/>
                      <a:endParaRPr lang="en-CH" dirty="0"/>
                    </a:p>
                    <a:p>
                      <a:pPr algn="ctr"/>
                      <a:r>
                        <a:rPr lang="en-CH" dirty="0"/>
                        <a:t>9.4</a:t>
                      </a:r>
                    </a:p>
                    <a:p>
                      <a:pPr algn="ctr"/>
                      <a:endParaRPr lang="en-CH" dirty="0"/>
                    </a:p>
                    <a:p>
                      <a:pPr algn="ctr"/>
                      <a:r>
                        <a:rPr lang="en-CH" dirty="0"/>
                        <a:t>9.5</a:t>
                      </a:r>
                    </a:p>
                    <a:p>
                      <a:endParaRPr lang="en-C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Has the country done a data triangulation to determine coverage of programmes</a:t>
                      </a:r>
                    </a:p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&gt;Developed subnational Scorecards?</a:t>
                      </a:r>
                    </a:p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HIV prevention funding expenditure analysis done?</a:t>
                      </a:r>
                    </a:p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Cost-effectiveness incorporated into national prevention program reviews</a:t>
                      </a:r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&gt;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0.</a:t>
                      </a:r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  <a:p>
                      <a:pPr algn="ctr"/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&gt;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0.</a:t>
                      </a:r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  <a:p>
                      <a:pPr algn="ctr"/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&gt;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0.</a:t>
                      </a:r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  <a:p>
                      <a:pPr algn="ctr"/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&gt;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0.</a:t>
                      </a:r>
                      <a:r>
                        <a:rPr lang="en-CH" sz="180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9416177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A0C9D30C-BCBC-1B07-2FBF-2C008FBFED28}"/>
              </a:ext>
            </a:extLst>
          </p:cNvPr>
          <p:cNvSpPr txBox="1"/>
          <p:nvPr/>
        </p:nvSpPr>
        <p:spPr>
          <a:xfrm>
            <a:off x="236536" y="368893"/>
            <a:ext cx="11718927" cy="40703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CH"/>
            </a:defPPr>
            <a:lvl1pPr algn="just">
              <a:lnSpc>
                <a:spcPct val="107000"/>
              </a:lnSpc>
              <a:spcAft>
                <a:spcPts val="800"/>
              </a:spcAft>
              <a:defRPr sz="2000" b="1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Action 9 - Establish real-time HIV prevention programme monitoring systems with regular reporting</a:t>
            </a:r>
            <a:endParaRPr kumimoji="0" lang="en-CH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19125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0883EEB2-8E1D-655B-A50F-0B9AF06D2B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1248" y="5939672"/>
            <a:ext cx="1710057" cy="91832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0C9D30C-BCBC-1B07-2FBF-2C008FBFED28}"/>
              </a:ext>
            </a:extLst>
          </p:cNvPr>
          <p:cNvSpPr txBox="1"/>
          <p:nvPr/>
        </p:nvSpPr>
        <p:spPr>
          <a:xfrm>
            <a:off x="236536" y="368893"/>
            <a:ext cx="11718927" cy="40703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CH"/>
            </a:defPPr>
            <a:lvl1pPr algn="just">
              <a:lnSpc>
                <a:spcPct val="107000"/>
              </a:lnSpc>
              <a:spcAft>
                <a:spcPts val="800"/>
              </a:spcAft>
              <a:defRPr sz="2000" b="1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Action 9 - Establish real-time HIV prevention programme monitoring systems with regular reporting</a:t>
            </a:r>
            <a:endParaRPr kumimoji="0" lang="en-CH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1BFCAD7-96D0-0DA3-9EE4-379ABE516A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0906734"/>
              </p:ext>
            </p:extLst>
          </p:nvPr>
        </p:nvGraphicFramePr>
        <p:xfrm>
          <a:off x="1113521" y="974251"/>
          <a:ext cx="9213849" cy="4791418"/>
        </p:xfrm>
        <a:graphic>
          <a:graphicData uri="http://schemas.openxmlformats.org/drawingml/2006/table">
            <a:tbl>
              <a:tblPr/>
              <a:tblGrid>
                <a:gridCol w="1502638">
                  <a:extLst>
                    <a:ext uri="{9D8B030D-6E8A-4147-A177-3AD203B41FA5}">
                      <a16:colId xmlns:a16="http://schemas.microsoft.com/office/drawing/2014/main" val="397215182"/>
                    </a:ext>
                  </a:extLst>
                </a:gridCol>
                <a:gridCol w="2853847">
                  <a:extLst>
                    <a:ext uri="{9D8B030D-6E8A-4147-A177-3AD203B41FA5}">
                      <a16:colId xmlns:a16="http://schemas.microsoft.com/office/drawing/2014/main" val="2945648775"/>
                    </a:ext>
                  </a:extLst>
                </a:gridCol>
                <a:gridCol w="2853847">
                  <a:extLst>
                    <a:ext uri="{9D8B030D-6E8A-4147-A177-3AD203B41FA5}">
                      <a16:colId xmlns:a16="http://schemas.microsoft.com/office/drawing/2014/main" val="1825174996"/>
                    </a:ext>
                  </a:extLst>
                </a:gridCol>
                <a:gridCol w="1450277">
                  <a:extLst>
                    <a:ext uri="{9D8B030D-6E8A-4147-A177-3AD203B41FA5}">
                      <a16:colId xmlns:a16="http://schemas.microsoft.com/office/drawing/2014/main" val="888215629"/>
                    </a:ext>
                  </a:extLst>
                </a:gridCol>
                <a:gridCol w="553240">
                  <a:extLst>
                    <a:ext uri="{9D8B030D-6E8A-4147-A177-3AD203B41FA5}">
                      <a16:colId xmlns:a16="http://schemas.microsoft.com/office/drawing/2014/main" val="2088589782"/>
                    </a:ext>
                  </a:extLst>
                </a:gridCol>
              </a:tblGrid>
              <a:tr h="201961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2025 HIV Prevention Road Map Action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Question number (in the survey questionnaire)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Road Map Baseline Survey components considered for overall Road Map Action scoring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Share of scores among the survey components scored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Ghana</a:t>
                      </a:r>
                    </a:p>
                  </a:txBody>
                  <a:tcPr marL="0" marR="0" marT="0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1629109"/>
                  </a:ext>
                </a:extLst>
              </a:tr>
              <a:tr h="596914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 Real-time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programme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monitoring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 Data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triangulationfor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coverage of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programmes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9085763"/>
                  </a:ext>
                </a:extLst>
              </a:tr>
              <a:tr h="596914"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Developed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subnational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Scorecards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?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351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8272172"/>
                  </a:ext>
                </a:extLst>
              </a:tr>
              <a:tr h="596914"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 HIV prevention funding expenditure analysis done?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6549381"/>
                  </a:ext>
                </a:extLst>
              </a:tr>
              <a:tr h="596914"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Cost-effectiveness</a:t>
                      </a:r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in programe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reviews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4812997"/>
                  </a:ext>
                </a:extLst>
              </a:tr>
              <a:tr h="384144"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CH" sz="1800" b="0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CH" sz="1800" b="0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Total score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DB4E2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8DB4E2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DB4E2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7735166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2902F24-2703-F13B-DAB1-F9FF79D2B6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5671760"/>
              </p:ext>
            </p:extLst>
          </p:nvPr>
        </p:nvGraphicFramePr>
        <p:xfrm>
          <a:off x="257643" y="5796557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877454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250C53A9-08DA-2BCE-8AC4-D776832517B9}"/>
              </a:ext>
            </a:extLst>
          </p:cNvPr>
          <p:cNvSpPr txBox="1"/>
          <p:nvPr/>
        </p:nvSpPr>
        <p:spPr>
          <a:xfrm>
            <a:off x="499097" y="5766504"/>
            <a:ext cx="62054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H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Done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05DEB61-DB3B-1691-8F2E-3AA7D65A9F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480910"/>
              </p:ext>
            </p:extLst>
          </p:nvPr>
        </p:nvGraphicFramePr>
        <p:xfrm>
          <a:off x="257643" y="6096668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l" fontAlgn="b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rgbClr val="FBCA5F"/>
                        </a:gs>
                        <a:gs pos="44000">
                          <a:srgbClr val="F8B957"/>
                        </a:gs>
                        <a:gs pos="73000">
                          <a:srgbClr val="F19847"/>
                        </a:gs>
                        <a:gs pos="100000">
                          <a:srgbClr val="EE873F"/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580614312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CEC0B343-2C59-694E-462C-F6B8014A04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3789094"/>
              </p:ext>
            </p:extLst>
          </p:nvPr>
        </p:nvGraphicFramePr>
        <p:xfrm>
          <a:off x="257643" y="6342042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l" fontAlgn="b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351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7466796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C41DB03A-EE55-3A79-6974-1767DDBF20CE}"/>
              </a:ext>
            </a:extLst>
          </p:cNvPr>
          <p:cNvSpPr txBox="1"/>
          <p:nvPr/>
        </p:nvSpPr>
        <p:spPr>
          <a:xfrm>
            <a:off x="499096" y="6273957"/>
            <a:ext cx="966121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</a:t>
            </a:r>
            <a:r>
              <a:rPr kumimoji="0" lang="en-US" sz="105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</a:t>
            </a: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yet done</a:t>
            </a:r>
            <a:endParaRPr kumimoji="0" lang="en-CH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8C48F35-74AE-6823-0881-6C1AE95DEB00}"/>
              </a:ext>
            </a:extLst>
          </p:cNvPr>
          <p:cNvSpPr txBox="1"/>
          <p:nvPr/>
        </p:nvSpPr>
        <p:spPr>
          <a:xfrm>
            <a:off x="499097" y="6053530"/>
            <a:ext cx="855618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progress</a:t>
            </a:r>
          </a:p>
        </p:txBody>
      </p:sp>
    </p:spTree>
    <p:extLst>
      <p:ext uri="{BB962C8B-B14F-4D97-AF65-F5344CB8AC3E}">
        <p14:creationId xmlns:p14="http://schemas.microsoft.com/office/powerpoint/2010/main" val="21916260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0883EEB2-8E1D-655B-A50F-0B9AF06D2B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1248" y="5939672"/>
            <a:ext cx="1710057" cy="918328"/>
          </a:xfrm>
          <a:prstGeom prst="rect">
            <a:avLst/>
          </a:prstGeom>
        </p:spPr>
      </p:pic>
      <p:graphicFrame>
        <p:nvGraphicFramePr>
          <p:cNvPr id="2" name="Table 15">
            <a:extLst>
              <a:ext uri="{FF2B5EF4-FFF2-40B4-BE49-F238E27FC236}">
                <a16:creationId xmlns:a16="http://schemas.microsoft.com/office/drawing/2014/main" id="{6FA1604C-2B69-5E69-7F3C-C9E1E40EF97E}"/>
              </a:ext>
            </a:extLst>
          </p:cNvPr>
          <p:cNvGraphicFramePr>
            <a:graphicFrameLocks noGrp="1"/>
          </p:cNvGraphicFramePr>
          <p:nvPr/>
        </p:nvGraphicFramePr>
        <p:xfrm>
          <a:off x="236536" y="1336979"/>
          <a:ext cx="11718927" cy="33860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03478">
                  <a:extLst>
                    <a:ext uri="{9D8B030D-6E8A-4147-A177-3AD203B41FA5}">
                      <a16:colId xmlns:a16="http://schemas.microsoft.com/office/drawing/2014/main" val="3366268183"/>
                    </a:ext>
                  </a:extLst>
                </a:gridCol>
                <a:gridCol w="2952750">
                  <a:extLst>
                    <a:ext uri="{9D8B030D-6E8A-4147-A177-3AD203B41FA5}">
                      <a16:colId xmlns:a16="http://schemas.microsoft.com/office/drawing/2014/main" val="4207649968"/>
                    </a:ext>
                  </a:extLst>
                </a:gridCol>
                <a:gridCol w="3609975">
                  <a:extLst>
                    <a:ext uri="{9D8B030D-6E8A-4147-A177-3AD203B41FA5}">
                      <a16:colId xmlns:a16="http://schemas.microsoft.com/office/drawing/2014/main" val="950751086"/>
                    </a:ext>
                  </a:extLst>
                </a:gridCol>
                <a:gridCol w="2752724">
                  <a:extLst>
                    <a:ext uri="{9D8B030D-6E8A-4147-A177-3AD203B41FA5}">
                      <a16:colId xmlns:a16="http://schemas.microsoft.com/office/drawing/2014/main" val="3069578028"/>
                    </a:ext>
                  </a:extLst>
                </a:gridCol>
              </a:tblGrid>
              <a:tr h="82569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Question number </a:t>
                      </a:r>
                    </a:p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(in the questionnaire)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Components considered for scoring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Scoring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Comments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72545144"/>
                  </a:ext>
                </a:extLst>
              </a:tr>
              <a:tr h="2314081">
                <a:tc>
                  <a:txBody>
                    <a:bodyPr/>
                    <a:lstStyle/>
                    <a:p>
                      <a:pPr algn="ctr"/>
                      <a:r>
                        <a:rPr lang="en-CH" dirty="0"/>
                        <a:t>10.1</a:t>
                      </a:r>
                    </a:p>
                    <a:p>
                      <a:pPr algn="ctr"/>
                      <a:endParaRPr lang="en-CH" dirty="0"/>
                    </a:p>
                    <a:p>
                      <a:pPr algn="ctr"/>
                      <a:endParaRPr lang="en-CH" dirty="0"/>
                    </a:p>
                    <a:p>
                      <a:pPr algn="ctr"/>
                      <a:endParaRPr lang="en-CH" dirty="0"/>
                    </a:p>
                    <a:p>
                      <a:pPr algn="ctr"/>
                      <a:r>
                        <a:rPr lang="en-CH" dirty="0"/>
                        <a:t>10.2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Accountability (Table3) of the 2025 HIV Prevention Roadmap followed</a:t>
                      </a: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Country developed an Accountability Framework in line with 2025 HIV Prevention Roadmap</a:t>
                      </a:r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0.1 for each of the 8 answers</a:t>
                      </a: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0.2 for yes developed and</a:t>
                      </a:r>
                    </a:p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&gt; 0.1 being developed</a:t>
                      </a:r>
                    </a:p>
                    <a:p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H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9416177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693F96B6-0C5E-0FA0-B586-A399CAFB536C}"/>
              </a:ext>
            </a:extLst>
          </p:cNvPr>
          <p:cNvSpPr txBox="1"/>
          <p:nvPr/>
        </p:nvSpPr>
        <p:spPr>
          <a:xfrm>
            <a:off x="236536" y="248335"/>
            <a:ext cx="11718926" cy="40703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CH"/>
            </a:defPPr>
            <a:lvl1pPr algn="just">
              <a:lnSpc>
                <a:spcPct val="107000"/>
              </a:lnSpc>
              <a:spcAft>
                <a:spcPts val="800"/>
              </a:spcAft>
              <a:defRPr sz="2000" b="1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Action 10 - Strengthen accountability of all stakeholders for progress in HIV prevention</a:t>
            </a:r>
            <a:endParaRPr kumimoji="0" lang="en-CH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77078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DAF1F9-E6BB-9533-5EA2-CF583085D3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676" y="365126"/>
            <a:ext cx="2622848" cy="2073274"/>
          </a:xfrm>
          <a:solidFill>
            <a:schemeClr val="bg1"/>
          </a:solidFill>
        </p:spPr>
        <p:txBody>
          <a:bodyPr/>
          <a:lstStyle/>
          <a:p>
            <a:r>
              <a:rPr lang="en-US" sz="2400" dirty="0"/>
              <a:t>Sample</a:t>
            </a:r>
            <a:br>
              <a:rPr lang="en-US" sz="2400" dirty="0"/>
            </a:br>
            <a:r>
              <a:rPr lang="en-US" sz="2400" dirty="0"/>
              <a:t>accountability</a:t>
            </a:r>
            <a:br>
              <a:rPr lang="en-US" sz="2400" dirty="0"/>
            </a:br>
            <a:r>
              <a:rPr lang="en-US" sz="2400" dirty="0"/>
              <a:t>framework from</a:t>
            </a:r>
            <a:br>
              <a:rPr lang="en-US" sz="2400" dirty="0"/>
            </a:br>
            <a:r>
              <a:rPr lang="en-US" sz="2400" dirty="0"/>
              <a:t>the 2025 HIV Prevention</a:t>
            </a:r>
            <a:br>
              <a:rPr lang="en-US" sz="2400" dirty="0"/>
            </a:br>
            <a:r>
              <a:rPr lang="en-US" sz="2400" dirty="0"/>
              <a:t>Road Map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DD078C-6C77-99C1-1851-2AF60A3DA97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78676" y="2801880"/>
            <a:ext cx="2125718" cy="547098"/>
          </a:xfrm>
        </p:spPr>
        <p:txBody>
          <a:bodyPr>
            <a:normAutofit fontScale="92500" lnSpcReduction="20000"/>
          </a:bodyPr>
          <a:lstStyle/>
          <a:p>
            <a:r>
              <a:rPr lang="en-US" sz="2000" i="1" dirty="0"/>
              <a:t>	For country adaptation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19BA007-60DB-7125-209E-7C5D41C6A1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1524" y="0"/>
            <a:ext cx="9390476" cy="6780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079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0883EEB2-8E1D-655B-A50F-0B9AF06D2B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1248" y="5939672"/>
            <a:ext cx="1710057" cy="91832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93F96B6-0C5E-0FA0-B586-A399CAFB536C}"/>
              </a:ext>
            </a:extLst>
          </p:cNvPr>
          <p:cNvSpPr txBox="1"/>
          <p:nvPr/>
        </p:nvSpPr>
        <p:spPr>
          <a:xfrm>
            <a:off x="236536" y="248335"/>
            <a:ext cx="11718926" cy="40703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CH"/>
            </a:defPPr>
            <a:lvl1pPr algn="just">
              <a:lnSpc>
                <a:spcPct val="107000"/>
              </a:lnSpc>
              <a:spcAft>
                <a:spcPts val="800"/>
              </a:spcAft>
              <a:defRPr sz="2000" b="1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Action 10 - Strengthen accountability of all stakeholders for progress in HIV prevention</a:t>
            </a:r>
            <a:endParaRPr kumimoji="0" lang="en-CH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40E4ED6-E90F-5B36-706C-39A569CEFD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2017057"/>
              </p:ext>
            </p:extLst>
          </p:nvPr>
        </p:nvGraphicFramePr>
        <p:xfrm>
          <a:off x="1047751" y="1076324"/>
          <a:ext cx="9991724" cy="4653916"/>
        </p:xfrm>
        <a:graphic>
          <a:graphicData uri="http://schemas.openxmlformats.org/drawingml/2006/table">
            <a:tbl>
              <a:tblPr/>
              <a:tblGrid>
                <a:gridCol w="1629497">
                  <a:extLst>
                    <a:ext uri="{9D8B030D-6E8A-4147-A177-3AD203B41FA5}">
                      <a16:colId xmlns:a16="http://schemas.microsoft.com/office/drawing/2014/main" val="3765895229"/>
                    </a:ext>
                  </a:extLst>
                </a:gridCol>
                <a:gridCol w="3094782">
                  <a:extLst>
                    <a:ext uri="{9D8B030D-6E8A-4147-A177-3AD203B41FA5}">
                      <a16:colId xmlns:a16="http://schemas.microsoft.com/office/drawing/2014/main" val="1336348908"/>
                    </a:ext>
                  </a:extLst>
                </a:gridCol>
                <a:gridCol w="3094782">
                  <a:extLst>
                    <a:ext uri="{9D8B030D-6E8A-4147-A177-3AD203B41FA5}">
                      <a16:colId xmlns:a16="http://schemas.microsoft.com/office/drawing/2014/main" val="524073428"/>
                    </a:ext>
                  </a:extLst>
                </a:gridCol>
                <a:gridCol w="1544013">
                  <a:extLst>
                    <a:ext uri="{9D8B030D-6E8A-4147-A177-3AD203B41FA5}">
                      <a16:colId xmlns:a16="http://schemas.microsoft.com/office/drawing/2014/main" val="490760066"/>
                    </a:ext>
                  </a:extLst>
                </a:gridCol>
                <a:gridCol w="628650">
                  <a:extLst>
                    <a:ext uri="{9D8B030D-6E8A-4147-A177-3AD203B41FA5}">
                      <a16:colId xmlns:a16="http://schemas.microsoft.com/office/drawing/2014/main" val="3906728685"/>
                    </a:ext>
                  </a:extLst>
                </a:gridCol>
              </a:tblGrid>
              <a:tr h="252412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2025 HIV Prevention Road Map Action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Question number (in the survey question-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naire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Road Map Baseline Survey components considered for overall Road Map Action scoring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Share of scores among the survey components scored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b="0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Ghana</a:t>
                      </a:r>
                    </a:p>
                  </a:txBody>
                  <a:tcPr marL="0" marR="0" marT="0" marB="0" vert="vert27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65497"/>
                  </a:ext>
                </a:extLst>
              </a:tr>
              <a:tr h="603648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10. Accountability for HIV progress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10.1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 Table3 of the 2025 Road Map followed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 10% per </a:t>
                      </a:r>
                      <a:r>
                        <a:rPr lang="es-E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answer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873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034857"/>
                  </a:ext>
                </a:extLst>
              </a:tr>
              <a:tr h="636826"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10.2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 Accountability framework in line with Road Map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 20% -yes, </a:t>
                      </a:r>
                    </a:p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&gt; 10% - in progress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351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476548"/>
                  </a:ext>
                </a:extLst>
              </a:tr>
              <a:tr h="703182"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CH" sz="1800" b="0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CH" sz="1800" b="0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Total score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8DB4E2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8DB4E2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DB4E2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723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5666743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E30570C-7F91-4939-B773-E49B63C04E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2899352"/>
              </p:ext>
            </p:extLst>
          </p:nvPr>
        </p:nvGraphicFramePr>
        <p:xfrm>
          <a:off x="276693" y="5834657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877454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6A316C8B-1A53-98DF-3FEA-033F4ABEF0AB}"/>
              </a:ext>
            </a:extLst>
          </p:cNvPr>
          <p:cNvSpPr txBox="1"/>
          <p:nvPr/>
        </p:nvSpPr>
        <p:spPr>
          <a:xfrm>
            <a:off x="518147" y="5804604"/>
            <a:ext cx="62054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H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Done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2E1F131-D162-D04D-636D-D172257438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6678884"/>
              </p:ext>
            </p:extLst>
          </p:nvPr>
        </p:nvGraphicFramePr>
        <p:xfrm>
          <a:off x="276693" y="6134768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l" fontAlgn="b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rgbClr val="FBCA5F"/>
                        </a:gs>
                        <a:gs pos="44000">
                          <a:srgbClr val="F8B957"/>
                        </a:gs>
                        <a:gs pos="73000">
                          <a:srgbClr val="F19847"/>
                        </a:gs>
                        <a:gs pos="100000">
                          <a:srgbClr val="EE873F"/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580614312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9C812925-C4B4-73EE-AD59-8DD5676236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0876353"/>
              </p:ext>
            </p:extLst>
          </p:nvPr>
        </p:nvGraphicFramePr>
        <p:xfrm>
          <a:off x="276693" y="6380142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l" fontAlgn="b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351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7466796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57BA3DE7-7BD4-0B1A-66B3-EEACD6D50702}"/>
              </a:ext>
            </a:extLst>
          </p:cNvPr>
          <p:cNvSpPr txBox="1"/>
          <p:nvPr/>
        </p:nvSpPr>
        <p:spPr>
          <a:xfrm>
            <a:off x="518146" y="6312057"/>
            <a:ext cx="966121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</a:t>
            </a:r>
            <a:r>
              <a:rPr kumimoji="0" lang="en-US" sz="105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</a:t>
            </a: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yet done</a:t>
            </a:r>
            <a:endParaRPr kumimoji="0" lang="en-CH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41CFFC5-5B31-0A73-9EA8-030E8D8F50FE}"/>
              </a:ext>
            </a:extLst>
          </p:cNvPr>
          <p:cNvSpPr txBox="1"/>
          <p:nvPr/>
        </p:nvSpPr>
        <p:spPr>
          <a:xfrm>
            <a:off x="518147" y="6091630"/>
            <a:ext cx="855618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progress</a:t>
            </a:r>
          </a:p>
        </p:txBody>
      </p:sp>
    </p:spTree>
    <p:extLst>
      <p:ext uri="{BB962C8B-B14F-4D97-AF65-F5344CB8AC3E}">
        <p14:creationId xmlns:p14="http://schemas.microsoft.com/office/powerpoint/2010/main" val="3785982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0883EEB2-8E1D-655B-A50F-0B9AF06D2B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1248" y="5939672"/>
            <a:ext cx="1710057" cy="918328"/>
          </a:xfrm>
          <a:prstGeom prst="rect">
            <a:avLst/>
          </a:prstGeom>
        </p:spPr>
      </p:pic>
      <p:sp>
        <p:nvSpPr>
          <p:cNvPr id="5" name="Google Shape;9531;p120">
            <a:extLst>
              <a:ext uri="{FF2B5EF4-FFF2-40B4-BE49-F238E27FC236}">
                <a16:creationId xmlns:a16="http://schemas.microsoft.com/office/drawing/2014/main" id="{6669B7A6-49D7-CE51-CED3-16A4AEC7E0F7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61925" y="2393950"/>
            <a:ext cx="12030075" cy="11849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layfair Display SemiBold"/>
              <a:buNone/>
              <a:defRPr sz="2800" b="0" i="0" u="none" strike="noStrike" cap="none">
                <a:solidFill>
                  <a:schemeClr val="dk1"/>
                </a:solidFill>
                <a:latin typeface="Playfair Display SemiBold"/>
                <a:ea typeface="Playfair Display SemiBold"/>
                <a:cs typeface="Playfair Display SemiBold"/>
                <a:sym typeface="Playfair Display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04040"/>
              </a:buClr>
              <a:buSzPts val="2800"/>
              <a:buFont typeface="Playfair Display SemiBold"/>
              <a:buNone/>
              <a:tabLst/>
              <a:defRPr/>
            </a:pPr>
            <a:r>
              <a:rPr kumimoji="0" lang="en-US" sz="77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Playfair Display SemiBold"/>
                <a:sym typeface="Playfair Display SemiBold"/>
              </a:rPr>
              <a:t>Baseline survey results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DA21F5-CA67-CBAA-7E7E-505B2C0CBF56}"/>
              </a:ext>
            </a:extLst>
          </p:cNvPr>
          <p:cNvSpPr txBox="1"/>
          <p:nvPr/>
        </p:nvSpPr>
        <p:spPr>
          <a:xfrm>
            <a:off x="1274379" y="3656864"/>
            <a:ext cx="63114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23A7A7"/>
                </a:solidFill>
                <a:effectLst/>
                <a:uLnTx/>
                <a:uFillTx/>
                <a:latin typeface="Playfair Display SemiBold"/>
                <a:ea typeface="+mn-ea"/>
                <a:cs typeface="+mn-cs"/>
                <a:sym typeface="Playfair Display SemiBold"/>
              </a:rPr>
              <a:t>Roadmap actions survey results summary</a:t>
            </a:r>
            <a:endParaRPr kumimoji="0" lang="en-CH" sz="1800" b="0" i="0" u="none" strike="noStrike" kern="1200" cap="none" spc="0" normalizeH="0" baseline="0" noProof="0" dirty="0">
              <a:ln>
                <a:noFill/>
              </a:ln>
              <a:solidFill>
                <a:srgbClr val="23A7A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9220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551229-0C3A-383F-613F-89D04AEE60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4135" y="355672"/>
            <a:ext cx="10467703" cy="407035"/>
          </a:xfr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Road Map Survey Response Scoring</a:t>
            </a:r>
            <a:endParaRPr lang="en-CH" sz="2000" b="1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7BC6AFC8-7036-9F8E-5769-7066E3172434}"/>
              </a:ext>
            </a:extLst>
          </p:cNvPr>
          <p:cNvGraphicFramePr>
            <a:graphicFrameLocks noGrp="1"/>
          </p:cNvGraphicFramePr>
          <p:nvPr/>
        </p:nvGraphicFramePr>
        <p:xfrm>
          <a:off x="1067751" y="2995906"/>
          <a:ext cx="9870214" cy="2931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8282">
                  <a:extLst>
                    <a:ext uri="{9D8B030D-6E8A-4147-A177-3AD203B41FA5}">
                      <a16:colId xmlns:a16="http://schemas.microsoft.com/office/drawing/2014/main" val="3871768075"/>
                    </a:ext>
                  </a:extLst>
                </a:gridCol>
                <a:gridCol w="5247942">
                  <a:extLst>
                    <a:ext uri="{9D8B030D-6E8A-4147-A177-3AD203B41FA5}">
                      <a16:colId xmlns:a16="http://schemas.microsoft.com/office/drawing/2014/main" val="2848878648"/>
                    </a:ext>
                  </a:extLst>
                </a:gridCol>
                <a:gridCol w="802430">
                  <a:extLst>
                    <a:ext uri="{9D8B030D-6E8A-4147-A177-3AD203B41FA5}">
                      <a16:colId xmlns:a16="http://schemas.microsoft.com/office/drawing/2014/main" val="1134528133"/>
                    </a:ext>
                  </a:extLst>
                </a:gridCol>
                <a:gridCol w="999228">
                  <a:extLst>
                    <a:ext uri="{9D8B030D-6E8A-4147-A177-3AD203B41FA5}">
                      <a16:colId xmlns:a16="http://schemas.microsoft.com/office/drawing/2014/main" val="1437967797"/>
                    </a:ext>
                  </a:extLst>
                </a:gridCol>
                <a:gridCol w="1066396">
                  <a:extLst>
                    <a:ext uri="{9D8B030D-6E8A-4147-A177-3AD203B41FA5}">
                      <a16:colId xmlns:a16="http://schemas.microsoft.com/office/drawing/2014/main" val="1496947335"/>
                    </a:ext>
                  </a:extLst>
                </a:gridCol>
                <a:gridCol w="1265936">
                  <a:extLst>
                    <a:ext uri="{9D8B030D-6E8A-4147-A177-3AD203B41FA5}">
                      <a16:colId xmlns:a16="http://schemas.microsoft.com/office/drawing/2014/main" val="145883588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Q#</a:t>
                      </a:r>
                      <a:endParaRPr lang="en-CH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Road map action component being assessed</a:t>
                      </a:r>
                      <a:endParaRPr lang="en-CH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Score</a:t>
                      </a:r>
                      <a:endParaRPr lang="en-CH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Lesotho</a:t>
                      </a:r>
                      <a:endParaRPr lang="en-C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Uganda</a:t>
                      </a:r>
                      <a:endParaRPr lang="en-C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South Africa</a:t>
                      </a:r>
                      <a:endParaRPr lang="en-CH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07646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2.1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&gt; developed a prevention Road map or plan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</a:t>
                      </a:r>
                      <a:r>
                        <a:rPr lang="en-CH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&gt;</a:t>
                      </a:r>
                      <a:r>
                        <a:rPr lang="en-US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0.</a:t>
                      </a:r>
                      <a:r>
                        <a:rPr lang="en-CH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0.5</a:t>
                      </a:r>
                      <a:endParaRPr lang="en-CH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0.5</a:t>
                      </a:r>
                      <a:endParaRPr lang="en-CH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</a:t>
                      </a:r>
                      <a:endParaRPr lang="en-CH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89037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2.2</a:t>
                      </a:r>
                      <a:endParaRPr lang="en-C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 Set granular HIV prevention targets</a:t>
                      </a:r>
                      <a:endParaRPr lang="en-C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</a:t>
                      </a:r>
                      <a:r>
                        <a:rPr lang="en-CH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&gt;</a:t>
                      </a:r>
                      <a:r>
                        <a:rPr lang="en-US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0.</a:t>
                      </a:r>
                      <a:r>
                        <a:rPr lang="en-CH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0.2</a:t>
                      </a:r>
                      <a:endParaRPr lang="en-CH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</a:t>
                      </a:r>
                      <a:endParaRPr lang="en-CH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0.2</a:t>
                      </a:r>
                      <a:endParaRPr lang="en-CH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5255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2.3</a:t>
                      </a:r>
                      <a:endParaRPr lang="en-C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 Translate national targets to subnational targets</a:t>
                      </a:r>
                      <a:endParaRPr lang="en-C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</a:t>
                      </a:r>
                      <a:r>
                        <a:rPr lang="en-CH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&gt;</a:t>
                      </a:r>
                      <a:r>
                        <a:rPr lang="en-US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0.0</a:t>
                      </a:r>
                      <a:r>
                        <a:rPr lang="en-CH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0.06</a:t>
                      </a:r>
                      <a:endParaRPr lang="en-CH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</a:t>
                      </a:r>
                      <a:endParaRPr lang="en-CH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0.06</a:t>
                      </a:r>
                      <a:endParaRPr lang="en-CH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713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2.4</a:t>
                      </a:r>
                      <a:endParaRPr lang="en-C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 Differentiated HIV prevention packages</a:t>
                      </a:r>
                      <a:endParaRPr lang="en-C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</a:t>
                      </a:r>
                      <a:r>
                        <a:rPr lang="en-CH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&gt;</a:t>
                      </a:r>
                      <a:r>
                        <a:rPr lang="en-US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0.0</a:t>
                      </a:r>
                      <a:r>
                        <a:rPr lang="en-CH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</a:t>
                      </a:r>
                      <a:endParaRPr lang="en-CH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0.08</a:t>
                      </a:r>
                      <a:endParaRPr lang="en-CH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</a:t>
                      </a:r>
                      <a:endParaRPr lang="en-CH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6670106"/>
                  </a:ext>
                </a:extLst>
              </a:tr>
              <a:tr h="181074">
                <a:tc>
                  <a:txBody>
                    <a:bodyPr/>
                    <a:lstStyle/>
                    <a:p>
                      <a:pPr algn="ctr"/>
                      <a:r>
                        <a:rPr lang="en-C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2.5</a:t>
                      </a:r>
                      <a:endParaRPr lang="en-C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 Packages for AGYW where relevant</a:t>
                      </a:r>
                      <a:endParaRPr lang="en-C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</a:t>
                      </a:r>
                      <a:r>
                        <a:rPr lang="en-CH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&gt;</a:t>
                      </a:r>
                      <a:r>
                        <a:rPr lang="en-US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0.0</a:t>
                      </a:r>
                      <a:r>
                        <a:rPr lang="en-CH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0.08</a:t>
                      </a:r>
                      <a:endParaRPr lang="en-CH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0.08</a:t>
                      </a:r>
                      <a:endParaRPr lang="en-CH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0.08</a:t>
                      </a:r>
                      <a:endParaRPr lang="en-CH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39640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2.7</a:t>
                      </a:r>
                      <a:endParaRPr lang="en-C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 SOPs or implementation guides in  place for relevant pillars</a:t>
                      </a:r>
                      <a:endParaRPr lang="en-C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  <a:r>
                        <a:rPr lang="en-C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0.0</a:t>
                      </a:r>
                      <a:r>
                        <a:rPr lang="en-C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  <a:endParaRPr lang="en-C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0.08</a:t>
                      </a:r>
                      <a:endParaRPr lang="en-C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0.08</a:t>
                      </a:r>
                      <a:endParaRPr lang="en-C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0.08</a:t>
                      </a:r>
                      <a:endParaRPr lang="en-CH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105240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algn="l"/>
                      <a:r>
                        <a:rPr lang="en-US" sz="1600" b="1" dirty="0"/>
                        <a:t>          Overall score</a:t>
                      </a:r>
                      <a:endParaRPr lang="en-CH" sz="1600" b="1" dirty="0"/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H" sz="16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1.0</a:t>
                      </a:r>
                      <a:endParaRPr lang="en-CH" sz="16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0.9</a:t>
                      </a:r>
                      <a:endParaRPr lang="en-CH" sz="1600" b="1" dirty="0"/>
                    </a:p>
                  </a:txBody>
                  <a:tcPr>
                    <a:solidFill>
                      <a:srgbClr val="FCCD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0.7</a:t>
                      </a:r>
                      <a:endParaRPr lang="en-CH" sz="1600" b="1" dirty="0"/>
                    </a:p>
                  </a:txBody>
                  <a:tcPr>
                    <a:solidFill>
                      <a:srgbClr val="F6AF5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0.5</a:t>
                      </a:r>
                      <a:endParaRPr lang="en-CH" sz="1600" b="1" dirty="0"/>
                    </a:p>
                  </a:txBody>
                  <a:tcPr>
                    <a:solidFill>
                      <a:srgbClr val="EE873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4853164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D1F4B415-0A10-62F0-6333-CE5CA4496B4F}"/>
              </a:ext>
            </a:extLst>
          </p:cNvPr>
          <p:cNvSpPr txBox="1"/>
          <p:nvPr/>
        </p:nvSpPr>
        <p:spPr>
          <a:xfrm>
            <a:off x="444135" y="826944"/>
            <a:ext cx="10493829" cy="646331"/>
          </a:xfrm>
          <a:prstGeom prst="rect">
            <a:avLst/>
          </a:prstGeom>
          <a:solidFill>
            <a:schemeClr val="tx2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Road Map Action 2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Adopt a precision prevention approach to develop national HIV prevention Goals and aligned 2025 targets</a:t>
            </a:r>
            <a:endParaRPr kumimoji="0" lang="en-CH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512FE93-22D4-FFA5-FE96-619B9B7597EA}"/>
              </a:ext>
            </a:extLst>
          </p:cNvPr>
          <p:cNvSpPr txBox="1"/>
          <p:nvPr/>
        </p:nvSpPr>
        <p:spPr>
          <a:xfrm>
            <a:off x="518156" y="1537512"/>
            <a:ext cx="10419807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A thorough scoring method was used that considered all the different parts of a Road Map Action, as suggested in the 2025 HIV Prevention Road Map.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6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This helps to identify the precise gap among aspects of a Road Map Action that a country may require assistance to address.</a:t>
            </a:r>
          </a:p>
        </p:txBody>
      </p:sp>
      <p:pic>
        <p:nvPicPr>
          <p:cNvPr id="16" name="Picture 15" descr="Logo, company name&#10;&#10;Description automatically generated">
            <a:extLst>
              <a:ext uri="{FF2B5EF4-FFF2-40B4-BE49-F238E27FC236}">
                <a16:creationId xmlns:a16="http://schemas.microsoft.com/office/drawing/2014/main" id="{AD5F9385-6D2E-35A6-4105-AC9B8F40B4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1248" y="5939672"/>
            <a:ext cx="1710057" cy="918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75420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Logo, company name&#10;&#10;Description automatically generated">
            <a:extLst>
              <a:ext uri="{FF2B5EF4-FFF2-40B4-BE49-F238E27FC236}">
                <a16:creationId xmlns:a16="http://schemas.microsoft.com/office/drawing/2014/main" id="{AD5F9385-6D2E-35A6-4105-AC9B8F40B4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1248" y="5939672"/>
            <a:ext cx="1710057" cy="9183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95BBCB2-B8E5-9A42-0F20-30826D29EF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173" y="1067495"/>
            <a:ext cx="7248525" cy="513397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33A94E8-E81F-77CA-AAC9-C21A9057962A}"/>
              </a:ext>
            </a:extLst>
          </p:cNvPr>
          <p:cNvSpPr txBox="1"/>
          <p:nvPr/>
        </p:nvSpPr>
        <p:spPr>
          <a:xfrm>
            <a:off x="902413" y="394920"/>
            <a:ext cx="103871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="1" i="0" u="none" strike="noStrike" baseline="0" dirty="0">
                <a:solidFill>
                  <a:srgbClr val="009A9A"/>
                </a:solidFill>
                <a:latin typeface="CIDFont+F1"/>
              </a:rPr>
              <a:t>Baseline status of Ghana 10 HIV Prevention 2025 </a:t>
            </a:r>
            <a:r>
              <a:rPr lang="es-ES" sz="2800" b="1" i="0" u="none" strike="noStrike" baseline="0" dirty="0">
                <a:solidFill>
                  <a:srgbClr val="009A9A"/>
                </a:solidFill>
                <a:latin typeface="CIDFont+F1"/>
              </a:rPr>
              <a:t>Road </a:t>
            </a:r>
            <a:r>
              <a:rPr lang="es-ES" sz="2800" b="1" i="0" u="none" strike="noStrike" baseline="0" dirty="0" err="1">
                <a:solidFill>
                  <a:srgbClr val="009A9A"/>
                </a:solidFill>
                <a:latin typeface="CIDFont+F1"/>
              </a:rPr>
              <a:t>Map</a:t>
            </a:r>
            <a:r>
              <a:rPr lang="es-ES" sz="2800" b="1" i="0" u="none" strike="noStrike" baseline="0" dirty="0">
                <a:solidFill>
                  <a:srgbClr val="009A9A"/>
                </a:solidFill>
                <a:latin typeface="CIDFont+F1"/>
              </a:rPr>
              <a:t> </a:t>
            </a:r>
            <a:r>
              <a:rPr lang="es-ES" sz="2800" b="1" i="0" u="none" strike="noStrike" baseline="0" dirty="0" err="1">
                <a:solidFill>
                  <a:srgbClr val="009A9A"/>
                </a:solidFill>
                <a:latin typeface="CIDFont+F1"/>
              </a:rPr>
              <a:t>Actions</a:t>
            </a:r>
            <a:endParaRPr lang="en-CH" sz="2800" b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4B60786-C612-01D5-3575-B62791542E7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97" b="26684"/>
          <a:stretch/>
        </p:blipFill>
        <p:spPr bwMode="auto">
          <a:xfrm>
            <a:off x="1716703" y="6350825"/>
            <a:ext cx="10573360" cy="45618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0845552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0883EEB2-8E1D-655B-A50F-0B9AF06D2B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1248" y="5939672"/>
            <a:ext cx="1710057" cy="91832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93F96B6-0C5E-0FA0-B586-A399CAFB536C}"/>
              </a:ext>
            </a:extLst>
          </p:cNvPr>
          <p:cNvSpPr txBox="1"/>
          <p:nvPr/>
        </p:nvSpPr>
        <p:spPr>
          <a:xfrm>
            <a:off x="623569" y="778595"/>
            <a:ext cx="3028193" cy="47768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en-CH"/>
            </a:defPPr>
            <a:lvl1pPr>
              <a:lnSpc>
                <a:spcPct val="100000"/>
              </a:lnSpc>
              <a:spcBef>
                <a:spcPts val="0"/>
              </a:spcBef>
              <a:buNone/>
              <a:defRPr sz="2300" b="1">
                <a:solidFill>
                  <a:srgbClr val="009999"/>
                </a:solidFill>
                <a:latin typeface="Arial" panose="020B0604020202020204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Where WCA GPC countries are with each component of each of the Ten –Actions </a:t>
            </a:r>
            <a:endParaRPr lang="en-GB" sz="16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2023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F2A88BC6-A0CF-2801-CADA-07D112DD0778}"/>
              </a:ext>
            </a:extLst>
          </p:cNvPr>
          <p:cNvGraphicFramePr>
            <a:graphicFrameLocks noGrp="1"/>
          </p:cNvGraphicFramePr>
          <p:nvPr/>
        </p:nvGraphicFramePr>
        <p:xfrm>
          <a:off x="29043" y="5367932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ctr" fontAlgn="ctr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8774549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301D8A28-3AD6-A063-0E87-4E4430CA7CCF}"/>
              </a:ext>
            </a:extLst>
          </p:cNvPr>
          <p:cNvSpPr txBox="1"/>
          <p:nvPr/>
        </p:nvSpPr>
        <p:spPr>
          <a:xfrm>
            <a:off x="270497" y="5337879"/>
            <a:ext cx="62054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H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Done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0E0E7B84-8709-4755-4D2F-B1B1D09A13B4}"/>
              </a:ext>
            </a:extLst>
          </p:cNvPr>
          <p:cNvGraphicFramePr>
            <a:graphicFrameLocks noGrp="1"/>
          </p:cNvGraphicFramePr>
          <p:nvPr/>
        </p:nvGraphicFramePr>
        <p:xfrm>
          <a:off x="29043" y="5668043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l" fontAlgn="b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rgbClr val="FBCA5F"/>
                        </a:gs>
                        <a:gs pos="44000">
                          <a:srgbClr val="F8B957"/>
                        </a:gs>
                        <a:gs pos="73000">
                          <a:srgbClr val="F19847"/>
                        </a:gs>
                        <a:gs pos="100000">
                          <a:srgbClr val="EE873F"/>
                        </a:gs>
                      </a:gsLst>
                      <a:lin ang="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580614312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E5FDA35E-9D41-0CC6-09A4-584D5D375A4E}"/>
              </a:ext>
            </a:extLst>
          </p:cNvPr>
          <p:cNvGraphicFramePr>
            <a:graphicFrameLocks noGrp="1"/>
          </p:cNvGraphicFramePr>
          <p:nvPr/>
        </p:nvGraphicFramePr>
        <p:xfrm>
          <a:off x="29043" y="5913417"/>
          <a:ext cx="301884" cy="167640"/>
        </p:xfrm>
        <a:graphic>
          <a:graphicData uri="http://schemas.openxmlformats.org/drawingml/2006/table">
            <a:tbl>
              <a:tblPr/>
              <a:tblGrid>
                <a:gridCol w="301884">
                  <a:extLst>
                    <a:ext uri="{9D8B030D-6E8A-4147-A177-3AD203B41FA5}">
                      <a16:colId xmlns:a16="http://schemas.microsoft.com/office/drawing/2014/main" val="89262532"/>
                    </a:ext>
                  </a:extLst>
                </a:gridCol>
              </a:tblGrid>
              <a:tr h="153488">
                <a:tc>
                  <a:txBody>
                    <a:bodyPr/>
                    <a:lstStyle/>
                    <a:p>
                      <a:pPr algn="l" fontAlgn="b"/>
                      <a:r>
                        <a:rPr lang="en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351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7466796"/>
                  </a:ext>
                </a:extLst>
              </a:tr>
            </a:tbl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F6CE7B13-A7AA-46B7-623A-4E394D560775}"/>
              </a:ext>
            </a:extLst>
          </p:cNvPr>
          <p:cNvSpPr txBox="1"/>
          <p:nvPr/>
        </p:nvSpPr>
        <p:spPr>
          <a:xfrm>
            <a:off x="270496" y="5845332"/>
            <a:ext cx="966121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</a:t>
            </a:r>
            <a:r>
              <a:rPr kumimoji="0" lang="en-US" sz="105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</a:t>
            </a: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yet done</a:t>
            </a:r>
            <a:endParaRPr kumimoji="0" lang="en-CH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23FC7DF-2A9B-48AF-B45D-67BC27C6A641}"/>
              </a:ext>
            </a:extLst>
          </p:cNvPr>
          <p:cNvSpPr txBox="1"/>
          <p:nvPr/>
        </p:nvSpPr>
        <p:spPr>
          <a:xfrm>
            <a:off x="270497" y="5624905"/>
            <a:ext cx="855618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progress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93507B2-FE93-69B7-BA37-A571BC8806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7688" y="0"/>
            <a:ext cx="57035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88340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ENTIMETER_SERIES_ID_KEY" val="alqfqp5xuonur722qsscvsnckv49ipe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Custom 11">
      <a:dk1>
        <a:srgbClr val="DF002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Metadata/LabelInfo.xml><?xml version="1.0" encoding="utf-8"?>
<clbl:labelList xmlns:clbl="http://schemas.microsoft.com/office/2020/mipLabelMetadata">
  <clbl:label id="{c2e1cf9b-e1b6-44eb-8021-428c292d3eb5}" enabled="0" method="" siteId="{c2e1cf9b-e1b6-44eb-8021-428c292d3eb5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49156</TotalTime>
  <Words>2581</Words>
  <Application>Microsoft Office PowerPoint</Application>
  <PresentationFormat>Widescreen</PresentationFormat>
  <Paragraphs>680</Paragraphs>
  <Slides>32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32</vt:i4>
      </vt:variant>
    </vt:vector>
  </HeadingPairs>
  <TitlesOfParts>
    <vt:vector size="44" baseType="lpstr">
      <vt:lpstr>Arial</vt:lpstr>
      <vt:lpstr>Arial Nova Cond</vt:lpstr>
      <vt:lpstr>Avenir-Light</vt:lpstr>
      <vt:lpstr>Calibri</vt:lpstr>
      <vt:lpstr>Calibri Light</vt:lpstr>
      <vt:lpstr>CIDFont+F1</vt:lpstr>
      <vt:lpstr>Courier New</vt:lpstr>
      <vt:lpstr>Playfair Display SemiBold</vt:lpstr>
      <vt:lpstr>Söhne</vt:lpstr>
      <vt:lpstr>Wingdings</vt:lpstr>
      <vt:lpstr>Office Theme</vt:lpstr>
      <vt:lpstr>2_Office Theme</vt:lpstr>
      <vt:lpstr>  2025 HIV Prevention Road Map baseline survey:  Results Review and Milestones </vt:lpstr>
      <vt:lpstr>PowerPoint Presentation</vt:lpstr>
      <vt:lpstr>PowerPoint Presentation</vt:lpstr>
      <vt:lpstr>How the survey was conducted</vt:lpstr>
      <vt:lpstr>PowerPoint Presentation</vt:lpstr>
      <vt:lpstr>PowerPoint Presentation</vt:lpstr>
      <vt:lpstr>Data analysis methodology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Sample accountability framework from the 2025 HIV Prevention Road Map</vt:lpstr>
      <vt:lpstr>PowerPoint Presentation</vt:lpstr>
      <vt:lpstr>Baseline survey results</vt:lpstr>
      <vt:lpstr>Road Map Survey Response Scoring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2025 Global HIV Prevention Roadmap Baseline Survey</dc:title>
  <dc:creator>ZEMBE, Lycias</dc:creator>
  <cp:lastModifiedBy>BYARUHANGA, Buyinza Gloria</cp:lastModifiedBy>
  <cp:revision>9</cp:revision>
  <dcterms:created xsi:type="dcterms:W3CDTF">2023-05-09T22:19:46Z</dcterms:created>
  <dcterms:modified xsi:type="dcterms:W3CDTF">2024-08-14T09:19:11Z</dcterms:modified>
</cp:coreProperties>
</file>