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  <p:sldMasterId id="2147483758" r:id="rId2"/>
    <p:sldMasterId id="2147483771" r:id="rId3"/>
    <p:sldMasterId id="2147483776" r:id="rId4"/>
  </p:sldMasterIdLst>
  <p:notesMasterIdLst>
    <p:notesMasterId r:id="rId24"/>
  </p:notesMasterIdLst>
  <p:sldIdLst>
    <p:sldId id="2147474529" r:id="rId5"/>
    <p:sldId id="2147474531" r:id="rId6"/>
    <p:sldId id="2147481942" r:id="rId7"/>
    <p:sldId id="262" r:id="rId8"/>
    <p:sldId id="2147474524" r:id="rId9"/>
    <p:sldId id="2147474522" r:id="rId10"/>
    <p:sldId id="5169" r:id="rId11"/>
    <p:sldId id="4033" r:id="rId12"/>
    <p:sldId id="256" r:id="rId13"/>
    <p:sldId id="2147481943" r:id="rId14"/>
    <p:sldId id="2147474533" r:id="rId15"/>
    <p:sldId id="2147474517" r:id="rId16"/>
    <p:sldId id="2147481948" r:id="rId17"/>
    <p:sldId id="2147481949" r:id="rId18"/>
    <p:sldId id="2147474520" r:id="rId19"/>
    <p:sldId id="2147481945" r:id="rId20"/>
    <p:sldId id="2147474528" r:id="rId21"/>
    <p:sldId id="2147481947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686"/>
    <a:srgbClr val="009999"/>
    <a:srgbClr val="5CB7B2"/>
    <a:srgbClr val="FFCCCC"/>
    <a:srgbClr val="DDFBF6"/>
    <a:srgbClr val="0099CC"/>
    <a:srgbClr val="FFFFFF"/>
    <a:srgbClr val="FF00FF"/>
    <a:srgbClr val="8BE5D4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456" autoAdjust="0"/>
  </p:normalViewPr>
  <p:slideViewPr>
    <p:cSldViewPr snapToGrid="0">
      <p:cViewPr varScale="1">
        <p:scale>
          <a:sx n="51" d="100"/>
          <a:sy n="51" d="100"/>
        </p:scale>
        <p:origin x="12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abinK\AppData\Local\Microsoft\Windows\INetCache\Content.Outlook\A95II5ZJ\2024%20Epi%20section%20figures%201_2_4_5_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aids-my.sharepoint.com/personal/zembel_unaids_org/Documents/Documents/Global%20HIV%20Prevention%20Coalition/2024/20240620_MC_NUMBER_CIRCUMCISIONS_GAM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unaids-my.sharepoint.com/personal/zembel_unaids_org/Documents/Documents/Global%20HIV%20Prevention%20Coalition/2024/2023%20Global%20HIV%20Prevention%20Scorecard%20Final%20Draft%20a00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unaids-my.sharepoint.com/personal/zembel_unaids_org/Documents/Documents/Global%20HIV%20Prevention%20Coalition/2024/2023%20Global%20HIV%20Prevention%20Scorecard%20Final%20Draft%20a00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unaids-my.sharepoint.com/personal/zembel_unaids_org/Documents/Documents/Global%20HIV%20Prevention%20Coalition/2024/2023%20Global%20HIV%20Prevention%20Scorecard%20Final%20Draft%20a00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https://unaids-my.sharepoint.com/personal/zembel_unaids_org/Documents/Documents/Global%20HIV%20Prevention%20Coalition/2024/2023%20Global%20HIV%20Prevention%20Scorecard%20Final%20Draft%20a00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https://unaids-my.sharepoint.com/personal/zembel_unaids_org/Documents/Documents/Global%20HIV%20Prevention%20Coalition/2024/2023%20Global%20HIV%20Prevention%20Scorecard%20Final%20Draft%20a00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unaids-my.sharepoint.com/personal/zembel_unaids_org/Documents/Documents/Global%20HIV%20Prevention%20Coalition/2024/2023%20Global%20HIV%20Prevention%20Scorecard%20Final%20Draft%20a00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unaids-my.sharepoint.com/personal/mahym_unaids_org/Documents/04%20Models/2030%20targets/future%20projection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'Fig 2 NI  trend stacked '!$B$5</c:f>
              <c:strCache>
                <c:ptCount val="1"/>
                <c:pt idx="0">
                  <c:v>Middle East and North Africa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5E4E-48FC-AACF-88C0603EB483}"/>
              </c:ext>
            </c:extLst>
          </c:dPt>
          <c:cat>
            <c:numRef>
              <c:f>'Fig 2 NI  trend stacked '!$C$4:$D$4</c:f>
              <c:numCache>
                <c:formatCode>General</c:formatCode>
                <c:ptCount val="2"/>
                <c:pt idx="0">
                  <c:v>2023</c:v>
                </c:pt>
                <c:pt idx="1">
                  <c:v>2010</c:v>
                </c:pt>
              </c:numCache>
            </c:numRef>
          </c:cat>
          <c:val>
            <c:numRef>
              <c:f>'Fig 2 NI  trend stacked '!$C$5:$D$5</c:f>
              <c:numCache>
                <c:formatCode>General</c:formatCode>
                <c:ptCount val="2"/>
                <c:pt idx="0">
                  <c:v>22962</c:v>
                </c:pt>
                <c:pt idx="1">
                  <c:v>10632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B-4FCA-A098-3D8E2D5157C8}"/>
            </c:ext>
          </c:extLst>
        </c:ser>
        <c:ser>
          <c:idx val="1"/>
          <c:order val="1"/>
          <c:tx>
            <c:strRef>
              <c:f>'Fig 2 NI  trend stacked '!$B$6</c:f>
              <c:strCache>
                <c:ptCount val="1"/>
                <c:pt idx="0">
                  <c:v>Caribbean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'Fig 2 NI  trend stacked '!$C$4:$D$4</c:f>
              <c:numCache>
                <c:formatCode>General</c:formatCode>
                <c:ptCount val="2"/>
                <c:pt idx="0">
                  <c:v>2023</c:v>
                </c:pt>
                <c:pt idx="1">
                  <c:v>2010</c:v>
                </c:pt>
              </c:numCache>
            </c:numRef>
          </c:cat>
          <c:val>
            <c:numRef>
              <c:f>'Fig 2 NI  trend stacked '!$C$6:$D$6</c:f>
              <c:numCache>
                <c:formatCode>General</c:formatCode>
                <c:ptCount val="2"/>
                <c:pt idx="0">
                  <c:v>14636</c:v>
                </c:pt>
                <c:pt idx="1">
                  <c:v>18685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ACB-4FCA-A098-3D8E2D5157C8}"/>
            </c:ext>
          </c:extLst>
        </c:ser>
        <c:ser>
          <c:idx val="2"/>
          <c:order val="2"/>
          <c:tx>
            <c:strRef>
              <c:f>'Fig 2 NI  trend stacked '!$B$7</c:f>
              <c:strCache>
                <c:ptCount val="1"/>
                <c:pt idx="0">
                  <c:v>Western and central Europe and North America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'Fig 2 NI  trend stacked '!$C$4:$D$4</c:f>
              <c:numCache>
                <c:formatCode>General</c:formatCode>
                <c:ptCount val="2"/>
                <c:pt idx="0">
                  <c:v>2023</c:v>
                </c:pt>
                <c:pt idx="1">
                  <c:v>2010</c:v>
                </c:pt>
              </c:numCache>
            </c:numRef>
          </c:cat>
          <c:val>
            <c:numRef>
              <c:f>'Fig 2 NI  trend stacked '!$C$7:$D$7</c:f>
              <c:numCache>
                <c:formatCode>General</c:formatCode>
                <c:ptCount val="2"/>
                <c:pt idx="0">
                  <c:v>56089</c:v>
                </c:pt>
                <c:pt idx="1">
                  <c:v>73605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ACB-4FCA-A098-3D8E2D5157C8}"/>
            </c:ext>
          </c:extLst>
        </c:ser>
        <c:ser>
          <c:idx val="3"/>
          <c:order val="3"/>
          <c:tx>
            <c:strRef>
              <c:f>'Fig 2 NI  trend stacked '!$B$8</c:f>
              <c:strCache>
                <c:ptCount val="1"/>
                <c:pt idx="0">
                  <c:v>Latin America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'Fig 2 NI  trend stacked '!$C$4:$D$4</c:f>
              <c:numCache>
                <c:formatCode>General</c:formatCode>
                <c:ptCount val="2"/>
                <c:pt idx="0">
                  <c:v>2023</c:v>
                </c:pt>
                <c:pt idx="1">
                  <c:v>2010</c:v>
                </c:pt>
              </c:numCache>
            </c:numRef>
          </c:cat>
          <c:val>
            <c:numRef>
              <c:f>'Fig 2 NI  trend stacked '!$C$8:$D$8</c:f>
              <c:numCache>
                <c:formatCode>General</c:formatCode>
                <c:ptCount val="2"/>
                <c:pt idx="0">
                  <c:v>117097</c:v>
                </c:pt>
                <c:pt idx="1">
                  <c:v>107133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ACB-4FCA-A098-3D8E2D5157C8}"/>
            </c:ext>
          </c:extLst>
        </c:ser>
        <c:ser>
          <c:idx val="4"/>
          <c:order val="4"/>
          <c:tx>
            <c:strRef>
              <c:f>'Fig 2 NI  trend stacked '!$B$9</c:f>
              <c:strCache>
                <c:ptCount val="1"/>
                <c:pt idx="0">
                  <c:v>Eastern Europe and central Asia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'Fig 2 NI  trend stacked '!$C$4:$D$4</c:f>
              <c:numCache>
                <c:formatCode>General</c:formatCode>
                <c:ptCount val="2"/>
                <c:pt idx="0">
                  <c:v>2023</c:v>
                </c:pt>
                <c:pt idx="1">
                  <c:v>2010</c:v>
                </c:pt>
              </c:numCache>
            </c:numRef>
          </c:cat>
          <c:val>
            <c:numRef>
              <c:f>'Fig 2 NI  trend stacked '!$C$9:$D$9</c:f>
              <c:numCache>
                <c:formatCode>General</c:formatCode>
                <c:ptCount val="2"/>
                <c:pt idx="0">
                  <c:v>139702</c:v>
                </c:pt>
                <c:pt idx="1">
                  <c:v>116860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ACB-4FCA-A098-3D8E2D5157C8}"/>
            </c:ext>
          </c:extLst>
        </c:ser>
        <c:ser>
          <c:idx val="5"/>
          <c:order val="5"/>
          <c:tx>
            <c:strRef>
              <c:f>'Fig 2 NI  trend stacked '!$B$10</c:f>
              <c:strCache>
                <c:ptCount val="1"/>
                <c:pt idx="0">
                  <c:v>Asia and the Pacific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ACB-4FCA-A098-3D8E2D5157C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AACB-4FCA-A098-3D8E2D5157C8}"/>
              </c:ext>
            </c:extLst>
          </c:dPt>
          <c:cat>
            <c:numRef>
              <c:f>'Fig 2 NI  trend stacked '!$C$4:$D$4</c:f>
              <c:numCache>
                <c:formatCode>General</c:formatCode>
                <c:ptCount val="2"/>
                <c:pt idx="0">
                  <c:v>2023</c:v>
                </c:pt>
                <c:pt idx="1">
                  <c:v>2010</c:v>
                </c:pt>
              </c:numCache>
            </c:numRef>
          </c:cat>
          <c:val>
            <c:numRef>
              <c:f>'Fig 2 NI  trend stacked '!$C$10:$D$10</c:f>
              <c:numCache>
                <c:formatCode>General</c:formatCode>
                <c:ptCount val="2"/>
                <c:pt idx="0">
                  <c:v>304799</c:v>
                </c:pt>
                <c:pt idx="1">
                  <c:v>352185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CB-4FCA-A098-3D8E2D5157C8}"/>
            </c:ext>
          </c:extLst>
        </c:ser>
        <c:ser>
          <c:idx val="6"/>
          <c:order val="6"/>
          <c:tx>
            <c:strRef>
              <c:f>'Fig 2 NI  trend stacked '!$B$11</c:f>
              <c:strCache>
                <c:ptCount val="1"/>
                <c:pt idx="0">
                  <c:v>Western and central Africa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'Fig 2 NI  trend stacked '!$C$4:$D$4</c:f>
              <c:numCache>
                <c:formatCode>General</c:formatCode>
                <c:ptCount val="2"/>
                <c:pt idx="0">
                  <c:v>2023</c:v>
                </c:pt>
                <c:pt idx="1">
                  <c:v>2010</c:v>
                </c:pt>
              </c:numCache>
            </c:numRef>
          </c:cat>
          <c:val>
            <c:numRef>
              <c:f>'Fig 2 NI  trend stacked '!$C$11:$D$11</c:f>
              <c:numCache>
                <c:formatCode>General</c:formatCode>
                <c:ptCount val="2"/>
                <c:pt idx="0">
                  <c:v>191143</c:v>
                </c:pt>
                <c:pt idx="1">
                  <c:v>351537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ACB-4FCA-A098-3D8E2D5157C8}"/>
            </c:ext>
          </c:extLst>
        </c:ser>
        <c:ser>
          <c:idx val="7"/>
          <c:order val="7"/>
          <c:tx>
            <c:strRef>
              <c:f>'Fig 2 NI  trend stacked '!$B$12</c:f>
              <c:strCache>
                <c:ptCount val="1"/>
                <c:pt idx="0">
                  <c:v>Eastern and southern Africa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numRef>
              <c:f>'Fig 2 NI  trend stacked '!$C$4:$D$4</c:f>
              <c:numCache>
                <c:formatCode>General</c:formatCode>
                <c:ptCount val="2"/>
                <c:pt idx="0">
                  <c:v>2023</c:v>
                </c:pt>
                <c:pt idx="1">
                  <c:v>2010</c:v>
                </c:pt>
              </c:numCache>
            </c:numRef>
          </c:cat>
          <c:val>
            <c:numRef>
              <c:f>'Fig 2 NI  trend stacked '!$C$12:$D$12</c:f>
              <c:numCache>
                <c:formatCode>General</c:formatCode>
                <c:ptCount val="2"/>
                <c:pt idx="0">
                  <c:v>451287</c:v>
                </c:pt>
                <c:pt idx="1">
                  <c:v>1110455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ACB-4FCA-A098-3D8E2D5157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6779712"/>
        <c:axId val="856784992"/>
      </c:barChart>
      <c:catAx>
        <c:axId val="856779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6784992"/>
        <c:crosses val="autoZero"/>
        <c:auto val="1"/>
        <c:lblAlgn val="ctr"/>
        <c:lblOffset val="100"/>
        <c:noMultiLvlLbl val="0"/>
      </c:catAx>
      <c:valAx>
        <c:axId val="856784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New HIV infections (total population)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\ ###\ ###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6779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829252128571295"/>
          <c:y val="5.1446095800605947E-2"/>
          <c:w val="0.61465299958174402"/>
          <c:h val="0.8094764471943555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'GAM Global 2023'!$A$3</c:f>
              <c:strCache>
                <c:ptCount val="1"/>
                <c:pt idx="0">
                  <c:v>Botswana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2023'!$B$3:$Q$3</c:f>
              <c:numCache>
                <c:formatCode>#,##0</c:formatCode>
                <c:ptCount val="16"/>
                <c:pt idx="0">
                  <c:v>0</c:v>
                </c:pt>
                <c:pt idx="1">
                  <c:v>5424</c:v>
                </c:pt>
                <c:pt idx="2">
                  <c:v>5773</c:v>
                </c:pt>
                <c:pt idx="3">
                  <c:v>14661</c:v>
                </c:pt>
                <c:pt idx="4">
                  <c:v>38005</c:v>
                </c:pt>
                <c:pt idx="5">
                  <c:v>46793</c:v>
                </c:pt>
                <c:pt idx="6">
                  <c:v>30033</c:v>
                </c:pt>
                <c:pt idx="7">
                  <c:v>15722</c:v>
                </c:pt>
                <c:pt idx="8">
                  <c:v>24042</c:v>
                </c:pt>
                <c:pt idx="9">
                  <c:v>19756</c:v>
                </c:pt>
                <c:pt idx="10">
                  <c:v>24207</c:v>
                </c:pt>
                <c:pt idx="11">
                  <c:v>17123</c:v>
                </c:pt>
                <c:pt idx="12">
                  <c:v>3171</c:v>
                </c:pt>
                <c:pt idx="13">
                  <c:v>4192</c:v>
                </c:pt>
                <c:pt idx="14">
                  <c:v>9522</c:v>
                </c:pt>
                <c:pt idx="15">
                  <c:v>9570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9F-4091-971C-56F5F46D7D1A}"/>
            </c:ext>
          </c:extLst>
        </c:ser>
        <c:ser>
          <c:idx val="1"/>
          <c:order val="1"/>
          <c:tx>
            <c:strRef>
              <c:f>'GAM Global 2023'!$A$4</c:f>
              <c:strCache>
                <c:ptCount val="1"/>
                <c:pt idx="0">
                  <c:v>Eswatini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2023'!$B$4:$Q$4</c:f>
              <c:numCache>
                <c:formatCode>#,##0</c:formatCode>
                <c:ptCount val="16"/>
                <c:pt idx="0">
                  <c:v>1110</c:v>
                </c:pt>
                <c:pt idx="1">
                  <c:v>4336</c:v>
                </c:pt>
                <c:pt idx="2">
                  <c:v>18869</c:v>
                </c:pt>
                <c:pt idx="3">
                  <c:v>13791</c:v>
                </c:pt>
                <c:pt idx="4">
                  <c:v>9977</c:v>
                </c:pt>
                <c:pt idx="5">
                  <c:v>10105</c:v>
                </c:pt>
                <c:pt idx="6">
                  <c:v>12289</c:v>
                </c:pt>
                <c:pt idx="7">
                  <c:v>12952</c:v>
                </c:pt>
                <c:pt idx="8">
                  <c:v>17374</c:v>
                </c:pt>
                <c:pt idx="9">
                  <c:v>18138</c:v>
                </c:pt>
                <c:pt idx="10">
                  <c:v>14316</c:v>
                </c:pt>
                <c:pt idx="11">
                  <c:v>17360</c:v>
                </c:pt>
                <c:pt idx="12">
                  <c:v>8639</c:v>
                </c:pt>
                <c:pt idx="13">
                  <c:v>7131</c:v>
                </c:pt>
                <c:pt idx="14">
                  <c:v>6413</c:v>
                </c:pt>
                <c:pt idx="15">
                  <c:v>4747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9F-4091-971C-56F5F46D7D1A}"/>
            </c:ext>
          </c:extLst>
        </c:ser>
        <c:ser>
          <c:idx val="2"/>
          <c:order val="2"/>
          <c:tx>
            <c:strRef>
              <c:f>'GAM Global 2023'!$A$5</c:f>
              <c:strCache>
                <c:ptCount val="1"/>
                <c:pt idx="0">
                  <c:v>Ethiopia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2023'!$B$5:$Q$5</c:f>
              <c:numCache>
                <c:formatCode>#,##0</c:formatCode>
                <c:ptCount val="16"/>
                <c:pt idx="0">
                  <c:v>0</c:v>
                </c:pt>
                <c:pt idx="1">
                  <c:v>769</c:v>
                </c:pt>
                <c:pt idx="2">
                  <c:v>2689</c:v>
                </c:pt>
                <c:pt idx="3">
                  <c:v>7542</c:v>
                </c:pt>
                <c:pt idx="4">
                  <c:v>11961</c:v>
                </c:pt>
                <c:pt idx="5">
                  <c:v>16393</c:v>
                </c:pt>
                <c:pt idx="6">
                  <c:v>11831</c:v>
                </c:pt>
                <c:pt idx="7">
                  <c:v>9744</c:v>
                </c:pt>
                <c:pt idx="8">
                  <c:v>10306</c:v>
                </c:pt>
                <c:pt idx="9">
                  <c:v>15789</c:v>
                </c:pt>
                <c:pt idx="10">
                  <c:v>23009</c:v>
                </c:pt>
                <c:pt idx="11">
                  <c:v>31042</c:v>
                </c:pt>
                <c:pt idx="12">
                  <c:v>34765</c:v>
                </c:pt>
                <c:pt idx="13">
                  <c:v>27516</c:v>
                </c:pt>
                <c:pt idx="14">
                  <c:v>27560</c:v>
                </c:pt>
                <c:pt idx="15">
                  <c:v>27325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9F-4091-971C-56F5F46D7D1A}"/>
            </c:ext>
          </c:extLst>
        </c:ser>
        <c:ser>
          <c:idx val="3"/>
          <c:order val="3"/>
          <c:tx>
            <c:strRef>
              <c:f>'GAM Global 2023'!$A$6</c:f>
              <c:strCache>
                <c:ptCount val="1"/>
                <c:pt idx="0">
                  <c:v>Kenya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2023'!$B$6:$Q$6</c:f>
              <c:numCache>
                <c:formatCode>#,##0</c:formatCode>
                <c:ptCount val="16"/>
                <c:pt idx="0">
                  <c:v>11663</c:v>
                </c:pt>
                <c:pt idx="1">
                  <c:v>80719</c:v>
                </c:pt>
                <c:pt idx="2">
                  <c:v>139905</c:v>
                </c:pt>
                <c:pt idx="3">
                  <c:v>159196</c:v>
                </c:pt>
                <c:pt idx="4">
                  <c:v>151517</c:v>
                </c:pt>
                <c:pt idx="5">
                  <c:v>190580</c:v>
                </c:pt>
                <c:pt idx="6">
                  <c:v>193576</c:v>
                </c:pt>
                <c:pt idx="7">
                  <c:v>207014</c:v>
                </c:pt>
                <c:pt idx="8">
                  <c:v>219086</c:v>
                </c:pt>
                <c:pt idx="9">
                  <c:v>233879</c:v>
                </c:pt>
                <c:pt idx="10">
                  <c:v>286899</c:v>
                </c:pt>
                <c:pt idx="11">
                  <c:v>191863</c:v>
                </c:pt>
                <c:pt idx="12">
                  <c:v>77120</c:v>
                </c:pt>
                <c:pt idx="13">
                  <c:v>54703</c:v>
                </c:pt>
                <c:pt idx="14">
                  <c:v>80628</c:v>
                </c:pt>
                <c:pt idx="15">
                  <c:v>64298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9F-4091-971C-56F5F46D7D1A}"/>
            </c:ext>
          </c:extLst>
        </c:ser>
        <c:ser>
          <c:idx val="4"/>
          <c:order val="4"/>
          <c:tx>
            <c:strRef>
              <c:f>'GAM Global 2023'!$A$7</c:f>
              <c:strCache>
                <c:ptCount val="1"/>
                <c:pt idx="0">
                  <c:v>Lesotho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2023'!$B$7:$Q$7</c:f>
              <c:numCache>
                <c:formatCode>#,##0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10835</c:v>
                </c:pt>
                <c:pt idx="5">
                  <c:v>37655</c:v>
                </c:pt>
                <c:pt idx="6">
                  <c:v>36245</c:v>
                </c:pt>
                <c:pt idx="7">
                  <c:v>25966</c:v>
                </c:pt>
                <c:pt idx="8">
                  <c:v>34157</c:v>
                </c:pt>
                <c:pt idx="9">
                  <c:v>25150</c:v>
                </c:pt>
                <c:pt idx="10">
                  <c:v>26448</c:v>
                </c:pt>
                <c:pt idx="11">
                  <c:v>34144</c:v>
                </c:pt>
                <c:pt idx="12">
                  <c:v>9802</c:v>
                </c:pt>
                <c:pt idx="13">
                  <c:v>13695</c:v>
                </c:pt>
                <c:pt idx="14">
                  <c:v>14531</c:v>
                </c:pt>
                <c:pt idx="15">
                  <c:v>12807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9F-4091-971C-56F5F46D7D1A}"/>
            </c:ext>
          </c:extLst>
        </c:ser>
        <c:ser>
          <c:idx val="5"/>
          <c:order val="5"/>
          <c:tx>
            <c:strRef>
              <c:f>'GAM Global 2023'!$A$8</c:f>
              <c:strCache>
                <c:ptCount val="1"/>
                <c:pt idx="0">
                  <c:v>Malawi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2023'!$B$8:$Q$8</c:f>
              <c:numCache>
                <c:formatCode>#,##0</c:formatCode>
                <c:ptCount val="16"/>
                <c:pt idx="0">
                  <c:v>589</c:v>
                </c:pt>
                <c:pt idx="1">
                  <c:v>1234</c:v>
                </c:pt>
                <c:pt idx="2">
                  <c:v>1296</c:v>
                </c:pt>
                <c:pt idx="3">
                  <c:v>11881</c:v>
                </c:pt>
                <c:pt idx="4">
                  <c:v>21250</c:v>
                </c:pt>
                <c:pt idx="5">
                  <c:v>40835</c:v>
                </c:pt>
                <c:pt idx="6">
                  <c:v>80419</c:v>
                </c:pt>
                <c:pt idx="7">
                  <c:v>108672</c:v>
                </c:pt>
                <c:pt idx="8">
                  <c:v>129975</c:v>
                </c:pt>
                <c:pt idx="9">
                  <c:v>166350</c:v>
                </c:pt>
                <c:pt idx="10">
                  <c:v>210239</c:v>
                </c:pt>
                <c:pt idx="11">
                  <c:v>114465</c:v>
                </c:pt>
                <c:pt idx="12">
                  <c:v>47316</c:v>
                </c:pt>
                <c:pt idx="13">
                  <c:v>145759</c:v>
                </c:pt>
                <c:pt idx="14">
                  <c:v>258763</c:v>
                </c:pt>
                <c:pt idx="15">
                  <c:v>119161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9F-4091-971C-56F5F46D7D1A}"/>
            </c:ext>
          </c:extLst>
        </c:ser>
        <c:ser>
          <c:idx val="6"/>
          <c:order val="6"/>
          <c:tx>
            <c:strRef>
              <c:f>'GAM Global 2023'!$A$9</c:f>
              <c:strCache>
                <c:ptCount val="1"/>
                <c:pt idx="0">
                  <c:v>Mozambique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2023'!$B$9:$Q$9</c:f>
              <c:numCache>
                <c:formatCode>#,##0</c:formatCode>
                <c:ptCount val="16"/>
                <c:pt idx="0">
                  <c:v>0</c:v>
                </c:pt>
                <c:pt idx="1">
                  <c:v>100</c:v>
                </c:pt>
                <c:pt idx="2">
                  <c:v>7633</c:v>
                </c:pt>
                <c:pt idx="3">
                  <c:v>29592</c:v>
                </c:pt>
                <c:pt idx="4">
                  <c:v>135000</c:v>
                </c:pt>
                <c:pt idx="5">
                  <c:v>146046</c:v>
                </c:pt>
                <c:pt idx="6">
                  <c:v>240507</c:v>
                </c:pt>
                <c:pt idx="7">
                  <c:v>198340</c:v>
                </c:pt>
                <c:pt idx="8">
                  <c:v>253079</c:v>
                </c:pt>
                <c:pt idx="9">
                  <c:v>315380</c:v>
                </c:pt>
                <c:pt idx="10">
                  <c:v>311891</c:v>
                </c:pt>
                <c:pt idx="11">
                  <c:v>390589</c:v>
                </c:pt>
                <c:pt idx="12">
                  <c:v>113227</c:v>
                </c:pt>
                <c:pt idx="13">
                  <c:v>129420</c:v>
                </c:pt>
                <c:pt idx="14">
                  <c:v>137444</c:v>
                </c:pt>
                <c:pt idx="15">
                  <c:v>162993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9F-4091-971C-56F5F46D7D1A}"/>
            </c:ext>
          </c:extLst>
        </c:ser>
        <c:ser>
          <c:idx val="7"/>
          <c:order val="7"/>
          <c:tx>
            <c:strRef>
              <c:f>'GAM Global 2023'!$A$10</c:f>
              <c:strCache>
                <c:ptCount val="1"/>
                <c:pt idx="0">
                  <c:v>Namibia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2023'!$B$10:$Q$10</c:f>
              <c:numCache>
                <c:formatCode>#,##0</c:formatCode>
                <c:ptCount val="16"/>
                <c:pt idx="0">
                  <c:v>0</c:v>
                </c:pt>
                <c:pt idx="1">
                  <c:v>224</c:v>
                </c:pt>
                <c:pt idx="2">
                  <c:v>1763</c:v>
                </c:pt>
                <c:pt idx="3">
                  <c:v>6123</c:v>
                </c:pt>
                <c:pt idx="4">
                  <c:v>4863</c:v>
                </c:pt>
                <c:pt idx="5">
                  <c:v>1182</c:v>
                </c:pt>
                <c:pt idx="6">
                  <c:v>4165</c:v>
                </c:pt>
                <c:pt idx="7">
                  <c:v>17388</c:v>
                </c:pt>
                <c:pt idx="8">
                  <c:v>27340</c:v>
                </c:pt>
                <c:pt idx="9">
                  <c:v>30134</c:v>
                </c:pt>
                <c:pt idx="10">
                  <c:v>34942</c:v>
                </c:pt>
                <c:pt idx="11">
                  <c:v>40868</c:v>
                </c:pt>
                <c:pt idx="12">
                  <c:v>45881</c:v>
                </c:pt>
                <c:pt idx="13">
                  <c:v>16259</c:v>
                </c:pt>
                <c:pt idx="14">
                  <c:v>20872</c:v>
                </c:pt>
                <c:pt idx="15">
                  <c:v>21654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B9F-4091-971C-56F5F46D7D1A}"/>
            </c:ext>
          </c:extLst>
        </c:ser>
        <c:ser>
          <c:idx val="8"/>
          <c:order val="8"/>
          <c:tx>
            <c:strRef>
              <c:f>'GAM Global 2023'!$A$11</c:f>
              <c:strCache>
                <c:ptCount val="1"/>
                <c:pt idx="0">
                  <c:v>Rwanda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2023'!$B$11:$Q$11</c:f>
              <c:numCache>
                <c:formatCode>#,##0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1694</c:v>
                </c:pt>
                <c:pt idx="3">
                  <c:v>25000</c:v>
                </c:pt>
                <c:pt idx="4">
                  <c:v>138711</c:v>
                </c:pt>
                <c:pt idx="5">
                  <c:v>116029</c:v>
                </c:pt>
                <c:pt idx="6">
                  <c:v>173191</c:v>
                </c:pt>
                <c:pt idx="7">
                  <c:v>138216</c:v>
                </c:pt>
                <c:pt idx="8">
                  <c:v>137218</c:v>
                </c:pt>
                <c:pt idx="9">
                  <c:v>264973</c:v>
                </c:pt>
                <c:pt idx="10">
                  <c:v>327904</c:v>
                </c:pt>
                <c:pt idx="11">
                  <c:v>382223</c:v>
                </c:pt>
                <c:pt idx="12">
                  <c:v>471926</c:v>
                </c:pt>
                <c:pt idx="13">
                  <c:v>394633</c:v>
                </c:pt>
                <c:pt idx="14">
                  <c:v>203125</c:v>
                </c:pt>
                <c:pt idx="15">
                  <c:v>240440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B9F-4091-971C-56F5F46D7D1A}"/>
            </c:ext>
          </c:extLst>
        </c:ser>
        <c:ser>
          <c:idx val="9"/>
          <c:order val="9"/>
          <c:tx>
            <c:strRef>
              <c:f>'GAM Global 2023'!$A$12</c:f>
              <c:strCache>
                <c:ptCount val="1"/>
                <c:pt idx="0">
                  <c:v>South Africa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2023'!$B$12:$Q$12</c:f>
              <c:numCache>
                <c:formatCode>#,##0</c:formatCode>
                <c:ptCount val="16"/>
                <c:pt idx="0">
                  <c:v>5190</c:v>
                </c:pt>
                <c:pt idx="1">
                  <c:v>9168</c:v>
                </c:pt>
                <c:pt idx="2">
                  <c:v>131117</c:v>
                </c:pt>
                <c:pt idx="3">
                  <c:v>296726</c:v>
                </c:pt>
                <c:pt idx="4">
                  <c:v>422009</c:v>
                </c:pt>
                <c:pt idx="5">
                  <c:v>514991</c:v>
                </c:pt>
                <c:pt idx="6">
                  <c:v>482474</c:v>
                </c:pt>
                <c:pt idx="7">
                  <c:v>485552</c:v>
                </c:pt>
                <c:pt idx="8">
                  <c:v>497186</c:v>
                </c:pt>
                <c:pt idx="9">
                  <c:v>591941</c:v>
                </c:pt>
                <c:pt idx="10">
                  <c:v>572442</c:v>
                </c:pt>
                <c:pt idx="11">
                  <c:v>451636</c:v>
                </c:pt>
                <c:pt idx="12">
                  <c:v>164699</c:v>
                </c:pt>
                <c:pt idx="13">
                  <c:v>372588</c:v>
                </c:pt>
                <c:pt idx="14">
                  <c:v>361388</c:v>
                </c:pt>
                <c:pt idx="15">
                  <c:v>215716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B9F-4091-971C-56F5F46D7D1A}"/>
            </c:ext>
          </c:extLst>
        </c:ser>
        <c:ser>
          <c:idx val="10"/>
          <c:order val="10"/>
          <c:tx>
            <c:strRef>
              <c:f>'GAM Global 2023'!$A$13</c:f>
              <c:strCache>
                <c:ptCount val="1"/>
                <c:pt idx="0">
                  <c:v>South Sudan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2023'!$B$13:$Q$13</c:f>
              <c:numCache>
                <c:formatCode>#,##0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1147</c:v>
                </c:pt>
                <c:pt idx="11">
                  <c:v>1453</c:v>
                </c:pt>
                <c:pt idx="12">
                  <c:v>1747</c:v>
                </c:pt>
                <c:pt idx="13">
                  <c:v>6447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B9F-4091-971C-56F5F46D7D1A}"/>
            </c:ext>
          </c:extLst>
        </c:ser>
        <c:ser>
          <c:idx val="11"/>
          <c:order val="11"/>
          <c:tx>
            <c:strRef>
              <c:f>'GAM Global 2023'!$A$14</c:f>
              <c:strCache>
                <c:ptCount val="1"/>
                <c:pt idx="0">
                  <c:v>Uganda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2023'!$B$14:$Q$14</c:f>
              <c:numCache>
                <c:formatCode>#,##0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21072</c:v>
                </c:pt>
                <c:pt idx="3">
                  <c:v>77756</c:v>
                </c:pt>
                <c:pt idx="4">
                  <c:v>368490</c:v>
                </c:pt>
                <c:pt idx="5">
                  <c:v>801678</c:v>
                </c:pt>
                <c:pt idx="6">
                  <c:v>878109</c:v>
                </c:pt>
                <c:pt idx="7">
                  <c:v>556546</c:v>
                </c:pt>
                <c:pt idx="8">
                  <c:v>411459</c:v>
                </c:pt>
                <c:pt idx="9">
                  <c:v>847633</c:v>
                </c:pt>
                <c:pt idx="10">
                  <c:v>619082</c:v>
                </c:pt>
                <c:pt idx="11">
                  <c:v>768882</c:v>
                </c:pt>
                <c:pt idx="12">
                  <c:v>516615</c:v>
                </c:pt>
                <c:pt idx="13">
                  <c:v>379710</c:v>
                </c:pt>
                <c:pt idx="14">
                  <c:v>517368</c:v>
                </c:pt>
                <c:pt idx="15">
                  <c:v>452490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B9F-4091-971C-56F5F46D7D1A}"/>
            </c:ext>
          </c:extLst>
        </c:ser>
        <c:ser>
          <c:idx val="12"/>
          <c:order val="12"/>
          <c:tx>
            <c:strRef>
              <c:f>'GAM Global 2023'!$A$15</c:f>
              <c:strCache>
                <c:ptCount val="1"/>
                <c:pt idx="0">
                  <c:v>United Republic of Tanzania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2023'!$B$15:$Q$15</c:f>
              <c:numCache>
                <c:formatCode>#,##0</c:formatCode>
                <c:ptCount val="16"/>
                <c:pt idx="0">
                  <c:v>0</c:v>
                </c:pt>
                <c:pt idx="1">
                  <c:v>1033</c:v>
                </c:pt>
                <c:pt idx="2">
                  <c:v>18026</c:v>
                </c:pt>
                <c:pt idx="3">
                  <c:v>120261</c:v>
                </c:pt>
                <c:pt idx="4">
                  <c:v>183480</c:v>
                </c:pt>
                <c:pt idx="5">
                  <c:v>329729</c:v>
                </c:pt>
                <c:pt idx="6">
                  <c:v>573845</c:v>
                </c:pt>
                <c:pt idx="7">
                  <c:v>435302</c:v>
                </c:pt>
                <c:pt idx="8">
                  <c:v>548390</c:v>
                </c:pt>
                <c:pt idx="9">
                  <c:v>730435</c:v>
                </c:pt>
                <c:pt idx="10">
                  <c:v>885599</c:v>
                </c:pt>
                <c:pt idx="11">
                  <c:v>799456</c:v>
                </c:pt>
                <c:pt idx="12">
                  <c:v>539859</c:v>
                </c:pt>
                <c:pt idx="13">
                  <c:v>571159</c:v>
                </c:pt>
                <c:pt idx="14">
                  <c:v>453723</c:v>
                </c:pt>
                <c:pt idx="15">
                  <c:v>586860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B9F-4091-971C-56F5F46D7D1A}"/>
            </c:ext>
          </c:extLst>
        </c:ser>
        <c:ser>
          <c:idx val="13"/>
          <c:order val="13"/>
          <c:tx>
            <c:strRef>
              <c:f>'GAM Global 2023'!$A$16</c:f>
              <c:strCache>
                <c:ptCount val="1"/>
                <c:pt idx="0">
                  <c:v>Zambia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2023'!$B$16:$Q$16</c:f>
              <c:numCache>
                <c:formatCode>#,##0</c:formatCode>
                <c:ptCount val="16"/>
                <c:pt idx="0">
                  <c:v>2758</c:v>
                </c:pt>
                <c:pt idx="1">
                  <c:v>17180</c:v>
                </c:pt>
                <c:pt idx="2">
                  <c:v>61911</c:v>
                </c:pt>
                <c:pt idx="3">
                  <c:v>85151</c:v>
                </c:pt>
                <c:pt idx="4">
                  <c:v>173992</c:v>
                </c:pt>
                <c:pt idx="5">
                  <c:v>294466</c:v>
                </c:pt>
                <c:pt idx="6">
                  <c:v>315168</c:v>
                </c:pt>
                <c:pt idx="7">
                  <c:v>222481</c:v>
                </c:pt>
                <c:pt idx="8">
                  <c:v>311792</c:v>
                </c:pt>
                <c:pt idx="9">
                  <c:v>483816</c:v>
                </c:pt>
                <c:pt idx="10">
                  <c:v>482183</c:v>
                </c:pt>
                <c:pt idx="11">
                  <c:v>549655</c:v>
                </c:pt>
                <c:pt idx="12">
                  <c:v>589131</c:v>
                </c:pt>
                <c:pt idx="13">
                  <c:v>488113</c:v>
                </c:pt>
                <c:pt idx="14">
                  <c:v>383582</c:v>
                </c:pt>
                <c:pt idx="15">
                  <c:v>521195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B9F-4091-971C-56F5F46D7D1A}"/>
            </c:ext>
          </c:extLst>
        </c:ser>
        <c:ser>
          <c:idx val="14"/>
          <c:order val="14"/>
          <c:tx>
            <c:strRef>
              <c:f>'GAM Global 2023'!$A$17</c:f>
              <c:strCache>
                <c:ptCount val="1"/>
                <c:pt idx="0">
                  <c:v>Zimbabwe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'GAM Global 2023'!$B$2:$Q$2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'GAM Global 2023'!$B$17:$Q$17</c:f>
              <c:numCache>
                <c:formatCode>#,##0</c:formatCode>
                <c:ptCount val="16"/>
                <c:pt idx="0">
                  <c:v>0</c:v>
                </c:pt>
                <c:pt idx="1">
                  <c:v>2801</c:v>
                </c:pt>
                <c:pt idx="2">
                  <c:v>11176</c:v>
                </c:pt>
                <c:pt idx="3">
                  <c:v>36603</c:v>
                </c:pt>
                <c:pt idx="4">
                  <c:v>40755</c:v>
                </c:pt>
                <c:pt idx="5">
                  <c:v>112084</c:v>
                </c:pt>
                <c:pt idx="6">
                  <c:v>209125</c:v>
                </c:pt>
                <c:pt idx="7">
                  <c:v>188732</c:v>
                </c:pt>
                <c:pt idx="8">
                  <c:v>205784</c:v>
                </c:pt>
                <c:pt idx="9">
                  <c:v>301366</c:v>
                </c:pt>
                <c:pt idx="10">
                  <c:v>326012</c:v>
                </c:pt>
                <c:pt idx="11">
                  <c:v>354819</c:v>
                </c:pt>
                <c:pt idx="12">
                  <c:v>82060</c:v>
                </c:pt>
                <c:pt idx="13">
                  <c:v>151037</c:v>
                </c:pt>
                <c:pt idx="14">
                  <c:v>171033</c:v>
                </c:pt>
                <c:pt idx="15">
                  <c:v>155617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B9F-4091-971C-56F5F46D7D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19014559"/>
        <c:axId val="419046591"/>
      </c:barChart>
      <c:catAx>
        <c:axId val="419014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046591"/>
        <c:crosses val="autoZero"/>
        <c:auto val="1"/>
        <c:lblAlgn val="ctr"/>
        <c:lblOffset val="100"/>
        <c:noMultiLvlLbl val="0"/>
      </c:catAx>
      <c:valAx>
        <c:axId val="4190465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9014559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73060176553186029"/>
          <c:y val="3.9750509716627101E-2"/>
          <c:w val="0.2677351862796456"/>
          <c:h val="0.933729346513303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35280116426670666"/>
          <c:y val="1.14949967347873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14930405515145065"/>
          <c:w val="0.6852085221240658"/>
          <c:h val="0.49066369938269694"/>
        </c:manualLayout>
      </c:layout>
      <c:lineChart>
        <c:grouping val="standard"/>
        <c:varyColors val="0"/>
        <c:ser>
          <c:idx val="0"/>
          <c:order val="0"/>
          <c:tx>
            <c:strRef>
              <c:f>PrEPdata!$B$134</c:f>
              <c:strCache>
                <c:ptCount val="1"/>
                <c:pt idx="0">
                  <c:v>Asia-Pacific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diamond"/>
              <c:size val="10"/>
              <c:spPr>
                <a:solidFill>
                  <a:schemeClr val="accent1"/>
                </a:solidFill>
                <a:ln w="9525">
                  <a:solidFill>
                    <a:srgbClr val="00999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CF8D-4B1F-9CF8-DBEA7C608421}"/>
              </c:ext>
            </c:extLst>
          </c:dPt>
          <c:dPt>
            <c:idx val="10"/>
            <c:marker>
              <c:symbol val="diamond"/>
              <c:size val="10"/>
              <c:spPr>
                <a:solidFill>
                  <a:srgbClr val="009999"/>
                </a:solidFill>
                <a:ln w="254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23E-41B8-8FD8-A10FBAB92133}"/>
              </c:ext>
            </c:extLst>
          </c:dPt>
          <c:dPt>
            <c:idx val="11"/>
            <c:marker>
              <c:symbol val="diamond"/>
              <c:size val="10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923E-41B8-8FD8-A10FBAB92133}"/>
              </c:ext>
            </c:extLst>
          </c:dPt>
          <c:dLbls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8D-4B1F-9CF8-DBEA7C608421}"/>
                </c:ext>
              </c:extLst>
            </c:dLbl>
            <c:dLbl>
              <c:idx val="10"/>
              <c:layout>
                <c:manualLayout>
                  <c:x val="-2.6234888282985237E-2"/>
                  <c:y val="-0.100938056588651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5024402272"/>
                      <c:h val="0.132907505554029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23E-41B8-8FD8-A10FBAB92133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3E-41B8-8FD8-A10FBAB92133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PrEPdata!$C$133:$N$133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Target (users)</c:v>
                </c:pt>
              </c:strCache>
            </c:strRef>
          </c:cat>
          <c:val>
            <c:numRef>
              <c:f>PrEPdata!$C$134:$N$134</c:f>
              <c:numCache>
                <c:formatCode>_(* #,##0_);_(* \(#,##0\);_(* "-"??_);_(@_)</c:formatCode>
                <c:ptCount val="12"/>
                <c:pt idx="0">
                  <c:v>1225</c:v>
                </c:pt>
                <c:pt idx="1">
                  <c:v>2698</c:v>
                </c:pt>
                <c:pt idx="2">
                  <c:v>5318</c:v>
                </c:pt>
                <c:pt idx="3">
                  <c:v>33396</c:v>
                </c:pt>
                <c:pt idx="4">
                  <c:v>33455</c:v>
                </c:pt>
                <c:pt idx="5">
                  <c:v>101453</c:v>
                </c:pt>
                <c:pt idx="6">
                  <c:v>142570</c:v>
                </c:pt>
                <c:pt idx="7">
                  <c:v>193432</c:v>
                </c:pt>
                <c:pt idx="10" formatCode="#,##0">
                  <c:v>8200000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23E-41B8-8FD8-A10FBAB921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Eastern Europe and Central Asia</a:t>
            </a:r>
          </a:p>
        </c:rich>
      </c:tx>
      <c:layout>
        <c:manualLayout>
          <c:xMode val="edge"/>
          <c:yMode val="edge"/>
          <c:x val="5.3987540922109743E-2"/>
          <c:y val="3.2424497090518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19766262778847485"/>
          <c:w val="0.6852085221240658"/>
          <c:h val="0.44642575236960524"/>
        </c:manualLayout>
      </c:layout>
      <c:lineChart>
        <c:grouping val="standard"/>
        <c:varyColors val="0"/>
        <c:ser>
          <c:idx val="0"/>
          <c:order val="0"/>
          <c:tx>
            <c:strRef>
              <c:f>PrEPdata!$B$135</c:f>
              <c:strCache>
                <c:ptCount val="1"/>
                <c:pt idx="0">
                  <c:v>Eastern Europe and Central Asia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diamond"/>
              <c:size val="10"/>
              <c:spPr>
                <a:solidFill>
                  <a:srgbClr val="009999"/>
                </a:solidFill>
                <a:ln w="9525">
                  <a:solidFill>
                    <a:srgbClr val="009999">
                      <a:alpha val="96000"/>
                    </a:srgb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ED3B-4C85-86B2-0DC461E20CEB}"/>
              </c:ext>
            </c:extLst>
          </c:dPt>
          <c:dPt>
            <c:idx val="10"/>
            <c:marker>
              <c:symbol val="diamond"/>
              <c:size val="10"/>
              <c:spPr>
                <a:solidFill>
                  <a:srgbClr val="009999"/>
                </a:solidFill>
                <a:ln w="25400">
                  <a:solidFill>
                    <a:srgbClr val="00999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281-4A2B-8D79-C77F090898ED}"/>
              </c:ext>
            </c:extLst>
          </c:dPt>
          <c:dPt>
            <c:idx val="11"/>
            <c:marker>
              <c:symbol val="diamond"/>
              <c:size val="10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281-4A2B-8D79-C77F090898ED}"/>
              </c:ext>
            </c:extLst>
          </c:dPt>
          <c:dLbls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3B-4C85-86B2-0DC461E20CEB}"/>
                </c:ext>
              </c:extLst>
            </c:dLbl>
            <c:dLbl>
              <c:idx val="10"/>
              <c:layout>
                <c:manualLayout>
                  <c:x val="-2.6234888282985237E-2"/>
                  <c:y val="-0.100938056588651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5024402272"/>
                      <c:h val="0.132907505554029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281-4A2B-8D79-C77F090898ED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81-4A2B-8D79-C77F090898E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PrEPdata!$C$133:$N$133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Target (users)</c:v>
                </c:pt>
              </c:strCache>
            </c:strRef>
          </c:cat>
          <c:val>
            <c:numRef>
              <c:f>PrEPdata!$C$135:$N$135</c:f>
              <c:numCache>
                <c:formatCode>_(* #,##0_);_(* \(#,##0\);_(* "-"??_);_(@_)</c:formatCode>
                <c:ptCount val="12"/>
                <c:pt idx="0">
                  <c:v>0</c:v>
                </c:pt>
                <c:pt idx="1">
                  <c:v>19</c:v>
                </c:pt>
                <c:pt idx="2">
                  <c:v>257</c:v>
                </c:pt>
                <c:pt idx="3">
                  <c:v>2110</c:v>
                </c:pt>
                <c:pt idx="4">
                  <c:v>2717</c:v>
                </c:pt>
                <c:pt idx="5">
                  <c:v>7396</c:v>
                </c:pt>
                <c:pt idx="6">
                  <c:v>18515</c:v>
                </c:pt>
                <c:pt idx="7">
                  <c:v>23496</c:v>
                </c:pt>
                <c:pt idx="10" formatCode="#,##0">
                  <c:v>630000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281-4A2B-8D79-C77F090898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Eastern and southern Africa</a:t>
            </a:r>
          </a:p>
        </c:rich>
      </c:tx>
      <c:layout>
        <c:manualLayout>
          <c:xMode val="edge"/>
          <c:yMode val="edge"/>
          <c:x val="9.974522460267729E-2"/>
          <c:y val="3.25083243921220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19216088634245088"/>
          <c:w val="0.6852085221240658"/>
          <c:h val="0.48426823207189384"/>
        </c:manualLayout>
      </c:layout>
      <c:lineChart>
        <c:grouping val="standard"/>
        <c:varyColors val="0"/>
        <c:ser>
          <c:idx val="0"/>
          <c:order val="0"/>
          <c:tx>
            <c:strRef>
              <c:f>PrEPdata!$B$136</c:f>
              <c:strCache>
                <c:ptCount val="1"/>
                <c:pt idx="0">
                  <c:v>Eastern and southern Africa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diamond"/>
              <c:size val="10"/>
              <c:spPr>
                <a:solidFill>
                  <a:srgbClr val="009999"/>
                </a:solidFill>
                <a:ln w="9525">
                  <a:solidFill>
                    <a:srgbClr val="00999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778B-4C29-99EC-987CCBCDBEF2}"/>
              </c:ext>
            </c:extLst>
          </c:dPt>
          <c:dPt>
            <c:idx val="10"/>
            <c:marker>
              <c:symbol val="diamond"/>
              <c:size val="10"/>
              <c:spPr>
                <a:solidFill>
                  <a:srgbClr val="009999"/>
                </a:solidFill>
                <a:ln w="25400">
                  <a:solidFill>
                    <a:srgbClr val="00999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E10C-4136-A666-D0ADA9C4B4D4}"/>
              </c:ext>
            </c:extLst>
          </c:dPt>
          <c:dPt>
            <c:idx val="11"/>
            <c:marker>
              <c:symbol val="diamond"/>
              <c:size val="10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10C-4136-A666-D0ADA9C4B4D4}"/>
              </c:ext>
            </c:extLst>
          </c:dPt>
          <c:dLbls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8B-4C29-99EC-987CCBCDBEF2}"/>
                </c:ext>
              </c:extLst>
            </c:dLbl>
            <c:dLbl>
              <c:idx val="10"/>
              <c:layout>
                <c:manualLayout>
                  <c:x val="-2.6234888282985237E-2"/>
                  <c:y val="-0.100938056588651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5024402272"/>
                      <c:h val="0.132907505554029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E10C-4136-A666-D0ADA9C4B4D4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0C-4136-A666-D0ADA9C4B4D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PrEPdata!$C$133:$N$133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Target (users)</c:v>
                </c:pt>
              </c:strCache>
            </c:strRef>
          </c:cat>
          <c:val>
            <c:numRef>
              <c:f>PrEPdata!$C$136:$N$136</c:f>
              <c:numCache>
                <c:formatCode>_(* #,##0_);_(* \(#,##0\);_(* "-"??_);_(@_)</c:formatCode>
                <c:ptCount val="12"/>
                <c:pt idx="0">
                  <c:v>1148</c:v>
                </c:pt>
                <c:pt idx="1">
                  <c:v>62511</c:v>
                </c:pt>
                <c:pt idx="2">
                  <c:v>65064</c:v>
                </c:pt>
                <c:pt idx="3">
                  <c:v>197432</c:v>
                </c:pt>
                <c:pt idx="4">
                  <c:v>422040</c:v>
                </c:pt>
                <c:pt idx="5">
                  <c:v>965886</c:v>
                </c:pt>
                <c:pt idx="6">
                  <c:v>1289844</c:v>
                </c:pt>
                <c:pt idx="7">
                  <c:v>2388420</c:v>
                </c:pt>
                <c:pt idx="10" formatCode="#,##0">
                  <c:v>3600000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10C-4136-A666-D0ADA9C4B4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Latin America and the Caribbean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23008729017782784"/>
          <c:w val="0.6852085221240658"/>
          <c:h val="0.45257836030847648"/>
        </c:manualLayout>
      </c:layout>
      <c:lineChart>
        <c:grouping val="standard"/>
        <c:varyColors val="0"/>
        <c:ser>
          <c:idx val="0"/>
          <c:order val="0"/>
          <c:tx>
            <c:strRef>
              <c:f>PrEPdata!$B$137</c:f>
              <c:strCache>
                <c:ptCount val="1"/>
                <c:pt idx="0">
                  <c:v>Latin America and the Caribbean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diamond"/>
              <c:size val="10"/>
              <c:spPr>
                <a:solidFill>
                  <a:srgbClr val="009999"/>
                </a:solidFill>
                <a:ln w="9525">
                  <a:solidFill>
                    <a:srgbClr val="00999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3C98-407F-8BAE-E8E7C4CAF070}"/>
              </c:ext>
            </c:extLst>
          </c:dPt>
          <c:dPt>
            <c:idx val="10"/>
            <c:marker>
              <c:symbol val="diamond"/>
              <c:size val="10"/>
              <c:spPr>
                <a:solidFill>
                  <a:srgbClr val="009999"/>
                </a:solidFill>
                <a:ln w="25400">
                  <a:solidFill>
                    <a:srgbClr val="00999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8D3D-421F-92AD-E3FBAE606849}"/>
              </c:ext>
            </c:extLst>
          </c:dPt>
          <c:dPt>
            <c:idx val="11"/>
            <c:marker>
              <c:symbol val="diamond"/>
              <c:size val="10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D3D-421F-92AD-E3FBAE606849}"/>
              </c:ext>
            </c:extLst>
          </c:dPt>
          <c:dLbls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98-407F-8BAE-E8E7C4CAF070}"/>
                </c:ext>
              </c:extLst>
            </c:dLbl>
            <c:dLbl>
              <c:idx val="10"/>
              <c:layout>
                <c:manualLayout>
                  <c:x val="-2.6234888282985237E-2"/>
                  <c:y val="-0.100938056588651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5024402272"/>
                      <c:h val="0.132907505554029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D3D-421F-92AD-E3FBAE606849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D3D-421F-92AD-E3FBAE60684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PrEPdata!$C$133:$N$133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Target (users)</c:v>
                </c:pt>
              </c:strCache>
            </c:strRef>
          </c:cat>
          <c:val>
            <c:numRef>
              <c:f>PrEPdata!$C$137:$N$137</c:f>
              <c:numCache>
                <c:formatCode>_(* #,##0_);_(* \(#,##0\);_(* "-"??_);_(@_)</c:formatCode>
                <c:ptCount val="12"/>
                <c:pt idx="0">
                  <c:v>6</c:v>
                </c:pt>
                <c:pt idx="1">
                  <c:v>69</c:v>
                </c:pt>
                <c:pt idx="2">
                  <c:v>8998</c:v>
                </c:pt>
                <c:pt idx="3">
                  <c:v>19493</c:v>
                </c:pt>
                <c:pt idx="4">
                  <c:v>32852</c:v>
                </c:pt>
                <c:pt idx="5">
                  <c:v>57235</c:v>
                </c:pt>
                <c:pt idx="6">
                  <c:v>103395</c:v>
                </c:pt>
                <c:pt idx="7">
                  <c:v>182389</c:v>
                </c:pt>
                <c:pt idx="10" formatCode="#,##0">
                  <c:v>2300000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D3D-421F-92AD-E3FBAE606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Middle East and North Africa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19327583208420634"/>
          <c:w val="0.6852085221240658"/>
          <c:h val="0.47359152305156893"/>
        </c:manualLayout>
      </c:layout>
      <c:lineChart>
        <c:grouping val="standard"/>
        <c:varyColors val="0"/>
        <c:ser>
          <c:idx val="0"/>
          <c:order val="0"/>
          <c:tx>
            <c:strRef>
              <c:f>PrEPdata!$B$138</c:f>
              <c:strCache>
                <c:ptCount val="1"/>
                <c:pt idx="0">
                  <c:v>Middle East and North Africa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diamond"/>
              <c:size val="10"/>
              <c:spPr>
                <a:solidFill>
                  <a:srgbClr val="009999"/>
                </a:solidFill>
                <a:ln w="9525">
                  <a:solidFill>
                    <a:srgbClr val="00999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768E-45F4-8069-16A5B95C1DA0}"/>
              </c:ext>
            </c:extLst>
          </c:dPt>
          <c:dPt>
            <c:idx val="10"/>
            <c:marker>
              <c:symbol val="diamond"/>
              <c:size val="10"/>
              <c:spPr>
                <a:solidFill>
                  <a:srgbClr val="009999"/>
                </a:solidFill>
                <a:ln w="25400">
                  <a:solidFill>
                    <a:srgbClr val="00999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E32-4210-8D78-9739A7300245}"/>
              </c:ext>
            </c:extLst>
          </c:dPt>
          <c:dPt>
            <c:idx val="11"/>
            <c:marker>
              <c:symbol val="diamond"/>
              <c:size val="10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9E32-4210-8D78-9739A7300245}"/>
              </c:ext>
            </c:extLst>
          </c:dPt>
          <c:dLbls>
            <c:dLbl>
              <c:idx val="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8E-45F4-8069-16A5B95C1DA0}"/>
                </c:ext>
              </c:extLst>
            </c:dLbl>
            <c:dLbl>
              <c:idx val="10"/>
              <c:layout>
                <c:manualLayout>
                  <c:x val="-2.6235001081752859E-2"/>
                  <c:y val="-7.4377795642750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5024402272"/>
                      <c:h val="0.132907505554029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E32-4210-8D78-9739A7300245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32-4210-8D78-9739A7300245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PrEPdata!$C$133:$N$133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Target (users)</c:v>
                </c:pt>
              </c:strCache>
            </c:strRef>
          </c:cat>
          <c:val>
            <c:numRef>
              <c:f>PrEPdata!$C$138:$N$138</c:f>
              <c:numCache>
                <c:formatCode>_(* #,##0_);_(* \(#,##0\);_(* "-"??_);_(@_)</c:formatCode>
                <c:ptCount val="12"/>
                <c:pt idx="0">
                  <c:v>8</c:v>
                </c:pt>
                <c:pt idx="1">
                  <c:v>436</c:v>
                </c:pt>
                <c:pt idx="2">
                  <c:v>160</c:v>
                </c:pt>
                <c:pt idx="3">
                  <c:v>374</c:v>
                </c:pt>
                <c:pt idx="4">
                  <c:v>994</c:v>
                </c:pt>
                <c:pt idx="5">
                  <c:v>864</c:v>
                </c:pt>
                <c:pt idx="6">
                  <c:v>932</c:v>
                </c:pt>
                <c:pt idx="7">
                  <c:v>527</c:v>
                </c:pt>
                <c:pt idx="10" formatCode="#,##0">
                  <c:v>330000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E32-4210-8D78-9739A7300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West and Central Africa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973296302700719"/>
          <c:y val="0.17307244940687297"/>
          <c:w val="0.6852085221240658"/>
          <c:h val="0.50476607540341045"/>
        </c:manualLayout>
      </c:layout>
      <c:lineChart>
        <c:grouping val="standard"/>
        <c:varyColors val="0"/>
        <c:ser>
          <c:idx val="0"/>
          <c:order val="0"/>
          <c:tx>
            <c:strRef>
              <c:f>PrEPdata!$B$139</c:f>
              <c:strCache>
                <c:ptCount val="1"/>
                <c:pt idx="0">
                  <c:v>West and Central Africa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Pt>
            <c:idx val="7"/>
            <c:marker>
              <c:symbol val="diamond"/>
              <c:size val="10"/>
              <c:spPr>
                <a:solidFill>
                  <a:srgbClr val="009999"/>
                </a:solidFill>
                <a:ln w="9525">
                  <a:solidFill>
                    <a:srgbClr val="00999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BEFA-4EC5-927C-3C666BDB29F4}"/>
              </c:ext>
            </c:extLst>
          </c:dPt>
          <c:dPt>
            <c:idx val="10"/>
            <c:marker>
              <c:symbol val="diamond"/>
              <c:size val="10"/>
              <c:spPr>
                <a:solidFill>
                  <a:srgbClr val="009999"/>
                </a:solidFill>
                <a:ln w="25400">
                  <a:solidFill>
                    <a:srgbClr val="00999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BE5-4C65-AA08-305031E6F1D2}"/>
              </c:ext>
            </c:extLst>
          </c:dPt>
          <c:dPt>
            <c:idx val="11"/>
            <c:marker>
              <c:symbol val="diamond"/>
              <c:size val="10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spPr>
              <a:ln w="2857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9BE5-4C65-AA08-305031E6F1D2}"/>
              </c:ext>
            </c:extLst>
          </c:dPt>
          <c:dLbls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FA-4EC5-927C-3C666BDB29F4}"/>
                </c:ext>
              </c:extLst>
            </c:dLbl>
            <c:dLbl>
              <c:idx val="10"/>
              <c:layout>
                <c:manualLayout>
                  <c:x val="-2.6234888282985237E-2"/>
                  <c:y val="-0.1009380565886512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94865024402272"/>
                      <c:h val="0.132907505554029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BE5-4C65-AA08-305031E6F1D2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BE5-4C65-AA08-305031E6F1D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PrEPdata!$C$133:$N$133</c:f>
              <c:strCach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Target (users)</c:v>
                </c:pt>
              </c:strCache>
            </c:strRef>
          </c:cat>
          <c:val>
            <c:numRef>
              <c:f>PrEPdata!$C$139:$N$139</c:f>
              <c:numCache>
                <c:formatCode>_(* #,##0_);_(* \(#,##0\);_(* "-"??_);_(@_)</c:formatCode>
                <c:ptCount val="12"/>
                <c:pt idx="0">
                  <c:v>515</c:v>
                </c:pt>
                <c:pt idx="1">
                  <c:v>364</c:v>
                </c:pt>
                <c:pt idx="3">
                  <c:v>3098</c:v>
                </c:pt>
                <c:pt idx="4">
                  <c:v>41495</c:v>
                </c:pt>
                <c:pt idx="5">
                  <c:v>171283</c:v>
                </c:pt>
                <c:pt idx="6">
                  <c:v>436514</c:v>
                </c:pt>
                <c:pt idx="7">
                  <c:v>243833</c:v>
                </c:pt>
                <c:pt idx="10" formatCode="#,##0">
                  <c:v>940000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BE5-4C65-AA08-305031E6F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7026175"/>
        <c:axId val="127033855"/>
      </c:lineChart>
      <c:catAx>
        <c:axId val="1270261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33855"/>
        <c:crosses val="autoZero"/>
        <c:auto val="1"/>
        <c:lblAlgn val="ctr"/>
        <c:lblOffset val="100"/>
        <c:noMultiLvlLbl val="0"/>
      </c:catAx>
      <c:valAx>
        <c:axId val="127033855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026175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Global</a:t>
            </a:r>
          </a:p>
        </c:rich>
      </c:tx>
      <c:layout>
        <c:manualLayout>
          <c:xMode val="edge"/>
          <c:yMode val="edge"/>
          <c:x val="0.43565379763604795"/>
          <c:y val="5.72725859415145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Targets</c:v>
          </c:tx>
          <c:spPr>
            <a:ln w="28575" cap="rnd">
              <a:solidFill>
                <a:srgbClr val="0099C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5910315196026533E-2"/>
                  <c:y val="-4.5999340914563168E-2"/>
                </c:manualLayout>
              </c:layout>
              <c:tx>
                <c:rich>
                  <a:bodyPr/>
                  <a:lstStyle/>
                  <a:p>
                    <a:fld id="{518C99B9-6DB7-49A0-B0E8-DA265CA9123F}" type="CELLRANGE">
                      <a:rPr lang="en-US" dirty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692D-4E45-AEEE-062015320DB1}"/>
                </c:ext>
              </c:extLst>
            </c:dLbl>
            <c:dLbl>
              <c:idx val="1"/>
              <c:layout>
                <c:manualLayout>
                  <c:x val="-1.9344049808368312E-2"/>
                  <c:y val="6.0324838959148273E-2"/>
                </c:manualLayout>
              </c:layout>
              <c:tx>
                <c:rich>
                  <a:bodyPr/>
                  <a:lstStyle/>
                  <a:p>
                    <a:fld id="{89D497EF-9C76-4D25-9FFD-6898306E9E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692D-4E45-AEEE-062015320DB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6D255F7-29DF-485A-83A5-9C11A9BEA94D}" type="CELLRANGE">
                      <a:rPr lang="en-CH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692D-4E45-AEEE-062015320DB1}"/>
                </c:ext>
              </c:extLst>
            </c:dLbl>
            <c:dLbl>
              <c:idx val="3"/>
              <c:layout>
                <c:manualLayout>
                  <c:x val="-4.7155374394336584E-2"/>
                  <c:y val="7.8886166579475878E-2"/>
                </c:manualLayout>
              </c:layout>
              <c:tx>
                <c:rich>
                  <a:bodyPr/>
                  <a:lstStyle/>
                  <a:p>
                    <a:fld id="{54292E4E-CBF5-4484-9A8E-D84B7FF76CE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692D-4E45-AEEE-062015320D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'[future projections.xlsx]Sheet1'!$BC$2,'[future projections.xlsx]Sheet1'!$BM$2,'[future projections.xlsx]Sheet1'!$BW$2,'[future projections.xlsx]Sheet1'!$CG$2</c:f>
              <c:numCache>
                <c:formatCode>General</c:formatCode>
                <c:ptCount val="4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</c:numCache>
            </c:numRef>
          </c:cat>
          <c:val>
            <c:numRef>
              <c:f>'[future projections.xlsx]Sheet1'!$BC$17,'[future projections.xlsx]Sheet1'!$BM$17,'[future projections.xlsx]Sheet1'!$BW$17,'[future projections.xlsx]Sheet1'!$CG$17</c:f>
              <c:numCache>
                <c:formatCode>_(* #,##0_);_(* \(#,##0\);_(* "-"??_);_(@_)</c:formatCode>
                <c:ptCount val="4"/>
                <c:pt idx="0">
                  <c:v>37312637</c:v>
                </c:pt>
                <c:pt idx="1">
                  <c:v>37223428</c:v>
                </c:pt>
                <c:pt idx="2">
                  <c:v>33849057</c:v>
                </c:pt>
                <c:pt idx="3">
                  <c:v>28807693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'[future projections.xlsx]Sheet1'!$CH$17:$CK$17</c15:f>
                <c15:dlblRangeCache>
                  <c:ptCount val="4"/>
                  <c:pt idx="0">
                    <c:v> 37.3 </c:v>
                  </c:pt>
                  <c:pt idx="1">
                    <c:v> 37.2 </c:v>
                  </c:pt>
                  <c:pt idx="3">
                    <c:v> 28.8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4-692D-4E45-AEEE-062015320DB1}"/>
            </c:ext>
          </c:extLst>
        </c:ser>
        <c:ser>
          <c:idx val="1"/>
          <c:order val="1"/>
          <c:tx>
            <c:v>Constant coverage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92D-4E45-AEEE-062015320DB1}"/>
                </c:ext>
              </c:extLst>
            </c:dLbl>
            <c:dLbl>
              <c:idx val="1"/>
              <c:layout>
                <c:manualLayout>
                  <c:x val="-1.3888888888888888E-2"/>
                  <c:y val="-4.6403712296983757E-2"/>
                </c:manualLayout>
              </c:layout>
              <c:tx>
                <c:rich>
                  <a:bodyPr/>
                  <a:lstStyle/>
                  <a:p>
                    <a:fld id="{13FC76F0-BD9D-4AF7-BDC0-67EEFEE1314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692D-4E45-AEEE-062015320DB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767AB03-63CD-4A00-9FDD-57898DA713FD}" type="CELLRANGE">
                      <a:rPr lang="en-CH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692D-4E45-AEEE-062015320DB1}"/>
                </c:ext>
              </c:extLst>
            </c:dLbl>
            <c:dLbl>
              <c:idx val="3"/>
              <c:layout>
                <c:manualLayout>
                  <c:x val="-3.6111111111111011E-2"/>
                  <c:y val="-4.1763341067285402E-2"/>
                </c:manualLayout>
              </c:layout>
              <c:tx>
                <c:rich>
                  <a:bodyPr/>
                  <a:lstStyle/>
                  <a:p>
                    <a:fld id="{24B52069-4F41-4C3D-B379-A1D46B4C86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692D-4E45-AEEE-062015320D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'[future projections.xlsx]Sheet1'!$BC$2,'[future projections.xlsx]Sheet1'!$BM$2,'[future projections.xlsx]Sheet1'!$BW$2,'[future projections.xlsx]Sheet1'!$CG$2</c:f>
              <c:numCache>
                <c:formatCode>General</c:formatCode>
                <c:ptCount val="4"/>
                <c:pt idx="0">
                  <c:v>2020</c:v>
                </c:pt>
                <c:pt idx="1">
                  <c:v>2030</c:v>
                </c:pt>
                <c:pt idx="2">
                  <c:v>2040</c:v>
                </c:pt>
                <c:pt idx="3">
                  <c:v>2050</c:v>
                </c:pt>
              </c:numCache>
            </c:numRef>
          </c:cat>
          <c:val>
            <c:numRef>
              <c:f>'[future projections.xlsx]Sheet1'!$BC$18,'[future projections.xlsx]Sheet1'!$BM$18,'[future projections.xlsx]Sheet1'!$BW$18,'[future projections.xlsx]Sheet1'!$CG$18</c:f>
              <c:numCache>
                <c:formatCode>_(* #,##0_);_(* \(#,##0\);_(* "-"??_);_(@_)</c:formatCode>
                <c:ptCount val="4"/>
                <c:pt idx="0">
                  <c:v>37908658</c:v>
                </c:pt>
                <c:pt idx="1">
                  <c:v>42338968</c:v>
                </c:pt>
                <c:pt idx="2">
                  <c:v>45330066</c:v>
                </c:pt>
                <c:pt idx="3">
                  <c:v>46354831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datalabelsRange>
                <c15:f>'[future projections.xlsx]Sheet1'!$CH$18:$CK$18</c15:f>
                <c15:dlblRangeCache>
                  <c:ptCount val="4"/>
                  <c:pt idx="0">
                    <c:v> 37.9 </c:v>
                  </c:pt>
                  <c:pt idx="1">
                    <c:v> 42.3 </c:v>
                  </c:pt>
                  <c:pt idx="3">
                    <c:v> 46.4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9-692D-4E45-AEEE-062015320D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42827104"/>
        <c:axId val="1042820864"/>
      </c:lineChart>
      <c:catAx>
        <c:axId val="104282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2820864"/>
        <c:crosses val="autoZero"/>
        <c:auto val="1"/>
        <c:lblAlgn val="ctr"/>
        <c:lblOffset val="100"/>
        <c:noMultiLvlLbl val="0"/>
      </c:catAx>
      <c:valAx>
        <c:axId val="104282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2827104"/>
        <c:crosses val="autoZero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/>
                    <a:t>Millions of people living with HIV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4C425-0138-4006-A837-04E2DD19304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F2637-F9A8-49C6-B59C-B09303CE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6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F2637-F9A8-49C6-B59C-B09303CEA8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80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2000" dirty="0"/>
              <a:t>Of 22 reporting countries, 39% of PWID received ≥2 relevant prevention services in previous 3 months</a:t>
            </a:r>
          </a:p>
          <a:p>
            <a:pPr lvl="1"/>
            <a:r>
              <a:rPr lang="en-AU" sz="1800" dirty="0"/>
              <a:t>&gt;60% in only 5 countries (Albania, Kazakhstan, Nigeria, Thailand and United Republic of Tanzania)</a:t>
            </a:r>
          </a:p>
          <a:p>
            <a:pPr lvl="1"/>
            <a:r>
              <a:rPr lang="en-AU" sz="1800" dirty="0"/>
              <a:t>3 countries met 2025 targets for 200 needles and syringes per person per year</a:t>
            </a:r>
          </a:p>
          <a:p>
            <a:r>
              <a:rPr lang="en-AU" sz="2000" dirty="0"/>
              <a:t>In 12/27 reporting countries, ≥90% reported to PWID using safe injecting practices</a:t>
            </a:r>
          </a:p>
          <a:p>
            <a:r>
              <a:rPr lang="en-AU" sz="2000" dirty="0"/>
              <a:t>In only 2 countries (Malaysia and Seychelles), ≥90%  PWID reported to receive OAMT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F2637-F9A8-49C6-B59C-B09303CEA8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91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Background:</a:t>
            </a:r>
          </a:p>
          <a:p>
            <a:r>
              <a:rPr lang="en-AU" err="1"/>
              <a:t>Lenacapavir</a:t>
            </a:r>
            <a:r>
              <a:rPr lang="en-AU"/>
              <a:t>: PURPOSE 1 study has announced results for cisgender women; full data analysis not available yet (Wednesday Gilead has a late breaker on Len). </a:t>
            </a:r>
          </a:p>
          <a:p>
            <a:endParaRPr lang="en-AU"/>
          </a:p>
          <a:p>
            <a:r>
              <a:rPr lang="en-AU"/>
              <a:t>PURPOSE 2, which included cisgender men and transgender women, started 3 months after PURPOSE 1. Results not yet available.</a:t>
            </a:r>
          </a:p>
          <a:p>
            <a:endParaRPr lang="en-AU"/>
          </a:p>
          <a:p>
            <a:r>
              <a:rPr lang="en-AU"/>
              <a:t>Access schemes that include low and middle income countries, including in sub-Saharan Africa, but also middle income countries in Asia-Pacific and Latin America given the KP epidemic who may otherwise miss out on lowest prices.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F2637-F9A8-49C6-B59C-B09303CEA8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0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Background:</a:t>
            </a:r>
          </a:p>
          <a:p>
            <a:r>
              <a:rPr lang="en-AU" dirty="0" err="1"/>
              <a:t>Lenacapavir</a:t>
            </a:r>
            <a:r>
              <a:rPr lang="en-AU" dirty="0"/>
              <a:t>: PURPOSE 1 study has announced results for cisgender women; full data analysis not available yet (Wednesday Gilead has a late breaker on Len). </a:t>
            </a:r>
          </a:p>
          <a:p>
            <a:endParaRPr lang="en-AU" dirty="0"/>
          </a:p>
          <a:p>
            <a:r>
              <a:rPr lang="en-AU" dirty="0"/>
              <a:t>PURPOSE 2, which included cisgender men and transgender women, started 3 months after PURPOSE 1. Results not yet available.</a:t>
            </a:r>
          </a:p>
          <a:p>
            <a:endParaRPr lang="en-AU" dirty="0"/>
          </a:p>
          <a:p>
            <a:r>
              <a:rPr lang="en-AU" dirty="0"/>
              <a:t>Access schemes that include low and middle income countries, including in sub-Saharan Africa, but also middle income countries in Asia-Pacific and Latin America given the KP epidemic who may otherwise miss out on lowest prices.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4F2637-F9A8-49C6-B59C-B09303CEA8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573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4F2637-F9A8-49C6-B59C-B09303CEA8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90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37D01-FBAA-60FA-819C-F81ABE534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709A45-20AC-BD77-B82F-7A5B4AB7A2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2240E-CD4F-1085-5F55-D2FF1CC7B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28C5F-A83D-B75E-013F-A0A5FE724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69EB7-4CAA-3F21-CD00-B78636B5E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0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77FD2-6CF6-5BB7-5780-A7C656A7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4C3ED8-2CB3-C7FD-29DF-AEF249EBD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105AE-73BC-7151-9F78-CE6853658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B983F-3960-50D7-5FCF-9B467DFB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FC52F-858E-746D-DBCC-94E7BC0C8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7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3F1E3C-329C-3C79-8E34-A658EA635D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6631C-31F6-D469-E5B7-6B3825E8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9F09D-404D-353E-2DD7-863D8A05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C2F10-3DBB-DA49-ADA7-3BA3219F1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254D-1A5D-E4B6-EA8A-74C17D67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5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999"/>
                </a:solidFill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pic>
        <p:nvPicPr>
          <p:cNvPr id="8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8E3851A-5645-B8BB-BADB-1DA8822319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312" y="5949950"/>
            <a:ext cx="16906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14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Key mess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3BBCA28-A55B-3D97-1699-CFB547676F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1"/>
            <a:ext cx="12230822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70521EA-52E2-714C-53F0-79DEAB2BE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075" y="552450"/>
            <a:ext cx="9352800" cy="115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FontTx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FontTx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FontTx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FontTx/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A8F9F04-F7FA-75E5-83D5-92CA4D10100F}"/>
              </a:ext>
            </a:extLst>
          </p:cNvPr>
          <p:cNvSpPr>
            <a:spLocks noChangeAspect="1"/>
          </p:cNvSpPr>
          <p:nvPr userDrawn="1"/>
        </p:nvSpPr>
        <p:spPr>
          <a:xfrm>
            <a:off x="11305925" y="858950"/>
            <a:ext cx="540000" cy="54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3" name="Segnaposto testo 13">
            <a:extLst>
              <a:ext uri="{FF2B5EF4-FFF2-40B4-BE49-F238E27FC236}">
                <a16:creationId xmlns:a16="http://schemas.microsoft.com/office/drawing/2014/main" id="{D0538788-5291-7EA4-7849-FDD1791D42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075" y="1989364"/>
            <a:ext cx="9352800" cy="115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lang="it-IT" sz="2400" b="1" kern="1200" dirty="0" smtClean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FontTx/>
              <a:buNone/>
              <a:defRPr lang="it-IT" sz="2400" b="1" kern="1200" dirty="0" smtClean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FontTx/>
              <a:buNone/>
              <a:defRPr lang="it-IT" sz="2400" b="1" kern="1200" dirty="0" smtClean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FontTx/>
              <a:buNone/>
              <a:defRPr lang="it-IT" sz="2400" b="1" kern="1200" dirty="0" smtClean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FontTx/>
              <a:buNone/>
              <a:defRPr lang="en-GB" sz="2400" b="1" kern="1200" dirty="0">
                <a:solidFill>
                  <a:srgbClr val="000000"/>
                </a:solidFill>
                <a:highlight>
                  <a:srgbClr val="FFFFFF"/>
                </a:highligh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17D92669-F7CB-68C2-B966-942E1135DE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3253" y="3426278"/>
            <a:ext cx="5454917" cy="2157104"/>
          </a:xfrm>
          <a:prstGeom prst="rect">
            <a:avLst/>
          </a:prstGeom>
          <a:ln w="19050">
            <a:noFill/>
          </a:ln>
        </p:spPr>
        <p:txBody>
          <a:bodyPr lIns="90000" tIns="90000" bIns="9000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buClr>
                <a:schemeClr val="bg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2pPr>
            <a:lvl3pPr marL="1200150" indent="-285750">
              <a:lnSpc>
                <a:spcPct val="100000"/>
              </a:lnSpc>
              <a:buClr>
                <a:schemeClr val="bg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3pPr>
            <a:lvl4pPr marL="1657350" indent="-285750">
              <a:lnSpc>
                <a:spcPct val="100000"/>
              </a:lnSpc>
              <a:buClr>
                <a:schemeClr val="bg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4pPr>
            <a:lvl5pPr marL="2114550" indent="-285750">
              <a:lnSpc>
                <a:spcPct val="100000"/>
              </a:lnSpc>
              <a:buClr>
                <a:schemeClr val="bg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899B194E-9AB9-C76C-2729-E3C794FDCA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0796" y="3426278"/>
            <a:ext cx="5454917" cy="2157104"/>
          </a:xfrm>
          <a:prstGeom prst="rect">
            <a:avLst/>
          </a:prstGeom>
          <a:ln w="19050">
            <a:noFill/>
          </a:ln>
        </p:spPr>
        <p:txBody>
          <a:bodyPr lIns="90000" tIns="90000" bIns="90000"/>
          <a:lstStyle>
            <a:lvl1pPr marL="285750" indent="-285750">
              <a:lnSpc>
                <a:spcPct val="100000"/>
              </a:lnSpc>
              <a:buClr>
                <a:schemeClr val="bg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buClr>
                <a:schemeClr val="bg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2pPr>
            <a:lvl3pPr marL="1200150" indent="-285750">
              <a:lnSpc>
                <a:spcPct val="100000"/>
              </a:lnSpc>
              <a:buClr>
                <a:schemeClr val="bg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3pPr>
            <a:lvl4pPr marL="1657350" indent="-285750">
              <a:lnSpc>
                <a:spcPct val="100000"/>
              </a:lnSpc>
              <a:buClr>
                <a:schemeClr val="bg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4pPr>
            <a:lvl5pPr marL="2114550" indent="-285750">
              <a:lnSpc>
                <a:spcPct val="100000"/>
              </a:lnSpc>
              <a:buClr>
                <a:schemeClr val="bg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9" name="Freccia destra 18">
            <a:extLst>
              <a:ext uri="{FF2B5EF4-FFF2-40B4-BE49-F238E27FC236}">
                <a16:creationId xmlns:a16="http://schemas.microsoft.com/office/drawing/2014/main" id="{3674D702-C2C4-2EFD-A0D5-5A48AC3E5344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7E62239-E2A7-2C05-1AF3-BF108D76D6CC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bg1"/>
                </a:solidFill>
              </a:rPr>
              <a:pPr algn="ctr"/>
              <a:t>‹#›</a:t>
            </a:fld>
            <a:endParaRPr lang="en-US" sz="1000" b="1">
              <a:solidFill>
                <a:schemeClr val="bg1"/>
              </a:solidFill>
            </a:endParaRP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61DAE274-9F91-63A1-D041-BC5D515A42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305925" y="874147"/>
            <a:ext cx="573042" cy="540000"/>
          </a:xfrm>
          <a:prstGeom prst="rect">
            <a:avLst/>
          </a:prstGeom>
          <a:ln w="19050">
            <a:noFill/>
          </a:ln>
        </p:spPr>
        <p:txBody>
          <a:bodyPr lIns="90000" tIns="90000" bIns="90000" anchor="ctr"/>
          <a:lstStyle>
            <a:lvl1pPr marL="0" indent="0" algn="ctr">
              <a:lnSpc>
                <a:spcPct val="100000"/>
              </a:lnSpc>
              <a:buClr>
                <a:schemeClr val="bg1"/>
              </a:buClr>
              <a:buFont typeface="Font di sistema regolare"/>
              <a:buNone/>
              <a:defRPr sz="1200" b="1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Clr>
                <a:schemeClr val="bg1"/>
              </a:buClr>
              <a:buFont typeface="Font di sistema regolare"/>
              <a:buNone/>
              <a:defRPr sz="1200" b="1">
                <a:solidFill>
                  <a:schemeClr val="bg1"/>
                </a:solidFill>
              </a:defRPr>
            </a:lvl2pPr>
            <a:lvl3pPr marL="914400" indent="0" algn="ctr">
              <a:lnSpc>
                <a:spcPct val="100000"/>
              </a:lnSpc>
              <a:buClr>
                <a:schemeClr val="bg1"/>
              </a:buClr>
              <a:buFont typeface="Font di sistema regolare"/>
              <a:buNone/>
              <a:defRPr sz="1200" b="1">
                <a:solidFill>
                  <a:schemeClr val="bg1"/>
                </a:solidFill>
              </a:defRPr>
            </a:lvl3pPr>
            <a:lvl4pPr marL="1371600" indent="0" algn="ctr">
              <a:lnSpc>
                <a:spcPct val="100000"/>
              </a:lnSpc>
              <a:buClr>
                <a:schemeClr val="bg1"/>
              </a:buClr>
              <a:buFont typeface="Font di sistema regolare"/>
              <a:buNone/>
              <a:defRPr sz="1200" b="1">
                <a:solidFill>
                  <a:schemeClr val="bg1"/>
                </a:solidFill>
              </a:defRPr>
            </a:lvl4pPr>
            <a:lvl5pPr marL="1828800" indent="0" algn="ctr">
              <a:lnSpc>
                <a:spcPct val="100000"/>
              </a:lnSpc>
              <a:buClr>
                <a:schemeClr val="bg1"/>
              </a:buClr>
              <a:buFont typeface="Font di sistema regolare"/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09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x2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3BBCA28-A55B-3D97-1699-CFB547676FC8}"/>
              </a:ext>
            </a:extLst>
          </p:cNvPr>
          <p:cNvSpPr/>
          <p:nvPr userDrawn="1"/>
        </p:nvSpPr>
        <p:spPr>
          <a:xfrm>
            <a:off x="38822" y="2002221"/>
            <a:ext cx="12192000" cy="485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70521EA-52E2-714C-53F0-79DEAB2BE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075" y="552450"/>
            <a:ext cx="9352800" cy="115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abella 2">
            <a:extLst>
              <a:ext uri="{FF2B5EF4-FFF2-40B4-BE49-F238E27FC236}">
                <a16:creationId xmlns:a16="http://schemas.microsoft.com/office/drawing/2014/main" id="{DDC99B68-2ECA-E57E-32BE-6910B28071CB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320676" y="2349069"/>
            <a:ext cx="5390070" cy="36734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egnaposto tabella 2">
            <a:extLst>
              <a:ext uri="{FF2B5EF4-FFF2-40B4-BE49-F238E27FC236}">
                <a16:creationId xmlns:a16="http://schemas.microsoft.com/office/drawing/2014/main" id="{CDEEF37C-70DD-DBC5-EDAE-70CE4020E9C8}"/>
              </a:ext>
            </a:extLst>
          </p:cNvPr>
          <p:cNvSpPr>
            <a:spLocks noGrp="1"/>
          </p:cNvSpPr>
          <p:nvPr>
            <p:ph type="tbl" sz="quarter" idx="16"/>
          </p:nvPr>
        </p:nvSpPr>
        <p:spPr>
          <a:xfrm>
            <a:off x="6468376" y="2349069"/>
            <a:ext cx="5390070" cy="3673446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A8F9F04-F7FA-75E5-83D5-92CA4D10100F}"/>
              </a:ext>
            </a:extLst>
          </p:cNvPr>
          <p:cNvSpPr>
            <a:spLocks noChangeAspect="1"/>
          </p:cNvSpPr>
          <p:nvPr userDrawn="1"/>
        </p:nvSpPr>
        <p:spPr>
          <a:xfrm>
            <a:off x="11305925" y="858950"/>
            <a:ext cx="540000" cy="54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9" name="Freccia destra 8">
            <a:extLst>
              <a:ext uri="{FF2B5EF4-FFF2-40B4-BE49-F238E27FC236}">
                <a16:creationId xmlns:a16="http://schemas.microsoft.com/office/drawing/2014/main" id="{AB35DABC-7EB3-5BE8-8E00-2535AF558556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rgbClr val="08BC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9B353AC-0A0F-A9C6-1EE3-EEE9C84327D5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25000"/>
                    <a:lumOff val="75000"/>
                  </a:schemeClr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pPr algn="ctr"/>
              <a:t>‹#›</a:t>
            </a:fld>
            <a:endParaRPr lang="en-US" sz="1000" b="1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AE15E0C1-D2E3-B416-8D84-859FDB8A0D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305925" y="874147"/>
            <a:ext cx="573042" cy="540000"/>
          </a:xfrm>
          <a:prstGeom prst="rect">
            <a:avLst/>
          </a:prstGeom>
          <a:ln w="19050">
            <a:noFill/>
          </a:ln>
        </p:spPr>
        <p:txBody>
          <a:bodyPr lIns="90000" tIns="90000" bIns="90000" anchor="ctr"/>
          <a:lstStyle>
            <a:lvl1pPr marL="0" indent="0" algn="ctr">
              <a:lnSpc>
                <a:spcPct val="100000"/>
              </a:lnSpc>
              <a:buClr>
                <a:schemeClr val="bg1"/>
              </a:buClr>
              <a:buFont typeface="Font di sistema regolare"/>
              <a:buNone/>
              <a:defRPr sz="1200" b="1">
                <a:solidFill>
                  <a:schemeClr val="tx1"/>
                </a:solidFill>
              </a:defRPr>
            </a:lvl1pPr>
            <a:lvl2pPr marL="457200" indent="0" algn="ctr">
              <a:lnSpc>
                <a:spcPct val="100000"/>
              </a:lnSpc>
              <a:buClr>
                <a:schemeClr val="bg1"/>
              </a:buClr>
              <a:buFont typeface="Font di sistema regolare"/>
              <a:buNone/>
              <a:defRPr sz="1200" b="1">
                <a:solidFill>
                  <a:schemeClr val="tx1"/>
                </a:solidFill>
              </a:defRPr>
            </a:lvl2pPr>
            <a:lvl3pPr marL="914400" indent="0" algn="ctr">
              <a:lnSpc>
                <a:spcPct val="100000"/>
              </a:lnSpc>
              <a:buClr>
                <a:schemeClr val="bg1"/>
              </a:buClr>
              <a:buFont typeface="Font di sistema regolare"/>
              <a:buNone/>
              <a:defRPr sz="1200" b="1">
                <a:solidFill>
                  <a:schemeClr val="tx1"/>
                </a:solidFill>
              </a:defRPr>
            </a:lvl3pPr>
            <a:lvl4pPr marL="1371600" indent="0" algn="ctr">
              <a:lnSpc>
                <a:spcPct val="100000"/>
              </a:lnSpc>
              <a:buClr>
                <a:schemeClr val="bg1"/>
              </a:buClr>
              <a:buFont typeface="Font di sistema regolare"/>
              <a:buNone/>
              <a:defRPr sz="1200" b="1">
                <a:solidFill>
                  <a:schemeClr val="tx1"/>
                </a:solidFill>
              </a:defRPr>
            </a:lvl4pPr>
            <a:lvl5pPr marL="1828800" indent="0" algn="ctr">
              <a:lnSpc>
                <a:spcPct val="100000"/>
              </a:lnSpc>
              <a:buClr>
                <a:schemeClr val="bg1"/>
              </a:buClr>
              <a:buFont typeface="Font di sistema regolare"/>
              <a:buNone/>
              <a:defRPr sz="1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008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3BBCA28-A55B-3D97-1699-CFB547676FC8}"/>
              </a:ext>
            </a:extLst>
          </p:cNvPr>
          <p:cNvSpPr/>
          <p:nvPr userDrawn="1"/>
        </p:nvSpPr>
        <p:spPr>
          <a:xfrm>
            <a:off x="0" y="2002221"/>
            <a:ext cx="12192000" cy="485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6F64811-2F69-5778-ED5A-2A6BF9C1D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075" y="2711669"/>
            <a:ext cx="2886075" cy="2175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ADE0D73-E618-E91A-81E2-2A43BA52A4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6075" y="5588000"/>
            <a:ext cx="2886075" cy="733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  <a:lvl2pPr marL="457200" indent="0">
              <a:buNone/>
              <a:defRPr sz="900">
                <a:solidFill>
                  <a:schemeClr val="tx2"/>
                </a:solidFill>
              </a:defRPr>
            </a:lvl2pPr>
            <a:lvl3pPr marL="914400" indent="0">
              <a:buNone/>
              <a:defRPr sz="900">
                <a:solidFill>
                  <a:schemeClr val="tx2"/>
                </a:solidFill>
              </a:defRPr>
            </a:lvl3pPr>
            <a:lvl4pPr marL="1371600" indent="0">
              <a:buNone/>
              <a:defRPr sz="900">
                <a:solidFill>
                  <a:schemeClr val="tx2"/>
                </a:solidFill>
              </a:defRPr>
            </a:lvl4pPr>
            <a:lvl5pPr marL="1828800" indent="0">
              <a:buNone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5A887225-3C4C-44A2-AFA1-5C2A310046CD}"/>
              </a:ext>
            </a:extLst>
          </p:cNvPr>
          <p:cNvCxnSpPr/>
          <p:nvPr userDrawn="1"/>
        </p:nvCxnSpPr>
        <p:spPr>
          <a:xfrm>
            <a:off x="346075" y="5454869"/>
            <a:ext cx="2886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70521EA-52E2-714C-53F0-79DEAB2BE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075" y="552450"/>
            <a:ext cx="9352800" cy="115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6" name="Segnaposto grafico 15">
            <a:extLst>
              <a:ext uri="{FF2B5EF4-FFF2-40B4-BE49-F238E27FC236}">
                <a16:creationId xmlns:a16="http://schemas.microsoft.com/office/drawing/2014/main" id="{246FC914-E3D6-41CA-5F96-86DD72CBED5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973513" y="2349069"/>
            <a:ext cx="7897812" cy="395647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9" name="Freccia destra 18">
            <a:extLst>
              <a:ext uri="{FF2B5EF4-FFF2-40B4-BE49-F238E27FC236}">
                <a16:creationId xmlns:a16="http://schemas.microsoft.com/office/drawing/2014/main" id="{89BA6851-6F4F-8C6E-AD11-CAD540BD1360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rgbClr val="08BC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AE6ECA4-75DF-001F-3427-99F43151B612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25000"/>
                    <a:lumOff val="75000"/>
                  </a:schemeClr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pPr algn="ctr"/>
              <a:t>‹#›</a:t>
            </a:fld>
            <a:endParaRPr lang="en-US" sz="1000" b="1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18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+ 2x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3BBCA28-A55B-3D97-1699-CFB547676FC8}"/>
              </a:ext>
            </a:extLst>
          </p:cNvPr>
          <p:cNvSpPr/>
          <p:nvPr userDrawn="1"/>
        </p:nvSpPr>
        <p:spPr>
          <a:xfrm>
            <a:off x="38822" y="2002221"/>
            <a:ext cx="12192000" cy="485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16F64811-2F69-5778-ED5A-2A6BF9C1D2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075" y="2349069"/>
            <a:ext cx="2886075" cy="2175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ADE0D73-E618-E91A-81E2-2A43BA52A4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6075" y="5588000"/>
            <a:ext cx="2886075" cy="733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  <a:lvl2pPr marL="457200" indent="0">
              <a:buNone/>
              <a:defRPr sz="900">
                <a:solidFill>
                  <a:schemeClr val="tx2"/>
                </a:solidFill>
              </a:defRPr>
            </a:lvl2pPr>
            <a:lvl3pPr marL="914400" indent="0">
              <a:buNone/>
              <a:defRPr sz="900">
                <a:solidFill>
                  <a:schemeClr val="tx2"/>
                </a:solidFill>
              </a:defRPr>
            </a:lvl3pPr>
            <a:lvl4pPr marL="1371600" indent="0">
              <a:buNone/>
              <a:defRPr sz="900">
                <a:solidFill>
                  <a:schemeClr val="tx2"/>
                </a:solidFill>
              </a:defRPr>
            </a:lvl4pPr>
            <a:lvl5pPr marL="1828800" indent="0">
              <a:buNone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5A887225-3C4C-44A2-AFA1-5C2A310046CD}"/>
              </a:ext>
            </a:extLst>
          </p:cNvPr>
          <p:cNvCxnSpPr/>
          <p:nvPr userDrawn="1"/>
        </p:nvCxnSpPr>
        <p:spPr>
          <a:xfrm>
            <a:off x="346075" y="5454869"/>
            <a:ext cx="2886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70521EA-52E2-714C-53F0-79DEAB2BE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075" y="552450"/>
            <a:ext cx="9352800" cy="115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6" name="Segnaposto grafico 15">
            <a:extLst>
              <a:ext uri="{FF2B5EF4-FFF2-40B4-BE49-F238E27FC236}">
                <a16:creationId xmlns:a16="http://schemas.microsoft.com/office/drawing/2014/main" id="{246FC914-E3D6-41CA-5F96-86DD72CBED5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973512" y="2349069"/>
            <a:ext cx="3802409" cy="395647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Segnaposto grafico 15">
            <a:extLst>
              <a:ext uri="{FF2B5EF4-FFF2-40B4-BE49-F238E27FC236}">
                <a16:creationId xmlns:a16="http://schemas.microsoft.com/office/drawing/2014/main" id="{46564914-CA72-B6FF-63C2-6BD25B73BA2C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8063345" y="2349069"/>
            <a:ext cx="3802410" cy="3956478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B91E2618-5AD7-CF4C-5A40-D61DB430E011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rgbClr val="08BC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53A6D03-50D2-6F07-BBD1-1A3DFE61D84D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25000"/>
                    <a:lumOff val="75000"/>
                  </a:schemeClr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pPr algn="ctr"/>
              <a:t>‹#›</a:t>
            </a:fld>
            <a:endParaRPr lang="en-US" sz="1000" b="1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4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3BBCA28-A55B-3D97-1699-CFB547676FC8}"/>
              </a:ext>
            </a:extLst>
          </p:cNvPr>
          <p:cNvSpPr/>
          <p:nvPr userDrawn="1"/>
        </p:nvSpPr>
        <p:spPr>
          <a:xfrm>
            <a:off x="38822" y="2002221"/>
            <a:ext cx="12192000" cy="485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ADE0D73-E618-E91A-81E2-2A43BA52A4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6075" y="5588000"/>
            <a:ext cx="2886075" cy="733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  <a:lvl2pPr marL="457200" indent="0">
              <a:buNone/>
              <a:defRPr sz="900">
                <a:solidFill>
                  <a:schemeClr val="tx2"/>
                </a:solidFill>
              </a:defRPr>
            </a:lvl2pPr>
            <a:lvl3pPr marL="914400" indent="0">
              <a:buNone/>
              <a:defRPr sz="900">
                <a:solidFill>
                  <a:schemeClr val="tx2"/>
                </a:solidFill>
              </a:defRPr>
            </a:lvl3pPr>
            <a:lvl4pPr marL="1371600" indent="0">
              <a:buNone/>
              <a:defRPr sz="900">
                <a:solidFill>
                  <a:schemeClr val="tx2"/>
                </a:solidFill>
              </a:defRPr>
            </a:lvl4pPr>
            <a:lvl5pPr marL="1828800" indent="0">
              <a:buNone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5A887225-3C4C-44A2-AFA1-5C2A310046CD}"/>
              </a:ext>
            </a:extLst>
          </p:cNvPr>
          <p:cNvCxnSpPr/>
          <p:nvPr userDrawn="1"/>
        </p:nvCxnSpPr>
        <p:spPr>
          <a:xfrm>
            <a:off x="346075" y="5454869"/>
            <a:ext cx="2886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70521EA-52E2-714C-53F0-79DEAB2BE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075" y="552450"/>
            <a:ext cx="9352800" cy="115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6" name="Segnaposto grafico 15">
            <a:extLst>
              <a:ext uri="{FF2B5EF4-FFF2-40B4-BE49-F238E27FC236}">
                <a16:creationId xmlns:a16="http://schemas.microsoft.com/office/drawing/2014/main" id="{246FC914-E3D6-41CA-5F96-86DD72CBED5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46076" y="2349069"/>
            <a:ext cx="11525249" cy="290180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" name="Freccia destra 1">
            <a:extLst>
              <a:ext uri="{FF2B5EF4-FFF2-40B4-BE49-F238E27FC236}">
                <a16:creationId xmlns:a16="http://schemas.microsoft.com/office/drawing/2014/main" id="{6F10664F-EB73-F9DD-E6E5-835ABF01C797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rgbClr val="08BC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6CF4B16-093F-E77A-7B01-9A83DB4A5DC8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25000"/>
                    <a:lumOff val="75000"/>
                  </a:schemeClr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pPr algn="ctr"/>
              <a:t>‹#›</a:t>
            </a:fld>
            <a:endParaRPr lang="en-US" sz="1000" b="1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73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x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3BBCA28-A55B-3D97-1699-CFB547676FC8}"/>
              </a:ext>
            </a:extLst>
          </p:cNvPr>
          <p:cNvSpPr/>
          <p:nvPr userDrawn="1"/>
        </p:nvSpPr>
        <p:spPr>
          <a:xfrm>
            <a:off x="38822" y="2002221"/>
            <a:ext cx="12192000" cy="485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CADE0D73-E618-E91A-81E2-2A43BA52A4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6075" y="5588000"/>
            <a:ext cx="2886075" cy="733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  <a:lvl2pPr marL="457200" indent="0">
              <a:buNone/>
              <a:defRPr sz="900">
                <a:solidFill>
                  <a:schemeClr val="tx2"/>
                </a:solidFill>
              </a:defRPr>
            </a:lvl2pPr>
            <a:lvl3pPr marL="914400" indent="0">
              <a:buNone/>
              <a:defRPr sz="900">
                <a:solidFill>
                  <a:schemeClr val="tx2"/>
                </a:solidFill>
              </a:defRPr>
            </a:lvl3pPr>
            <a:lvl4pPr marL="1371600" indent="0">
              <a:buNone/>
              <a:defRPr sz="900">
                <a:solidFill>
                  <a:schemeClr val="tx2"/>
                </a:solidFill>
              </a:defRPr>
            </a:lvl4pPr>
            <a:lvl5pPr marL="1828800" indent="0">
              <a:buNone/>
              <a:defRPr sz="90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5A887225-3C4C-44A2-AFA1-5C2A310046CD}"/>
              </a:ext>
            </a:extLst>
          </p:cNvPr>
          <p:cNvCxnSpPr/>
          <p:nvPr userDrawn="1"/>
        </p:nvCxnSpPr>
        <p:spPr>
          <a:xfrm>
            <a:off x="346075" y="5454869"/>
            <a:ext cx="2886075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70521EA-52E2-714C-53F0-79DEAB2BE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075" y="552450"/>
            <a:ext cx="9352800" cy="115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6" name="Segnaposto grafico 15">
            <a:extLst>
              <a:ext uri="{FF2B5EF4-FFF2-40B4-BE49-F238E27FC236}">
                <a16:creationId xmlns:a16="http://schemas.microsoft.com/office/drawing/2014/main" id="{246FC914-E3D6-41CA-5F96-86DD72CBED5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46076" y="2349069"/>
            <a:ext cx="5442671" cy="290180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egnaposto grafico 15">
            <a:extLst>
              <a:ext uri="{FF2B5EF4-FFF2-40B4-BE49-F238E27FC236}">
                <a16:creationId xmlns:a16="http://schemas.microsoft.com/office/drawing/2014/main" id="{1BED1888-DEAC-6CA2-8AAD-AE8095EB3E1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403254" y="2349069"/>
            <a:ext cx="5483946" cy="290180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8CDB254D-B4D0-D453-C785-208AC97ABAC2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rgbClr val="08BC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E243B1B-A894-BC45-8525-696E2C4894BE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25000"/>
                    <a:lumOff val="75000"/>
                  </a:schemeClr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pPr algn="ctr"/>
              <a:t>‹#›</a:t>
            </a:fld>
            <a:endParaRPr lang="en-US" sz="1000" b="1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57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3BBCA28-A55B-3D97-1699-CFB547676FC8}"/>
              </a:ext>
            </a:extLst>
          </p:cNvPr>
          <p:cNvSpPr/>
          <p:nvPr userDrawn="1"/>
        </p:nvSpPr>
        <p:spPr>
          <a:xfrm>
            <a:off x="38822" y="2002221"/>
            <a:ext cx="12192000" cy="485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70521EA-52E2-714C-53F0-79DEAB2BE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075" y="552450"/>
            <a:ext cx="9352800" cy="115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2" name="Segnaposto testo 7">
            <a:extLst>
              <a:ext uri="{FF2B5EF4-FFF2-40B4-BE49-F238E27FC236}">
                <a16:creationId xmlns:a16="http://schemas.microsoft.com/office/drawing/2014/main" id="{A1B0E820-0931-CD00-BBC7-4F1BD7A41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076" y="2349069"/>
            <a:ext cx="9363982" cy="323431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2pPr>
            <a:lvl3pPr marL="12001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3pPr>
            <a:lvl4pPr marL="16573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4pPr>
            <a:lvl5pPr marL="21145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Freccia destra 4">
            <a:extLst>
              <a:ext uri="{FF2B5EF4-FFF2-40B4-BE49-F238E27FC236}">
                <a16:creationId xmlns:a16="http://schemas.microsoft.com/office/drawing/2014/main" id="{BB68E2B7-C212-D279-E15A-A03433992054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rgbClr val="08BC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0A64ED-3A01-17BC-883F-1EA7F18B8E3E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25000"/>
                    <a:lumOff val="75000"/>
                  </a:schemeClr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pPr algn="ctr"/>
              <a:t>‹#›</a:t>
            </a:fld>
            <a:endParaRPr lang="en-US" sz="1000" b="1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76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138BA-AC60-4653-F9F5-DE44ACBB0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B67DD-0200-1578-FF0E-9970C9283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57913-4162-7C0C-152B-EBF5411AE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C7FEF-59D2-1F54-ABE8-010E75BD0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BFECF-0E7A-076F-E4DD-6757C436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7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2 co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3BBCA28-A55B-3D97-1699-CFB547676FC8}"/>
              </a:ext>
            </a:extLst>
          </p:cNvPr>
          <p:cNvSpPr/>
          <p:nvPr userDrawn="1"/>
        </p:nvSpPr>
        <p:spPr>
          <a:xfrm>
            <a:off x="38822" y="2002221"/>
            <a:ext cx="12192000" cy="485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70521EA-52E2-714C-53F0-79DEAB2BE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075" y="552450"/>
            <a:ext cx="9352800" cy="115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2" name="Segnaposto testo 7">
            <a:extLst>
              <a:ext uri="{FF2B5EF4-FFF2-40B4-BE49-F238E27FC236}">
                <a16:creationId xmlns:a16="http://schemas.microsoft.com/office/drawing/2014/main" id="{A1B0E820-0931-CD00-BBC7-4F1BD7A41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076" y="2349069"/>
            <a:ext cx="11506618" cy="3234313"/>
          </a:xfrm>
          <a:prstGeom prst="rect">
            <a:avLst/>
          </a:prstGeom>
        </p:spPr>
        <p:txBody>
          <a:bodyPr numCol="2" spcCol="360000"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2pPr>
            <a:lvl3pPr marL="12001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3pPr>
            <a:lvl4pPr marL="16573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4pPr>
            <a:lvl5pPr marL="21145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Freccia destra 4">
            <a:extLst>
              <a:ext uri="{FF2B5EF4-FFF2-40B4-BE49-F238E27FC236}">
                <a16:creationId xmlns:a16="http://schemas.microsoft.com/office/drawing/2014/main" id="{BB68E2B7-C212-D279-E15A-A03433992054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rgbClr val="08BC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0A64ED-3A01-17BC-883F-1EA7F18B8E3E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25000"/>
                    <a:lumOff val="75000"/>
                  </a:schemeClr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pPr algn="ctr"/>
              <a:t>‹#›</a:t>
            </a:fld>
            <a:endParaRPr lang="en-US" sz="1000" b="1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27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2 colum i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3BBCA28-A55B-3D97-1699-CFB547676FC8}"/>
              </a:ext>
            </a:extLst>
          </p:cNvPr>
          <p:cNvSpPr/>
          <p:nvPr userDrawn="1"/>
        </p:nvSpPr>
        <p:spPr>
          <a:xfrm>
            <a:off x="38822" y="2002221"/>
            <a:ext cx="12192000" cy="485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70521EA-52E2-714C-53F0-79DEAB2BE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075" y="552450"/>
            <a:ext cx="9352800" cy="115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2" name="Segnaposto testo 7">
            <a:extLst>
              <a:ext uri="{FF2B5EF4-FFF2-40B4-BE49-F238E27FC236}">
                <a16:creationId xmlns:a16="http://schemas.microsoft.com/office/drawing/2014/main" id="{A1B0E820-0931-CD00-BBC7-4F1BD7A41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076" y="2349069"/>
            <a:ext cx="11506618" cy="323431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180000" tIns="180000" rIns="180000" bIns="180000" numCol="2" spcCol="360000"/>
          <a:lstStyle>
            <a:lvl1pPr marL="0" indent="0">
              <a:lnSpc>
                <a:spcPct val="100000"/>
              </a:lnSpc>
              <a:buClr>
                <a:schemeClr val="accent1"/>
              </a:buClr>
              <a:buFont typeface="Font di sistema regolare"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lnSpc>
                <a:spcPct val="100000"/>
              </a:lnSpc>
              <a:buClr>
                <a:schemeClr val="accent1"/>
              </a:buClr>
              <a:buFont typeface="Font di sistema regolare"/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lnSpc>
                <a:spcPct val="100000"/>
              </a:lnSpc>
              <a:buClr>
                <a:schemeClr val="accent1"/>
              </a:buClr>
              <a:buFont typeface="Font di sistema regolare"/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lnSpc>
                <a:spcPct val="100000"/>
              </a:lnSpc>
              <a:buClr>
                <a:schemeClr val="accent1"/>
              </a:buClr>
              <a:buFont typeface="Font di sistema regolare"/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lnSpc>
                <a:spcPct val="100000"/>
              </a:lnSpc>
              <a:buClr>
                <a:schemeClr val="accent1"/>
              </a:buClr>
              <a:buFont typeface="Font di sistema regolare"/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Freccia destra 4">
            <a:extLst>
              <a:ext uri="{FF2B5EF4-FFF2-40B4-BE49-F238E27FC236}">
                <a16:creationId xmlns:a16="http://schemas.microsoft.com/office/drawing/2014/main" id="{BB68E2B7-C212-D279-E15A-A03433992054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rgbClr val="08BC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0A64ED-3A01-17BC-883F-1EA7F18B8E3E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25000"/>
                    <a:lumOff val="75000"/>
                  </a:schemeClr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pPr algn="ctr"/>
              <a:t>‹#›</a:t>
            </a:fld>
            <a:endParaRPr lang="en-US" sz="1000" b="1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283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x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43BBCA28-A55B-3D97-1699-CFB547676FC8}"/>
              </a:ext>
            </a:extLst>
          </p:cNvPr>
          <p:cNvSpPr/>
          <p:nvPr userDrawn="1"/>
        </p:nvSpPr>
        <p:spPr>
          <a:xfrm>
            <a:off x="38822" y="2002221"/>
            <a:ext cx="12192000" cy="4855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70521EA-52E2-714C-53F0-79DEAB2BE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075" y="552450"/>
            <a:ext cx="9352800" cy="11502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3080"/>
              </a:lnSpc>
              <a:buFontTx/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2" name="Segnaposto testo 7">
            <a:extLst>
              <a:ext uri="{FF2B5EF4-FFF2-40B4-BE49-F238E27FC236}">
                <a16:creationId xmlns:a16="http://schemas.microsoft.com/office/drawing/2014/main" id="{A1B0E820-0931-CD00-BBC7-4F1BD7A416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6076" y="2349069"/>
            <a:ext cx="5454917" cy="3234313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2pPr>
            <a:lvl3pPr marL="12001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3pPr>
            <a:lvl4pPr marL="16573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4pPr>
            <a:lvl5pPr marL="21145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3" name="Segnaposto testo 7">
            <a:extLst>
              <a:ext uri="{FF2B5EF4-FFF2-40B4-BE49-F238E27FC236}">
                <a16:creationId xmlns:a16="http://schemas.microsoft.com/office/drawing/2014/main" id="{4EE26167-6A66-15BF-BF88-846ECB620F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3253" y="2349069"/>
            <a:ext cx="5454917" cy="323431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90000" tIns="90000" bIns="90000"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2pPr>
            <a:lvl3pPr marL="12001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3pPr>
            <a:lvl4pPr marL="16573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4pPr>
            <a:lvl5pPr marL="2114550" indent="-285750">
              <a:lnSpc>
                <a:spcPct val="100000"/>
              </a:lnSpc>
              <a:buClr>
                <a:schemeClr val="accent1"/>
              </a:buClr>
              <a:buFont typeface="Font di sistema regolare"/>
              <a:buChar char="→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Freccia destra 4">
            <a:extLst>
              <a:ext uri="{FF2B5EF4-FFF2-40B4-BE49-F238E27FC236}">
                <a16:creationId xmlns:a16="http://schemas.microsoft.com/office/drawing/2014/main" id="{C1371C77-3638-EA93-2C60-70AC2DC56257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rgbClr val="08BC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B46D10-8455-70AD-E223-97C25CDD8C19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25000"/>
                    <a:lumOff val="75000"/>
                  </a:schemeClr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pPr algn="ctr"/>
              <a:t>‹#›</a:t>
            </a:fld>
            <a:endParaRPr lang="en-US" sz="1000" b="1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53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rt ope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C0F9D223-8DEA-D389-1212-99C8A4A2D9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378" y="0"/>
            <a:ext cx="12336378" cy="6858000"/>
          </a:xfrm>
          <a:prstGeom prst="rect">
            <a:avLst/>
          </a:prstGeom>
        </p:spPr>
      </p:pic>
      <p:sp>
        <p:nvSpPr>
          <p:cNvPr id="16" name="Segnaposto testo 13">
            <a:extLst>
              <a:ext uri="{FF2B5EF4-FFF2-40B4-BE49-F238E27FC236}">
                <a16:creationId xmlns:a16="http://schemas.microsoft.com/office/drawing/2014/main" id="{9E977F00-65DA-1BD7-89D4-A6C4C18CC1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075" y="2853887"/>
            <a:ext cx="7244896" cy="1150226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6800"/>
              </a:lnSpc>
              <a:buFontTx/>
              <a:buNone/>
              <a:defRPr sz="8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6800"/>
              </a:lnSpc>
              <a:buFontTx/>
              <a:buNone/>
              <a:defRPr sz="8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lnSpc>
                <a:spcPts val="6800"/>
              </a:lnSpc>
              <a:buFontTx/>
              <a:buNone/>
              <a:defRPr sz="8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lnSpc>
                <a:spcPts val="6800"/>
              </a:lnSpc>
              <a:buFontTx/>
              <a:buNone/>
              <a:defRPr sz="8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lnSpc>
                <a:spcPts val="6800"/>
              </a:lnSpc>
              <a:buFontTx/>
              <a:buNone/>
              <a:defRPr sz="8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7" name="Segnaposto testo 7">
            <a:extLst>
              <a:ext uri="{FF2B5EF4-FFF2-40B4-BE49-F238E27FC236}">
                <a16:creationId xmlns:a16="http://schemas.microsoft.com/office/drawing/2014/main" id="{088B88EB-98DC-0F0B-938F-1C9C0229F5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0971" y="2341180"/>
            <a:ext cx="4254954" cy="2175641"/>
          </a:xfrm>
          <a:prstGeom prst="rect">
            <a:avLst/>
          </a:prstGeom>
        </p:spPr>
        <p:txBody>
          <a:bodyPr anchor="ctr"/>
          <a:lstStyle>
            <a:lvl1pPr marL="285750" indent="-285750" algn="l">
              <a:buFont typeface="Font di sistema regolare"/>
              <a:buChar char="→"/>
              <a:defRPr sz="2200" b="1">
                <a:solidFill>
                  <a:schemeClr val="tx1"/>
                </a:solidFill>
              </a:defRPr>
            </a:lvl1pPr>
            <a:lvl2pPr marL="742950" indent="-285750" algn="l">
              <a:buFont typeface="Font di sistema regolare"/>
              <a:buChar char="→"/>
              <a:defRPr sz="2200" b="1">
                <a:solidFill>
                  <a:schemeClr val="tx1"/>
                </a:solidFill>
              </a:defRPr>
            </a:lvl2pPr>
            <a:lvl3pPr marL="1200150" indent="-285750" algn="l">
              <a:buFont typeface="Font di sistema regolare"/>
              <a:buChar char="→"/>
              <a:defRPr sz="2200" b="1">
                <a:solidFill>
                  <a:schemeClr val="tx1"/>
                </a:solidFill>
              </a:defRPr>
            </a:lvl3pPr>
            <a:lvl4pPr marL="1657350" indent="-285750" algn="l">
              <a:buFont typeface="Font di sistema regolare"/>
              <a:buChar char="→"/>
              <a:defRPr sz="2200" b="1">
                <a:solidFill>
                  <a:schemeClr val="tx1"/>
                </a:solidFill>
              </a:defRPr>
            </a:lvl4pPr>
            <a:lvl5pPr marL="2114550" indent="-285750" algn="l">
              <a:buFont typeface="Font di sistema regolare"/>
              <a:buChar char="→"/>
              <a:defRPr sz="22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18" name="Freccia destra 17">
            <a:extLst>
              <a:ext uri="{FF2B5EF4-FFF2-40B4-BE49-F238E27FC236}">
                <a16:creationId xmlns:a16="http://schemas.microsoft.com/office/drawing/2014/main" id="{FE9C8FE0-23A5-EB26-1D47-C2B84078124B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3B384DB-7538-B715-00F2-25B3DB23E438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tx1"/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tx1"/>
                </a:solidFill>
              </a:rPr>
              <a:pPr algn="ctr"/>
              <a:t>‹#›</a:t>
            </a:fld>
            <a:endParaRPr lang="en-US" sz="1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06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rawing of a person&#10;&#10;Description automatically generated">
            <a:extLst>
              <a:ext uri="{FF2B5EF4-FFF2-40B4-BE49-F238E27FC236}">
                <a16:creationId xmlns:a16="http://schemas.microsoft.com/office/drawing/2014/main" id="{1BD738AC-CDEB-4F80-94A7-E9EDEFC141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623" y="180331"/>
            <a:ext cx="2002841" cy="29715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45D1B1-531C-9FF5-14FD-937D5A51C6BC}"/>
              </a:ext>
            </a:extLst>
          </p:cNvPr>
          <p:cNvCxnSpPr>
            <a:cxnSpLocks/>
          </p:cNvCxnSpPr>
          <p:nvPr userDrawn="1"/>
        </p:nvCxnSpPr>
        <p:spPr>
          <a:xfrm>
            <a:off x="1" y="973396"/>
            <a:ext cx="1230015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782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63C66DC-666C-4C0B-B57C-478E431BBF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577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99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437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F477A-E39C-46AF-BBA5-3E343653EB4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57200" y="1371600"/>
            <a:ext cx="11430000" cy="4389120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 baseline="0"/>
            </a:lvl1pPr>
          </a:lstStyle>
          <a:p>
            <a:pPr lvl="0"/>
            <a:r>
              <a:rPr lang="fr-CH"/>
              <a:t>Click to </a:t>
            </a:r>
            <a:r>
              <a:rPr lang="fr-CH" err="1"/>
              <a:t>add</a:t>
            </a:r>
            <a:r>
              <a:rPr lang="fr-CH"/>
              <a:t> chart </a:t>
            </a:r>
            <a:r>
              <a:rPr lang="fr-CH" err="1"/>
              <a:t>title</a:t>
            </a:r>
            <a:endParaRPr lang="LID4096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628AA1-34C1-48F7-AB8F-F525ED2C31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914400"/>
          </a:xfrm>
          <a:solidFill>
            <a:schemeClr val="tx2"/>
          </a:solidFill>
        </p:spPr>
        <p:txBody>
          <a:bodyPr lIns="182880" tIns="91440" rIns="182880" anchor="ctr" anchorCtr="1">
            <a:normAutofit/>
          </a:bodyPr>
          <a:lstStyle>
            <a:lvl1pPr marL="0" indent="0">
              <a:buNone/>
              <a:defRPr sz="27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CH"/>
              <a:t>Click to </a:t>
            </a:r>
            <a:r>
              <a:rPr lang="fr-CH" err="1"/>
              <a:t>add</a:t>
            </a:r>
            <a:r>
              <a:rPr lang="fr-CH"/>
              <a:t> slide message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1843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500" b="1" i="0" baseline="0"/>
            </a:lvl1pPr>
          </a:lstStyle>
          <a:p>
            <a:r>
              <a:rPr lang="en-US" dirty="0"/>
              <a:t>AVAC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0CCE-7552-A341-BCD0-8A3B493EA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00" baseline="0">
                <a:solidFill>
                  <a:srgbClr val="FF84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7154F93-3658-EC4E-B6B0-6982B218CD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5447506"/>
            <a:ext cx="3338513" cy="57626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000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Author/Date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3FD79-0F8D-FA4B-A167-3D15215BF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874" y="3516870"/>
            <a:ext cx="9414652" cy="65779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6799025-0FCD-C1F5-83ED-A3372256A7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5210" y="5854700"/>
            <a:ext cx="16906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1783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500" b="0" i="0" baseline="0"/>
            </a:lvl1pPr>
          </a:lstStyle>
          <a:p>
            <a:r>
              <a:rPr lang="en-US" dirty="0"/>
              <a:t>Transition Red.</a:t>
            </a:r>
          </a:p>
        </p:txBody>
      </p:sp>
      <p:pic>
        <p:nvPicPr>
          <p:cNvPr id="4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A5F09AA-FEEA-9809-1FF1-686466BB44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312" y="5949950"/>
            <a:ext cx="16906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5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F2A9-1882-FA20-9B34-49A7BEA41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CA226-D199-C852-283D-D87C3F2D9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DB7CF-B4BB-C10C-81F1-8BC22F83F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36E10-2B8E-78B0-8C08-16E62966D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6DBB1-BF0A-2C21-D390-1AB2A453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3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9999"/>
                </a:solidFill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pic>
        <p:nvPicPr>
          <p:cNvPr id="8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8E3851A-5645-B8BB-BADB-1DA8822319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312" y="5949950"/>
            <a:ext cx="16906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014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500" b="0" i="0" baseline="0">
                <a:solidFill>
                  <a:srgbClr val="FF8400"/>
                </a:solidFill>
              </a:defRPr>
            </a:lvl1pPr>
          </a:lstStyle>
          <a:p>
            <a:r>
              <a:rPr lang="en-US" dirty="0"/>
              <a:t>Transition Yellow.</a:t>
            </a:r>
          </a:p>
        </p:txBody>
      </p:sp>
      <p:pic>
        <p:nvPicPr>
          <p:cNvPr id="4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5FD9BCF-AFA8-522C-3797-B3B572C920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312" y="5949950"/>
            <a:ext cx="16906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431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6760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137160" indent="-457200" algn="l">
              <a:defRPr sz="2500" b="0" i="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“Quote ed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</a:t>
            </a:r>
            <a:r>
              <a:rPr lang="en-US" dirty="0" err="1"/>
              <a:t>quae</a:t>
            </a:r>
            <a:r>
              <a:rPr lang="en-US" dirty="0"/>
              <a:t> ab </a:t>
            </a:r>
            <a:r>
              <a:rPr lang="en-US" dirty="0" err="1"/>
              <a:t>illo</a:t>
            </a:r>
            <a:r>
              <a:rPr lang="en-US" dirty="0"/>
              <a:t> </a:t>
            </a:r>
            <a:r>
              <a:rPr lang="en-US" dirty="0" err="1"/>
              <a:t>inventore</a:t>
            </a:r>
            <a:r>
              <a:rPr lang="en-US" dirty="0"/>
              <a:t> </a:t>
            </a:r>
            <a:r>
              <a:rPr lang="en-US" dirty="0" err="1"/>
              <a:t>veritatis</a:t>
            </a:r>
            <a:r>
              <a:rPr lang="en-US" dirty="0"/>
              <a:t> et quasi </a:t>
            </a:r>
            <a:r>
              <a:rPr lang="en-US" dirty="0" err="1"/>
              <a:t>architecto</a:t>
            </a:r>
            <a:r>
              <a:rPr lang="en-US" dirty="0"/>
              <a:t> </a:t>
            </a:r>
            <a:r>
              <a:rPr lang="en-US" dirty="0" err="1"/>
              <a:t>beatae</a:t>
            </a:r>
            <a:r>
              <a:rPr lang="en-US" dirty="0"/>
              <a:t> vitae dicta sunt </a:t>
            </a:r>
            <a:r>
              <a:rPr lang="en-US" dirty="0" err="1"/>
              <a:t>explicabo</a:t>
            </a:r>
            <a:r>
              <a:rPr lang="en-US" dirty="0"/>
              <a:t>. Nemo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voluptas</a:t>
            </a:r>
            <a:r>
              <a:rPr lang="en-US" dirty="0"/>
              <a:t> sit </a:t>
            </a:r>
            <a:r>
              <a:rPr lang="en-US" dirty="0" err="1"/>
              <a:t>aspernatur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odit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fugit, sed </a:t>
            </a:r>
            <a:r>
              <a:rPr lang="en-US" dirty="0" err="1"/>
              <a:t>quia</a:t>
            </a:r>
            <a:r>
              <a:rPr lang="en-US" dirty="0"/>
              <a:t> </a:t>
            </a:r>
            <a:r>
              <a:rPr lang="en-US" dirty="0" err="1"/>
              <a:t>consequuntur</a:t>
            </a:r>
            <a:r>
              <a:rPr lang="en-US" dirty="0"/>
              <a:t> </a:t>
            </a:r>
            <a:r>
              <a:rPr lang="en-US" dirty="0" err="1"/>
              <a:t>magni</a:t>
            </a:r>
            <a:r>
              <a:rPr lang="en-US" dirty="0"/>
              <a:t> </a:t>
            </a:r>
            <a:r>
              <a:rPr lang="en-US" dirty="0" err="1"/>
              <a:t>dolores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qui </a:t>
            </a:r>
            <a:r>
              <a:rPr lang="en-US" dirty="0" err="1"/>
              <a:t>ratione</a:t>
            </a:r>
            <a:r>
              <a:rPr lang="en-US" dirty="0"/>
              <a:t>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sequi</a:t>
            </a:r>
            <a:r>
              <a:rPr lang="en-US" dirty="0"/>
              <a:t> </a:t>
            </a:r>
            <a:r>
              <a:rPr lang="en-US" dirty="0" err="1"/>
              <a:t>nesciunt</a:t>
            </a:r>
            <a:r>
              <a:rPr lang="en-US" dirty="0"/>
              <a:t>.”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E32B49-4274-D64C-854E-20B50BAD0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2750" y="4808104"/>
            <a:ext cx="2979738" cy="7127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Lorum</a:t>
            </a:r>
            <a:r>
              <a:rPr lang="en-US" dirty="0"/>
              <a:t> Ipsum dolor </a:t>
            </a:r>
            <a:r>
              <a:rPr lang="en-US" dirty="0" err="1"/>
              <a:t>todo</a:t>
            </a:r>
            <a:endParaRPr lang="en-US" dirty="0"/>
          </a:p>
        </p:txBody>
      </p:sp>
      <p:pic>
        <p:nvPicPr>
          <p:cNvPr id="4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CBB2A8C-022D-748B-2B62-D2B12AFA3B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312" y="5949950"/>
            <a:ext cx="16906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6184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36268"/>
            <a:ext cx="4794197" cy="131906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FF8400"/>
                </a:solidFill>
              </a:defRPr>
            </a:lvl1pPr>
          </a:lstStyle>
          <a:p>
            <a:r>
              <a:rPr lang="en-US" dirty="0"/>
              <a:t>Click to edit yellow room for graphic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1AE3D-3FB7-DF47-940B-534F09C62820}"/>
              </a:ext>
            </a:extLst>
          </p:cNvPr>
          <p:cNvSpPr txBox="1"/>
          <p:nvPr userDrawn="1"/>
        </p:nvSpPr>
        <p:spPr>
          <a:xfrm>
            <a:off x="845884" y="3374566"/>
            <a:ext cx="51553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0" i="0" baseline="0" dirty="0">
                <a:solidFill>
                  <a:schemeClr val="tx1"/>
                </a:solidFill>
              </a:rPr>
              <a:t>Subhead red</a:t>
            </a:r>
          </a:p>
        </p:txBody>
      </p:sp>
      <p:pic>
        <p:nvPicPr>
          <p:cNvPr id="5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30CFC46-FA84-F24E-F12F-3564FE44C2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1312" y="5949950"/>
            <a:ext cx="16906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183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86323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5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86523"/>
            <a:ext cx="3932237" cy="10930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8331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86323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500" baseline="0">
                <a:solidFill>
                  <a:srgbClr val="FF84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86523"/>
            <a:ext cx="3932237" cy="10930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6140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926C-699B-E5D6-7B4C-2E8AA09B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8406B-D094-0115-49A7-DE7218634E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0153C-AE57-439C-D410-54D6E532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3C498-4857-4452-A7C3-6ACCAA0BEF79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D3F52-B2A6-F556-9C54-51EB7278A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9B2E9-794D-936C-C4DB-08FBD1CC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FB826-A532-4E31-851F-AB1D05CED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43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62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CCFE2-1117-191D-CD77-40751B4CA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60F1A-0310-FD0D-AD5B-AE7381C16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B6068-984C-8E30-330C-ABBEFDEEB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7C76B-7691-DA1C-C56E-AB43FCE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80494B-C10B-DB06-2781-9CB0B9EB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B36B3-EF0E-E170-102A-6BF7C2EA9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2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7639-A459-71A5-3B51-13DD1B4E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E1280-2000-D6B8-93A5-67528349E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9C56C6-4AAB-2AC9-D53B-F033EF0EF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59AFC0-4593-25B0-8FA0-C60D45B060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198DED-CAE6-3CEF-72A6-62A53E372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43C458-0A39-5095-04DA-7DB56AD6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3A991-003E-82D7-EB93-E3B0FA8C8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803F12-36AA-68EB-11D2-E90759875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56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AB74-3B61-3B6F-E14E-BB287621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AC60B-D2B2-984D-6F95-DBC9C9D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BF609E-B900-8CA4-3C7C-A77DF1A8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B82F75-9A34-419D-99F8-368E45A2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16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4F6273-B9C6-598A-3186-47E266434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1AD15A-9730-3E4F-E04B-97A19DA05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EB0E1-DA8F-4E06-E091-5F88407D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93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2DF10-3719-46DC-52A7-7C0FF5B96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03D4E-A14E-40C2-F43A-DDEAA0522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EBB39-8430-0556-7FBA-2DB4775A86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7D4A10-228D-73EF-1CF0-820845638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5239CA-26AD-AFC9-E005-1EB87E913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8608B-1E77-0A84-A4AC-20C41B33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6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9EAD-5A7C-F4DE-CD96-F92AE039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33B813-4E4F-2483-5A55-946F9C255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C6FAE-A283-1A87-F44C-FD03B3C19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C6AB1-75FE-B5EC-A11E-3D0543E5F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C9CB07-78BB-4E82-08C2-7313F53A0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44D4-E2D5-7A0A-D534-FCE6B21EC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22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7E5D27-9909-D5B5-1BE1-6D006154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FBC1B-05F8-E36D-A135-C0093DBAB6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BD30-39AD-57EB-844B-D8169A98C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73587-FDD0-4A3F-9A53-CDDF8B7A7E05}" type="datetimeFigureOut">
              <a:rPr lang="en-US" smtClean="0"/>
              <a:t>12/09/2024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A4C13-BCE1-26E0-7D6F-159A23F6C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9975D-9EEA-7C63-D0C5-15E00A1CE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D7105-3DAD-40E1-BD51-42BC24CEE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4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ccia destra 7">
            <a:extLst>
              <a:ext uri="{FF2B5EF4-FFF2-40B4-BE49-F238E27FC236}">
                <a16:creationId xmlns:a16="http://schemas.microsoft.com/office/drawing/2014/main" id="{3DFB0C68-5EF2-616E-1DA7-4D249B63448D}"/>
              </a:ext>
            </a:extLst>
          </p:cNvPr>
          <p:cNvSpPr/>
          <p:nvPr userDrawn="1"/>
        </p:nvSpPr>
        <p:spPr>
          <a:xfrm>
            <a:off x="6767863" y="6434414"/>
            <a:ext cx="144552" cy="140415"/>
          </a:xfrm>
          <a:prstGeom prst="rightArrow">
            <a:avLst/>
          </a:prstGeom>
          <a:solidFill>
            <a:srgbClr val="08BC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2274294-16F1-A787-3F88-69FC5946BD9F}"/>
              </a:ext>
            </a:extLst>
          </p:cNvPr>
          <p:cNvSpPr txBox="1"/>
          <p:nvPr userDrawn="1"/>
        </p:nvSpPr>
        <p:spPr>
          <a:xfrm>
            <a:off x="3016987" y="6381510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>
                <a:solidFill>
                  <a:schemeClr val="tx1">
                    <a:lumMod val="25000"/>
                    <a:lumOff val="75000"/>
                  </a:schemeClr>
                </a:solidFill>
              </a:rPr>
              <a:t> Global AIDS Update Report         </a:t>
            </a:r>
            <a:fld id="{00000000-1234-1234-1234-123412341234}" type="slidenum">
              <a:rPr lang="en-US" sz="1000" b="1" smtClean="0">
                <a:solidFill>
                  <a:schemeClr val="tx1">
                    <a:lumMod val="25000"/>
                    <a:lumOff val="75000"/>
                  </a:schemeClr>
                </a:solidFill>
              </a:rPr>
              <a:pPr algn="ctr"/>
              <a:t>‹#›</a:t>
            </a:fld>
            <a:endParaRPr lang="en-US" sz="1000" b="1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54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EDEAE35-7355-4440-BA2A-A9D763578AB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BAE4259-5D7D-4A23-9913-89833214BE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DC88C-2B8D-4CDC-A966-9587D2BDDD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91000D2-CAE6-49BE-96C6-F30C6E83F6DC}" type="datetimeFigureOut">
              <a:rPr lang="en-US"/>
              <a:pPr>
                <a:defRPr/>
              </a:pPr>
              <a:t>12/09/2024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902A-B6D5-42B7-AF46-49A1A85F7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180EB-3F04-4851-B6A8-BF58094DC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213543E-7578-49FA-A272-369487A2D2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F491E23E-FB95-4F20-BEAB-26A64D1265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851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4" r:id="rId2"/>
    <p:sldLayoutId id="214748377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99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hivpc@unaids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#_ftnref2"/><Relationship Id="rId2" Type="http://schemas.openxmlformats.org/officeDocument/2006/relationships/hyperlink" Target="#_ftnref1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www.aidsinfo.unaids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dsinfo.unaids.org/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idsinfo.unaids.org/" TargetMode="Externa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29554FD-BFC5-7A73-F5A7-8BD3F1F26781}"/>
              </a:ext>
            </a:extLst>
          </p:cNvPr>
          <p:cNvSpPr txBox="1"/>
          <p:nvPr/>
        </p:nvSpPr>
        <p:spPr>
          <a:xfrm>
            <a:off x="8871856" y="729344"/>
            <a:ext cx="3048001" cy="347254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9999"/>
                </a:solidFill>
              </a:rPr>
              <a:t>The Urgency of </a:t>
            </a:r>
            <a:r>
              <a:rPr lang="en-US" sz="4400" b="1" dirty="0">
                <a:solidFill>
                  <a:srgbClr val="C00000"/>
                </a:solidFill>
              </a:rPr>
              <a:t>Now: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9999"/>
                </a:solidFill>
              </a:rPr>
              <a:t>Update on global trends in HIV prevention</a:t>
            </a:r>
            <a:endParaRPr lang="en-US" sz="3200" b="1" dirty="0">
              <a:solidFill>
                <a:srgbClr val="009999"/>
              </a:solidFill>
              <a:cs typeface="Calibri" panose="020F0502020204030204"/>
            </a:endParaRPr>
          </a:p>
        </p:txBody>
      </p:sp>
      <p:pic>
        <p:nvPicPr>
          <p:cNvPr id="2" name="Picture 1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A8D4350D-310D-39AB-9F87-731B7839E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3034" y="3137"/>
            <a:ext cx="8571939" cy="5934711"/>
          </a:xfrm>
          <a:prstGeom prst="rect">
            <a:avLst/>
          </a:prstGeom>
        </p:spPr>
      </p:pic>
      <p:pic>
        <p:nvPicPr>
          <p:cNvPr id="9" name="Picture 8" descr="A red ribbon and blue text&#10;&#10;Description automatically generated">
            <a:extLst>
              <a:ext uri="{FF2B5EF4-FFF2-40B4-BE49-F238E27FC236}">
                <a16:creationId xmlns:a16="http://schemas.microsoft.com/office/drawing/2014/main" id="{C844E8BE-0690-A08B-2A1C-395AB330CC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9" y="6064762"/>
            <a:ext cx="1376264" cy="79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688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FCEBA-BBD9-DCCA-A5CC-E7FCBF000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0"/>
            <a:ext cx="10882744" cy="729827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Access to safe injecting equipment remains too low</a:t>
            </a:r>
            <a:endParaRPr lang="en-CH" sz="3200" b="1" dirty="0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3C673-63F4-C0C8-C840-DE7A01C0AE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0229" y="637754"/>
            <a:ext cx="10882744" cy="547098"/>
          </a:xfrm>
        </p:spPr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Four countries above GPC scorecard benchmark show it can be done</a:t>
            </a:r>
            <a:endParaRPr lang="en-CH" b="1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1887E-209B-E000-E748-81FB085F9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69" y="1066800"/>
            <a:ext cx="10017787" cy="58190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10F5CD-6B3F-7D10-16F5-844E55961092}"/>
              </a:ext>
            </a:extLst>
          </p:cNvPr>
          <p:cNvSpPr/>
          <p:nvPr/>
        </p:nvSpPr>
        <p:spPr>
          <a:xfrm>
            <a:off x="10392456" y="729827"/>
            <a:ext cx="1596077" cy="637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81232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7C782-393D-0EC7-3979-C31D06D5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16" y="225312"/>
            <a:ext cx="11708192" cy="895918"/>
          </a:xfrm>
        </p:spPr>
        <p:txBody>
          <a:bodyPr>
            <a:noAutofit/>
          </a:bodyPr>
          <a:lstStyle/>
          <a:p>
            <a:r>
              <a:rPr lang="en-AU" sz="3200" b="1" dirty="0">
                <a:solidFill>
                  <a:srgbClr val="009999"/>
                </a:solidFill>
                <a:latin typeface="+mn-lt"/>
              </a:rPr>
              <a:t>Other harm reduction targets: Good examples, but </a:t>
            </a:r>
            <a:r>
              <a:rPr lang="en-AU" sz="3200" b="1" dirty="0">
                <a:solidFill>
                  <a:srgbClr val="C00000"/>
                </a:solidFill>
                <a:latin typeface="+mn-lt"/>
              </a:rPr>
              <a:t>major gaps </a:t>
            </a:r>
            <a:r>
              <a:rPr lang="en-AU" sz="3200" b="1" dirty="0">
                <a:solidFill>
                  <a:srgbClr val="009999"/>
                </a:solidFill>
                <a:latin typeface="+mn-lt"/>
              </a:rPr>
              <a:t>in coverage persist in majority of countries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983374-131E-150B-ADFB-8269A2B4A2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09" b="76623"/>
          <a:stretch/>
        </p:blipFill>
        <p:spPr>
          <a:xfrm>
            <a:off x="32658" y="1252546"/>
            <a:ext cx="11965741" cy="10341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447428-00BC-C399-72CF-760147D03A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249"/>
          <a:stretch/>
        </p:blipFill>
        <p:spPr>
          <a:xfrm>
            <a:off x="-1" y="2275112"/>
            <a:ext cx="12158409" cy="42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34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2AB3-4C14-4BB8-26DA-2C118F6A1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126" y="680098"/>
            <a:ext cx="10515600" cy="47377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9999"/>
                </a:solidFill>
                <a:latin typeface="+mn-lt"/>
              </a:rPr>
              <a:t>What it takes to close the persistent prevention gap</a:t>
            </a:r>
          </a:p>
        </p:txBody>
      </p:sp>
      <p:sp>
        <p:nvSpPr>
          <p:cNvPr id="5" name="Text Box 1411484613">
            <a:extLst>
              <a:ext uri="{FF2B5EF4-FFF2-40B4-BE49-F238E27FC236}">
                <a16:creationId xmlns:a16="http://schemas.microsoft.com/office/drawing/2014/main" id="{F29DED6B-4EBB-7804-39BC-21F2974A9508}"/>
              </a:ext>
            </a:extLst>
          </p:cNvPr>
          <p:cNvSpPr txBox="1"/>
          <p:nvPr/>
        </p:nvSpPr>
        <p:spPr>
          <a:xfrm>
            <a:off x="482790" y="1532816"/>
            <a:ext cx="11226419" cy="433875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bridge the prevention gaps between countries and populations</a:t>
            </a:r>
            <a:r>
              <a:rPr lang="en-CA" sz="24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400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people-centered, </a:t>
            </a: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effective, sustainable and resilient HIV prevention </a:t>
            </a: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programmes </a:t>
            </a: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 scale</a:t>
            </a: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need:</a:t>
            </a: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b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financial resources</a:t>
            </a: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making </a:t>
            </a: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prevention options available and accessible; </a:t>
            </a:r>
            <a:b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(2) </a:t>
            </a: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reliable, disaggregated data </a:t>
            </a: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(including community-generated data) so planners can focus interventions with greater precision</a:t>
            </a: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b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CA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(3) </a:t>
            </a:r>
            <a:r>
              <a:rPr lang="en-CA" sz="2400" b="1" kern="0" dirty="0">
                <a:solidFill>
                  <a:srgbClr val="0099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people-centered design and communication</a:t>
            </a:r>
            <a:r>
              <a:rPr lang="en-CA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key populations; women &amp; girls and men &amp; boys in settings with high HIV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CA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kumimoji="0" lang="en-CA" sz="24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differentiated service delivery </a:t>
            </a: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 innovation and investment in trusted access platforms</a:t>
            </a:r>
            <a:r>
              <a:rPr lang="en-CA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– country-led and community-led</a:t>
            </a:r>
            <a:r>
              <a:rPr kumimoji="0" lang="en-CA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(5) addressing </a:t>
            </a:r>
            <a:r>
              <a:rPr lang="en-CA" sz="2400" b="1" kern="0" dirty="0">
                <a:solidFill>
                  <a:srgbClr val="0099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underlying behavioral and structural including rights related barriers </a:t>
            </a:r>
            <a:r>
              <a:rPr lang="en-CA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prevention access;</a:t>
            </a:r>
            <a:endParaRPr kumimoji="0" lang="en-CA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2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(6) strong and consistent </a:t>
            </a:r>
            <a:r>
              <a:rPr lang="en-CA" sz="2400" b="1" kern="0" dirty="0">
                <a:solidFill>
                  <a:srgbClr val="00999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political leadership.</a:t>
            </a:r>
            <a:endParaRPr kumimoji="0" lang="en-CA" sz="2400" b="1" i="0" u="none" strike="noStrike" kern="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 (Body CS)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 (Body CS)"/>
              </a:rPr>
              <a:t> 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 (Body CS)"/>
            </a:endParaRPr>
          </a:p>
        </p:txBody>
      </p:sp>
    </p:spTree>
    <p:extLst>
      <p:ext uri="{BB962C8B-B14F-4D97-AF65-F5344CB8AC3E}">
        <p14:creationId xmlns:p14="http://schemas.microsoft.com/office/powerpoint/2010/main" val="400913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FF0322-0C0B-918A-877C-4DE54D88A1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482467"/>
              </p:ext>
            </p:extLst>
          </p:nvPr>
        </p:nvGraphicFramePr>
        <p:xfrm>
          <a:off x="315686" y="2340428"/>
          <a:ext cx="6477000" cy="4241800"/>
        </p:xfrm>
        <a:graphic>
          <a:graphicData uri="http://schemas.openxmlformats.org/drawingml/2006/table">
            <a:tbl>
              <a:tblPr/>
              <a:tblGrid>
                <a:gridCol w="3132029">
                  <a:extLst>
                    <a:ext uri="{9D8B030D-6E8A-4147-A177-3AD203B41FA5}">
                      <a16:colId xmlns:a16="http://schemas.microsoft.com/office/drawing/2014/main" val="121769088"/>
                    </a:ext>
                  </a:extLst>
                </a:gridCol>
                <a:gridCol w="3344971">
                  <a:extLst>
                    <a:ext uri="{9D8B030D-6E8A-4147-A177-3AD203B41FA5}">
                      <a16:colId xmlns:a16="http://schemas.microsoft.com/office/drawing/2014/main" val="387611675"/>
                    </a:ext>
                  </a:extLst>
                </a:gridCol>
              </a:tblGrid>
              <a:tr h="108468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100">
                          <a:solidFill>
                            <a:srgbClr val="FFFFFF"/>
                          </a:solidFill>
                          <a:effectLst/>
                          <a:highlight>
                            <a:srgbClr val="009999"/>
                          </a:highlight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Presentation Title</a:t>
                      </a:r>
                      <a:endParaRPr lang="en-CH" sz="2000" kern="100">
                        <a:solidFill>
                          <a:srgbClr val="000000"/>
                        </a:solidFill>
                        <a:effectLst/>
                        <a:highlight>
                          <a:srgbClr val="009999"/>
                        </a:highlight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kern="100">
                          <a:solidFill>
                            <a:srgbClr val="FFFFFF"/>
                          </a:solidFill>
                          <a:effectLst/>
                          <a:highlight>
                            <a:srgbClr val="009999"/>
                          </a:highlight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Person Organization</a:t>
                      </a:r>
                      <a:endParaRPr lang="en-CH" sz="2000" kern="100">
                        <a:solidFill>
                          <a:srgbClr val="000000"/>
                        </a:solidFill>
                        <a:effectLst/>
                        <a:highlight>
                          <a:srgbClr val="009999"/>
                        </a:highlight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906961"/>
                  </a:ext>
                </a:extLst>
              </a:tr>
              <a:tr h="242763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Welcome and session objectives</a:t>
                      </a:r>
                      <a:endParaRPr lang="en-CH" sz="2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Prof. Sheila Tlou, GPC co-chair</a:t>
                      </a:r>
                      <a:endParaRPr lang="en-CH" sz="16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CH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Mitchell Warren, GPC co-chair</a:t>
                      </a:r>
                      <a:endParaRPr lang="en-CH" sz="16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744362"/>
                  </a:ext>
                </a:extLst>
              </a:tr>
              <a:tr h="32540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Changing patterns of HIV incidence and long-term projections to inform the future of prevention</a:t>
                      </a:r>
                      <a:endParaRPr lang="en-CH" sz="2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Jeff Imai-Eaton,</a:t>
                      </a:r>
                      <a:endParaRPr lang="en-CH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Harvard University</a:t>
                      </a:r>
                      <a:endParaRPr lang="en-CH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68937"/>
                  </a:ext>
                </a:extLst>
              </a:tr>
              <a:tr h="32540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Key lessons from a decade of experience with people-centered and differentiated prevention in Kenya</a:t>
                      </a:r>
                      <a:endParaRPr lang="en-CH" sz="2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Ruth Laibon, National </a:t>
                      </a:r>
                      <a:r>
                        <a:rPr lang="en-US" sz="1100" kern="100" dirty="0" err="1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Syndemic</a:t>
                      </a: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b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</a:b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Diseases Council, Kenya</a:t>
                      </a:r>
                      <a:endParaRPr lang="en-CH" sz="16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96708"/>
                  </a:ext>
                </a:extLst>
              </a:tr>
              <a:tr h="21693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People-centred HIV prevention programming at community level in the Philippines</a:t>
                      </a:r>
                      <a:endParaRPr lang="en-CH" sz="2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CH" sz="1100" kern="100" dirty="0" err="1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Ronivin</a:t>
                      </a:r>
                      <a:r>
                        <a:rPr lang="en-CH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Garcia </a:t>
                      </a:r>
                      <a:r>
                        <a:rPr lang="en-CH" sz="1100" kern="100" dirty="0" err="1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Pagtakhan</a:t>
                      </a:r>
                      <a:r>
                        <a:rPr lang="en-CH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, </a:t>
                      </a:r>
                      <a:r>
                        <a:rPr lang="en-CH" sz="1100" kern="100" dirty="0" err="1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Loveyourself</a:t>
                      </a:r>
                      <a:r>
                        <a:rPr lang="en-CH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, Philippines</a:t>
                      </a:r>
                      <a:endParaRPr lang="en-CH" sz="16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5894019"/>
                  </a:ext>
                </a:extLst>
              </a:tr>
              <a:tr h="108468">
                <a:tc rowSpan="5"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Panel Discussion with senior leaders in the HIV response on sustainable HIV prevention responses</a:t>
                      </a:r>
                      <a:endParaRPr lang="en-CH" sz="2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kern="10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Angeli Achrekar, UNAIDS</a:t>
                      </a:r>
                      <a:endParaRPr lang="en-CH" sz="16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7231695"/>
                  </a:ext>
                </a:extLst>
              </a:tr>
              <a:tr h="108468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kern="100" dirty="0" err="1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Bience</a:t>
                      </a: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1100" kern="100" dirty="0" err="1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Gawanas</a:t>
                      </a: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, Global Fund Board vice-chair</a:t>
                      </a:r>
                      <a:endParaRPr lang="en-CH" sz="16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1451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Rebecca Bunnell,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</a:t>
                      </a: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Principal Deputy </a:t>
                      </a:r>
                      <a:b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</a:b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U.S. Global AIDS Coordinator for PEPFAR</a:t>
                      </a:r>
                      <a:endParaRPr lang="en-CH" sz="16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264845"/>
                  </a:ext>
                </a:extLst>
              </a:tr>
              <a:tr h="108468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kern="100" dirty="0" err="1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Yogan</a:t>
                      </a: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 Pillay, BMGF – Director for HIV and TB</a:t>
                      </a:r>
                      <a:endParaRPr lang="en-CH" sz="16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9879066"/>
                  </a:ext>
                </a:extLst>
              </a:tr>
              <a:tr h="108468">
                <a:tc vMerge="1">
                  <a:txBody>
                    <a:bodyPr/>
                    <a:lstStyle/>
                    <a:p>
                      <a:endParaRPr lang="en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Solange Baptiste, IPTC – Executive Director</a:t>
                      </a:r>
                      <a:endParaRPr lang="en-CH" sz="16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3388105"/>
                  </a:ext>
                </a:extLst>
              </a:tr>
              <a:tr h="108468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Questions &amp; answers</a:t>
                      </a:r>
                      <a:endParaRPr lang="en-CH" sz="2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CH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Sheila Tlou, GPC co-chair</a:t>
                      </a:r>
                      <a:endParaRPr lang="en-CH" sz="16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41410"/>
                  </a:ext>
                </a:extLst>
              </a:tr>
              <a:tr h="108468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kern="10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Way forward: The urgency of prevention now</a:t>
                      </a:r>
                      <a:endParaRPr lang="en-CH" sz="2000" kern="10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kern="100" dirty="0">
                          <a:solidFill>
                            <a:srgbClr val="000000"/>
                          </a:solidFill>
                          <a:effectLst/>
                          <a:latin typeface="Arial Nova Cond" panose="020B0506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Mitchell Warren, AVAC, GPC co-chair</a:t>
                      </a:r>
                      <a:endParaRPr lang="en-CH" sz="1600" kern="1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0712" marR="60712" marT="0" marB="0"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89485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F74D61F-9C16-388B-D1B6-1CDB292737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62" t="40319" r="11785" b="33650"/>
          <a:stretch/>
        </p:blipFill>
        <p:spPr>
          <a:xfrm>
            <a:off x="4735286" y="1"/>
            <a:ext cx="7456714" cy="1982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F41A2C-95FE-3FFF-31B5-F1E9AE1AEFCB}"/>
              </a:ext>
            </a:extLst>
          </p:cNvPr>
          <p:cNvSpPr txBox="1"/>
          <p:nvPr/>
        </p:nvSpPr>
        <p:spPr>
          <a:xfrm>
            <a:off x="130628" y="133531"/>
            <a:ext cx="43325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A99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People-</a:t>
            </a:r>
            <a:r>
              <a:rPr lang="en-US" sz="2400" b="1" kern="0" dirty="0" err="1">
                <a:solidFill>
                  <a:srgbClr val="00A99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centred</a:t>
            </a:r>
            <a:r>
              <a:rPr lang="en-US" sz="2400" b="1" kern="0" dirty="0">
                <a:solidFill>
                  <a:srgbClr val="00A99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and sustainable HIV prevention: </a:t>
            </a:r>
            <a:br>
              <a:rPr lang="en-US" sz="2400" b="1" kern="0" dirty="0">
                <a:solidFill>
                  <a:srgbClr val="00A99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2400" b="1" kern="0" dirty="0">
                <a:solidFill>
                  <a:srgbClr val="2E74B5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Towards a new generation of prevention responses in a changing epidemic context</a:t>
            </a:r>
            <a:endParaRPr lang="en-CH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5A9C2-1C6A-334F-A759-693736CF153F}"/>
              </a:ext>
            </a:extLst>
          </p:cNvPr>
          <p:cNvSpPr txBox="1"/>
          <p:nvPr/>
        </p:nvSpPr>
        <p:spPr>
          <a:xfrm>
            <a:off x="7260772" y="2340428"/>
            <a:ext cx="47570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Key messages: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Primary prevention &amp; treatment both needed to achieve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Both scaled low cost prevention &amp; highly effective focused prevention needed in the right mix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Country-led, differentiated, scaled prevention for all key &amp; priority populations possible (Kenya example)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Scaled community models effective in reaching key populations (Philippines)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5203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414B1-7389-5517-32D5-8D59308E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key themes advanced through GPC</a:t>
            </a:r>
            <a:endParaRPr lang="en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77E15-A444-3611-ADC6-DE6B873BB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Achieving scale and equity: models to simplify, normalize, and diversify </a:t>
            </a:r>
            <a:r>
              <a:rPr lang="en-US" dirty="0" err="1"/>
              <a:t>PrEP</a:t>
            </a:r>
            <a:r>
              <a:rPr lang="en-US" dirty="0"/>
              <a:t> service delivery</a:t>
            </a:r>
          </a:p>
          <a:p>
            <a:r>
              <a:rPr lang="en-US" dirty="0"/>
              <a:t>Cutting-edge prevention expertise for country and local program managers: How to access new and impactful HIV prevention resources</a:t>
            </a:r>
          </a:p>
          <a:p>
            <a:r>
              <a:rPr lang="en-US" dirty="0"/>
              <a:t>Men and HIV: Innovative strategies and challenges in addressing HIV among men: Insights and future directions</a:t>
            </a:r>
          </a:p>
          <a:p>
            <a:r>
              <a:rPr lang="en-US" dirty="0"/>
              <a:t>Key Populations Community of Practice (KP COP) Theme 10: How to use law reform to advance HIV prevention for key populations</a:t>
            </a:r>
          </a:p>
          <a:p>
            <a:r>
              <a:rPr lang="en-US" dirty="0"/>
              <a:t>Global Condom Community of Practice session: The relevance of condoms in an era of choice</a:t>
            </a:r>
          </a:p>
        </p:txBody>
      </p:sp>
    </p:spTree>
    <p:extLst>
      <p:ext uri="{BB962C8B-B14F-4D97-AF65-F5344CB8AC3E}">
        <p14:creationId xmlns:p14="http://schemas.microsoft.com/office/powerpoint/2010/main" val="2875131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1ECF-D76F-520A-E620-7A2CD0CD9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9999"/>
                </a:solidFill>
                <a:latin typeface="+mn-lt"/>
              </a:rPr>
              <a:t>Key points for sustainability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1DA830-7886-4F84-1A54-F65E8BE2B5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70420" y="1680426"/>
            <a:ext cx="1028560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Strong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political commitment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to share financing responsibility and support inclusive multisectoral governance and policies.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</a:pP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A mix of domestic and international financing 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that is adequate, sustainable and equitable and that includes</a:t>
            </a: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 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financing of community</a:t>
            </a:r>
            <a:r>
              <a:rPr kumimoji="0" lang="en-CA" altLang="en-US" sz="2400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-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 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led activities and services – and integration of prevention into health financing schemes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</a:pP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Predictable funding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 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allocations for </a:t>
            </a: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science</a:t>
            </a:r>
            <a:r>
              <a:rPr kumimoji="0" lang="en-CA" altLang="en-US" sz="2400" b="1" i="0" u="sng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-</a:t>
            </a: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 driven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, </a:t>
            </a: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high</a:t>
            </a:r>
            <a:r>
              <a:rPr kumimoji="0" lang="en-CA" altLang="en-US" sz="2400" b="1" i="0" u="sng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-</a:t>
            </a: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 impact prevention programmes</a:t>
            </a: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 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that are backed by well-functioning surveillance and data systems.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</a:pP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Resilient capacity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 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to deliver and manage integrated, differentiated and equitable HIV prevention interventions,</a:t>
            </a:r>
            <a:r>
              <a:rPr kumimoji="0" lang="en-CA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 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adopt evidence-based approaches in line with international guidelines</a:t>
            </a:r>
            <a:r>
              <a:rPr kumimoji="0" lang="en-CA" altLang="en-US" sz="2400" b="0" i="0" u="sng" strike="noStrike" cap="none" normalizeH="0" baseline="0" dirty="0">
                <a:ln>
                  <a:noFill/>
                </a:ln>
                <a:solidFill>
                  <a:srgbClr val="00808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,</a:t>
            </a:r>
            <a:r>
              <a:rPr kumimoji="0" lang="en-CA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 and introduce innovations.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>
              <a:lnSpc>
                <a:spcPct val="100000"/>
              </a:lnSpc>
            </a:pPr>
            <a:r>
              <a:rPr kumimoji="0" lang="en-CA" altLang="en-US" sz="2400" b="1" i="0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The removal of harmful laws and the implementation of enabling policies </a:t>
            </a:r>
            <a:r>
              <a:rPr kumimoji="0" lang="en-CA" altLang="en-US" sz="2400" b="0" i="0" strike="noStrike" cap="none" normalizeH="0" baseline="0" dirty="0">
                <a:ln>
                  <a:noFill/>
                </a:ln>
                <a:effectLst/>
                <a:latin typeface="+mn-lt"/>
                <a:ea typeface="Yu Mincho" panose="02020400000000000000" pitchFamily="18" charset="-128"/>
                <a:cs typeface="Calibri Light" panose="020F0302020204030204" pitchFamily="34" charset="0"/>
              </a:rPr>
              <a:t>that support accessible, equitable, accessible and high- quality HIV services.</a:t>
            </a:r>
            <a:endParaRPr kumimoji="0" lang="en-CA" altLang="en-US" sz="4000" b="0" i="0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622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40BF58-D7DE-0A47-0661-5C2C4B776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" y="293188"/>
            <a:ext cx="11370733" cy="1325563"/>
          </a:xfrm>
        </p:spPr>
        <p:txBody>
          <a:bodyPr>
            <a:normAutofit/>
          </a:bodyPr>
          <a:lstStyle/>
          <a:p>
            <a:r>
              <a:rPr lang="en-AU" sz="3600" b="1" dirty="0">
                <a:solidFill>
                  <a:srgbClr val="3A8686"/>
                </a:solidFill>
                <a:latin typeface="+mn-lt"/>
              </a:rPr>
              <a:t>The Urgency of Now: </a:t>
            </a:r>
            <a:br>
              <a:rPr lang="en-AU" sz="3600" dirty="0">
                <a:latin typeface="+mn-lt"/>
              </a:rPr>
            </a:br>
            <a:r>
              <a:rPr lang="en-AU" sz="3200" b="1" dirty="0">
                <a:solidFill>
                  <a:srgbClr val="0099CC"/>
                </a:solidFill>
                <a:latin typeface="+mn-lt"/>
              </a:rPr>
              <a:t>A moment of opportunity to turn around the prevention crisis</a:t>
            </a:r>
            <a:endParaRPr lang="en-AU" sz="3600" b="1" dirty="0">
              <a:solidFill>
                <a:srgbClr val="0099CC"/>
              </a:solidFill>
              <a:latin typeface="+mn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2FFC53-09FB-C2EE-81B9-31512F1A2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66" y="2577745"/>
            <a:ext cx="4621942" cy="283920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3000" b="1" dirty="0">
                <a:solidFill>
                  <a:srgbClr val="0099CC"/>
                </a:solidFill>
              </a:rPr>
              <a:t>The time to act is now:</a:t>
            </a:r>
            <a:r>
              <a:rPr lang="en-US" sz="3000" dirty="0">
                <a:solidFill>
                  <a:srgbClr val="0099CC"/>
                </a:solidFill>
              </a:rPr>
              <a:t> </a:t>
            </a:r>
            <a:br>
              <a:rPr lang="en-US" sz="3000" dirty="0">
                <a:solidFill>
                  <a:srgbClr val="0099CC"/>
                </a:solidFill>
              </a:rPr>
            </a:br>
            <a:r>
              <a:rPr lang="en-US" sz="3000" dirty="0"/>
              <a:t>If 1.3 million people continue to acquire HIV every year, the response will be more complex and costly in 2030 and 2050</a:t>
            </a:r>
          </a:p>
          <a:p>
            <a:pPr marL="342900" lvl="0" indent="-342900">
              <a:spcBef>
                <a:spcPts val="600"/>
              </a:spcBef>
              <a:buFont typeface="Symbol" panose="05050102010706020507" pitchFamily="18" charset="2"/>
              <a:buChar char=""/>
            </a:pPr>
            <a:endParaRPr lang="en-CH" sz="30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EAC09A7-F1C5-4BD4-705C-705D4D638996}"/>
              </a:ext>
            </a:extLst>
          </p:cNvPr>
          <p:cNvGraphicFramePr>
            <a:graphicFrameLocks/>
          </p:cNvGraphicFramePr>
          <p:nvPr/>
        </p:nvGraphicFramePr>
        <p:xfrm>
          <a:off x="6335281" y="2419108"/>
          <a:ext cx="5559419" cy="4213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2670EB0-E761-172B-E7E9-A2CC1A561301}"/>
              </a:ext>
            </a:extLst>
          </p:cNvPr>
          <p:cNvSpPr txBox="1"/>
          <p:nvPr/>
        </p:nvSpPr>
        <p:spPr>
          <a:xfrm>
            <a:off x="6875363" y="1680444"/>
            <a:ext cx="48244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Red</a:t>
            </a:r>
            <a:r>
              <a:rPr lang="en-US" sz="1400" dirty="0"/>
              <a:t> projection at current effort</a:t>
            </a:r>
          </a:p>
          <a:p>
            <a:r>
              <a:rPr lang="en-US" sz="14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0099CC"/>
                </a:solidFill>
              </a:rPr>
              <a:t>Blue</a:t>
            </a:r>
            <a:r>
              <a:rPr lang="en-US" sz="1400" dirty="0">
                <a:solidFill>
                  <a:srgbClr val="0099CC"/>
                </a:solidFill>
              </a:rPr>
              <a:t> </a:t>
            </a:r>
            <a:r>
              <a:rPr lang="en-US" sz="1400" dirty="0"/>
              <a:t>projections if countries meet 2025 prevention, treatment and enabler targets</a:t>
            </a:r>
          </a:p>
        </p:txBody>
      </p:sp>
    </p:spTree>
    <p:extLst>
      <p:ext uri="{BB962C8B-B14F-4D97-AF65-F5344CB8AC3E}">
        <p14:creationId xmlns:p14="http://schemas.microsoft.com/office/powerpoint/2010/main" val="1693302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40BF58-D7DE-0A47-0661-5C2C4B776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1" y="185057"/>
            <a:ext cx="10632440" cy="1325563"/>
          </a:xfrm>
        </p:spPr>
        <p:txBody>
          <a:bodyPr>
            <a:normAutofit/>
          </a:bodyPr>
          <a:lstStyle/>
          <a:p>
            <a:r>
              <a:rPr lang="en-AU" sz="3600" b="1" dirty="0">
                <a:solidFill>
                  <a:srgbClr val="3A8686"/>
                </a:solidFill>
                <a:latin typeface="+mn-lt"/>
              </a:rPr>
              <a:t>The Urgency of Now:</a:t>
            </a:r>
            <a:br>
              <a:rPr lang="en-AU" sz="3600" dirty="0">
                <a:latin typeface="+mn-lt"/>
              </a:rPr>
            </a:br>
            <a:r>
              <a:rPr lang="en-AU" sz="3200" b="1" dirty="0">
                <a:solidFill>
                  <a:srgbClr val="0099CC"/>
                </a:solidFill>
                <a:latin typeface="+mn-lt"/>
              </a:rPr>
              <a:t>Accelerating long-acting PrEP choice &amp; innovation </a:t>
            </a:r>
            <a:endParaRPr lang="en-AU" sz="3600" b="1" dirty="0">
              <a:solidFill>
                <a:srgbClr val="0099CC"/>
              </a:solidFill>
              <a:latin typeface="+mn-l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2FFC53-09FB-C2EE-81B9-31512F1A2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52" y="1679019"/>
            <a:ext cx="11366339" cy="5260832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AU" b="1" dirty="0">
                <a:solidFill>
                  <a:srgbClr val="009999"/>
                </a:solidFill>
              </a:rPr>
              <a:t>Access to PrEP is increasing </a:t>
            </a:r>
            <a:r>
              <a:rPr lang="en-AU" dirty="0"/>
              <a:t>but</a:t>
            </a:r>
            <a:br>
              <a:rPr lang="en-AU" dirty="0"/>
            </a:br>
            <a:r>
              <a:rPr lang="en-AU" dirty="0"/>
              <a:t>only in a few countries</a:t>
            </a:r>
          </a:p>
          <a:p>
            <a:pPr>
              <a:spcBef>
                <a:spcPts val="1200"/>
              </a:spcBef>
            </a:pPr>
            <a:endParaRPr lang="en-AU" dirty="0"/>
          </a:p>
          <a:p>
            <a:pPr>
              <a:spcBef>
                <a:spcPts val="1200"/>
              </a:spcBef>
            </a:pPr>
            <a:r>
              <a:rPr lang="en-AU" dirty="0"/>
              <a:t>Landmark results for PURPOSE 1 study</a:t>
            </a:r>
            <a:br>
              <a:rPr lang="en-AU" dirty="0"/>
            </a:br>
            <a:r>
              <a:rPr lang="en-AU" dirty="0"/>
              <a:t>of </a:t>
            </a:r>
            <a:r>
              <a:rPr lang="en-AU" b="1" dirty="0" err="1">
                <a:solidFill>
                  <a:srgbClr val="009999"/>
                </a:solidFill>
              </a:rPr>
              <a:t>lenacapavir</a:t>
            </a:r>
            <a:r>
              <a:rPr lang="en-AU" b="1" dirty="0">
                <a:solidFill>
                  <a:srgbClr val="009999"/>
                </a:solidFill>
              </a:rPr>
              <a:t> as </a:t>
            </a:r>
            <a:r>
              <a:rPr lang="en-AU" b="1" dirty="0" err="1">
                <a:solidFill>
                  <a:srgbClr val="009999"/>
                </a:solidFill>
              </a:rPr>
              <a:t>PrEP</a:t>
            </a:r>
            <a:r>
              <a:rPr lang="en-AU" b="1" dirty="0">
                <a:solidFill>
                  <a:srgbClr val="009999"/>
                </a:solidFill>
              </a:rPr>
              <a:t>:  </a:t>
            </a:r>
            <a:r>
              <a:rPr lang="en-AU" dirty="0"/>
              <a:t>100% efficacy </a:t>
            </a:r>
            <a:br>
              <a:rPr lang="en-AU" dirty="0"/>
            </a:br>
            <a:r>
              <a:rPr lang="en-AU" dirty="0"/>
              <a:t>reported in cisgender women in </a:t>
            </a:r>
            <a:br>
              <a:rPr lang="en-AU" dirty="0"/>
            </a:br>
            <a:r>
              <a:rPr lang="en-AU" dirty="0"/>
              <a:t>Uganda and South Africa</a:t>
            </a:r>
          </a:p>
          <a:p>
            <a:pPr lvl="0">
              <a:spcBef>
                <a:spcPts val="1200"/>
              </a:spcBef>
              <a:buSzPct val="100000"/>
              <a:tabLst>
                <a:tab pos="457200" algn="l"/>
              </a:tabLst>
            </a:pPr>
            <a:endParaRPr lang="en-US" dirty="0"/>
          </a:p>
          <a:p>
            <a:pPr lvl="0">
              <a:spcBef>
                <a:spcPts val="1200"/>
              </a:spcBef>
              <a:buSzPct val="100000"/>
              <a:tabLst>
                <a:tab pos="457200" algn="l"/>
              </a:tabLst>
            </a:pPr>
            <a:r>
              <a:rPr lang="en-US" dirty="0"/>
              <a:t>To accelerate the scale-up:</a:t>
            </a:r>
            <a:endParaRPr lang="en-AU" dirty="0"/>
          </a:p>
          <a:p>
            <a:pPr lvl="1">
              <a:spcBef>
                <a:spcPts val="1200"/>
              </a:spcBef>
              <a:buSzPct val="100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dirty="0"/>
              <a:t>Ensuring the </a:t>
            </a:r>
            <a:r>
              <a:rPr lang="en-US" sz="2000" b="1" dirty="0">
                <a:solidFill>
                  <a:srgbClr val="009999"/>
                </a:solidFill>
              </a:rPr>
              <a:t>affordability, availability, and access </a:t>
            </a:r>
            <a:r>
              <a:rPr lang="en-US" sz="2000" b="1" dirty="0">
                <a:solidFill>
                  <a:srgbClr val="00B050"/>
                </a:solidFill>
              </a:rPr>
              <a:t>of different </a:t>
            </a:r>
            <a:r>
              <a:rPr lang="en-US" sz="2000" b="1" dirty="0" err="1">
                <a:solidFill>
                  <a:srgbClr val="00B050"/>
                </a:solidFill>
              </a:rPr>
              <a:t>PrEP</a:t>
            </a:r>
            <a:r>
              <a:rPr lang="en-US" sz="2000" b="1" dirty="0">
                <a:solidFill>
                  <a:srgbClr val="00B050"/>
                </a:solidFill>
              </a:rPr>
              <a:t> options and PEP</a:t>
            </a:r>
            <a:endParaRPr lang="en-US" sz="2000" b="1" dirty="0">
              <a:solidFill>
                <a:srgbClr val="009999"/>
              </a:solidFill>
            </a:endParaRPr>
          </a:p>
          <a:p>
            <a:pPr lvl="1">
              <a:spcBef>
                <a:spcPts val="1200"/>
              </a:spcBef>
              <a:buSzPct val="100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dirty="0"/>
              <a:t>Swiftly adopting decentralized and community delivery models</a:t>
            </a:r>
            <a:endParaRPr lang="en-AU" sz="2000" dirty="0"/>
          </a:p>
          <a:p>
            <a:pPr lvl="1">
              <a:spcBef>
                <a:spcPts val="1200"/>
              </a:spcBef>
              <a:buSzPct val="100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000" dirty="0"/>
              <a:t>Enabling legal and policy environments conducive to large-scale implementation.</a:t>
            </a:r>
            <a:endParaRPr lang="en-AU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1CCD8E-3798-C57E-DE73-5F6E1C86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51062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10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1ECF-D76F-520A-E620-7A2CD0CD9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68" y="325078"/>
            <a:ext cx="11083724" cy="1325563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accent2"/>
                </a:solidFill>
                <a:latin typeface="+mn-lt"/>
              </a:rPr>
              <a:t>A moment of opportunity: </a:t>
            </a:r>
            <a:r>
              <a:rPr lang="en-US" sz="4000" dirty="0">
                <a:solidFill>
                  <a:srgbClr val="3A8686"/>
                </a:solidFill>
                <a:latin typeface="+mn-lt"/>
              </a:rPr>
              <a:t>A renewed prevention push to turn around the prevention crisis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E1DA830-7886-4F84-1A54-F65E8BE2B5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739867" y="2027210"/>
            <a:ext cx="11193631" cy="420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</a:pP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People</a:t>
            </a: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-centered and </a:t>
            </a: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rights</a:t>
            </a: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-based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en-US" sz="3600" dirty="0">
                <a:solidFill>
                  <a:srgbClr val="009999"/>
                </a:solidFill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Relevant p</a:t>
            </a: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revention </a:t>
            </a:r>
            <a:r>
              <a:rPr kumimoji="0" lang="en-US" altLang="en-US" sz="360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choices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US" altLang="en-US" sz="3600" dirty="0">
                <a:solidFill>
                  <a:srgbClr val="009999"/>
                </a:solidFill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A combination prevention </a:t>
            </a:r>
            <a:r>
              <a:rPr lang="en-US" alt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investment push</a:t>
            </a: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en-US" altLang="en-US" sz="12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  <a:buFont typeface="Calibri" panose="020F0502020204030204" pitchFamily="34" charset="0"/>
              <a:buChar char="→"/>
            </a:pPr>
            <a:r>
              <a:rPr lang="en-US" altLang="en-US" sz="3600" dirty="0">
                <a:solidFill>
                  <a:srgbClr val="009999"/>
                </a:solidFill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en-US" sz="3600" b="1" dirty="0">
                <a:solidFill>
                  <a:srgbClr val="009999"/>
                </a:solidFill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More prevention users: </a:t>
            </a:r>
            <a:r>
              <a:rPr lang="en-US" altLang="en-US" sz="3600" b="1" dirty="0">
                <a:solidFill>
                  <a:srgbClr val="92D050"/>
                </a:solidFill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↑ to 95% of people in need</a:t>
            </a:r>
          </a:p>
          <a:p>
            <a:pPr>
              <a:lnSpc>
                <a:spcPct val="100000"/>
              </a:lnSpc>
              <a:spcBef>
                <a:spcPts val="1800"/>
              </a:spcBef>
              <a:buFont typeface="Calibri" panose="020F0502020204030204" pitchFamily="34" charset="0"/>
              <a:buChar char="→"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009999"/>
                </a:solidFill>
                <a:effectLst/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 Fewer </a:t>
            </a:r>
            <a:r>
              <a:rPr lang="en-US" altLang="en-US" sz="3600" b="1" dirty="0">
                <a:solidFill>
                  <a:srgbClr val="009999"/>
                </a:solidFill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people acquiring HIV: </a:t>
            </a:r>
            <a:r>
              <a:rPr lang="en-US" altLang="en-US" sz="3600" b="1" dirty="0">
                <a:solidFill>
                  <a:srgbClr val="00B050"/>
                </a:solidFill>
                <a:latin typeface="+mn-lt"/>
                <a:ea typeface="Calibri" panose="020F0502020204030204" pitchFamily="34" charset="0"/>
                <a:cs typeface="Calibri Light" panose="020F0302020204030204" pitchFamily="34" charset="0"/>
              </a:rPr>
              <a:t>↓80% </a:t>
            </a:r>
            <a:endParaRPr kumimoji="0" lang="en-CA" altLang="en-US" sz="5400" b="1" i="0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1008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FED1F-CB3C-4D04-BDC7-B1C2619CA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920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4964F6-67FA-EDFC-EB3C-D2D155C94FA2}"/>
              </a:ext>
            </a:extLst>
          </p:cNvPr>
          <p:cNvSpPr txBox="1">
            <a:spLocks/>
          </p:cNvSpPr>
          <p:nvPr/>
        </p:nvSpPr>
        <p:spPr>
          <a:xfrm>
            <a:off x="478850" y="5121931"/>
            <a:ext cx="10646581" cy="17360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+mn-lt"/>
              </a:rPr>
              <a:t>Please contact us for any questions using this email: </a:t>
            </a:r>
            <a:r>
              <a:rPr lang="en-US" sz="2800" dirty="0">
                <a:latin typeface="+mn-lt"/>
                <a:hlinkClick r:id="rId3"/>
              </a:rPr>
              <a:t>hivpc@unaids.org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3283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2FFC53-09FB-C2EE-81B9-31512F1A29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39" y="307553"/>
            <a:ext cx="11763521" cy="502676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600"/>
              </a:spcBef>
              <a:buNone/>
            </a:pPr>
            <a:r>
              <a:rPr lang="en-US" sz="3200" b="1" dirty="0">
                <a:solidFill>
                  <a:srgbClr val="C00000"/>
                </a:solidFill>
              </a:rPr>
              <a:t>1.3 million </a:t>
            </a:r>
            <a:r>
              <a:rPr lang="en-US" sz="3200" dirty="0">
                <a:solidFill>
                  <a:srgbClr val="009999"/>
                </a:solidFill>
              </a:rPr>
              <a:t>new HIV infections in 2023: more than </a:t>
            </a:r>
            <a:r>
              <a:rPr lang="en-US" sz="3200" b="1" dirty="0">
                <a:solidFill>
                  <a:srgbClr val="C00000"/>
                </a:solidFill>
              </a:rPr>
              <a:t>3 times </a:t>
            </a:r>
            <a:r>
              <a:rPr lang="en-US" sz="3200" dirty="0">
                <a:solidFill>
                  <a:srgbClr val="009999"/>
                </a:solidFill>
              </a:rPr>
              <a:t>the 2025 target</a:t>
            </a:r>
          </a:p>
          <a:p>
            <a:pPr marL="342900" lvl="0" indent="-342900">
              <a:spcBef>
                <a:spcPts val="600"/>
              </a:spcBef>
              <a:buFont typeface="Symbol" panose="05050102010706020507" pitchFamily="18" charset="2"/>
              <a:buChar char=""/>
            </a:pPr>
            <a:endParaRPr lang="en-CH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75C6D8-5BCB-B4C6-DD55-A47C5AE42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99" y="1208314"/>
            <a:ext cx="11061690" cy="524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42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136A33-E7F8-AC85-D5E9-5259B5E62B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5502" y="2971822"/>
            <a:ext cx="3265714" cy="1294274"/>
          </a:xfrm>
        </p:spPr>
        <p:txBody>
          <a:bodyPr/>
          <a:lstStyle/>
          <a:p>
            <a:r>
              <a:rPr lang="en-US" sz="1800" dirty="0"/>
              <a:t>HIV has risen in eastern Europe and central Asia, the Middle East and North Africa and Latin America - only slow declines in Asia-Pacific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1390A6-A685-84E9-FDFC-DE05364A68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Source: UNAIDS epidemiological estimates, 2024 (https://aidsinfo.unaids.org/).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EB494A-F198-1150-5B5E-85A82157A0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9109" y="385272"/>
            <a:ext cx="11573782" cy="1150226"/>
          </a:xfrm>
        </p:spPr>
        <p:txBody>
          <a:bodyPr/>
          <a:lstStyle/>
          <a:p>
            <a:pPr marR="0">
              <a:spcAft>
                <a:spcPts val="600"/>
              </a:spcAft>
            </a:pPr>
            <a:r>
              <a:rPr lang="en-GB" dirty="0">
                <a:solidFill>
                  <a:srgbClr val="009999"/>
                </a:solidFill>
              </a:rPr>
              <a:t>Declines in new infections in sub-Saharan Africa, but not fast enough. Global targets will be missed, primarily due to stagnation in other regions</a:t>
            </a:r>
            <a:endParaRPr lang="en-US" dirty="0">
              <a:solidFill>
                <a:srgbClr val="009999"/>
              </a:solidFill>
            </a:endParaRPr>
          </a:p>
          <a:p>
            <a:endParaRPr lang="en-US" dirty="0">
              <a:solidFill>
                <a:srgbClr val="00999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4099F0-9F0A-C5D6-B084-7DE7A29F783C}"/>
              </a:ext>
            </a:extLst>
          </p:cNvPr>
          <p:cNvSpPr txBox="1"/>
          <p:nvPr/>
        </p:nvSpPr>
        <p:spPr>
          <a:xfrm>
            <a:off x="4612757" y="1702676"/>
            <a:ext cx="60977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00" cap="none" spc="0" normalizeH="0" baseline="0" noProof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+mn-cs"/>
              </a:rPr>
              <a:t>Change in the numbers of people (all ages) acquiring HIV, by region, 2010–2023</a:t>
            </a:r>
            <a:endParaRPr kumimoji="0" lang="en-US" sz="1400" b="1" i="0" u="none" strike="noStrike" kern="100" cap="none" spc="0" normalizeH="0" baseline="0" noProof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CCCF0E3-E14D-89F8-980F-B7F459E2B0B0}"/>
              </a:ext>
            </a:extLst>
          </p:cNvPr>
          <p:cNvGraphicFramePr>
            <a:graphicFrameLocks/>
          </p:cNvGraphicFramePr>
          <p:nvPr/>
        </p:nvGraphicFramePr>
        <p:xfrm>
          <a:off x="3531216" y="2210768"/>
          <a:ext cx="7899399" cy="4110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53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D010-1B5A-CF6F-337E-13FEFC533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243" y="816448"/>
            <a:ext cx="3257239" cy="90609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9999"/>
                </a:solidFill>
                <a:latin typeface="+mn-lt"/>
              </a:rPr>
              <a:t>Large variation of progress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3E676-71D0-F5D5-A11B-4BB5DF2309EC}"/>
              </a:ext>
            </a:extLst>
          </p:cNvPr>
          <p:cNvSpPr txBox="1"/>
          <p:nvPr/>
        </p:nvSpPr>
        <p:spPr>
          <a:xfrm>
            <a:off x="400243" y="2292279"/>
            <a:ext cx="3105766" cy="32932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  <a:buClr>
                <a:srgbClr val="F2F2F2"/>
              </a:buClr>
            </a:pPr>
            <a:r>
              <a:rPr lang="en-GB" sz="3200" b="1" dirty="0">
                <a:solidFill>
                  <a:srgbClr val="00B050"/>
                </a:solidFill>
                <a:latin typeface="Arial Nova"/>
                <a:ea typeface="Calibri" panose="020F0502020204030204" pitchFamily="34" charset="0"/>
                <a:cs typeface="Arial"/>
              </a:rPr>
              <a:t>Eight</a:t>
            </a:r>
            <a:r>
              <a:rPr lang="en-GB" sz="2000" b="1" dirty="0">
                <a:solidFill>
                  <a:srgbClr val="00B050"/>
                </a:solidFill>
                <a:latin typeface="Arial Nova"/>
                <a:ea typeface="Calibri" panose="020F0502020204030204" pitchFamily="34" charset="0"/>
                <a:cs typeface="Arial"/>
              </a:rPr>
              <a:t> </a:t>
            </a:r>
            <a:r>
              <a:rPr lang="en-GB" b="1" dirty="0">
                <a:effectLst/>
                <a:latin typeface="Arial Nova"/>
                <a:ea typeface="Calibri" panose="020F0502020204030204" pitchFamily="34" charset="0"/>
                <a:cs typeface="Arial"/>
              </a:rPr>
              <a:t>GPC focus countries have reduced </a:t>
            </a:r>
            <a:r>
              <a:rPr lang="en-GB" dirty="0">
                <a:effectLst/>
                <a:latin typeface="Arial Nova"/>
                <a:ea typeface="Calibri" panose="020F0502020204030204" pitchFamily="34" charset="0"/>
                <a:cs typeface="Arial"/>
              </a:rPr>
              <a:t>their annual number of new HIV infections </a:t>
            </a:r>
            <a:r>
              <a:rPr lang="en-GB" dirty="0">
                <a:solidFill>
                  <a:srgbClr val="00B050"/>
                </a:solidFill>
                <a:effectLst/>
                <a:latin typeface="Arial Nova"/>
                <a:ea typeface="Calibri" panose="020F0502020204030204" pitchFamily="34" charset="0"/>
                <a:cs typeface="Arial"/>
              </a:rPr>
              <a:t>by at least </a:t>
            </a:r>
            <a:r>
              <a:rPr lang="en-GB" sz="3600" b="1" dirty="0">
                <a:solidFill>
                  <a:srgbClr val="00B050"/>
                </a:solidFill>
                <a:effectLst/>
                <a:latin typeface="Arial Nova"/>
                <a:ea typeface="Calibri" panose="020F0502020204030204" pitchFamily="34" charset="0"/>
                <a:cs typeface="Arial"/>
              </a:rPr>
              <a:t>66%</a:t>
            </a:r>
            <a:r>
              <a:rPr lang="en-GB" sz="1600" dirty="0">
                <a:effectLst/>
                <a:latin typeface="Arial Nova"/>
                <a:ea typeface="Calibri" panose="020F0502020204030204" pitchFamily="34" charset="0"/>
                <a:cs typeface="Arial"/>
              </a:rPr>
              <a:t> since 2010.</a:t>
            </a:r>
            <a:r>
              <a:rPr lang="en-GB" sz="1600" dirty="0">
                <a:latin typeface="Arial Nova"/>
                <a:ea typeface="Calibri" panose="020F0502020204030204" pitchFamily="34" charset="0"/>
                <a:cs typeface="Arial"/>
              </a:rPr>
              <a:t> </a:t>
            </a:r>
            <a:endParaRPr lang="en-GB" sz="1600" dirty="0">
              <a:effectLst/>
              <a:latin typeface="Arial Nova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>
              <a:spcBef>
                <a:spcPts val="0"/>
              </a:spcBef>
              <a:spcAft>
                <a:spcPts val="600"/>
              </a:spcAft>
              <a:buClr>
                <a:srgbClr val="F2F2F2"/>
              </a:buClr>
            </a:pPr>
            <a:endParaRPr lang="en-GB" sz="1600" dirty="0">
              <a:latin typeface="Arial Nova" panose="020B05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F2F2F2"/>
              </a:buClr>
            </a:pPr>
            <a:r>
              <a:rPr lang="en-GB" sz="2000" dirty="0">
                <a:effectLst/>
                <a:latin typeface="Arial Nova"/>
                <a:ea typeface="Calibri" panose="020F0502020204030204" pitchFamily="34" charset="0"/>
                <a:cs typeface="Arial"/>
              </a:rPr>
              <a:t>The </a:t>
            </a:r>
            <a:r>
              <a:rPr lang="en-GB" sz="2000" b="1" dirty="0">
                <a:effectLst/>
                <a:latin typeface="Arial Nova"/>
                <a:ea typeface="Calibri" panose="020F0502020204030204" pitchFamily="34" charset="0"/>
                <a:cs typeface="Arial"/>
              </a:rPr>
              <a:t>majorit</a:t>
            </a:r>
            <a:r>
              <a:rPr lang="en-GB" sz="2000" b="1" dirty="0">
                <a:latin typeface="Arial Nova"/>
                <a:ea typeface="Calibri" panose="020F0502020204030204" pitchFamily="34" charset="0"/>
                <a:cs typeface="Arial"/>
              </a:rPr>
              <a:t>y</a:t>
            </a:r>
            <a:r>
              <a:rPr lang="en-GB" sz="2000" dirty="0">
                <a:latin typeface="Arial Nova"/>
                <a:ea typeface="Calibri" panose="020F0502020204030204" pitchFamily="34" charset="0"/>
                <a:cs typeface="Arial"/>
              </a:rPr>
              <a:t> of countries need to </a:t>
            </a:r>
            <a:r>
              <a:rPr lang="en-GB" sz="2000" b="1" dirty="0">
                <a:solidFill>
                  <a:srgbClr val="C00000"/>
                </a:solidFill>
                <a:latin typeface="Arial Nova"/>
                <a:ea typeface="Calibri" panose="020F0502020204030204" pitchFamily="34" charset="0"/>
                <a:cs typeface="Arial"/>
              </a:rPr>
              <a:t>accelerate</a:t>
            </a:r>
            <a:r>
              <a:rPr lang="en-GB" sz="2000" dirty="0">
                <a:solidFill>
                  <a:srgbClr val="C00000"/>
                </a:solidFill>
                <a:latin typeface="Arial Nova"/>
                <a:ea typeface="Calibri" panose="020F0502020204030204" pitchFamily="34" charset="0"/>
                <a:cs typeface="Arial"/>
              </a:rPr>
              <a:t> </a:t>
            </a:r>
            <a:r>
              <a:rPr lang="en-GB" sz="2000" dirty="0">
                <a:latin typeface="Arial Nova"/>
                <a:ea typeface="Calibri" panose="020F0502020204030204" pitchFamily="34" charset="0"/>
                <a:cs typeface="Arial"/>
              </a:rPr>
              <a:t>to achieve 2025 targets.</a:t>
            </a:r>
            <a:endParaRPr lang="en-US" sz="2000" dirty="0">
              <a:effectLst/>
              <a:latin typeface="Arial Nova"/>
              <a:ea typeface="Calibri" panose="020F0502020204030204" pitchFamily="34" charset="0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EC779-7546-AD81-547E-EBF2A63040BA}"/>
              </a:ext>
            </a:extLst>
          </p:cNvPr>
          <p:cNvSpPr txBox="1"/>
          <p:nvPr/>
        </p:nvSpPr>
        <p:spPr>
          <a:xfrm>
            <a:off x="471616" y="6474941"/>
            <a:ext cx="5626443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700" b="1">
                <a:latin typeface="Arial Nova"/>
              </a:rPr>
              <a:t>*No 2024 estimates reported for Brazil, Cameroon and Central African Republic 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BA2449-CB91-CD1A-AB72-FAC2832F7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965" y="1"/>
            <a:ext cx="8349241" cy="6804956"/>
          </a:xfrm>
          <a:prstGeom prst="rect">
            <a:avLst/>
          </a:prstGeom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E965E1F3-D278-D73A-9E7B-6F9B9BC6E949}"/>
              </a:ext>
            </a:extLst>
          </p:cNvPr>
          <p:cNvSpPr txBox="1"/>
          <p:nvPr/>
        </p:nvSpPr>
        <p:spPr>
          <a:xfrm>
            <a:off x="10668880" y="477894"/>
            <a:ext cx="1002197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>
                <a:solidFill>
                  <a:srgbClr val="008080"/>
                </a:solidFill>
                <a:latin typeface="Arial Narrow" panose="020B0606020202030204" pitchFamily="34" charset="0"/>
              </a:rPr>
              <a:t>104% </a:t>
            </a:r>
            <a:r>
              <a:rPr lang="en-US" sz="800" b="1" baseline="0">
                <a:solidFill>
                  <a:srgbClr val="00808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 543% 609%</a:t>
            </a:r>
            <a:br>
              <a:rPr lang="en-US" sz="800" b="1" baseline="0">
                <a:solidFill>
                  <a:srgbClr val="00808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</a:br>
            <a:r>
              <a:rPr lang="en-US" sz="800" b="1" baseline="0">
                <a:solidFill>
                  <a:srgbClr val="008080"/>
                </a:solidFill>
                <a:latin typeface="Arial Narrow" panose="020B0606020202030204" pitchFamily="34" charset="0"/>
                <a:sym typeface="Symbol" panose="05050102010706020507" pitchFamily="18" charset="2"/>
              </a:rPr>
              <a:t>  .../...   ..../...    .../...   </a:t>
            </a:r>
            <a:endParaRPr lang="en-US" sz="800" b="1">
              <a:solidFill>
                <a:srgbClr val="00808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132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FEF3D22B-98F6-2626-226D-1886FF266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0705" y="350707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B81FB9F0-365A-F08B-3F28-F9F4A9023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01775"/>
            <a:ext cx="1028603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800" b="0" i="0" u="none" strike="noStrike" cap="none" normalizeH="0" baseline="30000" dirty="0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[</a:t>
            </a:r>
            <a:r>
              <a:rPr kumimoji="0" lang="en-GB" altLang="en-US" sz="800" b="0" i="0" u="none" strike="noStrike" cap="none" normalizeH="0" baseline="30000" dirty="0" bmk="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1]</a:t>
            </a:r>
            <a:r>
              <a:rPr kumimoji="0" lang="en-GB" altLang="en-US" sz="800" b="0" i="0" u="none" strike="noStrike" cap="none" normalizeH="0" baseline="0" dirty="0" bmk="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Global </a:t>
            </a:r>
            <a:r>
              <a:rPr kumimoji="0" lang="en-US" altLang="en-US" sz="800" b="0" i="0" u="none" strike="noStrike" cap="none" normalizeH="0" baseline="0" dirty="0" bmk="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 targets for condom use vary by level of HIV incidence in a geographical area and by individual risk. They are set at 95% for people at highest risk and 70% and 50% for people a moderate and low risk. Since data presented here are for a population at high risk (people with non-regular partners) in an entire country, a benchmark of 80% has been included as a proxy for the targets.</a:t>
            </a:r>
            <a:endParaRPr kumimoji="0" lang="en-US" altLang="en-US" sz="800" b="0" i="0" u="none" strike="noStrike" cap="none" normalizeH="0" baseline="0" dirty="0" bmk="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800" b="0" i="0" u="none" strike="noStrike" cap="none" normalizeH="0" baseline="30000" dirty="0" bmk="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[2]</a:t>
            </a:r>
            <a:r>
              <a:rPr kumimoji="0" lang="en-GB" altLang="en-US" sz="8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benchmark of 21.2 million users is based on the global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targets, which translate into 10.6 million person-years of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PrEP.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assumed average duration of </a:t>
            </a:r>
            <a:r>
              <a:rPr kumimoji="0" lang="en-US" altLang="en-US" sz="800" b="0" i="0" u="none" strike="noStrike" cap="none" normalizeH="0" baseline="0" dirty="0" err="1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PrEP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rgbClr val="7F7F7F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use of 6 months per year thus yields the benchmark of 21.2 million users.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7F7F7F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Source: UNAIDS epidemiological estimates, 2024</a:t>
            </a:r>
            <a:r>
              <a:rPr lang="en-US" sz="800" dirty="0"/>
              <a:t> </a:t>
            </a:r>
            <a:r>
              <a:rPr lang="en-US" sz="800" dirty="0">
                <a:hlinkClick r:id="rId4" tooltip="http://www.aidsinfo.unaids.org/"/>
              </a:rPr>
              <a:t>www.aidsinfo.unaids.org</a:t>
            </a:r>
            <a:r>
              <a:rPr lang="en-US" sz="800" dirty="0"/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800" dirty="0">
              <a:solidFill>
                <a:srgbClr val="7F7F7F"/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C382DC-296A-42D7-A175-EEE2C90E211F}"/>
              </a:ext>
            </a:extLst>
          </p:cNvPr>
          <p:cNvSpPr txBox="1"/>
          <p:nvPr/>
        </p:nvSpPr>
        <p:spPr>
          <a:xfrm>
            <a:off x="530093" y="135119"/>
            <a:ext cx="6641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9999"/>
                </a:solidFill>
              </a:rPr>
              <a:t>Prevention is off track to meet 2025 targets</a:t>
            </a:r>
            <a:endParaRPr lang="en-US" sz="2800" dirty="0">
              <a:solidFill>
                <a:srgbClr val="00999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688E8A-511A-6403-C430-E56A0BDBE2BF}"/>
              </a:ext>
            </a:extLst>
          </p:cNvPr>
          <p:cNvSpPr txBox="1"/>
          <p:nvPr/>
        </p:nvSpPr>
        <p:spPr>
          <a:xfrm>
            <a:off x="9826906" y="5034987"/>
            <a:ext cx="763929" cy="3231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77%</a:t>
            </a:r>
            <a:endParaRPr lang="en-CH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974583-97E8-A78F-1FB3-F71F47E3A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93" y="818540"/>
            <a:ext cx="10181202" cy="5383235"/>
          </a:xfrm>
          <a:prstGeom prst="rect">
            <a:avLst/>
          </a:prstGeom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DD0642B1-A770-4B5A-3820-C1CE54376B3A}"/>
              </a:ext>
            </a:extLst>
          </p:cNvPr>
          <p:cNvSpPr/>
          <p:nvPr/>
        </p:nvSpPr>
        <p:spPr>
          <a:xfrm>
            <a:off x="10798629" y="1502229"/>
            <a:ext cx="137959" cy="2004848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A2CE514-FE46-D2C5-70A0-AF39598ACD35}"/>
              </a:ext>
            </a:extLst>
          </p:cNvPr>
          <p:cNvSpPr/>
          <p:nvPr/>
        </p:nvSpPr>
        <p:spPr>
          <a:xfrm>
            <a:off x="10803781" y="3637706"/>
            <a:ext cx="169017" cy="1478574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39F36F-1AD4-433D-04F7-EAC1324E9E80}"/>
              </a:ext>
            </a:extLst>
          </p:cNvPr>
          <p:cNvSpPr txBox="1"/>
          <p:nvPr/>
        </p:nvSpPr>
        <p:spPr>
          <a:xfrm>
            <a:off x="10978115" y="2042988"/>
            <a:ext cx="1179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Increasing</a:t>
            </a:r>
          </a:p>
          <a:p>
            <a:r>
              <a:rPr lang="en-US" dirty="0"/>
              <a:t>slowly overall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2EB488-8EC1-E825-16AF-53D3920CFFC9}"/>
              </a:ext>
            </a:extLst>
          </p:cNvPr>
          <p:cNvSpPr txBox="1"/>
          <p:nvPr/>
        </p:nvSpPr>
        <p:spPr>
          <a:xfrm>
            <a:off x="10936588" y="3915328"/>
            <a:ext cx="1315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Decreasing over the past 5 years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1AE7E0-EF10-3106-8820-BDA297BE5EE2}"/>
              </a:ext>
            </a:extLst>
          </p:cNvPr>
          <p:cNvSpPr txBox="1"/>
          <p:nvPr/>
        </p:nvSpPr>
        <p:spPr>
          <a:xfrm>
            <a:off x="10711295" y="5104132"/>
            <a:ext cx="151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Increasing in most countries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862716-D344-12D6-F0C8-A2E8C12F9C2B}"/>
              </a:ext>
            </a:extLst>
          </p:cNvPr>
          <p:cNvSpPr txBox="1"/>
          <p:nvPr/>
        </p:nvSpPr>
        <p:spPr>
          <a:xfrm>
            <a:off x="10711294" y="5663382"/>
            <a:ext cx="1446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Increasing rapidly, but far from target</a:t>
            </a:r>
          </a:p>
        </p:txBody>
      </p:sp>
    </p:spTree>
    <p:extLst>
      <p:ext uri="{BB962C8B-B14F-4D97-AF65-F5344CB8AC3E}">
        <p14:creationId xmlns:p14="http://schemas.microsoft.com/office/powerpoint/2010/main" val="3873363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65923-2F27-A043-9630-5E2048BD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127" y="29873"/>
            <a:ext cx="8432800" cy="948392"/>
          </a:xfrm>
        </p:spPr>
        <p:txBody>
          <a:bodyPr>
            <a:noAutofit/>
          </a:bodyPr>
          <a:lstStyle/>
          <a:p>
            <a:r>
              <a:rPr lang="en-US" sz="1800">
                <a:latin typeface="+mn-lt"/>
              </a:rPr>
              <a:t>Trends in condom distribution via major condom procurers and distributors, 2010-2022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4B6A0-6A74-A212-95FA-B198E401A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99" y="357841"/>
            <a:ext cx="3198091" cy="124084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>
                <a:solidFill>
                  <a:srgbClr val="009999"/>
                </a:solidFill>
              </a:rPr>
              <a:t>Declining investment and volumes in condom procurement and social marketing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E8D313-CAC3-B8E9-1D9D-02F44B680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10879"/>
            <a:ext cx="5467927" cy="51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8516F-D7EE-9821-E700-3A45D440C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76" b="11147"/>
          <a:stretch/>
        </p:blipFill>
        <p:spPr>
          <a:xfrm>
            <a:off x="3831768" y="842536"/>
            <a:ext cx="8358909" cy="5650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CDC1C3-79EB-9218-6123-DB1D0A93C542}"/>
              </a:ext>
            </a:extLst>
          </p:cNvPr>
          <p:cNvSpPr txBox="1"/>
          <p:nvPr/>
        </p:nvSpPr>
        <p:spPr>
          <a:xfrm>
            <a:off x="279399" y="1909674"/>
            <a:ext cx="30918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27% reduction comparing 2010-16 and 2016-2022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37% reduction from the peak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Social marketing volumes reduced by half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63131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326BF97-DB49-2AF1-76CB-249CFF3E2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5" y="1007267"/>
            <a:ext cx="10082651" cy="56750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BDE3F-93DF-D4A4-DCC7-BA75EEC3C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778" y="216255"/>
            <a:ext cx="10882744" cy="254121"/>
          </a:xfrm>
        </p:spPr>
        <p:txBody>
          <a:bodyPr/>
          <a:lstStyle/>
          <a:p>
            <a:r>
              <a:rPr lang="en-US" sz="2400" dirty="0"/>
              <a:t>Gains made are being lost: Declines in condom use</a:t>
            </a:r>
            <a:endParaRPr lang="en-CH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6585898-A6D2-490E-48E0-930377240065}"/>
              </a:ext>
            </a:extLst>
          </p:cNvPr>
          <p:cNvSpPr/>
          <p:nvPr/>
        </p:nvSpPr>
        <p:spPr>
          <a:xfrm>
            <a:off x="838199" y="1775272"/>
            <a:ext cx="633385" cy="57993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36D824-A02C-CC54-9272-DF1F5777D8C5}"/>
              </a:ext>
            </a:extLst>
          </p:cNvPr>
          <p:cNvSpPr/>
          <p:nvPr/>
        </p:nvSpPr>
        <p:spPr>
          <a:xfrm>
            <a:off x="9364093" y="3663329"/>
            <a:ext cx="633385" cy="57993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DAC7D45-D8C3-CB0A-34DE-CA73D680F87F}"/>
              </a:ext>
            </a:extLst>
          </p:cNvPr>
          <p:cNvSpPr/>
          <p:nvPr/>
        </p:nvSpPr>
        <p:spPr>
          <a:xfrm>
            <a:off x="7678784" y="1579588"/>
            <a:ext cx="633385" cy="57993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39F96DA-A30C-5349-5D66-90D2AE8E9813}"/>
              </a:ext>
            </a:extLst>
          </p:cNvPr>
          <p:cNvSpPr/>
          <p:nvPr/>
        </p:nvSpPr>
        <p:spPr>
          <a:xfrm>
            <a:off x="4513216" y="2024442"/>
            <a:ext cx="633385" cy="579930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031FD3-F894-791D-842A-3588576350DD}"/>
              </a:ext>
            </a:extLst>
          </p:cNvPr>
          <p:cNvSpPr txBox="1"/>
          <p:nvPr/>
        </p:nvSpPr>
        <p:spPr>
          <a:xfrm>
            <a:off x="223778" y="719498"/>
            <a:ext cx="11744444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Condom use at last higher risk sex (with a non-marital, non-cohabiting partner) [Women, 15-49]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A7FBB3E-A728-5078-65BA-6B6F14D81F88}"/>
              </a:ext>
            </a:extLst>
          </p:cNvPr>
          <p:cNvSpPr/>
          <p:nvPr/>
        </p:nvSpPr>
        <p:spPr>
          <a:xfrm>
            <a:off x="5962878" y="5632185"/>
            <a:ext cx="633385" cy="57993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E2457E6-50B7-0DB3-7777-1DE57AFA6D5E}"/>
              </a:ext>
            </a:extLst>
          </p:cNvPr>
          <p:cNvSpPr/>
          <p:nvPr/>
        </p:nvSpPr>
        <p:spPr>
          <a:xfrm>
            <a:off x="7538633" y="5607889"/>
            <a:ext cx="633385" cy="57993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52B69A-7856-A25D-8C3A-F6DA0F8F55FF}"/>
              </a:ext>
            </a:extLst>
          </p:cNvPr>
          <p:cNvSpPr/>
          <p:nvPr/>
        </p:nvSpPr>
        <p:spPr>
          <a:xfrm>
            <a:off x="2732314" y="3825630"/>
            <a:ext cx="633385" cy="57993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9253EA-CC1A-B44B-4065-FEFBAC43126E}"/>
              </a:ext>
            </a:extLst>
          </p:cNvPr>
          <p:cNvSpPr/>
          <p:nvPr/>
        </p:nvSpPr>
        <p:spPr>
          <a:xfrm>
            <a:off x="5803027" y="1902936"/>
            <a:ext cx="633385" cy="57993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00304F-E4E2-4BDE-E4EB-E7F8B6E94048}"/>
              </a:ext>
            </a:extLst>
          </p:cNvPr>
          <p:cNvSpPr txBox="1"/>
          <p:nvPr/>
        </p:nvSpPr>
        <p:spPr>
          <a:xfrm>
            <a:off x="10440414" y="1007267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B8D629-70EE-1C4A-8990-C215C606C2C4}"/>
              </a:ext>
            </a:extLst>
          </p:cNvPr>
          <p:cNvSpPr txBox="1"/>
          <p:nvPr/>
        </p:nvSpPr>
        <p:spPr>
          <a:xfrm>
            <a:off x="10080171" y="933257"/>
            <a:ext cx="2111829" cy="50629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900" dirty="0">
              <a:solidFill>
                <a:srgbClr val="3A8686"/>
              </a:solidFill>
              <a:latin typeface="Arial Nova Cond" panose="020B0506020202020204" pitchFamily="34" charset="0"/>
            </a:endParaRPr>
          </a:p>
          <a:p>
            <a:endParaRPr lang="en-US" sz="1900" dirty="0">
              <a:solidFill>
                <a:srgbClr val="3A8686"/>
              </a:solidFill>
              <a:latin typeface="Arial Nova Cond" panose="020B0506020202020204" pitchFamily="34" charset="0"/>
            </a:endParaRPr>
          </a:p>
          <a:p>
            <a:endParaRPr lang="en-US" sz="1900" dirty="0">
              <a:solidFill>
                <a:srgbClr val="3A8686"/>
              </a:solidFill>
              <a:latin typeface="Arial Nova Cond" panose="020B0506020202020204" pitchFamily="34" charset="0"/>
            </a:endParaRPr>
          </a:p>
          <a:p>
            <a:endParaRPr lang="en-US" sz="1900" dirty="0">
              <a:solidFill>
                <a:srgbClr val="3A8686"/>
              </a:solidFill>
              <a:latin typeface="Arial Nova Cond" panose="020B0506020202020204" pitchFamily="34" charset="0"/>
            </a:endParaRPr>
          </a:p>
          <a:p>
            <a:endParaRPr lang="en-US" sz="1900" dirty="0">
              <a:solidFill>
                <a:srgbClr val="3A8686"/>
              </a:solidFill>
              <a:latin typeface="Arial Nova Cond" panose="020B0506020202020204" pitchFamily="34" charset="0"/>
            </a:endParaRPr>
          </a:p>
          <a:p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Arial Nova Cond" panose="020B0506020202020204" pitchFamily="34" charset="0"/>
              </a:rPr>
              <a:t>Inequities in access</a:t>
            </a:r>
          </a:p>
          <a:p>
            <a:r>
              <a:rPr lang="en-US" sz="1900" dirty="0">
                <a:solidFill>
                  <a:srgbClr val="3A8686"/>
                </a:solidFill>
                <a:latin typeface="Arial Nova Cond" panose="020B0506020202020204" pitchFamily="34" charset="0"/>
              </a:rPr>
              <a:t>Women and men with lower income in Africa consistently left behind</a:t>
            </a:r>
          </a:p>
          <a:p>
            <a:endParaRPr lang="en-US" sz="1900" dirty="0">
              <a:solidFill>
                <a:srgbClr val="3A8686"/>
              </a:solidFill>
              <a:latin typeface="Arial Nova Cond" panose="020B0506020202020204" pitchFamily="34" charset="0"/>
            </a:endParaRPr>
          </a:p>
          <a:p>
            <a:endParaRPr lang="en-US" sz="1900" dirty="0">
              <a:solidFill>
                <a:srgbClr val="3A8686"/>
              </a:solidFill>
              <a:latin typeface="Arial Nova Cond" panose="020B0506020202020204" pitchFamily="34" charset="0"/>
            </a:endParaRPr>
          </a:p>
          <a:p>
            <a:endParaRPr lang="en-US" sz="1900" dirty="0">
              <a:solidFill>
                <a:srgbClr val="3A8686"/>
              </a:solidFill>
              <a:latin typeface="Arial Nova Cond" panose="020B0506020202020204" pitchFamily="34" charset="0"/>
            </a:endParaRPr>
          </a:p>
          <a:p>
            <a:endParaRPr lang="en-US" sz="1900" dirty="0">
              <a:solidFill>
                <a:srgbClr val="3A8686"/>
              </a:solidFill>
              <a:latin typeface="Arial Nova Cond" panose="020B0506020202020204" pitchFamily="34" charset="0"/>
            </a:endParaRPr>
          </a:p>
          <a:p>
            <a:endParaRPr lang="en-US" sz="1900" dirty="0">
              <a:solidFill>
                <a:srgbClr val="3A8686"/>
              </a:solidFill>
              <a:latin typeface="Arial Nova Cond" panose="020B0506020202020204" pitchFamily="34" charset="0"/>
            </a:endParaRPr>
          </a:p>
          <a:p>
            <a:endParaRPr lang="en-CH" sz="1900" dirty="0">
              <a:solidFill>
                <a:srgbClr val="3A8686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59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1A55193-305C-9ED8-3768-BC4C588B3F5B}"/>
              </a:ext>
            </a:extLst>
          </p:cNvPr>
          <p:cNvSpPr txBox="1"/>
          <p:nvPr/>
        </p:nvSpPr>
        <p:spPr>
          <a:xfrm>
            <a:off x="-85076" y="100918"/>
            <a:ext cx="12277076" cy="877163"/>
          </a:xfrm>
          <a:prstGeom prst="rect">
            <a:avLst/>
          </a:prstGeom>
          <a:noFill/>
        </p:spPr>
        <p:txBody>
          <a:bodyPr vert="horz" wrap="square" lIns="182880" tIns="91440" rIns="182880" bIns="45720" rtlCol="0" anchor="b" anchorCtr="1">
            <a:spAutoFit/>
          </a:bodyPr>
          <a:lstStyle>
            <a:defPPr>
              <a:defRPr lang="en-CH"/>
            </a:defPPr>
            <a:lvl1pPr algn="ctr" defTabSz="914217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1" spc="-145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 marL="0" marR="0" lvl="0" indent="0" algn="l" defTabSz="9142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45" normalizeH="0" baseline="0" noProof="0" dirty="0">
                <a:ln>
                  <a:noFill/>
                </a:ln>
                <a:solidFill>
                  <a:srgbClr val="00A59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37.5 </a:t>
            </a:r>
            <a:r>
              <a:rPr lang="en-GB" sz="2400" dirty="0">
                <a:solidFill>
                  <a:srgbClr val="00A594"/>
                </a:solidFill>
              </a:rPr>
              <a:t>m</a:t>
            </a:r>
            <a:r>
              <a:rPr kumimoji="0" lang="en-GB" sz="2400" b="1" i="0" u="none" strike="noStrike" kern="1200" cap="none" spc="-145" normalizeH="0" baseline="0" noProof="0" dirty="0" err="1">
                <a:ln>
                  <a:noFill/>
                </a:ln>
                <a:solidFill>
                  <a:srgbClr val="00A59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illion</a:t>
            </a:r>
            <a:r>
              <a:rPr kumimoji="0" lang="en-GB" sz="2400" b="1" i="0" u="none" strike="noStrike" kern="1200" cap="none" spc="-145" normalizeH="0" baseline="0" noProof="0" dirty="0">
                <a:ln>
                  <a:noFill/>
                </a:ln>
                <a:solidFill>
                  <a:srgbClr val="00A59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men and boys accessed VMMC package of services by 2023</a:t>
            </a:r>
            <a:r>
              <a:rPr lang="en-GB" sz="2400" dirty="0">
                <a:solidFill>
                  <a:srgbClr val="00A594"/>
                </a:solidFill>
              </a:rPr>
              <a:t> - </a:t>
            </a:r>
            <a:br>
              <a:rPr lang="en-GB" sz="2400" dirty="0">
                <a:solidFill>
                  <a:srgbClr val="00A594"/>
                </a:solidFill>
              </a:rPr>
            </a:br>
            <a:r>
              <a:rPr lang="en-GB" sz="2400" dirty="0">
                <a:solidFill>
                  <a:srgbClr val="00A594"/>
                </a:solidFill>
              </a:rPr>
              <a:t>B</a:t>
            </a:r>
            <a:r>
              <a:rPr kumimoji="0" lang="en-GB" sz="2400" b="1" i="0" u="none" strike="noStrike" kern="1200" cap="none" spc="-145" normalizeH="0" baseline="0" noProof="0" dirty="0" err="1">
                <a:ln>
                  <a:noFill/>
                </a:ln>
                <a:solidFill>
                  <a:srgbClr val="00A59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ut</a:t>
            </a:r>
            <a:r>
              <a:rPr lang="en-GB" sz="2400" dirty="0">
                <a:solidFill>
                  <a:srgbClr val="00A594"/>
                </a:solidFill>
              </a:rPr>
              <a:t> </a:t>
            </a:r>
            <a:r>
              <a:rPr kumimoji="0" lang="en-GB" sz="2400" b="1" i="0" u="none" strike="noStrike" kern="1200" cap="none" spc="-145" normalizeH="0" baseline="0" noProof="0" dirty="0">
                <a:ln>
                  <a:noFill/>
                </a:ln>
                <a:solidFill>
                  <a:srgbClr val="00A59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VMMC, other prevention and treatment coverage for men &amp; boys </a:t>
            </a:r>
            <a:r>
              <a:rPr lang="en-GB" sz="2400" dirty="0">
                <a:solidFill>
                  <a:srgbClr val="00A594"/>
                </a:solidFill>
              </a:rPr>
              <a:t>remains</a:t>
            </a:r>
            <a:r>
              <a:rPr kumimoji="0" lang="en-GB" sz="2400" b="1" i="0" u="none" strike="noStrike" kern="1200" cap="none" spc="-145" normalizeH="0" baseline="0" noProof="0" dirty="0">
                <a:ln>
                  <a:noFill/>
                </a:ln>
                <a:solidFill>
                  <a:srgbClr val="00A594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far from targets</a:t>
            </a:r>
            <a:endParaRPr lang="en-GB" sz="2400" dirty="0">
              <a:solidFill>
                <a:srgbClr val="00A594"/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883EEB2-8E1D-655B-A50F-0B9AF06D2B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248" y="5939672"/>
            <a:ext cx="1710057" cy="9183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7347A5-FE53-8249-986C-45E6DA406FBB}"/>
              </a:ext>
            </a:extLst>
          </p:cNvPr>
          <p:cNvSpPr txBox="1"/>
          <p:nvPr/>
        </p:nvSpPr>
        <p:spPr>
          <a:xfrm>
            <a:off x="0" y="6398836"/>
            <a:ext cx="84042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Sources: Coverage maps</a:t>
            </a:r>
            <a:r>
              <a:rPr kumimoji="0" lang="en-US" sz="900" b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special analysis by Avernir Health through the UNAIDS-led VMMC data workstream. Analysis done using DMPPT2 Tool and integrated 3MC model using data up and until 2023. </a:t>
            </a:r>
            <a:r>
              <a:rPr kumimoji="0" lang="en-US" sz="900" b="1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VMMC progress over time</a:t>
            </a:r>
            <a:r>
              <a:rPr kumimoji="0" lang="en-US" sz="900" b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900" b="0" u="none" strike="noStrike" kern="1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UNAIDS Global AIDS Monitoring</a:t>
            </a:r>
            <a:r>
              <a:rPr lang="en-US" sz="900" kern="1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900" b="0" u="none" strike="noStrike" kern="1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2023; </a:t>
            </a:r>
            <a:r>
              <a:rPr kumimoji="0" lang="en-US" sz="900" b="0" u="none" strike="noStrike" kern="1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www.aidsinfo.unaids.org</a:t>
            </a:r>
            <a:r>
              <a:rPr kumimoji="0" lang="en-US" sz="900" b="0" u="none" strike="noStrike" kern="1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CH" sz="900" b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EC826-8F81-0B0D-BADB-5340FBB6622B}"/>
              </a:ext>
            </a:extLst>
          </p:cNvPr>
          <p:cNvSpPr txBox="1"/>
          <p:nvPr/>
        </p:nvSpPr>
        <p:spPr>
          <a:xfrm>
            <a:off x="344988" y="5551460"/>
            <a:ext cx="118470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Integrated male SRHR for boys and men including HTS/ART and gender-transformative approaches</a:t>
            </a:r>
          </a:p>
          <a:p>
            <a:pPr marL="457189" indent="-457189" defTabSz="1219170">
              <a:buFont typeface="Arial" panose="020B0604020202020204" pitchFamily="34" charset="0"/>
              <a:buChar char="•"/>
              <a:defRPr/>
            </a:pPr>
            <a:r>
              <a:rPr lang="en-IN" sz="2200" dirty="0">
                <a:solidFill>
                  <a:prstClr val="black"/>
                </a:solidFill>
                <a:cs typeface="Arial"/>
                <a:sym typeface="Arial"/>
              </a:rPr>
              <a:t>No full recovery </a:t>
            </a:r>
            <a:r>
              <a:rPr lang="en-IN" sz="2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after COVID-19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C8B14D8-DF24-4703-BD67-D57AE67B33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942008"/>
              </p:ext>
            </p:extLst>
          </p:nvPr>
        </p:nvGraphicFramePr>
        <p:xfrm>
          <a:off x="0" y="1393966"/>
          <a:ext cx="8219846" cy="3654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5F38B14B-D376-2117-5271-BA6CD469E2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625" t="33190" r="13907" b="12117"/>
          <a:stretch/>
        </p:blipFill>
        <p:spPr>
          <a:xfrm>
            <a:off x="8626280" y="1587487"/>
            <a:ext cx="2066082" cy="3200401"/>
          </a:xfrm>
          <a:prstGeom prst="rect">
            <a:avLst/>
          </a:prstGeom>
        </p:spPr>
      </p:pic>
      <p:pic>
        <p:nvPicPr>
          <p:cNvPr id="14" name="Picture 13" descr="A chart of a test&#10;&#10;Description automatically generated with low confidence">
            <a:extLst>
              <a:ext uri="{FF2B5EF4-FFF2-40B4-BE49-F238E27FC236}">
                <a16:creationId xmlns:a16="http://schemas.microsoft.com/office/drawing/2014/main" id="{39E28EC2-5DF1-B6A3-6FB1-9FA4BEE02A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2596" y="2037182"/>
            <a:ext cx="1008709" cy="19523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8CDB4-2562-C929-ECA9-F5B15D7AE161}"/>
              </a:ext>
            </a:extLst>
          </p:cNvPr>
          <p:cNvSpPr txBox="1"/>
          <p:nvPr/>
        </p:nvSpPr>
        <p:spPr>
          <a:xfrm>
            <a:off x="-631371" y="1135750"/>
            <a:ext cx="70333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Number of men and boys accessing  VMMC package of services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FA80A-EDD5-29A6-D600-D5BC5E2F8B38}"/>
              </a:ext>
            </a:extLst>
          </p:cNvPr>
          <p:cNvSpPr txBox="1"/>
          <p:nvPr/>
        </p:nvSpPr>
        <p:spPr>
          <a:xfrm>
            <a:off x="7599240" y="1132959"/>
            <a:ext cx="51360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2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Estimated coverage of VMMC among men 15-49</a:t>
            </a:r>
          </a:p>
        </p:txBody>
      </p:sp>
    </p:spTree>
    <p:extLst>
      <p:ext uri="{BB962C8B-B14F-4D97-AF65-F5344CB8AC3E}">
        <p14:creationId xmlns:p14="http://schemas.microsoft.com/office/powerpoint/2010/main" val="395790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4716BE9-4D87-384C-ED77-7969C15B4F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015306"/>
              </p:ext>
            </p:extLst>
          </p:nvPr>
        </p:nvGraphicFramePr>
        <p:xfrm>
          <a:off x="205121" y="1025206"/>
          <a:ext cx="3677538" cy="3086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A3F2CE9-F055-422F-9D05-7022675F16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0709107"/>
              </p:ext>
            </p:extLst>
          </p:nvPr>
        </p:nvGraphicFramePr>
        <p:xfrm>
          <a:off x="3678265" y="1015970"/>
          <a:ext cx="3939995" cy="3079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EF55DB2-5257-4DCE-A791-3D96CC7CF5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114339"/>
              </p:ext>
            </p:extLst>
          </p:nvPr>
        </p:nvGraphicFramePr>
        <p:xfrm>
          <a:off x="7368009" y="987107"/>
          <a:ext cx="4149377" cy="3071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BE6163E-A0E5-4AC5-8D03-37F398C1F5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3275348"/>
              </p:ext>
            </p:extLst>
          </p:nvPr>
        </p:nvGraphicFramePr>
        <p:xfrm>
          <a:off x="213641" y="3690979"/>
          <a:ext cx="3444496" cy="3163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27B3FD0-194F-407E-BA56-E4BD249291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480389"/>
              </p:ext>
            </p:extLst>
          </p:nvPr>
        </p:nvGraphicFramePr>
        <p:xfrm>
          <a:off x="3496138" y="3686361"/>
          <a:ext cx="3834205" cy="316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CC5CDB1-4C2F-4F31-885A-35466A7DED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97877"/>
              </p:ext>
            </p:extLst>
          </p:nvPr>
        </p:nvGraphicFramePr>
        <p:xfrm>
          <a:off x="7060897" y="3686071"/>
          <a:ext cx="4460546" cy="3215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FACE0AF-CCCE-7679-9DAC-3D01B2BFDF43}"/>
              </a:ext>
            </a:extLst>
          </p:cNvPr>
          <p:cNvSpPr txBox="1"/>
          <p:nvPr/>
        </p:nvSpPr>
        <p:spPr>
          <a:xfrm>
            <a:off x="205121" y="90488"/>
            <a:ext cx="1189042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009999"/>
                </a:solidFill>
                <a:latin typeface="+mn-lt"/>
              </a:rPr>
              <a:t>Growing numbers of people using PrEP: 3.</a:t>
            </a:r>
            <a:r>
              <a:rPr lang="en-US" sz="2100" b="1" dirty="0">
                <a:solidFill>
                  <a:srgbClr val="009999"/>
                </a:solidFill>
              </a:rPr>
              <a:t>5</a:t>
            </a:r>
            <a:r>
              <a:rPr lang="en-US" sz="2100" b="1" dirty="0">
                <a:solidFill>
                  <a:srgbClr val="009999"/>
                </a:solidFill>
                <a:latin typeface="+mn-lt"/>
              </a:rPr>
              <a:t> million in 2023, but this is just 16% of estimated global need</a:t>
            </a:r>
            <a:endParaRPr lang="en-US" sz="21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3707EE-107A-4429-6B28-01182A622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137" y="642560"/>
            <a:ext cx="46857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CA" altLang="en-US" sz="140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Number of people using PrEP in 2023</a:t>
            </a:r>
            <a:r>
              <a:rPr kumimoji="0" lang="en-CA" altLang="en-US" sz="1400" i="0" u="sng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CA" altLang="en-US" sz="140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relative to 2025 targets</a:t>
            </a:r>
            <a:endParaRPr kumimoji="0" lang="en-US" altLang="en-US" sz="240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23236-8126-995B-10F3-72BF65279729}"/>
              </a:ext>
            </a:extLst>
          </p:cNvPr>
          <p:cNvSpPr txBox="1"/>
          <p:nvPr/>
        </p:nvSpPr>
        <p:spPr>
          <a:xfrm>
            <a:off x="711114" y="6301136"/>
            <a:ext cx="7945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UNAIDS epidemiological estimates, 2024. </a:t>
            </a:r>
            <a:r>
              <a:rPr lang="en-US" dirty="0">
                <a:hlinkClick r:id="rId8" tooltip="http://www.aidsinfo.unaids.org/"/>
              </a:rPr>
              <a:t>www.aidsinfo.unaids.org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4736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za struttura">
  <a:themeElements>
    <a:clrScheme name="">
      <a:dk1>
        <a:srgbClr val="1D1D1D"/>
      </a:dk1>
      <a:lt1>
        <a:srgbClr val="FFFFFF"/>
      </a:lt1>
      <a:dk2>
        <a:srgbClr val="515151"/>
      </a:dk2>
      <a:lt2>
        <a:srgbClr val="CACACA"/>
      </a:lt2>
      <a:accent1>
        <a:srgbClr val="08BCC1"/>
      </a:accent1>
      <a:accent2>
        <a:srgbClr val="BD122F"/>
      </a:accent2>
      <a:accent3>
        <a:srgbClr val="179BDC"/>
      </a:accent3>
      <a:accent4>
        <a:srgbClr val="1279C0"/>
      </a:accent4>
      <a:accent5>
        <a:srgbClr val="FFFFFF"/>
      </a:accent5>
      <a:accent6>
        <a:srgbClr val="FFFFFF"/>
      </a:accent6>
      <a:hlink>
        <a:srgbClr val="515151"/>
      </a:hlink>
      <a:folHlink>
        <a:srgbClr val="1D1D1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0_Custom Design">
  <a:themeElements>
    <a:clrScheme name="UNAIDS Ocean">
      <a:dk1>
        <a:sysClr val="windowText" lastClr="000000"/>
      </a:dk1>
      <a:lt1>
        <a:sysClr val="window" lastClr="FFFFFF"/>
      </a:lt1>
      <a:dk2>
        <a:srgbClr val="70C8BE"/>
      </a:dk2>
      <a:lt2>
        <a:srgbClr val="D8D5CF"/>
      </a:lt2>
      <a:accent1>
        <a:srgbClr val="70C8BE"/>
      </a:accent1>
      <a:accent2>
        <a:srgbClr val="E31837"/>
      </a:accent2>
      <a:accent3>
        <a:srgbClr val="00A99A"/>
      </a:accent3>
      <a:accent4>
        <a:srgbClr val="78BCC1"/>
      </a:accent4>
      <a:accent5>
        <a:srgbClr val="63CDF6"/>
      </a:accent5>
      <a:accent6>
        <a:srgbClr val="CDC88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Custom 11">
      <a:dk1>
        <a:srgbClr val="DF002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c2e1cf9b-e1b6-44eb-8021-428c292d3eb5}" enabled="0" method="" siteId="{c2e1cf9b-e1b6-44eb-8021-428c292d3e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6360</TotalTime>
  <Words>1769</Words>
  <Application>Microsoft Office PowerPoint</Application>
  <PresentationFormat>Widescreen</PresentationFormat>
  <Paragraphs>164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Arial Narrow</vt:lpstr>
      <vt:lpstr>Arial Nova</vt:lpstr>
      <vt:lpstr>Arial Nova Cond</vt:lpstr>
      <vt:lpstr>Calibri</vt:lpstr>
      <vt:lpstr>Calibri Light</vt:lpstr>
      <vt:lpstr>Cambria</vt:lpstr>
      <vt:lpstr>Courier New</vt:lpstr>
      <vt:lpstr>Font di sistema regolare</vt:lpstr>
      <vt:lpstr>Symbol</vt:lpstr>
      <vt:lpstr>Wingdings</vt:lpstr>
      <vt:lpstr>Office Theme</vt:lpstr>
      <vt:lpstr>Personalizza struttura</vt:lpstr>
      <vt:lpstr>10_Custom Design</vt:lpstr>
      <vt:lpstr>1_Office Theme</vt:lpstr>
      <vt:lpstr>PowerPoint Presentation</vt:lpstr>
      <vt:lpstr>PowerPoint Presentation</vt:lpstr>
      <vt:lpstr>PowerPoint Presentation</vt:lpstr>
      <vt:lpstr>Large variation of progress</vt:lpstr>
      <vt:lpstr>PowerPoint Presentation</vt:lpstr>
      <vt:lpstr>Trends in condom distribution via major condom procurers and distributors, 2010-2022</vt:lpstr>
      <vt:lpstr>Gains made are being lost: Declines in condom use</vt:lpstr>
      <vt:lpstr>PowerPoint Presentation</vt:lpstr>
      <vt:lpstr>PowerPoint Presentation</vt:lpstr>
      <vt:lpstr>Access to safe injecting equipment remains too low</vt:lpstr>
      <vt:lpstr>Other harm reduction targets: Good examples, but major gaps in coverage persist in majority of countries</vt:lpstr>
      <vt:lpstr>What it takes to close the persistent prevention gap</vt:lpstr>
      <vt:lpstr>PowerPoint Presentation</vt:lpstr>
      <vt:lpstr>Other key themes advanced through GPC</vt:lpstr>
      <vt:lpstr>Key points for sustainability</vt:lpstr>
      <vt:lpstr>The Urgency of Now:  A moment of opportunity to turn around the prevention crisis</vt:lpstr>
      <vt:lpstr>The Urgency of Now: Accelerating long-acting PrEP choice &amp; innovation </vt:lpstr>
      <vt:lpstr>A moment of opportunity: A renewed prevention push to turn around the prevention crisis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HIV Prevention Coalition (GPC)   Co-chairs Group Meeting  20 December 2022</dc:title>
  <dc:creator>BYARUHANGA, Buyinza Gloria</dc:creator>
  <cp:lastModifiedBy>BYARUHANGA, Buyinza Gloria</cp:lastModifiedBy>
  <cp:revision>33</cp:revision>
  <dcterms:created xsi:type="dcterms:W3CDTF">2022-12-20T10:19:58Z</dcterms:created>
  <dcterms:modified xsi:type="dcterms:W3CDTF">2024-09-12T15:09:55Z</dcterms:modified>
</cp:coreProperties>
</file>