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1" r:id="rId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34"/>
    <p:restoredTop sz="94610"/>
  </p:normalViewPr>
  <p:slideViewPr>
    <p:cSldViewPr snapToGrid="0" snapToObjects="1">
      <p:cViewPr varScale="1">
        <p:scale>
          <a:sx n="168" d="100"/>
          <a:sy n="168" d="100"/>
        </p:scale>
        <p:origin x="2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979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74C38-C0E5-E493-45A9-1ECC8F99E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0306A6-4661-4200-13C9-E9588A378D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38EFD7-8324-CE9C-2773-6609D4A66D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AEED9F-3B04-9F28-9FBF-8F867C030C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91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1371600"/>
            <a:ext cx="4572000" cy="4572000"/>
          </a:xfrm>
          <a:prstGeom prst="ellipse">
            <a:avLst/>
          </a:prstGeom>
          <a:solidFill>
            <a:srgbClr val="12204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7315200" y="3200400"/>
            <a:ext cx="2926080" cy="2926080"/>
          </a:xfrm>
          <a:prstGeom prst="ellipse">
            <a:avLst/>
          </a:prstGeom>
          <a:solidFill>
            <a:srgbClr val="12204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-1097280" y="3474720"/>
            <a:ext cx="2743200" cy="2743200"/>
          </a:xfrm>
          <a:prstGeom prst="ellipse">
            <a:avLst/>
          </a:prstGeom>
          <a:solidFill>
            <a:srgbClr val="12204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64008" y="0"/>
            <a:ext cx="3026664" cy="64008"/>
          </a:xfrm>
          <a:prstGeom prst="rect">
            <a:avLst/>
          </a:prstGeom>
          <a:solidFill>
            <a:srgbClr val="007A3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3090672" y="0"/>
            <a:ext cx="3026664" cy="64008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6117336" y="0"/>
            <a:ext cx="3026664" cy="64008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201168" y="256032"/>
            <a:ext cx="1051560" cy="292608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201168" y="256032"/>
            <a:ext cx="1051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WEBINAIRE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01168" y="685800"/>
            <a:ext cx="6400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kern="0" spc="200" dirty="0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CYCLE 8  ·  2027–2029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01168" y="1024128"/>
            <a:ext cx="6858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in the HIV Prevention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201168" y="1664208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9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Cameroon — NACC, 2026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201168" y="2212848"/>
            <a:ext cx="4114800" cy="36576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173736" y="3465576"/>
            <a:ext cx="87873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B8C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as part of Strategic innovations for the HIV response in the framework of Global Fund Grant Cycle 8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-50292" y="3502152"/>
            <a:ext cx="8732520" cy="27432"/>
          </a:xfrm>
          <a:prstGeom prst="rect">
            <a:avLst/>
          </a:prstGeom>
          <a:solidFill>
            <a:srgbClr val="1E326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265176" y="2534412"/>
            <a:ext cx="502920" cy="502920"/>
          </a:xfrm>
          <a:prstGeom prst="ellipse">
            <a:avLst/>
          </a:prstGeom>
          <a:solidFill>
            <a:srgbClr val="1E326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272796" y="2503932"/>
            <a:ext cx="502920" cy="551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CD1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FJ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04672" y="2647188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 FOKAM Joseph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306324" y="3139440"/>
            <a:ext cx="854811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 Secretary, National AIDS Control Committee (NACC) – </a:t>
            </a:r>
            <a:r>
              <a:rPr lang="en-US" sz="1300" dirty="0" err="1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Comité</a:t>
            </a:r>
            <a:r>
              <a:rPr lang="en-US" sz="1300" dirty="0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National de Lutte </a:t>
            </a:r>
            <a:r>
              <a:rPr lang="en-US" sz="1300" dirty="0" err="1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contre</a:t>
            </a:r>
            <a:r>
              <a:rPr lang="en-US" sz="1300" dirty="0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le </a:t>
            </a:r>
            <a:r>
              <a:rPr lang="en-US" sz="1300" dirty="0" err="1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Sida</a:t>
            </a:r>
            <a:r>
              <a:rPr lang="en-US" sz="1300" dirty="0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(CNLS)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201168" y="3931920"/>
            <a:ext cx="1627632" cy="292608"/>
          </a:xfrm>
          <a:prstGeom prst="rect">
            <a:avLst/>
          </a:prstGeom>
          <a:solidFill>
            <a:srgbClr val="007A3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201168" y="3931920"/>
            <a:ext cx="1627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CAB-LA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1984248" y="3931920"/>
            <a:ext cx="1627632" cy="292608"/>
          </a:xfrm>
          <a:prstGeom prst="rect">
            <a:avLst/>
          </a:prstGeom>
          <a:solidFill>
            <a:srgbClr val="009A5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1984248" y="3931920"/>
            <a:ext cx="1627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pALD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767328" y="3931920"/>
            <a:ext cx="1627632" cy="292608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3767328" y="3931920"/>
            <a:ext cx="1627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M-Reach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550408" y="3931920"/>
            <a:ext cx="1627632" cy="292608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8" name="Text 26"/>
          <p:cNvSpPr/>
          <p:nvPr/>
        </p:nvSpPr>
        <p:spPr>
          <a:xfrm>
            <a:off x="5550408" y="3931920"/>
            <a:ext cx="1627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VISITECT CD4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333488" y="3931920"/>
            <a:ext cx="1627632" cy="292608"/>
          </a:xfrm>
          <a:prstGeom prst="rect">
            <a:avLst/>
          </a:prstGeom>
          <a:solidFill>
            <a:srgbClr val="B8C4D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7333488" y="3931920"/>
            <a:ext cx="1627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ScanForm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0" y="4864608"/>
            <a:ext cx="3044952" cy="73152"/>
          </a:xfrm>
          <a:prstGeom prst="rect">
            <a:avLst/>
          </a:prstGeom>
          <a:solidFill>
            <a:srgbClr val="007A3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2" name="Shape 30"/>
          <p:cNvSpPr/>
          <p:nvPr/>
        </p:nvSpPr>
        <p:spPr>
          <a:xfrm>
            <a:off x="3044952" y="4864608"/>
            <a:ext cx="3054096" cy="73152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3" name="Shape 31"/>
          <p:cNvSpPr/>
          <p:nvPr/>
        </p:nvSpPr>
        <p:spPr>
          <a:xfrm>
            <a:off x="6099048" y="4864608"/>
            <a:ext cx="3044952" cy="73152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2204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007A3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164592" y="0"/>
            <a:ext cx="8229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HIV Prevention – to eliminate new infections in Cameroon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0" y="0"/>
            <a:ext cx="1280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CNLS Cameroun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68680"/>
            <a:ext cx="4297680" cy="3886200"/>
          </a:xfrm>
          <a:prstGeom prst="rect">
            <a:avLst/>
          </a:prstGeom>
          <a:solidFill>
            <a:srgbClr val="12204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182880" y="868680"/>
            <a:ext cx="4297680" cy="54864"/>
          </a:xfrm>
          <a:prstGeom prst="rect">
            <a:avLst/>
          </a:prstGeom>
          <a:solidFill>
            <a:srgbClr val="007A3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320040" y="978408"/>
            <a:ext cx="4023360" cy="274320"/>
          </a:xfrm>
          <a:prstGeom prst="rect">
            <a:avLst/>
          </a:prstGeom>
          <a:solidFill>
            <a:srgbClr val="007A3D">
              <a:alpha val="1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320040" y="978408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7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Injectable PrEP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20040" y="1307592"/>
            <a:ext cx="4023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Long-Acting </a:t>
            </a:r>
            <a:r>
              <a:rPr lang="en-US" sz="1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Carbotegravir</a:t>
            </a: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&amp; </a:t>
            </a:r>
            <a:r>
              <a:rPr lang="en-US" sz="1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Lenacapavir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74320" y="1746504"/>
            <a:ext cx="4096512" cy="2587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HIV infection per year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21,000 in people aged 15yrs and above (CAMPHIA 2024/2025)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HIV incidence in gen pop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0.15% with 4×women; HIV incidence in KP: 0.35% with TG (3.2%), MSM (0.56%), very low in FSW &amp; IDU.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HIV incidence in KP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: Douala (0.53%) vs </a:t>
            </a:r>
            <a:r>
              <a:rPr lang="en-US" sz="1300" dirty="0" err="1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Ydé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 (0.01%)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CABLA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every 2 months replacing daily tablets; risk reduction by -66% MSM &amp; −89% women 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LEN: every 6 months replacing daily tablets; risk reduction by &gt;99% of new infections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Action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: inject </a:t>
            </a:r>
            <a:r>
              <a:rPr lang="en-US" sz="1300" dirty="0" err="1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PrEP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, high-risk pop &amp; social network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92608" y="4352544"/>
            <a:ext cx="4078224" cy="347472"/>
          </a:xfrm>
          <a:prstGeom prst="rect">
            <a:avLst/>
          </a:prstGeom>
          <a:solidFill>
            <a:srgbClr val="007A3D">
              <a:alpha val="20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320040" y="4352544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07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2030: Accelerate HIV elimination among key populations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868680"/>
            <a:ext cx="4297680" cy="3886200"/>
          </a:xfrm>
          <a:prstGeom prst="rect">
            <a:avLst/>
          </a:prstGeom>
          <a:solidFill>
            <a:srgbClr val="12204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" name="Shape 13"/>
          <p:cNvSpPr/>
          <p:nvPr/>
        </p:nvSpPr>
        <p:spPr>
          <a:xfrm>
            <a:off x="4663440" y="868680"/>
            <a:ext cx="4297680" cy="54864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4800600" y="978408"/>
            <a:ext cx="4023360" cy="274320"/>
          </a:xfrm>
          <a:prstGeom prst="rect">
            <a:avLst/>
          </a:prstGeom>
          <a:solidFill>
            <a:srgbClr val="FCD116">
              <a:alpha val="1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4800600" y="978408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CD1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Triple Elimination — PMTCT (an integrated approach)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800600" y="1307592"/>
            <a:ext cx="4023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M-Reach Maternal Outreach Initiative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745736" y="1746504"/>
            <a:ext cx="4123944" cy="2587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 coverage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from 86.7% (2021) to 67.9% (2024)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HIV EID PCR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3% in routine program but high MTCT rate at population-level (&gt;10%) 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 male partner involvement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2.8% HIV testing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Poor testing coverage for syphilis &amp; HBV in PBFW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teams deliver full ANC package in remote areas, following the district approach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HIV-Syphilis-Hepatitis B triple testing, 'Fathers' ANC' couples, 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malaria and vaccination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Advocacy for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300" b="1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TASP: </a:t>
            </a:r>
            <a:r>
              <a:rPr lang="en-US" sz="1300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Treatment As Prevention (U=U).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773168" y="4352544"/>
            <a:ext cx="4078224" cy="347472"/>
          </a:xfrm>
          <a:prstGeom prst="rect">
            <a:avLst/>
          </a:prstGeom>
          <a:solidFill>
            <a:srgbClr val="FCD116">
              <a:alpha val="20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4800600" y="4352544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CD1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2030: 95% ANC coverage — triple elimination HIV/syphilis/HBV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0" y="4864608"/>
            <a:ext cx="9144000" cy="283464"/>
          </a:xfrm>
          <a:prstGeom prst="rect">
            <a:avLst/>
          </a:prstGeom>
          <a:solidFill>
            <a:srgbClr val="12204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3" name="Shape 21"/>
          <p:cNvSpPr/>
          <p:nvPr/>
        </p:nvSpPr>
        <p:spPr>
          <a:xfrm>
            <a:off x="0" y="4864608"/>
            <a:ext cx="3044952" cy="54864"/>
          </a:xfrm>
          <a:prstGeom prst="rect">
            <a:avLst/>
          </a:prstGeom>
          <a:solidFill>
            <a:srgbClr val="007A3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4" name="Shape 22"/>
          <p:cNvSpPr/>
          <p:nvPr/>
        </p:nvSpPr>
        <p:spPr>
          <a:xfrm>
            <a:off x="3044952" y="4864608"/>
            <a:ext cx="3054096" cy="54864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6099048" y="4864608"/>
            <a:ext cx="3044952" cy="54864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274320" y="4873752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C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CNLS Cameroun  ·  Innovation VIH  ·  Grant Cycle 8  ·  Webinaire 2026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2204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164592" y="0"/>
            <a:ext cx="8229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HIV Data Quality as a guide for strategic preventive interventions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0" y="0"/>
            <a:ext cx="1280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CNLS Cameroun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64592" y="868680"/>
            <a:ext cx="8804148" cy="3886200"/>
          </a:xfrm>
          <a:prstGeom prst="rect">
            <a:avLst/>
          </a:prstGeom>
          <a:solidFill>
            <a:srgbClr val="12204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1447800" y="752856"/>
            <a:ext cx="5867400" cy="86868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1447800" y="978408"/>
            <a:ext cx="5867400" cy="434340"/>
          </a:xfrm>
          <a:prstGeom prst="rect">
            <a:avLst/>
          </a:prstGeom>
          <a:solidFill>
            <a:srgbClr val="FCD116">
              <a:alpha val="15000"/>
            </a:srgbClr>
          </a:solidFill>
          <a:ln/>
        </p:spPr>
        <p:txBody>
          <a:bodyPr/>
          <a:lstStyle/>
          <a:p>
            <a:endParaRPr lang="en-GB" sz="2400" dirty="0"/>
          </a:p>
        </p:txBody>
      </p:sp>
      <p:sp>
        <p:nvSpPr>
          <p:cNvPr id="9" name="Text 7"/>
          <p:cNvSpPr/>
          <p:nvPr/>
        </p:nvSpPr>
        <p:spPr>
          <a:xfrm>
            <a:off x="1447800" y="1068324"/>
            <a:ext cx="586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CD1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Innovation supporting HIV prevention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202180" y="1426464"/>
            <a:ext cx="4495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Data Capture - </a:t>
            </a:r>
            <a:r>
              <a:rPr lang="en-US" sz="2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ScanForm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274320" y="1746504"/>
            <a:ext cx="8526780" cy="2587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of HIV data quality deteriorating due to reduced HR capacity in the frame of funding reduction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DHIS2 entry: slow and error-prone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b="1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system</a:t>
            </a:r>
            <a:r>
              <a:rPr lang="en-US" sz="16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converts paper registers → digital via smartphone photo (image)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OCR + machine learning — 99% accuracy — works offline &amp; reduces workload by 4 times.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1,000 health facilities by 2030.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b="1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Real-time data visualization</a:t>
            </a:r>
            <a:r>
              <a:rPr lang="en-US" sz="1600" dirty="0">
                <a:solidFill>
                  <a:srgbClr val="D8E4F0"/>
                </a:solidFill>
                <a:latin typeface="Calibri" pitchFamily="34" charset="0"/>
                <a:cs typeface="Calibri" pitchFamily="34" charset="-120"/>
              </a:rPr>
              <a:t>: timely decision-making toward preventive intervention in the field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958340" y="4352544"/>
            <a:ext cx="4465320" cy="347472"/>
          </a:xfrm>
          <a:prstGeom prst="rect">
            <a:avLst/>
          </a:prstGeom>
          <a:solidFill>
            <a:srgbClr val="FCD116">
              <a:alpha val="20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2110740" y="4352544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CD1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 HIV data quality to drive the 95-95-95 response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800600" y="333756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39" name="Shape 37"/>
          <p:cNvSpPr/>
          <p:nvPr/>
        </p:nvSpPr>
        <p:spPr>
          <a:xfrm>
            <a:off x="0" y="4864608"/>
            <a:ext cx="9144000" cy="283464"/>
          </a:xfrm>
          <a:prstGeom prst="rect">
            <a:avLst/>
          </a:prstGeom>
          <a:solidFill>
            <a:srgbClr val="12204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0" name="Shape 38"/>
          <p:cNvSpPr/>
          <p:nvPr/>
        </p:nvSpPr>
        <p:spPr>
          <a:xfrm>
            <a:off x="0" y="4864608"/>
            <a:ext cx="3044952" cy="54864"/>
          </a:xfrm>
          <a:prstGeom prst="rect">
            <a:avLst/>
          </a:prstGeom>
          <a:solidFill>
            <a:srgbClr val="007A3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1" name="Shape 39"/>
          <p:cNvSpPr/>
          <p:nvPr/>
        </p:nvSpPr>
        <p:spPr>
          <a:xfrm>
            <a:off x="3044952" y="4864608"/>
            <a:ext cx="3054096" cy="54864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2" name="Shape 40"/>
          <p:cNvSpPr/>
          <p:nvPr/>
        </p:nvSpPr>
        <p:spPr>
          <a:xfrm>
            <a:off x="6099048" y="4864608"/>
            <a:ext cx="3044952" cy="54864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3" name="Text 41"/>
          <p:cNvSpPr/>
          <p:nvPr/>
        </p:nvSpPr>
        <p:spPr>
          <a:xfrm>
            <a:off x="274320" y="4873752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C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CNLS Cameroun  ·  Innovation VIH  ·  Grant Cycle 8  ·  Webinaire 2026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1ED285-0CF9-A0DC-1B03-F3A1D57A5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22F55EE-5035-AC50-AE04-14B8F1C6FECE}"/>
              </a:ext>
            </a:extLst>
          </p:cNvPr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2204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CD47EF3-0BF9-C3B8-046C-92FA66739140}"/>
              </a:ext>
            </a:extLst>
          </p:cNvPr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00BBE0F-F791-1AA7-ADEE-6D41E0EE3413}"/>
              </a:ext>
            </a:extLst>
          </p:cNvPr>
          <p:cNvSpPr/>
          <p:nvPr/>
        </p:nvSpPr>
        <p:spPr>
          <a:xfrm>
            <a:off x="164592" y="0"/>
            <a:ext cx="8229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home message</a:t>
            </a:r>
            <a:endParaRPr lang="en-US" sz="2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622D5B93-A179-FDD1-0446-EB1DF278507E}"/>
              </a:ext>
            </a:extLst>
          </p:cNvPr>
          <p:cNvSpPr/>
          <p:nvPr/>
        </p:nvSpPr>
        <p:spPr>
          <a:xfrm>
            <a:off x="7772400" y="0"/>
            <a:ext cx="1280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CNLS Cameroun</a:t>
            </a:r>
            <a:endParaRPr lang="en-US" sz="10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88D64504-255F-A5E9-A0E0-99E42B1CFD0E}"/>
              </a:ext>
            </a:extLst>
          </p:cNvPr>
          <p:cNvSpPr/>
          <p:nvPr/>
        </p:nvSpPr>
        <p:spPr>
          <a:xfrm>
            <a:off x="182880" y="868680"/>
            <a:ext cx="4297680" cy="3564636"/>
          </a:xfrm>
          <a:prstGeom prst="rect">
            <a:avLst/>
          </a:prstGeom>
          <a:solidFill>
            <a:srgbClr val="12204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2EF4F2F9-C3B0-8BB2-17F5-EAED33BCB5A3}"/>
              </a:ext>
            </a:extLst>
          </p:cNvPr>
          <p:cNvSpPr/>
          <p:nvPr/>
        </p:nvSpPr>
        <p:spPr>
          <a:xfrm>
            <a:off x="266700" y="911352"/>
            <a:ext cx="8557260" cy="438912"/>
          </a:xfrm>
          <a:prstGeom prst="rect">
            <a:avLst/>
          </a:prstGeom>
          <a:solidFill>
            <a:srgbClr val="FCD116">
              <a:alpha val="1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99FA7040-887D-7299-3B26-F1F0375B96B7}"/>
              </a:ext>
            </a:extLst>
          </p:cNvPr>
          <p:cNvSpPr/>
          <p:nvPr/>
        </p:nvSpPr>
        <p:spPr>
          <a:xfrm>
            <a:off x="293370" y="963930"/>
            <a:ext cx="8530590" cy="3672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GB" sz="2400" b="1" dirty="0">
                <a:solidFill>
                  <a:srgbClr val="FFFF00"/>
                </a:solidFill>
              </a:rPr>
              <a:t>3 of the 5 innovations in GC8 are linked to HIV prevention</a:t>
            </a:r>
            <a:endParaRPr lang="en-US" sz="24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ABDD94EC-1B15-205A-8070-FCC95E93CC49}"/>
              </a:ext>
            </a:extLst>
          </p:cNvPr>
          <p:cNvSpPr/>
          <p:nvPr/>
        </p:nvSpPr>
        <p:spPr>
          <a:xfrm>
            <a:off x="274320" y="1362456"/>
            <a:ext cx="4096512" cy="2971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sz="1400" i="1" dirty="0">
                <a:solidFill>
                  <a:schemeClr val="bg1"/>
                </a:solidFill>
              </a:rPr>
              <a:t>Injectable </a:t>
            </a:r>
            <a:r>
              <a:rPr lang="en-GB" sz="1400" i="1" dirty="0" err="1">
                <a:solidFill>
                  <a:schemeClr val="bg1"/>
                </a:solidFill>
              </a:rPr>
              <a:t>PrEP</a:t>
            </a:r>
            <a:r>
              <a:rPr lang="en-GB" sz="1400" i="1" dirty="0">
                <a:solidFill>
                  <a:schemeClr val="bg1"/>
                </a:solidFill>
              </a:rPr>
              <a:t> as a game changer in high-risk populations;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sz="1400" i="1" dirty="0">
                <a:solidFill>
                  <a:schemeClr val="bg1"/>
                </a:solidFill>
              </a:rPr>
              <a:t>Triple elimination of HIV, syphilis &amp; HBV following the district approach for an effective service integration at community-level;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sz="1400" i="1" dirty="0">
                <a:solidFill>
                  <a:schemeClr val="bg1"/>
                </a:solidFill>
              </a:rPr>
              <a:t>Data driven strategic interventions for HIV prevention using AI (</a:t>
            </a:r>
            <a:r>
              <a:rPr lang="en-GB" sz="1400" i="1" dirty="0" err="1">
                <a:solidFill>
                  <a:schemeClr val="bg1"/>
                </a:solidFill>
              </a:rPr>
              <a:t>scanForm</a:t>
            </a:r>
            <a:r>
              <a:rPr lang="en-GB" sz="1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5" name="Shape 13">
            <a:extLst>
              <a:ext uri="{FF2B5EF4-FFF2-40B4-BE49-F238E27FC236}">
                <a16:creationId xmlns:a16="http://schemas.microsoft.com/office/drawing/2014/main" id="{57874C8B-1EFE-E79A-449D-2F888186236B}"/>
              </a:ext>
            </a:extLst>
          </p:cNvPr>
          <p:cNvSpPr/>
          <p:nvPr/>
        </p:nvSpPr>
        <p:spPr>
          <a:xfrm>
            <a:off x="182880" y="877824"/>
            <a:ext cx="8778240" cy="45719"/>
          </a:xfrm>
          <a:prstGeom prst="rect">
            <a:avLst/>
          </a:prstGeom>
          <a:solidFill>
            <a:srgbClr val="B8C4D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1F1C141F-CCE6-58AF-E0D8-1C3348E74CDB}"/>
              </a:ext>
            </a:extLst>
          </p:cNvPr>
          <p:cNvSpPr/>
          <p:nvPr/>
        </p:nvSpPr>
        <p:spPr>
          <a:xfrm>
            <a:off x="4800600" y="1417320"/>
            <a:ext cx="365760" cy="411480"/>
          </a:xfrm>
          <a:prstGeom prst="rect">
            <a:avLst/>
          </a:prstGeom>
          <a:solidFill>
            <a:srgbClr val="007A3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C52200CB-2602-7E13-6D18-AE4845587BB9}"/>
              </a:ext>
            </a:extLst>
          </p:cNvPr>
          <p:cNvSpPr/>
          <p:nvPr/>
        </p:nvSpPr>
        <p:spPr>
          <a:xfrm>
            <a:off x="4800600" y="141732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7B2246F0-6177-E598-D868-B12C7AF0666E}"/>
              </a:ext>
            </a:extLst>
          </p:cNvPr>
          <p:cNvSpPr/>
          <p:nvPr/>
        </p:nvSpPr>
        <p:spPr>
          <a:xfrm>
            <a:off x="5248656" y="1417320"/>
            <a:ext cx="148132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7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CAB-LA or LEN</a:t>
            </a:r>
            <a:endParaRPr lang="en-US" sz="150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B353BF25-F162-90CC-0B4C-1FD1905AF125}"/>
              </a:ext>
            </a:extLst>
          </p:cNvPr>
          <p:cNvSpPr/>
          <p:nvPr/>
        </p:nvSpPr>
        <p:spPr>
          <a:xfrm>
            <a:off x="6766560" y="1417320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Injectable PrEP — 2 or 6 injections/year respectively</a:t>
            </a:r>
            <a:endParaRPr lang="en-US" sz="1300" dirty="0"/>
          </a:p>
        </p:txBody>
      </p:sp>
      <p:sp>
        <p:nvSpPr>
          <p:cNvPr id="21" name="Shape 19">
            <a:extLst>
              <a:ext uri="{FF2B5EF4-FFF2-40B4-BE49-F238E27FC236}">
                <a16:creationId xmlns:a16="http://schemas.microsoft.com/office/drawing/2014/main" id="{783CFA83-E066-1E2F-6CED-6BDFC0107D32}"/>
              </a:ext>
            </a:extLst>
          </p:cNvPr>
          <p:cNvSpPr/>
          <p:nvPr/>
        </p:nvSpPr>
        <p:spPr>
          <a:xfrm>
            <a:off x="4800600" y="2057400"/>
            <a:ext cx="365760" cy="411480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DE1CA3A9-AFF3-8163-8351-3768825EFD86}"/>
              </a:ext>
            </a:extLst>
          </p:cNvPr>
          <p:cNvSpPr/>
          <p:nvPr/>
        </p:nvSpPr>
        <p:spPr>
          <a:xfrm>
            <a:off x="4800600" y="205740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24401132-18EC-8C34-A18F-10E9BEAE1B13}"/>
              </a:ext>
            </a:extLst>
          </p:cNvPr>
          <p:cNvSpPr/>
          <p:nvPr/>
        </p:nvSpPr>
        <p:spPr>
          <a:xfrm>
            <a:off x="5248656" y="2057400"/>
            <a:ext cx="148132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CD1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M-Reach</a:t>
            </a:r>
            <a:endParaRPr lang="en-US" sz="150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4417273F-43F4-B371-87F4-F3F8CBAE9ECE}"/>
              </a:ext>
            </a:extLst>
          </p:cNvPr>
          <p:cNvSpPr/>
          <p:nvPr/>
        </p:nvSpPr>
        <p:spPr>
          <a:xfrm>
            <a:off x="6766560" y="2057400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ANC teams — triple elimination &amp; male partner</a:t>
            </a:r>
            <a:endParaRPr lang="en-US" sz="1300" dirty="0"/>
          </a:p>
        </p:txBody>
      </p:sp>
      <p:sp>
        <p:nvSpPr>
          <p:cNvPr id="25" name="Shape 23">
            <a:extLst>
              <a:ext uri="{FF2B5EF4-FFF2-40B4-BE49-F238E27FC236}">
                <a16:creationId xmlns:a16="http://schemas.microsoft.com/office/drawing/2014/main" id="{43BB128C-953C-66E4-C389-89745E46DBC1}"/>
              </a:ext>
            </a:extLst>
          </p:cNvPr>
          <p:cNvSpPr/>
          <p:nvPr/>
        </p:nvSpPr>
        <p:spPr>
          <a:xfrm>
            <a:off x="4800600" y="2697480"/>
            <a:ext cx="365760" cy="411480"/>
          </a:xfrm>
          <a:prstGeom prst="rect">
            <a:avLst/>
          </a:prstGeom>
          <a:solidFill>
            <a:srgbClr val="009A5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960D95D7-1382-1DD8-1827-9B6B763B5B7F}"/>
              </a:ext>
            </a:extLst>
          </p:cNvPr>
          <p:cNvSpPr/>
          <p:nvPr/>
        </p:nvSpPr>
        <p:spPr>
          <a:xfrm>
            <a:off x="4800600" y="269748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92FD60B5-7824-9332-04D4-E4B704960D0D}"/>
              </a:ext>
            </a:extLst>
          </p:cNvPr>
          <p:cNvSpPr/>
          <p:nvPr/>
        </p:nvSpPr>
        <p:spPr>
          <a:xfrm>
            <a:off x="5248656" y="2697480"/>
            <a:ext cx="148132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9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pALD</a:t>
            </a:r>
            <a:endParaRPr lang="en-US" sz="1500" dirty="0"/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69F73F07-FB73-A23E-9D36-F42423C0DB65}"/>
              </a:ext>
            </a:extLst>
          </p:cNvPr>
          <p:cNvSpPr/>
          <p:nvPr/>
        </p:nvSpPr>
        <p:spPr>
          <a:xfrm>
            <a:off x="6766560" y="2697480"/>
            <a:ext cx="215798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Paediatric FDC — 180 tablets</a:t>
            </a:r>
            <a:endParaRPr lang="en-US" sz="1300" dirty="0"/>
          </a:p>
        </p:txBody>
      </p:sp>
      <p:sp>
        <p:nvSpPr>
          <p:cNvPr id="29" name="Shape 27">
            <a:extLst>
              <a:ext uri="{FF2B5EF4-FFF2-40B4-BE49-F238E27FC236}">
                <a16:creationId xmlns:a16="http://schemas.microsoft.com/office/drawing/2014/main" id="{E85C0072-2F59-DBBC-3ED4-2F78F79627B9}"/>
              </a:ext>
            </a:extLst>
          </p:cNvPr>
          <p:cNvSpPr/>
          <p:nvPr/>
        </p:nvSpPr>
        <p:spPr>
          <a:xfrm>
            <a:off x="4800600" y="3337560"/>
            <a:ext cx="365760" cy="411480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>
            <a:extLst>
              <a:ext uri="{FF2B5EF4-FFF2-40B4-BE49-F238E27FC236}">
                <a16:creationId xmlns:a16="http://schemas.microsoft.com/office/drawing/2014/main" id="{55A3B6F1-0887-53EE-CC21-3DAC24AC12DC}"/>
              </a:ext>
            </a:extLst>
          </p:cNvPr>
          <p:cNvSpPr/>
          <p:nvPr/>
        </p:nvSpPr>
        <p:spPr>
          <a:xfrm>
            <a:off x="4800600" y="333756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31" name="Text 29">
            <a:extLst>
              <a:ext uri="{FF2B5EF4-FFF2-40B4-BE49-F238E27FC236}">
                <a16:creationId xmlns:a16="http://schemas.microsoft.com/office/drawing/2014/main" id="{D646E08E-D5CB-8A6B-16F1-7FD1361F155F}"/>
              </a:ext>
            </a:extLst>
          </p:cNvPr>
          <p:cNvSpPr/>
          <p:nvPr/>
        </p:nvSpPr>
        <p:spPr>
          <a:xfrm>
            <a:off x="5248656" y="3337560"/>
            <a:ext cx="148132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VISITECT CD4</a:t>
            </a:r>
            <a:endParaRPr lang="en-US" sz="1500" dirty="0"/>
          </a:p>
        </p:txBody>
      </p:sp>
      <p:sp>
        <p:nvSpPr>
          <p:cNvPr id="32" name="Text 30">
            <a:extLst>
              <a:ext uri="{FF2B5EF4-FFF2-40B4-BE49-F238E27FC236}">
                <a16:creationId xmlns:a16="http://schemas.microsoft.com/office/drawing/2014/main" id="{AC7BD7C6-598B-03CC-D3CD-B812685889EE}"/>
              </a:ext>
            </a:extLst>
          </p:cNvPr>
          <p:cNvSpPr/>
          <p:nvPr/>
        </p:nvSpPr>
        <p:spPr>
          <a:xfrm>
            <a:off x="6729984" y="3337560"/>
            <a:ext cx="223113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HIV disease — rapid RDT to mitigate mortality</a:t>
            </a:r>
            <a:endParaRPr lang="en-US" sz="1300" dirty="0"/>
          </a:p>
        </p:txBody>
      </p:sp>
      <p:sp>
        <p:nvSpPr>
          <p:cNvPr id="33" name="Shape 31">
            <a:extLst>
              <a:ext uri="{FF2B5EF4-FFF2-40B4-BE49-F238E27FC236}">
                <a16:creationId xmlns:a16="http://schemas.microsoft.com/office/drawing/2014/main" id="{B7E91763-8949-1BF4-43B0-9A4E05B64781}"/>
              </a:ext>
            </a:extLst>
          </p:cNvPr>
          <p:cNvSpPr/>
          <p:nvPr/>
        </p:nvSpPr>
        <p:spPr>
          <a:xfrm>
            <a:off x="4800600" y="3977640"/>
            <a:ext cx="365760" cy="411480"/>
          </a:xfrm>
          <a:prstGeom prst="rect">
            <a:avLst/>
          </a:prstGeom>
          <a:solidFill>
            <a:srgbClr val="B8C4D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4" name="Text 32">
            <a:extLst>
              <a:ext uri="{FF2B5EF4-FFF2-40B4-BE49-F238E27FC236}">
                <a16:creationId xmlns:a16="http://schemas.microsoft.com/office/drawing/2014/main" id="{0592C2E3-67E4-6352-23C8-245AD7AB50C1}"/>
              </a:ext>
            </a:extLst>
          </p:cNvPr>
          <p:cNvSpPr/>
          <p:nvPr/>
        </p:nvSpPr>
        <p:spPr>
          <a:xfrm>
            <a:off x="4800600" y="397764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300" dirty="0"/>
          </a:p>
        </p:txBody>
      </p:sp>
      <p:sp>
        <p:nvSpPr>
          <p:cNvPr id="35" name="Text 33">
            <a:extLst>
              <a:ext uri="{FF2B5EF4-FFF2-40B4-BE49-F238E27FC236}">
                <a16:creationId xmlns:a16="http://schemas.microsoft.com/office/drawing/2014/main" id="{1DAD32E2-8B1F-68C7-619C-6D2554E1E6E8}"/>
              </a:ext>
            </a:extLst>
          </p:cNvPr>
          <p:cNvSpPr/>
          <p:nvPr/>
        </p:nvSpPr>
        <p:spPr>
          <a:xfrm>
            <a:off x="5248656" y="3977640"/>
            <a:ext cx="148132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ScanForm</a:t>
            </a:r>
            <a:endParaRPr lang="en-US" sz="1500" dirty="0"/>
          </a:p>
        </p:txBody>
      </p:sp>
      <p:sp>
        <p:nvSpPr>
          <p:cNvPr id="36" name="Text 34">
            <a:extLst>
              <a:ext uri="{FF2B5EF4-FFF2-40B4-BE49-F238E27FC236}">
                <a16:creationId xmlns:a16="http://schemas.microsoft.com/office/drawing/2014/main" id="{C5F9E9BB-4B08-DCDC-E2AA-0CDD0F1AF3D2}"/>
              </a:ext>
            </a:extLst>
          </p:cNvPr>
          <p:cNvSpPr/>
          <p:nvPr/>
        </p:nvSpPr>
        <p:spPr>
          <a:xfrm>
            <a:off x="6766560" y="3977640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8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capture — 99% accuracy</a:t>
            </a:r>
            <a:endParaRPr lang="en-US" sz="1300" dirty="0"/>
          </a:p>
        </p:txBody>
      </p:sp>
      <p:sp>
        <p:nvSpPr>
          <p:cNvPr id="37" name="Shape 35">
            <a:extLst>
              <a:ext uri="{FF2B5EF4-FFF2-40B4-BE49-F238E27FC236}">
                <a16:creationId xmlns:a16="http://schemas.microsoft.com/office/drawing/2014/main" id="{22304407-2BB8-1389-8A13-5EC0F7ECD10A}"/>
              </a:ext>
            </a:extLst>
          </p:cNvPr>
          <p:cNvSpPr/>
          <p:nvPr/>
        </p:nvSpPr>
        <p:spPr>
          <a:xfrm>
            <a:off x="571500" y="4460748"/>
            <a:ext cx="8031480" cy="347472"/>
          </a:xfrm>
          <a:prstGeom prst="rect">
            <a:avLst/>
          </a:prstGeom>
          <a:solidFill>
            <a:srgbClr val="FCD116">
              <a:alpha val="1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8" name="Text 36">
            <a:extLst>
              <a:ext uri="{FF2B5EF4-FFF2-40B4-BE49-F238E27FC236}">
                <a16:creationId xmlns:a16="http://schemas.microsoft.com/office/drawing/2014/main" id="{88CE622A-8DB4-7A7A-2BEA-670EB3FB3A0C}"/>
              </a:ext>
            </a:extLst>
          </p:cNvPr>
          <p:cNvSpPr/>
          <p:nvPr/>
        </p:nvSpPr>
        <p:spPr>
          <a:xfrm>
            <a:off x="541020" y="4425696"/>
            <a:ext cx="803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FCD1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Toward the elimination of AIDS as a public health threat in Cameroon by 2030</a:t>
            </a:r>
            <a:endParaRPr lang="en-US" sz="1600" dirty="0"/>
          </a:p>
        </p:txBody>
      </p:sp>
      <p:sp>
        <p:nvSpPr>
          <p:cNvPr id="39" name="Shape 37">
            <a:extLst>
              <a:ext uri="{FF2B5EF4-FFF2-40B4-BE49-F238E27FC236}">
                <a16:creationId xmlns:a16="http://schemas.microsoft.com/office/drawing/2014/main" id="{00790498-D82F-E2BD-5310-6CA2453A7B06}"/>
              </a:ext>
            </a:extLst>
          </p:cNvPr>
          <p:cNvSpPr/>
          <p:nvPr/>
        </p:nvSpPr>
        <p:spPr>
          <a:xfrm>
            <a:off x="0" y="4864608"/>
            <a:ext cx="9144000" cy="283464"/>
          </a:xfrm>
          <a:prstGeom prst="rect">
            <a:avLst/>
          </a:prstGeom>
          <a:solidFill>
            <a:srgbClr val="12204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0" name="Shape 38">
            <a:extLst>
              <a:ext uri="{FF2B5EF4-FFF2-40B4-BE49-F238E27FC236}">
                <a16:creationId xmlns:a16="http://schemas.microsoft.com/office/drawing/2014/main" id="{ABAFDD6E-3ECA-F384-D5F3-876CB2575624}"/>
              </a:ext>
            </a:extLst>
          </p:cNvPr>
          <p:cNvSpPr/>
          <p:nvPr/>
        </p:nvSpPr>
        <p:spPr>
          <a:xfrm>
            <a:off x="0" y="4864608"/>
            <a:ext cx="3044952" cy="54864"/>
          </a:xfrm>
          <a:prstGeom prst="rect">
            <a:avLst/>
          </a:prstGeom>
          <a:solidFill>
            <a:srgbClr val="007A3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1" name="Shape 39">
            <a:extLst>
              <a:ext uri="{FF2B5EF4-FFF2-40B4-BE49-F238E27FC236}">
                <a16:creationId xmlns:a16="http://schemas.microsoft.com/office/drawing/2014/main" id="{CD234741-DF89-C0BF-A5C8-5D00547A082F}"/>
              </a:ext>
            </a:extLst>
          </p:cNvPr>
          <p:cNvSpPr/>
          <p:nvPr/>
        </p:nvSpPr>
        <p:spPr>
          <a:xfrm>
            <a:off x="3044952" y="4864608"/>
            <a:ext cx="3054096" cy="54864"/>
          </a:xfrm>
          <a:prstGeom prst="rect">
            <a:avLst/>
          </a:prstGeom>
          <a:solidFill>
            <a:srgbClr val="FCD116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2" name="Shape 40">
            <a:extLst>
              <a:ext uri="{FF2B5EF4-FFF2-40B4-BE49-F238E27FC236}">
                <a16:creationId xmlns:a16="http://schemas.microsoft.com/office/drawing/2014/main" id="{00D9A5B2-AC10-495C-B481-1B3FE1541FEE}"/>
              </a:ext>
            </a:extLst>
          </p:cNvPr>
          <p:cNvSpPr/>
          <p:nvPr/>
        </p:nvSpPr>
        <p:spPr>
          <a:xfrm>
            <a:off x="6099048" y="4864608"/>
            <a:ext cx="3044952" cy="54864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3" name="Text 41">
            <a:extLst>
              <a:ext uri="{FF2B5EF4-FFF2-40B4-BE49-F238E27FC236}">
                <a16:creationId xmlns:a16="http://schemas.microsoft.com/office/drawing/2014/main" id="{4B437F98-B1F8-13D0-8B7A-8515C8FF94A0}"/>
              </a:ext>
            </a:extLst>
          </p:cNvPr>
          <p:cNvSpPr/>
          <p:nvPr/>
        </p:nvSpPr>
        <p:spPr>
          <a:xfrm>
            <a:off x="274320" y="4873752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8C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CNLS Cameroun  ·  Innovation VIH  ·  Grant Cycle 8  ·  Webinaire 2026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515237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0B027ED5492E489E18E2375296B630" ma:contentTypeVersion="37" ma:contentTypeDescription="Create a new document." ma:contentTypeScope="" ma:versionID="084ad288b7a2bb464b7e748506b4e040">
  <xsd:schema xmlns:xsd="http://www.w3.org/2001/XMLSchema" xmlns:xs="http://www.w3.org/2001/XMLSchema" xmlns:p="http://schemas.microsoft.com/office/2006/metadata/properties" xmlns:ns2="1e4904ce-df3c-409d-8c73-59cbcf852a41" xmlns:ns3="2ddeef39-65d3-4660-94f2-f063f949c57e" targetNamespace="http://schemas.microsoft.com/office/2006/metadata/properties" ma:root="true" ma:fieldsID="1932048fee3a97bb6178b5557a209bcc" ns2:_="" ns3:_="">
    <xsd:import namespace="1e4904ce-df3c-409d-8c73-59cbcf852a41"/>
    <xsd:import namespace="2ddeef39-65d3-4660-94f2-f063f949c5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Order0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ThematicArea" minOccurs="0"/>
                <xsd:element ref="ns2:Country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DocumentTitle" minOccurs="0"/>
                <xsd:element ref="ns3:PrimeClassificationStatus" minOccurs="0"/>
                <xsd:element ref="ns3:PrimeClassificationStatusDetails" minOccurs="0"/>
                <xsd:element ref="ns3:PrimeLastClassified" minOccurs="0"/>
                <xsd:element ref="ns3:PrimeCorrectedByUser" minOccurs="0"/>
                <xsd:element ref="ns2:Summary_x002f_Abstract" minOccurs="0"/>
                <xsd:element ref="ns2:ContentOwner" minOccurs="0"/>
                <xsd:element ref="ns2:DownloadCategory" minOccurs="0"/>
                <xsd:element ref="ns2:LastReviewDate" minOccurs="0"/>
                <xsd:element ref="ns2:ReviewFrequency" minOccurs="0"/>
                <xsd:element ref="ns2:PrimaryTopic_x002f_ThematicArea" minOccurs="0"/>
                <xsd:element ref="ns2:Language" minOccurs="0"/>
                <xsd:element ref="ns2:Region" minOccurs="0"/>
                <xsd:element ref="ns2:EnterpriseKeyword" minOccurs="0"/>
                <xsd:element ref="ns2:SyntexTouc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904ce-df3c-409d-8c73-59cbcf852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Order0" ma:index="20" nillable="true" ma:displayName="Order" ma:format="Dropdown" ma:indexed="true" ma:internalName="Order0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008808e-a4ff-498b-8b44-8869f1dca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hematicArea" ma:index="25" nillable="true" ma:displayName="Thematic Area" ma:format="Dropdown" ma:internalName="ThematicArea">
      <xsd:simpleType>
        <xsd:restriction base="dms:Text">
          <xsd:maxLength value="255"/>
        </xsd:restriction>
      </xsd:simpleType>
    </xsd:element>
    <xsd:element name="Country" ma:index="26" nillable="true" ma:displayName="Country" ma:format="Dropdown" ma:internalName="Country">
      <xsd:simpleType>
        <xsd:restriction base="dms:Text">
          <xsd:maxLength value="255"/>
        </xsd:restriction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DocumentTitle" ma:index="30" nillable="true" ma:displayName="Document Title" ma:format="Dropdown" ma:internalName="DocumentTitle">
      <xsd:simpleType>
        <xsd:restriction base="dms:Text">
          <xsd:maxLength value="255"/>
        </xsd:restriction>
      </xsd:simpleType>
    </xsd:element>
    <xsd:element name="Summary_x002f_Abstract" ma:index="35" nillable="true" ma:displayName="Summary / Abstract" ma:format="Dropdown" ma:internalName="Summary_x002f_Abstract">
      <xsd:simpleType>
        <xsd:restriction base="dms:Note"/>
      </xsd:simpleType>
    </xsd:element>
    <xsd:element name="ContentOwner" ma:index="36" nillable="true" ma:displayName="Content Owner" ma:format="Dropdown" ma:internalName="ContentOwner">
      <xsd:simpleType>
        <xsd:restriction base="dms:Text">
          <xsd:maxLength value="255"/>
        </xsd:restriction>
      </xsd:simpleType>
    </xsd:element>
    <xsd:element name="DownloadCategory" ma:index="37" nillable="true" ma:displayName="Download Category" ma:description="This field denotes the category in which the resource falls, for example, is it a checklist, guide, video, training material. &#10;Read the document and try to understand and extract the download category from the document.  &#10;We have defined the following categories. Please only assign one of the following values: Tool&#10;Plan&#10;Guide&#10;&#10;If you are unable to assign a category from the defined list, return 'To be determined’ &#10;" ma:format="Dropdown" ma:internalName="DownloadCategory">
      <xsd:simpleType>
        <xsd:restriction base="dms:Choice">
          <xsd:enumeration value="Tool"/>
          <xsd:enumeration value="Plan"/>
          <xsd:enumeration value="Guide"/>
        </xsd:restriction>
      </xsd:simpleType>
    </xsd:element>
    <xsd:element name="LastReviewDate" ma:index="38" nillable="true" ma:displayName="Last Review Date" ma:format="DateOnly" ma:internalName="LastReviewDate">
      <xsd:simpleType>
        <xsd:restriction base="dms:DateTime"/>
      </xsd:simpleType>
    </xsd:element>
    <xsd:element name="ReviewFrequency" ma:index="39" nillable="true" ma:displayName="Review Frequency" ma:format="Dropdown" ma:internalName="ReviewFrequency">
      <xsd:simpleType>
        <xsd:restriction base="dms:Choice">
          <xsd:enumeration value="3 months"/>
          <xsd:enumeration value="6 months"/>
          <xsd:enumeration value="12 months"/>
          <xsd:enumeration value="24 months"/>
          <xsd:enumeration value="36 months"/>
        </xsd:restriction>
      </xsd:simpleType>
    </xsd:element>
    <xsd:element name="PrimaryTopic_x002f_ThematicArea" ma:index="40" nillable="true" ma:displayName="Primary Topic / Thematic Area" ma:format="Dropdown" ma:internalName="PrimaryTopic_x002f_ThematicArea">
      <xsd:simpleType>
        <xsd:restriction base="dms:Choice">
          <xsd:enumeration value="Global Fund and Grant Implementation"/>
          <xsd:enumeration value="NSP Strategic Planning and Reviews"/>
          <xsd:enumeration value="Community and Service Delivery"/>
          <xsd:enumeration value="Prevention"/>
          <xsd:enumeration value="HIV and Economics"/>
          <xsd:enumeration value="Human Rights and Gender"/>
          <xsd:enumeration value="Epi Strategic Information"/>
          <xsd:enumeration value="Treatment and Testing"/>
          <xsd:enumeration value="Health System Strengthening"/>
          <xsd:enumeration value="Drawdown"/>
          <xsd:enumeration value="GF Condom SI"/>
          <xsd:enumeration value="DFAT"/>
          <xsd:enumeration value="HIV Sustainability Roadmaps"/>
          <xsd:enumeration value="Other"/>
        </xsd:restriction>
      </xsd:simpleType>
    </xsd:element>
    <xsd:element name="Language" ma:index="41" nillable="true" ma:displayName="Language" ma:format="Dropdown" ma:internalName="Language">
      <xsd:simpleType>
        <xsd:restriction base="dms:Text">
          <xsd:maxLength value="255"/>
        </xsd:restriction>
      </xsd:simpleType>
    </xsd:element>
    <xsd:element name="Region" ma:index="42" nillable="true" ma:displayName="Region" ma:format="Dropdown" ma:internalName="Region">
      <xsd:simpleType>
        <xsd:restriction base="dms:Choice">
          <xsd:enumeration value="Eastern and southern Africa"/>
          <xsd:enumeration value="Western and central Africa"/>
          <xsd:enumeration value="Asia and the Pacific"/>
          <xsd:enumeration value="Eastern Europe and central Asia"/>
          <xsd:enumeration value="Latin America and the Caribbean"/>
          <xsd:enumeration value="Middle East and North Africa"/>
          <xsd:enumeration value="Western and central Europe and North America"/>
          <xsd:enumeration value="Global"/>
          <xsd:enumeration value="Other"/>
        </xsd:restriction>
      </xsd:simpleType>
    </xsd:element>
    <xsd:element name="EnterpriseKeyword" ma:index="43" nillable="true" ma:displayName="Enterprise Keyword" ma:format="Dropdown" ma:internalName="EnterpriseKeyword">
      <xsd:simpleType>
        <xsd:restriction base="dms:Text">
          <xsd:maxLength value="255"/>
        </xsd:restriction>
      </xsd:simpleType>
    </xsd:element>
    <xsd:element name="SyntexTouch" ma:index="44" nillable="true" ma:displayName="SyntexTouch" ma:format="Dropdown" ma:internalName="SyntexTouch">
      <xsd:simpleType>
        <xsd:restriction base="dms:Choice">
          <xsd:enumeration value="True"/>
          <xsd:enumeration value="Fals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eef39-65d3-4660-94f2-f063f949c57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408e62-e834-4772-ba1f-1e81686b2579}" ma:internalName="TaxCatchAll" ma:showField="CatchAllData" ma:web="2ddeef39-65d3-4660-94f2-f063f949c5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rimeClassificationStatus" ma:index="31" nillable="true" ma:displayName="Processing status" ma:internalName="PrimeClassificationStatus">
      <xsd:simpleType>
        <xsd:restriction base="dms:Text"/>
      </xsd:simpleType>
    </xsd:element>
    <xsd:element name="PrimeClassificationStatusDetails" ma:index="32" nillable="true" ma:displayName="Processing details" ma:internalName="PrimeClassificationStatusDetails">
      <xsd:simpleType>
        <xsd:restriction base="dms:Note">
          <xsd:maxLength value="255"/>
        </xsd:restriction>
      </xsd:simpleType>
    </xsd:element>
    <xsd:element name="PrimeLastClassified" ma:index="33" nillable="true" ma:displayName="Processed" ma:internalName="PrimeLastClassified">
      <xsd:simpleType>
        <xsd:restriction base="dms:DateTime"/>
      </xsd:simpleType>
    </xsd:element>
    <xsd:element name="PrimeCorrectedByUser" ma:index="34" nillable="true" ma:displayName="Corrected" ma:internalName="PrimeCorrectedByUser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ticArea xmlns="1e4904ce-df3c-409d-8c73-59cbcf852a41" xsi:nil="true"/>
    <DocumentTitle xmlns="1e4904ce-df3c-409d-8c73-59cbcf852a41">Innovation in the HIV Response — GC8 Webinar — CNLS Cameroun</DocumentTitle>
    <PrimeLastClassified xmlns="2ddeef39-65d3-4660-94f2-f063f949c57e" xsi:nil="true"/>
    <Language xmlns="1e4904ce-df3c-409d-8c73-59cbcf852a41">English</Language>
    <lcf76f155ced4ddcb4097134ff3c332f xmlns="1e4904ce-df3c-409d-8c73-59cbcf852a41">
      <Terms xmlns="http://schemas.microsoft.com/office/infopath/2007/PartnerControls"/>
    </lcf76f155ced4ddcb4097134ff3c332f>
    <PrimeCorrectedByUser xmlns="2ddeef39-65d3-4660-94f2-f063f949c57e" xsi:nil="true"/>
    <LastReviewDate xmlns="1e4904ce-df3c-409d-8c73-59cbcf852a41" xsi:nil="true"/>
    <Order0 xmlns="1e4904ce-df3c-409d-8c73-59cbcf852a41" xsi:nil="true"/>
    <PrimeClassificationStatusDetails xmlns="2ddeef39-65d3-4660-94f2-f063f949c57e" xsi:nil="true"/>
    <TaxCatchAll xmlns="2ddeef39-65d3-4660-94f2-f063f949c57e" xsi:nil="true"/>
    <ReviewFrequency xmlns="1e4904ce-df3c-409d-8c73-59cbcf852a41">12 months</ReviewFrequency>
    <Region xmlns="1e4904ce-df3c-409d-8c73-59cbcf852a41">Western and central Africa</Region>
    <SyntexTouch xmlns="1e4904ce-df3c-409d-8c73-59cbcf852a41" xsi:nil="true"/>
    <DownloadCategory xmlns="1e4904ce-df3c-409d-8c73-59cbcf852a41" xsi:nil="true"/>
    <PrimaryTopic_x002f_ThematicArea xmlns="1e4904ce-df3c-409d-8c73-59cbcf852a41">Prevention</PrimaryTopic_x002f_ThematicArea>
    <Country xmlns="1e4904ce-df3c-409d-8c73-59cbcf852a41" xsi:nil="true"/>
    <EnterpriseKeyword xmlns="1e4904ce-df3c-409d-8c73-59cbcf852a41" xsi:nil="true"/>
    <PrimeClassificationStatus xmlns="2ddeef39-65d3-4660-94f2-f063f949c57e" xsi:nil="true"/>
    <Summary_x002f_Abstract xmlns="1e4904ce-df3c-409d-8c73-59cbcf852a41">The document presents strategic innovations in HIV prevention for Cameroon under Global Fund Grant Cycle 8, focusing on injectable PrEP, integrated triple elimination of HIV/syphilis/HBV, and AI-driven data quality improvements to accelerate HIV elimination by 2030.</Summary_x002f_Abstract>
    <ContentOwner xmlns="1e4904ce-df3c-409d-8c73-59cbcf852a41">Dr Fokam Joseph</ContentOwner>
  </documentManagement>
</p:properties>
</file>

<file path=customXml/itemProps1.xml><?xml version="1.0" encoding="utf-8"?>
<ds:datastoreItem xmlns:ds="http://schemas.openxmlformats.org/officeDocument/2006/customXml" ds:itemID="{3C5AA59C-28BE-4AE7-A320-4281CE4D7EEE}"/>
</file>

<file path=customXml/itemProps2.xml><?xml version="1.0" encoding="utf-8"?>
<ds:datastoreItem xmlns:ds="http://schemas.openxmlformats.org/officeDocument/2006/customXml" ds:itemID="{EA5C48AE-C145-48C6-A6A2-F1A006C3928A}"/>
</file>

<file path=customXml/itemProps3.xml><?xml version="1.0" encoding="utf-8"?>
<ds:datastoreItem xmlns:ds="http://schemas.openxmlformats.org/officeDocument/2006/customXml" ds:itemID="{8E098FEE-E017-4C2E-BDAF-3E1824FC1234}"/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600</Words>
  <Application>Microsoft Macintosh PowerPoint</Application>
  <PresentationFormat>On-screen Show (16:9)</PresentationFormat>
  <Paragraphs>75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 in the HIV Response — GC8 Webinar — CNLS Cameroun</dc:title>
  <dc:subject>PptxGenJS Presentation</dc:subject>
  <dc:creator>PptxGenJS</dc:creator>
  <cp:lastModifiedBy>josep</cp:lastModifiedBy>
  <cp:revision>12</cp:revision>
  <dcterms:created xsi:type="dcterms:W3CDTF">2026-04-26T21:13:06Z</dcterms:created>
  <dcterms:modified xsi:type="dcterms:W3CDTF">2026-04-27T05:22:32Z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0x010100070B027ED5492E489E18E2375296B630</vt:lpwstr>
  </property>
</Properties>
</file>