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modernComment_101_C6F00145.xml" ContentType="application/vnd.ms-powerpoint.comment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6" r:id="rId1"/>
  </p:sldMasterIdLst>
  <p:sldIdLst>
    <p:sldId id="256" r:id="rId2"/>
    <p:sldId id="269" r:id="rId3"/>
    <p:sldId id="281" r:id="rId4"/>
    <p:sldId id="262" r:id="rId5"/>
    <p:sldId id="263" r:id="rId6"/>
    <p:sldId id="264" r:id="rId7"/>
    <p:sldId id="270" r:id="rId8"/>
    <p:sldId id="265" r:id="rId9"/>
    <p:sldId id="267" r:id="rId10"/>
    <p:sldId id="272" r:id="rId11"/>
    <p:sldId id="273" r:id="rId12"/>
    <p:sldId id="274" r:id="rId13"/>
    <p:sldId id="257" r:id="rId14"/>
    <p:sldId id="280" r:id="rId15"/>
    <p:sldId id="275" r:id="rId16"/>
    <p:sldId id="279" r:id="rId17"/>
    <p:sldId id="27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094409D-60BA-4803-ABC7-D3F9C0DFEFF4}">
          <p14:sldIdLst>
            <p14:sldId id="256"/>
            <p14:sldId id="269"/>
            <p14:sldId id="281"/>
            <p14:sldId id="262"/>
            <p14:sldId id="263"/>
            <p14:sldId id="264"/>
            <p14:sldId id="270"/>
            <p14:sldId id="265"/>
            <p14:sldId id="267"/>
            <p14:sldId id="272"/>
            <p14:sldId id="273"/>
            <p14:sldId id="274"/>
            <p14:sldId id="257"/>
          </p14:sldIdLst>
        </p14:section>
        <p14:section name="Annex" id="{B2723751-A34F-41FA-8A7F-958D33391B30}">
          <p14:sldIdLst>
            <p14:sldId id="280"/>
            <p14:sldId id="275"/>
            <p14:sldId id="279"/>
            <p14:sldId id="27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B7D815F-1EAD-343B-48FC-1290F4C0EA6D}" name="John Davis" initials="JD" userId="S::JDavis@avenirhealth.org::5de92185-bff0-4ee0-9496-e1a6fa0ce26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0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9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modernComment_101_C6F00145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D40BF9B2-0C14-4325-9B74-DF91ECA25B61}" authorId="{4B7D815F-1EAD-343B-48FC-1290F4C0EA6D}" created="2024-10-31T15:44:23.627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337617733" sldId="257"/>
      <ac:spMk id="2" creationId="{9D5CD974-A5C5-BC57-EDF3-4D33A93C0DDA}"/>
    </ac:deMkLst>
    <p188:txBody>
      <a:bodyPr/>
      <a:lstStyle/>
      <a:p>
        <a:r>
          <a:rPr lang="en-US"/>
          <a:t>Make a note that cost savings are not included in these figures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6E3AE-E4FD-A300-7359-66144A5554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642615-4BCF-CC9C-4036-6E72C9B09A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F53C71-616C-E2E5-A2F6-47EBF2638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3878-F066-4ACB-9C6B-ECF17E18A67A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9E4CD3-5DA3-463C-461C-825205B13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92189B-3DBA-9C3F-10F3-C164C4F55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0B5D-AFF4-44DE-9BB8-C34156D3F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737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FF30E-E739-CA51-4816-4B1BB979C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18F8E8-8CED-8802-50FB-D2F3CA1919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63AD67-7545-3E28-A010-BB1786986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3878-F066-4ACB-9C6B-ECF17E18A67A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93C2F3-A862-AB84-DAEA-FA4828B6C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29457C-7154-6A5B-8BBF-62BB06A5E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0B5D-AFF4-44DE-9BB8-C34156D3F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801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AB4ED7-C477-6E54-3E1D-26851A4293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7783A2-067F-F7A1-4A25-2879E75B0E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257590-333F-5C5B-2CD5-40A60AF86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3878-F066-4ACB-9C6B-ECF17E18A67A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AD67C8-5604-8D4C-33FE-71C12F983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F91B-4DBE-6E0B-0B59-CADA8AF67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0B5D-AFF4-44DE-9BB8-C34156D3F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170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73B24-86C3-8FB4-094E-5823471FE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5320B7-72C0-2CA0-A09F-47F55F03A2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12913A-626E-F2EB-1C77-7DADC1EA7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3878-F066-4ACB-9C6B-ECF17E18A67A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EF2FA-D4C4-1783-0510-B078EDB86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A9D5BB-8264-FD5E-C485-9B9E87B3C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0B5D-AFF4-44DE-9BB8-C34156D3F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030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E0EE-D279-AE11-9444-B337D7909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DAC494-E43E-9AC2-FC36-BC66E876B4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5C7A1A-6430-EA35-7294-FF30BAA8C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3878-F066-4ACB-9C6B-ECF17E18A67A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2A1CC5-00D2-1556-9442-B281BD360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622DB8-04CC-E4E8-3C02-86A2DAC29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0B5D-AFF4-44DE-9BB8-C34156D3F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142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30A48-830F-6917-F86A-ACC6D0A02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383560-819F-BA48-8C63-499B97919D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C8AAF0-4206-0570-728F-11CD1414C9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302F7C-5B43-EAFE-1199-DF7938866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3878-F066-4ACB-9C6B-ECF17E18A67A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45F5B0-EA39-FE70-E32D-2423A3C69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DD0D33-A870-5501-DC9A-02378202E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0B5D-AFF4-44DE-9BB8-C34156D3F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95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E428C-30CD-6DDC-C0AD-9BB1A3F02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057FAF-2B12-26B3-C78C-50C6B99179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64C7B6-191F-9465-37DD-5A5F446FA5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E6BD38-4ABF-00E6-6CD2-B50A78109A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891E12-145F-CDB3-6940-056FECD6F6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0290F5-D9A1-AAFE-B5D3-9CE23443E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3878-F066-4ACB-9C6B-ECF17E18A67A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EE00B2-050E-A880-DADD-7B71167F7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51055-B4F3-EB2E-373A-092C429D0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0B5D-AFF4-44DE-9BB8-C34156D3F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053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4981C-7E2D-5713-9A98-5C227C7A5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0AF1AC-63B7-B043-FE3F-C01865520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3878-F066-4ACB-9C6B-ECF17E18A67A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13872E-BFC5-3FF6-4348-40476429A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E61A0F-AB35-2F68-5983-BA9E1D64A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0B5D-AFF4-44DE-9BB8-C34156D3F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51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5F26A4-939E-23E0-D91A-409AF4888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3878-F066-4ACB-9C6B-ECF17E18A67A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87E5C8-AAEA-F522-FF4E-7AB5CD057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C18B8E-C1E8-1788-8017-F08514BDA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0B5D-AFF4-44DE-9BB8-C34156D3F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615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E919E-4B0A-109C-EB0D-2435E02EA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825F5A-48C5-899A-E3D1-D1A6BFCF36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AAF6E7-2E66-7B79-4FEF-CF217CE5A6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E0C8B5-B540-8F52-10E8-0942ED789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3878-F066-4ACB-9C6B-ECF17E18A67A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547B07-9F91-48F9-AD94-BC34E5D54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989DDE-588C-AE2E-70DE-E4A7E0ECE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0B5D-AFF4-44DE-9BB8-C34156D3F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582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18084-C640-30EB-CA2D-2041E4599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569FCE-5732-FA68-7CD8-89155CC9FE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9B3B23-2D76-BB0F-3040-E5C223577C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FBA62C-BF79-4B55-2D54-EE930E562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3878-F066-4ACB-9C6B-ECF17E18A67A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ABA361-0704-D7FD-72BC-028600FB0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A6B2E1-0D52-716C-7D97-137867F8F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0B5D-AFF4-44DE-9BB8-C34156D3F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412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6ED474-5AF2-B3F9-F6DA-F75C1AE7D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103B01-24D7-3C3F-269C-880E98934E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CC874C-8178-297A-618F-CBC3D33BF1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103878-F066-4ACB-9C6B-ECF17E18A67A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64C31A-12ED-B8AA-211E-FE10E9558A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5B987E-ADD9-ADD3-56B9-D023610299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2C0B5D-AFF4-44DE-9BB8-C34156D3F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724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8" r:id="rId2"/>
    <p:sldLayoutId id="2147483829" r:id="rId3"/>
    <p:sldLayoutId id="2147483830" r:id="rId4"/>
    <p:sldLayoutId id="2147483831" r:id="rId5"/>
    <p:sldLayoutId id="2147483832" r:id="rId6"/>
    <p:sldLayoutId id="2147483833" r:id="rId7"/>
    <p:sldLayoutId id="2147483834" r:id="rId8"/>
    <p:sldLayoutId id="2147483835" r:id="rId9"/>
    <p:sldLayoutId id="2147483836" r:id="rId10"/>
    <p:sldLayoutId id="21474838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microsoft.com/office/2018/10/relationships/comments" Target="../comments/modernComment_101_C6F0014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C0550-5392-7D28-5790-6AAEC595B4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Kenya VMMC Analysis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8B38F8-6302-6F95-2543-EE860F5431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Presented by John Davis</a:t>
            </a:r>
          </a:p>
          <a:p>
            <a:r>
              <a:rPr lang="en-US" dirty="0"/>
              <a:t>Avenir Health</a:t>
            </a:r>
          </a:p>
          <a:p>
            <a:r>
              <a:rPr lang="en-US" dirty="0"/>
              <a:t>21 November 2024</a:t>
            </a:r>
          </a:p>
        </p:txBody>
      </p:sp>
    </p:spTree>
    <p:extLst>
      <p:ext uri="{BB962C8B-B14F-4D97-AF65-F5344CB8AC3E}">
        <p14:creationId xmlns:p14="http://schemas.microsoft.com/office/powerpoint/2010/main" val="1123384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40D2B-19AB-58FF-4670-771BFF15F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382050"/>
            <a:ext cx="2984500" cy="2547257"/>
          </a:xfrm>
          <a:prstGeom prst="homePlate">
            <a:avLst>
              <a:gd name="adj" fmla="val 25669"/>
            </a:avLst>
          </a:prstGeom>
          <a:solidFill>
            <a:schemeClr val="tx1">
              <a:lumMod val="65000"/>
              <a:lumOff val="3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VMMCs per infection averted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0CEEC0E-5C61-4EB7-6398-C3B3DFA017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7720" y="218296"/>
            <a:ext cx="7446627" cy="525097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750E25C-7277-74FB-5B65-D5785CD180F2}"/>
              </a:ext>
            </a:extLst>
          </p:cNvPr>
          <p:cNvSpPr txBox="1"/>
          <p:nvPr/>
        </p:nvSpPr>
        <p:spPr>
          <a:xfrm>
            <a:off x="512064" y="6153912"/>
            <a:ext cx="11091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Variation in VMMC per HIA is due to difference in HIV incidence between counties, e.g. Turkana has the lowest incidence and therefore requires the most VMMCS to avert an infection.</a:t>
            </a:r>
          </a:p>
        </p:txBody>
      </p:sp>
    </p:spTree>
    <p:extLst>
      <p:ext uri="{BB962C8B-B14F-4D97-AF65-F5344CB8AC3E}">
        <p14:creationId xmlns:p14="http://schemas.microsoft.com/office/powerpoint/2010/main" val="33313994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AF845-EA37-4D75-4956-CCA130DB8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dirty="0"/>
              <a:t>HIV infections averted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2C1A3EB-A5A4-3CD2-2278-1B3D7CCEAB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719" y="1085984"/>
            <a:ext cx="3578662" cy="2755631"/>
          </a:xfrm>
          <a:prstGeom prst="rect">
            <a:avLst/>
          </a:prstGeom>
          <a:ln w="38100">
            <a:solidFill>
              <a:srgbClr val="00B0F0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1C30CE7-9B80-B26F-B9CB-B2EB3AEB23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5909" y="1085983"/>
            <a:ext cx="3572566" cy="275563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DD72A83-BD46-64BC-7403-E11A40D089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59003" y="1085982"/>
            <a:ext cx="3572566" cy="2755631"/>
          </a:xfrm>
          <a:prstGeom prst="rect">
            <a:avLst/>
          </a:prstGeom>
          <a:ln w="38100">
            <a:solidFill>
              <a:srgbClr val="00B0F0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82AFEA1-F483-93B6-9B00-29F9DFE923C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6123" y="4016618"/>
            <a:ext cx="3572566" cy="275563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99A21BA-9735-F9A3-FE31-59473C335CD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05909" y="4016618"/>
            <a:ext cx="3572566" cy="2755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4117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AF845-EA37-4D75-4956-CCA130DB8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/>
              <a:t>Total costs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7F24B0C-D38D-0F8F-41E1-9A29EF4074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456" y="989233"/>
            <a:ext cx="3572566" cy="275563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4011635-8D0F-A52D-B8EC-7BF80C66B5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4940" y="989233"/>
            <a:ext cx="3572566" cy="275563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78E2E9E-EDE1-D01B-FB1C-20F5970C11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51424" y="989233"/>
            <a:ext cx="3572566" cy="275563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949F836-3608-3E5C-90B3-77109B1A943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8456" y="3943047"/>
            <a:ext cx="3572566" cy="275563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0E8D6DF-B616-000C-C547-F470E36B421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04940" y="3943046"/>
            <a:ext cx="3572566" cy="2755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87864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CD974-A5C5-BC57-EDF3-4D33A93C0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7742" y="1967266"/>
            <a:ext cx="3073218" cy="2547257"/>
          </a:xfrm>
          <a:prstGeom prst="homePlate">
            <a:avLst>
              <a:gd name="adj" fmla="val 24872"/>
            </a:avLst>
          </a:prstGeom>
          <a:solidFill>
            <a:schemeClr val="tx1">
              <a:lumMod val="65000"/>
              <a:lumOff val="3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dirty="0">
                <a:solidFill>
                  <a:srgbClr val="FFFFFF"/>
                </a:solidFill>
              </a:rPr>
              <a:t>Cost effectiveness of VMMC and PrEP</a:t>
            </a:r>
            <a:endParaRPr lang="en-US" sz="3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54B51A9-6CCF-52F3-F867-F30A9DDD13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1840" y="293414"/>
            <a:ext cx="7259139" cy="6264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7617733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ED37D-8398-1A0D-7DAF-52F62CBA7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 in the Goals model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4A39AF8-4512-0E95-F610-861F148C9DD3}"/>
              </a:ext>
            </a:extLst>
          </p:cNvPr>
          <p:cNvSpPr txBox="1"/>
          <p:nvPr/>
        </p:nvSpPr>
        <p:spPr>
          <a:xfrm>
            <a:off x="838200" y="2427374"/>
            <a:ext cx="792144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 dirty="0"/>
              <a:t>Efficacy</a:t>
            </a:r>
            <a:r>
              <a:rPr lang="en-US" sz="2200" dirty="0"/>
              <a:t> is the true biological efficacy if used perfectly (unknown).</a:t>
            </a:r>
            <a:endParaRPr lang="en-US" sz="2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 dirty="0"/>
              <a:t>Adherence</a:t>
            </a:r>
            <a:r>
              <a:rPr lang="en-US" sz="2200" dirty="0"/>
              <a:t> measures the reduction in efficacy based on actual product use when </a:t>
            </a:r>
            <a:r>
              <a:rPr lang="en-US" sz="2200"/>
              <a:t>product is in hand. </a:t>
            </a:r>
            <a:r>
              <a:rPr lang="en-US" sz="2200" dirty="0"/>
              <a:t>This is the definition used for Goals; others might use adherence to describe a combination of continuation and imperfect use.</a:t>
            </a:r>
            <a:endParaRPr lang="en-US" sz="2200" b="1" dirty="0"/>
          </a:p>
          <a:p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Goals does not explicitly model continuation; this is reflected implicitly in the average population coverage.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2183DCF-B166-7EFA-033C-8DDD5411025D}"/>
              </a:ext>
            </a:extLst>
          </p:cNvPr>
          <p:cNvSpPr/>
          <p:nvPr/>
        </p:nvSpPr>
        <p:spPr>
          <a:xfrm>
            <a:off x="838200" y="1574359"/>
            <a:ext cx="8730533" cy="64405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ysClr val="windowText" lastClr="000000"/>
                </a:solidFill>
              </a:rPr>
              <a:t>Effectiveness = Efficacy * Adherence</a:t>
            </a:r>
          </a:p>
        </p:txBody>
      </p:sp>
    </p:spTree>
    <p:extLst>
      <p:ext uri="{BB962C8B-B14F-4D97-AF65-F5344CB8AC3E}">
        <p14:creationId xmlns:p14="http://schemas.microsoft.com/office/powerpoint/2010/main" val="34785806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43F7A-CF30-A3E1-A3E1-78F837058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800" dirty="0"/>
              <a:t>Implementation costs per year (USD, undiscounted)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C07FD55-D838-5697-6033-3690FCFB29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4834" y="1040200"/>
            <a:ext cx="9150020" cy="5623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02727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8FC9E-5DB9-F463-1B5B-90E5E21F8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Modeling (PrEP)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83D3E6C-A7E0-D01A-32C8-F43436B75493}"/>
              </a:ext>
            </a:extLst>
          </p:cNvPr>
          <p:cNvSpPr/>
          <p:nvPr/>
        </p:nvSpPr>
        <p:spPr>
          <a:xfrm>
            <a:off x="838200" y="1690688"/>
            <a:ext cx="2138680" cy="944880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Goals ASM</a:t>
            </a:r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1638030B-7533-B2CE-FF23-2E1DA02DB197}"/>
              </a:ext>
            </a:extLst>
          </p:cNvPr>
          <p:cNvSpPr/>
          <p:nvPr/>
        </p:nvSpPr>
        <p:spPr>
          <a:xfrm>
            <a:off x="3450335" y="1886204"/>
            <a:ext cx="1177323" cy="484632"/>
          </a:xfrm>
          <a:prstGeom prst="rightArrow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E76CB61E-7628-DEC7-13AB-4D566C0A730B}"/>
              </a:ext>
            </a:extLst>
          </p:cNvPr>
          <p:cNvSpPr/>
          <p:nvPr/>
        </p:nvSpPr>
        <p:spPr>
          <a:xfrm>
            <a:off x="4902200" y="1656080"/>
            <a:ext cx="1935480" cy="94488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Infections averted*</a:t>
            </a:r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BEB2B499-6BCF-2E23-668D-4E044EBC7DD1}"/>
              </a:ext>
            </a:extLst>
          </p:cNvPr>
          <p:cNvSpPr/>
          <p:nvPr/>
        </p:nvSpPr>
        <p:spPr>
          <a:xfrm rot="1461709">
            <a:off x="3329053" y="2739328"/>
            <a:ext cx="1405994" cy="484632"/>
          </a:xfrm>
          <a:prstGeom prst="rightArrow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260C4C4-D433-18F5-B60A-96CEB9DA7D35}"/>
              </a:ext>
            </a:extLst>
          </p:cNvPr>
          <p:cNvSpPr txBox="1"/>
          <p:nvPr/>
        </p:nvSpPr>
        <p:spPr>
          <a:xfrm>
            <a:off x="4902200" y="4923067"/>
            <a:ext cx="58965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i="1" dirty="0"/>
              <a:t>* Infections averted measured 2024 - 2050, with 3% discounting. For cost-effectiveness calculation, program costs are also discounted.</a:t>
            </a:r>
          </a:p>
          <a:p>
            <a:endParaRPr lang="en-US" i="1" dirty="0"/>
          </a:p>
          <a:p>
            <a:r>
              <a:rPr lang="en-US" i="1" dirty="0"/>
              <a:t>** PYP = person-years of PrEP, or cumulative duration of PrEP use in a population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4A8B9D2-7DB6-656F-2E5D-84E17FE00A28}"/>
              </a:ext>
            </a:extLst>
          </p:cNvPr>
          <p:cNvSpPr/>
          <p:nvPr/>
        </p:nvSpPr>
        <p:spPr>
          <a:xfrm>
            <a:off x="4902200" y="2981643"/>
            <a:ext cx="1935480" cy="94488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PYP dispensed**</a:t>
            </a:r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C95BA0D4-CD69-63FA-41BA-211370F649C2}"/>
              </a:ext>
            </a:extLst>
          </p:cNvPr>
          <p:cNvSpPr/>
          <p:nvPr/>
        </p:nvSpPr>
        <p:spPr>
          <a:xfrm>
            <a:off x="7155907" y="3211767"/>
            <a:ext cx="1161157" cy="484632"/>
          </a:xfrm>
          <a:prstGeom prst="rightArrow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25E7A6F9-7AE9-B58D-B0D7-92A449467097}"/>
              </a:ext>
            </a:extLst>
          </p:cNvPr>
          <p:cNvSpPr/>
          <p:nvPr/>
        </p:nvSpPr>
        <p:spPr>
          <a:xfrm>
            <a:off x="8635291" y="3019929"/>
            <a:ext cx="1935480" cy="94488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Program costs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741C1E2-6EE1-C22F-F925-EC492568F198}"/>
              </a:ext>
            </a:extLst>
          </p:cNvPr>
          <p:cNvSpPr txBox="1"/>
          <p:nvPr/>
        </p:nvSpPr>
        <p:spPr>
          <a:xfrm>
            <a:off x="6967473" y="2835263"/>
            <a:ext cx="15944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cost per PYP</a:t>
            </a:r>
          </a:p>
        </p:txBody>
      </p:sp>
    </p:spTree>
    <p:extLst>
      <p:ext uri="{BB962C8B-B14F-4D97-AF65-F5344CB8AC3E}">
        <p14:creationId xmlns:p14="http://schemas.microsoft.com/office/powerpoint/2010/main" val="9202753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3B3A35AF-BFA3-0BF5-CE6E-BDA8BC98C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50264"/>
            <a:ext cx="10515600" cy="1325563"/>
          </a:xfrm>
        </p:spPr>
        <p:txBody>
          <a:bodyPr/>
          <a:lstStyle/>
          <a:p>
            <a:r>
              <a:rPr lang="en-US" dirty="0"/>
              <a:t>VMMC volume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5F461F-722E-C2D5-146E-0155574E02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1" y="868680"/>
            <a:ext cx="3968501" cy="246888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93B72F9-5E6A-0DE7-2C10-6EC8E922BB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0858" y="868680"/>
            <a:ext cx="3970284" cy="246888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2566E89-98D0-43E7-C159-816E20954E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79039" y="868680"/>
            <a:ext cx="3965720" cy="246888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F756E9F-8E18-17AC-CC5B-560EDA150FD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241" y="3429000"/>
            <a:ext cx="3993102" cy="246888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6E22141-6ED3-AA25-4B7B-D5B4778BE28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10858" y="3429000"/>
            <a:ext cx="3993102" cy="2468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862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C0550-5392-7D28-5790-6AAEC595B4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b"/>
          <a:lstStyle/>
          <a:p>
            <a:r>
              <a:rPr lang="en-US" dirty="0"/>
              <a:t>Methodology</a:t>
            </a:r>
          </a:p>
        </p:txBody>
      </p:sp>
    </p:spTree>
    <p:extLst>
      <p:ext uri="{BB962C8B-B14F-4D97-AF65-F5344CB8AC3E}">
        <p14:creationId xmlns:p14="http://schemas.microsoft.com/office/powerpoint/2010/main" val="1417465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FEC906-5BB5-3711-E086-C05EB3354E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69460-8415-A80C-3234-D1D21BE4F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Scenarios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899CACE-1B49-C89B-5FD6-3A1D58679DE5}"/>
              </a:ext>
            </a:extLst>
          </p:cNvPr>
          <p:cNvSpPr/>
          <p:nvPr/>
        </p:nvSpPr>
        <p:spPr>
          <a:xfrm>
            <a:off x="1160890" y="2806810"/>
            <a:ext cx="1717482" cy="2146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5C2FB1E-4334-3347-108E-00C9B83C265B}"/>
              </a:ext>
            </a:extLst>
          </p:cNvPr>
          <p:cNvSpPr/>
          <p:nvPr/>
        </p:nvSpPr>
        <p:spPr>
          <a:xfrm>
            <a:off x="1160890" y="3429000"/>
            <a:ext cx="1717482" cy="2146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0ED9899-705D-6016-33A5-89E75AEC38C0}"/>
              </a:ext>
            </a:extLst>
          </p:cNvPr>
          <p:cNvSpPr/>
          <p:nvPr/>
        </p:nvSpPr>
        <p:spPr>
          <a:xfrm>
            <a:off x="1160890" y="5076245"/>
            <a:ext cx="1717482" cy="2146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9134746-B0AC-0E73-E0F4-6C3231274517}"/>
              </a:ext>
            </a:extLst>
          </p:cNvPr>
          <p:cNvSpPr/>
          <p:nvPr/>
        </p:nvSpPr>
        <p:spPr>
          <a:xfrm>
            <a:off x="1160890" y="6246385"/>
            <a:ext cx="1717482" cy="2146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C747FF90-AD0D-9415-84B3-12C1D35572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4067340"/>
              </p:ext>
            </p:extLst>
          </p:nvPr>
        </p:nvGraphicFramePr>
        <p:xfrm>
          <a:off x="886968" y="1567069"/>
          <a:ext cx="10012680" cy="41154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5296">
                  <a:extLst>
                    <a:ext uri="{9D8B030D-6E8A-4147-A177-3AD203B41FA5}">
                      <a16:colId xmlns:a16="http://schemas.microsoft.com/office/drawing/2014/main" val="1078973662"/>
                    </a:ext>
                  </a:extLst>
                </a:gridCol>
                <a:gridCol w="3858768">
                  <a:extLst>
                    <a:ext uri="{9D8B030D-6E8A-4147-A177-3AD203B41FA5}">
                      <a16:colId xmlns:a16="http://schemas.microsoft.com/office/drawing/2014/main" val="3293987347"/>
                    </a:ext>
                  </a:extLst>
                </a:gridCol>
                <a:gridCol w="2505456">
                  <a:extLst>
                    <a:ext uri="{9D8B030D-6E8A-4147-A177-3AD203B41FA5}">
                      <a16:colId xmlns:a16="http://schemas.microsoft.com/office/drawing/2014/main" val="1361646524"/>
                    </a:ext>
                  </a:extLst>
                </a:gridCol>
                <a:gridCol w="2423160">
                  <a:extLst>
                    <a:ext uri="{9D8B030D-6E8A-4147-A177-3AD203B41FA5}">
                      <a16:colId xmlns:a16="http://schemas.microsoft.com/office/drawing/2014/main" val="15207910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Years VMMCs performed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Years impact measured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3117361"/>
                  </a:ext>
                </a:extLst>
              </a:tr>
              <a:tr h="814435">
                <a:tc>
                  <a:txBody>
                    <a:bodyPr/>
                    <a:lstStyle/>
                    <a:p>
                      <a:r>
                        <a:rPr lang="en-US" dirty="0"/>
                        <a:t>Scenario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Stop all VMMCs after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2024-2028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2024-2050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5339464"/>
                  </a:ext>
                </a:extLst>
              </a:tr>
              <a:tr h="832104">
                <a:tc>
                  <a:txBody>
                    <a:bodyPr/>
                    <a:lstStyle/>
                    <a:p>
                      <a:r>
                        <a:rPr lang="en-US" dirty="0"/>
                        <a:t>Scenario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Achieve 90% coverage targets for 15-29 age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2024-2028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2024-2050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0136316"/>
                  </a:ext>
                </a:extLst>
              </a:tr>
              <a:tr h="896112">
                <a:tc>
                  <a:txBody>
                    <a:bodyPr/>
                    <a:lstStyle/>
                    <a:p>
                      <a:r>
                        <a:rPr lang="en-US" dirty="0"/>
                        <a:t>Scenario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Maintain current total annual VMMC volume, with 95% of volume allocated to the 15-29 age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2024-2028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2024-2050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5854383"/>
                  </a:ext>
                </a:extLst>
              </a:tr>
              <a:tr h="844693">
                <a:tc>
                  <a:txBody>
                    <a:bodyPr/>
                    <a:lstStyle/>
                    <a:p>
                      <a:r>
                        <a:rPr lang="en-US" dirty="0"/>
                        <a:t>Scenario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Maintain ½ of current total annual VMMC volume, with 95% of volume allocated to the 15-29 age group.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2024-2028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2024-2050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59855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9485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8FC9E-5DB9-F463-1B5B-90E5E21F8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Modeling (VMMC)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83D3E6C-A7E0-D01A-32C8-F43436B75493}"/>
              </a:ext>
            </a:extLst>
          </p:cNvPr>
          <p:cNvSpPr/>
          <p:nvPr/>
        </p:nvSpPr>
        <p:spPr>
          <a:xfrm>
            <a:off x="2648204" y="4465281"/>
            <a:ext cx="2138680" cy="944880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Goals ASM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2C35D0B-E4B4-045C-2EC6-D7CEDB635F53}"/>
              </a:ext>
            </a:extLst>
          </p:cNvPr>
          <p:cNvSpPr txBox="1"/>
          <p:nvPr/>
        </p:nvSpPr>
        <p:spPr>
          <a:xfrm>
            <a:off x="2648204" y="5456167"/>
            <a:ext cx="238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Goals estimates HIA per VMMC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BB61452-64EE-E082-D189-BC5ABE3D79A1}"/>
              </a:ext>
            </a:extLst>
          </p:cNvPr>
          <p:cNvSpPr/>
          <p:nvPr/>
        </p:nvSpPr>
        <p:spPr>
          <a:xfrm>
            <a:off x="2670556" y="1690688"/>
            <a:ext cx="1935480" cy="94488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DMPPT (Excel)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E76232B-DD21-61B0-B9B9-36DD5758D4E8}"/>
              </a:ext>
            </a:extLst>
          </p:cNvPr>
          <p:cNvSpPr txBox="1"/>
          <p:nvPr/>
        </p:nvSpPr>
        <p:spPr>
          <a:xfrm>
            <a:off x="2670556" y="2685364"/>
            <a:ext cx="21048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Convert VMMC volume to coverage and vice-versa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E76CB61E-7628-DEC7-13AB-4D566C0A730B}"/>
              </a:ext>
            </a:extLst>
          </p:cNvPr>
          <p:cNvSpPr/>
          <p:nvPr/>
        </p:nvSpPr>
        <p:spPr>
          <a:xfrm>
            <a:off x="6368796" y="4428691"/>
            <a:ext cx="1935480" cy="94488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Infections averted*</a:t>
            </a:r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015F604E-3629-5691-E66A-F06E9AD74C54}"/>
              </a:ext>
            </a:extLst>
          </p:cNvPr>
          <p:cNvSpPr/>
          <p:nvPr/>
        </p:nvSpPr>
        <p:spPr>
          <a:xfrm rot="2970574">
            <a:off x="4460779" y="3165474"/>
            <a:ext cx="2090233" cy="484632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BEB2B499-6BCF-2E23-668D-4E044EBC7DD1}"/>
              </a:ext>
            </a:extLst>
          </p:cNvPr>
          <p:cNvSpPr/>
          <p:nvPr/>
        </p:nvSpPr>
        <p:spPr>
          <a:xfrm>
            <a:off x="5035429" y="4658815"/>
            <a:ext cx="1166357" cy="484632"/>
          </a:xfrm>
          <a:prstGeom prst="rightArrow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260C4C4-D433-18F5-B60A-96CEB9DA7D35}"/>
              </a:ext>
            </a:extLst>
          </p:cNvPr>
          <p:cNvSpPr txBox="1"/>
          <p:nvPr/>
        </p:nvSpPr>
        <p:spPr>
          <a:xfrm>
            <a:off x="5478272" y="6273225"/>
            <a:ext cx="6714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* Infections averted measured 2024 - 2050, with 3% discounting. For cost-effectiveness calculation, program costs are also discounted.</a:t>
            </a: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D2D60475-8881-3E1E-883D-36A63B4118CC}"/>
              </a:ext>
            </a:extLst>
          </p:cNvPr>
          <p:cNvSpPr/>
          <p:nvPr/>
        </p:nvSpPr>
        <p:spPr>
          <a:xfrm>
            <a:off x="4852319" y="1888573"/>
            <a:ext cx="1215741" cy="484632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553D6FE-9935-C288-E4CA-C4A30C97140B}"/>
              </a:ext>
            </a:extLst>
          </p:cNvPr>
          <p:cNvSpPr/>
          <p:nvPr/>
        </p:nvSpPr>
        <p:spPr>
          <a:xfrm>
            <a:off x="6368796" y="1725296"/>
            <a:ext cx="1935480" cy="94488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Program cost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3E04385-CB8A-D39C-A1D3-048180C6D59E}"/>
              </a:ext>
            </a:extLst>
          </p:cNvPr>
          <p:cNvSpPr txBox="1"/>
          <p:nvPr/>
        </p:nvSpPr>
        <p:spPr>
          <a:xfrm>
            <a:off x="4958287" y="1547679"/>
            <a:ext cx="1215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unit cost</a:t>
            </a:r>
          </a:p>
        </p:txBody>
      </p:sp>
    </p:spTree>
    <p:extLst>
      <p:ext uri="{BB962C8B-B14F-4D97-AF65-F5344CB8AC3E}">
        <p14:creationId xmlns:p14="http://schemas.microsoft.com/office/powerpoint/2010/main" val="728479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B52D3-37FA-430D-3A9D-B816457F9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 Comparison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44110C-1770-A130-8783-4D9669F7F4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For comparison, ran two PrEP scenarios: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Oral PrEP</a:t>
            </a:r>
          </a:p>
          <a:p>
            <a:pPr lvl="1"/>
            <a:r>
              <a:rPr lang="en-US" dirty="0"/>
              <a:t>50% coverage for MSM and FSW</a:t>
            </a:r>
          </a:p>
          <a:p>
            <a:pPr lvl="1"/>
            <a:r>
              <a:rPr lang="en-US" dirty="0"/>
              <a:t>30% coverage for AGYW</a:t>
            </a:r>
          </a:p>
          <a:p>
            <a:pPr lvl="1"/>
            <a:r>
              <a:rPr lang="en-US" dirty="0"/>
              <a:t>55% adherence for AGYW and FSW</a:t>
            </a:r>
          </a:p>
          <a:p>
            <a:pPr lvl="1"/>
            <a:r>
              <a:rPr lang="en-US" dirty="0"/>
              <a:t>75% adherence for MSM</a:t>
            </a:r>
          </a:p>
          <a:p>
            <a:pPr lvl="1"/>
            <a:r>
              <a:rPr lang="en-US" dirty="0"/>
              <a:t>100% efficacy</a:t>
            </a:r>
          </a:p>
          <a:p>
            <a:pPr marL="457200" lvl="1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Long-acting PrEP</a:t>
            </a:r>
          </a:p>
          <a:p>
            <a:pPr lvl="1"/>
            <a:r>
              <a:rPr lang="en-US" dirty="0"/>
              <a:t>Same coverage</a:t>
            </a:r>
          </a:p>
          <a:p>
            <a:pPr lvl="1"/>
            <a:r>
              <a:rPr lang="en-US" dirty="0"/>
              <a:t>95% adherence for all groups</a:t>
            </a:r>
          </a:p>
          <a:p>
            <a:pPr lvl="1"/>
            <a:r>
              <a:rPr lang="en-US" dirty="0"/>
              <a:t>100% efficacy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 both scenarios, PrEP is administered for 5 years then discontinued. Impact is measured through 2050.</a:t>
            </a:r>
          </a:p>
        </p:txBody>
      </p:sp>
    </p:spTree>
    <p:extLst>
      <p:ext uri="{BB962C8B-B14F-4D97-AF65-F5344CB8AC3E}">
        <p14:creationId xmlns:p14="http://schemas.microsoft.com/office/powerpoint/2010/main" val="383463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DFA24-6438-F427-467B-47F42EB5A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 costs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C040042-5034-9A1F-A5CB-68E1D8E1283D}"/>
              </a:ext>
            </a:extLst>
          </p:cNvPr>
          <p:cNvSpPr/>
          <p:nvPr/>
        </p:nvSpPr>
        <p:spPr>
          <a:xfrm>
            <a:off x="838199" y="1488954"/>
            <a:ext cx="8814682" cy="793362"/>
          </a:xfrm>
          <a:prstGeom prst="roundRect">
            <a:avLst>
              <a:gd name="adj" fmla="val 880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/>
              <a:t>VMMC: $41.43 (for life)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2E0BE1D-65DD-7749-8CA3-7AA5F1A32499}"/>
              </a:ext>
            </a:extLst>
          </p:cNvPr>
          <p:cNvSpPr txBox="1"/>
          <p:nvPr/>
        </p:nvSpPr>
        <p:spPr>
          <a:xfrm>
            <a:off x="838199" y="4999714"/>
            <a:ext cx="88146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Bottom line</a:t>
            </a:r>
            <a:r>
              <a:rPr lang="en-US" sz="2400" dirty="0"/>
              <a:t>: VMMC is relatively inexpensive compared to PrEP and it provides </a:t>
            </a:r>
            <a:r>
              <a:rPr lang="en-US" sz="2400" u="sng" dirty="0"/>
              <a:t>protection for life</a:t>
            </a:r>
            <a:r>
              <a:rPr lang="en-US" sz="2400" dirty="0"/>
              <a:t>.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92F289D-D74F-9FD9-C8FB-D9AB9D74193F}"/>
              </a:ext>
            </a:extLst>
          </p:cNvPr>
          <p:cNvSpPr/>
          <p:nvPr/>
        </p:nvSpPr>
        <p:spPr>
          <a:xfrm>
            <a:off x="838199" y="2696929"/>
            <a:ext cx="8814683" cy="793362"/>
          </a:xfrm>
          <a:prstGeom prst="roundRect">
            <a:avLst>
              <a:gd name="adj" fmla="val 8802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/>
              <a:t>Oral PrEP: $82 per person-year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E0F5341-2287-C593-8C03-7804F6DC3F48}"/>
              </a:ext>
            </a:extLst>
          </p:cNvPr>
          <p:cNvSpPr/>
          <p:nvPr/>
        </p:nvSpPr>
        <p:spPr>
          <a:xfrm>
            <a:off x="838199" y="3848321"/>
            <a:ext cx="8814682" cy="793362"/>
          </a:xfrm>
          <a:prstGeom prst="roundRect">
            <a:avLst>
              <a:gd name="adj" fmla="val 8802"/>
            </a:avLst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/>
              <a:t>Long-Acting PrEP: $234 per person-year</a:t>
            </a:r>
          </a:p>
        </p:txBody>
      </p:sp>
    </p:spTree>
    <p:extLst>
      <p:ext uri="{BB962C8B-B14F-4D97-AF65-F5344CB8AC3E}">
        <p14:creationId xmlns:p14="http://schemas.microsoft.com/office/powerpoint/2010/main" val="3781290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C0550-5392-7D28-5790-6AAEC595B4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b"/>
          <a:lstStyle/>
          <a:p>
            <a:r>
              <a:rPr lang="en-US" dirty="0"/>
              <a:t>Results</a:t>
            </a:r>
          </a:p>
        </p:txBody>
      </p:sp>
    </p:spTree>
    <p:extLst>
      <p:ext uri="{BB962C8B-B14F-4D97-AF65-F5344CB8AC3E}">
        <p14:creationId xmlns:p14="http://schemas.microsoft.com/office/powerpoint/2010/main" val="1830320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FA277-E209-AC3C-0F67-585DEA827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D7D0DB-1E17-F315-244C-0C44F99C9F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VMMC is relatively cost-effective compared to </a:t>
            </a:r>
            <a:r>
              <a:rPr lang="en-US" dirty="0" err="1"/>
              <a:t>PrEP.</a:t>
            </a:r>
            <a:endParaRPr lang="en-US" dirty="0"/>
          </a:p>
          <a:p>
            <a:pPr lvl="1"/>
            <a:r>
              <a:rPr lang="en-US" dirty="0"/>
              <a:t>~3x more cost-effective than oral PrEP and ~6x more cost-effective than CAB-LA.</a:t>
            </a:r>
          </a:p>
          <a:p>
            <a:pPr lvl="1"/>
            <a:r>
              <a:rPr lang="en-US" dirty="0"/>
              <a:t>Kisumu and Homa Bay are the most cost-effective counties for VMMC</a:t>
            </a:r>
          </a:p>
          <a:p>
            <a:pPr lvl="1"/>
            <a:endParaRPr lang="en-US" sz="900" dirty="0"/>
          </a:p>
          <a:p>
            <a:r>
              <a:rPr lang="en-US" dirty="0"/>
              <a:t>In Kisumu and Turkana, current VMMC volumes will meet 90% targets.</a:t>
            </a:r>
          </a:p>
          <a:p>
            <a:endParaRPr lang="en-US" sz="900" dirty="0"/>
          </a:p>
          <a:p>
            <a:r>
              <a:rPr lang="en-US" dirty="0"/>
              <a:t>In Homa Bay, Migori, and Siaya, coverage will stagnate or decline without increased VMMC volume.</a:t>
            </a:r>
          </a:p>
          <a:p>
            <a:endParaRPr lang="en-US" sz="900" dirty="0"/>
          </a:p>
          <a:p>
            <a:r>
              <a:rPr lang="en-US" dirty="0"/>
              <a:t>Achieving 90% coverage in these counties would avert up to 3x more infections (Migori) compared to status quo.</a:t>
            </a:r>
          </a:p>
        </p:txBody>
      </p:sp>
    </p:spTree>
    <p:extLst>
      <p:ext uri="{BB962C8B-B14F-4D97-AF65-F5344CB8AC3E}">
        <p14:creationId xmlns:p14="http://schemas.microsoft.com/office/powerpoint/2010/main" val="5719057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18C1A0F-87DF-DE07-9AA0-3AC2D74DA8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471" y="887443"/>
            <a:ext cx="3931920" cy="289839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E4CE50D-1319-4601-FC59-A6557DFB20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0041" y="887443"/>
            <a:ext cx="3931920" cy="289839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72175EB-FEB1-6B13-23E6-C4CE5BE633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17611" y="887443"/>
            <a:ext cx="3931920" cy="288940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EEFE494-0640-1947-7DBB-A964545285E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2471" y="3862186"/>
            <a:ext cx="3931920" cy="291186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609C57F-507A-855E-21EE-12CC78979EE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30040" y="3862186"/>
            <a:ext cx="3931920" cy="2898392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3B3A35AF-BFA3-0BF5-CE6E-BDA8BC98C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50264"/>
            <a:ext cx="10515600" cy="1325563"/>
          </a:xfrm>
        </p:spPr>
        <p:txBody>
          <a:bodyPr/>
          <a:lstStyle/>
          <a:p>
            <a:r>
              <a:rPr lang="en-US" dirty="0"/>
              <a:t>Coverage</a:t>
            </a:r>
          </a:p>
        </p:txBody>
      </p:sp>
    </p:spTree>
    <p:extLst>
      <p:ext uri="{BB962C8B-B14F-4D97-AF65-F5344CB8AC3E}">
        <p14:creationId xmlns:p14="http://schemas.microsoft.com/office/powerpoint/2010/main" val="22590255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3666</TotalTime>
  <Words>544</Words>
  <Application>Microsoft Office PowerPoint</Application>
  <PresentationFormat>Widescreen</PresentationFormat>
  <Paragraphs>89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Aptos</vt:lpstr>
      <vt:lpstr>Aptos Display</vt:lpstr>
      <vt:lpstr>Arial</vt:lpstr>
      <vt:lpstr>Office Theme</vt:lpstr>
      <vt:lpstr>Kenya VMMC Analysis</vt:lpstr>
      <vt:lpstr>Methodology</vt:lpstr>
      <vt:lpstr>Scenarios</vt:lpstr>
      <vt:lpstr>Modeling (VMMC)</vt:lpstr>
      <vt:lpstr>PrEP Comparison</vt:lpstr>
      <vt:lpstr>Unit costs</vt:lpstr>
      <vt:lpstr>Results</vt:lpstr>
      <vt:lpstr>Key Results</vt:lpstr>
      <vt:lpstr>Coverage</vt:lpstr>
      <vt:lpstr>VMMCs per infection averted</vt:lpstr>
      <vt:lpstr>HIV infections averted</vt:lpstr>
      <vt:lpstr>Total costs</vt:lpstr>
      <vt:lpstr>Cost effectiveness of VMMC and PrEP</vt:lpstr>
      <vt:lpstr>PrEP in the Goals model</vt:lpstr>
      <vt:lpstr>Implementation costs per year (USD, undiscounted)</vt:lpstr>
      <vt:lpstr>Modeling (PrEP)</vt:lpstr>
      <vt:lpstr>VMMC volume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Davis</dc:creator>
  <cp:lastModifiedBy>John Davis</cp:lastModifiedBy>
  <cp:revision>74</cp:revision>
  <dcterms:created xsi:type="dcterms:W3CDTF">2024-09-23T11:17:11Z</dcterms:created>
  <dcterms:modified xsi:type="dcterms:W3CDTF">2024-11-21T13:28:39Z</dcterms:modified>
</cp:coreProperties>
</file>