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84" r:id="rId3"/>
    <p:sldId id="264" r:id="rId4"/>
    <p:sldId id="269" r:id="rId5"/>
    <p:sldId id="270" r:id="rId6"/>
    <p:sldId id="271" r:id="rId7"/>
    <p:sldId id="272" r:id="rId8"/>
    <p:sldId id="273" r:id="rId9"/>
    <p:sldId id="262" r:id="rId10"/>
    <p:sldId id="280" r:id="rId11"/>
    <p:sldId id="277" r:id="rId12"/>
    <p:sldId id="279" r:id="rId13"/>
    <p:sldId id="281" r:id="rId14"/>
    <p:sldId id="282" r:id="rId15"/>
    <p:sldId id="285" r:id="rId16"/>
    <p:sldId id="259" r:id="rId17"/>
    <p:sldId id="260" r:id="rId18"/>
    <p:sldId id="283" r:id="rId19"/>
  </p:sldIdLst>
  <p:sldSz cx="12192000" cy="6858000"/>
  <p:notesSz cx="6858000" cy="9144000"/>
  <p:defaultTextStyle>
    <a:defPPr>
      <a:defRPr lang="en-M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6327"/>
  </p:normalViewPr>
  <p:slideViewPr>
    <p:cSldViewPr snapToGrid="0">
      <p:cViewPr varScale="1">
        <p:scale>
          <a:sx n="128" d="100"/>
          <a:sy n="128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0F70E3-F044-4D22-A96B-30C9B06B507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E4E907-20CA-46A6-AB0B-E98090AA83FA}">
      <dgm:prSet/>
      <dgm:spPr/>
      <dgm:t>
        <a:bodyPr/>
        <a:lstStyle/>
        <a:p>
          <a:pPr algn="l"/>
          <a:r>
            <a:rPr lang="en-GB"/>
            <a:t>How many?</a:t>
          </a:r>
          <a:endParaRPr lang="en-US"/>
        </a:p>
      </dgm:t>
    </dgm:pt>
    <dgm:pt modelId="{AFA2D6F2-CF09-4F35-B125-8A5485BE3126}" type="parTrans" cxnId="{2BC86916-5938-4112-8A09-CD166A18E89F}">
      <dgm:prSet/>
      <dgm:spPr/>
      <dgm:t>
        <a:bodyPr/>
        <a:lstStyle/>
        <a:p>
          <a:endParaRPr lang="en-US"/>
        </a:p>
      </dgm:t>
    </dgm:pt>
    <dgm:pt modelId="{06B6A2CB-3D7A-4D0D-9C9B-74EF3A9C30CC}" type="sibTrans" cxnId="{2BC86916-5938-4112-8A09-CD166A18E89F}">
      <dgm:prSet/>
      <dgm:spPr/>
      <dgm:t>
        <a:bodyPr/>
        <a:lstStyle/>
        <a:p>
          <a:endParaRPr lang="en-US"/>
        </a:p>
      </dgm:t>
    </dgm:pt>
    <dgm:pt modelId="{2FDA8D4F-DA3F-4C29-A170-C6D45551F90A}">
      <dgm:prSet custT="1"/>
      <dgm:spPr/>
      <dgm:t>
        <a:bodyPr/>
        <a:lstStyle/>
        <a:p>
          <a:pPr>
            <a:buNone/>
          </a:pPr>
          <a:r>
            <a:rPr lang="en-GB" sz="2400"/>
            <a:t>New infections, deaths, PLHIV,… </a:t>
          </a:r>
          <a:endParaRPr lang="en-US" sz="2400"/>
        </a:p>
      </dgm:t>
    </dgm:pt>
    <dgm:pt modelId="{98C0455F-5905-4DF7-A8BC-5D089A94044E}" type="parTrans" cxnId="{0B9256EE-3511-4195-8796-5E9192356550}">
      <dgm:prSet/>
      <dgm:spPr/>
      <dgm:t>
        <a:bodyPr/>
        <a:lstStyle/>
        <a:p>
          <a:endParaRPr lang="en-US"/>
        </a:p>
      </dgm:t>
    </dgm:pt>
    <dgm:pt modelId="{7AB8B530-E7A6-4CD5-BA39-13641F11D1D4}" type="sibTrans" cxnId="{0B9256EE-3511-4195-8796-5E9192356550}">
      <dgm:prSet/>
      <dgm:spPr/>
      <dgm:t>
        <a:bodyPr/>
        <a:lstStyle/>
        <a:p>
          <a:endParaRPr lang="en-US"/>
        </a:p>
      </dgm:t>
    </dgm:pt>
    <dgm:pt modelId="{60CD1768-90BE-4DC8-AA7B-30F587CDC791}">
      <dgm:prSet/>
      <dgm:spPr/>
      <dgm:t>
        <a:bodyPr/>
        <a:lstStyle/>
        <a:p>
          <a:pPr algn="l"/>
          <a:r>
            <a:rPr lang="en-GB" dirty="0"/>
            <a:t>How common?</a:t>
          </a:r>
          <a:endParaRPr lang="en-US" dirty="0"/>
        </a:p>
      </dgm:t>
    </dgm:pt>
    <dgm:pt modelId="{332F53EC-243B-472E-AA7D-D79695D40410}" type="parTrans" cxnId="{85CB161C-03D6-4C9E-92D7-A0675AE8C9BF}">
      <dgm:prSet/>
      <dgm:spPr/>
      <dgm:t>
        <a:bodyPr/>
        <a:lstStyle/>
        <a:p>
          <a:endParaRPr lang="en-US"/>
        </a:p>
      </dgm:t>
    </dgm:pt>
    <dgm:pt modelId="{B2EF33C3-4C13-4DC3-AAB7-33CCC1202896}" type="sibTrans" cxnId="{85CB161C-03D6-4C9E-92D7-A0675AE8C9BF}">
      <dgm:prSet/>
      <dgm:spPr/>
      <dgm:t>
        <a:bodyPr/>
        <a:lstStyle/>
        <a:p>
          <a:endParaRPr lang="en-US"/>
        </a:p>
      </dgm:t>
    </dgm:pt>
    <dgm:pt modelId="{E15CF630-CE35-48D8-A860-44B117AE82E4}">
      <dgm:prSet custT="1"/>
      <dgm:spPr/>
      <dgm:t>
        <a:bodyPr/>
        <a:lstStyle/>
        <a:p>
          <a:pPr>
            <a:buNone/>
          </a:pPr>
          <a:r>
            <a:rPr lang="en-GB" sz="2400" dirty="0"/>
            <a:t>Prevalence, incidence, mortality,… </a:t>
          </a:r>
          <a:endParaRPr lang="en-US" sz="2400" dirty="0"/>
        </a:p>
      </dgm:t>
    </dgm:pt>
    <dgm:pt modelId="{D97E7B74-0688-41E3-BABB-A6E4D9920357}" type="parTrans" cxnId="{6EA04189-324E-45B9-ABDF-9F5AB951FF1E}">
      <dgm:prSet/>
      <dgm:spPr/>
      <dgm:t>
        <a:bodyPr/>
        <a:lstStyle/>
        <a:p>
          <a:endParaRPr lang="en-US"/>
        </a:p>
      </dgm:t>
    </dgm:pt>
    <dgm:pt modelId="{E286390F-C6E6-439F-B4A8-C2748FB543BB}" type="sibTrans" cxnId="{6EA04189-324E-45B9-ABDF-9F5AB951FF1E}">
      <dgm:prSet/>
      <dgm:spPr/>
      <dgm:t>
        <a:bodyPr/>
        <a:lstStyle/>
        <a:p>
          <a:endParaRPr lang="en-US"/>
        </a:p>
      </dgm:t>
    </dgm:pt>
    <dgm:pt modelId="{BFF11180-B87F-41D4-A896-D08A2FD3ABF5}">
      <dgm:prSet/>
      <dgm:spPr/>
      <dgm:t>
        <a:bodyPr/>
        <a:lstStyle/>
        <a:p>
          <a:pPr algn="l"/>
          <a:r>
            <a:rPr lang="en-GB" dirty="0"/>
            <a:t>How effective?</a:t>
          </a:r>
          <a:endParaRPr lang="en-US" dirty="0"/>
        </a:p>
      </dgm:t>
    </dgm:pt>
    <dgm:pt modelId="{E9BB05CA-EE16-4FF7-99E8-C231C16B885D}" type="parTrans" cxnId="{BEB271AC-E71A-465B-B5F8-990882284BDF}">
      <dgm:prSet/>
      <dgm:spPr/>
      <dgm:t>
        <a:bodyPr/>
        <a:lstStyle/>
        <a:p>
          <a:endParaRPr lang="en-US"/>
        </a:p>
      </dgm:t>
    </dgm:pt>
    <dgm:pt modelId="{49EB218B-B601-4774-9197-7B6B80E1F963}" type="sibTrans" cxnId="{BEB271AC-E71A-465B-B5F8-990882284BDF}">
      <dgm:prSet/>
      <dgm:spPr/>
      <dgm:t>
        <a:bodyPr/>
        <a:lstStyle/>
        <a:p>
          <a:endParaRPr lang="en-US"/>
        </a:p>
      </dgm:t>
    </dgm:pt>
    <dgm:pt modelId="{ACE4AEAE-CA29-4427-8912-33DE940010B9}">
      <dgm:prSet custT="1"/>
      <dgm:spPr/>
      <dgm:t>
        <a:bodyPr/>
        <a:lstStyle/>
        <a:p>
          <a:pPr>
            <a:buNone/>
          </a:pPr>
          <a:r>
            <a:rPr lang="en-GB" sz="2400" dirty="0"/>
            <a:t>Odds ratio, rate ratio, …</a:t>
          </a:r>
          <a:endParaRPr lang="en-US" sz="2400" dirty="0"/>
        </a:p>
      </dgm:t>
    </dgm:pt>
    <dgm:pt modelId="{1969A778-D1B0-484E-88A6-7FDB2C64F369}" type="parTrans" cxnId="{5C0174F1-D85C-4D91-913A-ACCED402E9B7}">
      <dgm:prSet/>
      <dgm:spPr/>
      <dgm:t>
        <a:bodyPr/>
        <a:lstStyle/>
        <a:p>
          <a:endParaRPr lang="en-US"/>
        </a:p>
      </dgm:t>
    </dgm:pt>
    <dgm:pt modelId="{B6EF699B-6649-4CA6-8D33-BE8DA9B14101}" type="sibTrans" cxnId="{5C0174F1-D85C-4D91-913A-ACCED402E9B7}">
      <dgm:prSet/>
      <dgm:spPr/>
      <dgm:t>
        <a:bodyPr/>
        <a:lstStyle/>
        <a:p>
          <a:endParaRPr lang="en-US"/>
        </a:p>
      </dgm:t>
    </dgm:pt>
    <dgm:pt modelId="{0A874472-1BC3-4850-9EB7-9B96B67BD248}">
      <dgm:prSet/>
      <dgm:spPr/>
      <dgm:t>
        <a:bodyPr/>
        <a:lstStyle/>
        <a:p>
          <a:pPr algn="l"/>
          <a:r>
            <a:rPr lang="en-GB" dirty="0"/>
            <a:t>What impact?</a:t>
          </a:r>
          <a:endParaRPr lang="en-US" dirty="0"/>
        </a:p>
      </dgm:t>
    </dgm:pt>
    <dgm:pt modelId="{A110264A-D91B-4DB9-AC40-B418F859E50C}" type="parTrans" cxnId="{514D513D-9924-4E31-A2F8-4FA3B0AE7B97}">
      <dgm:prSet/>
      <dgm:spPr/>
      <dgm:t>
        <a:bodyPr/>
        <a:lstStyle/>
        <a:p>
          <a:endParaRPr lang="en-US"/>
        </a:p>
      </dgm:t>
    </dgm:pt>
    <dgm:pt modelId="{DD4E96F9-DAEC-4CC9-A7E0-DC5CC318F8AD}" type="sibTrans" cxnId="{514D513D-9924-4E31-A2F8-4FA3B0AE7B97}">
      <dgm:prSet/>
      <dgm:spPr/>
      <dgm:t>
        <a:bodyPr/>
        <a:lstStyle/>
        <a:p>
          <a:endParaRPr lang="en-US"/>
        </a:p>
      </dgm:t>
    </dgm:pt>
    <dgm:pt modelId="{E812883D-A495-439F-B7BA-C9DE23D92AB6}">
      <dgm:prSet custT="1"/>
      <dgm:spPr/>
      <dgm:t>
        <a:bodyPr/>
        <a:lstStyle/>
        <a:p>
          <a:pPr>
            <a:buNone/>
          </a:pPr>
          <a:r>
            <a:rPr lang="en-GB" sz="2400" dirty="0"/>
            <a:t>Attributable proportion (% reduction / increase), …</a:t>
          </a:r>
          <a:endParaRPr lang="en-US" sz="2400" dirty="0"/>
        </a:p>
      </dgm:t>
    </dgm:pt>
    <dgm:pt modelId="{749E2E2F-C8FB-4244-8990-5BD6D3C1E536}" type="parTrans" cxnId="{8563B3A2-9FAC-40A6-BBE6-9E221DC586DE}">
      <dgm:prSet/>
      <dgm:spPr/>
      <dgm:t>
        <a:bodyPr/>
        <a:lstStyle/>
        <a:p>
          <a:endParaRPr lang="en-US"/>
        </a:p>
      </dgm:t>
    </dgm:pt>
    <dgm:pt modelId="{7277D581-A70F-4991-AE0F-1E301F957C82}" type="sibTrans" cxnId="{8563B3A2-9FAC-40A6-BBE6-9E221DC586DE}">
      <dgm:prSet/>
      <dgm:spPr/>
      <dgm:t>
        <a:bodyPr/>
        <a:lstStyle/>
        <a:p>
          <a:endParaRPr lang="en-US"/>
        </a:p>
      </dgm:t>
    </dgm:pt>
    <dgm:pt modelId="{F1B9C4E9-2FE5-4929-9AE6-CF81D5F30A0F}">
      <dgm:prSet/>
      <dgm:spPr/>
      <dgm:t>
        <a:bodyPr/>
        <a:lstStyle/>
        <a:p>
          <a:pPr algn="l"/>
          <a:r>
            <a:rPr lang="en-GB" dirty="0"/>
            <a:t>Is it worth the investment?</a:t>
          </a:r>
          <a:endParaRPr lang="en-US" dirty="0"/>
        </a:p>
      </dgm:t>
    </dgm:pt>
    <dgm:pt modelId="{27A4C49D-B212-415C-B201-AB3197C8E5FF}" type="parTrans" cxnId="{068D5A95-FB36-4CF1-99E2-4CE57121AF35}">
      <dgm:prSet/>
      <dgm:spPr/>
      <dgm:t>
        <a:bodyPr/>
        <a:lstStyle/>
        <a:p>
          <a:endParaRPr lang="en-US"/>
        </a:p>
      </dgm:t>
    </dgm:pt>
    <dgm:pt modelId="{24EC9C57-4428-4153-9E6D-C04FB3AB13ED}" type="sibTrans" cxnId="{068D5A95-FB36-4CF1-99E2-4CE57121AF35}">
      <dgm:prSet/>
      <dgm:spPr/>
      <dgm:t>
        <a:bodyPr/>
        <a:lstStyle/>
        <a:p>
          <a:endParaRPr lang="en-US"/>
        </a:p>
      </dgm:t>
    </dgm:pt>
    <dgm:pt modelId="{5B7053BE-03CD-469F-862C-FCE22A2D4BF4}">
      <dgm:prSet custT="1"/>
      <dgm:spPr/>
      <dgm:t>
        <a:bodyPr/>
        <a:lstStyle/>
        <a:p>
          <a:pPr>
            <a:buNone/>
          </a:pPr>
          <a:r>
            <a:rPr lang="en-GB" sz="2400" dirty="0"/>
            <a:t>Cost per infection averted, …</a:t>
          </a:r>
          <a:endParaRPr lang="en-US" sz="2400" dirty="0"/>
        </a:p>
      </dgm:t>
    </dgm:pt>
    <dgm:pt modelId="{0F9AE17E-FC18-4A11-A2F9-A1D1D1669857}" type="parTrans" cxnId="{C947F3EC-4CC7-4538-8B29-B3B0163333FB}">
      <dgm:prSet/>
      <dgm:spPr/>
      <dgm:t>
        <a:bodyPr/>
        <a:lstStyle/>
        <a:p>
          <a:endParaRPr lang="en-US"/>
        </a:p>
      </dgm:t>
    </dgm:pt>
    <dgm:pt modelId="{9BF16B96-80D5-4D60-9953-4F3BC761A91C}" type="sibTrans" cxnId="{C947F3EC-4CC7-4538-8B29-B3B0163333FB}">
      <dgm:prSet/>
      <dgm:spPr/>
      <dgm:t>
        <a:bodyPr/>
        <a:lstStyle/>
        <a:p>
          <a:endParaRPr lang="en-US"/>
        </a:p>
      </dgm:t>
    </dgm:pt>
    <dgm:pt modelId="{995A0931-E9ED-4CBF-B57B-B62E493A0CD8}" type="pres">
      <dgm:prSet presAssocID="{C30F70E3-F044-4D22-A96B-30C9B06B507F}" presName="Name0" presStyleCnt="0">
        <dgm:presLayoutVars>
          <dgm:dir/>
          <dgm:animLvl val="lvl"/>
          <dgm:resizeHandles val="exact"/>
        </dgm:presLayoutVars>
      </dgm:prSet>
      <dgm:spPr/>
    </dgm:pt>
    <dgm:pt modelId="{FDA5BBA9-CD0B-4C96-B75E-5084090C9067}" type="pres">
      <dgm:prSet presAssocID="{3DE4E907-20CA-46A6-AB0B-E98090AA83FA}" presName="linNode" presStyleCnt="0"/>
      <dgm:spPr/>
    </dgm:pt>
    <dgm:pt modelId="{DFEEB4C1-38AE-4EB3-8CE4-909422EB8B36}" type="pres">
      <dgm:prSet presAssocID="{3DE4E907-20CA-46A6-AB0B-E98090AA83FA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AD5A9809-9883-4FED-AF25-E56E532BFB95}" type="pres">
      <dgm:prSet presAssocID="{3DE4E907-20CA-46A6-AB0B-E98090AA83FA}" presName="descendantText" presStyleLbl="alignAccFollowNode1" presStyleIdx="0" presStyleCnt="5">
        <dgm:presLayoutVars>
          <dgm:bulletEnabled val="1"/>
        </dgm:presLayoutVars>
      </dgm:prSet>
      <dgm:spPr/>
    </dgm:pt>
    <dgm:pt modelId="{199E4792-118F-4844-8643-6666325CACF2}" type="pres">
      <dgm:prSet presAssocID="{06B6A2CB-3D7A-4D0D-9C9B-74EF3A9C30CC}" presName="sp" presStyleCnt="0"/>
      <dgm:spPr/>
    </dgm:pt>
    <dgm:pt modelId="{1AFB7E26-F1C9-4D3D-80A9-F2935D738AF8}" type="pres">
      <dgm:prSet presAssocID="{60CD1768-90BE-4DC8-AA7B-30F587CDC791}" presName="linNode" presStyleCnt="0"/>
      <dgm:spPr/>
    </dgm:pt>
    <dgm:pt modelId="{B5F6237C-9395-4C46-B689-F0DEEBC73D44}" type="pres">
      <dgm:prSet presAssocID="{60CD1768-90BE-4DC8-AA7B-30F587CDC791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60CCA39F-B659-4D14-AF30-4A4613644FAE}" type="pres">
      <dgm:prSet presAssocID="{60CD1768-90BE-4DC8-AA7B-30F587CDC791}" presName="descendantText" presStyleLbl="alignAccFollowNode1" presStyleIdx="1" presStyleCnt="5">
        <dgm:presLayoutVars>
          <dgm:bulletEnabled val="1"/>
        </dgm:presLayoutVars>
      </dgm:prSet>
      <dgm:spPr/>
    </dgm:pt>
    <dgm:pt modelId="{8E96BB91-179A-4742-A788-766DBDD9BB4E}" type="pres">
      <dgm:prSet presAssocID="{B2EF33C3-4C13-4DC3-AAB7-33CCC1202896}" presName="sp" presStyleCnt="0"/>
      <dgm:spPr/>
    </dgm:pt>
    <dgm:pt modelId="{264C2E5B-3712-49BF-9671-A8D6E6BF4056}" type="pres">
      <dgm:prSet presAssocID="{BFF11180-B87F-41D4-A896-D08A2FD3ABF5}" presName="linNode" presStyleCnt="0"/>
      <dgm:spPr/>
    </dgm:pt>
    <dgm:pt modelId="{25D31D6D-8551-4872-AA3F-2A74F2E30A02}" type="pres">
      <dgm:prSet presAssocID="{BFF11180-B87F-41D4-A896-D08A2FD3ABF5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404A37AD-EE59-4AC2-BECA-CE13BD711558}" type="pres">
      <dgm:prSet presAssocID="{BFF11180-B87F-41D4-A896-D08A2FD3ABF5}" presName="descendantText" presStyleLbl="alignAccFollowNode1" presStyleIdx="2" presStyleCnt="5">
        <dgm:presLayoutVars>
          <dgm:bulletEnabled val="1"/>
        </dgm:presLayoutVars>
      </dgm:prSet>
      <dgm:spPr/>
    </dgm:pt>
    <dgm:pt modelId="{B69361ED-040B-4739-9B85-C38BAFE20F93}" type="pres">
      <dgm:prSet presAssocID="{49EB218B-B601-4774-9197-7B6B80E1F963}" presName="sp" presStyleCnt="0"/>
      <dgm:spPr/>
    </dgm:pt>
    <dgm:pt modelId="{91B2F15C-586E-4514-96A4-A099C8CCF62F}" type="pres">
      <dgm:prSet presAssocID="{0A874472-1BC3-4850-9EB7-9B96B67BD248}" presName="linNode" presStyleCnt="0"/>
      <dgm:spPr/>
    </dgm:pt>
    <dgm:pt modelId="{4C74CFB3-07BF-420C-80B2-2CC364E24533}" type="pres">
      <dgm:prSet presAssocID="{0A874472-1BC3-4850-9EB7-9B96B67BD248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E33EA33A-4172-41AB-83DD-79FB9BA1D40C}" type="pres">
      <dgm:prSet presAssocID="{0A874472-1BC3-4850-9EB7-9B96B67BD248}" presName="descendantText" presStyleLbl="alignAccFollowNode1" presStyleIdx="3" presStyleCnt="5">
        <dgm:presLayoutVars>
          <dgm:bulletEnabled val="1"/>
        </dgm:presLayoutVars>
      </dgm:prSet>
      <dgm:spPr/>
    </dgm:pt>
    <dgm:pt modelId="{3DBE3238-97B3-4942-A39F-4DCBA8DE06E9}" type="pres">
      <dgm:prSet presAssocID="{DD4E96F9-DAEC-4CC9-A7E0-DC5CC318F8AD}" presName="sp" presStyleCnt="0"/>
      <dgm:spPr/>
    </dgm:pt>
    <dgm:pt modelId="{5998D785-FA2E-4103-B8A2-A5487F2FE623}" type="pres">
      <dgm:prSet presAssocID="{F1B9C4E9-2FE5-4929-9AE6-CF81D5F30A0F}" presName="linNode" presStyleCnt="0"/>
      <dgm:spPr/>
    </dgm:pt>
    <dgm:pt modelId="{0E775EFC-B14B-4A6E-A4A0-D6F28AC18AAE}" type="pres">
      <dgm:prSet presAssocID="{F1B9C4E9-2FE5-4929-9AE6-CF81D5F30A0F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DB65058A-E1FE-496F-AB27-21785B63A7B5}" type="pres">
      <dgm:prSet presAssocID="{F1B9C4E9-2FE5-4929-9AE6-CF81D5F30A0F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4F67FE08-B29F-48BF-9B20-0F904346B9A5}" type="presOf" srcId="{E15CF630-CE35-48D8-A860-44B117AE82E4}" destId="{60CCA39F-B659-4D14-AF30-4A4613644FAE}" srcOrd="0" destOrd="0" presId="urn:microsoft.com/office/officeart/2005/8/layout/vList5"/>
    <dgm:cxn modelId="{BCA16511-201A-4186-BEE5-04CBEE2BB85D}" type="presOf" srcId="{5B7053BE-03CD-469F-862C-FCE22A2D4BF4}" destId="{DB65058A-E1FE-496F-AB27-21785B63A7B5}" srcOrd="0" destOrd="0" presId="urn:microsoft.com/office/officeart/2005/8/layout/vList5"/>
    <dgm:cxn modelId="{505B0616-FB96-429B-B5F7-1E0A77E943A4}" type="presOf" srcId="{3DE4E907-20CA-46A6-AB0B-E98090AA83FA}" destId="{DFEEB4C1-38AE-4EB3-8CE4-909422EB8B36}" srcOrd="0" destOrd="0" presId="urn:microsoft.com/office/officeart/2005/8/layout/vList5"/>
    <dgm:cxn modelId="{2BC86916-5938-4112-8A09-CD166A18E89F}" srcId="{C30F70E3-F044-4D22-A96B-30C9B06B507F}" destId="{3DE4E907-20CA-46A6-AB0B-E98090AA83FA}" srcOrd="0" destOrd="0" parTransId="{AFA2D6F2-CF09-4F35-B125-8A5485BE3126}" sibTransId="{06B6A2CB-3D7A-4D0D-9C9B-74EF3A9C30CC}"/>
    <dgm:cxn modelId="{85CB161C-03D6-4C9E-92D7-A0675AE8C9BF}" srcId="{C30F70E3-F044-4D22-A96B-30C9B06B507F}" destId="{60CD1768-90BE-4DC8-AA7B-30F587CDC791}" srcOrd="1" destOrd="0" parTransId="{332F53EC-243B-472E-AA7D-D79695D40410}" sibTransId="{B2EF33C3-4C13-4DC3-AAB7-33CCC1202896}"/>
    <dgm:cxn modelId="{970C651D-51E3-4B37-B499-ED510E68EA8F}" type="presOf" srcId="{C30F70E3-F044-4D22-A96B-30C9B06B507F}" destId="{995A0931-E9ED-4CBF-B57B-B62E493A0CD8}" srcOrd="0" destOrd="0" presId="urn:microsoft.com/office/officeart/2005/8/layout/vList5"/>
    <dgm:cxn modelId="{514D513D-9924-4E31-A2F8-4FA3B0AE7B97}" srcId="{C30F70E3-F044-4D22-A96B-30C9B06B507F}" destId="{0A874472-1BC3-4850-9EB7-9B96B67BD248}" srcOrd="3" destOrd="0" parTransId="{A110264A-D91B-4DB9-AC40-B418F859E50C}" sibTransId="{DD4E96F9-DAEC-4CC9-A7E0-DC5CC318F8AD}"/>
    <dgm:cxn modelId="{803D1748-8927-4ACE-B73D-D5A2E1BC8FC2}" type="presOf" srcId="{F1B9C4E9-2FE5-4929-9AE6-CF81D5F30A0F}" destId="{0E775EFC-B14B-4A6E-A4A0-D6F28AC18AAE}" srcOrd="0" destOrd="0" presId="urn:microsoft.com/office/officeart/2005/8/layout/vList5"/>
    <dgm:cxn modelId="{BD30EF5B-BD9A-4703-B39B-427C4F49374E}" type="presOf" srcId="{BFF11180-B87F-41D4-A896-D08A2FD3ABF5}" destId="{25D31D6D-8551-4872-AA3F-2A74F2E30A02}" srcOrd="0" destOrd="0" presId="urn:microsoft.com/office/officeart/2005/8/layout/vList5"/>
    <dgm:cxn modelId="{63607E72-E5ED-4E0A-89C7-565C07249456}" type="presOf" srcId="{2FDA8D4F-DA3F-4C29-A170-C6D45551F90A}" destId="{AD5A9809-9883-4FED-AF25-E56E532BFB95}" srcOrd="0" destOrd="0" presId="urn:microsoft.com/office/officeart/2005/8/layout/vList5"/>
    <dgm:cxn modelId="{1D0FAF87-2D61-437A-B9D2-6294DF53C33C}" type="presOf" srcId="{E812883D-A495-439F-B7BA-C9DE23D92AB6}" destId="{E33EA33A-4172-41AB-83DD-79FB9BA1D40C}" srcOrd="0" destOrd="0" presId="urn:microsoft.com/office/officeart/2005/8/layout/vList5"/>
    <dgm:cxn modelId="{6EA04189-324E-45B9-ABDF-9F5AB951FF1E}" srcId="{60CD1768-90BE-4DC8-AA7B-30F587CDC791}" destId="{E15CF630-CE35-48D8-A860-44B117AE82E4}" srcOrd="0" destOrd="0" parTransId="{D97E7B74-0688-41E3-BABB-A6E4D9920357}" sibTransId="{E286390F-C6E6-439F-B4A8-C2748FB543BB}"/>
    <dgm:cxn modelId="{068D5A95-FB36-4CF1-99E2-4CE57121AF35}" srcId="{C30F70E3-F044-4D22-A96B-30C9B06B507F}" destId="{F1B9C4E9-2FE5-4929-9AE6-CF81D5F30A0F}" srcOrd="4" destOrd="0" parTransId="{27A4C49D-B212-415C-B201-AB3197C8E5FF}" sibTransId="{24EC9C57-4428-4153-9E6D-C04FB3AB13ED}"/>
    <dgm:cxn modelId="{8563B3A2-9FAC-40A6-BBE6-9E221DC586DE}" srcId="{0A874472-1BC3-4850-9EB7-9B96B67BD248}" destId="{E812883D-A495-439F-B7BA-C9DE23D92AB6}" srcOrd="0" destOrd="0" parTransId="{749E2E2F-C8FB-4244-8990-5BD6D3C1E536}" sibTransId="{7277D581-A70F-4991-AE0F-1E301F957C82}"/>
    <dgm:cxn modelId="{A1FEA2AA-45AB-4E58-BF87-6925C0923626}" type="presOf" srcId="{ACE4AEAE-CA29-4427-8912-33DE940010B9}" destId="{404A37AD-EE59-4AC2-BECA-CE13BD711558}" srcOrd="0" destOrd="0" presId="urn:microsoft.com/office/officeart/2005/8/layout/vList5"/>
    <dgm:cxn modelId="{BEB271AC-E71A-465B-B5F8-990882284BDF}" srcId="{C30F70E3-F044-4D22-A96B-30C9B06B507F}" destId="{BFF11180-B87F-41D4-A896-D08A2FD3ABF5}" srcOrd="2" destOrd="0" parTransId="{E9BB05CA-EE16-4FF7-99E8-C231C16B885D}" sibTransId="{49EB218B-B601-4774-9197-7B6B80E1F963}"/>
    <dgm:cxn modelId="{99A0DAC0-A39E-4762-AD86-CA82991DCDE5}" type="presOf" srcId="{60CD1768-90BE-4DC8-AA7B-30F587CDC791}" destId="{B5F6237C-9395-4C46-B689-F0DEEBC73D44}" srcOrd="0" destOrd="0" presId="urn:microsoft.com/office/officeart/2005/8/layout/vList5"/>
    <dgm:cxn modelId="{8F5B63C4-15B8-475E-99EA-210B8B1DEB4B}" type="presOf" srcId="{0A874472-1BC3-4850-9EB7-9B96B67BD248}" destId="{4C74CFB3-07BF-420C-80B2-2CC364E24533}" srcOrd="0" destOrd="0" presId="urn:microsoft.com/office/officeart/2005/8/layout/vList5"/>
    <dgm:cxn modelId="{C947F3EC-4CC7-4538-8B29-B3B0163333FB}" srcId="{F1B9C4E9-2FE5-4929-9AE6-CF81D5F30A0F}" destId="{5B7053BE-03CD-469F-862C-FCE22A2D4BF4}" srcOrd="0" destOrd="0" parTransId="{0F9AE17E-FC18-4A11-A2F9-A1D1D1669857}" sibTransId="{9BF16B96-80D5-4D60-9953-4F3BC761A91C}"/>
    <dgm:cxn modelId="{0B9256EE-3511-4195-8796-5E9192356550}" srcId="{3DE4E907-20CA-46A6-AB0B-E98090AA83FA}" destId="{2FDA8D4F-DA3F-4C29-A170-C6D45551F90A}" srcOrd="0" destOrd="0" parTransId="{98C0455F-5905-4DF7-A8BC-5D089A94044E}" sibTransId="{7AB8B530-E7A6-4CD5-BA39-13641F11D1D4}"/>
    <dgm:cxn modelId="{5C0174F1-D85C-4D91-913A-ACCED402E9B7}" srcId="{BFF11180-B87F-41D4-A896-D08A2FD3ABF5}" destId="{ACE4AEAE-CA29-4427-8912-33DE940010B9}" srcOrd="0" destOrd="0" parTransId="{1969A778-D1B0-484E-88A6-7FDB2C64F369}" sibTransId="{B6EF699B-6649-4CA6-8D33-BE8DA9B14101}"/>
    <dgm:cxn modelId="{65A8DF0A-2C72-4C78-8869-4358530DA7E4}" type="presParOf" srcId="{995A0931-E9ED-4CBF-B57B-B62E493A0CD8}" destId="{FDA5BBA9-CD0B-4C96-B75E-5084090C9067}" srcOrd="0" destOrd="0" presId="urn:microsoft.com/office/officeart/2005/8/layout/vList5"/>
    <dgm:cxn modelId="{5F7BDABA-3CFD-4724-86E1-46B9780DCC0F}" type="presParOf" srcId="{FDA5BBA9-CD0B-4C96-B75E-5084090C9067}" destId="{DFEEB4C1-38AE-4EB3-8CE4-909422EB8B36}" srcOrd="0" destOrd="0" presId="urn:microsoft.com/office/officeart/2005/8/layout/vList5"/>
    <dgm:cxn modelId="{0C3F2A4A-B8A9-4B2B-B419-732CA72C467E}" type="presParOf" srcId="{FDA5BBA9-CD0B-4C96-B75E-5084090C9067}" destId="{AD5A9809-9883-4FED-AF25-E56E532BFB95}" srcOrd="1" destOrd="0" presId="urn:microsoft.com/office/officeart/2005/8/layout/vList5"/>
    <dgm:cxn modelId="{043302D9-F604-4B9A-A67B-3AA67819B8E5}" type="presParOf" srcId="{995A0931-E9ED-4CBF-B57B-B62E493A0CD8}" destId="{199E4792-118F-4844-8643-6666325CACF2}" srcOrd="1" destOrd="0" presId="urn:microsoft.com/office/officeart/2005/8/layout/vList5"/>
    <dgm:cxn modelId="{4CA8A60C-07C8-4160-BE6F-8AFDC82B6A4F}" type="presParOf" srcId="{995A0931-E9ED-4CBF-B57B-B62E493A0CD8}" destId="{1AFB7E26-F1C9-4D3D-80A9-F2935D738AF8}" srcOrd="2" destOrd="0" presId="urn:microsoft.com/office/officeart/2005/8/layout/vList5"/>
    <dgm:cxn modelId="{C45DAB5B-A9D0-4197-B611-773B42B6B65B}" type="presParOf" srcId="{1AFB7E26-F1C9-4D3D-80A9-F2935D738AF8}" destId="{B5F6237C-9395-4C46-B689-F0DEEBC73D44}" srcOrd="0" destOrd="0" presId="urn:microsoft.com/office/officeart/2005/8/layout/vList5"/>
    <dgm:cxn modelId="{168DDD2C-34C3-4585-A52A-02067734DBB9}" type="presParOf" srcId="{1AFB7E26-F1C9-4D3D-80A9-F2935D738AF8}" destId="{60CCA39F-B659-4D14-AF30-4A4613644FAE}" srcOrd="1" destOrd="0" presId="urn:microsoft.com/office/officeart/2005/8/layout/vList5"/>
    <dgm:cxn modelId="{DA13B34A-ABD4-4C9F-A5E4-4FD1B7DCED9B}" type="presParOf" srcId="{995A0931-E9ED-4CBF-B57B-B62E493A0CD8}" destId="{8E96BB91-179A-4742-A788-766DBDD9BB4E}" srcOrd="3" destOrd="0" presId="urn:microsoft.com/office/officeart/2005/8/layout/vList5"/>
    <dgm:cxn modelId="{E08F5456-42A7-4650-8816-3291FE14DDBA}" type="presParOf" srcId="{995A0931-E9ED-4CBF-B57B-B62E493A0CD8}" destId="{264C2E5B-3712-49BF-9671-A8D6E6BF4056}" srcOrd="4" destOrd="0" presId="urn:microsoft.com/office/officeart/2005/8/layout/vList5"/>
    <dgm:cxn modelId="{E4E862DE-94C8-4537-A120-A9204D49FD81}" type="presParOf" srcId="{264C2E5B-3712-49BF-9671-A8D6E6BF4056}" destId="{25D31D6D-8551-4872-AA3F-2A74F2E30A02}" srcOrd="0" destOrd="0" presId="urn:microsoft.com/office/officeart/2005/8/layout/vList5"/>
    <dgm:cxn modelId="{E7D9F1D7-E03C-4CEA-B656-8B4376D63918}" type="presParOf" srcId="{264C2E5B-3712-49BF-9671-A8D6E6BF4056}" destId="{404A37AD-EE59-4AC2-BECA-CE13BD711558}" srcOrd="1" destOrd="0" presId="urn:microsoft.com/office/officeart/2005/8/layout/vList5"/>
    <dgm:cxn modelId="{7B7BD03E-FFB3-4096-BE75-DE5027CF861F}" type="presParOf" srcId="{995A0931-E9ED-4CBF-B57B-B62E493A0CD8}" destId="{B69361ED-040B-4739-9B85-C38BAFE20F93}" srcOrd="5" destOrd="0" presId="urn:microsoft.com/office/officeart/2005/8/layout/vList5"/>
    <dgm:cxn modelId="{4648140A-753D-4364-AE79-B8D5FB2E0B1D}" type="presParOf" srcId="{995A0931-E9ED-4CBF-B57B-B62E493A0CD8}" destId="{91B2F15C-586E-4514-96A4-A099C8CCF62F}" srcOrd="6" destOrd="0" presId="urn:microsoft.com/office/officeart/2005/8/layout/vList5"/>
    <dgm:cxn modelId="{225DB8DF-AE89-4DD0-93B4-C836E45D2F98}" type="presParOf" srcId="{91B2F15C-586E-4514-96A4-A099C8CCF62F}" destId="{4C74CFB3-07BF-420C-80B2-2CC364E24533}" srcOrd="0" destOrd="0" presId="urn:microsoft.com/office/officeart/2005/8/layout/vList5"/>
    <dgm:cxn modelId="{3141AE3A-8E90-4025-91FF-36BED8B9EE4C}" type="presParOf" srcId="{91B2F15C-586E-4514-96A4-A099C8CCF62F}" destId="{E33EA33A-4172-41AB-83DD-79FB9BA1D40C}" srcOrd="1" destOrd="0" presId="urn:microsoft.com/office/officeart/2005/8/layout/vList5"/>
    <dgm:cxn modelId="{983D94C4-68FA-4054-B244-4BB562BCBDC0}" type="presParOf" srcId="{995A0931-E9ED-4CBF-B57B-B62E493A0CD8}" destId="{3DBE3238-97B3-4942-A39F-4DCBA8DE06E9}" srcOrd="7" destOrd="0" presId="urn:microsoft.com/office/officeart/2005/8/layout/vList5"/>
    <dgm:cxn modelId="{940F57AB-3303-45DD-ADE6-EC8FC24B208A}" type="presParOf" srcId="{995A0931-E9ED-4CBF-B57B-B62E493A0CD8}" destId="{5998D785-FA2E-4103-B8A2-A5487F2FE623}" srcOrd="8" destOrd="0" presId="urn:microsoft.com/office/officeart/2005/8/layout/vList5"/>
    <dgm:cxn modelId="{42BF6371-40A1-4D5A-86D8-E90E5684A04F}" type="presParOf" srcId="{5998D785-FA2E-4103-B8A2-A5487F2FE623}" destId="{0E775EFC-B14B-4A6E-A4A0-D6F28AC18AAE}" srcOrd="0" destOrd="0" presId="urn:microsoft.com/office/officeart/2005/8/layout/vList5"/>
    <dgm:cxn modelId="{D8FCDA67-33CB-4F4E-A95C-EAD42C5C8044}" type="presParOf" srcId="{5998D785-FA2E-4103-B8A2-A5487F2FE623}" destId="{DB65058A-E1FE-496F-AB27-21785B63A7B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F93611-400D-478B-8780-971EBEF88DD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924EA8D-8067-4FD0-BA38-FDA02B3528CF}">
      <dgm:prSet/>
      <dgm:spPr/>
      <dgm:t>
        <a:bodyPr/>
        <a:lstStyle/>
        <a:p>
          <a:r>
            <a:rPr lang="en-US" dirty="0"/>
            <a:t>Delayed sexual debut</a:t>
          </a:r>
        </a:p>
      </dgm:t>
    </dgm:pt>
    <dgm:pt modelId="{4FEA277F-97ED-4E0E-92E9-E9620BD1BB23}" type="parTrans" cxnId="{E93CE33C-D9EA-4589-B45E-7410F304C243}">
      <dgm:prSet/>
      <dgm:spPr/>
      <dgm:t>
        <a:bodyPr/>
        <a:lstStyle/>
        <a:p>
          <a:endParaRPr lang="en-US"/>
        </a:p>
      </dgm:t>
    </dgm:pt>
    <dgm:pt modelId="{31AE7953-C042-40BD-80FC-1658626E20D6}" type="sibTrans" cxnId="{E93CE33C-D9EA-4589-B45E-7410F304C243}">
      <dgm:prSet/>
      <dgm:spPr/>
      <dgm:t>
        <a:bodyPr/>
        <a:lstStyle/>
        <a:p>
          <a:endParaRPr lang="en-US"/>
        </a:p>
      </dgm:t>
    </dgm:pt>
    <dgm:pt modelId="{D171F0A3-C694-44A4-9791-1F3999ACA08D}">
      <dgm:prSet/>
      <dgm:spPr/>
      <dgm:t>
        <a:bodyPr/>
        <a:lstStyle/>
        <a:p>
          <a:r>
            <a:rPr lang="en-US"/>
            <a:t>Less frequent intercourse</a:t>
          </a:r>
        </a:p>
      </dgm:t>
    </dgm:pt>
    <dgm:pt modelId="{75CF3B13-D290-444B-B209-CBFF6B1B13A1}" type="parTrans" cxnId="{9ADF91D0-D367-47DF-A72E-1D6D79D8A2B4}">
      <dgm:prSet/>
      <dgm:spPr/>
      <dgm:t>
        <a:bodyPr/>
        <a:lstStyle/>
        <a:p>
          <a:endParaRPr lang="en-US"/>
        </a:p>
      </dgm:t>
    </dgm:pt>
    <dgm:pt modelId="{21663395-08E6-40C8-AD22-43CA5537B4E1}" type="sibTrans" cxnId="{9ADF91D0-D367-47DF-A72E-1D6D79D8A2B4}">
      <dgm:prSet/>
      <dgm:spPr/>
      <dgm:t>
        <a:bodyPr/>
        <a:lstStyle/>
        <a:p>
          <a:endParaRPr lang="en-US"/>
        </a:p>
      </dgm:t>
    </dgm:pt>
    <dgm:pt modelId="{9158C603-FA21-49FA-B408-3E9931321220}">
      <dgm:prSet/>
      <dgm:spPr/>
      <dgm:t>
        <a:bodyPr/>
        <a:lstStyle/>
        <a:p>
          <a:r>
            <a:rPr lang="en-US"/>
            <a:t>Fewer different partners</a:t>
          </a:r>
        </a:p>
      </dgm:t>
    </dgm:pt>
    <dgm:pt modelId="{AC6D950A-4042-41F3-87A0-EBF0627E5A2F}" type="parTrans" cxnId="{EE69BD07-891C-4035-B4A6-E0D3C11A7238}">
      <dgm:prSet/>
      <dgm:spPr/>
      <dgm:t>
        <a:bodyPr/>
        <a:lstStyle/>
        <a:p>
          <a:endParaRPr lang="en-US"/>
        </a:p>
      </dgm:t>
    </dgm:pt>
    <dgm:pt modelId="{94A03D4C-181C-417E-8B9E-664BA535B6F3}" type="sibTrans" cxnId="{EE69BD07-891C-4035-B4A6-E0D3C11A7238}">
      <dgm:prSet/>
      <dgm:spPr/>
      <dgm:t>
        <a:bodyPr/>
        <a:lstStyle/>
        <a:p>
          <a:endParaRPr lang="en-US"/>
        </a:p>
      </dgm:t>
    </dgm:pt>
    <dgm:pt modelId="{E5021DF1-1799-45D9-9D5E-FD0C963AC32B}">
      <dgm:prSet/>
      <dgm:spPr/>
      <dgm:t>
        <a:bodyPr/>
        <a:lstStyle/>
        <a:p>
          <a:r>
            <a:rPr lang="en-US"/>
            <a:t>More condom use</a:t>
          </a:r>
        </a:p>
      </dgm:t>
    </dgm:pt>
    <dgm:pt modelId="{085304E4-B0F8-4A71-9694-5B7D96B09FF0}" type="parTrans" cxnId="{082668D3-DA4D-4C21-A48E-055AFE7ED0FB}">
      <dgm:prSet/>
      <dgm:spPr/>
      <dgm:t>
        <a:bodyPr/>
        <a:lstStyle/>
        <a:p>
          <a:endParaRPr lang="en-US"/>
        </a:p>
      </dgm:t>
    </dgm:pt>
    <dgm:pt modelId="{9CB80DE2-B3E5-4510-9A53-0962EA9914F6}" type="sibTrans" cxnId="{082668D3-DA4D-4C21-A48E-055AFE7ED0FB}">
      <dgm:prSet/>
      <dgm:spPr/>
      <dgm:t>
        <a:bodyPr/>
        <a:lstStyle/>
        <a:p>
          <a:endParaRPr lang="en-US"/>
        </a:p>
      </dgm:t>
    </dgm:pt>
    <dgm:pt modelId="{574AEC78-CFAD-4641-89FA-6C73F0067D6E}">
      <dgm:prSet/>
      <dgm:spPr/>
      <dgm:t>
        <a:bodyPr/>
        <a:lstStyle/>
        <a:p>
          <a:r>
            <a:rPr lang="en-US"/>
            <a:t>Less risky partner choice (age difference, promiscuity, STI, etc.)</a:t>
          </a:r>
        </a:p>
      </dgm:t>
    </dgm:pt>
    <dgm:pt modelId="{08071036-E787-4057-B5CB-8C91D33717F8}" type="parTrans" cxnId="{7745AC71-A329-408F-B3D9-ED4CD41308D3}">
      <dgm:prSet/>
      <dgm:spPr/>
      <dgm:t>
        <a:bodyPr/>
        <a:lstStyle/>
        <a:p>
          <a:endParaRPr lang="en-US"/>
        </a:p>
      </dgm:t>
    </dgm:pt>
    <dgm:pt modelId="{A1B5E94E-7F3D-476D-8129-858E0A8685EA}" type="sibTrans" cxnId="{7745AC71-A329-408F-B3D9-ED4CD41308D3}">
      <dgm:prSet/>
      <dgm:spPr/>
      <dgm:t>
        <a:bodyPr/>
        <a:lstStyle/>
        <a:p>
          <a:endParaRPr lang="en-US"/>
        </a:p>
      </dgm:t>
    </dgm:pt>
    <dgm:pt modelId="{A9FC8EB0-63E9-40E6-8D34-E49D29236997}">
      <dgm:prSet/>
      <dgm:spPr/>
      <dgm:t>
        <a:bodyPr/>
        <a:lstStyle/>
        <a:p>
          <a:r>
            <a:rPr lang="en-US"/>
            <a:t>Increased uptake of biomedical interventions</a:t>
          </a:r>
        </a:p>
      </dgm:t>
    </dgm:pt>
    <dgm:pt modelId="{07BFAD3F-8671-40B7-B5AD-DD3D10B0D6AB}" type="parTrans" cxnId="{77E55F51-A548-4DFB-94E4-0CD10A051012}">
      <dgm:prSet/>
      <dgm:spPr/>
      <dgm:t>
        <a:bodyPr/>
        <a:lstStyle/>
        <a:p>
          <a:endParaRPr lang="en-US"/>
        </a:p>
      </dgm:t>
    </dgm:pt>
    <dgm:pt modelId="{C26CA949-DD2F-4DB3-848A-15788849F961}" type="sibTrans" cxnId="{77E55F51-A548-4DFB-94E4-0CD10A051012}">
      <dgm:prSet/>
      <dgm:spPr/>
      <dgm:t>
        <a:bodyPr/>
        <a:lstStyle/>
        <a:p>
          <a:endParaRPr lang="en-US"/>
        </a:p>
      </dgm:t>
    </dgm:pt>
    <dgm:pt modelId="{EFA8F444-0C30-45AF-89F7-4DBB7716E829}" type="pres">
      <dgm:prSet presAssocID="{CBF93611-400D-478B-8780-971EBEF88DD2}" presName="vert0" presStyleCnt="0">
        <dgm:presLayoutVars>
          <dgm:dir/>
          <dgm:animOne val="branch"/>
          <dgm:animLvl val="lvl"/>
        </dgm:presLayoutVars>
      </dgm:prSet>
      <dgm:spPr/>
    </dgm:pt>
    <dgm:pt modelId="{CE6753C0-D35A-4085-BB72-F4F185815C9E}" type="pres">
      <dgm:prSet presAssocID="{4924EA8D-8067-4FD0-BA38-FDA02B3528CF}" presName="thickLine" presStyleLbl="alignNode1" presStyleIdx="0" presStyleCnt="6"/>
      <dgm:spPr/>
    </dgm:pt>
    <dgm:pt modelId="{14311A89-B073-4C25-A309-5639A2F63495}" type="pres">
      <dgm:prSet presAssocID="{4924EA8D-8067-4FD0-BA38-FDA02B3528CF}" presName="horz1" presStyleCnt="0"/>
      <dgm:spPr/>
    </dgm:pt>
    <dgm:pt modelId="{4DFAD087-F3A4-42CB-A977-9E3F2AD29BA9}" type="pres">
      <dgm:prSet presAssocID="{4924EA8D-8067-4FD0-BA38-FDA02B3528CF}" presName="tx1" presStyleLbl="revTx" presStyleIdx="0" presStyleCnt="6"/>
      <dgm:spPr/>
    </dgm:pt>
    <dgm:pt modelId="{1F1B1C04-60D6-4CD4-A149-966FA3636F9A}" type="pres">
      <dgm:prSet presAssocID="{4924EA8D-8067-4FD0-BA38-FDA02B3528CF}" presName="vert1" presStyleCnt="0"/>
      <dgm:spPr/>
    </dgm:pt>
    <dgm:pt modelId="{D9F598C0-33B1-4F3D-ADE1-9BC846B64CF8}" type="pres">
      <dgm:prSet presAssocID="{D171F0A3-C694-44A4-9791-1F3999ACA08D}" presName="thickLine" presStyleLbl="alignNode1" presStyleIdx="1" presStyleCnt="6"/>
      <dgm:spPr/>
    </dgm:pt>
    <dgm:pt modelId="{6BBD3476-AE74-490C-BCAD-D4D0297C39D8}" type="pres">
      <dgm:prSet presAssocID="{D171F0A3-C694-44A4-9791-1F3999ACA08D}" presName="horz1" presStyleCnt="0"/>
      <dgm:spPr/>
    </dgm:pt>
    <dgm:pt modelId="{49489774-DAE7-45D6-B92F-4B22A8A3336B}" type="pres">
      <dgm:prSet presAssocID="{D171F0A3-C694-44A4-9791-1F3999ACA08D}" presName="tx1" presStyleLbl="revTx" presStyleIdx="1" presStyleCnt="6"/>
      <dgm:spPr/>
    </dgm:pt>
    <dgm:pt modelId="{3AE7099A-A9D4-464C-851C-C2119F254B01}" type="pres">
      <dgm:prSet presAssocID="{D171F0A3-C694-44A4-9791-1F3999ACA08D}" presName="vert1" presStyleCnt="0"/>
      <dgm:spPr/>
    </dgm:pt>
    <dgm:pt modelId="{4E503087-DB91-4A3A-9045-04C70D556ECC}" type="pres">
      <dgm:prSet presAssocID="{9158C603-FA21-49FA-B408-3E9931321220}" presName="thickLine" presStyleLbl="alignNode1" presStyleIdx="2" presStyleCnt="6"/>
      <dgm:spPr/>
    </dgm:pt>
    <dgm:pt modelId="{48679CF0-EE2B-49F9-BEAD-04753240F153}" type="pres">
      <dgm:prSet presAssocID="{9158C603-FA21-49FA-B408-3E9931321220}" presName="horz1" presStyleCnt="0"/>
      <dgm:spPr/>
    </dgm:pt>
    <dgm:pt modelId="{02157D8C-FD9F-4F0F-914D-FD741DFE318A}" type="pres">
      <dgm:prSet presAssocID="{9158C603-FA21-49FA-B408-3E9931321220}" presName="tx1" presStyleLbl="revTx" presStyleIdx="2" presStyleCnt="6"/>
      <dgm:spPr/>
    </dgm:pt>
    <dgm:pt modelId="{0E111B51-E68A-45A9-A1B6-DB0E8CCFB6BF}" type="pres">
      <dgm:prSet presAssocID="{9158C603-FA21-49FA-B408-3E9931321220}" presName="vert1" presStyleCnt="0"/>
      <dgm:spPr/>
    </dgm:pt>
    <dgm:pt modelId="{E012C838-17F1-476A-B62A-BE723F6257C9}" type="pres">
      <dgm:prSet presAssocID="{E5021DF1-1799-45D9-9D5E-FD0C963AC32B}" presName="thickLine" presStyleLbl="alignNode1" presStyleIdx="3" presStyleCnt="6"/>
      <dgm:spPr/>
    </dgm:pt>
    <dgm:pt modelId="{72444390-58E8-4E64-B5D6-BB32D49BF176}" type="pres">
      <dgm:prSet presAssocID="{E5021DF1-1799-45D9-9D5E-FD0C963AC32B}" presName="horz1" presStyleCnt="0"/>
      <dgm:spPr/>
    </dgm:pt>
    <dgm:pt modelId="{855CA88F-D311-4E7F-A93A-9C44154B3B56}" type="pres">
      <dgm:prSet presAssocID="{E5021DF1-1799-45D9-9D5E-FD0C963AC32B}" presName="tx1" presStyleLbl="revTx" presStyleIdx="3" presStyleCnt="6"/>
      <dgm:spPr/>
    </dgm:pt>
    <dgm:pt modelId="{665A689F-EE69-424D-B2B0-5CC0C847AE65}" type="pres">
      <dgm:prSet presAssocID="{E5021DF1-1799-45D9-9D5E-FD0C963AC32B}" presName="vert1" presStyleCnt="0"/>
      <dgm:spPr/>
    </dgm:pt>
    <dgm:pt modelId="{48E8D875-A376-4D55-A5BC-371FCDB87126}" type="pres">
      <dgm:prSet presAssocID="{574AEC78-CFAD-4641-89FA-6C73F0067D6E}" presName="thickLine" presStyleLbl="alignNode1" presStyleIdx="4" presStyleCnt="6"/>
      <dgm:spPr/>
    </dgm:pt>
    <dgm:pt modelId="{F8ACF042-4DC7-424C-B2E2-77521B589C74}" type="pres">
      <dgm:prSet presAssocID="{574AEC78-CFAD-4641-89FA-6C73F0067D6E}" presName="horz1" presStyleCnt="0"/>
      <dgm:spPr/>
    </dgm:pt>
    <dgm:pt modelId="{EBACD9BB-0A1C-4748-B144-BB8BA9A3FAEF}" type="pres">
      <dgm:prSet presAssocID="{574AEC78-CFAD-4641-89FA-6C73F0067D6E}" presName="tx1" presStyleLbl="revTx" presStyleIdx="4" presStyleCnt="6"/>
      <dgm:spPr/>
    </dgm:pt>
    <dgm:pt modelId="{2E541D4D-074B-4BE9-86A6-BF4E5C43845F}" type="pres">
      <dgm:prSet presAssocID="{574AEC78-CFAD-4641-89FA-6C73F0067D6E}" presName="vert1" presStyleCnt="0"/>
      <dgm:spPr/>
    </dgm:pt>
    <dgm:pt modelId="{8C0A1AE3-78A8-40B3-B2B1-CAD23DBF6C13}" type="pres">
      <dgm:prSet presAssocID="{A9FC8EB0-63E9-40E6-8D34-E49D29236997}" presName="thickLine" presStyleLbl="alignNode1" presStyleIdx="5" presStyleCnt="6"/>
      <dgm:spPr/>
    </dgm:pt>
    <dgm:pt modelId="{DA531007-9C2E-48F7-A875-6EB4555FDC6A}" type="pres">
      <dgm:prSet presAssocID="{A9FC8EB0-63E9-40E6-8D34-E49D29236997}" presName="horz1" presStyleCnt="0"/>
      <dgm:spPr/>
    </dgm:pt>
    <dgm:pt modelId="{C454B07B-0B7C-4C8E-840E-7B5FCC550971}" type="pres">
      <dgm:prSet presAssocID="{A9FC8EB0-63E9-40E6-8D34-E49D29236997}" presName="tx1" presStyleLbl="revTx" presStyleIdx="5" presStyleCnt="6"/>
      <dgm:spPr/>
    </dgm:pt>
    <dgm:pt modelId="{3B7B0D74-F02C-451A-82F7-B7B11812FA53}" type="pres">
      <dgm:prSet presAssocID="{A9FC8EB0-63E9-40E6-8D34-E49D29236997}" presName="vert1" presStyleCnt="0"/>
      <dgm:spPr/>
    </dgm:pt>
  </dgm:ptLst>
  <dgm:cxnLst>
    <dgm:cxn modelId="{F236B300-D17A-493D-A9DB-5B9668FDD0AB}" type="presOf" srcId="{574AEC78-CFAD-4641-89FA-6C73F0067D6E}" destId="{EBACD9BB-0A1C-4748-B144-BB8BA9A3FAEF}" srcOrd="0" destOrd="0" presId="urn:microsoft.com/office/officeart/2008/layout/LinedList"/>
    <dgm:cxn modelId="{EE69BD07-891C-4035-B4A6-E0D3C11A7238}" srcId="{CBF93611-400D-478B-8780-971EBEF88DD2}" destId="{9158C603-FA21-49FA-B408-3E9931321220}" srcOrd="2" destOrd="0" parTransId="{AC6D950A-4042-41F3-87A0-EBF0627E5A2F}" sibTransId="{94A03D4C-181C-417E-8B9E-664BA535B6F3}"/>
    <dgm:cxn modelId="{6552F60E-98EB-4CEA-8A4A-7391CA1063FC}" type="presOf" srcId="{4924EA8D-8067-4FD0-BA38-FDA02B3528CF}" destId="{4DFAD087-F3A4-42CB-A977-9E3F2AD29BA9}" srcOrd="0" destOrd="0" presId="urn:microsoft.com/office/officeart/2008/layout/LinedList"/>
    <dgm:cxn modelId="{E93CE33C-D9EA-4589-B45E-7410F304C243}" srcId="{CBF93611-400D-478B-8780-971EBEF88DD2}" destId="{4924EA8D-8067-4FD0-BA38-FDA02B3528CF}" srcOrd="0" destOrd="0" parTransId="{4FEA277F-97ED-4E0E-92E9-E9620BD1BB23}" sibTransId="{31AE7953-C042-40BD-80FC-1658626E20D6}"/>
    <dgm:cxn modelId="{06899D43-682F-4A86-BC61-60399B823D12}" type="presOf" srcId="{9158C603-FA21-49FA-B408-3E9931321220}" destId="{02157D8C-FD9F-4F0F-914D-FD741DFE318A}" srcOrd="0" destOrd="0" presId="urn:microsoft.com/office/officeart/2008/layout/LinedList"/>
    <dgm:cxn modelId="{77E55F51-A548-4DFB-94E4-0CD10A051012}" srcId="{CBF93611-400D-478B-8780-971EBEF88DD2}" destId="{A9FC8EB0-63E9-40E6-8D34-E49D29236997}" srcOrd="5" destOrd="0" parTransId="{07BFAD3F-8671-40B7-B5AD-DD3D10B0D6AB}" sibTransId="{C26CA949-DD2F-4DB3-848A-15788849F961}"/>
    <dgm:cxn modelId="{7745AC71-A329-408F-B3D9-ED4CD41308D3}" srcId="{CBF93611-400D-478B-8780-971EBEF88DD2}" destId="{574AEC78-CFAD-4641-89FA-6C73F0067D6E}" srcOrd="4" destOrd="0" parTransId="{08071036-E787-4057-B5CB-8C91D33717F8}" sibTransId="{A1B5E94E-7F3D-476D-8129-858E0A8685EA}"/>
    <dgm:cxn modelId="{AB2B31B1-B2E9-4C9B-A2FB-753A03818E38}" type="presOf" srcId="{CBF93611-400D-478B-8780-971EBEF88DD2}" destId="{EFA8F444-0C30-45AF-89F7-4DBB7716E829}" srcOrd="0" destOrd="0" presId="urn:microsoft.com/office/officeart/2008/layout/LinedList"/>
    <dgm:cxn modelId="{B9BA9AC8-A8B6-4D43-9849-D5B0B5EA4ACA}" type="presOf" srcId="{E5021DF1-1799-45D9-9D5E-FD0C963AC32B}" destId="{855CA88F-D311-4E7F-A93A-9C44154B3B56}" srcOrd="0" destOrd="0" presId="urn:microsoft.com/office/officeart/2008/layout/LinedList"/>
    <dgm:cxn modelId="{9ADF91D0-D367-47DF-A72E-1D6D79D8A2B4}" srcId="{CBF93611-400D-478B-8780-971EBEF88DD2}" destId="{D171F0A3-C694-44A4-9791-1F3999ACA08D}" srcOrd="1" destOrd="0" parTransId="{75CF3B13-D290-444B-B209-CBFF6B1B13A1}" sibTransId="{21663395-08E6-40C8-AD22-43CA5537B4E1}"/>
    <dgm:cxn modelId="{082668D3-DA4D-4C21-A48E-055AFE7ED0FB}" srcId="{CBF93611-400D-478B-8780-971EBEF88DD2}" destId="{E5021DF1-1799-45D9-9D5E-FD0C963AC32B}" srcOrd="3" destOrd="0" parTransId="{085304E4-B0F8-4A71-9694-5B7D96B09FF0}" sibTransId="{9CB80DE2-B3E5-4510-9A53-0962EA9914F6}"/>
    <dgm:cxn modelId="{1AB3CCD3-5779-4A99-9A97-608F0A22D349}" type="presOf" srcId="{D171F0A3-C694-44A4-9791-1F3999ACA08D}" destId="{49489774-DAE7-45D6-B92F-4B22A8A3336B}" srcOrd="0" destOrd="0" presId="urn:microsoft.com/office/officeart/2008/layout/LinedList"/>
    <dgm:cxn modelId="{B56A79FE-EA6E-42E5-BFF3-818E04D365F5}" type="presOf" srcId="{A9FC8EB0-63E9-40E6-8D34-E49D29236997}" destId="{C454B07B-0B7C-4C8E-840E-7B5FCC550971}" srcOrd="0" destOrd="0" presId="urn:microsoft.com/office/officeart/2008/layout/LinedList"/>
    <dgm:cxn modelId="{6D4CED68-1B91-4A3B-882B-088632D60328}" type="presParOf" srcId="{EFA8F444-0C30-45AF-89F7-4DBB7716E829}" destId="{CE6753C0-D35A-4085-BB72-F4F185815C9E}" srcOrd="0" destOrd="0" presId="urn:microsoft.com/office/officeart/2008/layout/LinedList"/>
    <dgm:cxn modelId="{98F3002A-CB54-4177-BA7F-85DF7EEB46F6}" type="presParOf" srcId="{EFA8F444-0C30-45AF-89F7-4DBB7716E829}" destId="{14311A89-B073-4C25-A309-5639A2F63495}" srcOrd="1" destOrd="0" presId="urn:microsoft.com/office/officeart/2008/layout/LinedList"/>
    <dgm:cxn modelId="{C2FEADB2-FA70-42AB-AC1E-91F4616011FC}" type="presParOf" srcId="{14311A89-B073-4C25-A309-5639A2F63495}" destId="{4DFAD087-F3A4-42CB-A977-9E3F2AD29BA9}" srcOrd="0" destOrd="0" presId="urn:microsoft.com/office/officeart/2008/layout/LinedList"/>
    <dgm:cxn modelId="{8D8BEC21-53DD-4440-96D1-669A26583716}" type="presParOf" srcId="{14311A89-B073-4C25-A309-5639A2F63495}" destId="{1F1B1C04-60D6-4CD4-A149-966FA3636F9A}" srcOrd="1" destOrd="0" presId="urn:microsoft.com/office/officeart/2008/layout/LinedList"/>
    <dgm:cxn modelId="{0E750733-C639-4021-B69F-6A8E0AEDD29E}" type="presParOf" srcId="{EFA8F444-0C30-45AF-89F7-4DBB7716E829}" destId="{D9F598C0-33B1-4F3D-ADE1-9BC846B64CF8}" srcOrd="2" destOrd="0" presId="urn:microsoft.com/office/officeart/2008/layout/LinedList"/>
    <dgm:cxn modelId="{8F326CD8-4D53-4054-AE31-0C9DFE263CC9}" type="presParOf" srcId="{EFA8F444-0C30-45AF-89F7-4DBB7716E829}" destId="{6BBD3476-AE74-490C-BCAD-D4D0297C39D8}" srcOrd="3" destOrd="0" presId="urn:microsoft.com/office/officeart/2008/layout/LinedList"/>
    <dgm:cxn modelId="{5B80AD74-F8A7-4FA6-8C52-CA4FDBFE332E}" type="presParOf" srcId="{6BBD3476-AE74-490C-BCAD-D4D0297C39D8}" destId="{49489774-DAE7-45D6-B92F-4B22A8A3336B}" srcOrd="0" destOrd="0" presId="urn:microsoft.com/office/officeart/2008/layout/LinedList"/>
    <dgm:cxn modelId="{D6DA9668-3550-452E-BDCC-81DEAE16F20D}" type="presParOf" srcId="{6BBD3476-AE74-490C-BCAD-D4D0297C39D8}" destId="{3AE7099A-A9D4-464C-851C-C2119F254B01}" srcOrd="1" destOrd="0" presId="urn:microsoft.com/office/officeart/2008/layout/LinedList"/>
    <dgm:cxn modelId="{73DFD1A1-5880-4DE6-80AB-3E4FCFA582E3}" type="presParOf" srcId="{EFA8F444-0C30-45AF-89F7-4DBB7716E829}" destId="{4E503087-DB91-4A3A-9045-04C70D556ECC}" srcOrd="4" destOrd="0" presId="urn:microsoft.com/office/officeart/2008/layout/LinedList"/>
    <dgm:cxn modelId="{FC0EE209-D421-4429-9D6A-A2EF5D3F1D50}" type="presParOf" srcId="{EFA8F444-0C30-45AF-89F7-4DBB7716E829}" destId="{48679CF0-EE2B-49F9-BEAD-04753240F153}" srcOrd="5" destOrd="0" presId="urn:microsoft.com/office/officeart/2008/layout/LinedList"/>
    <dgm:cxn modelId="{4CF4563A-202D-444A-80BD-445964715B52}" type="presParOf" srcId="{48679CF0-EE2B-49F9-BEAD-04753240F153}" destId="{02157D8C-FD9F-4F0F-914D-FD741DFE318A}" srcOrd="0" destOrd="0" presId="urn:microsoft.com/office/officeart/2008/layout/LinedList"/>
    <dgm:cxn modelId="{5AB4AA9A-0B96-49C5-A836-062E6915C229}" type="presParOf" srcId="{48679CF0-EE2B-49F9-BEAD-04753240F153}" destId="{0E111B51-E68A-45A9-A1B6-DB0E8CCFB6BF}" srcOrd="1" destOrd="0" presId="urn:microsoft.com/office/officeart/2008/layout/LinedList"/>
    <dgm:cxn modelId="{8AED78B5-2F23-49E6-957E-A27215348C3E}" type="presParOf" srcId="{EFA8F444-0C30-45AF-89F7-4DBB7716E829}" destId="{E012C838-17F1-476A-B62A-BE723F6257C9}" srcOrd="6" destOrd="0" presId="urn:microsoft.com/office/officeart/2008/layout/LinedList"/>
    <dgm:cxn modelId="{816F0CA0-0FFB-41DB-84C8-1FA35481315D}" type="presParOf" srcId="{EFA8F444-0C30-45AF-89F7-4DBB7716E829}" destId="{72444390-58E8-4E64-B5D6-BB32D49BF176}" srcOrd="7" destOrd="0" presId="urn:microsoft.com/office/officeart/2008/layout/LinedList"/>
    <dgm:cxn modelId="{DD891161-8F58-4A39-B3F2-57BC3A247A0F}" type="presParOf" srcId="{72444390-58E8-4E64-B5D6-BB32D49BF176}" destId="{855CA88F-D311-4E7F-A93A-9C44154B3B56}" srcOrd="0" destOrd="0" presId="urn:microsoft.com/office/officeart/2008/layout/LinedList"/>
    <dgm:cxn modelId="{DD411CDF-8EFE-4DB1-8940-8185D15CCCA4}" type="presParOf" srcId="{72444390-58E8-4E64-B5D6-BB32D49BF176}" destId="{665A689F-EE69-424D-B2B0-5CC0C847AE65}" srcOrd="1" destOrd="0" presId="urn:microsoft.com/office/officeart/2008/layout/LinedList"/>
    <dgm:cxn modelId="{27FC86BD-3AD6-4EE6-B2B0-FB46A7C2B3F2}" type="presParOf" srcId="{EFA8F444-0C30-45AF-89F7-4DBB7716E829}" destId="{48E8D875-A376-4D55-A5BC-371FCDB87126}" srcOrd="8" destOrd="0" presId="urn:microsoft.com/office/officeart/2008/layout/LinedList"/>
    <dgm:cxn modelId="{47205330-F674-4E08-9EF0-53B9D3762327}" type="presParOf" srcId="{EFA8F444-0C30-45AF-89F7-4DBB7716E829}" destId="{F8ACF042-4DC7-424C-B2E2-77521B589C74}" srcOrd="9" destOrd="0" presId="urn:microsoft.com/office/officeart/2008/layout/LinedList"/>
    <dgm:cxn modelId="{1AEB3AE8-88DC-42E9-BA34-5403D4D496D7}" type="presParOf" srcId="{F8ACF042-4DC7-424C-B2E2-77521B589C74}" destId="{EBACD9BB-0A1C-4748-B144-BB8BA9A3FAEF}" srcOrd="0" destOrd="0" presId="urn:microsoft.com/office/officeart/2008/layout/LinedList"/>
    <dgm:cxn modelId="{0015001B-C63D-40E1-95E2-B88CB20B81E0}" type="presParOf" srcId="{F8ACF042-4DC7-424C-B2E2-77521B589C74}" destId="{2E541D4D-074B-4BE9-86A6-BF4E5C43845F}" srcOrd="1" destOrd="0" presId="urn:microsoft.com/office/officeart/2008/layout/LinedList"/>
    <dgm:cxn modelId="{E266C3E7-3C18-4ACB-926F-0A3CA7EB9B3D}" type="presParOf" srcId="{EFA8F444-0C30-45AF-89F7-4DBB7716E829}" destId="{8C0A1AE3-78A8-40B3-B2B1-CAD23DBF6C13}" srcOrd="10" destOrd="0" presId="urn:microsoft.com/office/officeart/2008/layout/LinedList"/>
    <dgm:cxn modelId="{29648273-FB1F-48D8-A013-4D5F108A238D}" type="presParOf" srcId="{EFA8F444-0C30-45AF-89F7-4DBB7716E829}" destId="{DA531007-9C2E-48F7-A875-6EB4555FDC6A}" srcOrd="11" destOrd="0" presId="urn:microsoft.com/office/officeart/2008/layout/LinedList"/>
    <dgm:cxn modelId="{6BF827C0-D85D-494F-BE88-B99F3927343A}" type="presParOf" srcId="{DA531007-9C2E-48F7-A875-6EB4555FDC6A}" destId="{C454B07B-0B7C-4C8E-840E-7B5FCC550971}" srcOrd="0" destOrd="0" presId="urn:microsoft.com/office/officeart/2008/layout/LinedList"/>
    <dgm:cxn modelId="{32F4313B-A279-477E-9399-90DBDC9D0D57}" type="presParOf" srcId="{DA531007-9C2E-48F7-A875-6EB4555FDC6A}" destId="{3B7B0D74-F02C-451A-82F7-B7B11812FA5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5A9809-9883-4FED-AF25-E56E532BFB95}">
      <dsp:nvSpPr>
        <dsp:cNvPr id="0" name=""/>
        <dsp:cNvSpPr/>
      </dsp:nvSpPr>
      <dsp:spPr>
        <a:xfrm rot="5400000">
          <a:off x="6795930" y="-2919617"/>
          <a:ext cx="709354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2400" kern="1200"/>
            <a:t>New infections, deaths, PLHIV,… </a:t>
          </a:r>
          <a:endParaRPr lang="en-US" sz="2400" kern="1200"/>
        </a:p>
      </dsp:txBody>
      <dsp:txXfrm rot="-5400000">
        <a:off x="3785615" y="125326"/>
        <a:ext cx="6695356" cy="640098"/>
      </dsp:txXfrm>
    </dsp:sp>
    <dsp:sp modelId="{DFEEB4C1-38AE-4EB3-8CE4-909422EB8B36}">
      <dsp:nvSpPr>
        <dsp:cNvPr id="0" name=""/>
        <dsp:cNvSpPr/>
      </dsp:nvSpPr>
      <dsp:spPr>
        <a:xfrm>
          <a:off x="0" y="2028"/>
          <a:ext cx="3785616" cy="886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How many?</a:t>
          </a:r>
          <a:endParaRPr lang="en-US" sz="2500" kern="1200"/>
        </a:p>
      </dsp:txBody>
      <dsp:txXfrm>
        <a:off x="43285" y="45313"/>
        <a:ext cx="3699046" cy="800123"/>
      </dsp:txXfrm>
    </dsp:sp>
    <dsp:sp modelId="{60CCA39F-B659-4D14-AF30-4A4613644FAE}">
      <dsp:nvSpPr>
        <dsp:cNvPr id="0" name=""/>
        <dsp:cNvSpPr/>
      </dsp:nvSpPr>
      <dsp:spPr>
        <a:xfrm rot="5400000">
          <a:off x="6795930" y="-1988588"/>
          <a:ext cx="709354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2400" kern="1200" dirty="0"/>
            <a:t>Prevalence, incidence, mortality,… </a:t>
          </a:r>
          <a:endParaRPr lang="en-US" sz="2400" kern="1200" dirty="0"/>
        </a:p>
      </dsp:txBody>
      <dsp:txXfrm rot="-5400000">
        <a:off x="3785615" y="1056355"/>
        <a:ext cx="6695356" cy="640098"/>
      </dsp:txXfrm>
    </dsp:sp>
    <dsp:sp modelId="{B5F6237C-9395-4C46-B689-F0DEEBC73D44}">
      <dsp:nvSpPr>
        <dsp:cNvPr id="0" name=""/>
        <dsp:cNvSpPr/>
      </dsp:nvSpPr>
      <dsp:spPr>
        <a:xfrm>
          <a:off x="0" y="933056"/>
          <a:ext cx="3785616" cy="886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How common?</a:t>
          </a:r>
          <a:endParaRPr lang="en-US" sz="2500" kern="1200" dirty="0"/>
        </a:p>
      </dsp:txBody>
      <dsp:txXfrm>
        <a:off x="43285" y="976341"/>
        <a:ext cx="3699046" cy="800123"/>
      </dsp:txXfrm>
    </dsp:sp>
    <dsp:sp modelId="{404A37AD-EE59-4AC2-BECA-CE13BD711558}">
      <dsp:nvSpPr>
        <dsp:cNvPr id="0" name=""/>
        <dsp:cNvSpPr/>
      </dsp:nvSpPr>
      <dsp:spPr>
        <a:xfrm rot="5400000">
          <a:off x="6795930" y="-1057560"/>
          <a:ext cx="709354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2400" kern="1200" dirty="0"/>
            <a:t>Odds ratio, rate ratio, …</a:t>
          </a:r>
          <a:endParaRPr lang="en-US" sz="2400" kern="1200" dirty="0"/>
        </a:p>
      </dsp:txBody>
      <dsp:txXfrm rot="-5400000">
        <a:off x="3785615" y="1987383"/>
        <a:ext cx="6695356" cy="640098"/>
      </dsp:txXfrm>
    </dsp:sp>
    <dsp:sp modelId="{25D31D6D-8551-4872-AA3F-2A74F2E30A02}">
      <dsp:nvSpPr>
        <dsp:cNvPr id="0" name=""/>
        <dsp:cNvSpPr/>
      </dsp:nvSpPr>
      <dsp:spPr>
        <a:xfrm>
          <a:off x="0" y="1864084"/>
          <a:ext cx="3785616" cy="886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How effective?</a:t>
          </a:r>
          <a:endParaRPr lang="en-US" sz="2500" kern="1200" dirty="0"/>
        </a:p>
      </dsp:txBody>
      <dsp:txXfrm>
        <a:off x="43285" y="1907369"/>
        <a:ext cx="3699046" cy="800123"/>
      </dsp:txXfrm>
    </dsp:sp>
    <dsp:sp modelId="{E33EA33A-4172-41AB-83DD-79FB9BA1D40C}">
      <dsp:nvSpPr>
        <dsp:cNvPr id="0" name=""/>
        <dsp:cNvSpPr/>
      </dsp:nvSpPr>
      <dsp:spPr>
        <a:xfrm rot="5400000">
          <a:off x="6795930" y="-126532"/>
          <a:ext cx="709354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2400" kern="1200" dirty="0"/>
            <a:t>Attributable proportion (% reduction / increase), …</a:t>
          </a:r>
          <a:endParaRPr lang="en-US" sz="2400" kern="1200" dirty="0"/>
        </a:p>
      </dsp:txBody>
      <dsp:txXfrm rot="-5400000">
        <a:off x="3785615" y="2918411"/>
        <a:ext cx="6695356" cy="640098"/>
      </dsp:txXfrm>
    </dsp:sp>
    <dsp:sp modelId="{4C74CFB3-07BF-420C-80B2-2CC364E24533}">
      <dsp:nvSpPr>
        <dsp:cNvPr id="0" name=""/>
        <dsp:cNvSpPr/>
      </dsp:nvSpPr>
      <dsp:spPr>
        <a:xfrm>
          <a:off x="0" y="2795113"/>
          <a:ext cx="3785616" cy="886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What impact?</a:t>
          </a:r>
          <a:endParaRPr lang="en-US" sz="2500" kern="1200" dirty="0"/>
        </a:p>
      </dsp:txBody>
      <dsp:txXfrm>
        <a:off x="43285" y="2838398"/>
        <a:ext cx="3699046" cy="800123"/>
      </dsp:txXfrm>
    </dsp:sp>
    <dsp:sp modelId="{DB65058A-E1FE-496F-AB27-21785B63A7B5}">
      <dsp:nvSpPr>
        <dsp:cNvPr id="0" name=""/>
        <dsp:cNvSpPr/>
      </dsp:nvSpPr>
      <dsp:spPr>
        <a:xfrm rot="5400000">
          <a:off x="6795930" y="804496"/>
          <a:ext cx="709354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GB" sz="2400" kern="1200" dirty="0"/>
            <a:t>Cost per infection averted, …</a:t>
          </a:r>
          <a:endParaRPr lang="en-US" sz="2400" kern="1200" dirty="0"/>
        </a:p>
      </dsp:txBody>
      <dsp:txXfrm rot="-5400000">
        <a:off x="3785615" y="3849439"/>
        <a:ext cx="6695356" cy="640098"/>
      </dsp:txXfrm>
    </dsp:sp>
    <dsp:sp modelId="{0E775EFC-B14B-4A6E-A4A0-D6F28AC18AAE}">
      <dsp:nvSpPr>
        <dsp:cNvPr id="0" name=""/>
        <dsp:cNvSpPr/>
      </dsp:nvSpPr>
      <dsp:spPr>
        <a:xfrm>
          <a:off x="0" y="3726141"/>
          <a:ext cx="3785616" cy="8866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Is it worth the investment?</a:t>
          </a:r>
          <a:endParaRPr lang="en-US" sz="2500" kern="1200" dirty="0"/>
        </a:p>
      </dsp:txBody>
      <dsp:txXfrm>
        <a:off x="43285" y="3769426"/>
        <a:ext cx="3699046" cy="8001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6753C0-D35A-4085-BB72-F4F185815C9E}">
      <dsp:nvSpPr>
        <dsp:cNvPr id="0" name=""/>
        <dsp:cNvSpPr/>
      </dsp:nvSpPr>
      <dsp:spPr>
        <a:xfrm>
          <a:off x="0" y="184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FAD087-F3A4-42CB-A977-9E3F2AD29BA9}">
      <dsp:nvSpPr>
        <dsp:cNvPr id="0" name=""/>
        <dsp:cNvSpPr/>
      </dsp:nvSpPr>
      <dsp:spPr>
        <a:xfrm>
          <a:off x="0" y="1844"/>
          <a:ext cx="10515600" cy="6288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Delayed sexual debut</a:t>
          </a:r>
        </a:p>
      </dsp:txBody>
      <dsp:txXfrm>
        <a:off x="0" y="1844"/>
        <a:ext cx="10515600" cy="628829"/>
      </dsp:txXfrm>
    </dsp:sp>
    <dsp:sp modelId="{D9F598C0-33B1-4F3D-ADE1-9BC846B64CF8}">
      <dsp:nvSpPr>
        <dsp:cNvPr id="0" name=""/>
        <dsp:cNvSpPr/>
      </dsp:nvSpPr>
      <dsp:spPr>
        <a:xfrm>
          <a:off x="0" y="630673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489774-DAE7-45D6-B92F-4B22A8A3336B}">
      <dsp:nvSpPr>
        <dsp:cNvPr id="0" name=""/>
        <dsp:cNvSpPr/>
      </dsp:nvSpPr>
      <dsp:spPr>
        <a:xfrm>
          <a:off x="0" y="630673"/>
          <a:ext cx="10515600" cy="6288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Less frequent intercourse</a:t>
          </a:r>
        </a:p>
      </dsp:txBody>
      <dsp:txXfrm>
        <a:off x="0" y="630673"/>
        <a:ext cx="10515600" cy="628829"/>
      </dsp:txXfrm>
    </dsp:sp>
    <dsp:sp modelId="{4E503087-DB91-4A3A-9045-04C70D556ECC}">
      <dsp:nvSpPr>
        <dsp:cNvPr id="0" name=""/>
        <dsp:cNvSpPr/>
      </dsp:nvSpPr>
      <dsp:spPr>
        <a:xfrm>
          <a:off x="0" y="1259502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157D8C-FD9F-4F0F-914D-FD741DFE318A}">
      <dsp:nvSpPr>
        <dsp:cNvPr id="0" name=""/>
        <dsp:cNvSpPr/>
      </dsp:nvSpPr>
      <dsp:spPr>
        <a:xfrm>
          <a:off x="0" y="1259502"/>
          <a:ext cx="10515600" cy="6288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Fewer different partners</a:t>
          </a:r>
        </a:p>
      </dsp:txBody>
      <dsp:txXfrm>
        <a:off x="0" y="1259502"/>
        <a:ext cx="10515600" cy="628829"/>
      </dsp:txXfrm>
    </dsp:sp>
    <dsp:sp modelId="{E012C838-17F1-476A-B62A-BE723F6257C9}">
      <dsp:nvSpPr>
        <dsp:cNvPr id="0" name=""/>
        <dsp:cNvSpPr/>
      </dsp:nvSpPr>
      <dsp:spPr>
        <a:xfrm>
          <a:off x="0" y="188833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5CA88F-D311-4E7F-A93A-9C44154B3B56}">
      <dsp:nvSpPr>
        <dsp:cNvPr id="0" name=""/>
        <dsp:cNvSpPr/>
      </dsp:nvSpPr>
      <dsp:spPr>
        <a:xfrm>
          <a:off x="0" y="1888331"/>
          <a:ext cx="10515600" cy="6288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More condom use</a:t>
          </a:r>
        </a:p>
      </dsp:txBody>
      <dsp:txXfrm>
        <a:off x="0" y="1888331"/>
        <a:ext cx="10515600" cy="628829"/>
      </dsp:txXfrm>
    </dsp:sp>
    <dsp:sp modelId="{48E8D875-A376-4D55-A5BC-371FCDB87126}">
      <dsp:nvSpPr>
        <dsp:cNvPr id="0" name=""/>
        <dsp:cNvSpPr/>
      </dsp:nvSpPr>
      <dsp:spPr>
        <a:xfrm>
          <a:off x="0" y="2517160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CD9BB-0A1C-4748-B144-BB8BA9A3FAEF}">
      <dsp:nvSpPr>
        <dsp:cNvPr id="0" name=""/>
        <dsp:cNvSpPr/>
      </dsp:nvSpPr>
      <dsp:spPr>
        <a:xfrm>
          <a:off x="0" y="2517160"/>
          <a:ext cx="10515600" cy="6288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Less risky partner choice (age difference, promiscuity, STI, etc.)</a:t>
          </a:r>
        </a:p>
      </dsp:txBody>
      <dsp:txXfrm>
        <a:off x="0" y="2517160"/>
        <a:ext cx="10515600" cy="628829"/>
      </dsp:txXfrm>
    </dsp:sp>
    <dsp:sp modelId="{8C0A1AE3-78A8-40B3-B2B1-CAD23DBF6C13}">
      <dsp:nvSpPr>
        <dsp:cNvPr id="0" name=""/>
        <dsp:cNvSpPr/>
      </dsp:nvSpPr>
      <dsp:spPr>
        <a:xfrm>
          <a:off x="0" y="314598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54B07B-0B7C-4C8E-840E-7B5FCC550971}">
      <dsp:nvSpPr>
        <dsp:cNvPr id="0" name=""/>
        <dsp:cNvSpPr/>
      </dsp:nvSpPr>
      <dsp:spPr>
        <a:xfrm>
          <a:off x="0" y="3145989"/>
          <a:ext cx="10515600" cy="6288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Increased uptake of biomedical interventions</a:t>
          </a:r>
        </a:p>
      </dsp:txBody>
      <dsp:txXfrm>
        <a:off x="0" y="3145989"/>
        <a:ext cx="10515600" cy="6288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72D67-9715-9163-5524-BEAB37D28D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W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D7A0CD-209F-D26B-7F0C-DBD8DB2AFD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CBD3C-EA2C-B783-1127-15F0F95DA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BEFBB-D7D6-4E0B-8772-52C15FAADBB6}" type="datetimeFigureOut">
              <a:rPr lang="en-MW" smtClean="0"/>
              <a:t>7/11/24</a:t>
            </a:fld>
            <a:endParaRPr lang="en-M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66634-E3A6-E322-9495-776C10AA2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EC172-88AA-D86F-3663-D17FAEA87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C453-47E4-4DC3-BDFB-46D03A20CF0E}" type="slidenum">
              <a:rPr lang="en-MW" smtClean="0"/>
              <a:t>‹#›</a:t>
            </a:fld>
            <a:endParaRPr lang="en-MW"/>
          </a:p>
        </p:txBody>
      </p:sp>
    </p:spTree>
    <p:extLst>
      <p:ext uri="{BB962C8B-B14F-4D97-AF65-F5344CB8AC3E}">
        <p14:creationId xmlns:p14="http://schemas.microsoft.com/office/powerpoint/2010/main" val="3546570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1962E-9D6D-55FF-45C6-A6EE3BE69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W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667256-E00A-92A9-7DCC-ABB5BD83E3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44336-DA1E-3B83-9FE3-A3DB73157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BEFBB-D7D6-4E0B-8772-52C15FAADBB6}" type="datetimeFigureOut">
              <a:rPr lang="en-MW" smtClean="0"/>
              <a:t>7/11/24</a:t>
            </a:fld>
            <a:endParaRPr lang="en-M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45AF1-8DC3-0B02-C0D9-89157D56B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7F656-C987-EF8A-A59A-03DB650F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C453-47E4-4DC3-BDFB-46D03A20CF0E}" type="slidenum">
              <a:rPr lang="en-MW" smtClean="0"/>
              <a:t>‹#›</a:t>
            </a:fld>
            <a:endParaRPr lang="en-MW"/>
          </a:p>
        </p:txBody>
      </p:sp>
    </p:spTree>
    <p:extLst>
      <p:ext uri="{BB962C8B-B14F-4D97-AF65-F5344CB8AC3E}">
        <p14:creationId xmlns:p14="http://schemas.microsoft.com/office/powerpoint/2010/main" val="3459288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28CE47-2B1F-9777-BA1F-2CC535CAFD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W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F534CD-2A79-339C-18E6-13ADF74C7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9A0592-3028-E577-89E3-55D861462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BEFBB-D7D6-4E0B-8772-52C15FAADBB6}" type="datetimeFigureOut">
              <a:rPr lang="en-MW" smtClean="0"/>
              <a:t>7/11/24</a:t>
            </a:fld>
            <a:endParaRPr lang="en-M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2DEC2-52E8-B4E4-C150-66E5D0C1A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D3595-5321-7013-674B-B311AD97E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C453-47E4-4DC3-BDFB-46D03A20CF0E}" type="slidenum">
              <a:rPr lang="en-MW" smtClean="0"/>
              <a:t>‹#›</a:t>
            </a:fld>
            <a:endParaRPr lang="en-MW"/>
          </a:p>
        </p:txBody>
      </p:sp>
    </p:spTree>
    <p:extLst>
      <p:ext uri="{BB962C8B-B14F-4D97-AF65-F5344CB8AC3E}">
        <p14:creationId xmlns:p14="http://schemas.microsoft.com/office/powerpoint/2010/main" val="3644739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D0D9A-BA8B-D193-C1DA-C5153D4CB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28344-1F1E-51A8-B13E-4EE4551BB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9F8CF-212E-55F6-78EF-ADE84478B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BEFBB-D7D6-4E0B-8772-52C15FAADBB6}" type="datetimeFigureOut">
              <a:rPr lang="en-MW" smtClean="0"/>
              <a:t>7/11/24</a:t>
            </a:fld>
            <a:endParaRPr lang="en-M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8C752-0F6B-BF7B-6771-B62E660AE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3CDFB-1E7D-01DD-D5E6-A871E22D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C453-47E4-4DC3-BDFB-46D03A20CF0E}" type="slidenum">
              <a:rPr lang="en-MW" smtClean="0"/>
              <a:t>‹#›</a:t>
            </a:fld>
            <a:endParaRPr lang="en-MW"/>
          </a:p>
        </p:txBody>
      </p:sp>
    </p:spTree>
    <p:extLst>
      <p:ext uri="{BB962C8B-B14F-4D97-AF65-F5344CB8AC3E}">
        <p14:creationId xmlns:p14="http://schemas.microsoft.com/office/powerpoint/2010/main" val="1016455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0DD07-F5D8-49C0-DC03-05238DEF7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W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A95E4-3E3E-BAFF-619B-463D2C6E5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CF22F5-7411-0526-38D7-A561427E0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BEFBB-D7D6-4E0B-8772-52C15FAADBB6}" type="datetimeFigureOut">
              <a:rPr lang="en-MW" smtClean="0"/>
              <a:t>7/11/24</a:t>
            </a:fld>
            <a:endParaRPr lang="en-M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C3828-9846-2945-AA0D-9417DBD51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80B705-33E8-3AEA-4E56-308B44238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C453-47E4-4DC3-BDFB-46D03A20CF0E}" type="slidenum">
              <a:rPr lang="en-MW" smtClean="0"/>
              <a:t>‹#›</a:t>
            </a:fld>
            <a:endParaRPr lang="en-MW"/>
          </a:p>
        </p:txBody>
      </p:sp>
    </p:spTree>
    <p:extLst>
      <p:ext uri="{BB962C8B-B14F-4D97-AF65-F5344CB8AC3E}">
        <p14:creationId xmlns:p14="http://schemas.microsoft.com/office/powerpoint/2010/main" val="314801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6129A-A113-DC47-5BC6-F6DDBAD53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8AFFC-709F-4B15-DDD2-229FD42024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W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679E0B-B624-12CE-F9B0-17E8732ABA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W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EB4F7B-B765-B3A5-33E0-728C7539C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BEFBB-D7D6-4E0B-8772-52C15FAADBB6}" type="datetimeFigureOut">
              <a:rPr lang="en-MW" smtClean="0"/>
              <a:t>7/11/24</a:t>
            </a:fld>
            <a:endParaRPr lang="en-M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0E6D4C-57EF-B079-5625-B2A42375D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92CE1E-527B-2BF2-146E-EA1532758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C453-47E4-4DC3-BDFB-46D03A20CF0E}" type="slidenum">
              <a:rPr lang="en-MW" smtClean="0"/>
              <a:t>‹#›</a:t>
            </a:fld>
            <a:endParaRPr lang="en-MW"/>
          </a:p>
        </p:txBody>
      </p:sp>
    </p:spTree>
    <p:extLst>
      <p:ext uri="{BB962C8B-B14F-4D97-AF65-F5344CB8AC3E}">
        <p14:creationId xmlns:p14="http://schemas.microsoft.com/office/powerpoint/2010/main" val="1331482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4370C-9DE2-A1DD-12F6-A70131F2F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W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F4CAB-75EC-4EED-6FED-F0B99B8E1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DF3627-2F0C-59B2-3C14-A1269368C4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W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4A0585-D127-8AE3-A081-0BDE4B9855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DBAAFC-4319-3E2F-E1E9-75E75D1D66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W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C0736E-0F38-EF77-44C1-65EAC9C7E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BEFBB-D7D6-4E0B-8772-52C15FAADBB6}" type="datetimeFigureOut">
              <a:rPr lang="en-MW" smtClean="0"/>
              <a:t>7/11/24</a:t>
            </a:fld>
            <a:endParaRPr lang="en-MW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0C4EF0-1D3C-43CC-5494-35FA5077F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W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7F4977-A2D2-5BF9-175A-1E7234C3B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C453-47E4-4DC3-BDFB-46D03A20CF0E}" type="slidenum">
              <a:rPr lang="en-MW" smtClean="0"/>
              <a:t>‹#›</a:t>
            </a:fld>
            <a:endParaRPr lang="en-MW"/>
          </a:p>
        </p:txBody>
      </p:sp>
    </p:spTree>
    <p:extLst>
      <p:ext uri="{BB962C8B-B14F-4D97-AF65-F5344CB8AC3E}">
        <p14:creationId xmlns:p14="http://schemas.microsoft.com/office/powerpoint/2010/main" val="1349141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9C24E-31C4-7A87-3F62-5E56A63F6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W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F08E4B-E58A-A272-C4CF-B0BC26EDC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BEFBB-D7D6-4E0B-8772-52C15FAADBB6}" type="datetimeFigureOut">
              <a:rPr lang="en-MW" smtClean="0"/>
              <a:t>7/11/24</a:t>
            </a:fld>
            <a:endParaRPr lang="en-MW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E36DC5-0E63-20ED-F8AF-E393E82E3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W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2511E9-BD1D-F9BF-D668-76969377A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C453-47E4-4DC3-BDFB-46D03A20CF0E}" type="slidenum">
              <a:rPr lang="en-MW" smtClean="0"/>
              <a:t>‹#›</a:t>
            </a:fld>
            <a:endParaRPr lang="en-MW"/>
          </a:p>
        </p:txBody>
      </p:sp>
    </p:spTree>
    <p:extLst>
      <p:ext uri="{BB962C8B-B14F-4D97-AF65-F5344CB8AC3E}">
        <p14:creationId xmlns:p14="http://schemas.microsoft.com/office/powerpoint/2010/main" val="4114645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0506AE-B35B-A824-1C8D-C2A722A0D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BEFBB-D7D6-4E0B-8772-52C15FAADBB6}" type="datetimeFigureOut">
              <a:rPr lang="en-MW" smtClean="0"/>
              <a:t>7/11/24</a:t>
            </a:fld>
            <a:endParaRPr lang="en-MW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B44EA8-A424-856A-4D20-62D846848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9777D3-4F49-22A4-F64F-5EDF8D3CC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C453-47E4-4DC3-BDFB-46D03A20CF0E}" type="slidenum">
              <a:rPr lang="en-MW" smtClean="0"/>
              <a:t>‹#›</a:t>
            </a:fld>
            <a:endParaRPr lang="en-MW"/>
          </a:p>
        </p:txBody>
      </p:sp>
    </p:spTree>
    <p:extLst>
      <p:ext uri="{BB962C8B-B14F-4D97-AF65-F5344CB8AC3E}">
        <p14:creationId xmlns:p14="http://schemas.microsoft.com/office/powerpoint/2010/main" val="73201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4B3F7-C823-F7A2-F407-BFD0A33E3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13F48-2EBA-E673-AB65-23B81DF1B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W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DED823-0A1A-BAB4-E8DA-E027F357D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464F24-55BA-EE9E-3714-DA20749AA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BEFBB-D7D6-4E0B-8772-52C15FAADBB6}" type="datetimeFigureOut">
              <a:rPr lang="en-MW" smtClean="0"/>
              <a:t>7/11/24</a:t>
            </a:fld>
            <a:endParaRPr lang="en-M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7793D8-6126-8356-4677-99D40898E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DC4A00-D787-2E8A-C60F-B33FBF44E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C453-47E4-4DC3-BDFB-46D03A20CF0E}" type="slidenum">
              <a:rPr lang="en-MW" smtClean="0"/>
              <a:t>‹#›</a:t>
            </a:fld>
            <a:endParaRPr lang="en-MW"/>
          </a:p>
        </p:txBody>
      </p:sp>
    </p:spTree>
    <p:extLst>
      <p:ext uri="{BB962C8B-B14F-4D97-AF65-F5344CB8AC3E}">
        <p14:creationId xmlns:p14="http://schemas.microsoft.com/office/powerpoint/2010/main" val="3246000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9910-B5CA-3827-3B23-2FECC3797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W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255482-B225-0945-1AA3-A8DACA46AF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W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5EFA83-CC4B-08A2-A135-C553AF3F69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359EE6-9E7A-6005-AC00-DE1B1DE20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BEFBB-D7D6-4E0B-8772-52C15FAADBB6}" type="datetimeFigureOut">
              <a:rPr lang="en-MW" smtClean="0"/>
              <a:t>7/11/24</a:t>
            </a:fld>
            <a:endParaRPr lang="en-M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C468B7-0B92-3985-0A76-279244121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9CBF25-B19A-9F21-C0F5-469949BD7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CC453-47E4-4DC3-BDFB-46D03A20CF0E}" type="slidenum">
              <a:rPr lang="en-MW" smtClean="0"/>
              <a:t>‹#›</a:t>
            </a:fld>
            <a:endParaRPr lang="en-MW"/>
          </a:p>
        </p:txBody>
      </p:sp>
    </p:spTree>
    <p:extLst>
      <p:ext uri="{BB962C8B-B14F-4D97-AF65-F5344CB8AC3E}">
        <p14:creationId xmlns:p14="http://schemas.microsoft.com/office/powerpoint/2010/main" val="2059612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29B78-A3DD-3586-6219-DB922844A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W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C4D291-0EA6-843C-7571-7F9C16D3E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F4E7E-C122-A7A5-D10D-5636C3575F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BEFBB-D7D6-4E0B-8772-52C15FAADBB6}" type="datetimeFigureOut">
              <a:rPr lang="en-MW" smtClean="0"/>
              <a:t>7/11/24</a:t>
            </a:fld>
            <a:endParaRPr lang="en-M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055E3-21D8-A304-F8A6-4CEE0FECED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B78EA-16B8-22F2-308A-45D857D13C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CC453-47E4-4DC3-BDFB-46D03A20CF0E}" type="slidenum">
              <a:rPr lang="en-MW" smtClean="0"/>
              <a:t>‹#›</a:t>
            </a:fld>
            <a:endParaRPr lang="en-MW"/>
          </a:p>
        </p:txBody>
      </p:sp>
    </p:spTree>
    <p:extLst>
      <p:ext uri="{BB962C8B-B14F-4D97-AF65-F5344CB8AC3E}">
        <p14:creationId xmlns:p14="http://schemas.microsoft.com/office/powerpoint/2010/main" val="753053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M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4D7178-ECC1-5840-4D0C-5219F02CD7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66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Making sense of the numbers</a:t>
            </a:r>
            <a:endParaRPr lang="en-MW" sz="66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7BB305-04B0-5FDE-F74D-BF8D56A518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sz="2000" dirty="0"/>
              <a:t>Orientation and Training on AGYW Decision-Making Tool on HIV Prevention Programming and Inequality Framework</a:t>
            </a:r>
          </a:p>
          <a:p>
            <a:pPr algn="l"/>
            <a:r>
              <a:rPr lang="en-US" sz="2000" dirty="0"/>
              <a:t>Andreas Jahn, MD PhD</a:t>
            </a:r>
          </a:p>
          <a:p>
            <a:pPr algn="l"/>
            <a:r>
              <a:rPr lang="en-US" sz="2000" dirty="0"/>
              <a:t>Capital Hotel, Lilongwe 2023-06-14</a:t>
            </a:r>
          </a:p>
        </p:txBody>
      </p:sp>
    </p:spTree>
    <p:extLst>
      <p:ext uri="{BB962C8B-B14F-4D97-AF65-F5344CB8AC3E}">
        <p14:creationId xmlns:p14="http://schemas.microsoft.com/office/powerpoint/2010/main" val="3228194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05A69-2008-DB5E-52ED-D09E221B4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the average transmission risk?</a:t>
            </a:r>
            <a:br>
              <a:rPr lang="en-US" dirty="0"/>
            </a:br>
            <a:r>
              <a:rPr lang="en-US" sz="3200" i="1" dirty="0"/>
              <a:t>Contact with HIV positive person, not virally suppressed</a:t>
            </a:r>
            <a:endParaRPr lang="en-MW" i="1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9520FA9-35E5-BD04-CD24-8D149C9615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4400225"/>
              </p:ext>
            </p:extLst>
          </p:nvPr>
        </p:nvGraphicFramePr>
        <p:xfrm>
          <a:off x="838200" y="1825624"/>
          <a:ext cx="10515597" cy="4542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2114">
                  <a:extLst>
                    <a:ext uri="{9D8B030D-6E8A-4147-A177-3AD203B41FA5}">
                      <a16:colId xmlns:a16="http://schemas.microsoft.com/office/drawing/2014/main" val="505179295"/>
                    </a:ext>
                  </a:extLst>
                </a:gridCol>
                <a:gridCol w="2100943">
                  <a:extLst>
                    <a:ext uri="{9D8B030D-6E8A-4147-A177-3AD203B41FA5}">
                      <a16:colId xmlns:a16="http://schemas.microsoft.com/office/drawing/2014/main" val="458555914"/>
                    </a:ext>
                  </a:extLst>
                </a:gridCol>
                <a:gridCol w="3472540">
                  <a:extLst>
                    <a:ext uri="{9D8B030D-6E8A-4147-A177-3AD203B41FA5}">
                      <a16:colId xmlns:a16="http://schemas.microsoft.com/office/drawing/2014/main" val="559511661"/>
                    </a:ext>
                  </a:extLst>
                </a:gridCol>
              </a:tblGrid>
              <a:tr h="417467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+mn-lt"/>
                        </a:rPr>
                        <a:t>Exposure type</a:t>
                      </a:r>
                      <a:endParaRPr lang="en-MW" sz="2000" dirty="0"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latin typeface="+mn-lt"/>
                        </a:rPr>
                        <a:t>Per exposure</a:t>
                      </a:r>
                      <a:endParaRPr lang="en-MW" sz="2000" dirty="0"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latin typeface="+mn-lt"/>
                        </a:rPr>
                        <a:t>Cumulative risk 100 exposures</a:t>
                      </a:r>
                      <a:endParaRPr lang="en-MW" sz="2000" dirty="0">
                        <a:latin typeface="+mn-lt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2577165286"/>
                  </a:ext>
                </a:extLst>
              </a:tr>
              <a:tr h="439383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Needle sharing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64286966"/>
                  </a:ext>
                </a:extLst>
              </a:tr>
              <a:tr h="439383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Needle stick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29985034"/>
                  </a:ext>
                </a:extLst>
              </a:tr>
              <a:tr h="439383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Receptive anal intercourse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0750937"/>
                  </a:ext>
                </a:extLst>
              </a:tr>
              <a:tr h="439383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Insertive</a:t>
                      </a:r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anal intercourse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68433196"/>
                  </a:ext>
                </a:extLst>
              </a:tr>
              <a:tr h="439383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Receptive penile-vaginal intercourse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W" sz="2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31371564"/>
                  </a:ext>
                </a:extLst>
              </a:tr>
              <a:tr h="439383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Insertive</a:t>
                      </a:r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penile-vaginal intercourse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W" sz="2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43013515"/>
                  </a:ext>
                </a:extLst>
              </a:tr>
              <a:tr h="524685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Receptive penile-vaginal intercourse with STI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0.24%</a:t>
                      </a:r>
                      <a:endParaRPr lang="en-MW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21%</a:t>
                      </a:r>
                      <a:endParaRPr lang="en-MW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96118537"/>
                  </a:ext>
                </a:extLst>
              </a:tr>
              <a:tr h="52468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Insertive</a:t>
                      </a:r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penile-vaginal intercourse with STI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0.12%</a:t>
                      </a:r>
                      <a:endParaRPr lang="en-MW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11%</a:t>
                      </a:r>
                      <a:endParaRPr lang="en-MW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26054429"/>
                  </a:ext>
                </a:extLst>
              </a:tr>
              <a:tr h="439383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Oral intercourse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0-</a:t>
                      </a:r>
                      <a:r>
                        <a:rPr lang="en-M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r>
                        <a:rPr lang="en-M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0-4</a:t>
                      </a:r>
                      <a:r>
                        <a:rPr lang="en-MW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93796081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07DD2310-5576-AB09-C5A6-FB0350DD825A}"/>
              </a:ext>
            </a:extLst>
          </p:cNvPr>
          <p:cNvSpPr/>
          <p:nvPr/>
        </p:nvSpPr>
        <p:spPr>
          <a:xfrm>
            <a:off x="5791200" y="2253343"/>
            <a:ext cx="5562597" cy="41147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W"/>
          </a:p>
        </p:txBody>
      </p:sp>
    </p:spTree>
    <p:extLst>
      <p:ext uri="{BB962C8B-B14F-4D97-AF65-F5344CB8AC3E}">
        <p14:creationId xmlns:p14="http://schemas.microsoft.com/office/powerpoint/2010/main" val="100301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66A95-1D80-93AE-5C4E-56B432024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HIV Prevention Interventions</a:t>
            </a:r>
            <a:endParaRPr lang="en-MW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EA0222-4629-FF1B-037F-6A44EC2DF2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Biomedical</a:t>
            </a:r>
            <a:endParaRPr lang="en-MW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D22C94-6CFD-7FF4-D595-62C7564A132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ART</a:t>
            </a:r>
          </a:p>
          <a:p>
            <a:r>
              <a:rPr lang="en-US" dirty="0"/>
              <a:t>PMTCT</a:t>
            </a:r>
          </a:p>
          <a:p>
            <a:r>
              <a:rPr lang="en-US" dirty="0"/>
              <a:t>VMMC</a:t>
            </a:r>
          </a:p>
          <a:p>
            <a:r>
              <a:rPr lang="en-US" dirty="0"/>
              <a:t>PrEP</a:t>
            </a:r>
          </a:p>
          <a:p>
            <a:r>
              <a:rPr lang="en-US" dirty="0"/>
              <a:t>PEP</a:t>
            </a:r>
          </a:p>
          <a:p>
            <a:r>
              <a:rPr lang="en-US" dirty="0"/>
              <a:t>Condoms</a:t>
            </a:r>
          </a:p>
          <a:p>
            <a:r>
              <a:rPr lang="en-US" dirty="0"/>
              <a:t>Microbicides</a:t>
            </a:r>
          </a:p>
          <a:p>
            <a:r>
              <a:rPr lang="en-US" dirty="0"/>
              <a:t>(HIV testing)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650C12-B4D8-F78E-2957-544970F90B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Non-Biomedical</a:t>
            </a:r>
            <a:endParaRPr lang="en-MW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3D0A4E-3911-07DF-F426-B7DD5ED43A2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SBCC</a:t>
            </a:r>
          </a:p>
          <a:p>
            <a:pPr lvl="1"/>
            <a:r>
              <a:rPr lang="en-US" dirty="0"/>
              <a:t>CSE</a:t>
            </a:r>
          </a:p>
          <a:p>
            <a:pPr lvl="1"/>
            <a:r>
              <a:rPr lang="en-US" dirty="0"/>
              <a:t>KP outreach</a:t>
            </a:r>
          </a:p>
          <a:p>
            <a:pPr lvl="1"/>
            <a:r>
              <a:rPr lang="en-US" dirty="0"/>
              <a:t>Community mobilization</a:t>
            </a:r>
          </a:p>
          <a:p>
            <a:pPr lvl="1"/>
            <a:r>
              <a:rPr lang="en-US" dirty="0"/>
              <a:t>Peer support</a:t>
            </a:r>
          </a:p>
          <a:p>
            <a:pPr lvl="1"/>
            <a:r>
              <a:rPr lang="en-US" dirty="0"/>
              <a:t>Norms change</a:t>
            </a:r>
          </a:p>
          <a:p>
            <a:pPr lvl="1"/>
            <a:r>
              <a:rPr lang="en-US" dirty="0"/>
              <a:t>PWID needle exchange</a:t>
            </a:r>
          </a:p>
          <a:p>
            <a:pPr lvl="1"/>
            <a:r>
              <a:rPr lang="en-US" dirty="0"/>
              <a:t>PWID opiate substitution</a:t>
            </a:r>
          </a:p>
          <a:p>
            <a:r>
              <a:rPr lang="en-US" dirty="0"/>
              <a:t>Structural</a:t>
            </a:r>
          </a:p>
          <a:p>
            <a:pPr lvl="1"/>
            <a:r>
              <a:rPr lang="en-US" dirty="0"/>
              <a:t>Cash transfer</a:t>
            </a:r>
          </a:p>
          <a:p>
            <a:pPr lvl="1"/>
            <a:r>
              <a:rPr lang="en-US" dirty="0"/>
              <a:t>Education</a:t>
            </a:r>
          </a:p>
          <a:p>
            <a:pPr lvl="1"/>
            <a:r>
              <a:rPr lang="en-US" dirty="0"/>
              <a:t>Income/ asset generation</a:t>
            </a:r>
          </a:p>
          <a:p>
            <a:pPr lvl="1"/>
            <a:r>
              <a:rPr lang="en-US" dirty="0"/>
              <a:t>GBV care</a:t>
            </a:r>
          </a:p>
        </p:txBody>
      </p:sp>
    </p:spTree>
    <p:extLst>
      <p:ext uri="{BB962C8B-B14F-4D97-AF65-F5344CB8AC3E}">
        <p14:creationId xmlns:p14="http://schemas.microsoft.com/office/powerpoint/2010/main" val="3411409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CBF6B-0EFE-CB11-DAAB-679307535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non-biomedical prevention interventions work?</a:t>
            </a:r>
            <a:endParaRPr lang="en-MW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DCA1654-EC26-AE8A-EA1C-242E559BB04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2400299"/>
          <a:ext cx="10515600" cy="3776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802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1E0F8-F811-6D0F-DC51-5130CB02B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effective are prevention interventions?</a:t>
            </a:r>
            <a:endParaRPr lang="en-MW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04BD9CB-6B83-60AF-9B91-36BC0B3622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2639392"/>
              </p:ext>
            </p:extLst>
          </p:nvPr>
        </p:nvGraphicFramePr>
        <p:xfrm>
          <a:off x="1838325" y="1523999"/>
          <a:ext cx="8077200" cy="49688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906261537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1357511256"/>
                    </a:ext>
                  </a:extLst>
                </a:gridCol>
              </a:tblGrid>
              <a:tr h="382221">
                <a:tc>
                  <a:txBody>
                    <a:bodyPr/>
                    <a:lstStyle/>
                    <a:p>
                      <a:r>
                        <a:rPr lang="en-US" dirty="0"/>
                        <a:t>Intervention</a:t>
                      </a:r>
                      <a:endParaRPr lang="en-MW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Risk reduction</a:t>
                      </a:r>
                      <a:endParaRPr lang="en-MW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090976"/>
                  </a:ext>
                </a:extLst>
              </a:tr>
              <a:tr h="382221">
                <a:tc>
                  <a:txBody>
                    <a:bodyPr/>
                    <a:lstStyle/>
                    <a:p>
                      <a:r>
                        <a:rPr lang="en-US" dirty="0"/>
                        <a:t>ART (viral suppression)</a:t>
                      </a:r>
                      <a:endParaRPr lang="en-MW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100%</a:t>
                      </a:r>
                      <a:endParaRPr lang="en-MW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062995"/>
                  </a:ext>
                </a:extLst>
              </a:tr>
              <a:tr h="382221">
                <a:tc>
                  <a:txBody>
                    <a:bodyPr/>
                    <a:lstStyle/>
                    <a:p>
                      <a:r>
                        <a:rPr lang="en-US" dirty="0"/>
                        <a:t>PEP (when completed)</a:t>
                      </a:r>
                      <a:endParaRPr lang="en-MW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80%</a:t>
                      </a:r>
                      <a:endParaRPr lang="en-MW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359323"/>
                  </a:ext>
                </a:extLst>
              </a:tr>
              <a:tr h="382221">
                <a:tc>
                  <a:txBody>
                    <a:bodyPr/>
                    <a:lstStyle/>
                    <a:p>
                      <a:r>
                        <a:rPr lang="en-US" dirty="0"/>
                        <a:t>Oral PrEP MSM (average adherence)</a:t>
                      </a:r>
                      <a:endParaRPr lang="en-MW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77%</a:t>
                      </a:r>
                      <a:endParaRPr lang="en-MW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363391"/>
                  </a:ext>
                </a:extLst>
              </a:tr>
              <a:tr h="382221">
                <a:tc>
                  <a:txBody>
                    <a:bodyPr/>
                    <a:lstStyle/>
                    <a:p>
                      <a:r>
                        <a:rPr lang="en-US" dirty="0"/>
                        <a:t>Oral PrEP heterosexual (average adherence)</a:t>
                      </a:r>
                      <a:endParaRPr lang="en-MW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55%</a:t>
                      </a:r>
                      <a:endParaRPr lang="en-MW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466923"/>
                  </a:ext>
                </a:extLst>
              </a:tr>
              <a:tr h="382221">
                <a:tc>
                  <a:txBody>
                    <a:bodyPr/>
                    <a:lstStyle/>
                    <a:p>
                      <a:r>
                        <a:rPr lang="en-US" dirty="0"/>
                        <a:t>Injectable PrEP (CAB-LA)</a:t>
                      </a:r>
                      <a:endParaRPr lang="en-MW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93%</a:t>
                      </a:r>
                      <a:endParaRPr lang="en-MW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3651800"/>
                  </a:ext>
                </a:extLst>
              </a:tr>
              <a:tr h="382221">
                <a:tc>
                  <a:txBody>
                    <a:bodyPr/>
                    <a:lstStyle/>
                    <a:p>
                      <a:r>
                        <a:rPr lang="en-US" dirty="0"/>
                        <a:t>Condoms heterosexual (consistent use)</a:t>
                      </a:r>
                      <a:endParaRPr lang="en-MW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80%</a:t>
                      </a:r>
                      <a:endParaRPr lang="en-MW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8198118"/>
                  </a:ext>
                </a:extLst>
              </a:tr>
              <a:tr h="382221">
                <a:tc>
                  <a:txBody>
                    <a:bodyPr/>
                    <a:lstStyle/>
                    <a:p>
                      <a:r>
                        <a:rPr lang="en-US" dirty="0"/>
                        <a:t>Condoms MSM</a:t>
                      </a:r>
                      <a:endParaRPr lang="en-MW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63-91%</a:t>
                      </a:r>
                      <a:endParaRPr lang="en-MW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724004"/>
                  </a:ext>
                </a:extLst>
              </a:tr>
              <a:tr h="382221">
                <a:tc>
                  <a:txBody>
                    <a:bodyPr/>
                    <a:lstStyle/>
                    <a:p>
                      <a:r>
                        <a:rPr lang="en-US" dirty="0"/>
                        <a:t>VMMC heterosexual (protection for the man)</a:t>
                      </a:r>
                      <a:endParaRPr lang="en-MW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50-60%</a:t>
                      </a:r>
                      <a:endParaRPr lang="en-MW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7379387"/>
                  </a:ext>
                </a:extLst>
              </a:tr>
              <a:tr h="382221">
                <a:tc>
                  <a:txBody>
                    <a:bodyPr/>
                    <a:lstStyle/>
                    <a:p>
                      <a:r>
                        <a:rPr lang="en-US" dirty="0"/>
                        <a:t>VMMC (protection for the woman)</a:t>
                      </a:r>
                      <a:endParaRPr lang="en-MW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inconclusive</a:t>
                      </a:r>
                      <a:endParaRPr lang="en-MW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950263"/>
                  </a:ext>
                </a:extLst>
              </a:tr>
              <a:tr h="382221">
                <a:tc>
                  <a:txBody>
                    <a:bodyPr/>
                    <a:lstStyle/>
                    <a:p>
                      <a:r>
                        <a:rPr lang="en-US" dirty="0"/>
                        <a:t>VMMC for MSM</a:t>
                      </a:r>
                      <a:endParaRPr lang="en-MW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inconclusive</a:t>
                      </a:r>
                      <a:endParaRPr lang="en-MW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6893527"/>
                  </a:ext>
                </a:extLst>
              </a:tr>
              <a:tr h="382221">
                <a:tc>
                  <a:txBody>
                    <a:bodyPr/>
                    <a:lstStyle/>
                    <a:p>
                      <a:r>
                        <a:rPr lang="en-US" dirty="0"/>
                        <a:t>KP outreach (through increased condom use)</a:t>
                      </a:r>
                      <a:endParaRPr lang="en-MW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10-45%</a:t>
                      </a:r>
                      <a:endParaRPr lang="en-MW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5259291"/>
                  </a:ext>
                </a:extLst>
              </a:tr>
              <a:tr h="382221">
                <a:tc>
                  <a:txBody>
                    <a:bodyPr/>
                    <a:lstStyle/>
                    <a:p>
                      <a:r>
                        <a:rPr lang="en-US" dirty="0"/>
                        <a:t>DREAMS package (South Africa)</a:t>
                      </a:r>
                      <a:endParaRPr lang="en-MW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&lt;5%</a:t>
                      </a:r>
                      <a:endParaRPr lang="en-MW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502593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7351BF0-B0D1-465A-9941-38BB4E8B98C9}"/>
              </a:ext>
            </a:extLst>
          </p:cNvPr>
          <p:cNvSpPr/>
          <p:nvPr/>
        </p:nvSpPr>
        <p:spPr>
          <a:xfrm>
            <a:off x="7097486" y="1915886"/>
            <a:ext cx="2818039" cy="45769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W"/>
          </a:p>
        </p:txBody>
      </p:sp>
    </p:spTree>
    <p:extLst>
      <p:ext uri="{BB962C8B-B14F-4D97-AF65-F5344CB8AC3E}">
        <p14:creationId xmlns:p14="http://schemas.microsoft.com/office/powerpoint/2010/main" val="538778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D49A5-0537-8880-9B52-F6D9E9683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2153"/>
            <a:ext cx="10515600" cy="810964"/>
          </a:xfrm>
        </p:spPr>
        <p:txBody>
          <a:bodyPr>
            <a:noAutofit/>
          </a:bodyPr>
          <a:lstStyle/>
          <a:p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How many infections averted by giving oral PrEP for 1 year to 1000  people with 0.3% incidence?</a:t>
            </a:r>
            <a:endParaRPr lang="en-MW" sz="3200" i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1026" name="Picture 2" descr="1000">
            <a:extLst>
              <a:ext uri="{FF2B5EF4-FFF2-40B4-BE49-F238E27FC236}">
                <a16:creationId xmlns:a16="http://schemas.microsoft.com/office/drawing/2014/main" id="{18F99862-0648-46E6-A941-FABBF0258B1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1" t="7162" r="1999" b="7420"/>
          <a:stretch/>
        </p:blipFill>
        <p:spPr bwMode="auto">
          <a:xfrm>
            <a:off x="184827" y="1176090"/>
            <a:ext cx="11848288" cy="4349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6FB9DA8F-6B47-64A8-0A29-9BE813ED619D}"/>
              </a:ext>
            </a:extLst>
          </p:cNvPr>
          <p:cNvGrpSpPr/>
          <p:nvPr/>
        </p:nvGrpSpPr>
        <p:grpSpPr>
          <a:xfrm>
            <a:off x="2574947" y="1847088"/>
            <a:ext cx="7593181" cy="4845543"/>
            <a:chOff x="2574947" y="1847088"/>
            <a:chExt cx="7593181" cy="484554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D1557CE-A974-3056-D802-F02638855CEB}"/>
                </a:ext>
              </a:extLst>
            </p:cNvPr>
            <p:cNvSpPr/>
            <p:nvPr/>
          </p:nvSpPr>
          <p:spPr>
            <a:xfrm>
              <a:off x="5367361" y="4219306"/>
              <a:ext cx="147615" cy="462232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W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821A895-469A-81D7-634D-74AB3CBC08E2}"/>
                </a:ext>
              </a:extLst>
            </p:cNvPr>
            <p:cNvSpPr/>
            <p:nvPr/>
          </p:nvSpPr>
          <p:spPr>
            <a:xfrm>
              <a:off x="10026901" y="1847088"/>
              <a:ext cx="141227" cy="200786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W"/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1C3BAB33-2BBA-D54D-1843-B26703F4C29E}"/>
                </a:ext>
              </a:extLst>
            </p:cNvPr>
            <p:cNvSpPr/>
            <p:nvPr/>
          </p:nvSpPr>
          <p:spPr>
            <a:xfrm>
              <a:off x="2574947" y="5751258"/>
              <a:ext cx="5156200" cy="941373"/>
            </a:xfrm>
            <a:prstGeom prst="roundRect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0800000" scaled="1"/>
              <a:tileRect/>
            </a:gra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tx1"/>
                  </a:solidFill>
                </a:rPr>
                <a:t>1 ½ infections averted:</a:t>
              </a:r>
            </a:p>
            <a:p>
              <a:pPr algn="ctr"/>
              <a:r>
                <a:rPr lang="en-US" sz="2400" b="1" dirty="0">
                  <a:solidFill>
                    <a:schemeClr val="tx1"/>
                  </a:solidFill>
                </a:rPr>
                <a:t>55% effectiveness for 3 people</a:t>
              </a:r>
              <a:endParaRPr lang="en-MW" sz="2400" dirty="0">
                <a:solidFill>
                  <a:schemeClr val="tx1"/>
                </a:solidFill>
              </a:endParaRP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8C942D77-EF00-B758-238B-851361136BCD}"/>
                </a:ext>
              </a:extLst>
            </p:cNvPr>
            <p:cNvCxnSpPr>
              <a:cxnSpLocks/>
              <a:stCxn id="7" idx="0"/>
              <a:endCxn id="5" idx="2"/>
            </p:cNvCxnSpPr>
            <p:nvPr/>
          </p:nvCxnSpPr>
          <p:spPr>
            <a:xfrm flipV="1">
              <a:off x="5153047" y="4681538"/>
              <a:ext cx="288122" cy="106972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71F7912E-DADE-BD32-ACBC-BB6FCDBC48ED}"/>
                </a:ext>
              </a:extLst>
            </p:cNvPr>
            <p:cNvCxnSpPr>
              <a:cxnSpLocks/>
              <a:stCxn id="7" idx="0"/>
              <a:endCxn id="6" idx="2"/>
            </p:cNvCxnSpPr>
            <p:nvPr/>
          </p:nvCxnSpPr>
          <p:spPr>
            <a:xfrm flipV="1">
              <a:off x="5153047" y="2047874"/>
              <a:ext cx="4944468" cy="370338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42127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0386B-1C1B-8A6A-F814-79F919AAF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Why does risky behavior ≠ HIV incidence?</a:t>
            </a:r>
            <a:endParaRPr lang="en-MW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DABB3-9E7B-3049-8F29-0E996A5B75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Risk of HIV acquisition depends strongly on probability of contact with </a:t>
            </a:r>
            <a:r>
              <a:rPr lang="en-US" dirty="0" err="1"/>
              <a:t>viraemic</a:t>
            </a:r>
            <a:r>
              <a:rPr lang="en-US" dirty="0"/>
              <a:t> person (population viral load)</a:t>
            </a:r>
          </a:p>
          <a:p>
            <a:r>
              <a:rPr lang="en-US" dirty="0"/>
              <a:t>Prevalence of </a:t>
            </a:r>
            <a:r>
              <a:rPr lang="en-US" dirty="0" err="1"/>
              <a:t>viraemic</a:t>
            </a:r>
            <a:r>
              <a:rPr lang="en-US" dirty="0"/>
              <a:t> adults in Malawi</a:t>
            </a:r>
          </a:p>
          <a:p>
            <a:pPr lvl="1"/>
            <a:r>
              <a:rPr lang="en-US" dirty="0"/>
              <a:t>2000:	</a:t>
            </a:r>
            <a:r>
              <a:rPr lang="en-US" b="1" dirty="0"/>
              <a:t>13.1%</a:t>
            </a:r>
          </a:p>
          <a:p>
            <a:pPr lvl="1"/>
            <a:r>
              <a:rPr lang="en-US" dirty="0"/>
              <a:t>2023:	</a:t>
            </a:r>
            <a:r>
              <a:rPr lang="en-US" b="1" dirty="0"/>
              <a:t>0.4%</a:t>
            </a:r>
          </a:p>
          <a:p>
            <a:r>
              <a:rPr lang="en-US" dirty="0"/>
              <a:t>Promiscuous condomless sex in 2000 was much riskier than in 2023</a:t>
            </a:r>
          </a:p>
          <a:p>
            <a:r>
              <a:rPr lang="en-US" dirty="0"/>
              <a:t>Location matters: CLOVE study (Blantyre 2021):</a:t>
            </a:r>
          </a:p>
          <a:p>
            <a:pPr lvl="1"/>
            <a:r>
              <a:rPr lang="en-US" dirty="0"/>
              <a:t>2% of general population at health facility </a:t>
            </a:r>
            <a:r>
              <a:rPr lang="en-US" dirty="0" err="1"/>
              <a:t>viraemic</a:t>
            </a:r>
            <a:endParaRPr lang="en-US" dirty="0"/>
          </a:p>
          <a:p>
            <a:pPr lvl="1"/>
            <a:r>
              <a:rPr lang="en-US" dirty="0"/>
              <a:t>4% of population attending venues </a:t>
            </a:r>
            <a:r>
              <a:rPr lang="en-US" dirty="0" err="1"/>
              <a:t>viraemic</a:t>
            </a:r>
            <a:endParaRPr lang="en-MW" dirty="0"/>
          </a:p>
        </p:txBody>
      </p:sp>
    </p:spTree>
    <p:extLst>
      <p:ext uri="{BB962C8B-B14F-4D97-AF65-F5344CB8AC3E}">
        <p14:creationId xmlns:p14="http://schemas.microsoft.com/office/powerpoint/2010/main" val="3341873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C8F84-35E5-4C08-0A3E-3A6C626F0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Why do we need HIV estimates and mathematical modelling?</a:t>
            </a:r>
            <a:endParaRPr lang="en-MW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963CB-5B4E-CD3C-9A5F-8BE041EDE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Key indicators cannot be directly measured</a:t>
            </a:r>
          </a:p>
          <a:p>
            <a:pPr lvl="1"/>
            <a:r>
              <a:rPr lang="en-US" dirty="0"/>
              <a:t>HIV incidence, impact of prevention interventions: would need huge cohort study with repeated HIV testing</a:t>
            </a:r>
          </a:p>
          <a:p>
            <a:pPr lvl="1"/>
            <a:r>
              <a:rPr lang="en-US" dirty="0"/>
              <a:t>Routine recency surveillance finds &lt;5% of estimated new infections</a:t>
            </a:r>
          </a:p>
          <a:p>
            <a:pPr lvl="1"/>
            <a:r>
              <a:rPr lang="en-US" dirty="0"/>
              <a:t>PLHIV cannot be directly enumerated: extrapolation from prevalence survey (small sample) applied to demographic projection</a:t>
            </a:r>
          </a:p>
          <a:p>
            <a:pPr lvl="1"/>
            <a:r>
              <a:rPr lang="en-US" dirty="0"/>
              <a:t>Incomplete death reporting, causes mostly unknown</a:t>
            </a:r>
          </a:p>
          <a:p>
            <a:r>
              <a:rPr lang="en-US" dirty="0"/>
              <a:t>Time trends and changes need past and future estimates</a:t>
            </a:r>
          </a:p>
          <a:p>
            <a:r>
              <a:rPr lang="en-US" dirty="0"/>
              <a:t>Scenarios, impact and cost-effectiveness can only be explored with model calculations</a:t>
            </a:r>
            <a:endParaRPr lang="en-MW" dirty="0"/>
          </a:p>
        </p:txBody>
      </p:sp>
    </p:spTree>
    <p:extLst>
      <p:ext uri="{BB962C8B-B14F-4D97-AF65-F5344CB8AC3E}">
        <p14:creationId xmlns:p14="http://schemas.microsoft.com/office/powerpoint/2010/main" val="2340181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78657-C064-C37B-0C1F-B768CD65E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know it’s true?</a:t>
            </a:r>
            <a:endParaRPr lang="en-MW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C4D67-8EBB-19CB-E6B8-52A37F1C2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2100"/>
            <a:ext cx="10515600" cy="49307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Human biases</a:t>
            </a:r>
          </a:p>
          <a:p>
            <a:r>
              <a:rPr lang="en-US" b="1" dirty="0"/>
              <a:t>Availability bias: </a:t>
            </a:r>
            <a:r>
              <a:rPr lang="en-US" dirty="0"/>
              <a:t>If a recent event or a vivid example is easily recalled, it may be overestimated in terms of probability or importance.</a:t>
            </a:r>
          </a:p>
          <a:p>
            <a:r>
              <a:rPr lang="en-US" b="1" dirty="0"/>
              <a:t>Optimism bias: </a:t>
            </a:r>
            <a:r>
              <a:rPr lang="en-US" dirty="0"/>
              <a:t>we believe that positive events are more likely to happen to them while negative events are less likely.</a:t>
            </a:r>
          </a:p>
          <a:p>
            <a:r>
              <a:rPr lang="en-US" b="1" dirty="0"/>
              <a:t>Loss aversion: </a:t>
            </a:r>
            <a:r>
              <a:rPr lang="en-US" dirty="0"/>
              <a:t>Stronger emotional response to losses than to gains. Potential losses are perceived as more significant than they objectively are.</a:t>
            </a:r>
          </a:p>
          <a:p>
            <a:r>
              <a:rPr lang="en-US" b="1" dirty="0"/>
              <a:t>Herd mentality: </a:t>
            </a:r>
            <a:r>
              <a:rPr lang="en-US" dirty="0"/>
              <a:t>we follow the actions and opinions of the majority.</a:t>
            </a:r>
          </a:p>
          <a:p>
            <a:r>
              <a:rPr lang="en-US" b="1" dirty="0"/>
              <a:t>Cognitive dissonance: </a:t>
            </a:r>
            <a:r>
              <a:rPr lang="en-US" dirty="0"/>
              <a:t>conflicting information or evidence that challenges existing beliefs or behaviors causes discomfort, leading us to downplay or ignore the evidence.</a:t>
            </a:r>
          </a:p>
          <a:p>
            <a:r>
              <a:rPr lang="en-US" b="1" dirty="0"/>
              <a:t>Lack of statistical reasoning: </a:t>
            </a:r>
            <a:r>
              <a:rPr lang="en-US" dirty="0"/>
              <a:t>Probability, uncertainty, and complex data can be counter-intuitive and challenging to grasp</a:t>
            </a:r>
          </a:p>
          <a:p>
            <a:r>
              <a:rPr lang="en-US" b="1" dirty="0"/>
              <a:t>Emotional factors: </a:t>
            </a:r>
            <a:r>
              <a:rPr lang="en-US" dirty="0"/>
              <a:t>Strong emotions can cloud judgment</a:t>
            </a:r>
            <a:endParaRPr lang="en-MW" dirty="0"/>
          </a:p>
        </p:txBody>
      </p:sp>
    </p:spTree>
    <p:extLst>
      <p:ext uri="{BB962C8B-B14F-4D97-AF65-F5344CB8AC3E}">
        <p14:creationId xmlns:p14="http://schemas.microsoft.com/office/powerpoint/2010/main" val="25268144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80B02-A095-0178-06BE-5558D45D4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use of estimates and data</a:t>
            </a:r>
            <a:endParaRPr lang="en-MW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E65E3-96F2-4446-3A99-D42D4A67F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5881"/>
            <a:ext cx="10515600" cy="491699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/>
              <a:t>Program managers should make rational evidence-based decisions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/>
              <a:t>Know your cognitive biases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/>
              <a:t>Follow the science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/>
              <a:t>Objectively assess quality of scientific evidence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/>
              <a:t>GRADE criteria, etc.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/>
              <a:t>Look at uncertainty bounds / confidence intervals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/>
              <a:t>100% certain that HIV prevalence is between 0-100%: useful?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/>
              <a:t>95% certain adult 15+ prevalence in 2023 is between 7.3-8.2%: useful!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/>
              <a:t>Triangulate data and information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/>
              <a:t>Consider “opportunity cost”: are investments made for maximum population benefit?</a:t>
            </a:r>
            <a:endParaRPr lang="en-MW" dirty="0"/>
          </a:p>
        </p:txBody>
      </p:sp>
    </p:spTree>
    <p:extLst>
      <p:ext uri="{BB962C8B-B14F-4D97-AF65-F5344CB8AC3E}">
        <p14:creationId xmlns:p14="http://schemas.microsoft.com/office/powerpoint/2010/main" val="3385115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F5919EE-527A-E828-CD0E-A65C48CC56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87" y="171451"/>
            <a:ext cx="11882438" cy="6577012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36E6DFE-6467-C4B8-F50F-DF17AD4B2AB3}"/>
              </a:ext>
            </a:extLst>
          </p:cNvPr>
          <p:cNvSpPr/>
          <p:nvPr/>
        </p:nvSpPr>
        <p:spPr>
          <a:xfrm>
            <a:off x="8134350" y="1802607"/>
            <a:ext cx="3248025" cy="165735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HIV negative population: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At risk of HIV infection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Target for primary prevention interventions</a:t>
            </a:r>
            <a:endParaRPr lang="en-MW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F88545B5-8E16-2BBA-94FD-5CFE60A310BE}"/>
              </a:ext>
            </a:extLst>
          </p:cNvPr>
          <p:cNvSpPr/>
          <p:nvPr/>
        </p:nvSpPr>
        <p:spPr>
          <a:xfrm>
            <a:off x="3228974" y="3371850"/>
            <a:ext cx="3248025" cy="1600200"/>
          </a:xfrm>
          <a:prstGeom prst="wedgeRoundRectCallout">
            <a:avLst>
              <a:gd name="adj1" fmla="val -45515"/>
              <a:gd name="adj2" fmla="val 129575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HIV positives </a:t>
            </a:r>
            <a:r>
              <a:rPr lang="en-US" sz="2000" u="sng" dirty="0">
                <a:solidFill>
                  <a:schemeClr val="accent2">
                    <a:lumMod val="50000"/>
                  </a:schemeClr>
                </a:solidFill>
              </a:rPr>
              <a:t>not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 on 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Source of new infections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Target for treatment as prevention</a:t>
            </a:r>
            <a:endParaRPr lang="en-MW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2B0EC686-DBA5-7C7E-5130-1BF7C4FE7F3F}"/>
              </a:ext>
            </a:extLst>
          </p:cNvPr>
          <p:cNvSpPr/>
          <p:nvPr/>
        </p:nvSpPr>
        <p:spPr>
          <a:xfrm>
            <a:off x="8753474" y="3886200"/>
            <a:ext cx="3248025" cy="1600200"/>
          </a:xfrm>
          <a:prstGeom prst="wedgeRoundRectCallout">
            <a:avLst>
              <a:gd name="adj1" fmla="val 14896"/>
              <a:gd name="adj2" fmla="val 96242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HIV positives </a:t>
            </a:r>
            <a:r>
              <a:rPr lang="en-US" sz="2000" u="sng" dirty="0">
                <a:solidFill>
                  <a:schemeClr val="accent5">
                    <a:lumMod val="50000"/>
                  </a:schemeClr>
                </a:solidFill>
              </a:rPr>
              <a:t>on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No risk of new infections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Target for retention and adherence support</a:t>
            </a:r>
            <a:endParaRPr lang="en-MW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249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C921B-96E6-3AD4-CC96-9D7795CBB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Key measures</a:t>
            </a:r>
            <a:endParaRPr lang="en-MW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E27BFF9-503C-80A0-2FB8-64F0DB152E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6213027"/>
              </p:ext>
            </p:extLst>
          </p:nvPr>
        </p:nvGraphicFramePr>
        <p:xfrm>
          <a:off x="838200" y="1562100"/>
          <a:ext cx="10515600" cy="4614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3157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4BE61-BD36-30FE-B89C-7D5297179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058" y="365126"/>
            <a:ext cx="9458329" cy="823912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How many</a:t>
            </a:r>
            <a:endParaRPr lang="en-MW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8AD40-70E3-D587-C8ED-8C4CBDFFD1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97059" y="1237619"/>
            <a:ext cx="4878390" cy="581025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sz="3200" i="1" dirty="0">
                <a:solidFill>
                  <a:schemeClr val="bg1"/>
                </a:solidFill>
              </a:rPr>
              <a:t>What is in the numerator</a:t>
            </a:r>
            <a:endParaRPr lang="en-MW" sz="3200" i="1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0D4355-00F9-CE17-F9D1-948CC8D006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897059" y="2017714"/>
            <a:ext cx="4878390" cy="2287586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PLHIV </a:t>
            </a:r>
            <a:r>
              <a:rPr lang="en-US" sz="2000" i="1" dirty="0"/>
              <a:t>currently</a:t>
            </a:r>
            <a:r>
              <a:rPr lang="en-US" sz="2000" dirty="0"/>
              <a:t> alive in </a:t>
            </a:r>
            <a:r>
              <a:rPr lang="en-US" sz="2000" i="1" dirty="0"/>
              <a:t>defined population</a:t>
            </a:r>
            <a:endParaRPr lang="en-US" sz="20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At specific </a:t>
            </a:r>
            <a:r>
              <a:rPr lang="en-US" sz="2000" i="1" dirty="0"/>
              <a:t>point in time </a:t>
            </a:r>
            <a:r>
              <a:rPr lang="en-US" sz="2000" dirty="0"/>
              <a:t>(31</a:t>
            </a:r>
            <a:r>
              <a:rPr lang="en-US" sz="2000" baseline="30000" dirty="0"/>
              <a:t>st</a:t>
            </a:r>
            <a:r>
              <a:rPr lang="en-US" sz="2000" dirty="0"/>
              <a:t> Dec 2022)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BB58FA6-F886-A660-B835-421B77F145FD}"/>
              </a:ext>
            </a:extLst>
          </p:cNvPr>
          <p:cNvSpPr txBox="1">
            <a:spLocks/>
          </p:cNvSpPr>
          <p:nvPr/>
        </p:nvSpPr>
        <p:spPr>
          <a:xfrm>
            <a:off x="6943725" y="1237619"/>
            <a:ext cx="4878390" cy="5810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i="1" dirty="0">
                <a:solidFill>
                  <a:schemeClr val="bg1"/>
                </a:solidFill>
              </a:rPr>
              <a:t>What is in the denominator</a:t>
            </a:r>
            <a:endParaRPr lang="en-MW" sz="3200" i="1" dirty="0">
              <a:solidFill>
                <a:schemeClr val="bg1"/>
              </a:solidFill>
            </a:endParaRP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02711DC-35E7-45C2-D2E6-795714172FDD}"/>
              </a:ext>
            </a:extLst>
          </p:cNvPr>
          <p:cNvSpPr txBox="1">
            <a:spLocks/>
          </p:cNvSpPr>
          <p:nvPr/>
        </p:nvSpPr>
        <p:spPr>
          <a:xfrm>
            <a:off x="197145" y="2017714"/>
            <a:ext cx="1531638" cy="22875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b="1" dirty="0"/>
              <a:t>PLHIV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EA813D09-B547-825A-9C3B-75DE6A2FA415}"/>
              </a:ext>
            </a:extLst>
          </p:cNvPr>
          <p:cNvSpPr txBox="1">
            <a:spLocks/>
          </p:cNvSpPr>
          <p:nvPr/>
        </p:nvSpPr>
        <p:spPr>
          <a:xfrm>
            <a:off x="197145" y="4417085"/>
            <a:ext cx="1531638" cy="228758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b="1" dirty="0"/>
              <a:t>New infections,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b="1" dirty="0"/>
              <a:t>new deaths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16FA20EF-DDF0-7ABC-55A2-7E1106F9ADE2}"/>
              </a:ext>
            </a:extLst>
          </p:cNvPr>
          <p:cNvSpPr txBox="1">
            <a:spLocks/>
          </p:cNvSpPr>
          <p:nvPr/>
        </p:nvSpPr>
        <p:spPr>
          <a:xfrm>
            <a:off x="1897059" y="4417085"/>
            <a:ext cx="4878390" cy="228758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Events in </a:t>
            </a:r>
            <a:r>
              <a:rPr lang="en-US" sz="2000" i="1" dirty="0"/>
              <a:t>defined population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During </a:t>
            </a:r>
            <a:r>
              <a:rPr lang="en-US" sz="2000" i="1" dirty="0"/>
              <a:t>specific period </a:t>
            </a:r>
            <a:r>
              <a:rPr lang="en-US" sz="2000" dirty="0"/>
              <a:t>(in 2023)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7CCCDF3-0211-A14C-3A37-0D06E4421669}"/>
              </a:ext>
            </a:extLst>
          </p:cNvPr>
          <p:cNvSpPr txBox="1">
            <a:spLocks/>
          </p:cNvSpPr>
          <p:nvPr/>
        </p:nvSpPr>
        <p:spPr>
          <a:xfrm>
            <a:off x="6943725" y="4417085"/>
            <a:ext cx="4878390" cy="228758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None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68A2783A-271F-3112-705C-7652E8F0E7F7}"/>
              </a:ext>
            </a:extLst>
          </p:cNvPr>
          <p:cNvSpPr txBox="1">
            <a:spLocks/>
          </p:cNvSpPr>
          <p:nvPr/>
        </p:nvSpPr>
        <p:spPr>
          <a:xfrm>
            <a:off x="6943725" y="2017714"/>
            <a:ext cx="4878390" cy="228758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723292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2A4D4C4-4981-5EFE-81AD-4F860637D9E9}"/>
              </a:ext>
            </a:extLst>
          </p:cNvPr>
          <p:cNvSpPr txBox="1">
            <a:spLocks/>
          </p:cNvSpPr>
          <p:nvPr/>
        </p:nvSpPr>
        <p:spPr>
          <a:xfrm>
            <a:off x="6943725" y="2017714"/>
            <a:ext cx="4878390" cy="141128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Total population (HIV pos and neg) in Malawi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At specific point in time (31</a:t>
            </a:r>
            <a:r>
              <a:rPr lang="en-US" sz="2000" baseline="30000" dirty="0"/>
              <a:t>st</a:t>
            </a:r>
            <a:r>
              <a:rPr lang="en-US" sz="2000" dirty="0"/>
              <a:t> Dec 2022)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84BE61-BD36-30FE-B89C-7D5297179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058" y="365126"/>
            <a:ext cx="9458329" cy="823912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How common</a:t>
            </a:r>
            <a:endParaRPr lang="en-MW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8AD40-70E3-D587-C8ED-8C4CBDFFD1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97059" y="1237619"/>
            <a:ext cx="4878390" cy="581025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sz="3200" i="1" dirty="0">
                <a:solidFill>
                  <a:schemeClr val="bg1"/>
                </a:solidFill>
              </a:rPr>
              <a:t>What is in the numerator</a:t>
            </a:r>
            <a:endParaRPr lang="en-MW" sz="3200" i="1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0D4355-00F9-CE17-F9D1-948CC8D006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897059" y="2017714"/>
            <a:ext cx="4878390" cy="1411286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PLHIV </a:t>
            </a:r>
            <a:r>
              <a:rPr lang="en-US" sz="2000" i="1" dirty="0"/>
              <a:t>currently</a:t>
            </a:r>
            <a:r>
              <a:rPr lang="en-US" sz="2000" dirty="0"/>
              <a:t> alive in </a:t>
            </a:r>
            <a:r>
              <a:rPr lang="en-US" sz="2000" i="1" dirty="0"/>
              <a:t>defined population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At specific </a:t>
            </a:r>
            <a:r>
              <a:rPr lang="en-US" sz="2000" i="1" dirty="0"/>
              <a:t>point in time </a:t>
            </a:r>
            <a:r>
              <a:rPr lang="en-US" sz="2000" dirty="0"/>
              <a:t>(31</a:t>
            </a:r>
            <a:r>
              <a:rPr lang="en-US" sz="2000" baseline="30000" dirty="0"/>
              <a:t>st</a:t>
            </a:r>
            <a:r>
              <a:rPr lang="en-US" sz="2000" dirty="0"/>
              <a:t> Dec 2022)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BB58FA6-F886-A660-B835-421B77F145FD}"/>
              </a:ext>
            </a:extLst>
          </p:cNvPr>
          <p:cNvSpPr txBox="1">
            <a:spLocks/>
          </p:cNvSpPr>
          <p:nvPr/>
        </p:nvSpPr>
        <p:spPr>
          <a:xfrm>
            <a:off x="6943725" y="1237619"/>
            <a:ext cx="4878390" cy="5810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i="1" dirty="0">
                <a:solidFill>
                  <a:schemeClr val="bg1"/>
                </a:solidFill>
              </a:rPr>
              <a:t>What is in the denominator</a:t>
            </a:r>
            <a:endParaRPr lang="en-MW" sz="3200" i="1" dirty="0">
              <a:solidFill>
                <a:schemeClr val="bg1"/>
              </a:solidFill>
            </a:endParaRP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02711DC-35E7-45C2-D2E6-795714172FDD}"/>
              </a:ext>
            </a:extLst>
          </p:cNvPr>
          <p:cNvSpPr txBox="1">
            <a:spLocks/>
          </p:cNvSpPr>
          <p:nvPr/>
        </p:nvSpPr>
        <p:spPr>
          <a:xfrm>
            <a:off x="197145" y="2017714"/>
            <a:ext cx="1531638" cy="14112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b="1" dirty="0"/>
              <a:t>Prevalence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EA813D09-B547-825A-9C3B-75DE6A2FA415}"/>
              </a:ext>
            </a:extLst>
          </p:cNvPr>
          <p:cNvSpPr txBox="1">
            <a:spLocks/>
          </p:cNvSpPr>
          <p:nvPr/>
        </p:nvSpPr>
        <p:spPr>
          <a:xfrm>
            <a:off x="197145" y="3588410"/>
            <a:ext cx="1531638" cy="141128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b="1" dirty="0"/>
              <a:t>Incidence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16FA20EF-DDF0-7ABC-55A2-7E1106F9ADE2}"/>
              </a:ext>
            </a:extLst>
          </p:cNvPr>
          <p:cNvSpPr txBox="1">
            <a:spLocks/>
          </p:cNvSpPr>
          <p:nvPr/>
        </p:nvSpPr>
        <p:spPr>
          <a:xfrm>
            <a:off x="1897059" y="3588410"/>
            <a:ext cx="4878390" cy="141128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New infections in </a:t>
            </a:r>
            <a:r>
              <a:rPr lang="en-US" sz="2000" i="1" dirty="0"/>
              <a:t>defined population</a:t>
            </a:r>
            <a:endParaRPr lang="en-US" sz="20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During </a:t>
            </a:r>
            <a:r>
              <a:rPr lang="en-US" sz="2000" i="1" dirty="0"/>
              <a:t>specific period </a:t>
            </a:r>
            <a:r>
              <a:rPr lang="en-US" sz="2000" dirty="0"/>
              <a:t>(in 2023)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7CCCDF3-0211-A14C-3A37-0D06E4421669}"/>
              </a:ext>
            </a:extLst>
          </p:cNvPr>
          <p:cNvSpPr txBox="1">
            <a:spLocks/>
          </p:cNvSpPr>
          <p:nvPr/>
        </p:nvSpPr>
        <p:spPr>
          <a:xfrm>
            <a:off x="6943725" y="3588410"/>
            <a:ext cx="4878390" cy="141128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Total population </a:t>
            </a:r>
            <a:r>
              <a:rPr lang="en-US" sz="2000" i="1" u="sng" dirty="0"/>
              <a:t>at risk </a:t>
            </a:r>
            <a:r>
              <a:rPr lang="en-US" sz="2000" dirty="0"/>
              <a:t>of getting infected in Malawi = </a:t>
            </a:r>
            <a:r>
              <a:rPr lang="en-US" sz="2000" i="1" dirty="0"/>
              <a:t>only HIV negatives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u="sng" dirty="0"/>
              <a:t>Length</a:t>
            </a:r>
            <a:r>
              <a:rPr lang="en-US" sz="2000" dirty="0"/>
              <a:t> of period e.g. 1 year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F80E1F67-2E09-409B-2CEE-D7C9C693D50C}"/>
              </a:ext>
            </a:extLst>
          </p:cNvPr>
          <p:cNvSpPr txBox="1">
            <a:spLocks/>
          </p:cNvSpPr>
          <p:nvPr/>
        </p:nvSpPr>
        <p:spPr>
          <a:xfrm>
            <a:off x="197144" y="5159105"/>
            <a:ext cx="1531638" cy="141128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b="1" dirty="0"/>
              <a:t>Mortality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6CDF54DF-8B4C-18E9-6B54-57528D64CB28}"/>
              </a:ext>
            </a:extLst>
          </p:cNvPr>
          <p:cNvSpPr txBox="1">
            <a:spLocks/>
          </p:cNvSpPr>
          <p:nvPr/>
        </p:nvSpPr>
        <p:spPr>
          <a:xfrm>
            <a:off x="1897058" y="5159105"/>
            <a:ext cx="4878390" cy="141128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Total deaths from HIV in defined population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During specific period (in 2023)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BBC4326B-F7F1-1F25-C298-AF8DFD37F15F}"/>
              </a:ext>
            </a:extLst>
          </p:cNvPr>
          <p:cNvSpPr txBox="1">
            <a:spLocks/>
          </p:cNvSpPr>
          <p:nvPr/>
        </p:nvSpPr>
        <p:spPr>
          <a:xfrm>
            <a:off x="6943724" y="5159105"/>
            <a:ext cx="4878390" cy="141128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Total population living in Malawi (HIV pos and neg)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u="sng" dirty="0"/>
              <a:t>Length</a:t>
            </a:r>
            <a:r>
              <a:rPr lang="en-US" sz="2000" dirty="0"/>
              <a:t> of period e.g. 1 year</a:t>
            </a:r>
            <a:endParaRPr lang="en-MW" sz="2000" dirty="0"/>
          </a:p>
        </p:txBody>
      </p:sp>
    </p:spTree>
    <p:extLst>
      <p:ext uri="{BB962C8B-B14F-4D97-AF65-F5344CB8AC3E}">
        <p14:creationId xmlns:p14="http://schemas.microsoft.com/office/powerpoint/2010/main" val="2379030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2A4D4C4-4981-5EFE-81AD-4F860637D9E9}"/>
              </a:ext>
            </a:extLst>
          </p:cNvPr>
          <p:cNvSpPr txBox="1">
            <a:spLocks/>
          </p:cNvSpPr>
          <p:nvPr/>
        </p:nvSpPr>
        <p:spPr>
          <a:xfrm>
            <a:off x="6943725" y="2017714"/>
            <a:ext cx="4878390" cy="205991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People without the intervention: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Infected people </a:t>
            </a:r>
            <a:r>
              <a:rPr lang="en-US" sz="2000" u="sng" dirty="0"/>
              <a:t>divided by</a:t>
            </a:r>
            <a:r>
              <a:rPr lang="en-US" sz="2000" dirty="0"/>
              <a:t> uninfected people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At specific point in time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84BE61-BD36-30FE-B89C-7D5297179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058" y="365126"/>
            <a:ext cx="9458329" cy="823912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How effective</a:t>
            </a:r>
            <a:endParaRPr lang="en-MW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8AD40-70E3-D587-C8ED-8C4CBDFFD1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97059" y="1237619"/>
            <a:ext cx="4878390" cy="581025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sz="3200" i="1" dirty="0">
                <a:solidFill>
                  <a:schemeClr val="bg1"/>
                </a:solidFill>
              </a:rPr>
              <a:t>What is in the numerator</a:t>
            </a:r>
            <a:endParaRPr lang="en-MW" sz="3200" i="1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0D4355-00F9-CE17-F9D1-948CC8D006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897059" y="2017714"/>
            <a:ext cx="4878390" cy="2059916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People with the intervention: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Infected people </a:t>
            </a:r>
            <a:r>
              <a:rPr lang="en-US" sz="2000" u="sng" dirty="0"/>
              <a:t>divided by</a:t>
            </a:r>
            <a:r>
              <a:rPr lang="en-US" sz="2000" dirty="0"/>
              <a:t> uninfected people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At specific point in time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BB58FA6-F886-A660-B835-421B77F145FD}"/>
              </a:ext>
            </a:extLst>
          </p:cNvPr>
          <p:cNvSpPr txBox="1">
            <a:spLocks/>
          </p:cNvSpPr>
          <p:nvPr/>
        </p:nvSpPr>
        <p:spPr>
          <a:xfrm>
            <a:off x="6943725" y="1237619"/>
            <a:ext cx="4878390" cy="5810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i="1" dirty="0">
                <a:solidFill>
                  <a:schemeClr val="bg1"/>
                </a:solidFill>
              </a:rPr>
              <a:t>What is in the denominator</a:t>
            </a:r>
            <a:endParaRPr lang="en-MW" sz="3200" i="1" dirty="0">
              <a:solidFill>
                <a:schemeClr val="bg1"/>
              </a:solidFill>
            </a:endParaRP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02711DC-35E7-45C2-D2E6-795714172FDD}"/>
              </a:ext>
            </a:extLst>
          </p:cNvPr>
          <p:cNvSpPr txBox="1">
            <a:spLocks/>
          </p:cNvSpPr>
          <p:nvPr/>
        </p:nvSpPr>
        <p:spPr>
          <a:xfrm>
            <a:off x="197145" y="2017714"/>
            <a:ext cx="1531638" cy="205991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b="1" dirty="0"/>
              <a:t>Odds ratio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EA813D09-B547-825A-9C3B-75DE6A2FA415}"/>
              </a:ext>
            </a:extLst>
          </p:cNvPr>
          <p:cNvSpPr txBox="1">
            <a:spLocks/>
          </p:cNvSpPr>
          <p:nvPr/>
        </p:nvSpPr>
        <p:spPr>
          <a:xfrm>
            <a:off x="197145" y="4264685"/>
            <a:ext cx="1531638" cy="20599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b="1" dirty="0"/>
              <a:t>Incidence rate ratio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3">
                <a:extLst>
                  <a:ext uri="{FF2B5EF4-FFF2-40B4-BE49-F238E27FC236}">
                    <a16:creationId xmlns:a16="http://schemas.microsoft.com/office/drawing/2014/main" id="{16FA20EF-DDF0-7ABC-55A2-7E1106F9ADE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97059" y="4264685"/>
                <a:ext cx="4878390" cy="205991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000" dirty="0"/>
                  <a:t>People with the intervention:</a:t>
                </a: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𝑁𝑒𝑤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𝑖𝑛𝑓𝑒𝑐𝑡𝑖𝑜𝑛𝑠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𝑃𝑒𝑜𝑝𝑙𝑒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𝑢𝑛𝑑𝑒𝑟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𝑜𝑏𝑠𝑒𝑟𝑣𝑎𝑡𝑖𝑜𝑛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 ×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𝑜𝑏𝑠𝑒𝑟𝑣𝑎𝑡𝑖𝑜𝑛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𝑝𝑒𝑟𝑖𝑜𝑑</m:t>
                          </m:r>
                        </m:den>
                      </m:f>
                    </m:oMath>
                  </m:oMathPara>
                </a14:m>
                <a:endParaRPr lang="en-US" sz="2000" dirty="0">
                  <a:latin typeface="Browallia New" panose="020B0502040204020203" pitchFamily="34" charset="-34"/>
                  <a:cs typeface="Browallia New" panose="020B0502040204020203" pitchFamily="34" charset="-34"/>
                </a:endParaRPr>
              </a:p>
              <a:p>
                <a:pPr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000" dirty="0"/>
                  <a:t>New infections during observation period</a:t>
                </a:r>
              </a:p>
            </p:txBody>
          </p:sp>
        </mc:Choice>
        <mc:Fallback xmlns="">
          <p:sp>
            <p:nvSpPr>
              <p:cNvPr id="15" name="Content Placeholder 3">
                <a:extLst>
                  <a:ext uri="{FF2B5EF4-FFF2-40B4-BE49-F238E27FC236}">
                    <a16:creationId xmlns:a16="http://schemas.microsoft.com/office/drawing/2014/main" id="{16FA20EF-DDF0-7ABC-55A2-7E1106F9AD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7059" y="4264685"/>
                <a:ext cx="4878390" cy="2059915"/>
              </a:xfrm>
              <a:prstGeom prst="rect">
                <a:avLst/>
              </a:prstGeom>
              <a:blipFill>
                <a:blip r:embed="rId2"/>
                <a:stretch>
                  <a:fillRect l="-1125" t="-1775"/>
                </a:stretch>
              </a:blipFill>
            </p:spPr>
            <p:txBody>
              <a:bodyPr/>
              <a:lstStyle/>
              <a:p>
                <a:r>
                  <a:rPr lang="en-M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3">
                <a:extLst>
                  <a:ext uri="{FF2B5EF4-FFF2-40B4-BE49-F238E27FC236}">
                    <a16:creationId xmlns:a16="http://schemas.microsoft.com/office/drawing/2014/main" id="{E7CCCDF3-0211-A14C-3A37-0D06E442166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43725" y="4264685"/>
                <a:ext cx="4878390" cy="205991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000" dirty="0"/>
                  <a:t>People without the intervention:</a:t>
                </a: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𝑁𝑒𝑤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𝑖𝑛𝑓𝑒𝑐𝑡𝑖𝑜𝑛𝑠</m:t>
                          </m:r>
                        </m:num>
                        <m:den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𝑃𝑒𝑜𝑝𝑙𝑒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𝑢𝑛𝑑𝑒𝑟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𝑜𝑏𝑠𝑒𝑟𝑣𝑎𝑡𝑖𝑜𝑛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 ×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𝑜𝑏𝑠𝑒𝑟𝑣𝑎𝑡𝑖𝑜𝑛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𝑝𝑒𝑟𝑖𝑜𝑑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  <a:p>
                <a:pPr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000" dirty="0"/>
                  <a:t>New infections during observation period</a:t>
                </a: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16" name="Content Placeholder 3">
                <a:extLst>
                  <a:ext uri="{FF2B5EF4-FFF2-40B4-BE49-F238E27FC236}">
                    <a16:creationId xmlns:a16="http://schemas.microsoft.com/office/drawing/2014/main" id="{E7CCCDF3-0211-A14C-3A37-0D06E44216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3725" y="4264685"/>
                <a:ext cx="4878390" cy="2059915"/>
              </a:xfrm>
              <a:prstGeom prst="rect">
                <a:avLst/>
              </a:prstGeom>
              <a:blipFill>
                <a:blip r:embed="rId3"/>
                <a:stretch>
                  <a:fillRect l="-1125" t="-1775"/>
                </a:stretch>
              </a:blipFill>
            </p:spPr>
            <p:txBody>
              <a:bodyPr/>
              <a:lstStyle/>
              <a:p>
                <a:r>
                  <a:rPr lang="en-MW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925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2A4D4C4-4981-5EFE-81AD-4F860637D9E9}"/>
              </a:ext>
            </a:extLst>
          </p:cNvPr>
          <p:cNvSpPr txBox="1">
            <a:spLocks/>
          </p:cNvSpPr>
          <p:nvPr/>
        </p:nvSpPr>
        <p:spPr>
          <a:xfrm>
            <a:off x="6943725" y="2017714"/>
            <a:ext cx="4878390" cy="205991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Total population </a:t>
            </a:r>
            <a:r>
              <a:rPr lang="en-US" sz="2000" u="sng" dirty="0"/>
              <a:t>in need</a:t>
            </a:r>
            <a:r>
              <a:rPr lang="en-US" sz="2000" dirty="0"/>
              <a:t> of the intervention: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Odd or incidence rate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“Background” odds or incidence that happened without the intervention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84BE61-BD36-30FE-B89C-7D5297179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058" y="365126"/>
            <a:ext cx="9458329" cy="823912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What impact</a:t>
            </a:r>
            <a:endParaRPr lang="en-MW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8AD40-70E3-D587-C8ED-8C4CBDFFD1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97059" y="1237619"/>
            <a:ext cx="4878390" cy="581025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sz="3200" i="1" dirty="0">
                <a:solidFill>
                  <a:schemeClr val="bg1"/>
                </a:solidFill>
              </a:rPr>
              <a:t>What is in the numerator</a:t>
            </a:r>
            <a:endParaRPr lang="en-MW" sz="3200" i="1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0D4355-00F9-CE17-F9D1-948CC8D006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897059" y="2017714"/>
            <a:ext cx="4878390" cy="2059916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People </a:t>
            </a:r>
            <a:r>
              <a:rPr lang="en-US" sz="2000" u="sng" dirty="0"/>
              <a:t>who have been reached</a:t>
            </a:r>
            <a:r>
              <a:rPr lang="en-US" sz="2000" dirty="0"/>
              <a:t> with the intervention: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Odds or incidence rate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BB58FA6-F886-A660-B835-421B77F145FD}"/>
              </a:ext>
            </a:extLst>
          </p:cNvPr>
          <p:cNvSpPr txBox="1">
            <a:spLocks/>
          </p:cNvSpPr>
          <p:nvPr/>
        </p:nvSpPr>
        <p:spPr>
          <a:xfrm>
            <a:off x="6943725" y="1237619"/>
            <a:ext cx="4878390" cy="5810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i="1" dirty="0">
                <a:solidFill>
                  <a:schemeClr val="bg1"/>
                </a:solidFill>
              </a:rPr>
              <a:t>What is in the denominator</a:t>
            </a:r>
            <a:endParaRPr lang="en-MW" sz="3200" i="1" dirty="0">
              <a:solidFill>
                <a:schemeClr val="bg1"/>
              </a:solidFill>
            </a:endParaRP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02711DC-35E7-45C2-D2E6-795714172FDD}"/>
              </a:ext>
            </a:extLst>
          </p:cNvPr>
          <p:cNvSpPr txBox="1">
            <a:spLocks/>
          </p:cNvSpPr>
          <p:nvPr/>
        </p:nvSpPr>
        <p:spPr>
          <a:xfrm>
            <a:off x="197145" y="2017714"/>
            <a:ext cx="1531638" cy="205991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b="1" dirty="0"/>
              <a:t>Attributable proportion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7CCCDF3-0211-A14C-3A37-0D06E4421669}"/>
              </a:ext>
            </a:extLst>
          </p:cNvPr>
          <p:cNvSpPr txBox="1">
            <a:spLocks/>
          </p:cNvSpPr>
          <p:nvPr/>
        </p:nvSpPr>
        <p:spPr>
          <a:xfrm>
            <a:off x="1897058" y="4264685"/>
            <a:ext cx="9925057" cy="205991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Impact depends on: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Strength of effect of the intervention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Scalability / coverage of an intervention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5091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2A4D4C4-4981-5EFE-81AD-4F860637D9E9}"/>
              </a:ext>
            </a:extLst>
          </p:cNvPr>
          <p:cNvSpPr txBox="1">
            <a:spLocks/>
          </p:cNvSpPr>
          <p:nvPr/>
        </p:nvSpPr>
        <p:spPr>
          <a:xfrm>
            <a:off x="6943725" y="2017714"/>
            <a:ext cx="4878390" cy="205991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Total infections or deaths averted by the intervention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84BE61-BD36-30FE-B89C-7D5297179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058" y="365126"/>
            <a:ext cx="9458329" cy="823912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Is it worth the investment</a:t>
            </a:r>
            <a:endParaRPr lang="en-MW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8AD40-70E3-D587-C8ED-8C4CBDFFD1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97059" y="1237619"/>
            <a:ext cx="4878390" cy="581025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sz="3200" i="1" dirty="0">
                <a:solidFill>
                  <a:schemeClr val="bg1"/>
                </a:solidFill>
              </a:rPr>
              <a:t>What is in the numerator</a:t>
            </a:r>
            <a:endParaRPr lang="en-MW" sz="3200" i="1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0D4355-00F9-CE17-F9D1-948CC8D006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897059" y="2017714"/>
            <a:ext cx="4878390" cy="2059916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Average cost per person </a:t>
            </a:r>
            <a:r>
              <a:rPr lang="en-US" sz="2000" u="sng" dirty="0"/>
              <a:t>reached</a:t>
            </a:r>
            <a:r>
              <a:rPr lang="en-US" sz="2000" dirty="0"/>
              <a:t> with the intervention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Can be one-off or cost per period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BB58FA6-F886-A660-B835-421B77F145FD}"/>
              </a:ext>
            </a:extLst>
          </p:cNvPr>
          <p:cNvSpPr txBox="1">
            <a:spLocks/>
          </p:cNvSpPr>
          <p:nvPr/>
        </p:nvSpPr>
        <p:spPr>
          <a:xfrm>
            <a:off x="6943725" y="1237619"/>
            <a:ext cx="4878390" cy="5810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i="1" dirty="0">
                <a:solidFill>
                  <a:schemeClr val="bg1"/>
                </a:solidFill>
              </a:rPr>
              <a:t>What is in the denominator</a:t>
            </a:r>
            <a:endParaRPr lang="en-MW" sz="3200" i="1" dirty="0">
              <a:solidFill>
                <a:schemeClr val="bg1"/>
              </a:solidFill>
            </a:endParaRP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02711DC-35E7-45C2-D2E6-795714172FDD}"/>
              </a:ext>
            </a:extLst>
          </p:cNvPr>
          <p:cNvSpPr txBox="1">
            <a:spLocks/>
          </p:cNvSpPr>
          <p:nvPr/>
        </p:nvSpPr>
        <p:spPr>
          <a:xfrm>
            <a:off x="197145" y="2017714"/>
            <a:ext cx="1531638" cy="205991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b="1" dirty="0"/>
              <a:t>Cost per infection / death averted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7CCCDF3-0211-A14C-3A37-0D06E4421669}"/>
              </a:ext>
            </a:extLst>
          </p:cNvPr>
          <p:cNvSpPr txBox="1">
            <a:spLocks/>
          </p:cNvSpPr>
          <p:nvPr/>
        </p:nvSpPr>
        <p:spPr>
          <a:xfrm>
            <a:off x="1897058" y="4264685"/>
            <a:ext cx="9925057" cy="205991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Cost-effectiveness depends on: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Average cost per person reached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Strength of effect of the intervention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There is often opportunity cost: investment in one intervention may weaken others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95210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D49A5-0537-8880-9B52-F6D9E9683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0964"/>
          </a:xfrm>
        </p:spPr>
        <p:txBody>
          <a:bodyPr/>
          <a:lstStyle/>
          <a:p>
            <a:r>
              <a:rPr lang="en-US" dirty="0"/>
              <a:t>How much is 0.3% annual HIV incidence?</a:t>
            </a:r>
            <a:endParaRPr lang="en-MW" dirty="0"/>
          </a:p>
        </p:txBody>
      </p:sp>
      <p:pic>
        <p:nvPicPr>
          <p:cNvPr id="1026" name="Picture 2" descr="1000">
            <a:extLst>
              <a:ext uri="{FF2B5EF4-FFF2-40B4-BE49-F238E27FC236}">
                <a16:creationId xmlns:a16="http://schemas.microsoft.com/office/drawing/2014/main" id="{18F99862-0648-46E6-A941-FABBF0258B1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1" t="7162" r="1999" b="7420"/>
          <a:stretch/>
        </p:blipFill>
        <p:spPr bwMode="auto">
          <a:xfrm>
            <a:off x="184827" y="1176090"/>
            <a:ext cx="11848288" cy="4349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52EC9A0-8A37-AC3B-9E60-61138430FB2B}"/>
              </a:ext>
            </a:extLst>
          </p:cNvPr>
          <p:cNvGrpSpPr/>
          <p:nvPr/>
        </p:nvGrpSpPr>
        <p:grpSpPr>
          <a:xfrm>
            <a:off x="2574947" y="1615579"/>
            <a:ext cx="7597754" cy="5077052"/>
            <a:chOff x="2574947" y="1615579"/>
            <a:chExt cx="7597754" cy="507705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1BE53C7-F3FF-59A5-BEDA-F2CB33616520}"/>
                </a:ext>
              </a:extLst>
            </p:cNvPr>
            <p:cNvSpPr/>
            <p:nvPr/>
          </p:nvSpPr>
          <p:spPr>
            <a:xfrm>
              <a:off x="3134806" y="2457450"/>
              <a:ext cx="146557" cy="456931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W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D1557CE-A974-3056-D802-F02638855CEB}"/>
                </a:ext>
              </a:extLst>
            </p:cNvPr>
            <p:cNvSpPr/>
            <p:nvPr/>
          </p:nvSpPr>
          <p:spPr>
            <a:xfrm>
              <a:off x="5367361" y="4219306"/>
              <a:ext cx="147615" cy="462232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W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821A895-469A-81D7-634D-74AB3CBC08E2}"/>
                </a:ext>
              </a:extLst>
            </p:cNvPr>
            <p:cNvSpPr/>
            <p:nvPr/>
          </p:nvSpPr>
          <p:spPr>
            <a:xfrm>
              <a:off x="10026901" y="1615579"/>
              <a:ext cx="145800" cy="432296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W"/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1C3BAB33-2BBA-D54D-1843-B26703F4C29E}"/>
                </a:ext>
              </a:extLst>
            </p:cNvPr>
            <p:cNvSpPr/>
            <p:nvPr/>
          </p:nvSpPr>
          <p:spPr>
            <a:xfrm>
              <a:off x="2574947" y="5751258"/>
              <a:ext cx="5156200" cy="941373"/>
            </a:xfrm>
            <a:prstGeom prst="roundRect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0800000" scaled="1"/>
              <a:tileRect/>
            </a:gra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tx1"/>
                  </a:solidFill>
                </a:rPr>
                <a:t>3</a:t>
              </a:r>
              <a:r>
                <a:rPr lang="en-US" sz="2400" dirty="0">
                  <a:solidFill>
                    <a:schemeClr val="tx1"/>
                  </a:solidFill>
                </a:rPr>
                <a:t> in a group of </a:t>
              </a:r>
              <a:r>
                <a:rPr lang="en-US" sz="2400" b="1" dirty="0">
                  <a:solidFill>
                    <a:schemeClr val="tx1"/>
                  </a:solidFill>
                </a:rPr>
                <a:t>1000</a:t>
              </a:r>
              <a:r>
                <a:rPr lang="en-US" sz="2400" dirty="0">
                  <a:solidFill>
                    <a:schemeClr val="tx1"/>
                  </a:solidFill>
                </a:rPr>
                <a:t> uninfected people get infected during a 1-year period</a:t>
              </a:r>
              <a:endParaRPr lang="en-MW" sz="2400" dirty="0">
                <a:solidFill>
                  <a:schemeClr val="tx1"/>
                </a:solidFill>
              </a:endParaRP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8C942D77-EF00-B758-238B-851361136BCD}"/>
                </a:ext>
              </a:extLst>
            </p:cNvPr>
            <p:cNvCxnSpPr>
              <a:cxnSpLocks/>
              <a:stCxn id="7" idx="0"/>
              <a:endCxn id="5" idx="2"/>
            </p:cNvCxnSpPr>
            <p:nvPr/>
          </p:nvCxnSpPr>
          <p:spPr>
            <a:xfrm flipV="1">
              <a:off x="5153047" y="4681538"/>
              <a:ext cx="288122" cy="106972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71F7912E-DADE-BD32-ACBC-BB6FCDBC48ED}"/>
                </a:ext>
              </a:extLst>
            </p:cNvPr>
            <p:cNvCxnSpPr>
              <a:cxnSpLocks/>
              <a:stCxn id="7" idx="0"/>
              <a:endCxn id="6" idx="2"/>
            </p:cNvCxnSpPr>
            <p:nvPr/>
          </p:nvCxnSpPr>
          <p:spPr>
            <a:xfrm flipV="1">
              <a:off x="5153047" y="2047875"/>
              <a:ext cx="4946754" cy="370338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0BDE74CF-F372-F1B0-7D3E-A30E49490A7B}"/>
                </a:ext>
              </a:extLst>
            </p:cNvPr>
            <p:cNvCxnSpPr>
              <a:cxnSpLocks/>
              <a:stCxn id="7" idx="0"/>
              <a:endCxn id="4" idx="2"/>
            </p:cNvCxnSpPr>
            <p:nvPr/>
          </p:nvCxnSpPr>
          <p:spPr>
            <a:xfrm flipH="1" flipV="1">
              <a:off x="3208085" y="2914381"/>
              <a:ext cx="1944962" cy="2836877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53889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1222</Words>
  <Application>Microsoft Macintosh PowerPoint</Application>
  <PresentationFormat>Widescreen</PresentationFormat>
  <Paragraphs>225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Browallia New</vt:lpstr>
      <vt:lpstr>Calibri</vt:lpstr>
      <vt:lpstr>Calibri Light</vt:lpstr>
      <vt:lpstr>Cambria Math</vt:lpstr>
      <vt:lpstr>Office Theme</vt:lpstr>
      <vt:lpstr>Making sense of the numbers</vt:lpstr>
      <vt:lpstr>PowerPoint Presentation</vt:lpstr>
      <vt:lpstr>Key measures</vt:lpstr>
      <vt:lpstr>How many</vt:lpstr>
      <vt:lpstr>How common</vt:lpstr>
      <vt:lpstr>How effective</vt:lpstr>
      <vt:lpstr>What impact</vt:lpstr>
      <vt:lpstr>Is it worth the investment</vt:lpstr>
      <vt:lpstr>How much is 0.3% annual HIV incidence?</vt:lpstr>
      <vt:lpstr>What is the average transmission risk? Contact with HIV positive person, not virally suppressed</vt:lpstr>
      <vt:lpstr>HIV Prevention Interventions</vt:lpstr>
      <vt:lpstr>How do non-biomedical prevention interventions work?</vt:lpstr>
      <vt:lpstr>How effective are prevention interventions?</vt:lpstr>
      <vt:lpstr>How many infections averted by giving oral PrEP for 1 year to 1000  people with 0.3% incidence?</vt:lpstr>
      <vt:lpstr>Why does risky behavior ≠ HIV incidence?</vt:lpstr>
      <vt:lpstr>Why do we need HIV estimates and mathematical modelling?</vt:lpstr>
      <vt:lpstr>How do we know it’s true?</vt:lpstr>
      <vt:lpstr>Making use of estimates and data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Andreas Jahn</dc:creator>
  <cp:lastModifiedBy>Review</cp:lastModifiedBy>
  <cp:revision>4</cp:revision>
  <dcterms:created xsi:type="dcterms:W3CDTF">2023-06-12T12:45:22Z</dcterms:created>
  <dcterms:modified xsi:type="dcterms:W3CDTF">2024-07-11T22:52:22Z</dcterms:modified>
</cp:coreProperties>
</file>