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jdP486ipOx8F8uwUUuUSaOmn1BE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Virginia Macdonald"/>
  <p:cmAuthor clrIdx="1" id="1" initials="" lastIdx="1" name="Tim Sladd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3-31T03:28:30.777">
    <p:pos x="271" y="156"/>
    <p:text>I wonder if there is a better example? The number of women in Zimbabwe study is small and apart from first 95, doesn't really show unequal access.</p:text>
    <p:extLst>
      <p:ext uri="{C676402C-5697-4E1C-873F-D02D1690AC5C}">
        <p15:threadingInfo timeZoneBias="0"/>
      </p:ext>
      <p:ext uri="http://customooxmlschemas.google.com/">
        <go:slidesCustomData xmlns:go="http://customooxmlschemas.google.com/" commentPostId="AAAAnoflZzU"/>
      </p:ext>
    </p:extLst>
  </p:cm>
  <p:cm authorId="1" idx="1" dt="2023-03-31T03:28:30.777">
    <p:pos x="271" y="156"/>
    <p:text>A comment would help that this slide is comparing the access of transgender women versus cis-gender women to testing and treatment</p:text>
    <p:extLst>
      <p:ext uri="{C676402C-5697-4E1C-873F-D02D1690AC5C}">
        <p15:threadingInfo timeZoneBias="0">
          <p15:parentCm authorId="0" idx="1"/>
        </p15:threadingInfo>
      </p:ext>
      <p:ext uri="http://customooxmlschemas.google.com/">
        <go:slidesCustomData xmlns:go="http://customooxmlschemas.google.com/" commentPostId="AAAAuWebuh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4a488db9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204a488db9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fc7d7e41f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1fc7d7e41f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pic>
        <p:nvPicPr>
          <p:cNvPr id="18" name="Google Shape;18;p41"/>
          <p:cNvPicPr preferRelativeResize="0"/>
          <p:nvPr/>
        </p:nvPicPr>
        <p:blipFill rotWithShape="1">
          <a:blip r:embed="rId2">
            <a:alphaModFix/>
          </a:blip>
          <a:srcRect b="0" l="0" r="0" t="0"/>
          <a:stretch/>
        </p:blipFill>
        <p:spPr>
          <a:xfrm>
            <a:off x="0" y="0"/>
            <a:ext cx="12191999" cy="6858001"/>
          </a:xfrm>
          <a:prstGeom prst="rect">
            <a:avLst/>
          </a:prstGeom>
          <a:noFill/>
          <a:ln>
            <a:noFill/>
          </a:ln>
        </p:spPr>
      </p:pic>
      <p:sp>
        <p:nvSpPr>
          <p:cNvPr id="19" name="Google Shape;19;p41"/>
          <p:cNvSpPr txBox="1"/>
          <p:nvPr>
            <p:ph type="ctrTitle"/>
          </p:nvPr>
        </p:nvSpPr>
        <p:spPr>
          <a:xfrm>
            <a:off x="1215082" y="3031435"/>
            <a:ext cx="10831200" cy="1022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 name="Google Shape;20;p41"/>
          <p:cNvSpPr txBox="1"/>
          <p:nvPr>
            <p:ph idx="1" type="subTitle"/>
          </p:nvPr>
        </p:nvSpPr>
        <p:spPr>
          <a:xfrm>
            <a:off x="1215082" y="4053659"/>
            <a:ext cx="7825800" cy="625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1000"/>
              </a:spcBef>
              <a:spcAft>
                <a:spcPts val="0"/>
              </a:spcAft>
              <a:buClr>
                <a:schemeClr val="lt1"/>
              </a:buClr>
              <a:buSzPts val="2400"/>
              <a:buNone/>
              <a:defRPr sz="2400">
                <a:solidFill>
                  <a:schemeClr val="lt1"/>
                </a:solidFill>
              </a:defRPr>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descr="A picture containing drawing, clock&#10;&#10;Description automatically generated" id="21" name="Google Shape;21;p41"/>
          <p:cNvPicPr preferRelativeResize="0"/>
          <p:nvPr/>
        </p:nvPicPr>
        <p:blipFill rotWithShape="1">
          <a:blip r:embed="rId3">
            <a:alphaModFix/>
          </a:blip>
          <a:srcRect b="0" l="0" r="0" t="0"/>
          <a:stretch/>
        </p:blipFill>
        <p:spPr>
          <a:xfrm>
            <a:off x="10971802" y="460827"/>
            <a:ext cx="637102" cy="1295711"/>
          </a:xfrm>
          <a:prstGeom prst="rect">
            <a:avLst/>
          </a:prstGeom>
          <a:noFill/>
          <a:ln>
            <a:noFill/>
          </a:ln>
        </p:spPr>
      </p:pic>
      <p:pic>
        <p:nvPicPr>
          <p:cNvPr id="22" name="Google Shape;22;p41"/>
          <p:cNvPicPr preferRelativeResize="0"/>
          <p:nvPr/>
        </p:nvPicPr>
        <p:blipFill>
          <a:blip r:embed="rId4">
            <a:alphaModFix/>
          </a:blip>
          <a:stretch>
            <a:fillRect/>
          </a:stretch>
        </p:blipFill>
        <p:spPr>
          <a:xfrm>
            <a:off x="8705600" y="645074"/>
            <a:ext cx="1987800" cy="927225"/>
          </a:xfrm>
          <a:prstGeom prst="rect">
            <a:avLst/>
          </a:prstGeom>
          <a:noFill/>
          <a:ln>
            <a:noFill/>
          </a:ln>
        </p:spPr>
      </p:pic>
      <p:pic>
        <p:nvPicPr>
          <p:cNvPr id="23" name="Google Shape;23;p41"/>
          <p:cNvPicPr preferRelativeResize="0"/>
          <p:nvPr/>
        </p:nvPicPr>
        <p:blipFill>
          <a:blip r:embed="rId5">
            <a:alphaModFix/>
          </a:blip>
          <a:stretch>
            <a:fillRect/>
          </a:stretch>
        </p:blipFill>
        <p:spPr>
          <a:xfrm>
            <a:off x="6013994" y="881736"/>
            <a:ext cx="2413200" cy="453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9" name="Shape 49"/>
        <p:cNvGrpSpPr/>
        <p:nvPr/>
      </p:nvGrpSpPr>
      <p:grpSpPr>
        <a:xfrm>
          <a:off x="0" y="0"/>
          <a:ext cx="0" cy="0"/>
          <a:chOff x="0" y="0"/>
          <a:chExt cx="0" cy="0"/>
        </a:xfrm>
      </p:grpSpPr>
      <p:sp>
        <p:nvSpPr>
          <p:cNvPr id="50" name="Google Shape;50;p52"/>
          <p:cNvSpPr txBox="1"/>
          <p:nvPr>
            <p:ph idx="1" type="body"/>
          </p:nvPr>
        </p:nvSpPr>
        <p:spPr>
          <a:xfrm>
            <a:off x="5183188" y="1413089"/>
            <a:ext cx="6172200" cy="44481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1" name="Google Shape;51;p52"/>
          <p:cNvSpPr txBox="1"/>
          <p:nvPr>
            <p:ph idx="2" type="body"/>
          </p:nvPr>
        </p:nvSpPr>
        <p:spPr>
          <a:xfrm>
            <a:off x="839788" y="1421027"/>
            <a:ext cx="3932100" cy="44481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2" name="Shape 52"/>
        <p:cNvGrpSpPr/>
        <p:nvPr/>
      </p:nvGrpSpPr>
      <p:grpSpPr>
        <a:xfrm>
          <a:off x="0" y="0"/>
          <a:ext cx="0" cy="0"/>
          <a:chOff x="0" y="0"/>
          <a:chExt cx="0" cy="0"/>
        </a:xfrm>
      </p:grpSpPr>
      <p:sp>
        <p:nvSpPr>
          <p:cNvPr id="53" name="Google Shape;53;p53"/>
          <p:cNvSpPr/>
          <p:nvPr>
            <p:ph idx="2" type="pic"/>
          </p:nvPr>
        </p:nvSpPr>
        <p:spPr>
          <a:xfrm>
            <a:off x="5183188" y="1462516"/>
            <a:ext cx="6172200" cy="4398600"/>
          </a:xfrm>
          <a:prstGeom prst="rect">
            <a:avLst/>
          </a:prstGeom>
          <a:noFill/>
          <a:ln>
            <a:noFill/>
          </a:ln>
        </p:spPr>
      </p:sp>
      <p:sp>
        <p:nvSpPr>
          <p:cNvPr id="54" name="Google Shape;54;p53"/>
          <p:cNvSpPr txBox="1"/>
          <p:nvPr>
            <p:ph idx="1" type="body"/>
          </p:nvPr>
        </p:nvSpPr>
        <p:spPr>
          <a:xfrm>
            <a:off x="839788" y="1470454"/>
            <a:ext cx="3932100" cy="43986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42"/>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42"/>
          <p:cNvSpPr txBox="1"/>
          <p:nvPr>
            <p:ph idx="1" type="body"/>
          </p:nvPr>
        </p:nvSpPr>
        <p:spPr>
          <a:xfrm>
            <a:off x="838200" y="1567207"/>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43"/>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4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0" name="Google Shape;30;p4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 name="Google Shape;33;p4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9FC8"/>
              </a:buClr>
              <a:buSzPts val="2400"/>
              <a:buNone/>
              <a:defRPr sz="2400">
                <a:solidFill>
                  <a:srgbClr val="889FC8"/>
                </a:solidFill>
              </a:defRPr>
            </a:lvl1pPr>
            <a:lvl2pPr indent="-228600" lvl="1" marL="914400" rtl="0" algn="l">
              <a:lnSpc>
                <a:spcPct val="90000"/>
              </a:lnSpc>
              <a:spcBef>
                <a:spcPts val="500"/>
              </a:spcBef>
              <a:spcAft>
                <a:spcPts val="0"/>
              </a:spcAft>
              <a:buClr>
                <a:srgbClr val="889FC8"/>
              </a:buClr>
              <a:buSzPts val="2000"/>
              <a:buNone/>
              <a:defRPr sz="2000">
                <a:solidFill>
                  <a:srgbClr val="889FC8"/>
                </a:solidFill>
              </a:defRPr>
            </a:lvl2pPr>
            <a:lvl3pPr indent="-228600" lvl="2" marL="1371600" rtl="0" algn="l">
              <a:lnSpc>
                <a:spcPct val="90000"/>
              </a:lnSpc>
              <a:spcBef>
                <a:spcPts val="500"/>
              </a:spcBef>
              <a:spcAft>
                <a:spcPts val="0"/>
              </a:spcAft>
              <a:buClr>
                <a:srgbClr val="889FC8"/>
              </a:buClr>
              <a:buSzPts val="1800"/>
              <a:buNone/>
              <a:defRPr sz="1800">
                <a:solidFill>
                  <a:srgbClr val="889FC8"/>
                </a:solidFill>
              </a:defRPr>
            </a:lvl3pPr>
            <a:lvl4pPr indent="-228600" lvl="3" marL="1828800" rtl="0" algn="l">
              <a:lnSpc>
                <a:spcPct val="90000"/>
              </a:lnSpc>
              <a:spcBef>
                <a:spcPts val="500"/>
              </a:spcBef>
              <a:spcAft>
                <a:spcPts val="0"/>
              </a:spcAft>
              <a:buClr>
                <a:srgbClr val="889FC8"/>
              </a:buClr>
              <a:buSzPts val="1600"/>
              <a:buNone/>
              <a:defRPr sz="1600">
                <a:solidFill>
                  <a:srgbClr val="889FC8"/>
                </a:solidFill>
              </a:defRPr>
            </a:lvl4pPr>
            <a:lvl5pPr indent="-228600" lvl="4" marL="2286000" rtl="0" algn="l">
              <a:lnSpc>
                <a:spcPct val="90000"/>
              </a:lnSpc>
              <a:spcBef>
                <a:spcPts val="500"/>
              </a:spcBef>
              <a:spcAft>
                <a:spcPts val="0"/>
              </a:spcAft>
              <a:buClr>
                <a:srgbClr val="889FC8"/>
              </a:buClr>
              <a:buSzPts val="1600"/>
              <a:buNone/>
              <a:defRPr sz="1600">
                <a:solidFill>
                  <a:srgbClr val="889FC8"/>
                </a:solidFill>
              </a:defRPr>
            </a:lvl5pPr>
            <a:lvl6pPr indent="-228600" lvl="5" marL="2743200" rtl="0" algn="l">
              <a:lnSpc>
                <a:spcPct val="90000"/>
              </a:lnSpc>
              <a:spcBef>
                <a:spcPts val="500"/>
              </a:spcBef>
              <a:spcAft>
                <a:spcPts val="0"/>
              </a:spcAft>
              <a:buClr>
                <a:srgbClr val="889FC8"/>
              </a:buClr>
              <a:buSzPts val="1600"/>
              <a:buNone/>
              <a:defRPr sz="1600">
                <a:solidFill>
                  <a:srgbClr val="889FC8"/>
                </a:solidFill>
              </a:defRPr>
            </a:lvl6pPr>
            <a:lvl7pPr indent="-228600" lvl="6" marL="3200400" rtl="0" algn="l">
              <a:lnSpc>
                <a:spcPct val="90000"/>
              </a:lnSpc>
              <a:spcBef>
                <a:spcPts val="500"/>
              </a:spcBef>
              <a:spcAft>
                <a:spcPts val="0"/>
              </a:spcAft>
              <a:buClr>
                <a:srgbClr val="889FC8"/>
              </a:buClr>
              <a:buSzPts val="1600"/>
              <a:buNone/>
              <a:defRPr sz="1600">
                <a:solidFill>
                  <a:srgbClr val="889FC8"/>
                </a:solidFill>
              </a:defRPr>
            </a:lvl7pPr>
            <a:lvl8pPr indent="-228600" lvl="7" marL="3657600" rtl="0" algn="l">
              <a:lnSpc>
                <a:spcPct val="90000"/>
              </a:lnSpc>
              <a:spcBef>
                <a:spcPts val="500"/>
              </a:spcBef>
              <a:spcAft>
                <a:spcPts val="0"/>
              </a:spcAft>
              <a:buClr>
                <a:srgbClr val="889FC8"/>
              </a:buClr>
              <a:buSzPts val="1600"/>
              <a:buNone/>
              <a:defRPr sz="1600">
                <a:solidFill>
                  <a:srgbClr val="889FC8"/>
                </a:solidFill>
              </a:defRPr>
            </a:lvl8pPr>
            <a:lvl9pPr indent="-228600" lvl="8" marL="4114800" rtl="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34" name="Shape 34"/>
        <p:cNvGrpSpPr/>
        <p:nvPr/>
      </p:nvGrpSpPr>
      <p:grpSpPr>
        <a:xfrm>
          <a:off x="0" y="0"/>
          <a:ext cx="0" cy="0"/>
          <a:chOff x="0" y="0"/>
          <a:chExt cx="0" cy="0"/>
        </a:xfrm>
      </p:grpSpPr>
      <p:sp>
        <p:nvSpPr>
          <p:cNvPr id="35" name="Google Shape;35;p47"/>
          <p:cNvSpPr txBox="1"/>
          <p:nvPr>
            <p:ph type="ctrTitle"/>
          </p:nvPr>
        </p:nvSpPr>
        <p:spPr>
          <a:xfrm>
            <a:off x="1215082" y="3031435"/>
            <a:ext cx="10831200" cy="1022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171616"/>
              </a:buClr>
              <a:buSzPts val="6000"/>
              <a:buFont typeface="Arial"/>
              <a:buNone/>
              <a:defRPr sz="6000">
                <a:solidFill>
                  <a:srgbClr val="17161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p47"/>
          <p:cNvSpPr txBox="1"/>
          <p:nvPr>
            <p:ph idx="1" type="subTitle"/>
          </p:nvPr>
        </p:nvSpPr>
        <p:spPr>
          <a:xfrm>
            <a:off x="1215082" y="4053659"/>
            <a:ext cx="7825800" cy="625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1000"/>
              </a:spcBef>
              <a:spcAft>
                <a:spcPts val="0"/>
              </a:spcAft>
              <a:buClr>
                <a:srgbClr val="171616"/>
              </a:buClr>
              <a:buSzPts val="2400"/>
              <a:buNone/>
              <a:defRPr sz="2400">
                <a:solidFill>
                  <a:srgbClr val="171616"/>
                </a:solidFill>
              </a:defRPr>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38" name="Shape 38"/>
        <p:cNvGrpSpPr/>
        <p:nvPr/>
      </p:nvGrpSpPr>
      <p:grpSpPr>
        <a:xfrm>
          <a:off x="0" y="0"/>
          <a:ext cx="0" cy="0"/>
          <a:chOff x="0" y="0"/>
          <a:chExt cx="0" cy="0"/>
        </a:xfrm>
      </p:grpSpPr>
      <p:pic>
        <p:nvPicPr>
          <p:cNvPr id="39" name="Google Shape;39;p49"/>
          <p:cNvPicPr preferRelativeResize="0"/>
          <p:nvPr/>
        </p:nvPicPr>
        <p:blipFill rotWithShape="1">
          <a:blip r:embed="rId2">
            <a:alphaModFix/>
          </a:blip>
          <a:srcRect b="0" l="0" r="0" t="0"/>
          <a:stretch/>
        </p:blipFill>
        <p:spPr>
          <a:xfrm>
            <a:off x="0" y="0"/>
            <a:ext cx="12191999" cy="6858001"/>
          </a:xfrm>
          <a:prstGeom prst="rect">
            <a:avLst/>
          </a:prstGeom>
          <a:noFill/>
          <a:ln>
            <a:noFill/>
          </a:ln>
        </p:spPr>
      </p:pic>
      <p:pic>
        <p:nvPicPr>
          <p:cNvPr descr="A picture containing drawing, clock&#10;&#10;Description automatically generated" id="40" name="Google Shape;40;p49"/>
          <p:cNvPicPr preferRelativeResize="0"/>
          <p:nvPr/>
        </p:nvPicPr>
        <p:blipFill rotWithShape="1">
          <a:blip r:embed="rId3">
            <a:alphaModFix/>
          </a:blip>
          <a:srcRect b="0" l="0" r="0" t="0"/>
          <a:stretch/>
        </p:blipFill>
        <p:spPr>
          <a:xfrm>
            <a:off x="5486898" y="2190236"/>
            <a:ext cx="1218202" cy="24775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50"/>
          <p:cNvSpPr txBox="1"/>
          <p:nvPr>
            <p:ph type="title"/>
          </p:nvPr>
        </p:nvSpPr>
        <p:spPr>
          <a:xfrm>
            <a:off x="839788" y="365125"/>
            <a:ext cx="105156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 name="Google Shape;43;p50"/>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4" name="Google Shape;44;p50"/>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5" name="Google Shape;45;p50"/>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6" name="Google Shape;46;p50"/>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51"/>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6.pn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40"/>
          <p:cNvPicPr preferRelativeResize="0"/>
          <p:nvPr/>
        </p:nvPicPr>
        <p:blipFill rotWithShape="1">
          <a:blip r:embed="rId1">
            <a:alphaModFix/>
          </a:blip>
          <a:srcRect b="0" l="0" r="0" t="0"/>
          <a:stretch/>
        </p:blipFill>
        <p:spPr>
          <a:xfrm>
            <a:off x="0" y="0"/>
            <a:ext cx="12191997" cy="1168400"/>
          </a:xfrm>
          <a:prstGeom prst="rect">
            <a:avLst/>
          </a:prstGeom>
          <a:noFill/>
          <a:ln>
            <a:noFill/>
          </a:ln>
        </p:spPr>
      </p:pic>
      <p:sp>
        <p:nvSpPr>
          <p:cNvPr id="11" name="Google Shape;11;p4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 name="Google Shape;12;p40"/>
          <p:cNvSpPr txBox="1"/>
          <p:nvPr>
            <p:ph idx="1" type="body"/>
          </p:nvPr>
        </p:nvSpPr>
        <p:spPr>
          <a:xfrm>
            <a:off x="838200" y="1567207"/>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40"/>
          <p:cNvSpPr txBox="1"/>
          <p:nvPr/>
        </p:nvSpPr>
        <p:spPr>
          <a:xfrm>
            <a:off x="7820687" y="6513183"/>
            <a:ext cx="3945900" cy="253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50" u="none" cap="none" strike="noStrike">
                <a:solidFill>
                  <a:schemeClr val="dk1"/>
                </a:solidFill>
                <a:latin typeface="Arial"/>
                <a:ea typeface="Arial"/>
                <a:cs typeface="Arial"/>
                <a:sym typeface="Arial"/>
              </a:rPr>
              <a:t>UNITED NATIONS DEVELOPMENT PROGRAMME</a:t>
            </a:r>
            <a:endParaRPr/>
          </a:p>
        </p:txBody>
      </p:sp>
      <p:pic>
        <p:nvPicPr>
          <p:cNvPr id="14" name="Google Shape;14;p40"/>
          <p:cNvPicPr preferRelativeResize="0"/>
          <p:nvPr/>
        </p:nvPicPr>
        <p:blipFill rotWithShape="1">
          <a:blip r:embed="rId2">
            <a:alphaModFix/>
          </a:blip>
          <a:srcRect b="0" l="0" r="0" t="0"/>
          <a:stretch/>
        </p:blipFill>
        <p:spPr>
          <a:xfrm>
            <a:off x="11486663" y="178900"/>
            <a:ext cx="398562" cy="810598"/>
          </a:xfrm>
          <a:prstGeom prst="rect">
            <a:avLst/>
          </a:prstGeom>
          <a:noFill/>
          <a:ln>
            <a:noFill/>
          </a:ln>
        </p:spPr>
      </p:pic>
      <p:pic>
        <p:nvPicPr>
          <p:cNvPr id="15" name="Google Shape;15;p40"/>
          <p:cNvPicPr preferRelativeResize="0"/>
          <p:nvPr/>
        </p:nvPicPr>
        <p:blipFill>
          <a:blip r:embed="rId3">
            <a:alphaModFix/>
          </a:blip>
          <a:stretch>
            <a:fillRect/>
          </a:stretch>
        </p:blipFill>
        <p:spPr>
          <a:xfrm>
            <a:off x="10300350" y="371588"/>
            <a:ext cx="1053450" cy="491400"/>
          </a:xfrm>
          <a:prstGeom prst="rect">
            <a:avLst/>
          </a:prstGeom>
          <a:noFill/>
          <a:ln>
            <a:noFill/>
          </a:ln>
        </p:spPr>
      </p:pic>
      <p:pic>
        <p:nvPicPr>
          <p:cNvPr id="16" name="Google Shape;16;p40"/>
          <p:cNvPicPr preferRelativeResize="0"/>
          <p:nvPr/>
        </p:nvPicPr>
        <p:blipFill>
          <a:blip r:embed="rId4">
            <a:alphaModFix/>
          </a:blip>
          <a:stretch>
            <a:fillRect/>
          </a:stretch>
        </p:blipFill>
        <p:spPr>
          <a:xfrm>
            <a:off x="8427500" y="453650"/>
            <a:ext cx="1739973" cy="327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omments" Target="../comments/commen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hivpolicylab.org/abou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hivpolicylab.org/abou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stigmaindex.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1" Type="http://schemas.openxmlformats.org/officeDocument/2006/relationships/hyperlink" Target="https://www.unaids.org/en/resources/documents/2022/global-aids-monitoring-guidelines" TargetMode="External"/><Relationship Id="rId10" Type="http://schemas.openxmlformats.org/officeDocument/2006/relationships/hyperlink" Target="https://www.who.int/publications/i/item/9789240000735" TargetMode="External"/><Relationship Id="rId13" Type="http://schemas.openxmlformats.org/officeDocument/2006/relationships/hyperlink" Target="https://www.nswp.org/resource/nswp-publications/mapping-and-population-size-estimates-sex-workers-proceed-extreme-caution" TargetMode="External"/><Relationship Id="rId12" Type="http://schemas.openxmlformats.org/officeDocument/2006/relationships/hyperlink" Target="https://www.unaids.org/en/resources/documents/2021/establishing-community-led-monitoring-hiv-services" TargetMode="External"/><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www.unaids.org/sites/default/files/media_asset/2022-global-aids-update_en.pdf" TargetMode="External"/><Relationship Id="rId4" Type="http://schemas.openxmlformats.org/officeDocument/2006/relationships/hyperlink" Target="https://kpatlas.unaids.org/" TargetMode="External"/><Relationship Id="rId9" Type="http://schemas.openxmlformats.org/officeDocument/2006/relationships/hyperlink" Target="https://www.who.int/publications/i/item/978-92-4-151301-2" TargetMode="External"/><Relationship Id="rId5" Type="http://schemas.openxmlformats.org/officeDocument/2006/relationships/hyperlink" Target="https://www.who.int/publications/i/item/9789240052390" TargetMode="External"/><Relationship Id="rId6" Type="http://schemas.openxmlformats.org/officeDocument/2006/relationships/hyperlink" Target="https://apps.who.int/iris/bitstream/handle/10665/258924/9789241513012-eng.pdf" TargetMode="External"/><Relationship Id="rId7" Type="http://schemas.openxmlformats.org/officeDocument/2006/relationships/hyperlink" Target="http://www.unaids.org/en/resources/documents/2011/2011_Estimating_Populations" TargetMode="External"/><Relationship Id="rId8" Type="http://schemas.openxmlformats.org/officeDocument/2006/relationships/hyperlink" Target="https://www.unaids.org/sites/default/files/media_asset/2020-recommended-population-size-estimates-of-men-who-have-sex-with-men_en.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1215082" y="3031435"/>
            <a:ext cx="10831200" cy="102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b="1" lang="en-US" sz="4800"/>
              <a:t>Module 1: Key elements of programming with key populations</a:t>
            </a:r>
            <a:endParaRPr sz="4800"/>
          </a:p>
        </p:txBody>
      </p:sp>
      <p:sp>
        <p:nvSpPr>
          <p:cNvPr id="60" name="Google Shape;60;p1"/>
          <p:cNvSpPr txBox="1"/>
          <p:nvPr>
            <p:ph idx="1" type="subTitle"/>
          </p:nvPr>
        </p:nvSpPr>
        <p:spPr>
          <a:xfrm>
            <a:off x="1286522" y="5075883"/>
            <a:ext cx="9761836" cy="39288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b="1" lang="en-US" sz="1600">
                <a:highlight>
                  <a:srgbClr val="808080"/>
                </a:highlight>
              </a:rPr>
              <a:t>In-Reach Online Training | Increasing support and partnerships with key populations </a:t>
            </a:r>
            <a:r>
              <a:rPr b="1" lang="en-US" sz="1600">
                <a:highlight>
                  <a:srgbClr val="808080"/>
                </a:highlight>
                <a:extLst>
                  <a:ext uri="http://customooxmlschemas.google.com/">
                    <go:slidesCustomData xmlns:go="http://customooxmlschemas.google.com/" textRoundtripDataId="0"/>
                  </a:ext>
                </a:extLst>
              </a:rPr>
              <a:t>at risk of </a:t>
            </a:r>
            <a:r>
              <a:rPr b="1" lang="en-US" sz="1600">
                <a:highlight>
                  <a:srgbClr val="808080"/>
                </a:highlight>
              </a:rPr>
              <a:t>HIV</a:t>
            </a:r>
            <a:endParaRPr/>
          </a:p>
        </p:txBody>
      </p:sp>
      <p:sp>
        <p:nvSpPr>
          <p:cNvPr id="61" name="Google Shape;61;p1"/>
          <p:cNvSpPr txBox="1"/>
          <p:nvPr/>
        </p:nvSpPr>
        <p:spPr>
          <a:xfrm>
            <a:off x="1286522" y="4053659"/>
            <a:ext cx="9761836" cy="102222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Session 1.1</a:t>
            </a:r>
            <a:r>
              <a:rPr b="0" i="0" lang="en-US" sz="2400" u="none" cap="none" strike="noStrike">
                <a:solidFill>
                  <a:schemeClr val="lt1"/>
                </a:solidFill>
                <a:latin typeface="Arial"/>
                <a:ea typeface="Arial"/>
                <a:cs typeface="Arial"/>
                <a:sym typeface="Arial"/>
              </a:rPr>
              <a:t>: The HIV epidemiology and vulnerability of key populations, and the importance of strategic information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04a488db95_0_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 responses</a:t>
            </a:r>
            <a:endParaRPr/>
          </a:p>
        </p:txBody>
      </p:sp>
      <p:sp>
        <p:nvSpPr>
          <p:cNvPr id="138" name="Google Shape;138;g204a488db95_0_0"/>
          <p:cNvSpPr txBox="1"/>
          <p:nvPr>
            <p:ph idx="1" type="body"/>
          </p:nvPr>
        </p:nvSpPr>
        <p:spPr>
          <a:xfrm>
            <a:off x="838200" y="1567207"/>
            <a:ext cx="10515600" cy="43512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1000"/>
              </a:spcBef>
              <a:spcAft>
                <a:spcPts val="0"/>
              </a:spcAft>
              <a:buSzPts val="2000"/>
              <a:buAutoNum type="arabicPeriod"/>
            </a:pPr>
            <a:r>
              <a:rPr b="1" lang="en-US" sz="2000"/>
              <a:t>Correct. </a:t>
            </a:r>
            <a:r>
              <a:rPr lang="en-US" sz="2000"/>
              <a:t>Men who have sex with men have 28 times higher risk to acquire HIV than the general population. People who inject drugs 35, female sex workers 30, transgender people 14, and people in prisons and other closed settings five times higher risk.</a:t>
            </a:r>
            <a:endParaRPr sz="2000"/>
          </a:p>
          <a:p>
            <a:pPr indent="-355600" lvl="0" marL="457200" rtl="0" algn="l">
              <a:lnSpc>
                <a:spcPct val="115000"/>
              </a:lnSpc>
              <a:spcBef>
                <a:spcPts val="0"/>
              </a:spcBef>
              <a:spcAft>
                <a:spcPts val="0"/>
              </a:spcAft>
              <a:buSzPts val="2000"/>
              <a:buAutoNum type="arabicPeriod"/>
            </a:pPr>
            <a:r>
              <a:rPr b="1" lang="en-US" sz="2000"/>
              <a:t>Incorrect.</a:t>
            </a:r>
            <a:r>
              <a:rPr lang="en-US" sz="2000"/>
              <a:t> Several factors – including laws and discriminatory attitudes – create barriers to health-care access for key populations.</a:t>
            </a:r>
            <a:endParaRPr sz="2000"/>
          </a:p>
          <a:p>
            <a:pPr indent="-355600" lvl="0" marL="457200" rtl="0" algn="l">
              <a:lnSpc>
                <a:spcPct val="115000"/>
              </a:lnSpc>
              <a:spcBef>
                <a:spcPts val="0"/>
              </a:spcBef>
              <a:spcAft>
                <a:spcPts val="0"/>
              </a:spcAft>
              <a:buSzPts val="2000"/>
              <a:buAutoNum type="arabicPeriod"/>
            </a:pPr>
            <a:r>
              <a:rPr b="1" lang="en-US" sz="2000"/>
              <a:t>Incorrect.</a:t>
            </a:r>
            <a:r>
              <a:rPr lang="en-US" sz="2000"/>
              <a:t> Research has shown that laws criminal</a:t>
            </a:r>
            <a:r>
              <a:rPr lang="en-US" sz="2000"/>
              <a:t>is</a:t>
            </a:r>
            <a:r>
              <a:rPr lang="en-US" sz="2000"/>
              <a:t>ing sex work, drug use and same-sex relations are associated with higher rates of HIV infection in these populations. </a:t>
            </a:r>
            <a:endParaRPr sz="2000"/>
          </a:p>
          <a:p>
            <a:pPr indent="-355600" lvl="0" marL="457200" rtl="0" algn="l">
              <a:lnSpc>
                <a:spcPct val="115000"/>
              </a:lnSpc>
              <a:spcBef>
                <a:spcPts val="0"/>
              </a:spcBef>
              <a:spcAft>
                <a:spcPts val="0"/>
              </a:spcAft>
              <a:buSzPts val="2000"/>
              <a:buAutoNum type="arabicPeriod"/>
            </a:pPr>
            <a:r>
              <a:rPr b="1" lang="en-US" sz="2000"/>
              <a:t>Correct.</a:t>
            </a:r>
            <a:r>
              <a:rPr lang="en-US" sz="2000"/>
              <a:t> </a:t>
            </a:r>
            <a:r>
              <a:rPr lang="en-US" sz="2000">
                <a:extLst>
                  <a:ext uri="http://customooxmlschemas.google.com/">
                    <go:slidesCustomData xmlns:go="http://customooxmlschemas.google.com/" textRoundtripDataId="3"/>
                  </a:ext>
                </a:extLst>
              </a:rPr>
              <a:t>Demographic and behavioural information can help us advocate for and design effective policies and programmes to reduce HIV among key populations.  </a:t>
            </a:r>
            <a:endParaRPr sz="2000"/>
          </a:p>
        </p:txBody>
      </p:sp>
      <p:cxnSp>
        <p:nvCxnSpPr>
          <p:cNvPr id="139" name="Google Shape;139;g204a488db95_0_0"/>
          <p:cNvCxnSpPr>
            <a:endCxn id="140" idx="1"/>
          </p:cNvCxnSpPr>
          <p:nvPr/>
        </p:nvCxnSpPr>
        <p:spPr>
          <a:xfrm>
            <a:off x="255900" y="6625480"/>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41" name="Google Shape;141;g204a488db95_0_0"/>
          <p:cNvSpPr txBox="1"/>
          <p:nvPr/>
        </p:nvSpPr>
        <p:spPr>
          <a:xfrm>
            <a:off x="838200" y="6494675"/>
            <a:ext cx="4156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a:t>
            </a:r>
            <a:r>
              <a:rPr lang="en-US" sz="1100">
                <a:solidFill>
                  <a:srgbClr val="ACB8CA"/>
                </a:solidFill>
                <a:latin typeface="Arial"/>
                <a:ea typeface="Arial"/>
                <a:cs typeface="Arial"/>
                <a:sym typeface="Arial"/>
              </a:rPr>
              <a:t> QUESTIONS TO FRAME THIS SESSION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type="title"/>
          </p:nvPr>
        </p:nvSpPr>
        <p:spPr>
          <a:xfrm>
            <a:off x="831850" y="219321"/>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1.1: The HIV epidemiology and vulnerability of key populations, and the importance of strategic information </a:t>
            </a:r>
            <a:endParaRPr b="0" sz="3600">
              <a:solidFill>
                <a:srgbClr val="024D84"/>
              </a:solidFill>
            </a:endParaRPr>
          </a:p>
        </p:txBody>
      </p:sp>
      <p:sp>
        <p:nvSpPr>
          <p:cNvPr id="147" name="Google Shape;147;p11"/>
          <p:cNvSpPr txBox="1"/>
          <p:nvPr>
            <p:ph idx="1" type="body"/>
          </p:nvPr>
        </p:nvSpPr>
        <p:spPr>
          <a:xfrm>
            <a:off x="831850" y="3225424"/>
            <a:ext cx="10515600" cy="32508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dk1"/>
              </a:buClr>
              <a:buSzPts val="1800"/>
              <a:buFont typeface="Noto Sans Symbols"/>
              <a:buChar char="➢"/>
            </a:pPr>
            <a:r>
              <a:rPr lang="en-US" sz="1800">
                <a:solidFill>
                  <a:schemeClr val="dk1"/>
                </a:solidFill>
              </a:rPr>
              <a:t>Questions to frame this section</a:t>
            </a:r>
            <a:endParaRPr>
              <a:solidFill>
                <a:schemeClr val="dk1"/>
              </a:solidFill>
            </a:endParaRPr>
          </a:p>
          <a:p>
            <a:pPr indent="-342900" lvl="0" marL="342900" rtl="0" algn="l">
              <a:lnSpc>
                <a:spcPct val="120000"/>
              </a:lnSpc>
              <a:spcBef>
                <a:spcPts val="1000"/>
              </a:spcBef>
              <a:spcAft>
                <a:spcPts val="0"/>
              </a:spcAft>
              <a:buClr>
                <a:schemeClr val="dk1"/>
              </a:buClr>
              <a:buSzPts val="2000"/>
              <a:buFont typeface="Noto Sans Symbols"/>
              <a:buChar char="➢"/>
            </a:pPr>
            <a:r>
              <a:rPr b="1" lang="en-US" sz="1800">
                <a:solidFill>
                  <a:schemeClr val="dk1"/>
                </a:solidFill>
              </a:rPr>
              <a:t>HIV epidemiology of key populations</a:t>
            </a:r>
            <a:endParaRPr b="1">
              <a:solidFill>
                <a:schemeClr val="dk1"/>
              </a:solidFill>
              <a:highlight>
                <a:schemeClr val="lt1"/>
              </a:highlight>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Key populations’ vulnerability to HIV</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Using strategic information for policy and programming</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Take-home messages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Session review questions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Further information and resources</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400"/>
              <a:t>Key populations and their sex partners account </a:t>
            </a:r>
            <a:endParaRPr sz="2400"/>
          </a:p>
          <a:p>
            <a:pPr indent="0" lvl="0" marL="0" rtl="0" algn="l">
              <a:lnSpc>
                <a:spcPct val="90000"/>
              </a:lnSpc>
              <a:spcBef>
                <a:spcPts val="0"/>
              </a:spcBef>
              <a:spcAft>
                <a:spcPts val="0"/>
              </a:spcAft>
              <a:buClr>
                <a:schemeClr val="lt1"/>
              </a:buClr>
              <a:buSzPts val="2800"/>
              <a:buFont typeface="Arial"/>
              <a:buNone/>
            </a:pPr>
            <a:r>
              <a:rPr lang="en-US" sz="2400"/>
              <a:t>for the majority of new HIV infections globally</a:t>
            </a:r>
            <a:endParaRPr sz="2800"/>
          </a:p>
        </p:txBody>
      </p:sp>
      <p:sp>
        <p:nvSpPr>
          <p:cNvPr id="153" name="Google Shape;153;p12"/>
          <p:cNvSpPr txBox="1"/>
          <p:nvPr>
            <p:ph idx="1" type="body"/>
          </p:nvPr>
        </p:nvSpPr>
        <p:spPr>
          <a:xfrm>
            <a:off x="838200" y="1796121"/>
            <a:ext cx="5181600" cy="4351338"/>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Clr>
                <a:schemeClr val="dk1"/>
              </a:buClr>
              <a:buSzPts val="1800"/>
              <a:buNone/>
            </a:pPr>
            <a:r>
              <a:rPr lang="en-US"/>
              <a:t>Key populations and their sexual partners accounted for </a:t>
            </a:r>
            <a:r>
              <a:rPr b="1" lang="en-US"/>
              <a:t>70% of new HIV infections globally </a:t>
            </a:r>
            <a:r>
              <a:rPr lang="en-US"/>
              <a:t>in 2021.</a:t>
            </a:r>
            <a:endParaRPr/>
          </a:p>
          <a:p>
            <a:pPr indent="0" lvl="0" marL="114300" rtl="0" algn="l">
              <a:lnSpc>
                <a:spcPct val="100000"/>
              </a:lnSpc>
              <a:spcBef>
                <a:spcPts val="0"/>
              </a:spcBef>
              <a:spcAft>
                <a:spcPts val="0"/>
              </a:spcAft>
              <a:buClr>
                <a:schemeClr val="dk1"/>
              </a:buClr>
              <a:buSzPts val="1800"/>
              <a:buNone/>
            </a:pPr>
            <a:r>
              <a:t/>
            </a:r>
            <a:endParaRPr/>
          </a:p>
          <a:p>
            <a:pPr indent="0" lvl="0" marL="114300" rtl="0" algn="l">
              <a:lnSpc>
                <a:spcPct val="100000"/>
              </a:lnSpc>
              <a:spcBef>
                <a:spcPts val="0"/>
              </a:spcBef>
              <a:spcAft>
                <a:spcPts val="0"/>
              </a:spcAft>
              <a:buClr>
                <a:schemeClr val="dk1"/>
              </a:buClr>
              <a:buSzPts val="1800"/>
              <a:buNone/>
            </a:pPr>
            <a:r>
              <a:rPr lang="en-US"/>
              <a:t>Outside sub-Saharan Africa, key populations</a:t>
            </a:r>
            <a:r>
              <a:rPr lang="en-US">
                <a:highlight>
                  <a:schemeClr val="lt1"/>
                </a:highlight>
              </a:rPr>
              <a:t> and their sexual partners </a:t>
            </a:r>
            <a:r>
              <a:rPr lang="en-US"/>
              <a:t>account for </a:t>
            </a:r>
            <a:r>
              <a:rPr b="1" lang="en-US"/>
              <a:t>94% of all new infections. </a:t>
            </a:r>
            <a:endParaRPr/>
          </a:p>
        </p:txBody>
      </p:sp>
      <p:sp>
        <p:nvSpPr>
          <p:cNvPr id="154" name="Google Shape;154;p12"/>
          <p:cNvSpPr txBox="1"/>
          <p:nvPr>
            <p:ph idx="2" type="body"/>
          </p:nvPr>
        </p:nvSpPr>
        <p:spPr>
          <a:xfrm>
            <a:off x="6172200" y="1796121"/>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n-US" sz="2800"/>
              <a:t>Key population</a:t>
            </a:r>
            <a:r>
              <a:rPr b="1" lang="en-US" sz="2800">
                <a:highlight>
                  <a:schemeClr val="lt1"/>
                </a:highlight>
              </a:rPr>
              <a:t>s and their sexual partners</a:t>
            </a:r>
            <a:r>
              <a:rPr b="1" lang="en-US">
                <a:highlight>
                  <a:schemeClr val="lt1"/>
                </a:highlight>
              </a:rPr>
              <a:t> </a:t>
            </a:r>
            <a:r>
              <a:rPr b="1" lang="en-US" sz="2800">
                <a:highlight>
                  <a:schemeClr val="lt1"/>
                </a:highlight>
              </a:rPr>
              <a:t>ac</a:t>
            </a:r>
            <a:r>
              <a:rPr b="1" lang="en-US" sz="2800"/>
              <a:t>count for:</a:t>
            </a:r>
            <a:endParaRPr/>
          </a:p>
          <a:p>
            <a:pPr indent="-203200" lvl="0" marL="228600" rtl="0" algn="l">
              <a:lnSpc>
                <a:spcPct val="100000"/>
              </a:lnSpc>
              <a:spcBef>
                <a:spcPts val="1000"/>
              </a:spcBef>
              <a:spcAft>
                <a:spcPts val="0"/>
              </a:spcAft>
              <a:buClr>
                <a:schemeClr val="dk1"/>
              </a:buClr>
              <a:buSzPts val="2400"/>
              <a:buChar char="•"/>
            </a:pPr>
            <a:r>
              <a:rPr lang="en-US" sz="2800"/>
              <a:t>&gt;88% of new HIV infections in Western and Central Europe and North America</a:t>
            </a:r>
            <a:endParaRPr/>
          </a:p>
          <a:p>
            <a:pPr indent="-203200" lvl="0" marL="228600" rtl="0" algn="l">
              <a:lnSpc>
                <a:spcPct val="100000"/>
              </a:lnSpc>
              <a:spcBef>
                <a:spcPts val="1000"/>
              </a:spcBef>
              <a:spcAft>
                <a:spcPts val="0"/>
              </a:spcAft>
              <a:buClr>
                <a:schemeClr val="dk1"/>
              </a:buClr>
              <a:buSzPts val="2400"/>
              <a:buChar char="•"/>
            </a:pPr>
            <a:r>
              <a:rPr lang="en-US" sz="2800">
                <a:extLst>
                  <a:ext uri="http://customooxmlschemas.google.com/">
                    <go:slidesCustomData xmlns:go="http://customooxmlschemas.google.com/" textRoundtripDataId="4"/>
                  </a:ext>
                </a:extLst>
              </a:rPr>
              <a:t>78% of new HIV infections in Asia and the Pacific</a:t>
            </a:r>
            <a:endParaRPr/>
          </a:p>
          <a:p>
            <a:pPr indent="-203200" lvl="0" marL="228600" rtl="0" algn="l">
              <a:lnSpc>
                <a:spcPct val="100000"/>
              </a:lnSpc>
              <a:spcBef>
                <a:spcPts val="1000"/>
              </a:spcBef>
              <a:spcAft>
                <a:spcPts val="0"/>
              </a:spcAft>
              <a:buClr>
                <a:schemeClr val="dk1"/>
              </a:buClr>
              <a:buSzPts val="2400"/>
              <a:buChar char="•"/>
            </a:pPr>
            <a:r>
              <a:rPr lang="en-US" sz="2800"/>
              <a:t>51% of new HIV infections in sub-Saharan Africa. </a:t>
            </a:r>
            <a:endParaRPr/>
          </a:p>
        </p:txBody>
      </p:sp>
      <p:sp>
        <p:nvSpPr>
          <p:cNvPr id="155" name="Google Shape;155;p12"/>
          <p:cNvSpPr txBox="1"/>
          <p:nvPr/>
        </p:nvSpPr>
        <p:spPr>
          <a:xfrm>
            <a:off x="838200" y="6494681"/>
            <a:ext cx="42367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1 | </a:t>
            </a:r>
            <a:r>
              <a:rPr lang="en-US" sz="1100">
                <a:solidFill>
                  <a:srgbClr val="ACB8CA"/>
                </a:solidFill>
                <a:latin typeface="Arial"/>
                <a:ea typeface="Arial"/>
                <a:cs typeface="Arial"/>
                <a:sym typeface="Arial"/>
              </a:rPr>
              <a:t> HIV EPIDEMIOLOGY OF KEY POPULATIONS</a:t>
            </a:r>
            <a:endParaRPr/>
          </a:p>
        </p:txBody>
      </p:sp>
      <p:cxnSp>
        <p:nvCxnSpPr>
          <p:cNvPr id="156" name="Google Shape;156;p12"/>
          <p:cNvCxnSpPr>
            <a:endCxn id="155" idx="1"/>
          </p:cNvCxnSpPr>
          <p:nvPr/>
        </p:nvCxnSpPr>
        <p:spPr>
          <a:xfrm>
            <a:off x="255900" y="6625486"/>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57" name="Google Shape;157;p12"/>
          <p:cNvSpPr txBox="1"/>
          <p:nvPr/>
        </p:nvSpPr>
        <p:spPr>
          <a:xfrm>
            <a:off x="977349" y="5839682"/>
            <a:ext cx="444941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2"/>
                </a:solidFill>
                <a:latin typeface="Arial"/>
                <a:ea typeface="Arial"/>
                <a:cs typeface="Arial"/>
                <a:sym typeface="Arial"/>
              </a:rPr>
              <a:t>Source: </a:t>
            </a:r>
            <a:r>
              <a:rPr i="1" lang="en-US" sz="1400">
                <a:solidFill>
                  <a:schemeClr val="dk2"/>
                </a:solidFill>
                <a:latin typeface="Arial"/>
                <a:ea typeface="Arial"/>
                <a:cs typeface="Arial"/>
                <a:sym typeface="Arial"/>
              </a:rPr>
              <a:t>Global AIDS Update 2022 </a:t>
            </a:r>
            <a:r>
              <a:rPr lang="en-US" sz="1400">
                <a:solidFill>
                  <a:schemeClr val="dk2"/>
                </a:solidFill>
                <a:latin typeface="Arial"/>
                <a:ea typeface="Arial"/>
                <a:cs typeface="Arial"/>
                <a:sym typeface="Arial"/>
              </a:rPr>
              <a:t>(UNAIDS, 2022)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1fc7d7e41f5_0_0"/>
          <p:cNvPicPr preferRelativeResize="0"/>
          <p:nvPr>
            <p:ph idx="1" type="body"/>
          </p:nvPr>
        </p:nvPicPr>
        <p:blipFill rotWithShape="1">
          <a:blip r:embed="rId3">
            <a:alphaModFix/>
          </a:blip>
          <a:srcRect b="20055" l="9278" r="13845" t="19917"/>
          <a:stretch/>
        </p:blipFill>
        <p:spPr>
          <a:xfrm>
            <a:off x="735500" y="1439575"/>
            <a:ext cx="9010800" cy="4674600"/>
          </a:xfrm>
          <a:prstGeom prst="rect">
            <a:avLst/>
          </a:prstGeom>
          <a:noFill/>
          <a:ln>
            <a:noFill/>
          </a:ln>
        </p:spPr>
      </p:pic>
      <p:sp>
        <p:nvSpPr>
          <p:cNvPr id="163" name="Google Shape;163;g1fc7d7e41f5_0_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000"/>
              <a:t>Distribution of acquisition of new HIV infections by </a:t>
            </a:r>
            <a:endParaRPr sz="2000"/>
          </a:p>
          <a:p>
            <a:pPr indent="0" lvl="0" marL="0" rtl="0" algn="l">
              <a:lnSpc>
                <a:spcPct val="90000"/>
              </a:lnSpc>
              <a:spcBef>
                <a:spcPts val="0"/>
              </a:spcBef>
              <a:spcAft>
                <a:spcPts val="0"/>
              </a:spcAft>
              <a:buClr>
                <a:schemeClr val="lt1"/>
              </a:buClr>
              <a:buSzPts val="2800"/>
              <a:buFont typeface="Arial"/>
              <a:buNone/>
            </a:pPr>
            <a:r>
              <a:rPr lang="en-US" sz="2000"/>
              <a:t>population: global, sub-Saharan Africa and rest of world, 2021</a:t>
            </a:r>
            <a:endParaRPr sz="3600"/>
          </a:p>
        </p:txBody>
      </p:sp>
      <p:cxnSp>
        <p:nvCxnSpPr>
          <p:cNvPr id="164" name="Google Shape;164;g1fc7d7e41f5_0_0"/>
          <p:cNvCxnSpPr>
            <a:endCxn id="165" idx="1"/>
          </p:cNvCxnSpPr>
          <p:nvPr/>
        </p:nvCxnSpPr>
        <p:spPr>
          <a:xfrm>
            <a:off x="255900" y="6625481"/>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66" name="Google Shape;166;g1fc7d7e41f5_0_0"/>
          <p:cNvSpPr txBox="1"/>
          <p:nvPr/>
        </p:nvSpPr>
        <p:spPr>
          <a:xfrm>
            <a:off x="610175" y="6150525"/>
            <a:ext cx="4577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a:t>
            </a:r>
            <a:r>
              <a:rPr i="1" lang="en-US">
                <a:solidFill>
                  <a:schemeClr val="dk2"/>
                </a:solidFill>
                <a:latin typeface="Arial"/>
                <a:ea typeface="Arial"/>
                <a:cs typeface="Arial"/>
                <a:sym typeface="Arial"/>
              </a:rPr>
              <a:t> Global AIDS Update 2022 </a:t>
            </a:r>
            <a:r>
              <a:rPr lang="en-US">
                <a:solidFill>
                  <a:schemeClr val="dk2"/>
                </a:solidFill>
                <a:latin typeface="Arial"/>
                <a:ea typeface="Arial"/>
                <a:cs typeface="Arial"/>
                <a:sym typeface="Arial"/>
              </a:rPr>
              <a:t>(UNAIDS, 2022)</a:t>
            </a:r>
            <a:endParaRPr/>
          </a:p>
        </p:txBody>
      </p:sp>
      <p:sp>
        <p:nvSpPr>
          <p:cNvPr id="167" name="Google Shape;167;g1fc7d7e41f5_0_0"/>
          <p:cNvSpPr txBox="1"/>
          <p:nvPr/>
        </p:nvSpPr>
        <p:spPr>
          <a:xfrm>
            <a:off x="838200" y="6494681"/>
            <a:ext cx="4236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1 | </a:t>
            </a:r>
            <a:r>
              <a:rPr lang="en-US" sz="1100">
                <a:solidFill>
                  <a:srgbClr val="ACB8CA"/>
                </a:solidFill>
                <a:latin typeface="Arial"/>
                <a:ea typeface="Arial"/>
                <a:cs typeface="Arial"/>
                <a:sym typeface="Arial"/>
              </a:rPr>
              <a:t> HIV EPIDEMIOLOGY OF KEY POPULATIONS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4"/>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500"/>
              <a:t>Key populations are at greater risk of HIV </a:t>
            </a:r>
            <a:endParaRPr sz="2500"/>
          </a:p>
          <a:p>
            <a:pPr indent="0" lvl="0" marL="0" rtl="0" algn="l">
              <a:lnSpc>
                <a:spcPct val="90000"/>
              </a:lnSpc>
              <a:spcBef>
                <a:spcPts val="0"/>
              </a:spcBef>
              <a:spcAft>
                <a:spcPts val="0"/>
              </a:spcAft>
              <a:buClr>
                <a:schemeClr val="lt1"/>
              </a:buClr>
              <a:buSzPts val="2800"/>
              <a:buFont typeface="Arial"/>
              <a:buNone/>
            </a:pPr>
            <a:r>
              <a:rPr lang="en-US" sz="2500"/>
              <a:t>infection than members of the general population</a:t>
            </a:r>
            <a:endParaRPr sz="2900"/>
          </a:p>
        </p:txBody>
      </p:sp>
      <p:cxnSp>
        <p:nvCxnSpPr>
          <p:cNvPr id="174" name="Google Shape;174;p1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grpSp>
        <p:nvGrpSpPr>
          <p:cNvPr id="175" name="Google Shape;175;p14"/>
          <p:cNvGrpSpPr/>
          <p:nvPr/>
        </p:nvGrpSpPr>
        <p:grpSpPr>
          <a:xfrm>
            <a:off x="682947" y="3283181"/>
            <a:ext cx="9218551" cy="291780"/>
            <a:chOff x="2143651" y="4130260"/>
            <a:chExt cx="6115797" cy="193574"/>
          </a:xfrm>
        </p:grpSpPr>
        <p:sp>
          <p:nvSpPr>
            <p:cNvPr id="176" name="Google Shape;176;p14"/>
            <p:cNvSpPr txBox="1"/>
            <p:nvPr/>
          </p:nvSpPr>
          <p:spPr>
            <a:xfrm>
              <a:off x="2143651" y="4130260"/>
              <a:ext cx="961500" cy="193500"/>
            </a:xfrm>
            <a:prstGeom prst="rect">
              <a:avLst/>
            </a:prstGeom>
            <a:noFill/>
            <a:ln>
              <a:noFill/>
            </a:ln>
          </p:spPr>
          <p:txBody>
            <a:bodyPr anchorCtr="0" anchor="t" bIns="0" lIns="0" spcFirstLastPara="1" rIns="0" wrap="square" tIns="14600">
              <a:spAutoFit/>
            </a:bodyPr>
            <a:lstStyle/>
            <a:p>
              <a:pPr indent="0" lvl="0" marL="1270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35 times</a:t>
              </a:r>
              <a:endParaRPr b="0" i="0" sz="1800" u="none" cap="none" strike="noStrike">
                <a:solidFill>
                  <a:schemeClr val="lt1"/>
                </a:solidFill>
                <a:latin typeface="Calibri"/>
                <a:ea typeface="Calibri"/>
                <a:cs typeface="Calibri"/>
                <a:sym typeface="Calibri"/>
              </a:endParaRPr>
            </a:p>
          </p:txBody>
        </p:sp>
        <p:sp>
          <p:nvSpPr>
            <p:cNvPr id="177" name="Google Shape;177;p14"/>
            <p:cNvSpPr txBox="1"/>
            <p:nvPr/>
          </p:nvSpPr>
          <p:spPr>
            <a:xfrm>
              <a:off x="5599503" y="4130334"/>
              <a:ext cx="961500" cy="193500"/>
            </a:xfrm>
            <a:prstGeom prst="rect">
              <a:avLst/>
            </a:prstGeom>
            <a:noFill/>
            <a:ln>
              <a:noFill/>
            </a:ln>
          </p:spPr>
          <p:txBody>
            <a:bodyPr anchorCtr="0" anchor="t" bIns="0" lIns="0" spcFirstLastPara="1" rIns="0" wrap="square" tIns="14600">
              <a:spAutoFit/>
            </a:bodyPr>
            <a:lstStyle/>
            <a:p>
              <a:pPr indent="0" lvl="0" marL="1270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28 times</a:t>
              </a:r>
              <a:endParaRPr b="0" i="0" sz="1800" u="none" cap="none" strike="noStrike">
                <a:solidFill>
                  <a:schemeClr val="lt1"/>
                </a:solidFill>
                <a:latin typeface="Calibri"/>
                <a:ea typeface="Calibri"/>
                <a:cs typeface="Calibri"/>
                <a:sym typeface="Calibri"/>
              </a:endParaRPr>
            </a:p>
          </p:txBody>
        </p:sp>
        <p:sp>
          <p:nvSpPr>
            <p:cNvPr id="178" name="Google Shape;178;p14"/>
            <p:cNvSpPr txBox="1"/>
            <p:nvPr/>
          </p:nvSpPr>
          <p:spPr>
            <a:xfrm>
              <a:off x="7297948" y="4130260"/>
              <a:ext cx="961500" cy="193500"/>
            </a:xfrm>
            <a:prstGeom prst="rect">
              <a:avLst/>
            </a:prstGeom>
            <a:noFill/>
            <a:ln>
              <a:noFill/>
            </a:ln>
          </p:spPr>
          <p:txBody>
            <a:bodyPr anchorCtr="0" anchor="t" bIns="0" lIns="0" spcFirstLastPara="1" rIns="0" wrap="square" tIns="14600">
              <a:spAutoFit/>
            </a:bodyPr>
            <a:lstStyle/>
            <a:p>
              <a:pPr indent="0" lvl="0" marL="1270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14 times</a:t>
              </a:r>
              <a:endParaRPr b="0" i="0" sz="1800" u="none" cap="none" strike="noStrike">
                <a:solidFill>
                  <a:schemeClr val="lt1"/>
                </a:solidFill>
                <a:latin typeface="Calibri"/>
                <a:ea typeface="Calibri"/>
                <a:cs typeface="Calibri"/>
                <a:sym typeface="Calibri"/>
              </a:endParaRPr>
            </a:p>
          </p:txBody>
        </p:sp>
        <p:sp>
          <p:nvSpPr>
            <p:cNvPr id="179" name="Google Shape;179;p14"/>
            <p:cNvSpPr txBox="1"/>
            <p:nvPr/>
          </p:nvSpPr>
          <p:spPr>
            <a:xfrm>
              <a:off x="3901051" y="4130334"/>
              <a:ext cx="961500" cy="193500"/>
            </a:xfrm>
            <a:prstGeom prst="rect">
              <a:avLst/>
            </a:prstGeom>
            <a:noFill/>
            <a:ln>
              <a:noFill/>
            </a:ln>
          </p:spPr>
          <p:txBody>
            <a:bodyPr anchorCtr="0" anchor="t" bIns="0" lIns="0" spcFirstLastPara="1" rIns="0" wrap="square" tIns="14600">
              <a:spAutoFit/>
            </a:bodyPr>
            <a:lstStyle/>
            <a:p>
              <a:pPr indent="0" lvl="0" marL="1270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30 times</a:t>
              </a:r>
              <a:endParaRPr b="0" i="0" sz="1800" u="none" cap="none" strike="noStrike">
                <a:solidFill>
                  <a:schemeClr val="lt1"/>
                </a:solidFill>
                <a:latin typeface="Calibri"/>
                <a:ea typeface="Calibri"/>
                <a:cs typeface="Calibri"/>
                <a:sym typeface="Calibri"/>
              </a:endParaRPr>
            </a:p>
          </p:txBody>
        </p:sp>
      </p:grpSp>
      <p:sp>
        <p:nvSpPr>
          <p:cNvPr id="180" name="Google Shape;180;p14"/>
          <p:cNvSpPr txBox="1"/>
          <p:nvPr/>
        </p:nvSpPr>
        <p:spPr>
          <a:xfrm>
            <a:off x="10551445" y="3282978"/>
            <a:ext cx="1449300" cy="291900"/>
          </a:xfrm>
          <a:prstGeom prst="rect">
            <a:avLst/>
          </a:prstGeom>
          <a:noFill/>
          <a:ln>
            <a:noFill/>
          </a:ln>
        </p:spPr>
        <p:txBody>
          <a:bodyPr anchorCtr="0" anchor="t" bIns="0" lIns="0" spcFirstLastPara="1" rIns="0" wrap="square" tIns="14600">
            <a:spAutoFit/>
          </a:bodyPr>
          <a:lstStyle/>
          <a:p>
            <a:pPr indent="0" lvl="0" marL="1270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5 times</a:t>
            </a:r>
            <a:endParaRPr b="0" i="0" sz="1800" u="none" cap="none" strike="noStrike">
              <a:solidFill>
                <a:schemeClr val="lt1"/>
              </a:solidFill>
              <a:latin typeface="Calibri"/>
              <a:ea typeface="Calibri"/>
              <a:cs typeface="Calibri"/>
              <a:sym typeface="Calibri"/>
            </a:endParaRPr>
          </a:p>
        </p:txBody>
      </p:sp>
      <p:sp>
        <p:nvSpPr>
          <p:cNvPr id="181" name="Google Shape;181;p14"/>
          <p:cNvSpPr/>
          <p:nvPr/>
        </p:nvSpPr>
        <p:spPr>
          <a:xfrm>
            <a:off x="315575" y="1814271"/>
            <a:ext cx="2602523" cy="2602523"/>
          </a:xfrm>
          <a:prstGeom prst="ellipse">
            <a:avLst/>
          </a:prstGeom>
          <a:solidFill>
            <a:schemeClr val="accent2"/>
          </a:solidFill>
          <a:ln cap="flat" cmpd="sng" w="12700">
            <a:solidFill>
              <a:srgbClr val="0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35 times</a:t>
            </a:r>
            <a:endParaRPr/>
          </a:p>
        </p:txBody>
      </p:sp>
      <p:sp>
        <p:nvSpPr>
          <p:cNvPr id="182" name="Google Shape;182;p14"/>
          <p:cNvSpPr/>
          <p:nvPr/>
        </p:nvSpPr>
        <p:spPr>
          <a:xfrm>
            <a:off x="3111892" y="2048218"/>
            <a:ext cx="2368576" cy="2368576"/>
          </a:xfrm>
          <a:prstGeom prst="ellipse">
            <a:avLst/>
          </a:prstGeom>
          <a:solidFill>
            <a:schemeClr val="accent2"/>
          </a:solidFill>
          <a:ln cap="flat" cmpd="sng" w="12700">
            <a:solidFill>
              <a:srgbClr val="0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30 times</a:t>
            </a:r>
            <a:endParaRPr/>
          </a:p>
        </p:txBody>
      </p:sp>
      <p:sp>
        <p:nvSpPr>
          <p:cNvPr id="183" name="Google Shape;183;p14"/>
          <p:cNvSpPr/>
          <p:nvPr/>
        </p:nvSpPr>
        <p:spPr>
          <a:xfrm>
            <a:off x="5674262" y="2230183"/>
            <a:ext cx="2186611" cy="2186611"/>
          </a:xfrm>
          <a:prstGeom prst="ellipse">
            <a:avLst/>
          </a:prstGeom>
          <a:solidFill>
            <a:schemeClr val="accent2"/>
          </a:solidFill>
          <a:ln cap="flat" cmpd="sng" w="12700">
            <a:solidFill>
              <a:srgbClr val="0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28 times</a:t>
            </a:r>
            <a:endParaRPr/>
          </a:p>
        </p:txBody>
      </p:sp>
      <p:sp>
        <p:nvSpPr>
          <p:cNvPr id="184" name="Google Shape;184;p14"/>
          <p:cNvSpPr/>
          <p:nvPr/>
        </p:nvSpPr>
        <p:spPr>
          <a:xfrm>
            <a:off x="8073924" y="2554049"/>
            <a:ext cx="1862744" cy="1862744"/>
          </a:xfrm>
          <a:prstGeom prst="ellipse">
            <a:avLst/>
          </a:prstGeom>
          <a:solidFill>
            <a:schemeClr val="accent2"/>
          </a:solidFill>
          <a:ln cap="flat" cmpd="sng" w="12700">
            <a:solidFill>
              <a:srgbClr val="0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14 times</a:t>
            </a:r>
            <a:endParaRPr/>
          </a:p>
        </p:txBody>
      </p:sp>
      <p:sp>
        <p:nvSpPr>
          <p:cNvPr id="185" name="Google Shape;185;p14"/>
          <p:cNvSpPr/>
          <p:nvPr/>
        </p:nvSpPr>
        <p:spPr>
          <a:xfrm>
            <a:off x="10174577" y="2878530"/>
            <a:ext cx="1543436" cy="1543436"/>
          </a:xfrm>
          <a:prstGeom prst="ellipse">
            <a:avLst/>
          </a:prstGeom>
          <a:solidFill>
            <a:schemeClr val="accent2"/>
          </a:solidFill>
          <a:ln cap="flat" cmpd="sng" w="12700">
            <a:solidFill>
              <a:srgbClr val="0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5 times</a:t>
            </a:r>
            <a:endParaRPr/>
          </a:p>
        </p:txBody>
      </p:sp>
      <p:sp>
        <p:nvSpPr>
          <p:cNvPr id="186" name="Google Shape;186;p14"/>
          <p:cNvSpPr txBox="1"/>
          <p:nvPr/>
        </p:nvSpPr>
        <p:spPr>
          <a:xfrm>
            <a:off x="613087" y="4613396"/>
            <a:ext cx="2007499"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People who inject drugs </a:t>
            </a:r>
            <a:r>
              <a:rPr lang="en-US" sz="1400">
                <a:solidFill>
                  <a:schemeClr val="dk1"/>
                </a:solidFill>
                <a:latin typeface="Arial"/>
                <a:ea typeface="Arial"/>
                <a:cs typeface="Arial"/>
                <a:sym typeface="Arial"/>
              </a:rPr>
              <a:t>have 35 times greater risk of acquiring HIV than adults who do not inject drugs</a:t>
            </a:r>
            <a:endParaRPr/>
          </a:p>
        </p:txBody>
      </p:sp>
      <p:sp>
        <p:nvSpPr>
          <p:cNvPr id="187" name="Google Shape;187;p14"/>
          <p:cNvSpPr txBox="1"/>
          <p:nvPr/>
        </p:nvSpPr>
        <p:spPr>
          <a:xfrm>
            <a:off x="3292431" y="4689596"/>
            <a:ext cx="2007600" cy="138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Female sex workers </a:t>
            </a:r>
            <a:r>
              <a:rPr lang="en-US" sz="1400">
                <a:solidFill>
                  <a:schemeClr val="dk1"/>
                </a:solidFill>
                <a:latin typeface="Arial"/>
                <a:ea typeface="Arial"/>
                <a:cs typeface="Arial"/>
                <a:sym typeface="Arial"/>
              </a:rPr>
              <a:t>have 30 times greater risk of acquiring HIV than adult women (15-49) in the general population</a:t>
            </a:r>
            <a:endParaRPr/>
          </a:p>
        </p:txBody>
      </p:sp>
      <p:sp>
        <p:nvSpPr>
          <p:cNvPr id="188" name="Google Shape;188;p14"/>
          <p:cNvSpPr txBox="1"/>
          <p:nvPr/>
        </p:nvSpPr>
        <p:spPr>
          <a:xfrm>
            <a:off x="5763818" y="4609291"/>
            <a:ext cx="2007499" cy="1600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Gay, bisexual and other men who have sex with men </a:t>
            </a:r>
            <a:r>
              <a:rPr lang="en-US" sz="1400">
                <a:solidFill>
                  <a:schemeClr val="dk1"/>
                </a:solidFill>
                <a:latin typeface="Arial"/>
                <a:ea typeface="Arial"/>
                <a:cs typeface="Arial"/>
                <a:sym typeface="Arial"/>
              </a:rPr>
              <a:t>have 28 times greater risk of acquiring HIV than adult men (15-49) in the general population</a:t>
            </a:r>
            <a:endParaRPr/>
          </a:p>
        </p:txBody>
      </p:sp>
      <p:sp>
        <p:nvSpPr>
          <p:cNvPr id="189" name="Google Shape;189;p14"/>
          <p:cNvSpPr txBox="1"/>
          <p:nvPr/>
        </p:nvSpPr>
        <p:spPr>
          <a:xfrm>
            <a:off x="8001547" y="4609291"/>
            <a:ext cx="2007499"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Transgender women </a:t>
            </a:r>
            <a:r>
              <a:rPr lang="en-US" sz="1400">
                <a:solidFill>
                  <a:schemeClr val="dk1"/>
                </a:solidFill>
                <a:latin typeface="Arial"/>
                <a:ea typeface="Arial"/>
                <a:cs typeface="Arial"/>
                <a:sym typeface="Arial"/>
              </a:rPr>
              <a:t>have 14 times greater risk of acquiring HIV than adult women (15-49) in the general population</a:t>
            </a:r>
            <a:endParaRPr/>
          </a:p>
        </p:txBody>
      </p:sp>
      <p:sp>
        <p:nvSpPr>
          <p:cNvPr id="190" name="Google Shape;190;p14"/>
          <p:cNvSpPr txBox="1"/>
          <p:nvPr/>
        </p:nvSpPr>
        <p:spPr>
          <a:xfrm>
            <a:off x="10033212" y="4609291"/>
            <a:ext cx="1826167" cy="1600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People in prison </a:t>
            </a:r>
            <a:r>
              <a:rPr lang="en-US" sz="1400">
                <a:solidFill>
                  <a:schemeClr val="dk1"/>
                </a:solidFill>
                <a:latin typeface="Arial"/>
                <a:ea typeface="Arial"/>
                <a:cs typeface="Arial"/>
                <a:sym typeface="Arial"/>
              </a:rPr>
              <a:t>are 5 times more likely to be living with HIV than adults in the general population</a:t>
            </a:r>
            <a:endParaRPr/>
          </a:p>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191" name="Google Shape;191;p14"/>
          <p:cNvSpPr txBox="1"/>
          <p:nvPr/>
        </p:nvSpPr>
        <p:spPr>
          <a:xfrm>
            <a:off x="7614216" y="1690229"/>
            <a:ext cx="426221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2"/>
                </a:solidFill>
                <a:latin typeface="Arial"/>
                <a:ea typeface="Arial"/>
                <a:cs typeface="Arial"/>
                <a:sym typeface="Arial"/>
              </a:rPr>
              <a:t>Source: </a:t>
            </a:r>
            <a:r>
              <a:rPr i="1" lang="en-US" sz="1400">
                <a:solidFill>
                  <a:schemeClr val="dk2"/>
                </a:solidFill>
                <a:latin typeface="Arial"/>
                <a:ea typeface="Arial"/>
                <a:cs typeface="Arial"/>
                <a:sym typeface="Arial"/>
              </a:rPr>
              <a:t>Global AIDS Update 2022 (UNAIDS, 2022)</a:t>
            </a:r>
            <a:endParaRPr i="1"/>
          </a:p>
        </p:txBody>
      </p:sp>
      <p:sp>
        <p:nvSpPr>
          <p:cNvPr id="192" name="Google Shape;192;p14"/>
          <p:cNvSpPr txBox="1"/>
          <p:nvPr/>
        </p:nvSpPr>
        <p:spPr>
          <a:xfrm>
            <a:off x="838200" y="6494681"/>
            <a:ext cx="4236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1 | </a:t>
            </a:r>
            <a:r>
              <a:rPr lang="en-US" sz="1100">
                <a:solidFill>
                  <a:srgbClr val="ACB8CA"/>
                </a:solidFill>
                <a:latin typeface="Arial"/>
                <a:ea typeface="Arial"/>
                <a:cs typeface="Arial"/>
                <a:sym typeface="Arial"/>
              </a:rPr>
              <a:t> HIV EPIDEMIOLOGY OF KEY POPULATIONS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5"/>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800"/>
              <a:t>Viral hepatitis and sexually transmitted </a:t>
            </a:r>
            <a:endParaRPr sz="2800"/>
          </a:p>
          <a:p>
            <a:pPr indent="0" lvl="0" marL="0" rtl="0" algn="l">
              <a:lnSpc>
                <a:spcPct val="90000"/>
              </a:lnSpc>
              <a:spcBef>
                <a:spcPts val="0"/>
              </a:spcBef>
              <a:spcAft>
                <a:spcPts val="0"/>
              </a:spcAft>
              <a:buClr>
                <a:schemeClr val="lt1"/>
              </a:buClr>
              <a:buSzPts val="2800"/>
              <a:buFont typeface="Arial"/>
              <a:buNone/>
            </a:pPr>
            <a:r>
              <a:rPr lang="en-US" sz="2800"/>
              <a:t>infections are important, too</a:t>
            </a:r>
            <a:endParaRPr/>
          </a:p>
        </p:txBody>
      </p:sp>
      <p:cxnSp>
        <p:nvCxnSpPr>
          <p:cNvPr id="198" name="Google Shape;198;p15"/>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99" name="Google Shape;199;p15"/>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2800"/>
              <a:buNone/>
            </a:pPr>
            <a:r>
              <a:rPr lang="en-US">
                <a:highlight>
                  <a:schemeClr val="lt1"/>
                </a:highlight>
              </a:rPr>
              <a:t>As well as HIV, key populations are also </a:t>
            </a:r>
            <a:r>
              <a:rPr b="1" lang="en-US">
                <a:highlight>
                  <a:schemeClr val="lt1"/>
                </a:highlight>
              </a:rPr>
              <a:t>disproportionately affected by viral hepatitis and sexually transmitted infections </a:t>
            </a:r>
            <a:r>
              <a:rPr lang="en-US">
                <a:highlight>
                  <a:schemeClr val="lt1"/>
                </a:highlight>
              </a:rPr>
              <a:t>(STIs).</a:t>
            </a:r>
            <a:endParaRPr>
              <a:highlight>
                <a:schemeClr val="lt1"/>
              </a:highlight>
            </a:endParaRPr>
          </a:p>
          <a:p>
            <a:pPr indent="0" lvl="0" marL="0" rtl="0" algn="l">
              <a:lnSpc>
                <a:spcPct val="100000"/>
              </a:lnSpc>
              <a:spcBef>
                <a:spcPts val="1000"/>
              </a:spcBef>
              <a:spcAft>
                <a:spcPts val="0"/>
              </a:spcAft>
              <a:buClr>
                <a:schemeClr val="dk1"/>
              </a:buClr>
              <a:buSzPts val="2800"/>
              <a:buNone/>
            </a:pPr>
            <a:br>
              <a:rPr lang="en-US"/>
            </a:br>
            <a:r>
              <a:rPr lang="en-US">
                <a:highlight>
                  <a:schemeClr val="lt1"/>
                </a:highlight>
              </a:rPr>
              <a:t>The r</a:t>
            </a:r>
            <a:r>
              <a:rPr lang="en-US">
                <a:highlight>
                  <a:schemeClr val="lt1"/>
                </a:highlight>
                <a:extLst>
                  <a:ext uri="http://customooxmlschemas.google.com/">
                    <go:slidesCustomData xmlns:go="http://customooxmlschemas.google.com/" textRoundtripDataId="5"/>
                  </a:ext>
                </a:extLst>
              </a:rPr>
              <a:t>isk behaviours and </a:t>
            </a:r>
            <a:r>
              <a:rPr lang="en-US">
                <a:highlight>
                  <a:schemeClr val="lt1"/>
                </a:highlight>
              </a:rPr>
              <a:t>vulnerabilities of key populations and their networks influence the dynamics of viral hepatitis and some STI epidemics as well as the HIV epidemic.</a:t>
            </a:r>
            <a:endParaRPr>
              <a:highlight>
                <a:schemeClr val="lt1"/>
              </a:highlight>
            </a:endParaRPr>
          </a:p>
          <a:p>
            <a:pPr indent="0" lvl="0" marL="0" rtl="0" algn="l">
              <a:lnSpc>
                <a:spcPct val="100000"/>
              </a:lnSpc>
              <a:spcBef>
                <a:spcPts val="1000"/>
              </a:spcBef>
              <a:spcAft>
                <a:spcPts val="0"/>
              </a:spcAft>
              <a:buClr>
                <a:schemeClr val="dk1"/>
              </a:buClr>
              <a:buSzPts val="2800"/>
              <a:buNone/>
            </a:pPr>
            <a:br>
              <a:rPr lang="en-US"/>
            </a:br>
            <a:r>
              <a:rPr lang="en-US"/>
              <a:t>There is increasing acknowledgement of the </a:t>
            </a:r>
            <a:r>
              <a:rPr b="1" lang="en-US"/>
              <a:t>importance of addressing these co-infections among key populations in an integrated way.</a:t>
            </a:r>
            <a:endParaRPr/>
          </a:p>
        </p:txBody>
      </p:sp>
      <p:sp>
        <p:nvSpPr>
          <p:cNvPr id="200" name="Google Shape;200;p15"/>
          <p:cNvSpPr txBox="1"/>
          <p:nvPr/>
        </p:nvSpPr>
        <p:spPr>
          <a:xfrm>
            <a:off x="838200" y="6494681"/>
            <a:ext cx="4236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1 | </a:t>
            </a:r>
            <a:r>
              <a:rPr lang="en-US" sz="1100">
                <a:solidFill>
                  <a:srgbClr val="ACB8CA"/>
                </a:solidFill>
                <a:latin typeface="Arial"/>
                <a:ea typeface="Arial"/>
                <a:cs typeface="Arial"/>
                <a:sym typeface="Arial"/>
              </a:rPr>
              <a:t> HIV EPIDEMIOLOGY OF KEY POPULATIONS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6"/>
          <p:cNvSpPr txBox="1"/>
          <p:nvPr>
            <p:ph type="title"/>
          </p:nvPr>
        </p:nvSpPr>
        <p:spPr>
          <a:xfrm>
            <a:off x="831850" y="219321"/>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1.1: The HIV epidemiology and vulnerability of key populations, and the importance of strategic information </a:t>
            </a:r>
            <a:endParaRPr b="0" sz="3600">
              <a:solidFill>
                <a:srgbClr val="024D84"/>
              </a:solidFill>
            </a:endParaRPr>
          </a:p>
        </p:txBody>
      </p:sp>
      <p:sp>
        <p:nvSpPr>
          <p:cNvPr id="206" name="Google Shape;206;p16"/>
          <p:cNvSpPr txBox="1"/>
          <p:nvPr>
            <p:ph idx="1" type="body"/>
          </p:nvPr>
        </p:nvSpPr>
        <p:spPr>
          <a:xfrm>
            <a:off x="831850" y="3225435"/>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dk1"/>
              </a:buClr>
              <a:buSzPts val="1800"/>
              <a:buFont typeface="Noto Sans Symbols"/>
              <a:buChar char="➢"/>
            </a:pPr>
            <a:r>
              <a:rPr lang="en-US" sz="1800">
                <a:solidFill>
                  <a:schemeClr val="dk1"/>
                </a:solidFill>
              </a:rPr>
              <a:t>Questions to frame this section</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HIV epidemiology of key populations</a:t>
            </a:r>
            <a:endParaRPr>
              <a:solidFill>
                <a:schemeClr val="dk1"/>
              </a:solidFill>
            </a:endParaRPr>
          </a:p>
          <a:p>
            <a:pPr indent="-3302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Key populations’ vulnerability to HIV</a:t>
            </a:r>
            <a:endParaRPr b="1" sz="2200">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Using strategic information for policy and programming</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Take-home messages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Session review questions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Further information and resources</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7"/>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800"/>
              <a:t>Prevention services for key populations </a:t>
            </a:r>
            <a:endParaRPr sz="2800"/>
          </a:p>
          <a:p>
            <a:pPr indent="0" lvl="0" marL="0" rtl="0" algn="l">
              <a:lnSpc>
                <a:spcPct val="90000"/>
              </a:lnSpc>
              <a:spcBef>
                <a:spcPts val="0"/>
              </a:spcBef>
              <a:spcAft>
                <a:spcPts val="0"/>
              </a:spcAft>
              <a:buClr>
                <a:schemeClr val="lt1"/>
              </a:buClr>
              <a:buSzPts val="2800"/>
              <a:buFont typeface="Arial"/>
              <a:buNone/>
            </a:pPr>
            <a:r>
              <a:rPr lang="en-US" sz="2800"/>
              <a:t>are unevenly accessible</a:t>
            </a:r>
            <a:endParaRPr/>
          </a:p>
        </p:txBody>
      </p:sp>
      <p:sp>
        <p:nvSpPr>
          <p:cNvPr id="212" name="Google Shape;212;p17"/>
          <p:cNvSpPr txBox="1"/>
          <p:nvPr>
            <p:ph idx="2" type="body"/>
          </p:nvPr>
        </p:nvSpPr>
        <p:spPr>
          <a:xfrm>
            <a:off x="8175000" y="3108602"/>
            <a:ext cx="3166200" cy="3647700"/>
          </a:xfrm>
          <a:prstGeom prst="rect">
            <a:avLst/>
          </a:prstGeom>
          <a:noFill/>
          <a:ln>
            <a:noFill/>
          </a:ln>
        </p:spPr>
        <p:txBody>
          <a:bodyPr anchorCtr="0" anchor="t" bIns="45700" lIns="91425" spcFirstLastPara="1" rIns="91425" wrap="square" tIns="45700">
            <a:normAutofit/>
          </a:bodyPr>
          <a:lstStyle/>
          <a:p>
            <a:pPr indent="-285750" lvl="0" marL="298450" marR="43180" rtl="0" algn="l">
              <a:lnSpc>
                <a:spcPct val="100000"/>
              </a:lnSpc>
              <a:spcBef>
                <a:spcPts val="0"/>
              </a:spcBef>
              <a:spcAft>
                <a:spcPts val="0"/>
              </a:spcAft>
              <a:buClr>
                <a:schemeClr val="dk1"/>
              </a:buClr>
              <a:buSzPts val="1800"/>
              <a:buChar char="•"/>
            </a:pPr>
            <a:r>
              <a:rPr b="0" i="0" lang="en-US" sz="1400" u="none" cap="none" strike="noStrike">
                <a:solidFill>
                  <a:schemeClr val="dk1"/>
                </a:solidFill>
                <a:latin typeface="Arial"/>
                <a:ea typeface="Arial"/>
                <a:cs typeface="Arial"/>
                <a:sym typeface="Arial"/>
              </a:rPr>
              <a:t>Across countries and regions,</a:t>
            </a:r>
            <a:r>
              <a:rPr lang="en-US" sz="1400">
                <a:solidFill>
                  <a:schemeClr val="dk1"/>
                </a:solidFill>
              </a:rPr>
              <a:t> </a:t>
            </a:r>
            <a:r>
              <a:rPr b="0" i="0" lang="en-US" sz="1400" u="none" cap="none" strike="noStrike">
                <a:solidFill>
                  <a:schemeClr val="dk1"/>
                </a:solidFill>
                <a:latin typeface="Arial"/>
                <a:ea typeface="Arial"/>
                <a:cs typeface="Arial"/>
                <a:sym typeface="Arial"/>
              </a:rPr>
              <a:t>important HIV prevention services</a:t>
            </a:r>
            <a:r>
              <a:rPr lang="en-US" sz="1400">
                <a:solidFill>
                  <a:schemeClr val="dk1"/>
                </a:solidFill>
              </a:rPr>
              <a:t> </a:t>
            </a:r>
            <a:r>
              <a:rPr b="0" i="0" lang="en-US" sz="1400" u="none" cap="none" strike="noStrike">
                <a:solidFill>
                  <a:schemeClr val="dk1"/>
                </a:solidFill>
                <a:latin typeface="Arial"/>
                <a:ea typeface="Arial"/>
                <a:cs typeface="Arial"/>
                <a:sym typeface="Arial"/>
              </a:rPr>
              <a:t>for key populations are unevenly</a:t>
            </a:r>
            <a:r>
              <a:rPr lang="en-US" sz="1400">
                <a:solidFill>
                  <a:schemeClr val="dk1"/>
                </a:solidFill>
              </a:rPr>
              <a:t> </a:t>
            </a:r>
            <a:r>
              <a:rPr b="0" i="0" lang="en-US" sz="1400" u="none" cap="none" strike="noStrike">
                <a:solidFill>
                  <a:schemeClr val="dk1"/>
                </a:solidFill>
                <a:latin typeface="Arial"/>
                <a:ea typeface="Arial"/>
                <a:cs typeface="Arial"/>
                <a:sym typeface="Arial"/>
              </a:rPr>
              <a:t>accessible or entirely absent.</a:t>
            </a:r>
            <a:endParaRPr/>
          </a:p>
          <a:p>
            <a:pPr indent="-285750" lvl="0" marL="298450" marR="43180" rtl="0" algn="l">
              <a:lnSpc>
                <a:spcPct val="100000"/>
              </a:lnSpc>
              <a:spcBef>
                <a:spcPts val="0"/>
              </a:spcBef>
              <a:spcAft>
                <a:spcPts val="0"/>
              </a:spcAft>
              <a:buClr>
                <a:schemeClr val="dk1"/>
              </a:buClr>
              <a:buSzPts val="1800"/>
              <a:buChar char="•"/>
            </a:pPr>
            <a:r>
              <a:rPr b="0" i="0" lang="en-US" sz="1400" u="none" cap="none" strike="noStrike">
                <a:solidFill>
                  <a:schemeClr val="dk1"/>
                </a:solidFill>
                <a:latin typeface="Arial"/>
                <a:ea typeface="Arial"/>
                <a:cs typeface="Arial"/>
                <a:sym typeface="Arial"/>
              </a:rPr>
              <a:t>When prevention programmes for</a:t>
            </a:r>
            <a:r>
              <a:rPr lang="en-US" sz="1400">
                <a:solidFill>
                  <a:schemeClr val="dk1"/>
                </a:solidFill>
              </a:rPr>
              <a:t> </a:t>
            </a:r>
            <a:r>
              <a:rPr b="0" i="0" lang="en-US" sz="1400" u="none" cap="none" strike="noStrike">
                <a:solidFill>
                  <a:schemeClr val="dk1"/>
                </a:solidFill>
                <a:latin typeface="Arial"/>
                <a:ea typeface="Arial"/>
                <a:cs typeface="Arial"/>
                <a:sym typeface="Arial"/>
              </a:rPr>
              <a:t>key populations are provided at</a:t>
            </a:r>
            <a:r>
              <a:rPr lang="en-US" sz="1400">
                <a:solidFill>
                  <a:schemeClr val="dk1"/>
                </a:solidFill>
              </a:rPr>
              <a:t> </a:t>
            </a:r>
            <a:r>
              <a:rPr b="0" i="0" lang="en-US" sz="1400" u="none" cap="none" strike="noStrike">
                <a:solidFill>
                  <a:schemeClr val="dk1"/>
                </a:solidFill>
                <a:latin typeface="Arial"/>
                <a:ea typeface="Arial"/>
                <a:cs typeface="Arial"/>
                <a:sym typeface="Arial"/>
              </a:rPr>
              <a:t>scale, they perform relatively well.</a:t>
            </a:r>
            <a:endParaRPr/>
          </a:p>
          <a:p>
            <a:pPr indent="-285750" lvl="0" marL="298450" marR="43180" rtl="0" algn="l">
              <a:lnSpc>
                <a:spcPct val="100000"/>
              </a:lnSpc>
              <a:spcBef>
                <a:spcPts val="0"/>
              </a:spcBef>
              <a:spcAft>
                <a:spcPts val="0"/>
              </a:spcAft>
              <a:buClr>
                <a:schemeClr val="dk1"/>
              </a:buClr>
              <a:buSzPts val="1800"/>
              <a:buChar char="•"/>
            </a:pPr>
            <a:r>
              <a:rPr b="0" i="0" lang="en-US" sz="1400" u="none" cap="none" strike="noStrike">
                <a:solidFill>
                  <a:schemeClr val="dk1"/>
                </a:solidFill>
                <a:latin typeface="Arial"/>
                <a:ea typeface="Arial"/>
                <a:cs typeface="Arial"/>
                <a:sym typeface="Arial"/>
              </a:rPr>
              <a:t>Scaled, trusted and innovative</a:t>
            </a:r>
            <a:r>
              <a:rPr lang="en-US" sz="1400">
                <a:solidFill>
                  <a:schemeClr val="dk1"/>
                </a:solidFill>
              </a:rPr>
              <a:t> </a:t>
            </a:r>
            <a:r>
              <a:rPr b="0" i="0" lang="en-US" sz="1400" u="none" cap="none" strike="noStrike">
                <a:solidFill>
                  <a:schemeClr val="dk1"/>
                </a:solidFill>
                <a:latin typeface="Arial"/>
                <a:ea typeface="Arial"/>
                <a:cs typeface="Arial"/>
                <a:sym typeface="Arial"/>
              </a:rPr>
              <a:t>community access, and rights</a:t>
            </a:r>
            <a:r>
              <a:rPr lang="en-US" sz="1400">
                <a:solidFill>
                  <a:schemeClr val="dk1"/>
                </a:solidFill>
              </a:rPr>
              <a:t> </a:t>
            </a:r>
            <a:r>
              <a:rPr b="0" i="0" lang="en-US" sz="1400" u="none" cap="none" strike="noStrike">
                <a:solidFill>
                  <a:schemeClr val="dk1"/>
                </a:solidFill>
                <a:latin typeface="Arial"/>
                <a:ea typeface="Arial"/>
                <a:cs typeface="Arial"/>
                <a:sym typeface="Arial"/>
              </a:rPr>
              <a:t>support are needed to achieve the</a:t>
            </a:r>
            <a:r>
              <a:rPr lang="en-US" sz="1400">
                <a:solidFill>
                  <a:schemeClr val="dk1"/>
                </a:solidFill>
              </a:rPr>
              <a:t> </a:t>
            </a:r>
            <a:r>
              <a:rPr b="0" i="0" lang="en-US" sz="1400" u="none" cap="none" strike="noStrike">
                <a:solidFill>
                  <a:schemeClr val="dk1"/>
                </a:solidFill>
                <a:latin typeface="Arial"/>
                <a:ea typeface="Arial"/>
                <a:cs typeface="Arial"/>
                <a:sym typeface="Arial"/>
              </a:rPr>
              <a:t>2025 global targets.</a:t>
            </a:r>
            <a:endParaRPr/>
          </a:p>
        </p:txBody>
      </p:sp>
      <p:pic>
        <p:nvPicPr>
          <p:cNvPr id="213" name="Google Shape;213;p17"/>
          <p:cNvPicPr preferRelativeResize="0"/>
          <p:nvPr/>
        </p:nvPicPr>
        <p:blipFill rotWithShape="1">
          <a:blip r:embed="rId3">
            <a:alphaModFix/>
          </a:blip>
          <a:srcRect b="0" l="0" r="0" t="0"/>
          <a:stretch/>
        </p:blipFill>
        <p:spPr>
          <a:xfrm>
            <a:off x="430696" y="1263558"/>
            <a:ext cx="7434391" cy="5157445"/>
          </a:xfrm>
          <a:prstGeom prst="rect">
            <a:avLst/>
          </a:prstGeom>
          <a:noFill/>
          <a:ln>
            <a:noFill/>
          </a:ln>
        </p:spPr>
      </p:pic>
      <p:sp>
        <p:nvSpPr>
          <p:cNvPr id="214" name="Google Shape;214;p17"/>
          <p:cNvSpPr txBox="1"/>
          <p:nvPr/>
        </p:nvSpPr>
        <p:spPr>
          <a:xfrm>
            <a:off x="6668390" y="1480546"/>
            <a:ext cx="46728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extLst>
                  <a:ext uri="http://customooxmlschemas.google.com/">
                    <go:slidesCustomData xmlns:go="http://customooxmlschemas.google.com/" textRoundtripDataId="6"/>
                  </a:ext>
                </a:extLst>
              </a:rPr>
              <a:t>Gap</a:t>
            </a:r>
            <a:r>
              <a:rPr b="1" lang="en-US" sz="1600">
                <a:solidFill>
                  <a:schemeClr val="dk1"/>
                </a:solidFill>
                <a:latin typeface="Calibri"/>
                <a:ea typeface="Calibri"/>
                <a:cs typeface="Calibri"/>
                <a:sym typeface="Calibri"/>
              </a:rPr>
              <a:t> in achievement of combination prevention targets in countries of Western and Central Africa Region, by key population, 2017-2021</a:t>
            </a:r>
            <a:endParaRPr/>
          </a:p>
        </p:txBody>
      </p:sp>
      <p:sp>
        <p:nvSpPr>
          <p:cNvPr id="215" name="Google Shape;215;p17"/>
          <p:cNvSpPr txBox="1"/>
          <p:nvPr/>
        </p:nvSpPr>
        <p:spPr>
          <a:xfrm>
            <a:off x="6668400" y="2404875"/>
            <a:ext cx="2893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i="1" lang="en-US">
                <a:solidFill>
                  <a:schemeClr val="dk2"/>
                </a:solidFill>
                <a:latin typeface="Arial"/>
                <a:ea typeface="Arial"/>
                <a:cs typeface="Arial"/>
                <a:sym typeface="Arial"/>
              </a:rPr>
              <a:t>Global AIDS Update 2022 </a:t>
            </a:r>
            <a:r>
              <a:rPr lang="en-US">
                <a:solidFill>
                  <a:schemeClr val="dk2"/>
                </a:solidFill>
                <a:latin typeface="Arial"/>
                <a:ea typeface="Arial"/>
                <a:cs typeface="Arial"/>
                <a:sym typeface="Arial"/>
              </a:rPr>
              <a:t>(UNAIDS, 2022)</a:t>
            </a:r>
            <a:endParaRPr/>
          </a:p>
        </p:txBody>
      </p:sp>
      <p:cxnSp>
        <p:nvCxnSpPr>
          <p:cNvPr id="216" name="Google Shape;216;p17"/>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17" name="Google Shape;217;p17"/>
          <p:cNvSpPr txBox="1"/>
          <p:nvPr/>
        </p:nvSpPr>
        <p:spPr>
          <a:xfrm>
            <a:off x="838200" y="6494681"/>
            <a:ext cx="42367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KEY POPULATIONS’ VULNERABILITY TO HIV</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500">
                <a:extLst>
                  <a:ext uri="http://customooxmlschemas.google.com/">
                    <go:slidesCustomData xmlns:go="http://customooxmlschemas.google.com/" textRoundtripDataId="7"/>
                  </a:ext>
                </a:extLst>
              </a:rPr>
              <a:t>Key populations have unequal access to </a:t>
            </a:r>
            <a:endParaRPr sz="2500">
              <a:extLst>
                <a:ext uri="http://customooxmlschemas.google.com/">
                  <go:slidesCustomData xmlns:go="http://customooxmlschemas.google.com/" textRoundtripDataId="8"/>
                </a:ext>
              </a:extLst>
            </a:endParaRPr>
          </a:p>
          <a:p>
            <a:pPr indent="0" lvl="0" marL="0" rtl="0" algn="l">
              <a:lnSpc>
                <a:spcPct val="90000"/>
              </a:lnSpc>
              <a:spcBef>
                <a:spcPts val="0"/>
              </a:spcBef>
              <a:spcAft>
                <a:spcPts val="0"/>
              </a:spcAft>
              <a:buClr>
                <a:schemeClr val="lt1"/>
              </a:buClr>
              <a:buSzPts val="2800"/>
              <a:buFont typeface="Arial"/>
              <a:buNone/>
            </a:pPr>
            <a:r>
              <a:rPr lang="en-US" sz="2500">
                <a:extLst>
                  <a:ext uri="http://customooxmlschemas.google.com/">
                    <go:slidesCustomData xmlns:go="http://customooxmlschemas.google.com/" textRoundtripDataId="9"/>
                  </a:ext>
                </a:extLst>
              </a:rPr>
              <a:t>services compared with the general population</a:t>
            </a:r>
            <a:endParaRPr sz="2900"/>
          </a:p>
        </p:txBody>
      </p:sp>
      <p:sp>
        <p:nvSpPr>
          <p:cNvPr id="223" name="Google Shape;223;p18"/>
          <p:cNvSpPr txBox="1"/>
          <p:nvPr/>
        </p:nvSpPr>
        <p:spPr>
          <a:xfrm>
            <a:off x="6088050" y="5507650"/>
            <a:ext cx="58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Harris T, et al.</a:t>
            </a:r>
            <a:r>
              <a:rPr i="1" lang="en-US">
                <a:solidFill>
                  <a:schemeClr val="dk2"/>
                </a:solidFill>
                <a:latin typeface="Arial"/>
                <a:ea typeface="Arial"/>
                <a:cs typeface="Arial"/>
                <a:sym typeface="Arial"/>
              </a:rPr>
              <a:t> HIV care cascade: Men </a:t>
            </a:r>
            <a:r>
              <a:rPr i="1" lang="en-US">
                <a:solidFill>
                  <a:schemeClr val="dk2"/>
                </a:solidFill>
              </a:rPr>
              <a:t>who have sex with men &amp; transgender women/genderqueer</a:t>
            </a:r>
            <a:r>
              <a:rPr i="1" lang="en-US">
                <a:solidFill>
                  <a:schemeClr val="dk2"/>
                </a:solidFill>
                <a:latin typeface="Arial"/>
                <a:ea typeface="Arial"/>
                <a:cs typeface="Arial"/>
                <a:sym typeface="Arial"/>
              </a:rPr>
              <a:t>, Zimbabwe. </a:t>
            </a:r>
            <a:r>
              <a:rPr lang="en-US">
                <a:solidFill>
                  <a:schemeClr val="dk2"/>
                </a:solidFill>
                <a:latin typeface="Arial"/>
                <a:ea typeface="Arial"/>
                <a:cs typeface="Arial"/>
                <a:sym typeface="Arial"/>
              </a:rPr>
              <a:t>Conference on Retrovirology and Opportunistic Infections (CROI). Boston (MA), 8-11 March 2020. Abstract 1097.</a:t>
            </a:r>
            <a:endParaRPr>
              <a:solidFill>
                <a:schemeClr val="dk2"/>
              </a:solidFill>
              <a:latin typeface="Arial"/>
              <a:ea typeface="Arial"/>
              <a:cs typeface="Arial"/>
              <a:sym typeface="Arial"/>
            </a:endParaRPr>
          </a:p>
        </p:txBody>
      </p:sp>
      <p:grpSp>
        <p:nvGrpSpPr>
          <p:cNvPr id="224" name="Google Shape;224;p18"/>
          <p:cNvGrpSpPr/>
          <p:nvPr/>
        </p:nvGrpSpPr>
        <p:grpSpPr>
          <a:xfrm>
            <a:off x="1292809" y="2368409"/>
            <a:ext cx="2084070" cy="3258882"/>
            <a:chOff x="1292809" y="2764536"/>
            <a:chExt cx="2084070" cy="3258882"/>
          </a:xfrm>
        </p:grpSpPr>
        <p:sp>
          <p:nvSpPr>
            <p:cNvPr id="225" name="Google Shape;225;p18"/>
            <p:cNvSpPr/>
            <p:nvPr/>
          </p:nvSpPr>
          <p:spPr>
            <a:xfrm>
              <a:off x="1292809" y="6018339"/>
              <a:ext cx="2084070" cy="5079"/>
            </a:xfrm>
            <a:custGeom>
              <a:rect b="b" l="l" r="r" t="t"/>
              <a:pathLst>
                <a:path extrusionOk="0" h="5079" w="2084070">
                  <a:moveTo>
                    <a:pt x="0" y="0"/>
                  </a:moveTo>
                  <a:lnTo>
                    <a:pt x="859078" y="0"/>
                  </a:lnTo>
                </a:path>
                <a:path extrusionOk="0" h="5079" w="2084070">
                  <a:moveTo>
                    <a:pt x="1224838" y="0"/>
                  </a:moveTo>
                  <a:lnTo>
                    <a:pt x="1322374" y="0"/>
                  </a:lnTo>
                </a:path>
                <a:path extrusionOk="0" h="5079" w="2084070">
                  <a:moveTo>
                    <a:pt x="1685086" y="0"/>
                  </a:moveTo>
                  <a:lnTo>
                    <a:pt x="2083804" y="0"/>
                  </a:lnTo>
                </a:path>
                <a:path extrusionOk="0" h="5079" w="2084070">
                  <a:moveTo>
                    <a:pt x="0" y="4762"/>
                  </a:moveTo>
                  <a:lnTo>
                    <a:pt x="2083804" y="4762"/>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 name="Google Shape;226;p18"/>
            <p:cNvSpPr/>
            <p:nvPr/>
          </p:nvSpPr>
          <p:spPr>
            <a:xfrm>
              <a:off x="1292809" y="2935223"/>
              <a:ext cx="859155" cy="2743200"/>
            </a:xfrm>
            <a:custGeom>
              <a:rect b="b" l="l" r="r" t="t"/>
              <a:pathLst>
                <a:path extrusionOk="0" h="2743200" w="859155">
                  <a:moveTo>
                    <a:pt x="0" y="2743200"/>
                  </a:moveTo>
                  <a:lnTo>
                    <a:pt x="398830" y="2743200"/>
                  </a:lnTo>
                </a:path>
                <a:path extrusionOk="0" h="2743200" w="859155">
                  <a:moveTo>
                    <a:pt x="761542" y="2743200"/>
                  </a:moveTo>
                  <a:lnTo>
                    <a:pt x="859078" y="2743200"/>
                  </a:lnTo>
                </a:path>
                <a:path extrusionOk="0" h="2743200" w="859155">
                  <a:moveTo>
                    <a:pt x="0" y="2398776"/>
                  </a:moveTo>
                  <a:lnTo>
                    <a:pt x="398830" y="2398776"/>
                  </a:lnTo>
                </a:path>
                <a:path extrusionOk="0" h="2743200" w="859155">
                  <a:moveTo>
                    <a:pt x="761542" y="2398776"/>
                  </a:moveTo>
                  <a:lnTo>
                    <a:pt x="859078" y="2398776"/>
                  </a:lnTo>
                </a:path>
                <a:path extrusionOk="0" h="2743200" w="859155">
                  <a:moveTo>
                    <a:pt x="0" y="2057400"/>
                  </a:moveTo>
                  <a:lnTo>
                    <a:pt x="398830" y="2057400"/>
                  </a:lnTo>
                </a:path>
                <a:path extrusionOk="0" h="2743200" w="859155">
                  <a:moveTo>
                    <a:pt x="761542" y="2057400"/>
                  </a:moveTo>
                  <a:lnTo>
                    <a:pt x="859078" y="2057400"/>
                  </a:lnTo>
                </a:path>
                <a:path extrusionOk="0" h="2743200" w="859155">
                  <a:moveTo>
                    <a:pt x="0" y="1712976"/>
                  </a:moveTo>
                  <a:lnTo>
                    <a:pt x="398830" y="1712976"/>
                  </a:lnTo>
                </a:path>
                <a:path extrusionOk="0" h="2743200" w="859155">
                  <a:moveTo>
                    <a:pt x="761542" y="1712976"/>
                  </a:moveTo>
                  <a:lnTo>
                    <a:pt x="859078" y="1712976"/>
                  </a:lnTo>
                </a:path>
                <a:path extrusionOk="0" h="2743200" w="859155">
                  <a:moveTo>
                    <a:pt x="0" y="1371600"/>
                  </a:moveTo>
                  <a:lnTo>
                    <a:pt x="398830" y="1371600"/>
                  </a:lnTo>
                </a:path>
                <a:path extrusionOk="0" h="2743200" w="859155">
                  <a:moveTo>
                    <a:pt x="761542" y="1371600"/>
                  </a:moveTo>
                  <a:lnTo>
                    <a:pt x="859078" y="1371600"/>
                  </a:lnTo>
                </a:path>
                <a:path extrusionOk="0" h="2743200" w="859155">
                  <a:moveTo>
                    <a:pt x="0" y="1027176"/>
                  </a:moveTo>
                  <a:lnTo>
                    <a:pt x="398830" y="1027176"/>
                  </a:lnTo>
                </a:path>
                <a:path extrusionOk="0" h="2743200" w="859155">
                  <a:moveTo>
                    <a:pt x="761542" y="1027176"/>
                  </a:moveTo>
                  <a:lnTo>
                    <a:pt x="859078" y="1027176"/>
                  </a:lnTo>
                </a:path>
                <a:path extrusionOk="0" h="2743200" w="859155">
                  <a:moveTo>
                    <a:pt x="0" y="685800"/>
                  </a:moveTo>
                  <a:lnTo>
                    <a:pt x="398830" y="685800"/>
                  </a:lnTo>
                </a:path>
                <a:path extrusionOk="0" h="2743200" w="859155">
                  <a:moveTo>
                    <a:pt x="761542" y="685800"/>
                  </a:moveTo>
                  <a:lnTo>
                    <a:pt x="859078" y="685800"/>
                  </a:lnTo>
                </a:path>
                <a:path extrusionOk="0" h="2743200" w="859155">
                  <a:moveTo>
                    <a:pt x="0" y="341376"/>
                  </a:moveTo>
                  <a:lnTo>
                    <a:pt x="398830" y="341376"/>
                  </a:lnTo>
                </a:path>
                <a:path extrusionOk="0" h="2743200" w="859155">
                  <a:moveTo>
                    <a:pt x="761542" y="341376"/>
                  </a:moveTo>
                  <a:lnTo>
                    <a:pt x="859078" y="341376"/>
                  </a:lnTo>
                </a:path>
                <a:path extrusionOk="0" h="2743200" w="859155">
                  <a:moveTo>
                    <a:pt x="0" y="0"/>
                  </a:moveTo>
                  <a:lnTo>
                    <a:pt x="398830" y="0"/>
                  </a:lnTo>
                </a:path>
                <a:path extrusionOk="0" h="2743200" w="859155">
                  <a:moveTo>
                    <a:pt x="761542" y="0"/>
                  </a:moveTo>
                  <a:lnTo>
                    <a:pt x="859078"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18"/>
            <p:cNvSpPr/>
            <p:nvPr/>
          </p:nvSpPr>
          <p:spPr>
            <a:xfrm>
              <a:off x="1691639" y="2764536"/>
              <a:ext cx="363219" cy="3256279"/>
            </a:xfrm>
            <a:custGeom>
              <a:rect b="b" l="l" r="r" t="t"/>
              <a:pathLst>
                <a:path extrusionOk="0" h="3256279" w="363219">
                  <a:moveTo>
                    <a:pt x="362712" y="0"/>
                  </a:moveTo>
                  <a:lnTo>
                    <a:pt x="0" y="0"/>
                  </a:lnTo>
                  <a:lnTo>
                    <a:pt x="0" y="3256184"/>
                  </a:lnTo>
                  <a:lnTo>
                    <a:pt x="362712" y="3256184"/>
                  </a:lnTo>
                  <a:lnTo>
                    <a:pt x="362712" y="0"/>
                  </a:lnTo>
                  <a:close/>
                </a:path>
              </a:pathLst>
            </a:custGeom>
            <a:solidFill>
              <a:srgbClr val="4472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18"/>
            <p:cNvSpPr/>
            <p:nvPr/>
          </p:nvSpPr>
          <p:spPr>
            <a:xfrm>
              <a:off x="2517647" y="2935223"/>
              <a:ext cx="859154" cy="2743200"/>
            </a:xfrm>
            <a:custGeom>
              <a:rect b="b" l="l" r="r" t="t"/>
              <a:pathLst>
                <a:path extrusionOk="0" h="2743200" w="859154">
                  <a:moveTo>
                    <a:pt x="0" y="2743200"/>
                  </a:moveTo>
                  <a:lnTo>
                    <a:pt x="97535" y="2743200"/>
                  </a:lnTo>
                </a:path>
                <a:path extrusionOk="0" h="2743200" w="859154">
                  <a:moveTo>
                    <a:pt x="0" y="2398776"/>
                  </a:moveTo>
                  <a:lnTo>
                    <a:pt x="97535" y="2398776"/>
                  </a:lnTo>
                </a:path>
                <a:path extrusionOk="0" h="2743200" w="859154">
                  <a:moveTo>
                    <a:pt x="0" y="2057400"/>
                  </a:moveTo>
                  <a:lnTo>
                    <a:pt x="97535" y="2057400"/>
                  </a:lnTo>
                </a:path>
                <a:path extrusionOk="0" h="2743200" w="859154">
                  <a:moveTo>
                    <a:pt x="0" y="1712976"/>
                  </a:moveTo>
                  <a:lnTo>
                    <a:pt x="97535" y="1712976"/>
                  </a:lnTo>
                </a:path>
                <a:path extrusionOk="0" h="2743200" w="859154">
                  <a:moveTo>
                    <a:pt x="0" y="1371600"/>
                  </a:moveTo>
                  <a:lnTo>
                    <a:pt x="97535" y="1371600"/>
                  </a:lnTo>
                </a:path>
                <a:path extrusionOk="0" h="2743200" w="859154">
                  <a:moveTo>
                    <a:pt x="0" y="1027176"/>
                  </a:moveTo>
                  <a:lnTo>
                    <a:pt x="97535" y="1027176"/>
                  </a:lnTo>
                </a:path>
                <a:path extrusionOk="0" h="2743200" w="859154">
                  <a:moveTo>
                    <a:pt x="0" y="685800"/>
                  </a:moveTo>
                  <a:lnTo>
                    <a:pt x="97535" y="685800"/>
                  </a:lnTo>
                </a:path>
                <a:path extrusionOk="0" h="2743200" w="859154">
                  <a:moveTo>
                    <a:pt x="0" y="341376"/>
                  </a:moveTo>
                  <a:lnTo>
                    <a:pt x="858965" y="341376"/>
                  </a:lnTo>
                </a:path>
                <a:path extrusionOk="0" h="2743200" w="859154">
                  <a:moveTo>
                    <a:pt x="0" y="0"/>
                  </a:moveTo>
                  <a:lnTo>
                    <a:pt x="858965"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18"/>
            <p:cNvSpPr/>
            <p:nvPr/>
          </p:nvSpPr>
          <p:spPr>
            <a:xfrm>
              <a:off x="2151887" y="2798064"/>
              <a:ext cx="365760" cy="3223260"/>
            </a:xfrm>
            <a:custGeom>
              <a:rect b="b" l="l" r="r" t="t"/>
              <a:pathLst>
                <a:path extrusionOk="0" h="3223260" w="365760">
                  <a:moveTo>
                    <a:pt x="365760" y="0"/>
                  </a:moveTo>
                  <a:lnTo>
                    <a:pt x="0" y="0"/>
                  </a:lnTo>
                  <a:lnTo>
                    <a:pt x="0" y="3222656"/>
                  </a:lnTo>
                  <a:lnTo>
                    <a:pt x="365760" y="3222656"/>
                  </a:lnTo>
                  <a:lnTo>
                    <a:pt x="365760" y="0"/>
                  </a:lnTo>
                  <a:close/>
                </a:path>
              </a:pathLst>
            </a:custGeom>
            <a:solidFill>
              <a:srgbClr val="ED7D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18"/>
            <p:cNvSpPr/>
            <p:nvPr/>
          </p:nvSpPr>
          <p:spPr>
            <a:xfrm>
              <a:off x="2977896" y="3621023"/>
              <a:ext cx="398779" cy="2057400"/>
            </a:xfrm>
            <a:custGeom>
              <a:rect b="b" l="l" r="r" t="t"/>
              <a:pathLst>
                <a:path extrusionOk="0" h="2057400" w="398779">
                  <a:moveTo>
                    <a:pt x="0" y="2057400"/>
                  </a:moveTo>
                  <a:lnTo>
                    <a:pt x="398717" y="2057400"/>
                  </a:lnTo>
                </a:path>
                <a:path extrusionOk="0" h="2057400" w="398779">
                  <a:moveTo>
                    <a:pt x="0" y="1712976"/>
                  </a:moveTo>
                  <a:lnTo>
                    <a:pt x="398717" y="1712976"/>
                  </a:lnTo>
                </a:path>
                <a:path extrusionOk="0" h="2057400" w="398779">
                  <a:moveTo>
                    <a:pt x="0" y="1371600"/>
                  </a:moveTo>
                  <a:lnTo>
                    <a:pt x="398717" y="1371600"/>
                  </a:lnTo>
                </a:path>
                <a:path extrusionOk="0" h="2057400" w="398779">
                  <a:moveTo>
                    <a:pt x="0" y="1027176"/>
                  </a:moveTo>
                  <a:lnTo>
                    <a:pt x="398717" y="1027176"/>
                  </a:lnTo>
                </a:path>
                <a:path extrusionOk="0" h="2057400" w="398779">
                  <a:moveTo>
                    <a:pt x="0" y="685800"/>
                  </a:moveTo>
                  <a:lnTo>
                    <a:pt x="398717" y="685800"/>
                  </a:lnTo>
                </a:path>
                <a:path extrusionOk="0" h="2057400" w="398779">
                  <a:moveTo>
                    <a:pt x="0" y="341376"/>
                  </a:moveTo>
                  <a:lnTo>
                    <a:pt x="398717" y="341376"/>
                  </a:lnTo>
                </a:path>
                <a:path extrusionOk="0" h="2057400" w="398779">
                  <a:moveTo>
                    <a:pt x="0" y="0"/>
                  </a:moveTo>
                  <a:lnTo>
                    <a:pt x="398717"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 name="Google Shape;231;p18"/>
            <p:cNvSpPr/>
            <p:nvPr/>
          </p:nvSpPr>
          <p:spPr>
            <a:xfrm>
              <a:off x="2615183" y="3313176"/>
              <a:ext cx="363219" cy="2707640"/>
            </a:xfrm>
            <a:custGeom>
              <a:rect b="b" l="l" r="r" t="t"/>
              <a:pathLst>
                <a:path extrusionOk="0" h="2707640" w="363219">
                  <a:moveTo>
                    <a:pt x="362712" y="0"/>
                  </a:moveTo>
                  <a:lnTo>
                    <a:pt x="0" y="0"/>
                  </a:lnTo>
                  <a:lnTo>
                    <a:pt x="0" y="2707544"/>
                  </a:lnTo>
                  <a:lnTo>
                    <a:pt x="362712" y="2707544"/>
                  </a:lnTo>
                  <a:lnTo>
                    <a:pt x="362712" y="0"/>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2" name="Google Shape;232;p18"/>
          <p:cNvSpPr/>
          <p:nvPr/>
        </p:nvSpPr>
        <p:spPr>
          <a:xfrm>
            <a:off x="1292809" y="2195974"/>
            <a:ext cx="2084070" cy="0"/>
          </a:xfrm>
          <a:custGeom>
            <a:rect b="b" l="l" r="r" t="t"/>
            <a:pathLst>
              <a:path extrusionOk="0" h="120000" w="2084070">
                <a:moveTo>
                  <a:pt x="0" y="0"/>
                </a:moveTo>
                <a:lnTo>
                  <a:pt x="208380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3" name="Google Shape;233;p18"/>
          <p:cNvSpPr txBox="1"/>
          <p:nvPr/>
        </p:nvSpPr>
        <p:spPr>
          <a:xfrm>
            <a:off x="1783130" y="2099676"/>
            <a:ext cx="179700" cy="197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0" i="0" lang="en-US" sz="1200" u="none" cap="none" strike="noStrike">
                <a:solidFill>
                  <a:srgbClr val="404040"/>
                </a:solidFill>
                <a:latin typeface="Calibri"/>
                <a:ea typeface="Calibri"/>
                <a:cs typeface="Calibri"/>
                <a:sym typeface="Calibri"/>
              </a:rPr>
              <a:t>95</a:t>
            </a:r>
            <a:endParaRPr b="0" i="0" sz="1200" u="none" cap="none" strike="noStrike">
              <a:solidFill>
                <a:schemeClr val="dk1"/>
              </a:solidFill>
              <a:latin typeface="Calibri"/>
              <a:ea typeface="Calibri"/>
              <a:cs typeface="Calibri"/>
              <a:sym typeface="Calibri"/>
            </a:endParaRPr>
          </a:p>
        </p:txBody>
      </p:sp>
      <p:sp>
        <p:nvSpPr>
          <p:cNvPr id="234" name="Google Shape;234;p18"/>
          <p:cNvSpPr txBox="1"/>
          <p:nvPr/>
        </p:nvSpPr>
        <p:spPr>
          <a:xfrm>
            <a:off x="2244985" y="2133205"/>
            <a:ext cx="179700" cy="197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0" i="0" lang="en-US" sz="1200" u="none" cap="none" strike="noStrike">
                <a:solidFill>
                  <a:srgbClr val="404040"/>
                </a:solidFill>
                <a:latin typeface="Calibri"/>
                <a:ea typeface="Calibri"/>
                <a:cs typeface="Calibri"/>
                <a:sym typeface="Calibri"/>
              </a:rPr>
              <a:t>94</a:t>
            </a:r>
            <a:endParaRPr b="0" i="0" sz="1200" u="none" cap="none" strike="noStrike">
              <a:solidFill>
                <a:schemeClr val="dk1"/>
              </a:solidFill>
              <a:latin typeface="Calibri"/>
              <a:ea typeface="Calibri"/>
              <a:cs typeface="Calibri"/>
              <a:sym typeface="Calibri"/>
            </a:endParaRPr>
          </a:p>
        </p:txBody>
      </p:sp>
      <p:sp>
        <p:nvSpPr>
          <p:cNvPr id="235" name="Google Shape;235;p18"/>
          <p:cNvSpPr txBox="1"/>
          <p:nvPr/>
        </p:nvSpPr>
        <p:spPr>
          <a:xfrm>
            <a:off x="2706841" y="2648317"/>
            <a:ext cx="179700" cy="197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0" i="0" lang="en-US" sz="1200" u="none" cap="none" strike="noStrike">
                <a:solidFill>
                  <a:srgbClr val="404040"/>
                </a:solidFill>
                <a:latin typeface="Calibri"/>
                <a:ea typeface="Calibri"/>
                <a:cs typeface="Calibri"/>
                <a:sym typeface="Calibri"/>
              </a:rPr>
              <a:t>79</a:t>
            </a:r>
            <a:endParaRPr b="0" i="0" sz="1200" u="none" cap="none" strike="noStrike">
              <a:solidFill>
                <a:schemeClr val="dk1"/>
              </a:solidFill>
              <a:latin typeface="Calibri"/>
              <a:ea typeface="Calibri"/>
              <a:cs typeface="Calibri"/>
              <a:sym typeface="Calibri"/>
            </a:endParaRPr>
          </a:p>
        </p:txBody>
      </p:sp>
      <p:sp>
        <p:nvSpPr>
          <p:cNvPr id="236" name="Google Shape;236;p18"/>
          <p:cNvSpPr txBox="1"/>
          <p:nvPr/>
        </p:nvSpPr>
        <p:spPr>
          <a:xfrm>
            <a:off x="908050" y="2066149"/>
            <a:ext cx="257100" cy="3647400"/>
          </a:xfrm>
          <a:prstGeom prst="rect">
            <a:avLst/>
          </a:prstGeom>
          <a:noFill/>
          <a:ln>
            <a:noFill/>
          </a:ln>
        </p:spPr>
        <p:txBody>
          <a:bodyPr anchorCtr="0" anchor="t" bIns="0" lIns="0" spcFirstLastPara="1" rIns="0" wrap="square" tIns="12700">
            <a:spAutoFit/>
          </a:bodyPr>
          <a:lstStyle/>
          <a:p>
            <a:pPr indent="0" lvl="0" marL="0" marR="7620" rtl="0" algn="r">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100</a:t>
            </a:r>
            <a:endParaRPr b="0" i="0" sz="1200" u="none" cap="none" strike="noStrike">
              <a:solidFill>
                <a:schemeClr val="dk1"/>
              </a:solidFill>
              <a:latin typeface="Calibri"/>
              <a:ea typeface="Calibri"/>
              <a:cs typeface="Calibri"/>
              <a:sym typeface="Calibri"/>
            </a:endParaRPr>
          </a:p>
          <a:p>
            <a:pPr indent="0" lvl="0" marL="0" marR="6350" rtl="0" algn="r">
              <a:lnSpc>
                <a:spcPct val="100000"/>
              </a:lnSpc>
              <a:spcBef>
                <a:spcPts val="1245"/>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90</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5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6350" rtl="0" algn="r">
              <a:lnSpc>
                <a:spcPct val="100000"/>
              </a:lnSpc>
              <a:spcBef>
                <a:spcPts val="5"/>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80</a:t>
            </a:r>
            <a:endParaRPr b="0" i="0" sz="1200" u="none" cap="none" strike="noStrike">
              <a:solidFill>
                <a:schemeClr val="dk1"/>
              </a:solidFill>
              <a:latin typeface="Calibri"/>
              <a:ea typeface="Calibri"/>
              <a:cs typeface="Calibri"/>
              <a:sym typeface="Calibri"/>
            </a:endParaRPr>
          </a:p>
          <a:p>
            <a:pPr indent="0" lvl="0" marL="0" marR="6350" rtl="0" algn="r">
              <a:lnSpc>
                <a:spcPct val="100000"/>
              </a:lnSpc>
              <a:spcBef>
                <a:spcPts val="1245"/>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70</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5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6350" rtl="0" algn="r">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60</a:t>
            </a:r>
            <a:endParaRPr b="0" i="0" sz="1200" u="none" cap="none" strike="noStrike">
              <a:solidFill>
                <a:schemeClr val="dk1"/>
              </a:solidFill>
              <a:latin typeface="Calibri"/>
              <a:ea typeface="Calibri"/>
              <a:cs typeface="Calibri"/>
              <a:sym typeface="Calibri"/>
            </a:endParaRPr>
          </a:p>
          <a:p>
            <a:pPr indent="0" lvl="0" marL="0" marR="6350" rtl="0" algn="r">
              <a:lnSpc>
                <a:spcPct val="100000"/>
              </a:lnSpc>
              <a:spcBef>
                <a:spcPts val="125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50</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5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6350" rtl="0" algn="r">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40</a:t>
            </a:r>
            <a:endParaRPr b="0" i="0" sz="1200" u="none" cap="none" strike="noStrike">
              <a:solidFill>
                <a:schemeClr val="dk1"/>
              </a:solidFill>
              <a:latin typeface="Calibri"/>
              <a:ea typeface="Calibri"/>
              <a:cs typeface="Calibri"/>
              <a:sym typeface="Calibri"/>
            </a:endParaRPr>
          </a:p>
          <a:p>
            <a:pPr indent="0" lvl="0" marL="0" marR="6350" rtl="0" algn="r">
              <a:lnSpc>
                <a:spcPct val="100000"/>
              </a:lnSpc>
              <a:spcBef>
                <a:spcPts val="125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30</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5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6350" rtl="0" algn="r">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20</a:t>
            </a:r>
            <a:endParaRPr b="0" i="0" sz="1200" u="none" cap="none" strike="noStrike">
              <a:solidFill>
                <a:schemeClr val="dk1"/>
              </a:solidFill>
              <a:latin typeface="Calibri"/>
              <a:ea typeface="Calibri"/>
              <a:cs typeface="Calibri"/>
              <a:sym typeface="Calibri"/>
            </a:endParaRPr>
          </a:p>
          <a:p>
            <a:pPr indent="0" lvl="0" marL="0" marR="6350" rtl="0" algn="r">
              <a:lnSpc>
                <a:spcPct val="100000"/>
              </a:lnSpc>
              <a:spcBef>
                <a:spcPts val="125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10</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5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5080" rtl="0" algn="r">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0</a:t>
            </a:r>
            <a:endParaRPr b="0" i="0" sz="1200" u="none" cap="none" strike="noStrike">
              <a:solidFill>
                <a:schemeClr val="dk1"/>
              </a:solidFill>
              <a:latin typeface="Calibri"/>
              <a:ea typeface="Calibri"/>
              <a:cs typeface="Calibri"/>
              <a:sym typeface="Calibri"/>
            </a:endParaRPr>
          </a:p>
        </p:txBody>
      </p:sp>
      <p:sp>
        <p:nvSpPr>
          <p:cNvPr id="237" name="Google Shape;237;p18"/>
          <p:cNvSpPr txBox="1"/>
          <p:nvPr/>
        </p:nvSpPr>
        <p:spPr>
          <a:xfrm>
            <a:off x="389828" y="1355713"/>
            <a:ext cx="4233000" cy="5055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70"/>
              </a:spcBef>
              <a:spcAft>
                <a:spcPts val="0"/>
              </a:spcAft>
              <a:buClr>
                <a:srgbClr val="000000"/>
              </a:buClr>
              <a:buSzPts val="1600"/>
              <a:buFont typeface="Arial"/>
              <a:buNone/>
            </a:pPr>
            <a:r>
              <a:rPr b="1" lang="en-US" sz="1600">
                <a:solidFill>
                  <a:schemeClr val="dk1"/>
                </a:solidFill>
                <a:latin typeface="Arial"/>
                <a:ea typeface="Arial"/>
                <a:cs typeface="Arial"/>
                <a:sym typeface="Arial"/>
              </a:rPr>
              <a:t>Progress on the 95-95-95 targets </a:t>
            </a:r>
            <a:r>
              <a:rPr b="1" lang="en-US" sz="1600">
                <a:solidFill>
                  <a:schemeClr val="dk1"/>
                </a:solidFill>
                <a:latin typeface="Arial"/>
                <a:ea typeface="Arial"/>
                <a:cs typeface="Arial"/>
                <a:sym typeface="Arial"/>
                <a:extLst>
                  <a:ext uri="http://customooxmlschemas.google.com/">
                    <go:slidesCustomData xmlns:go="http://customooxmlschemas.google.com/" textRoundtripDataId="10"/>
                  </a:ext>
                </a:extLst>
              </a:rPr>
              <a:t>for</a:t>
            </a:r>
            <a:r>
              <a:rPr b="1" lang="en-US" sz="1600">
                <a:solidFill>
                  <a:schemeClr val="dk1"/>
                </a:solidFill>
                <a:latin typeface="Arial"/>
                <a:ea typeface="Arial"/>
                <a:cs typeface="Arial"/>
                <a:sym typeface="Arial"/>
              </a:rPr>
              <a:t> women (aged 15+ years) in Zimbabwe, 2019</a:t>
            </a:r>
            <a:endParaRPr b="1" i="0" sz="1600" u="none" cap="none" strike="noStrike">
              <a:solidFill>
                <a:schemeClr val="dk1"/>
              </a:solidFill>
              <a:latin typeface="Arial"/>
              <a:ea typeface="Arial"/>
              <a:cs typeface="Arial"/>
              <a:sym typeface="Arial"/>
            </a:endParaRPr>
          </a:p>
        </p:txBody>
      </p:sp>
      <p:cxnSp>
        <p:nvCxnSpPr>
          <p:cNvPr id="238" name="Google Shape;238;p1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pic>
        <p:nvPicPr>
          <p:cNvPr id="239" name="Google Shape;239;p18"/>
          <p:cNvPicPr preferRelativeResize="0"/>
          <p:nvPr/>
        </p:nvPicPr>
        <p:blipFill>
          <a:blip r:embed="rId4">
            <a:alphaModFix/>
          </a:blip>
          <a:stretch>
            <a:fillRect/>
          </a:stretch>
        </p:blipFill>
        <p:spPr>
          <a:xfrm>
            <a:off x="4885132" y="1610650"/>
            <a:ext cx="7021294" cy="3738075"/>
          </a:xfrm>
          <a:prstGeom prst="rect">
            <a:avLst/>
          </a:prstGeom>
          <a:noFill/>
          <a:ln>
            <a:noFill/>
          </a:ln>
        </p:spPr>
      </p:pic>
      <p:sp>
        <p:nvSpPr>
          <p:cNvPr id="240" name="Google Shape;240;p18"/>
          <p:cNvSpPr txBox="1"/>
          <p:nvPr/>
        </p:nvSpPr>
        <p:spPr>
          <a:xfrm>
            <a:off x="256025" y="5592238"/>
            <a:ext cx="61116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dk2"/>
                </a:solidFill>
              </a:rPr>
              <a:t>95% of women living with HIV knew their HIV status</a:t>
            </a:r>
            <a:endParaRPr sz="1300">
              <a:solidFill>
                <a:schemeClr val="dk2"/>
              </a:solidFill>
            </a:endParaRPr>
          </a:p>
          <a:p>
            <a:pPr indent="0" lvl="0" marL="0" rtl="0" algn="l">
              <a:spcBef>
                <a:spcPts val="0"/>
              </a:spcBef>
              <a:spcAft>
                <a:spcPts val="0"/>
              </a:spcAft>
              <a:buNone/>
            </a:pPr>
            <a:r>
              <a:rPr lang="en-US" sz="1300">
                <a:solidFill>
                  <a:schemeClr val="dk2"/>
                </a:solidFill>
              </a:rPr>
              <a:t>94% of women living with HIV who are aware of their status were on treatment</a:t>
            </a:r>
            <a:endParaRPr sz="1300">
              <a:solidFill>
                <a:schemeClr val="dk2"/>
              </a:solidFill>
            </a:endParaRPr>
          </a:p>
          <a:p>
            <a:pPr indent="0" lvl="0" marL="0" rtl="0" algn="l">
              <a:spcBef>
                <a:spcPts val="0"/>
              </a:spcBef>
              <a:spcAft>
                <a:spcPts val="0"/>
              </a:spcAft>
              <a:buNone/>
            </a:pPr>
            <a:r>
              <a:rPr lang="en-US" sz="1300">
                <a:solidFill>
                  <a:schemeClr val="dk2"/>
                </a:solidFill>
              </a:rPr>
              <a:t>79% of women living with HIV on treatment had a suppressed viral load</a:t>
            </a:r>
            <a:endParaRPr sz="1300">
              <a:solidFill>
                <a:schemeClr val="dk2"/>
              </a:solidFill>
            </a:endParaRPr>
          </a:p>
        </p:txBody>
      </p:sp>
      <p:sp>
        <p:nvSpPr>
          <p:cNvPr id="241" name="Google Shape;241;p18"/>
          <p:cNvSpPr txBox="1"/>
          <p:nvPr/>
        </p:nvSpPr>
        <p:spPr>
          <a:xfrm>
            <a:off x="838200" y="6494681"/>
            <a:ext cx="4236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KEY POPULATIONS’ VULNERABILITY TO HIV</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9"/>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600"/>
              <a:t>Societal factors increase key populations’ </a:t>
            </a:r>
            <a:endParaRPr sz="2600"/>
          </a:p>
          <a:p>
            <a:pPr indent="0" lvl="0" marL="0" rtl="0" algn="l">
              <a:lnSpc>
                <a:spcPct val="90000"/>
              </a:lnSpc>
              <a:spcBef>
                <a:spcPts val="0"/>
              </a:spcBef>
              <a:spcAft>
                <a:spcPts val="0"/>
              </a:spcAft>
              <a:buClr>
                <a:schemeClr val="lt1"/>
              </a:buClr>
              <a:buSzPts val="2800"/>
              <a:buFont typeface="Arial"/>
              <a:buNone/>
            </a:pPr>
            <a:r>
              <a:rPr lang="en-US" sz="2600"/>
              <a:t>vulnerability to HIV</a:t>
            </a:r>
            <a:endParaRPr sz="3000"/>
          </a:p>
        </p:txBody>
      </p:sp>
      <p:sp>
        <p:nvSpPr>
          <p:cNvPr id="247" name="Google Shape;247;p19"/>
          <p:cNvSpPr txBox="1"/>
          <p:nvPr>
            <p:ph idx="1" type="body"/>
          </p:nvPr>
        </p:nvSpPr>
        <p:spPr>
          <a:xfrm>
            <a:off x="838200" y="1816591"/>
            <a:ext cx="5727192"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56862"/>
              <a:buNone/>
            </a:pPr>
            <a:r>
              <a:rPr lang="en-US" sz="2400"/>
              <a:t>In most countries, </a:t>
            </a:r>
            <a:r>
              <a:rPr b="1" lang="en-US" sz="2400"/>
              <a:t>key populations are subject to</a:t>
            </a:r>
            <a:r>
              <a:rPr b="1" lang="en-US" sz="2400">
                <a:solidFill>
                  <a:schemeClr val="accent2"/>
                </a:solidFill>
              </a:rPr>
              <a:t> </a:t>
            </a:r>
            <a:r>
              <a:rPr b="1" lang="en-US" sz="2400"/>
              <a:t>marginal</a:t>
            </a:r>
            <a:r>
              <a:rPr b="1" lang="en-US" sz="2400"/>
              <a:t>is</a:t>
            </a:r>
            <a:r>
              <a:rPr b="1" lang="en-US" sz="2400"/>
              <a:t>ation, stigma, discrimination, criminal</a:t>
            </a:r>
            <a:r>
              <a:rPr b="1" lang="en-US" sz="2400"/>
              <a:t>is</a:t>
            </a:r>
            <a:r>
              <a:rPr b="1" lang="en-US" sz="2400"/>
              <a:t>ation, </a:t>
            </a:r>
            <a:r>
              <a:rPr lang="en-US" sz="2400"/>
              <a:t>and</a:t>
            </a:r>
            <a:r>
              <a:rPr b="1" lang="en-US" sz="2400"/>
              <a:t> violence</a:t>
            </a:r>
            <a:r>
              <a:rPr lang="en-US" sz="2400"/>
              <a:t>. </a:t>
            </a:r>
            <a:endParaRPr/>
          </a:p>
          <a:p>
            <a:pPr indent="0" lvl="0" marL="0" rtl="0" algn="l">
              <a:lnSpc>
                <a:spcPct val="120000"/>
              </a:lnSpc>
              <a:spcBef>
                <a:spcPts val="1000"/>
              </a:spcBef>
              <a:spcAft>
                <a:spcPts val="0"/>
              </a:spcAft>
              <a:buClr>
                <a:schemeClr val="dk1"/>
              </a:buClr>
              <a:buSzPct val="156862"/>
              <a:buNone/>
            </a:pPr>
            <a:br>
              <a:rPr lang="en-US" sz="2400"/>
            </a:br>
            <a:r>
              <a:rPr lang="en-US" sz="2400"/>
              <a:t>These factors </a:t>
            </a:r>
            <a:r>
              <a:rPr b="1" lang="en-US" sz="2400"/>
              <a:t>make it harder for key populations to adopt healthy behaviours </a:t>
            </a:r>
            <a:r>
              <a:rPr lang="en-US" sz="2400"/>
              <a:t>such as protected sex and safe injecting of drugs, and harder for them to access services.</a:t>
            </a:r>
            <a:endParaRPr/>
          </a:p>
          <a:p>
            <a:pPr indent="0" lvl="0" marL="0" rtl="0" algn="l">
              <a:lnSpc>
                <a:spcPct val="120000"/>
              </a:lnSpc>
              <a:spcBef>
                <a:spcPts val="1000"/>
              </a:spcBef>
              <a:spcAft>
                <a:spcPts val="0"/>
              </a:spcAft>
              <a:buClr>
                <a:schemeClr val="dk1"/>
              </a:buClr>
              <a:buSzPct val="156862"/>
              <a:buNone/>
            </a:pPr>
            <a:br>
              <a:rPr b="1" lang="en-US" sz="2400"/>
            </a:br>
            <a:r>
              <a:rPr b="1" lang="en-US" sz="2400"/>
              <a:t>As a result, it is more difficult </a:t>
            </a:r>
            <a:r>
              <a:rPr lang="en-US" sz="2400"/>
              <a:t>for key populations to protect themselves against </a:t>
            </a:r>
            <a:r>
              <a:rPr lang="en-US" sz="2400"/>
              <a:t>HIV, viral hepatitis and STIs.</a:t>
            </a:r>
            <a:endParaRPr/>
          </a:p>
          <a:p>
            <a:pPr indent="0" lvl="0" marL="0" rtl="0" algn="l">
              <a:lnSpc>
                <a:spcPct val="120000"/>
              </a:lnSpc>
              <a:spcBef>
                <a:spcPts val="0"/>
              </a:spcBef>
              <a:spcAft>
                <a:spcPts val="0"/>
              </a:spcAft>
              <a:buClr>
                <a:schemeClr val="dk1"/>
              </a:buClr>
              <a:buSzPct val="100000"/>
              <a:buNone/>
            </a:pPr>
            <a:r>
              <a:t/>
            </a:r>
            <a:endParaRPr sz="2400"/>
          </a:p>
        </p:txBody>
      </p:sp>
      <p:cxnSp>
        <p:nvCxnSpPr>
          <p:cNvPr id="248" name="Google Shape;248;p19"/>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pic>
        <p:nvPicPr>
          <p:cNvPr descr="A picture containing tree, bench, outdoor, park&#10;&#10;Description automatically generated" id="249" name="Google Shape;249;p19"/>
          <p:cNvPicPr preferRelativeResize="0"/>
          <p:nvPr/>
        </p:nvPicPr>
        <p:blipFill rotWithShape="1">
          <a:blip r:embed="rId3">
            <a:alphaModFix/>
          </a:blip>
          <a:srcRect b="0" l="16333" r="16490" t="0"/>
          <a:stretch/>
        </p:blipFill>
        <p:spPr>
          <a:xfrm>
            <a:off x="7004999" y="1694042"/>
            <a:ext cx="4370916" cy="4336187"/>
          </a:xfrm>
          <a:prstGeom prst="rect">
            <a:avLst/>
          </a:prstGeom>
          <a:noFill/>
          <a:ln>
            <a:noFill/>
          </a:ln>
        </p:spPr>
      </p:pic>
      <p:sp>
        <p:nvSpPr>
          <p:cNvPr id="250" name="Google Shape;250;p19"/>
          <p:cNvSpPr txBox="1"/>
          <p:nvPr/>
        </p:nvSpPr>
        <p:spPr>
          <a:xfrm>
            <a:off x="7912165" y="6091725"/>
            <a:ext cx="25566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2"/>
                </a:solidFill>
              </a:rPr>
              <a:t>Image: UNDP Panama / Grey Díaz</a:t>
            </a:r>
            <a:endParaRPr/>
          </a:p>
        </p:txBody>
      </p:sp>
      <p:sp>
        <p:nvSpPr>
          <p:cNvPr id="251" name="Google Shape;251;p19"/>
          <p:cNvSpPr txBox="1"/>
          <p:nvPr/>
        </p:nvSpPr>
        <p:spPr>
          <a:xfrm>
            <a:off x="838200" y="6494681"/>
            <a:ext cx="4236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KEY POPULATIONS’ VULNERABILITY TO HIV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67" name="Google Shape;67;p2"/>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In most countries, </a:t>
            </a:r>
            <a:r>
              <a:rPr b="1" lang="en-US"/>
              <a:t>inadequate coverage, poor service quality and human rights barriers </a:t>
            </a:r>
            <a:r>
              <a:rPr lang="en-US"/>
              <a:t>continue to undermine responses to HIV, viral hepatitis and STIs for key populations. </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US"/>
              <a:t>WHO recommends that all countries should priorit</a:t>
            </a:r>
            <a:r>
              <a:rPr lang="en-US"/>
              <a:t>is</a:t>
            </a:r>
            <a:r>
              <a:rPr lang="en-US"/>
              <a:t>e reaching key populations, support them to lead the response and provide equitable, accessible and acceptable services to these groups. </a:t>
            </a:r>
            <a:endParaRPr i="1"/>
          </a:p>
        </p:txBody>
      </p:sp>
      <p:sp>
        <p:nvSpPr>
          <p:cNvPr id="68" name="Google Shape;68;p2"/>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MODULE 1 | INTRODUCTION</a:t>
            </a:r>
            <a:endParaRPr/>
          </a:p>
        </p:txBody>
      </p:sp>
      <p:cxnSp>
        <p:nvCxnSpPr>
          <p:cNvPr id="69" name="Google Shape;69;p2"/>
          <p:cNvCxnSpPr>
            <a:endCxn id="68" idx="1"/>
          </p:cNvCxnSpPr>
          <p:nvPr/>
        </p:nvCxnSpPr>
        <p:spPr>
          <a:xfrm>
            <a:off x="255900" y="662548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cxnSp>
        <p:nvCxnSpPr>
          <p:cNvPr id="256" name="Google Shape;256;p2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pic>
        <p:nvPicPr>
          <p:cNvPr id="257" name="Google Shape;257;p20"/>
          <p:cNvPicPr preferRelativeResize="0"/>
          <p:nvPr/>
        </p:nvPicPr>
        <p:blipFill rotWithShape="1">
          <a:blip r:embed="rId3">
            <a:alphaModFix/>
          </a:blip>
          <a:srcRect b="0" l="0" r="0" t="0"/>
          <a:stretch/>
        </p:blipFill>
        <p:spPr>
          <a:xfrm>
            <a:off x="8449733" y="6405612"/>
            <a:ext cx="3742266" cy="461601"/>
          </a:xfrm>
          <a:prstGeom prst="rect">
            <a:avLst/>
          </a:prstGeom>
          <a:noFill/>
          <a:ln>
            <a:noFill/>
          </a:ln>
        </p:spPr>
      </p:pic>
      <p:sp>
        <p:nvSpPr>
          <p:cNvPr id="258" name="Google Shape;258;p20"/>
          <p:cNvSpPr txBox="1"/>
          <p:nvPr/>
        </p:nvSpPr>
        <p:spPr>
          <a:xfrm>
            <a:off x="547116" y="5393047"/>
            <a:ext cx="429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extLst>
                  <a:ext uri="http://customooxmlschemas.google.com/">
                    <go:slidesCustomData xmlns:go="http://customooxmlschemas.google.com/" textRoundtripDataId="11"/>
                  </a:ext>
                </a:extLst>
              </a:rPr>
              <a:t>Source: </a:t>
            </a:r>
            <a:r>
              <a:rPr i="1" lang="en-US">
                <a:solidFill>
                  <a:schemeClr val="dk2"/>
                </a:solidFill>
                <a:latin typeface="Arial"/>
                <a:ea typeface="Arial"/>
                <a:cs typeface="Arial"/>
                <a:sym typeface="Arial"/>
              </a:rPr>
              <a:t>Consolidated guidelines on HIV, viral hepatitis and STI prevention, diagnosis, treatment and care for key populations </a:t>
            </a:r>
            <a:r>
              <a:rPr lang="en-US">
                <a:solidFill>
                  <a:schemeClr val="dk2"/>
                </a:solidFill>
                <a:latin typeface="Arial"/>
                <a:ea typeface="Arial"/>
                <a:cs typeface="Arial"/>
                <a:sym typeface="Arial"/>
              </a:rPr>
              <a:t>(WHO, 2022)</a:t>
            </a:r>
            <a:endParaRPr>
              <a:solidFill>
                <a:schemeClr val="dk2"/>
              </a:solidFill>
              <a:latin typeface="Arial"/>
              <a:ea typeface="Arial"/>
              <a:cs typeface="Arial"/>
              <a:sym typeface="Arial"/>
            </a:endParaRPr>
          </a:p>
        </p:txBody>
      </p:sp>
      <p:sp>
        <p:nvSpPr>
          <p:cNvPr id="259" name="Google Shape;259;p20"/>
          <p:cNvSpPr txBox="1"/>
          <p:nvPr/>
        </p:nvSpPr>
        <p:spPr>
          <a:xfrm>
            <a:off x="547125" y="789075"/>
            <a:ext cx="4295700" cy="3127500"/>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dk1"/>
              </a:buClr>
              <a:buSzPts val="3200"/>
              <a:buFont typeface="Arial"/>
              <a:buNone/>
            </a:pPr>
            <a:r>
              <a:rPr lang="en-US" sz="2400">
                <a:solidFill>
                  <a:schemeClr val="dk1"/>
                </a:solidFill>
                <a:latin typeface="Arial"/>
                <a:ea typeface="Arial"/>
                <a:cs typeface="Arial"/>
                <a:sym typeface="Arial"/>
              </a:rPr>
              <a:t>Biological and social factors play a role in HIV risk, but vulnerability is greatly affected by </a:t>
            </a:r>
            <a:r>
              <a:rPr b="1" lang="en-US" sz="2400">
                <a:solidFill>
                  <a:schemeClr val="dk1"/>
                </a:solidFill>
                <a:latin typeface="Arial"/>
                <a:ea typeface="Arial"/>
                <a:cs typeface="Arial"/>
                <a:sym typeface="Arial"/>
              </a:rPr>
              <a:t>societal factors </a:t>
            </a:r>
            <a:r>
              <a:rPr lang="en-US" sz="2400">
                <a:solidFill>
                  <a:schemeClr val="dk1"/>
                </a:solidFill>
                <a:latin typeface="Arial"/>
                <a:ea typeface="Arial"/>
                <a:cs typeface="Arial"/>
                <a:sym typeface="Arial"/>
              </a:rPr>
              <a:t>and by </a:t>
            </a:r>
            <a:r>
              <a:rPr b="1" lang="en-US" sz="2400">
                <a:solidFill>
                  <a:schemeClr val="dk1"/>
                </a:solidFill>
                <a:latin typeface="Arial"/>
                <a:ea typeface="Arial"/>
                <a:cs typeface="Arial"/>
                <a:sym typeface="Arial"/>
              </a:rPr>
              <a:t>socioeconomic status. </a:t>
            </a:r>
            <a:endParaRPr/>
          </a:p>
        </p:txBody>
      </p:sp>
      <p:sp>
        <p:nvSpPr>
          <p:cNvPr id="260" name="Google Shape;260;p20"/>
          <p:cNvSpPr txBox="1"/>
          <p:nvPr/>
        </p:nvSpPr>
        <p:spPr>
          <a:xfrm>
            <a:off x="838200" y="6494681"/>
            <a:ext cx="4236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KEY POPULATIONS’ VULNERABILITY TO HIV</a:t>
            </a:r>
            <a:endParaRPr/>
          </a:p>
        </p:txBody>
      </p:sp>
      <p:pic>
        <p:nvPicPr>
          <p:cNvPr id="261" name="Google Shape;261;p20"/>
          <p:cNvPicPr preferRelativeResize="0"/>
          <p:nvPr/>
        </p:nvPicPr>
        <p:blipFill>
          <a:blip r:embed="rId4">
            <a:alphaModFix/>
          </a:blip>
          <a:stretch>
            <a:fillRect/>
          </a:stretch>
        </p:blipFill>
        <p:spPr>
          <a:xfrm>
            <a:off x="4995216" y="152400"/>
            <a:ext cx="6446142" cy="61008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cxnSp>
        <p:nvCxnSpPr>
          <p:cNvPr id="266" name="Google Shape;266;p2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67" name="Google Shape;267;p21"/>
          <p:cNvSpPr txBox="1"/>
          <p:nvPr/>
        </p:nvSpPr>
        <p:spPr>
          <a:xfrm>
            <a:off x="838200" y="6494681"/>
            <a:ext cx="42367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KEY POPULATIONS’ VULNERABILITY TO HIV</a:t>
            </a:r>
            <a:endParaRPr/>
          </a:p>
        </p:txBody>
      </p:sp>
      <p:sp>
        <p:nvSpPr>
          <p:cNvPr id="268" name="Google Shape;268;p21"/>
          <p:cNvSpPr txBox="1"/>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200">
                <a:solidFill>
                  <a:schemeClr val="lt1"/>
                </a:solidFill>
                <a:latin typeface="Arial"/>
                <a:ea typeface="Arial"/>
                <a:cs typeface="Arial"/>
                <a:sym typeface="Arial"/>
              </a:rPr>
              <a:t>Unequal access to services is a </a:t>
            </a:r>
            <a:endParaRPr b="1" sz="3200">
              <a:solidFill>
                <a:schemeClr val="lt1"/>
              </a:solidFill>
            </a:endParaRPr>
          </a:p>
          <a:p>
            <a:pPr indent="0" lvl="0" marL="0" marR="0" rtl="0" algn="l">
              <a:lnSpc>
                <a:spcPct val="90000"/>
              </a:lnSpc>
              <a:spcBef>
                <a:spcPts val="0"/>
              </a:spcBef>
              <a:spcAft>
                <a:spcPts val="0"/>
              </a:spcAft>
              <a:buClr>
                <a:schemeClr val="lt1"/>
              </a:buClr>
              <a:buSzPts val="3600"/>
              <a:buFont typeface="Arial"/>
              <a:buNone/>
            </a:pPr>
            <a:r>
              <a:rPr b="1" i="0" lang="en-US" sz="3200">
                <a:solidFill>
                  <a:schemeClr val="lt1"/>
                </a:solidFill>
                <a:latin typeface="Arial"/>
                <a:ea typeface="Arial"/>
                <a:cs typeface="Arial"/>
                <a:sym typeface="Arial"/>
              </a:rPr>
              <a:t>vulnerability </a:t>
            </a:r>
            <a:endParaRPr sz="3200"/>
          </a:p>
        </p:txBody>
      </p:sp>
      <p:sp>
        <p:nvSpPr>
          <p:cNvPr id="269" name="Google Shape;269;p21"/>
          <p:cNvSpPr txBox="1"/>
          <p:nvPr/>
        </p:nvSpPr>
        <p:spPr>
          <a:xfrm>
            <a:off x="547116" y="1601206"/>
            <a:ext cx="6121400" cy="4351338"/>
          </a:xfrm>
          <a:prstGeom prst="rect">
            <a:avLst/>
          </a:prstGeom>
          <a:noFill/>
          <a:ln>
            <a:noFill/>
          </a:ln>
        </p:spPr>
        <p:txBody>
          <a:bodyPr anchorCtr="0" anchor="t" bIns="45700" lIns="91425" spcFirstLastPara="1" rIns="91425" wrap="square" tIns="45700">
            <a:normAutofit fontScale="77500" lnSpcReduction="20000"/>
          </a:bodyPr>
          <a:lstStyle/>
          <a:p>
            <a:pPr indent="-361950" lvl="0" marL="457200" marR="0" rtl="0" algn="l">
              <a:lnSpc>
                <a:spcPct val="120000"/>
              </a:lnSpc>
              <a:spcBef>
                <a:spcPts val="0"/>
              </a:spcBef>
              <a:spcAft>
                <a:spcPts val="0"/>
              </a:spcAft>
              <a:buClr>
                <a:schemeClr val="dk1"/>
              </a:buClr>
              <a:buSzPct val="112903"/>
              <a:buFont typeface="Arial"/>
              <a:buChar char="•"/>
            </a:pPr>
            <a:r>
              <a:rPr lang="en-US" sz="2400">
                <a:solidFill>
                  <a:schemeClr val="dk1"/>
                </a:solidFill>
                <a:highlight>
                  <a:srgbClr val="FFFFFF"/>
                </a:highlight>
                <a:latin typeface="Arial"/>
                <a:ea typeface="Arial"/>
                <a:cs typeface="Arial"/>
                <a:sym typeface="Arial"/>
              </a:rPr>
              <a:t>Coverage and use of combination HIV prevention among </a:t>
            </a:r>
            <a:r>
              <a:rPr b="1" lang="en-US" sz="2400">
                <a:solidFill>
                  <a:schemeClr val="dk1"/>
                </a:solidFill>
                <a:highlight>
                  <a:srgbClr val="FFFFFF"/>
                </a:highlight>
                <a:latin typeface="Arial"/>
                <a:ea typeface="Arial"/>
                <a:cs typeface="Arial"/>
                <a:sym typeface="Arial"/>
              </a:rPr>
              <a:t>gay, bisexual and other men who have sex with men in recent years ranged </a:t>
            </a:r>
            <a:r>
              <a:rPr lang="en-US" sz="2400">
                <a:solidFill>
                  <a:schemeClr val="dk1"/>
                </a:solidFill>
                <a:highlight>
                  <a:srgbClr val="FFFFFF"/>
                </a:highlight>
                <a:latin typeface="Arial"/>
                <a:ea typeface="Arial"/>
                <a:cs typeface="Arial"/>
                <a:sym typeface="Arial"/>
              </a:rPr>
              <a:t>from </a:t>
            </a:r>
            <a:r>
              <a:rPr b="1" lang="en-US" sz="2400">
                <a:solidFill>
                  <a:schemeClr val="dk1"/>
                </a:solidFill>
                <a:highlight>
                  <a:srgbClr val="FFFFFF"/>
                </a:highlight>
                <a:latin typeface="Arial"/>
                <a:ea typeface="Arial"/>
                <a:cs typeface="Arial"/>
                <a:sym typeface="Arial"/>
              </a:rPr>
              <a:t>27% </a:t>
            </a:r>
            <a:r>
              <a:rPr lang="en-US" sz="2400">
                <a:solidFill>
                  <a:schemeClr val="dk1"/>
                </a:solidFill>
                <a:highlight>
                  <a:srgbClr val="FFFFFF"/>
                </a:highlight>
                <a:latin typeface="Arial"/>
                <a:ea typeface="Arial"/>
                <a:cs typeface="Arial"/>
                <a:sym typeface="Arial"/>
              </a:rPr>
              <a:t>in Asia and the Pacific to </a:t>
            </a:r>
            <a:r>
              <a:rPr b="1" lang="en-US" sz="2400">
                <a:solidFill>
                  <a:schemeClr val="dk1"/>
                </a:solidFill>
                <a:highlight>
                  <a:srgbClr val="FFFFFF"/>
                </a:highlight>
                <a:latin typeface="Arial"/>
                <a:ea typeface="Arial"/>
                <a:cs typeface="Arial"/>
                <a:sym typeface="Arial"/>
              </a:rPr>
              <a:t>53% </a:t>
            </a:r>
            <a:r>
              <a:rPr lang="en-US" sz="2400">
                <a:solidFill>
                  <a:schemeClr val="dk1"/>
                </a:solidFill>
                <a:highlight>
                  <a:srgbClr val="FFFFFF"/>
                </a:highlight>
                <a:latin typeface="Arial"/>
                <a:ea typeface="Arial"/>
                <a:cs typeface="Arial"/>
                <a:sym typeface="Arial"/>
              </a:rPr>
              <a:t>in Western and Central Africa.</a:t>
            </a:r>
            <a:endParaRPr/>
          </a:p>
          <a:p>
            <a:pPr indent="-361950" lvl="0" marL="457200" marR="0" rtl="0" algn="l">
              <a:lnSpc>
                <a:spcPct val="120000"/>
              </a:lnSpc>
              <a:spcBef>
                <a:spcPts val="1000"/>
              </a:spcBef>
              <a:spcAft>
                <a:spcPts val="0"/>
              </a:spcAft>
              <a:buClr>
                <a:schemeClr val="dk1"/>
              </a:buClr>
              <a:buSzPct val="112903"/>
              <a:buFont typeface="Arial"/>
              <a:buChar char="•"/>
            </a:pPr>
            <a:r>
              <a:rPr lang="en-US" sz="2400">
                <a:solidFill>
                  <a:schemeClr val="dk1"/>
                </a:solidFill>
                <a:highlight>
                  <a:srgbClr val="FFFFFF"/>
                </a:highlight>
                <a:latin typeface="Arial"/>
                <a:ea typeface="Arial"/>
                <a:cs typeface="Arial"/>
                <a:sym typeface="Arial"/>
              </a:rPr>
              <a:t>Coverage of HIV prevention among </a:t>
            </a:r>
            <a:r>
              <a:rPr b="1" lang="en-US" sz="2400">
                <a:solidFill>
                  <a:schemeClr val="dk1"/>
                </a:solidFill>
                <a:highlight>
                  <a:srgbClr val="FFFFFF"/>
                </a:highlight>
                <a:latin typeface="Arial"/>
                <a:ea typeface="Arial"/>
                <a:cs typeface="Arial"/>
                <a:sym typeface="Arial"/>
              </a:rPr>
              <a:t>transgender people ranged </a:t>
            </a:r>
            <a:r>
              <a:rPr lang="en-US" sz="2400">
                <a:solidFill>
                  <a:schemeClr val="dk1"/>
                </a:solidFill>
                <a:highlight>
                  <a:srgbClr val="FFFFFF"/>
                </a:highlight>
                <a:latin typeface="Arial"/>
                <a:ea typeface="Arial"/>
                <a:cs typeface="Arial"/>
                <a:sym typeface="Arial"/>
              </a:rPr>
              <a:t>from </a:t>
            </a:r>
            <a:r>
              <a:rPr b="1" lang="en-US" sz="2400">
                <a:solidFill>
                  <a:schemeClr val="dk1"/>
                </a:solidFill>
                <a:highlight>
                  <a:srgbClr val="FFFFFF"/>
                </a:highlight>
                <a:latin typeface="Arial"/>
                <a:ea typeface="Arial"/>
                <a:cs typeface="Arial"/>
                <a:sym typeface="Arial"/>
              </a:rPr>
              <a:t>28% </a:t>
            </a:r>
            <a:r>
              <a:rPr lang="en-US" sz="2400">
                <a:solidFill>
                  <a:schemeClr val="dk1"/>
                </a:solidFill>
                <a:highlight>
                  <a:srgbClr val="FFFFFF"/>
                </a:highlight>
                <a:latin typeface="Arial"/>
                <a:ea typeface="Arial"/>
                <a:cs typeface="Arial"/>
                <a:sym typeface="Arial"/>
              </a:rPr>
              <a:t>in Eastern and Southern Africa to </a:t>
            </a:r>
            <a:r>
              <a:rPr b="1" lang="en-US" sz="2400">
                <a:solidFill>
                  <a:schemeClr val="dk1"/>
                </a:solidFill>
                <a:highlight>
                  <a:srgbClr val="FFFFFF"/>
                </a:highlight>
                <a:latin typeface="Arial"/>
                <a:ea typeface="Arial"/>
                <a:cs typeface="Arial"/>
                <a:sym typeface="Arial"/>
              </a:rPr>
              <a:t>77% </a:t>
            </a:r>
            <a:r>
              <a:rPr lang="en-US" sz="2400">
                <a:solidFill>
                  <a:schemeClr val="dk1"/>
                </a:solidFill>
                <a:highlight>
                  <a:srgbClr val="FFFFFF"/>
                </a:highlight>
                <a:latin typeface="Arial"/>
                <a:ea typeface="Arial"/>
                <a:cs typeface="Arial"/>
                <a:sym typeface="Arial"/>
              </a:rPr>
              <a:t>in Europe and Central Asia. </a:t>
            </a:r>
            <a:endParaRPr/>
          </a:p>
          <a:p>
            <a:pPr indent="-361950" lvl="0" marL="457200" marR="0" rtl="0" algn="l">
              <a:lnSpc>
                <a:spcPct val="120000"/>
              </a:lnSpc>
              <a:spcBef>
                <a:spcPts val="1000"/>
              </a:spcBef>
              <a:spcAft>
                <a:spcPts val="0"/>
              </a:spcAft>
              <a:buClr>
                <a:schemeClr val="dk1"/>
              </a:buClr>
              <a:buSzPct val="112903"/>
              <a:buFont typeface="Arial"/>
              <a:buChar char="•"/>
            </a:pPr>
            <a:r>
              <a:rPr b="1" lang="en-US" sz="2400">
                <a:solidFill>
                  <a:schemeClr val="dk1"/>
                </a:solidFill>
                <a:highlight>
                  <a:srgbClr val="FFFFFF"/>
                </a:highlight>
                <a:latin typeface="Arial"/>
                <a:ea typeface="Arial"/>
                <a:cs typeface="Arial"/>
                <a:sym typeface="Arial"/>
              </a:rPr>
              <a:t>In 2021, more than 1.6 million people worldwide were using oral pre-exposure prophylaxis (PrEP). </a:t>
            </a:r>
            <a:r>
              <a:rPr lang="en-US" sz="2400">
                <a:solidFill>
                  <a:schemeClr val="dk1"/>
                </a:solidFill>
                <a:highlight>
                  <a:srgbClr val="FFFFFF"/>
                </a:highlight>
                <a:latin typeface="Arial"/>
                <a:ea typeface="Arial"/>
                <a:cs typeface="Arial"/>
                <a:sym typeface="Arial"/>
              </a:rPr>
              <a:t>This is a two-fold increase, despite the COVID-19 pandemic, but it is </a:t>
            </a:r>
            <a:r>
              <a:rPr b="1" lang="en-US" sz="2400">
                <a:solidFill>
                  <a:schemeClr val="dk1"/>
                </a:solidFill>
                <a:highlight>
                  <a:srgbClr val="FFFFFF"/>
                </a:highlight>
                <a:latin typeface="Arial"/>
                <a:ea typeface="Arial"/>
                <a:cs typeface="Arial"/>
                <a:sym typeface="Arial"/>
              </a:rPr>
              <a:t>far short of the 2025 target of 10 million.</a:t>
            </a:r>
            <a:endParaRPr b="1" sz="3200">
              <a:solidFill>
                <a:schemeClr val="dk1"/>
              </a:solidFill>
              <a:latin typeface="Arial"/>
              <a:ea typeface="Arial"/>
              <a:cs typeface="Arial"/>
              <a:sym typeface="Arial"/>
            </a:endParaRPr>
          </a:p>
        </p:txBody>
      </p:sp>
      <p:sp>
        <p:nvSpPr>
          <p:cNvPr id="270" name="Google Shape;270;p21"/>
          <p:cNvSpPr txBox="1"/>
          <p:nvPr/>
        </p:nvSpPr>
        <p:spPr>
          <a:xfrm>
            <a:off x="993274" y="5860150"/>
            <a:ext cx="4668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2"/>
                </a:solidFill>
                <a:latin typeface="Arial"/>
                <a:ea typeface="Arial"/>
                <a:cs typeface="Arial"/>
                <a:sym typeface="Arial"/>
              </a:rPr>
              <a:t>Source: </a:t>
            </a:r>
            <a:r>
              <a:rPr i="1" lang="en-US" sz="1400">
                <a:solidFill>
                  <a:schemeClr val="dk2"/>
                </a:solidFill>
                <a:latin typeface="Arial"/>
                <a:ea typeface="Arial"/>
                <a:cs typeface="Arial"/>
                <a:sym typeface="Arial"/>
              </a:rPr>
              <a:t>Global AIDS Update 2022 </a:t>
            </a:r>
            <a:r>
              <a:rPr lang="en-US" sz="1400">
                <a:solidFill>
                  <a:schemeClr val="dk2"/>
                </a:solidFill>
                <a:latin typeface="Arial"/>
                <a:ea typeface="Arial"/>
                <a:cs typeface="Arial"/>
                <a:sym typeface="Arial"/>
              </a:rPr>
              <a:t>(UNAIDS, 2022)</a:t>
            </a:r>
            <a:endParaRPr/>
          </a:p>
        </p:txBody>
      </p:sp>
      <p:sp>
        <p:nvSpPr>
          <p:cNvPr id="271" name="Google Shape;271;p21"/>
          <p:cNvSpPr/>
          <p:nvPr/>
        </p:nvSpPr>
        <p:spPr>
          <a:xfrm>
            <a:off x="7450667" y="1816591"/>
            <a:ext cx="3495629" cy="3343597"/>
          </a:xfrm>
          <a:prstGeom prst="flowChartMagneticTape">
            <a:avLst/>
          </a:prstGeom>
          <a:solidFill>
            <a:schemeClr val="accent2"/>
          </a:solidFill>
          <a:ln cap="flat" cmpd="sng" w="12700">
            <a:solidFill>
              <a:srgbClr val="0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rgbClr val="FFFFFF"/>
                </a:solidFill>
                <a:latin typeface="Calibri"/>
                <a:ea typeface="Calibri"/>
                <a:cs typeface="Calibri"/>
                <a:sym typeface="Calibri"/>
              </a:rPr>
              <a:t>“When (they) understood our identity as sex workers, (they) completely refused to provide health services; </a:t>
            </a:r>
            <a:r>
              <a:rPr b="1" i="1" lang="en-US" sz="1600" u="none" cap="none" strike="noStrike">
                <a:solidFill>
                  <a:srgbClr val="FFFFFF"/>
                </a:solidFill>
                <a:latin typeface="Calibri"/>
                <a:ea typeface="Calibri"/>
                <a:cs typeface="Calibri"/>
                <a:sym typeface="Calibri"/>
              </a:rPr>
              <a:t>most of the time doctors ignored us.”</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-Sex worker, Bangladesh</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800">
                <a:extLst>
                  <a:ext uri="http://customooxmlschemas.google.com/">
                    <go:slidesCustomData xmlns:go="http://customooxmlschemas.google.com/" textRoundtripDataId="12"/>
                  </a:ext>
                </a:extLst>
              </a:rPr>
              <a:t>Intersectional vulnerabilities</a:t>
            </a:r>
            <a:r>
              <a:rPr lang="en-US" sz="2800">
                <a:extLst>
                  <a:ext uri="http://customooxmlschemas.google.com/">
                    <go:slidesCustomData xmlns:go="http://customooxmlschemas.google.com/" textRoundtripDataId="13"/>
                  </a:ext>
                </a:extLst>
              </a:rPr>
              <a:t> increase </a:t>
            </a:r>
            <a:endParaRPr sz="2800">
              <a:extLst>
                <a:ext uri="http://customooxmlschemas.google.com/">
                  <go:slidesCustomData xmlns:go="http://customooxmlschemas.google.com/" textRoundtripDataId="14"/>
                </a:ext>
              </a:extLst>
            </a:endParaRPr>
          </a:p>
          <a:p>
            <a:pPr indent="0" lvl="0" marL="0" rtl="0" algn="l">
              <a:lnSpc>
                <a:spcPct val="90000"/>
              </a:lnSpc>
              <a:spcBef>
                <a:spcPts val="0"/>
              </a:spcBef>
              <a:spcAft>
                <a:spcPts val="0"/>
              </a:spcAft>
              <a:buClr>
                <a:schemeClr val="lt1"/>
              </a:buClr>
              <a:buSzPts val="2800"/>
              <a:buFont typeface="Arial"/>
              <a:buNone/>
            </a:pPr>
            <a:r>
              <a:rPr lang="en-US" sz="2800">
                <a:extLst>
                  <a:ext uri="http://customooxmlschemas.google.com/">
                    <go:slidesCustomData xmlns:go="http://customooxmlschemas.google.com/" textRoundtripDataId="15"/>
                  </a:ext>
                </a:extLst>
              </a:rPr>
              <a:t>the risk for </a:t>
            </a:r>
            <a:r>
              <a:rPr lang="en-US" sz="2800">
                <a:extLst>
                  <a:ext uri="http://customooxmlschemas.google.com/">
                    <go:slidesCustomData xmlns:go="http://customooxmlschemas.google.com/" textRoundtripDataId="16"/>
                  </a:ext>
                </a:extLst>
              </a:rPr>
              <a:t>key populations</a:t>
            </a:r>
            <a:endParaRPr strike="sngStrike"/>
          </a:p>
        </p:txBody>
      </p:sp>
      <p:cxnSp>
        <p:nvCxnSpPr>
          <p:cNvPr id="277" name="Google Shape;277;p22"/>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78" name="Google Shape;278;p22"/>
          <p:cNvSpPr txBox="1"/>
          <p:nvPr>
            <p:ph idx="1" type="body"/>
          </p:nvPr>
        </p:nvSpPr>
        <p:spPr>
          <a:xfrm>
            <a:off x="838200" y="1338599"/>
            <a:ext cx="10515600" cy="50583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b="1" lang="en-US" u="sng"/>
              <a:t>Intersectional</a:t>
            </a:r>
            <a:r>
              <a:rPr lang="en-US"/>
              <a:t> </a:t>
            </a:r>
            <a:r>
              <a:rPr b="1" lang="en-US"/>
              <a:t>means that someone has multiple vulnerabilities which compound their risk</a:t>
            </a:r>
            <a:endParaRPr b="1"/>
          </a:p>
          <a:p>
            <a:pPr indent="-228600" lvl="0" marL="228600" rtl="0" algn="l">
              <a:lnSpc>
                <a:spcPct val="100000"/>
              </a:lnSpc>
              <a:spcBef>
                <a:spcPts val="0"/>
              </a:spcBef>
              <a:spcAft>
                <a:spcPts val="0"/>
              </a:spcAft>
              <a:buClr>
                <a:schemeClr val="dk1"/>
              </a:buClr>
              <a:buSzPts val="2800"/>
              <a:buChar char="•"/>
            </a:pPr>
            <a:r>
              <a:rPr lang="en-US">
                <a:solidFill>
                  <a:schemeClr val="accent1"/>
                </a:solidFill>
              </a:rPr>
              <a:t>For example, a sex worker may also inject drugs; or a transgender woman may sell sex; many sex workers are mobile and lack support; many key population individuals are poor, some have HIV.</a:t>
            </a:r>
            <a:endParaRPr/>
          </a:p>
          <a:p>
            <a:pPr indent="-228600" lvl="0" marL="228600" rtl="0" algn="l">
              <a:lnSpc>
                <a:spcPct val="100000"/>
              </a:lnSpc>
              <a:spcBef>
                <a:spcPts val="1000"/>
              </a:spcBef>
              <a:spcAft>
                <a:spcPts val="0"/>
              </a:spcAft>
              <a:buClr>
                <a:schemeClr val="dk1"/>
              </a:buClr>
              <a:buSzPts val="2800"/>
              <a:buChar char="•"/>
            </a:pPr>
            <a:r>
              <a:rPr lang="en-US"/>
              <a:t>Such individuals can</a:t>
            </a:r>
            <a:r>
              <a:rPr b="1" lang="en-US"/>
              <a:t> experience multiple, intersecting forms of stigma and discrimination </a:t>
            </a:r>
            <a:r>
              <a:rPr lang="en-US"/>
              <a:t>that prevent them from protecting their health and well-being.</a:t>
            </a:r>
            <a:endParaRPr/>
          </a:p>
          <a:p>
            <a:pPr indent="-228600" lvl="0" marL="228600" rtl="0" algn="l">
              <a:lnSpc>
                <a:spcPct val="100000"/>
              </a:lnSpc>
              <a:spcBef>
                <a:spcPts val="1000"/>
              </a:spcBef>
              <a:spcAft>
                <a:spcPts val="0"/>
              </a:spcAft>
              <a:buClr>
                <a:schemeClr val="dk1"/>
              </a:buClr>
              <a:buSzPts val="2800"/>
              <a:buChar char="•"/>
            </a:pPr>
            <a:r>
              <a:rPr b="1" lang="en-US"/>
              <a:t>Gender, race </a:t>
            </a:r>
            <a:r>
              <a:rPr lang="en-US"/>
              <a:t>and</a:t>
            </a:r>
            <a:r>
              <a:rPr b="1" lang="en-US"/>
              <a:t> socioeconomic status </a:t>
            </a:r>
            <a:r>
              <a:rPr lang="en-US"/>
              <a:t>are further aspects of identity that affect intersectional vulnerability.</a:t>
            </a:r>
            <a:endParaRPr/>
          </a:p>
        </p:txBody>
      </p:sp>
      <p:sp>
        <p:nvSpPr>
          <p:cNvPr id="279" name="Google Shape;279;p22"/>
          <p:cNvSpPr txBox="1"/>
          <p:nvPr/>
        </p:nvSpPr>
        <p:spPr>
          <a:xfrm>
            <a:off x="838200" y="6494681"/>
            <a:ext cx="4236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KEY POPULATIONS’ VULNERABILITY TO HIV</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3"/>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2800"/>
              <a:t>Think about intersecting vulnerabilities</a:t>
            </a:r>
            <a:endParaRPr sz="2800"/>
          </a:p>
        </p:txBody>
      </p:sp>
      <p:cxnSp>
        <p:nvCxnSpPr>
          <p:cNvPr id="285" name="Google Shape;285;p23"/>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86" name="Google Shape;286;p23"/>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n-US"/>
              <a:t>In the context where you work, what difficulties in accessing HIV prevention, diagnosis or treatment might be faced by:</a:t>
            </a:r>
            <a:endParaRPr/>
          </a:p>
          <a:p>
            <a:pPr indent="-342900" lvl="0" marL="457200" rtl="0" algn="l">
              <a:lnSpc>
                <a:spcPct val="100000"/>
              </a:lnSpc>
              <a:spcBef>
                <a:spcPts val="1000"/>
              </a:spcBef>
              <a:spcAft>
                <a:spcPts val="0"/>
              </a:spcAft>
              <a:buClr>
                <a:schemeClr val="dk1"/>
              </a:buClr>
              <a:buSzPts val="1800"/>
              <a:buChar char="•"/>
            </a:pPr>
            <a:r>
              <a:rPr lang="en-US"/>
              <a:t>A man who has sex with men who is a member of an ethnic minority?</a:t>
            </a:r>
            <a:endParaRPr/>
          </a:p>
          <a:p>
            <a:pPr indent="-342900" lvl="0" marL="457200" rtl="0" algn="l">
              <a:lnSpc>
                <a:spcPct val="100000"/>
              </a:lnSpc>
              <a:spcBef>
                <a:spcPts val="0"/>
              </a:spcBef>
              <a:spcAft>
                <a:spcPts val="0"/>
              </a:spcAft>
              <a:buClr>
                <a:schemeClr val="dk1"/>
              </a:buClr>
              <a:buSzPts val="1800"/>
              <a:buChar char="•"/>
            </a:pPr>
            <a:r>
              <a:rPr lang="en-US"/>
              <a:t>A person in prison who injects drugs?</a:t>
            </a:r>
            <a:endParaRPr/>
          </a:p>
          <a:p>
            <a:pPr indent="-342900" lvl="0" marL="457200" rtl="0" algn="l">
              <a:lnSpc>
                <a:spcPct val="100000"/>
              </a:lnSpc>
              <a:spcBef>
                <a:spcPts val="0"/>
              </a:spcBef>
              <a:spcAft>
                <a:spcPts val="0"/>
              </a:spcAft>
              <a:buClr>
                <a:schemeClr val="dk1"/>
              </a:buClr>
              <a:buSzPts val="1800"/>
              <a:buChar char="•"/>
            </a:pPr>
            <a:r>
              <a:rPr lang="en-US"/>
              <a:t>A transgender person who is unemployed?</a:t>
            </a:r>
            <a:endParaRPr/>
          </a:p>
          <a:p>
            <a:pPr indent="-342900" lvl="0" marL="457200" rtl="0" algn="l">
              <a:lnSpc>
                <a:spcPct val="100000"/>
              </a:lnSpc>
              <a:spcBef>
                <a:spcPts val="0"/>
              </a:spcBef>
              <a:spcAft>
                <a:spcPts val="0"/>
              </a:spcAft>
              <a:buClr>
                <a:schemeClr val="dk1"/>
              </a:buClr>
              <a:buSzPts val="1800"/>
              <a:buChar char="•"/>
            </a:pPr>
            <a:r>
              <a:rPr lang="en-US"/>
              <a:t>A teenage girl who is pregnant?</a:t>
            </a:r>
            <a:endParaRPr/>
          </a:p>
          <a:p>
            <a:pPr indent="-342900" lvl="0" marL="457200" rtl="0" algn="l">
              <a:lnSpc>
                <a:spcPct val="100000"/>
              </a:lnSpc>
              <a:spcBef>
                <a:spcPts val="0"/>
              </a:spcBef>
              <a:spcAft>
                <a:spcPts val="0"/>
              </a:spcAft>
              <a:buClr>
                <a:schemeClr val="dk1"/>
              </a:buClr>
              <a:buSzPts val="1800"/>
              <a:buChar char="•"/>
            </a:pPr>
            <a:r>
              <a:rPr lang="en-US"/>
              <a:t>A sex worker who is homeless?</a:t>
            </a:r>
            <a:endParaRPr/>
          </a:p>
        </p:txBody>
      </p:sp>
      <p:sp>
        <p:nvSpPr>
          <p:cNvPr id="287" name="Google Shape;287;p23"/>
          <p:cNvSpPr txBox="1"/>
          <p:nvPr/>
        </p:nvSpPr>
        <p:spPr>
          <a:xfrm>
            <a:off x="838200" y="6494681"/>
            <a:ext cx="4236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KEY POPULATIONS’ VULNERABILITY TO HIV</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800"/>
              <a:t>Criminal</a:t>
            </a:r>
            <a:r>
              <a:rPr lang="en-US" sz="2800"/>
              <a:t>is</a:t>
            </a:r>
            <a:r>
              <a:rPr lang="en-US" sz="2800"/>
              <a:t>ation is associated with </a:t>
            </a:r>
            <a:endParaRPr sz="2800"/>
          </a:p>
          <a:p>
            <a:pPr indent="0" lvl="0" marL="0" rtl="0" algn="l">
              <a:lnSpc>
                <a:spcPct val="90000"/>
              </a:lnSpc>
              <a:spcBef>
                <a:spcPts val="0"/>
              </a:spcBef>
              <a:spcAft>
                <a:spcPts val="0"/>
              </a:spcAft>
              <a:buClr>
                <a:schemeClr val="lt1"/>
              </a:buClr>
              <a:buSzPts val="2800"/>
              <a:buFont typeface="Arial"/>
              <a:buNone/>
            </a:pPr>
            <a:r>
              <a:rPr lang="en-US" sz="2800"/>
              <a:t>poorer HIV outcomes</a:t>
            </a:r>
            <a:endParaRPr/>
          </a:p>
        </p:txBody>
      </p:sp>
      <p:cxnSp>
        <p:nvCxnSpPr>
          <p:cNvPr id="293" name="Google Shape;293;p24"/>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94" name="Google Shape;294;p24"/>
          <p:cNvSpPr txBox="1"/>
          <p:nvPr>
            <p:ph idx="1" type="body"/>
          </p:nvPr>
        </p:nvSpPr>
        <p:spPr>
          <a:xfrm>
            <a:off x="838200" y="1567207"/>
            <a:ext cx="10515600" cy="3888727"/>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20000"/>
              </a:lnSpc>
              <a:spcBef>
                <a:spcPts val="0"/>
              </a:spcBef>
              <a:spcAft>
                <a:spcPts val="0"/>
              </a:spcAft>
              <a:buClr>
                <a:schemeClr val="dk1"/>
              </a:buClr>
              <a:buSzPct val="67500"/>
              <a:buNone/>
            </a:pPr>
            <a:r>
              <a:rPr b="1" lang="en-US" sz="4000"/>
              <a:t>A </a:t>
            </a:r>
            <a:r>
              <a:rPr b="1" lang="en-US" sz="4029"/>
              <a:t>study by the HIV Policy Lab* found that the HIV response was less successful in countries with laws that criminal</a:t>
            </a:r>
            <a:r>
              <a:rPr b="1" lang="en-US" sz="4029"/>
              <a:t>is</a:t>
            </a:r>
            <a:r>
              <a:rPr b="1" lang="en-US" sz="4029"/>
              <a:t>e </a:t>
            </a:r>
            <a:r>
              <a:rPr lang="en-US" sz="4029"/>
              <a:t>same-sex sex, sex work and drug use.</a:t>
            </a:r>
            <a:endParaRPr sz="4029"/>
          </a:p>
          <a:p>
            <a:pPr indent="-223592" lvl="0" marL="228600" rtl="0" algn="l">
              <a:lnSpc>
                <a:spcPct val="120000"/>
              </a:lnSpc>
              <a:spcBef>
                <a:spcPts val="0"/>
              </a:spcBef>
              <a:spcAft>
                <a:spcPts val="0"/>
              </a:spcAft>
              <a:buClr>
                <a:schemeClr val="dk1"/>
              </a:buClr>
              <a:buSzPct val="100000"/>
              <a:buChar char="•"/>
            </a:pPr>
            <a:r>
              <a:rPr b="1" lang="en-US" sz="4029">
                <a:extLst>
                  <a:ext uri="http://customooxmlschemas.google.com/">
                    <go:slidesCustomData xmlns:go="http://customooxmlschemas.google.com/" textRoundtripDataId="17"/>
                  </a:ext>
                </a:extLst>
              </a:rPr>
              <a:t>Criminal</a:t>
            </a:r>
            <a:r>
              <a:rPr b="1" lang="en-US" sz="4029">
                <a:extLst>
                  <a:ext uri="http://customooxmlschemas.google.com/">
                    <go:slidesCustomData xmlns:go="http://customooxmlschemas.google.com/" textRoundtripDataId="18"/>
                  </a:ext>
                </a:extLst>
              </a:rPr>
              <a:t>is</a:t>
            </a:r>
            <a:r>
              <a:rPr b="1" lang="en-US" sz="4029">
                <a:extLst>
                  <a:ext uri="http://customooxmlschemas.google.com/">
                    <go:slidesCustomData xmlns:go="http://customooxmlschemas.google.com/" textRoundtripDataId="19"/>
                  </a:ext>
                </a:extLst>
              </a:rPr>
              <a:t>ation of same-sex sex </a:t>
            </a:r>
            <a:r>
              <a:rPr lang="en-US" sz="4029">
                <a:extLst>
                  <a:ext uri="http://customooxmlschemas.google.com/">
                    <go:slidesCustomData xmlns:go="http://customooxmlschemas.google.com/" textRoundtripDataId="20"/>
                  </a:ext>
                </a:extLst>
              </a:rPr>
              <a:t>was associated with 11% lower knowledge of HIV status and 8% lower viral suppression among people living with HIV </a:t>
            </a:r>
            <a:endParaRPr sz="4029"/>
          </a:p>
          <a:p>
            <a:pPr indent="-223592" lvl="0" marL="228600" rtl="0" algn="l">
              <a:lnSpc>
                <a:spcPct val="120000"/>
              </a:lnSpc>
              <a:spcBef>
                <a:spcPts val="0"/>
              </a:spcBef>
              <a:spcAft>
                <a:spcPts val="0"/>
              </a:spcAft>
              <a:buClr>
                <a:schemeClr val="dk1"/>
              </a:buClr>
              <a:buSzPct val="100000"/>
              <a:buChar char="•"/>
            </a:pPr>
            <a:r>
              <a:rPr b="1" lang="en-US" sz="4029"/>
              <a:t>Sex work criminal</a:t>
            </a:r>
            <a:r>
              <a:rPr b="1" lang="en-US" sz="4029"/>
              <a:t>is</a:t>
            </a:r>
            <a:r>
              <a:rPr b="1" lang="en-US" sz="4029"/>
              <a:t>ation </a:t>
            </a:r>
            <a:r>
              <a:rPr lang="en-US" sz="4029"/>
              <a:t>was associated with 10% lower knowledge of HIV status and 6% lower viral suppression.</a:t>
            </a:r>
            <a:endParaRPr sz="4029"/>
          </a:p>
          <a:p>
            <a:pPr indent="-223592" lvl="0" marL="228600" rtl="0" algn="l">
              <a:lnSpc>
                <a:spcPct val="120000"/>
              </a:lnSpc>
              <a:spcBef>
                <a:spcPts val="0"/>
              </a:spcBef>
              <a:spcAft>
                <a:spcPts val="0"/>
              </a:spcAft>
              <a:buClr>
                <a:schemeClr val="dk1"/>
              </a:buClr>
              <a:buSzPct val="100000"/>
              <a:buChar char="•"/>
            </a:pPr>
            <a:r>
              <a:rPr b="1" lang="en-US" sz="4029"/>
              <a:t>Drug use criminal</a:t>
            </a:r>
            <a:r>
              <a:rPr b="1" lang="en-US" sz="4029"/>
              <a:t>is</a:t>
            </a:r>
            <a:r>
              <a:rPr b="1" lang="en-US" sz="4029"/>
              <a:t>ation </a:t>
            </a:r>
            <a:r>
              <a:rPr lang="en-US" sz="4029"/>
              <a:t>was associated with 14% lower levels of both.</a:t>
            </a:r>
            <a:endParaRPr sz="4029"/>
          </a:p>
          <a:p>
            <a:pPr indent="-223592" lvl="0" marL="228600" rtl="0" algn="l">
              <a:lnSpc>
                <a:spcPct val="120000"/>
              </a:lnSpc>
              <a:spcBef>
                <a:spcPts val="0"/>
              </a:spcBef>
              <a:spcAft>
                <a:spcPts val="0"/>
              </a:spcAft>
              <a:buClr>
                <a:schemeClr val="dk1"/>
              </a:buClr>
              <a:buSzPct val="100000"/>
              <a:buChar char="•"/>
            </a:pPr>
            <a:r>
              <a:rPr b="1" lang="en-US" sz="4029"/>
              <a:t>Criminal</a:t>
            </a:r>
            <a:r>
              <a:rPr b="1" lang="en-US" sz="4029"/>
              <a:t>is</a:t>
            </a:r>
            <a:r>
              <a:rPr b="1" lang="en-US" sz="4029"/>
              <a:t>ing all three </a:t>
            </a:r>
            <a:r>
              <a:rPr lang="en-US" sz="4029"/>
              <a:t>of these areas was associated with 18-24% worse outcomes.</a:t>
            </a:r>
            <a:endParaRPr sz="4029"/>
          </a:p>
          <a:p>
            <a:pPr indent="0" lvl="0" marL="0" rtl="0" algn="l">
              <a:lnSpc>
                <a:spcPct val="120000"/>
              </a:lnSpc>
              <a:spcBef>
                <a:spcPts val="1000"/>
              </a:spcBef>
              <a:spcAft>
                <a:spcPts val="0"/>
              </a:spcAft>
              <a:buClr>
                <a:schemeClr val="dk1"/>
              </a:buClr>
              <a:buSzPct val="100000"/>
              <a:buNone/>
            </a:pPr>
            <a:r>
              <a:t/>
            </a:r>
            <a:endParaRPr i="1"/>
          </a:p>
        </p:txBody>
      </p:sp>
      <p:sp>
        <p:nvSpPr>
          <p:cNvPr id="295" name="Google Shape;295;p24"/>
          <p:cNvSpPr txBox="1"/>
          <p:nvPr/>
        </p:nvSpPr>
        <p:spPr>
          <a:xfrm>
            <a:off x="1004641" y="5337402"/>
            <a:ext cx="101826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2"/>
                </a:solidFill>
                <a:latin typeface="Arial"/>
                <a:ea typeface="Arial"/>
                <a:cs typeface="Arial"/>
                <a:sym typeface="Arial"/>
              </a:rPr>
              <a:t>*The HIV Policy Lab is a collaboration of academic, UN and civil society organ</a:t>
            </a:r>
            <a:r>
              <a:rPr i="1" lang="en-US">
                <a:solidFill>
                  <a:schemeClr val="dk2"/>
                </a:solidFill>
              </a:rPr>
              <a:t>is</a:t>
            </a:r>
            <a:r>
              <a:rPr i="1" lang="en-US" sz="1400">
                <a:solidFill>
                  <a:schemeClr val="dk2"/>
                </a:solidFill>
                <a:latin typeface="Arial"/>
                <a:ea typeface="Arial"/>
                <a:cs typeface="Arial"/>
                <a:sym typeface="Arial"/>
              </a:rPr>
              <a:t>ations to track, measure and improve the HIV-related law and policy environment in countries around the world.</a:t>
            </a:r>
            <a:endParaRPr/>
          </a:p>
          <a:p>
            <a:pPr indent="0" lvl="0" marL="0" marR="0" rtl="0" algn="l">
              <a:spcBef>
                <a:spcPts val="0"/>
              </a:spcBef>
              <a:spcAft>
                <a:spcPts val="0"/>
              </a:spcAft>
              <a:buNone/>
            </a:pPr>
            <a:r>
              <a:t/>
            </a:r>
            <a:endParaRPr i="1" sz="1400">
              <a:solidFill>
                <a:schemeClr val="dk2"/>
              </a:solidFill>
              <a:latin typeface="Arial"/>
              <a:ea typeface="Arial"/>
              <a:cs typeface="Arial"/>
              <a:sym typeface="Arial"/>
            </a:endParaRPr>
          </a:p>
          <a:p>
            <a:pPr indent="0" lvl="0" marL="0" marR="0" rtl="0" algn="l">
              <a:spcBef>
                <a:spcPts val="0"/>
              </a:spcBef>
              <a:spcAft>
                <a:spcPts val="0"/>
              </a:spcAft>
              <a:buNone/>
            </a:pPr>
            <a:r>
              <a:rPr lang="en-US" sz="1400">
                <a:solidFill>
                  <a:schemeClr val="dk2"/>
                </a:solidFill>
                <a:latin typeface="Arial"/>
                <a:ea typeface="Arial"/>
                <a:cs typeface="Arial"/>
                <a:sym typeface="Arial"/>
              </a:rPr>
              <a:t>Source: </a:t>
            </a:r>
            <a:r>
              <a:rPr lang="en-US" sz="1400" u="sng">
                <a:solidFill>
                  <a:schemeClr val="dk1"/>
                </a:solidFill>
                <a:latin typeface="Arial"/>
                <a:ea typeface="Arial"/>
                <a:cs typeface="Arial"/>
                <a:sym typeface="Arial"/>
                <a:hlinkClick r:id="rId3">
                  <a:extLst>
                    <a:ext uri="{A12FA001-AC4F-418D-AE19-62706E023703}">
                      <ahyp:hlinkClr val="tx"/>
                    </a:ext>
                  </a:extLst>
                </a:hlinkClick>
              </a:rPr>
              <a:t>HIV Policy Lab </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i="1" sz="1400">
              <a:solidFill>
                <a:schemeClr val="dk2"/>
              </a:solidFill>
              <a:latin typeface="Arial"/>
              <a:ea typeface="Arial"/>
              <a:cs typeface="Arial"/>
              <a:sym typeface="Arial"/>
            </a:endParaRPr>
          </a:p>
        </p:txBody>
      </p:sp>
      <p:sp>
        <p:nvSpPr>
          <p:cNvPr id="296" name="Google Shape;296;p24"/>
          <p:cNvSpPr txBox="1"/>
          <p:nvPr/>
        </p:nvSpPr>
        <p:spPr>
          <a:xfrm>
            <a:off x="838200" y="6494681"/>
            <a:ext cx="4236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KEY POPULATIONS’ VULNERABILITY TO HIV</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5"/>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300"/>
              <a:t>Non-discrimination, human rights and GBV </a:t>
            </a:r>
            <a:endParaRPr sz="2300"/>
          </a:p>
          <a:p>
            <a:pPr indent="0" lvl="0" marL="0" rtl="0" algn="l">
              <a:lnSpc>
                <a:spcPct val="90000"/>
              </a:lnSpc>
              <a:spcBef>
                <a:spcPts val="0"/>
              </a:spcBef>
              <a:spcAft>
                <a:spcPts val="0"/>
              </a:spcAft>
              <a:buClr>
                <a:schemeClr val="lt1"/>
              </a:buClr>
              <a:buSzPts val="2800"/>
              <a:buFont typeface="Arial"/>
              <a:buNone/>
            </a:pPr>
            <a:r>
              <a:rPr lang="en-US" sz="2300"/>
              <a:t>prevention are associated with better HIV outcomes</a:t>
            </a:r>
            <a:endParaRPr sz="2700"/>
          </a:p>
        </p:txBody>
      </p:sp>
      <p:cxnSp>
        <p:nvCxnSpPr>
          <p:cNvPr id="302" name="Google Shape;302;p25"/>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03" name="Google Shape;303;p25"/>
          <p:cNvSpPr txBox="1"/>
          <p:nvPr>
            <p:ph idx="1" type="body"/>
          </p:nvPr>
        </p:nvSpPr>
        <p:spPr>
          <a:xfrm>
            <a:off x="838200" y="1567207"/>
            <a:ext cx="10515600" cy="4396864"/>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600"/>
              <a:buFont typeface="Arial"/>
              <a:buNone/>
            </a:pPr>
            <a:r>
              <a:rPr b="1" lang="en-US" sz="2600" u="sng">
                <a:solidFill>
                  <a:schemeClr val="accent1"/>
                </a:solidFill>
                <a:latin typeface="Calibri"/>
                <a:ea typeface="Calibri"/>
                <a:cs typeface="Calibri"/>
                <a:sym typeface="Calibri"/>
              </a:rPr>
              <a:t>C</a:t>
            </a:r>
            <a:r>
              <a:rPr b="1" i="0" lang="en-US" sz="2600" u="sng" cap="none" strike="noStrike">
                <a:solidFill>
                  <a:schemeClr val="accent1"/>
                </a:solidFill>
                <a:latin typeface="Calibri"/>
                <a:ea typeface="Calibri"/>
                <a:cs typeface="Calibri"/>
                <a:sym typeface="Calibri"/>
              </a:rPr>
              <a:t>ountries with laws advancing non-discrimination, human rights institutions, and responding to gender-based violence had </a:t>
            </a:r>
            <a:r>
              <a:rPr b="1" lang="en-US" sz="2600" u="sng" cap="none" strike="noStrike">
                <a:solidFill>
                  <a:schemeClr val="accent1"/>
                </a:solidFill>
                <a:latin typeface="Calibri"/>
                <a:ea typeface="Calibri"/>
                <a:cs typeface="Calibri"/>
                <a:sym typeface="Calibri"/>
              </a:rPr>
              <a:t>better HIV ou</a:t>
            </a:r>
            <a:r>
              <a:rPr b="1" i="0" lang="en-US" sz="2600" u="sng" cap="none" strike="noStrike">
                <a:solidFill>
                  <a:schemeClr val="accent1"/>
                </a:solidFill>
                <a:latin typeface="Calibri"/>
                <a:ea typeface="Calibri"/>
                <a:cs typeface="Calibri"/>
                <a:sym typeface="Calibri"/>
              </a:rPr>
              <a:t>tcomes.</a:t>
            </a:r>
            <a:endParaRPr/>
          </a:p>
          <a:p>
            <a:pPr indent="-228600" lvl="0" marL="228600" rtl="0" algn="l">
              <a:lnSpc>
                <a:spcPct val="100000"/>
              </a:lnSpc>
              <a:spcBef>
                <a:spcPts val="0"/>
              </a:spcBef>
              <a:spcAft>
                <a:spcPts val="0"/>
              </a:spcAft>
              <a:buClr>
                <a:schemeClr val="accent1"/>
              </a:buClr>
              <a:buSzPts val="2600"/>
              <a:buChar char="•"/>
            </a:pPr>
            <a:r>
              <a:rPr b="1" i="0" lang="en-US" sz="2600" u="none" cap="none" strike="noStrike">
                <a:solidFill>
                  <a:schemeClr val="accent1"/>
                </a:solidFill>
                <a:latin typeface="Calibri"/>
                <a:ea typeface="Calibri"/>
                <a:cs typeface="Calibri"/>
                <a:sym typeface="Calibri"/>
              </a:rPr>
              <a:t>Non-discrimination protections </a:t>
            </a:r>
            <a:r>
              <a:rPr b="0" i="0" lang="en-US" sz="2600" u="none" cap="none" strike="noStrike">
                <a:solidFill>
                  <a:schemeClr val="accent1"/>
                </a:solidFill>
                <a:latin typeface="Calibri"/>
                <a:ea typeface="Calibri"/>
                <a:cs typeface="Calibri"/>
                <a:sym typeface="Calibri"/>
              </a:rPr>
              <a:t>were associated with 10% higher knowledge of HIV status and 11% higher viral suppression among people living with HIV.</a:t>
            </a:r>
            <a:endParaRPr/>
          </a:p>
          <a:p>
            <a:pPr indent="-228600" lvl="0" marL="228600" rtl="0" algn="l">
              <a:lnSpc>
                <a:spcPct val="100000"/>
              </a:lnSpc>
              <a:spcBef>
                <a:spcPts val="0"/>
              </a:spcBef>
              <a:spcAft>
                <a:spcPts val="0"/>
              </a:spcAft>
              <a:buClr>
                <a:schemeClr val="accent1"/>
              </a:buClr>
              <a:buSzPts val="2600"/>
              <a:buChar char="•"/>
            </a:pPr>
            <a:r>
              <a:rPr b="1" i="0" lang="en-US" sz="2600" u="none" cap="none" strike="noStrike">
                <a:solidFill>
                  <a:schemeClr val="accent1"/>
                </a:solidFill>
                <a:latin typeface="Calibri"/>
                <a:ea typeface="Calibri"/>
                <a:cs typeface="Calibri"/>
                <a:sym typeface="Calibri"/>
              </a:rPr>
              <a:t>Independent human rights institutions </a:t>
            </a:r>
            <a:r>
              <a:rPr b="0" i="0" lang="en-US" sz="2600" u="none" cap="none" strike="noStrike">
                <a:solidFill>
                  <a:schemeClr val="accent1"/>
                </a:solidFill>
                <a:latin typeface="Calibri"/>
                <a:ea typeface="Calibri"/>
                <a:cs typeface="Calibri"/>
                <a:sym typeface="Calibri"/>
              </a:rPr>
              <a:t>were associated with 3% higher knowledge of HIV status and 3% higher viral suppression.</a:t>
            </a:r>
            <a:endParaRPr/>
          </a:p>
          <a:p>
            <a:pPr indent="-228600" lvl="0" marL="228600" rtl="0" algn="l">
              <a:lnSpc>
                <a:spcPct val="100000"/>
              </a:lnSpc>
              <a:spcBef>
                <a:spcPts val="0"/>
              </a:spcBef>
              <a:spcAft>
                <a:spcPts val="0"/>
              </a:spcAft>
              <a:buClr>
                <a:schemeClr val="accent1"/>
              </a:buClr>
              <a:buSzPts val="2600"/>
              <a:buChar char="•"/>
            </a:pPr>
            <a:r>
              <a:rPr b="1" i="0" lang="en-US" sz="2600" u="none" cap="none" strike="noStrike">
                <a:solidFill>
                  <a:schemeClr val="accent1"/>
                </a:solidFill>
                <a:latin typeface="Calibri"/>
                <a:ea typeface="Calibri"/>
                <a:cs typeface="Calibri"/>
                <a:sym typeface="Calibri"/>
              </a:rPr>
              <a:t>Gender-based violence laws </a:t>
            </a:r>
            <a:r>
              <a:rPr b="0" i="0" lang="en-US" sz="2600" u="none" cap="none" strike="noStrike">
                <a:solidFill>
                  <a:schemeClr val="accent1"/>
                </a:solidFill>
                <a:latin typeface="Calibri"/>
                <a:ea typeface="Calibri"/>
                <a:cs typeface="Calibri"/>
                <a:sym typeface="Calibri"/>
              </a:rPr>
              <a:t>were associated with 16% higher knowledge of HIV status and 16% higher viral suppression.</a:t>
            </a:r>
            <a:endParaRPr/>
          </a:p>
        </p:txBody>
      </p:sp>
      <p:sp>
        <p:nvSpPr>
          <p:cNvPr id="304" name="Google Shape;304;p25"/>
          <p:cNvSpPr txBox="1"/>
          <p:nvPr/>
        </p:nvSpPr>
        <p:spPr>
          <a:xfrm>
            <a:off x="987707" y="5964071"/>
            <a:ext cx="234815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2"/>
                </a:solidFill>
                <a:latin typeface="Arial"/>
                <a:ea typeface="Arial"/>
                <a:cs typeface="Arial"/>
                <a:sym typeface="Arial"/>
              </a:rPr>
              <a:t>Source: </a:t>
            </a:r>
            <a:r>
              <a:rPr lang="en-US" sz="1400" u="sng">
                <a:solidFill>
                  <a:schemeClr val="dk1"/>
                </a:solidFill>
                <a:latin typeface="Arial"/>
                <a:ea typeface="Arial"/>
                <a:cs typeface="Arial"/>
                <a:sym typeface="Arial"/>
                <a:hlinkClick r:id="rId3">
                  <a:extLst>
                    <a:ext uri="{A12FA001-AC4F-418D-AE19-62706E023703}">
                      <ahyp:hlinkClr val="tx"/>
                    </a:ext>
                  </a:extLst>
                </a:hlinkClick>
              </a:rPr>
              <a:t>HIV Policy Lab </a:t>
            </a:r>
            <a:endParaRPr sz="1400">
              <a:solidFill>
                <a:schemeClr val="dk1"/>
              </a:solidFill>
              <a:latin typeface="Arial"/>
              <a:ea typeface="Arial"/>
              <a:cs typeface="Arial"/>
              <a:sym typeface="Arial"/>
            </a:endParaRPr>
          </a:p>
        </p:txBody>
      </p:sp>
      <p:sp>
        <p:nvSpPr>
          <p:cNvPr id="305" name="Google Shape;305;p25"/>
          <p:cNvSpPr txBox="1"/>
          <p:nvPr/>
        </p:nvSpPr>
        <p:spPr>
          <a:xfrm>
            <a:off x="838200" y="6494681"/>
            <a:ext cx="4236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KEY POPULATIONS’ VULNERABILITY TO HIV</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6"/>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lang="en-US" sz="2600"/>
              <a:t>The COVID-19 pandemic has had a negative </a:t>
            </a:r>
            <a:endParaRPr sz="2600"/>
          </a:p>
          <a:p>
            <a:pPr indent="0" lvl="0" marL="0" rtl="0" algn="l">
              <a:lnSpc>
                <a:spcPct val="90000"/>
              </a:lnSpc>
              <a:spcBef>
                <a:spcPts val="0"/>
              </a:spcBef>
              <a:spcAft>
                <a:spcPts val="0"/>
              </a:spcAft>
              <a:buClr>
                <a:schemeClr val="lt1"/>
              </a:buClr>
              <a:buSzPts val="2800"/>
              <a:buFont typeface="Arial"/>
              <a:buNone/>
            </a:pPr>
            <a:r>
              <a:rPr lang="en-US" sz="2600"/>
              <a:t>impact on HIV prevention for key populations</a:t>
            </a:r>
            <a:endParaRPr sz="3000"/>
          </a:p>
        </p:txBody>
      </p:sp>
      <p:cxnSp>
        <p:nvCxnSpPr>
          <p:cNvPr id="311" name="Google Shape;311;p26"/>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12" name="Google Shape;312;p26"/>
          <p:cNvSpPr txBox="1"/>
          <p:nvPr>
            <p:ph idx="1" type="body"/>
          </p:nvPr>
        </p:nvSpPr>
        <p:spPr>
          <a:xfrm>
            <a:off x="838200" y="1567207"/>
            <a:ext cx="4834467" cy="4291726"/>
          </a:xfrm>
          <a:prstGeom prst="rect">
            <a:avLst/>
          </a:prstGeom>
          <a:noFill/>
          <a:ln>
            <a:noFill/>
          </a:ln>
        </p:spPr>
        <p:txBody>
          <a:bodyPr anchorCtr="0" anchor="t" bIns="45700" lIns="91425" spcFirstLastPara="1" rIns="91425" wrap="square" tIns="45700">
            <a:normAutofit fontScale="85000" lnSpcReduction="20000"/>
          </a:bodyPr>
          <a:lstStyle/>
          <a:p>
            <a:pPr indent="0" lvl="0" marL="0" marR="5080" rtl="0" algn="l">
              <a:lnSpc>
                <a:spcPct val="110000"/>
              </a:lnSpc>
              <a:spcBef>
                <a:spcPts val="0"/>
              </a:spcBef>
              <a:spcAft>
                <a:spcPts val="0"/>
              </a:spcAft>
              <a:buClr>
                <a:schemeClr val="dk1"/>
              </a:buClr>
              <a:buSzPct val="137254"/>
              <a:buNone/>
            </a:pPr>
            <a:r>
              <a:rPr lang="en-US" sz="2400">
                <a:solidFill>
                  <a:schemeClr val="dk1"/>
                </a:solidFill>
                <a:latin typeface="Calibri"/>
                <a:ea typeface="Calibri"/>
                <a:cs typeface="Calibri"/>
                <a:sym typeface="Calibri"/>
              </a:rPr>
              <a:t>In a</a:t>
            </a:r>
            <a:r>
              <a:rPr i="0" lang="en-US" sz="2400" u="none" cap="none" strike="noStrike">
                <a:solidFill>
                  <a:schemeClr val="dk1"/>
                </a:solidFill>
                <a:latin typeface="Calibri"/>
                <a:ea typeface="Calibri"/>
                <a:cs typeface="Calibri"/>
                <a:sym typeface="Calibri"/>
              </a:rPr>
              <a:t> survey a</a:t>
            </a:r>
            <a:r>
              <a:rPr lang="en-US" sz="2400">
                <a:solidFill>
                  <a:schemeClr val="dk1"/>
                </a:solidFill>
                <a:latin typeface="Calibri"/>
                <a:ea typeface="Calibri"/>
                <a:cs typeface="Calibri"/>
                <a:sym typeface="Calibri"/>
              </a:rPr>
              <a:t>cross 55 countries </a:t>
            </a:r>
            <a:r>
              <a:rPr i="0" lang="en-US" sz="2400" u="none" cap="none" strike="noStrike">
                <a:solidFill>
                  <a:schemeClr val="dk1"/>
                </a:solidFill>
                <a:latin typeface="Calibri"/>
                <a:ea typeface="Calibri"/>
                <a:cs typeface="Calibri"/>
                <a:sym typeface="Calibri"/>
              </a:rPr>
              <a:t>by the Global Network of Sex Work Projects, </a:t>
            </a:r>
            <a:r>
              <a:rPr b="1" i="0" lang="en-US" sz="2400" u="none" cap="none" strike="noStrike">
                <a:solidFill>
                  <a:schemeClr val="dk1"/>
                </a:solidFill>
                <a:latin typeface="Calibri"/>
                <a:ea typeface="Calibri"/>
                <a:cs typeface="Calibri"/>
                <a:sym typeface="Calibri"/>
              </a:rPr>
              <a:t>a majority of respondents</a:t>
            </a:r>
            <a:r>
              <a:rPr i="0" lang="en-US" sz="2400" u="none" cap="none" strike="noStrike">
                <a:solidFill>
                  <a:schemeClr val="dk1"/>
                </a:solidFill>
                <a:latin typeface="Calibri"/>
                <a:ea typeface="Calibri"/>
                <a:cs typeface="Calibri"/>
                <a:sym typeface="Calibri"/>
              </a:rPr>
              <a:t> in every region except Europe reported </a:t>
            </a:r>
            <a:r>
              <a:rPr b="1" i="0" lang="en-US" sz="2400" u="none" cap="none" strike="noStrike">
                <a:solidFill>
                  <a:schemeClr val="dk1"/>
                </a:solidFill>
                <a:latin typeface="Calibri"/>
                <a:ea typeface="Calibri"/>
                <a:cs typeface="Calibri"/>
                <a:sym typeface="Calibri"/>
              </a:rPr>
              <a:t>reduced access to</a:t>
            </a:r>
            <a:r>
              <a:rPr b="1" lang="en-US" sz="2400">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condoms, lubricants and services for screening and treating STIs </a:t>
            </a:r>
            <a:r>
              <a:rPr i="0" lang="en-US" sz="2400" u="none" cap="none" strike="noStrike">
                <a:solidFill>
                  <a:schemeClr val="dk1"/>
                </a:solidFill>
                <a:latin typeface="Calibri"/>
                <a:ea typeface="Calibri"/>
                <a:cs typeface="Calibri"/>
                <a:sym typeface="Calibri"/>
              </a:rPr>
              <a:t>during the </a:t>
            </a:r>
            <a:r>
              <a:rPr lang="en-US" sz="2400">
                <a:latin typeface="Calibri"/>
                <a:ea typeface="Calibri"/>
                <a:cs typeface="Calibri"/>
                <a:sym typeface="Calibri"/>
              </a:rPr>
              <a:t>Covid-19 </a:t>
            </a:r>
            <a:r>
              <a:rPr i="0" lang="en-US" sz="2400" u="none" cap="none" strike="noStrike">
                <a:solidFill>
                  <a:schemeClr val="dk1"/>
                </a:solidFill>
                <a:latin typeface="Calibri"/>
                <a:ea typeface="Calibri"/>
                <a:cs typeface="Calibri"/>
                <a:sym typeface="Calibri"/>
              </a:rPr>
              <a:t>pandemic.</a:t>
            </a:r>
            <a:endParaRPr/>
          </a:p>
          <a:p>
            <a:pPr indent="0" lvl="0" marL="0" marR="67310" rtl="0" algn="l">
              <a:lnSpc>
                <a:spcPct val="110000"/>
              </a:lnSpc>
              <a:spcBef>
                <a:spcPts val="1600"/>
              </a:spcBef>
              <a:spcAft>
                <a:spcPts val="0"/>
              </a:spcAft>
              <a:buClr>
                <a:schemeClr val="dk1"/>
              </a:buClr>
              <a:buSzPct val="137254"/>
              <a:buNone/>
            </a:pPr>
            <a:r>
              <a:rPr i="0" lang="en-US" sz="2400" u="none" cap="none" strike="noStrike">
                <a:solidFill>
                  <a:schemeClr val="dk1"/>
                </a:solidFill>
                <a:latin typeface="Calibri"/>
                <a:ea typeface="Calibri"/>
                <a:cs typeface="Calibri"/>
                <a:sym typeface="Calibri"/>
              </a:rPr>
              <a:t>A global survey among gay, bisexual</a:t>
            </a:r>
            <a:r>
              <a:rPr lang="en-US" sz="2400">
                <a:solidFill>
                  <a:schemeClr val="dk1"/>
                </a:solidFill>
                <a:latin typeface="Calibri"/>
                <a:ea typeface="Calibri"/>
                <a:cs typeface="Calibri"/>
                <a:sym typeface="Calibri"/>
              </a:rPr>
              <a:t> </a:t>
            </a:r>
            <a:r>
              <a:rPr i="0" lang="en-US" sz="2400" u="none" cap="none" strike="noStrike">
                <a:solidFill>
                  <a:schemeClr val="dk1"/>
                </a:solidFill>
                <a:latin typeface="Calibri"/>
                <a:ea typeface="Calibri"/>
                <a:cs typeface="Calibri"/>
                <a:sym typeface="Calibri"/>
              </a:rPr>
              <a:t>and other men who have sex with</a:t>
            </a:r>
            <a:r>
              <a:rPr lang="en-US" sz="2400">
                <a:solidFill>
                  <a:schemeClr val="dk1"/>
                </a:solidFill>
                <a:latin typeface="Calibri"/>
                <a:ea typeface="Calibri"/>
                <a:cs typeface="Calibri"/>
                <a:sym typeface="Calibri"/>
              </a:rPr>
              <a:t> </a:t>
            </a:r>
            <a:r>
              <a:rPr i="0" lang="en-US" sz="2400" u="none" cap="none" strike="noStrike">
                <a:solidFill>
                  <a:schemeClr val="dk1"/>
                </a:solidFill>
                <a:latin typeface="Calibri"/>
                <a:ea typeface="Calibri"/>
                <a:cs typeface="Calibri"/>
                <a:sym typeface="Calibri"/>
              </a:rPr>
              <a:t>men using a social networking app</a:t>
            </a:r>
            <a:r>
              <a:rPr lang="en-US" sz="2400">
                <a:solidFill>
                  <a:schemeClr val="dk1"/>
                </a:solidFill>
                <a:latin typeface="Calibri"/>
                <a:ea typeface="Calibri"/>
                <a:cs typeface="Calibri"/>
                <a:sym typeface="Calibri"/>
              </a:rPr>
              <a:t> </a:t>
            </a:r>
            <a:r>
              <a:rPr lang="en-US" sz="2400">
                <a:latin typeface="Calibri"/>
                <a:ea typeface="Calibri"/>
                <a:cs typeface="Calibri"/>
                <a:sym typeface="Calibri"/>
              </a:rPr>
              <a:t>during</a:t>
            </a:r>
            <a:r>
              <a:rPr i="0" lang="en-US" sz="2400" u="none" cap="none" strike="noStrike">
                <a:solidFill>
                  <a:schemeClr val="dk1"/>
                </a:solidFill>
                <a:latin typeface="Calibri"/>
                <a:ea typeface="Calibri"/>
                <a:cs typeface="Calibri"/>
                <a:sym typeface="Calibri"/>
              </a:rPr>
              <a:t> April and May 2020, found that</a:t>
            </a:r>
            <a:r>
              <a:rPr lang="en-US" sz="2400">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many reported interruptions to HIV</a:t>
            </a:r>
            <a:r>
              <a:rPr b="1" lang="en-US" sz="2400">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prevention services</a:t>
            </a:r>
            <a:r>
              <a:rPr i="0" lang="en-US" sz="2400" u="none" cap="none" strike="noStrike">
                <a:solidFill>
                  <a:schemeClr val="dk1"/>
                </a:solidFill>
                <a:latin typeface="Calibri"/>
                <a:ea typeface="Calibri"/>
                <a:cs typeface="Calibri"/>
                <a:sym typeface="Calibri"/>
              </a:rPr>
              <a:t>, including</a:t>
            </a:r>
            <a:r>
              <a:rPr lang="en-US" sz="2400">
                <a:solidFill>
                  <a:schemeClr val="dk1"/>
                </a:solidFill>
                <a:latin typeface="Calibri"/>
                <a:ea typeface="Calibri"/>
                <a:cs typeface="Calibri"/>
                <a:sym typeface="Calibri"/>
              </a:rPr>
              <a:t> </a:t>
            </a:r>
            <a:r>
              <a:rPr i="0" lang="en-US" sz="2400" u="none" cap="none" strike="noStrike">
                <a:solidFill>
                  <a:schemeClr val="dk1"/>
                </a:solidFill>
                <a:latin typeface="Calibri"/>
                <a:ea typeface="Calibri"/>
                <a:cs typeface="Calibri"/>
                <a:sym typeface="Calibri"/>
              </a:rPr>
              <a:t>condoms and PrEP (pre-exposure prophylaxis</a:t>
            </a:r>
            <a:r>
              <a:rPr lang="en-US" sz="2400">
                <a:solidFill>
                  <a:schemeClr val="dk1"/>
                </a:solidFill>
                <a:latin typeface="Calibri"/>
                <a:ea typeface="Calibri"/>
                <a:cs typeface="Calibri"/>
                <a:sym typeface="Calibri"/>
              </a:rPr>
              <a:t>)</a:t>
            </a:r>
            <a:r>
              <a:rPr i="0" lang="en-US" sz="2400" u="none" cap="none" strike="noStrike">
                <a:solidFill>
                  <a:schemeClr val="dk1"/>
                </a:solidFill>
                <a:latin typeface="Calibri"/>
                <a:ea typeface="Calibri"/>
                <a:cs typeface="Calibri"/>
                <a:sym typeface="Calibri"/>
              </a:rPr>
              <a:t>.</a:t>
            </a:r>
            <a:endParaRPr/>
          </a:p>
        </p:txBody>
      </p:sp>
      <p:pic>
        <p:nvPicPr>
          <p:cNvPr descr="A picture containing indoor, meal, cluttered&#10;&#10;Description automatically generated" id="313" name="Google Shape;313;p26"/>
          <p:cNvPicPr preferRelativeResize="0"/>
          <p:nvPr/>
        </p:nvPicPr>
        <p:blipFill rotWithShape="1">
          <a:blip r:embed="rId3">
            <a:alphaModFix/>
          </a:blip>
          <a:srcRect b="0" l="0" r="0" t="0"/>
          <a:stretch/>
        </p:blipFill>
        <p:spPr>
          <a:xfrm>
            <a:off x="6123876" y="1787461"/>
            <a:ext cx="5229924" cy="3486275"/>
          </a:xfrm>
          <a:prstGeom prst="rect">
            <a:avLst/>
          </a:prstGeom>
          <a:noFill/>
          <a:ln>
            <a:noFill/>
          </a:ln>
        </p:spPr>
      </p:pic>
      <p:sp>
        <p:nvSpPr>
          <p:cNvPr id="314" name="Google Shape;314;p26"/>
          <p:cNvSpPr txBox="1"/>
          <p:nvPr/>
        </p:nvSpPr>
        <p:spPr>
          <a:xfrm>
            <a:off x="7751087" y="5403350"/>
            <a:ext cx="19755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2"/>
                </a:solidFill>
              </a:rPr>
              <a:t>Image: UNDP Zimbabwe</a:t>
            </a:r>
            <a:endParaRPr/>
          </a:p>
        </p:txBody>
      </p:sp>
      <p:sp>
        <p:nvSpPr>
          <p:cNvPr id="315" name="Google Shape;315;p26"/>
          <p:cNvSpPr txBox="1"/>
          <p:nvPr/>
        </p:nvSpPr>
        <p:spPr>
          <a:xfrm>
            <a:off x="838200" y="6494681"/>
            <a:ext cx="4236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KEY POPULATIONS’ VULNERABILITY TO HIV</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7"/>
          <p:cNvSpPr txBox="1"/>
          <p:nvPr>
            <p:ph type="title"/>
          </p:nvPr>
        </p:nvSpPr>
        <p:spPr>
          <a:xfrm>
            <a:off x="831850" y="219321"/>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1.1: The HIV epidemiology and vulnerability of key populations, and the importance of strategic information </a:t>
            </a:r>
            <a:endParaRPr b="0" sz="3600">
              <a:solidFill>
                <a:srgbClr val="024D84"/>
              </a:solidFill>
            </a:endParaRPr>
          </a:p>
        </p:txBody>
      </p:sp>
      <p:sp>
        <p:nvSpPr>
          <p:cNvPr id="321" name="Google Shape;321;p27"/>
          <p:cNvSpPr txBox="1"/>
          <p:nvPr>
            <p:ph idx="1" type="body"/>
          </p:nvPr>
        </p:nvSpPr>
        <p:spPr>
          <a:xfrm>
            <a:off x="831850" y="3225424"/>
            <a:ext cx="10515600" cy="31740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dk1"/>
              </a:buClr>
              <a:buSzPts val="1800"/>
              <a:buFont typeface="Noto Sans Symbols"/>
              <a:buChar char="➢"/>
            </a:pPr>
            <a:r>
              <a:rPr lang="en-US" sz="1800">
                <a:solidFill>
                  <a:schemeClr val="dk1"/>
                </a:solidFill>
              </a:rPr>
              <a:t>Questions to frame this section</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HIV epidemiology of key populations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Key populations’ vulnerability t</a:t>
            </a:r>
            <a:r>
              <a:rPr lang="en-US" sz="1800">
                <a:solidFill>
                  <a:schemeClr val="dk1"/>
                </a:solidFill>
              </a:rPr>
              <a:t>o HIV</a:t>
            </a:r>
            <a:endParaRPr sz="1800">
              <a:solidFill>
                <a:schemeClr val="dk1"/>
              </a:solidFill>
            </a:endParaRPr>
          </a:p>
          <a:p>
            <a:pPr indent="-3302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Using strategic information for policy and programming</a:t>
            </a:r>
            <a:endParaRPr b="1" sz="1800">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Take-home messages</a:t>
            </a:r>
            <a:endParaRPr sz="1800">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Session review questions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Further information and resources</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8"/>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100"/>
              <a:t>Obtaining good strategic information </a:t>
            </a:r>
            <a:endParaRPr sz="3100"/>
          </a:p>
          <a:p>
            <a:pPr indent="0" lvl="0" marL="0" rtl="0" algn="l">
              <a:lnSpc>
                <a:spcPct val="90000"/>
              </a:lnSpc>
              <a:spcBef>
                <a:spcPts val="0"/>
              </a:spcBef>
              <a:spcAft>
                <a:spcPts val="0"/>
              </a:spcAft>
              <a:buClr>
                <a:schemeClr val="lt1"/>
              </a:buClr>
              <a:buSzPts val="3200"/>
              <a:buFont typeface="Arial"/>
              <a:buNone/>
            </a:pPr>
            <a:r>
              <a:rPr lang="en-US" sz="3100"/>
              <a:t>about key populations</a:t>
            </a:r>
            <a:endParaRPr sz="3100"/>
          </a:p>
        </p:txBody>
      </p:sp>
      <p:sp>
        <p:nvSpPr>
          <p:cNvPr id="327" name="Google Shape;327;p28"/>
          <p:cNvSpPr txBox="1"/>
          <p:nvPr>
            <p:ph idx="1" type="body"/>
          </p:nvPr>
        </p:nvSpPr>
        <p:spPr>
          <a:xfrm>
            <a:off x="838200" y="1676400"/>
            <a:ext cx="10320900" cy="4467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2800"/>
              <a:buNone/>
            </a:pPr>
            <a:r>
              <a:rPr b="1" lang="en-US" sz="2600"/>
              <a:t>In order to develop effective programmes for key populations at local or national level, it is essential to obtain good strategic information about their health and rights, most notably regarding: </a:t>
            </a:r>
            <a:endParaRPr/>
          </a:p>
        </p:txBody>
      </p:sp>
      <p:sp>
        <p:nvSpPr>
          <p:cNvPr id="328" name="Google Shape;328;p28"/>
          <p:cNvSpPr txBox="1"/>
          <p:nvPr/>
        </p:nvSpPr>
        <p:spPr>
          <a:xfrm>
            <a:off x="838200" y="6494681"/>
            <a:ext cx="60706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USING STRATEGIC INFORMATION FOR POLICY AND PROGRAMMING</a:t>
            </a:r>
            <a:endParaRPr/>
          </a:p>
        </p:txBody>
      </p:sp>
      <p:cxnSp>
        <p:nvCxnSpPr>
          <p:cNvPr id="329" name="Google Shape;329;p2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grpSp>
        <p:nvGrpSpPr>
          <p:cNvPr id="330" name="Google Shape;330;p28"/>
          <p:cNvGrpSpPr/>
          <p:nvPr/>
        </p:nvGrpSpPr>
        <p:grpSpPr>
          <a:xfrm>
            <a:off x="841221" y="3612090"/>
            <a:ext cx="10314820" cy="1823506"/>
            <a:chOff x="3023" y="641879"/>
            <a:chExt cx="10314820" cy="1823506"/>
          </a:xfrm>
        </p:grpSpPr>
        <p:sp>
          <p:nvSpPr>
            <p:cNvPr id="331" name="Google Shape;331;p28"/>
            <p:cNvSpPr/>
            <p:nvPr/>
          </p:nvSpPr>
          <p:spPr>
            <a:xfrm>
              <a:off x="3023" y="641879"/>
              <a:ext cx="2398795" cy="182350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8"/>
            <p:cNvSpPr txBox="1"/>
            <p:nvPr/>
          </p:nvSpPr>
          <p:spPr>
            <a:xfrm>
              <a:off x="3023" y="641879"/>
              <a:ext cx="2398795" cy="1823506"/>
            </a:xfrm>
            <a:prstGeom prst="rect">
              <a:avLst/>
            </a:prstGeom>
            <a:noFill/>
            <a:ln>
              <a:noFill/>
            </a:ln>
          </p:spPr>
          <p:txBody>
            <a:bodyPr anchorCtr="0" anchor="ctr" bIns="80000" lIns="80000" spcFirstLastPara="1" rIns="80000" wrap="square" tIns="80000">
              <a:noAutofit/>
            </a:bodyPr>
            <a:lstStyle/>
            <a:p>
              <a:pPr indent="0" lvl="0" marL="0" marR="0" rtl="0" algn="ctr">
                <a:lnSpc>
                  <a:spcPct val="100000"/>
                </a:lnSpc>
                <a:spcBef>
                  <a:spcPts val="0"/>
                </a:spcBef>
                <a:spcAft>
                  <a:spcPts val="0"/>
                </a:spcAft>
                <a:buClr>
                  <a:schemeClr val="lt1"/>
                </a:buClr>
                <a:buSzPts val="2100"/>
                <a:buFont typeface="Arial"/>
                <a:buNone/>
              </a:pPr>
              <a:r>
                <a:rPr lang="en-US" sz="2100">
                  <a:solidFill>
                    <a:schemeClr val="lt1"/>
                  </a:solidFill>
                  <a:latin typeface="Arial"/>
                  <a:ea typeface="Arial"/>
                  <a:cs typeface="Arial"/>
                  <a:sym typeface="Arial"/>
                </a:rPr>
                <a:t>HIV, STIs, viral hepatitis and other health outcomes </a:t>
              </a:r>
              <a:endParaRPr/>
            </a:p>
          </p:txBody>
        </p:sp>
        <p:sp>
          <p:nvSpPr>
            <p:cNvPr id="333" name="Google Shape;333;p28"/>
            <p:cNvSpPr/>
            <p:nvPr/>
          </p:nvSpPr>
          <p:spPr>
            <a:xfrm>
              <a:off x="2641698" y="641879"/>
              <a:ext cx="2398795" cy="182350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8"/>
            <p:cNvSpPr txBox="1"/>
            <p:nvPr/>
          </p:nvSpPr>
          <p:spPr>
            <a:xfrm>
              <a:off x="2641698" y="641879"/>
              <a:ext cx="2398795" cy="1823506"/>
            </a:xfrm>
            <a:prstGeom prst="rect">
              <a:avLst/>
            </a:prstGeom>
            <a:noFill/>
            <a:ln>
              <a:noFill/>
            </a:ln>
          </p:spPr>
          <p:txBody>
            <a:bodyPr anchorCtr="0" anchor="ctr" bIns="80000" lIns="80000" spcFirstLastPara="1" rIns="80000" wrap="square" tIns="80000">
              <a:noAutofit/>
            </a:bodyPr>
            <a:lstStyle/>
            <a:p>
              <a:pPr indent="0" lvl="0" marL="0" marR="0" rtl="0" algn="ctr">
                <a:lnSpc>
                  <a:spcPct val="100000"/>
                </a:lnSpc>
                <a:spcBef>
                  <a:spcPts val="0"/>
                </a:spcBef>
                <a:spcAft>
                  <a:spcPts val="0"/>
                </a:spcAft>
                <a:buClr>
                  <a:schemeClr val="dk1"/>
                </a:buClr>
                <a:buSzPts val="2800"/>
                <a:buFont typeface="Arial"/>
                <a:buNone/>
              </a:pPr>
              <a:r>
                <a:rPr lang="en-US" sz="2100">
                  <a:solidFill>
                    <a:schemeClr val="lt1"/>
                  </a:solidFill>
                  <a:latin typeface="Arial"/>
                  <a:ea typeface="Arial"/>
                  <a:cs typeface="Arial"/>
                  <a:sym typeface="Arial"/>
                </a:rPr>
                <a:t>Access to sexual and reproductive health, harm reduction and other services </a:t>
              </a:r>
              <a:endParaRPr/>
            </a:p>
          </p:txBody>
        </p:sp>
        <p:sp>
          <p:nvSpPr>
            <p:cNvPr id="335" name="Google Shape;335;p28"/>
            <p:cNvSpPr/>
            <p:nvPr/>
          </p:nvSpPr>
          <p:spPr>
            <a:xfrm>
              <a:off x="5280373" y="641879"/>
              <a:ext cx="2398795" cy="182350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8"/>
            <p:cNvSpPr txBox="1"/>
            <p:nvPr/>
          </p:nvSpPr>
          <p:spPr>
            <a:xfrm>
              <a:off x="5280373" y="641879"/>
              <a:ext cx="2398795" cy="1823506"/>
            </a:xfrm>
            <a:prstGeom prst="rect">
              <a:avLst/>
            </a:prstGeom>
            <a:noFill/>
            <a:ln>
              <a:noFill/>
            </a:ln>
          </p:spPr>
          <p:txBody>
            <a:bodyPr anchorCtr="0" anchor="ctr" bIns="80000" lIns="80000" spcFirstLastPara="1" rIns="80000" wrap="square" tIns="80000">
              <a:noAutofit/>
            </a:bodyPr>
            <a:lstStyle/>
            <a:p>
              <a:pPr indent="0" lvl="0" marL="0" marR="0" rtl="0" algn="ctr">
                <a:lnSpc>
                  <a:spcPct val="100000"/>
                </a:lnSpc>
                <a:spcBef>
                  <a:spcPts val="0"/>
                </a:spcBef>
                <a:spcAft>
                  <a:spcPts val="0"/>
                </a:spcAft>
                <a:buClr>
                  <a:schemeClr val="dk1"/>
                </a:buClr>
                <a:buSzPts val="2800"/>
                <a:buFont typeface="Arial"/>
                <a:buNone/>
              </a:pPr>
              <a:r>
                <a:rPr lang="en-US" sz="2100">
                  <a:solidFill>
                    <a:schemeClr val="lt1"/>
                  </a:solidFill>
                  <a:latin typeface="Arial"/>
                  <a:ea typeface="Arial"/>
                  <a:cs typeface="Arial"/>
                  <a:sym typeface="Arial"/>
                  <a:extLst>
                    <a:ext uri="http://customooxmlschemas.google.com/">
                      <go:slidesCustomData xmlns:go="http://customooxmlschemas.google.com/" textRoundtripDataId="21"/>
                    </a:ext>
                  </a:extLst>
                </a:rPr>
                <a:t>Impact of </a:t>
              </a:r>
              <a:endParaRPr>
                <a:extLst>
                  <a:ext uri="http://customooxmlschemas.google.com/">
                    <go:slidesCustomData xmlns:go="http://customooxmlschemas.google.com/" textRoundtripDataId="22"/>
                  </a:ext>
                </a:extLst>
              </a:endParaRPr>
            </a:p>
            <a:p>
              <a:pPr indent="0" lvl="0" marL="0" marR="0" rtl="0" algn="ctr">
                <a:lnSpc>
                  <a:spcPct val="100000"/>
                </a:lnSpc>
                <a:spcBef>
                  <a:spcPts val="735"/>
                </a:spcBef>
                <a:spcAft>
                  <a:spcPts val="0"/>
                </a:spcAft>
                <a:buClr>
                  <a:schemeClr val="dk1"/>
                </a:buClr>
                <a:buSzPts val="2800"/>
                <a:buFont typeface="Arial"/>
                <a:buNone/>
              </a:pPr>
              <a:r>
                <a:rPr lang="en-US" sz="2100">
                  <a:solidFill>
                    <a:schemeClr val="lt1"/>
                  </a:solidFill>
                  <a:latin typeface="Arial"/>
                  <a:ea typeface="Arial"/>
                  <a:cs typeface="Arial"/>
                  <a:sym typeface="Arial"/>
                  <a:extLst>
                    <a:ext uri="http://customooxmlschemas.google.com/">
                      <go:slidesCustomData xmlns:go="http://customooxmlschemas.google.com/" textRoundtripDataId="23"/>
                    </a:ext>
                  </a:extLst>
                </a:rPr>
                <a:t>COVID-19</a:t>
              </a:r>
              <a:endParaRPr/>
            </a:p>
          </p:txBody>
        </p:sp>
        <p:sp>
          <p:nvSpPr>
            <p:cNvPr id="337" name="Google Shape;337;p28"/>
            <p:cNvSpPr/>
            <p:nvPr/>
          </p:nvSpPr>
          <p:spPr>
            <a:xfrm>
              <a:off x="7919048" y="641879"/>
              <a:ext cx="2398795" cy="182350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8"/>
            <p:cNvSpPr txBox="1"/>
            <p:nvPr/>
          </p:nvSpPr>
          <p:spPr>
            <a:xfrm>
              <a:off x="7919048" y="641879"/>
              <a:ext cx="2398795" cy="1823506"/>
            </a:xfrm>
            <a:prstGeom prst="rect">
              <a:avLst/>
            </a:prstGeom>
            <a:noFill/>
            <a:ln>
              <a:noFill/>
            </a:ln>
          </p:spPr>
          <p:txBody>
            <a:bodyPr anchorCtr="0" anchor="ctr" bIns="80000" lIns="80000" spcFirstLastPara="1" rIns="80000" wrap="square" tIns="80000">
              <a:noAutofit/>
            </a:bodyPr>
            <a:lstStyle/>
            <a:p>
              <a:pPr indent="0" lvl="0" marL="0" marR="0" rtl="0" algn="ctr">
                <a:lnSpc>
                  <a:spcPct val="100000"/>
                </a:lnSpc>
                <a:spcBef>
                  <a:spcPts val="0"/>
                </a:spcBef>
                <a:spcAft>
                  <a:spcPts val="0"/>
                </a:spcAft>
                <a:buClr>
                  <a:schemeClr val="dk1"/>
                </a:buClr>
                <a:buSzPts val="2800"/>
                <a:buFont typeface="Arial"/>
                <a:buNone/>
              </a:pPr>
              <a:r>
                <a:rPr lang="en-US" sz="2100">
                  <a:solidFill>
                    <a:schemeClr val="lt1"/>
                  </a:solidFill>
                  <a:latin typeface="Arial"/>
                  <a:ea typeface="Arial"/>
                  <a:cs typeface="Arial"/>
                  <a:sym typeface="Arial"/>
                </a:rPr>
                <a:t>Human rights-related barriers to health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9"/>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Sources of strategic information</a:t>
            </a:r>
            <a:endParaRPr/>
          </a:p>
        </p:txBody>
      </p:sp>
      <p:cxnSp>
        <p:nvCxnSpPr>
          <p:cNvPr id="344" name="Google Shape;344;p29"/>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45" name="Google Shape;345;p29"/>
          <p:cNvSpPr txBox="1"/>
          <p:nvPr>
            <p:ph idx="1" type="body"/>
          </p:nvPr>
        </p:nvSpPr>
        <p:spPr>
          <a:xfrm>
            <a:off x="838200" y="1567207"/>
            <a:ext cx="10515600" cy="439686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n-US" sz="2400" u="sng"/>
              <a:t>The most common and useful sources of information, including on key populations, are: </a:t>
            </a:r>
            <a:endParaRPr/>
          </a:p>
          <a:p>
            <a:pPr indent="0" lvl="0" marL="0" rtl="0" algn="l">
              <a:lnSpc>
                <a:spcPct val="100000"/>
              </a:lnSpc>
              <a:spcBef>
                <a:spcPts val="0"/>
              </a:spcBef>
              <a:spcAft>
                <a:spcPts val="0"/>
              </a:spcAft>
              <a:buClr>
                <a:schemeClr val="dk1"/>
              </a:buClr>
              <a:buSzPts val="2800"/>
              <a:buNone/>
            </a:pPr>
            <a:r>
              <a:t/>
            </a:r>
            <a:endParaRPr sz="2400"/>
          </a:p>
          <a:p>
            <a:pPr indent="-228600" lvl="0" marL="228600" rtl="0" algn="l">
              <a:lnSpc>
                <a:spcPct val="100000"/>
              </a:lnSpc>
              <a:spcBef>
                <a:spcPts val="0"/>
              </a:spcBef>
              <a:spcAft>
                <a:spcPts val="0"/>
              </a:spcAft>
              <a:buClr>
                <a:schemeClr val="dk1"/>
              </a:buClr>
              <a:buSzPts val="2800"/>
              <a:buChar char="•"/>
            </a:pPr>
            <a:r>
              <a:rPr lang="en-US" sz="2400"/>
              <a:t>Population size estimates</a:t>
            </a:r>
            <a:endParaRPr/>
          </a:p>
          <a:p>
            <a:pPr indent="-228600" lvl="0" marL="228600" rtl="0" algn="l">
              <a:lnSpc>
                <a:spcPct val="100000"/>
              </a:lnSpc>
              <a:spcBef>
                <a:spcPts val="0"/>
              </a:spcBef>
              <a:spcAft>
                <a:spcPts val="0"/>
              </a:spcAft>
              <a:buClr>
                <a:schemeClr val="dk1"/>
              </a:buClr>
              <a:buSzPts val="2800"/>
              <a:buChar char="•"/>
            </a:pPr>
            <a:r>
              <a:rPr lang="en-US" sz="2400"/>
              <a:t>Behavioural and sero-surveillance surveys</a:t>
            </a:r>
            <a:endParaRPr/>
          </a:p>
          <a:p>
            <a:pPr indent="-228600" lvl="0" marL="228600" rtl="0" algn="l">
              <a:lnSpc>
                <a:spcPct val="100000"/>
              </a:lnSpc>
              <a:spcBef>
                <a:spcPts val="0"/>
              </a:spcBef>
              <a:spcAft>
                <a:spcPts val="0"/>
              </a:spcAft>
              <a:buClr>
                <a:schemeClr val="dk1"/>
              </a:buClr>
              <a:buSzPts val="2800"/>
              <a:buChar char="•"/>
            </a:pPr>
            <a:r>
              <a:rPr lang="en-US" sz="2400"/>
              <a:t>Community-led data collection</a:t>
            </a:r>
            <a:endParaRPr/>
          </a:p>
          <a:p>
            <a:pPr indent="-228600" lvl="0" marL="228600" rtl="0" algn="l">
              <a:lnSpc>
                <a:spcPct val="100000"/>
              </a:lnSpc>
              <a:spcBef>
                <a:spcPts val="0"/>
              </a:spcBef>
              <a:spcAft>
                <a:spcPts val="0"/>
              </a:spcAft>
              <a:buClr>
                <a:schemeClr val="dk1"/>
              </a:buClr>
              <a:buSzPts val="2800"/>
              <a:buChar char="•"/>
            </a:pPr>
            <a:r>
              <a:rPr lang="en-US" sz="2400"/>
              <a:t>National budgets for prevention, testing, treatment and care</a:t>
            </a:r>
            <a:endParaRPr/>
          </a:p>
          <a:p>
            <a:pPr indent="-228600" lvl="0" marL="228600" rtl="0" algn="l">
              <a:lnSpc>
                <a:spcPct val="100000"/>
              </a:lnSpc>
              <a:spcBef>
                <a:spcPts val="0"/>
              </a:spcBef>
              <a:spcAft>
                <a:spcPts val="0"/>
              </a:spcAft>
              <a:buClr>
                <a:schemeClr val="dk1"/>
              </a:buClr>
              <a:buSzPts val="2800"/>
              <a:buChar char="•"/>
            </a:pPr>
            <a:r>
              <a:rPr lang="en-US" sz="2400"/>
              <a:t>Gender assessments and legal environment assessments</a:t>
            </a:r>
            <a:endParaRPr/>
          </a:p>
          <a:p>
            <a:pPr indent="-228600" lvl="0" marL="228600" rtl="0" algn="l">
              <a:lnSpc>
                <a:spcPct val="100000"/>
              </a:lnSpc>
              <a:spcBef>
                <a:spcPts val="0"/>
              </a:spcBef>
              <a:spcAft>
                <a:spcPts val="0"/>
              </a:spcAft>
              <a:buClr>
                <a:schemeClr val="dk1"/>
              </a:buClr>
              <a:buSzPts val="2800"/>
              <a:buChar char="•"/>
            </a:pPr>
            <a:r>
              <a:rPr lang="en-US" sz="2400" u="sng">
                <a:solidFill>
                  <a:schemeClr val="hlink"/>
                </a:solidFill>
                <a:hlinkClick r:id="rId3"/>
              </a:rPr>
              <a:t>People Living with HIV Stigma Index</a:t>
            </a:r>
            <a:endParaRPr sz="2400" u="sng">
              <a:solidFill>
                <a:schemeClr val="hlink"/>
              </a:solidFill>
            </a:endParaRPr>
          </a:p>
          <a:p>
            <a:pPr indent="-228600" lvl="0" marL="228600" rtl="0" algn="l">
              <a:lnSpc>
                <a:spcPct val="100000"/>
              </a:lnSpc>
              <a:spcBef>
                <a:spcPts val="0"/>
              </a:spcBef>
              <a:spcAft>
                <a:spcPts val="0"/>
              </a:spcAft>
              <a:buClr>
                <a:schemeClr val="dk1"/>
              </a:buClr>
              <a:buSzPts val="2800"/>
              <a:buChar char="•"/>
            </a:pPr>
            <a:r>
              <a:rPr lang="en-US" sz="2400"/>
              <a:t>Programmatic and administrative data, desk reviews and expert consultations</a:t>
            </a:r>
            <a:endParaRPr/>
          </a:p>
        </p:txBody>
      </p:sp>
      <p:sp>
        <p:nvSpPr>
          <p:cNvPr id="346" name="Google Shape;346;p29"/>
          <p:cNvSpPr txBox="1"/>
          <p:nvPr/>
        </p:nvSpPr>
        <p:spPr>
          <a:xfrm>
            <a:off x="838200" y="6494681"/>
            <a:ext cx="607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USING STRATEGIC INFORMATION FOR POLICY AND PROGRAMMING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Refresher: Who are key populations?</a:t>
            </a:r>
            <a:endParaRPr/>
          </a:p>
        </p:txBody>
      </p:sp>
      <p:sp>
        <p:nvSpPr>
          <p:cNvPr id="75" name="Google Shape;75;p3"/>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Key populations are those individuals and communities who are </a:t>
            </a:r>
            <a:r>
              <a:rPr b="1" lang="en-US" u="sng"/>
              <a:t>disproportionately impacted by HIV in all epidemic settings: </a:t>
            </a:r>
            <a:endParaRPr/>
          </a:p>
          <a:p>
            <a:pPr indent="0" lvl="0" marL="0" rtl="0" algn="l">
              <a:lnSpc>
                <a:spcPct val="90000"/>
              </a:lnSpc>
              <a:spcBef>
                <a:spcPts val="0"/>
              </a:spcBef>
              <a:spcAft>
                <a:spcPts val="0"/>
              </a:spcAft>
              <a:buClr>
                <a:schemeClr val="dk1"/>
              </a:buClr>
              <a:buSzPts val="2800"/>
              <a:buNone/>
            </a:pPr>
            <a:r>
              <a:t/>
            </a:r>
            <a:endParaRPr/>
          </a:p>
          <a:p>
            <a:pPr indent="-393065" lvl="0" marL="457200" rtl="0" algn="l">
              <a:lnSpc>
                <a:spcPct val="90000"/>
              </a:lnSpc>
              <a:spcBef>
                <a:spcPts val="1000"/>
              </a:spcBef>
              <a:spcAft>
                <a:spcPts val="0"/>
              </a:spcAft>
              <a:buClr>
                <a:schemeClr val="dk1"/>
              </a:buClr>
              <a:buSzPts val="2800"/>
              <a:buChar char="•"/>
            </a:pPr>
            <a:r>
              <a:rPr lang="en-US"/>
              <a:t>Sex workers of all genders</a:t>
            </a:r>
            <a:endParaRPr/>
          </a:p>
          <a:p>
            <a:pPr indent="-393065" lvl="0" marL="457200" rtl="0" algn="l">
              <a:lnSpc>
                <a:spcPct val="90000"/>
              </a:lnSpc>
              <a:spcBef>
                <a:spcPts val="1000"/>
              </a:spcBef>
              <a:spcAft>
                <a:spcPts val="0"/>
              </a:spcAft>
              <a:buClr>
                <a:schemeClr val="dk1"/>
              </a:buClr>
              <a:buSzPts val="2800"/>
              <a:buChar char="•"/>
            </a:pPr>
            <a:r>
              <a:rPr lang="en-US"/>
              <a:t>Gay, bisexual and other men who have sex with men </a:t>
            </a:r>
            <a:endParaRPr/>
          </a:p>
          <a:p>
            <a:pPr indent="-393065" lvl="0" marL="457200" rtl="0" algn="l">
              <a:lnSpc>
                <a:spcPct val="90000"/>
              </a:lnSpc>
              <a:spcBef>
                <a:spcPts val="1000"/>
              </a:spcBef>
              <a:spcAft>
                <a:spcPts val="0"/>
              </a:spcAft>
              <a:buClr>
                <a:schemeClr val="dk1"/>
              </a:buClr>
              <a:buSzPts val="2800"/>
              <a:buChar char="•"/>
            </a:pPr>
            <a:r>
              <a:rPr lang="en-US"/>
              <a:t>People who use drugs</a:t>
            </a:r>
            <a:endParaRPr strike="sngStrike"/>
          </a:p>
          <a:p>
            <a:pPr indent="-393065" lvl="0" marL="457200" rtl="0" algn="l">
              <a:lnSpc>
                <a:spcPct val="90000"/>
              </a:lnSpc>
              <a:spcBef>
                <a:spcPts val="1000"/>
              </a:spcBef>
              <a:spcAft>
                <a:spcPts val="0"/>
              </a:spcAft>
              <a:buClr>
                <a:schemeClr val="dk1"/>
              </a:buClr>
              <a:buSzPts val="2800"/>
              <a:buChar char="•"/>
            </a:pPr>
            <a:r>
              <a:rPr lang="en-US"/>
              <a:t>Transgender and gender-diverse people </a:t>
            </a:r>
            <a:endParaRPr/>
          </a:p>
          <a:p>
            <a:pPr indent="-393065" lvl="0" marL="457200" rtl="0" algn="l">
              <a:lnSpc>
                <a:spcPct val="90000"/>
              </a:lnSpc>
              <a:spcBef>
                <a:spcPts val="1000"/>
              </a:spcBef>
              <a:spcAft>
                <a:spcPts val="0"/>
              </a:spcAft>
              <a:buClr>
                <a:schemeClr val="dk1"/>
              </a:buClr>
              <a:buSzPts val="2800"/>
              <a:buChar char="•"/>
            </a:pPr>
            <a:r>
              <a:rPr lang="en-US"/>
              <a:t>People in prisons and other closed settings</a:t>
            </a:r>
            <a:r>
              <a:rPr b="1" lang="en-US"/>
              <a:t> </a:t>
            </a:r>
            <a:endParaRPr/>
          </a:p>
          <a:p>
            <a:pPr indent="0" lvl="0" marL="0" rtl="0" algn="l">
              <a:lnSpc>
                <a:spcPct val="90000"/>
              </a:lnSpc>
              <a:spcBef>
                <a:spcPts val="1000"/>
              </a:spcBef>
              <a:spcAft>
                <a:spcPts val="0"/>
              </a:spcAft>
              <a:buClr>
                <a:schemeClr val="dk1"/>
              </a:buClr>
              <a:buSzPts val="2800"/>
              <a:buNone/>
            </a:pPr>
            <a:r>
              <a:t/>
            </a:r>
            <a:endParaRPr i="1"/>
          </a:p>
        </p:txBody>
      </p:sp>
      <p:cxnSp>
        <p:nvCxnSpPr>
          <p:cNvPr id="76" name="Google Shape;76;p3"/>
          <p:cNvCxnSpPr>
            <a:endCxn id="77" idx="1"/>
          </p:cNvCxnSpPr>
          <p:nvPr/>
        </p:nvCxnSpPr>
        <p:spPr>
          <a:xfrm>
            <a:off x="255900"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78" name="Google Shape;78;p3"/>
          <p:cNvSpPr txBox="1"/>
          <p:nvPr/>
        </p:nvSpPr>
        <p:spPr>
          <a:xfrm>
            <a:off x="838200" y="6494680"/>
            <a:ext cx="3832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MODULE 1 | 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500"/>
              <a:t>Data on </a:t>
            </a:r>
            <a:r>
              <a:rPr lang="en-US" sz="3500"/>
              <a:t>barriers to service access</a:t>
            </a:r>
            <a:endParaRPr sz="3100"/>
          </a:p>
        </p:txBody>
      </p:sp>
      <p:cxnSp>
        <p:nvCxnSpPr>
          <p:cNvPr id="352" name="Google Shape;352;p30"/>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53" name="Google Shape;353;p30"/>
          <p:cNvSpPr txBox="1"/>
          <p:nvPr>
            <p:ph idx="1" type="body"/>
          </p:nvPr>
        </p:nvSpPr>
        <p:spPr>
          <a:xfrm>
            <a:off x="838200" y="1567207"/>
            <a:ext cx="10515600" cy="439686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en-US" sz="2400"/>
              <a:t>Efforts should be made to </a:t>
            </a:r>
            <a:r>
              <a:rPr b="1" lang="en-US" sz="2400"/>
              <a:t>support countries to assess the barriers faced by key populations to accessing health and other services</a:t>
            </a:r>
            <a:r>
              <a:rPr lang="en-US" sz="2400"/>
              <a:t>, which can be assessed on an annual basis. </a:t>
            </a:r>
            <a:endParaRPr/>
          </a:p>
          <a:p>
            <a:pPr indent="0" lvl="0" marL="0" rtl="0" algn="l">
              <a:lnSpc>
                <a:spcPct val="100000"/>
              </a:lnSpc>
              <a:spcBef>
                <a:spcPts val="0"/>
              </a:spcBef>
              <a:spcAft>
                <a:spcPts val="0"/>
              </a:spcAft>
              <a:buClr>
                <a:schemeClr val="dk1"/>
              </a:buClr>
              <a:buSzPts val="2800"/>
              <a:buNone/>
            </a:pPr>
            <a:r>
              <a:t/>
            </a:r>
            <a:endParaRPr sz="2400"/>
          </a:p>
          <a:p>
            <a:pPr indent="0" lvl="0" marL="0" rtl="0" algn="l">
              <a:lnSpc>
                <a:spcPct val="100000"/>
              </a:lnSpc>
              <a:spcBef>
                <a:spcPts val="0"/>
              </a:spcBef>
              <a:spcAft>
                <a:spcPts val="0"/>
              </a:spcAft>
              <a:buClr>
                <a:schemeClr val="dk1"/>
              </a:buClr>
              <a:buSzPts val="2800"/>
              <a:buNone/>
            </a:pPr>
            <a:r>
              <a:rPr lang="en-US" sz="2400"/>
              <a:t>In addition to the Stigma Index 2.0 survey method produced by the Global Network of People Living with HIV, </a:t>
            </a:r>
            <a:r>
              <a:rPr b="1" lang="en-US" sz="2400"/>
              <a:t>UN agencies have produced guidance to conduct gender assessments and Legal Environment Assessments (LEA).</a:t>
            </a:r>
            <a:r>
              <a:rPr lang="en-US" sz="2400"/>
              <a:t> </a:t>
            </a:r>
            <a:endParaRPr/>
          </a:p>
          <a:p>
            <a:pPr indent="0" lvl="0" marL="0" rtl="0" algn="l">
              <a:lnSpc>
                <a:spcPct val="100000"/>
              </a:lnSpc>
              <a:spcBef>
                <a:spcPts val="0"/>
              </a:spcBef>
              <a:spcAft>
                <a:spcPts val="0"/>
              </a:spcAft>
              <a:buClr>
                <a:schemeClr val="dk1"/>
              </a:buClr>
              <a:buSzPts val="2800"/>
              <a:buNone/>
            </a:pPr>
            <a:r>
              <a:t/>
            </a:r>
            <a:endParaRPr sz="2400"/>
          </a:p>
          <a:p>
            <a:pPr indent="0" lvl="0" marL="0" rtl="0" algn="l">
              <a:lnSpc>
                <a:spcPct val="100000"/>
              </a:lnSpc>
              <a:spcBef>
                <a:spcPts val="0"/>
              </a:spcBef>
              <a:spcAft>
                <a:spcPts val="0"/>
              </a:spcAft>
              <a:buClr>
                <a:schemeClr val="dk1"/>
              </a:buClr>
              <a:buSzPts val="2800"/>
              <a:buNone/>
            </a:pPr>
            <a:r>
              <a:rPr lang="en-US" sz="2400"/>
              <a:t>Results from such efforts can be used to identify</a:t>
            </a:r>
            <a:r>
              <a:rPr b="1" lang="en-US" sz="2400"/>
              <a:t> bottlenecks and </a:t>
            </a:r>
            <a:r>
              <a:rPr b="1" lang="en-US" sz="2400">
                <a:highlight>
                  <a:schemeClr val="lt1"/>
                </a:highlight>
              </a:rPr>
              <a:t>guide scale up programmes.</a:t>
            </a:r>
            <a:endParaRPr>
              <a:highlight>
                <a:schemeClr val="lt1"/>
              </a:highlight>
            </a:endParaRPr>
          </a:p>
        </p:txBody>
      </p:sp>
      <p:sp>
        <p:nvSpPr>
          <p:cNvPr id="354" name="Google Shape;354;p30"/>
          <p:cNvSpPr txBox="1"/>
          <p:nvPr/>
        </p:nvSpPr>
        <p:spPr>
          <a:xfrm>
            <a:off x="838200" y="6494681"/>
            <a:ext cx="607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USING STRATEGIC INFORMATION FOR POLICY AND PROGRAMMING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1"/>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300"/>
              <a:t>The role of UN staff in strategic </a:t>
            </a:r>
            <a:endParaRPr sz="3300"/>
          </a:p>
          <a:p>
            <a:pPr indent="0" lvl="0" marL="0" rtl="0" algn="l">
              <a:lnSpc>
                <a:spcPct val="90000"/>
              </a:lnSpc>
              <a:spcBef>
                <a:spcPts val="0"/>
              </a:spcBef>
              <a:spcAft>
                <a:spcPts val="0"/>
              </a:spcAft>
              <a:buClr>
                <a:schemeClr val="lt1"/>
              </a:buClr>
              <a:buSzPts val="3600"/>
              <a:buFont typeface="Arial"/>
              <a:buNone/>
            </a:pPr>
            <a:r>
              <a:rPr lang="en-US" sz="3300"/>
              <a:t>information</a:t>
            </a:r>
            <a:endParaRPr sz="2900"/>
          </a:p>
        </p:txBody>
      </p:sp>
      <p:cxnSp>
        <p:nvCxnSpPr>
          <p:cNvPr id="360" name="Google Shape;360;p31"/>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61" name="Google Shape;361;p31"/>
          <p:cNvSpPr txBox="1"/>
          <p:nvPr>
            <p:ph idx="1" type="body"/>
          </p:nvPr>
        </p:nvSpPr>
        <p:spPr>
          <a:xfrm>
            <a:off x="838200" y="1567207"/>
            <a:ext cx="10515600" cy="439686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77777"/>
              <a:buNone/>
            </a:pPr>
            <a:r>
              <a:rPr lang="en-US" sz="2400"/>
              <a:t>UN staff can advocate for the collection of strategic information, especially: </a:t>
            </a:r>
            <a:endParaRPr/>
          </a:p>
          <a:p>
            <a:pPr indent="-377190" lvl="0" marL="457200" rtl="0" algn="l">
              <a:lnSpc>
                <a:spcPct val="120000"/>
              </a:lnSpc>
              <a:spcBef>
                <a:spcPts val="1000"/>
              </a:spcBef>
              <a:spcAft>
                <a:spcPts val="0"/>
              </a:spcAft>
              <a:buClr>
                <a:schemeClr val="dk1"/>
              </a:buClr>
              <a:buSzPct val="100000"/>
              <a:buChar char="•"/>
            </a:pPr>
            <a:r>
              <a:rPr lang="en-US" sz="2400"/>
              <a:t>Key population size estimates</a:t>
            </a:r>
            <a:endParaRPr/>
          </a:p>
          <a:p>
            <a:pPr indent="-377190" lvl="0" marL="457200" rtl="0" algn="l">
              <a:lnSpc>
                <a:spcPct val="120000"/>
              </a:lnSpc>
              <a:spcBef>
                <a:spcPts val="0"/>
              </a:spcBef>
              <a:spcAft>
                <a:spcPts val="0"/>
              </a:spcAft>
              <a:buClr>
                <a:schemeClr val="dk1"/>
              </a:buClr>
              <a:buSzPct val="100000"/>
              <a:buChar char="•"/>
            </a:pPr>
            <a:r>
              <a:rPr lang="en-US" sz="2400"/>
              <a:t>Prevalence of HIV, viral hepatitis and STIs</a:t>
            </a:r>
            <a:endParaRPr/>
          </a:p>
          <a:p>
            <a:pPr indent="-377190" lvl="0" marL="457200" rtl="0" algn="l">
              <a:lnSpc>
                <a:spcPct val="120000"/>
              </a:lnSpc>
              <a:spcBef>
                <a:spcPts val="0"/>
              </a:spcBef>
              <a:spcAft>
                <a:spcPts val="0"/>
              </a:spcAft>
              <a:buClr>
                <a:schemeClr val="dk1"/>
              </a:buClr>
              <a:buSzPct val="100000"/>
              <a:buChar char="•"/>
            </a:pPr>
            <a:r>
              <a:rPr lang="en-US" sz="2400"/>
              <a:t>Data on k</a:t>
            </a:r>
            <a:r>
              <a:rPr lang="en-US" sz="2400"/>
              <a:t>nowledge, attitudes and behaviours of key populations, service providers and others </a:t>
            </a:r>
            <a:r>
              <a:rPr lang="en-US" sz="2400"/>
              <a:t>impacting</a:t>
            </a:r>
            <a:r>
              <a:rPr lang="en-US" sz="2400"/>
              <a:t> key populations’ health and well-being</a:t>
            </a:r>
            <a:endParaRPr sz="2400"/>
          </a:p>
          <a:p>
            <a:pPr indent="0" lvl="0" marL="0" rtl="0" algn="l">
              <a:lnSpc>
                <a:spcPct val="120000"/>
              </a:lnSpc>
              <a:spcBef>
                <a:spcPts val="1000"/>
              </a:spcBef>
              <a:spcAft>
                <a:spcPts val="0"/>
              </a:spcAft>
              <a:buClr>
                <a:schemeClr val="dk1"/>
              </a:buClr>
              <a:buSzPct val="77777"/>
              <a:buNone/>
            </a:pPr>
            <a:r>
              <a:rPr lang="en-US" sz="2400"/>
              <a:t>Wherever possible, all data should be disaggregated by age and gender. </a:t>
            </a:r>
            <a:endParaRPr/>
          </a:p>
          <a:p>
            <a:pPr indent="0" lvl="0" marL="0" rtl="0" algn="l">
              <a:lnSpc>
                <a:spcPct val="120000"/>
              </a:lnSpc>
              <a:spcBef>
                <a:spcPts val="1000"/>
              </a:spcBef>
              <a:spcAft>
                <a:spcPts val="0"/>
              </a:spcAft>
              <a:buClr>
                <a:schemeClr val="dk1"/>
              </a:buClr>
              <a:buSzPct val="77777"/>
              <a:buNone/>
            </a:pPr>
            <a:r>
              <a:rPr lang="en-US" sz="2400"/>
              <a:t>It is important to engage key populations in the data collection process. </a:t>
            </a:r>
            <a:endParaRPr/>
          </a:p>
          <a:p>
            <a:pPr indent="0" lvl="0" marL="0" rtl="0" algn="l">
              <a:lnSpc>
                <a:spcPct val="120000"/>
              </a:lnSpc>
              <a:spcBef>
                <a:spcPts val="1000"/>
              </a:spcBef>
              <a:spcAft>
                <a:spcPts val="0"/>
              </a:spcAft>
              <a:buClr>
                <a:schemeClr val="dk1"/>
              </a:buClr>
              <a:buSzPct val="77777"/>
              <a:buNone/>
            </a:pPr>
            <a:r>
              <a:rPr lang="en-US" sz="2400"/>
              <a:t>A mixture of quantitative and qualitative information increases understanding of hidden or intersecting vulnerabilities. </a:t>
            </a:r>
            <a:endParaRPr/>
          </a:p>
          <a:p>
            <a:pPr indent="0" lvl="0" marL="0" rtl="0" algn="l">
              <a:lnSpc>
                <a:spcPct val="120000"/>
              </a:lnSpc>
              <a:spcBef>
                <a:spcPts val="1000"/>
              </a:spcBef>
              <a:spcAft>
                <a:spcPts val="0"/>
              </a:spcAft>
              <a:buClr>
                <a:schemeClr val="dk1"/>
              </a:buClr>
              <a:buSzPct val="77777"/>
              <a:buNone/>
            </a:pPr>
            <a:r>
              <a:rPr lang="en-US" sz="2400"/>
              <a:t>In many settings, data on key populations are incomplete and may be difficult to gather. However, </a:t>
            </a:r>
            <a:r>
              <a:rPr b="1" lang="en-US" sz="2400"/>
              <a:t>this should not be used as a reason to delay initiatives to improve the health of key populations. </a:t>
            </a:r>
            <a:endParaRPr sz="2400"/>
          </a:p>
        </p:txBody>
      </p:sp>
      <p:sp>
        <p:nvSpPr>
          <p:cNvPr id="362" name="Google Shape;362;p31"/>
          <p:cNvSpPr txBox="1"/>
          <p:nvPr/>
        </p:nvSpPr>
        <p:spPr>
          <a:xfrm>
            <a:off x="838200" y="6494681"/>
            <a:ext cx="607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USING STRATEGIC INFORMATION FOR POLICY AND PROGRAMMING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2"/>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The importance of “Doing No Harm”</a:t>
            </a:r>
            <a:endParaRPr sz="2800"/>
          </a:p>
        </p:txBody>
      </p:sp>
      <p:cxnSp>
        <p:nvCxnSpPr>
          <p:cNvPr id="368" name="Google Shape;368;p32"/>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69" name="Google Shape;369;p32"/>
          <p:cNvSpPr txBox="1"/>
          <p:nvPr>
            <p:ph idx="1" type="body"/>
          </p:nvPr>
        </p:nvSpPr>
        <p:spPr>
          <a:xfrm>
            <a:off x="838200" y="1567207"/>
            <a:ext cx="10515600" cy="4396864"/>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20000"/>
              </a:lnSpc>
              <a:spcBef>
                <a:spcPts val="0"/>
              </a:spcBef>
              <a:spcAft>
                <a:spcPts val="0"/>
              </a:spcAft>
              <a:buClr>
                <a:schemeClr val="dk1"/>
              </a:buClr>
              <a:buSzPts val="2400"/>
              <a:buNone/>
            </a:pPr>
            <a:r>
              <a:rPr lang="en-US" sz="2400"/>
              <a:t>In criminal</a:t>
            </a:r>
            <a:r>
              <a:rPr lang="en-US" sz="2400"/>
              <a:t>is</a:t>
            </a:r>
            <a:r>
              <a:rPr lang="en-US" sz="2400"/>
              <a:t>ed and stigmat</a:t>
            </a:r>
            <a:r>
              <a:rPr lang="en-US" sz="2400"/>
              <a:t>is</a:t>
            </a:r>
            <a:r>
              <a:rPr lang="en-US" sz="2400"/>
              <a:t>ed contexts, data collection – whether for research or for programme planning and implementation – must always be done in a way that does no harm and respects the vulnerabilities, concerns and preferences of key populations. </a:t>
            </a:r>
            <a:endParaRPr/>
          </a:p>
          <a:p>
            <a:pPr indent="0" lvl="0" marL="0" rtl="0" algn="l">
              <a:lnSpc>
                <a:spcPct val="120000"/>
              </a:lnSpc>
              <a:spcBef>
                <a:spcPts val="0"/>
              </a:spcBef>
              <a:spcAft>
                <a:spcPts val="0"/>
              </a:spcAft>
              <a:buClr>
                <a:schemeClr val="dk1"/>
              </a:buClr>
              <a:buSzPts val="2400"/>
              <a:buNone/>
            </a:pPr>
            <a:r>
              <a:t/>
            </a:r>
            <a:endParaRPr sz="2400"/>
          </a:p>
          <a:p>
            <a:pPr indent="0" lvl="0" marL="0" rtl="0" algn="l">
              <a:lnSpc>
                <a:spcPct val="120000"/>
              </a:lnSpc>
              <a:spcBef>
                <a:spcPts val="0"/>
              </a:spcBef>
              <a:spcAft>
                <a:spcPts val="0"/>
              </a:spcAft>
              <a:buClr>
                <a:schemeClr val="dk1"/>
              </a:buClr>
              <a:buSzPts val="2400"/>
              <a:buNone/>
            </a:pPr>
            <a:r>
              <a:rPr lang="en-US" sz="2400"/>
              <a:t>Some good practices:</a:t>
            </a:r>
            <a:endParaRPr/>
          </a:p>
          <a:p>
            <a:pPr indent="-349022" lvl="0" marL="457200" rtl="0" algn="l">
              <a:lnSpc>
                <a:spcPct val="120000"/>
              </a:lnSpc>
              <a:spcBef>
                <a:spcPts val="0"/>
              </a:spcBef>
              <a:spcAft>
                <a:spcPts val="0"/>
              </a:spcAft>
              <a:buClr>
                <a:schemeClr val="dk1"/>
              </a:buClr>
              <a:buSzPts val="1543"/>
              <a:buChar char="•"/>
            </a:pPr>
            <a:r>
              <a:rPr lang="en-US" sz="2400"/>
              <a:t>Any new action to collect data must be </a:t>
            </a:r>
            <a:r>
              <a:rPr b="1" lang="en-US" sz="2400"/>
              <a:t>designed and implemented collaboratively with key population communities </a:t>
            </a:r>
            <a:r>
              <a:rPr lang="en-US" sz="2400"/>
              <a:t>themselves. </a:t>
            </a:r>
            <a:endParaRPr/>
          </a:p>
          <a:p>
            <a:pPr indent="-349022" lvl="0" marL="457200" rtl="0" algn="l">
              <a:lnSpc>
                <a:spcPct val="120000"/>
              </a:lnSpc>
              <a:spcBef>
                <a:spcPts val="0"/>
              </a:spcBef>
              <a:spcAft>
                <a:spcPts val="0"/>
              </a:spcAft>
              <a:buClr>
                <a:schemeClr val="dk1"/>
              </a:buClr>
              <a:buSzPts val="1543"/>
              <a:buChar char="•"/>
            </a:pPr>
            <a:r>
              <a:rPr lang="en-US" sz="2400"/>
              <a:t>The use of geo-mapping techniques for size estimations should be carefully evaluated. </a:t>
            </a:r>
            <a:r>
              <a:rPr b="1" lang="en-US" sz="2400"/>
              <a:t>Key populations should be consulted</a:t>
            </a:r>
            <a:r>
              <a:rPr lang="en-US" sz="2400"/>
              <a:t> about the handling of potentially identifying data by government agencies. </a:t>
            </a:r>
            <a:endParaRPr/>
          </a:p>
        </p:txBody>
      </p:sp>
      <p:sp>
        <p:nvSpPr>
          <p:cNvPr id="370" name="Google Shape;370;p32"/>
          <p:cNvSpPr txBox="1"/>
          <p:nvPr/>
        </p:nvSpPr>
        <p:spPr>
          <a:xfrm>
            <a:off x="838200" y="6494681"/>
            <a:ext cx="607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USING STRATEGIC INFORMATION FOR POLICY AND PROGRAMMING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3"/>
          <p:cNvSpPr txBox="1"/>
          <p:nvPr>
            <p:ph type="title"/>
          </p:nvPr>
        </p:nvSpPr>
        <p:spPr>
          <a:xfrm>
            <a:off x="831850" y="219321"/>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1.1: The HIV epidemiology and vulnerability of key populations, and the importance of strategic information </a:t>
            </a:r>
            <a:endParaRPr b="0" sz="3600">
              <a:solidFill>
                <a:srgbClr val="024D84"/>
              </a:solidFill>
            </a:endParaRPr>
          </a:p>
        </p:txBody>
      </p:sp>
      <p:sp>
        <p:nvSpPr>
          <p:cNvPr id="376" name="Google Shape;376;p33"/>
          <p:cNvSpPr txBox="1"/>
          <p:nvPr>
            <p:ph idx="1" type="body"/>
          </p:nvPr>
        </p:nvSpPr>
        <p:spPr>
          <a:xfrm>
            <a:off x="831850" y="3225435"/>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dk1"/>
              </a:buClr>
              <a:buSzPts val="1800"/>
              <a:buFont typeface="Noto Sans Symbols"/>
              <a:buChar char="➢"/>
            </a:pPr>
            <a:r>
              <a:rPr lang="en-US" sz="1800">
                <a:solidFill>
                  <a:schemeClr val="dk1"/>
                </a:solidFill>
              </a:rPr>
              <a:t>Questions to frame this section</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HIV epidemiology of key populations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Key populations’ vulnerability to HIV</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Using strategic information for policy and programming</a:t>
            </a:r>
            <a:endParaRPr>
              <a:solidFill>
                <a:schemeClr val="dk1"/>
              </a:solidFill>
            </a:endParaRPr>
          </a:p>
          <a:p>
            <a:pPr indent="-3302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Take-home messages</a:t>
            </a:r>
            <a:endParaRPr b="1" sz="2200">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Session review questions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Further information and resources</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4"/>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Take-home messages</a:t>
            </a:r>
            <a:endParaRPr/>
          </a:p>
        </p:txBody>
      </p:sp>
      <p:cxnSp>
        <p:nvCxnSpPr>
          <p:cNvPr id="383" name="Google Shape;383;p34"/>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84" name="Google Shape;384;p34"/>
          <p:cNvSpPr txBox="1"/>
          <p:nvPr>
            <p:ph idx="1" type="body"/>
          </p:nvPr>
        </p:nvSpPr>
        <p:spPr>
          <a:xfrm>
            <a:off x="838200" y="1567207"/>
            <a:ext cx="10515600" cy="4396864"/>
          </a:xfrm>
          <a:prstGeom prst="rect">
            <a:avLst/>
          </a:prstGeom>
          <a:noFill/>
          <a:ln>
            <a:noFill/>
          </a:ln>
        </p:spPr>
        <p:txBody>
          <a:bodyPr anchorCtr="0" anchor="t" bIns="45700" lIns="91425" spcFirstLastPara="1" rIns="91425" wrap="square" tIns="45700">
            <a:normAutofit fontScale="92500" lnSpcReduction="20000"/>
          </a:bodyPr>
          <a:lstStyle/>
          <a:p>
            <a:pPr indent="-342900" lvl="0" marL="356235" rtl="0" algn="l">
              <a:lnSpc>
                <a:spcPct val="110000"/>
              </a:lnSpc>
              <a:spcBef>
                <a:spcPts val="0"/>
              </a:spcBef>
              <a:spcAft>
                <a:spcPts val="0"/>
              </a:spcAft>
              <a:buClr>
                <a:schemeClr val="dk1"/>
              </a:buClr>
              <a:buSzPct val="100000"/>
              <a:buFont typeface="Noto Sans Symbols"/>
              <a:buChar char="✔"/>
            </a:pPr>
            <a:r>
              <a:rPr lang="en-US" sz="2400"/>
              <a:t>Key populations and their sexual partners account for more than 70% of all new HIV infections globally.</a:t>
            </a:r>
            <a:endParaRPr/>
          </a:p>
          <a:p>
            <a:pPr indent="-342900" lvl="0" marL="356235" rtl="0" algn="l">
              <a:lnSpc>
                <a:spcPct val="110000"/>
              </a:lnSpc>
              <a:spcBef>
                <a:spcPts val="1000"/>
              </a:spcBef>
              <a:spcAft>
                <a:spcPts val="0"/>
              </a:spcAft>
              <a:buClr>
                <a:schemeClr val="dk1"/>
              </a:buClr>
              <a:buSzPct val="100000"/>
              <a:buFont typeface="Noto Sans Symbols"/>
              <a:buChar char="✔"/>
            </a:pPr>
            <a:r>
              <a:rPr lang="en-US" sz="2400"/>
              <a:t>The risks faced by key populations to HIV, viral hepatitis and STIs are often the result of several intersecting vulnerabilities, notably stigma, discrimination and punitive laws. The resulting exclusion and marginalisation make it harder for key populations to access services and protect their health and well-being. </a:t>
            </a:r>
            <a:endParaRPr/>
          </a:p>
          <a:p>
            <a:pPr indent="-342900" lvl="0" marL="356235" rtl="0" algn="l">
              <a:lnSpc>
                <a:spcPct val="110000"/>
              </a:lnSpc>
              <a:spcBef>
                <a:spcPts val="1000"/>
              </a:spcBef>
              <a:spcAft>
                <a:spcPts val="0"/>
              </a:spcAft>
              <a:buClr>
                <a:schemeClr val="dk1"/>
              </a:buClr>
              <a:buSzPct val="100000"/>
              <a:buFont typeface="Noto Sans Symbols"/>
              <a:buChar char="✔"/>
            </a:pPr>
            <a:r>
              <a:rPr lang="en-US" sz="2400"/>
              <a:t>The COVID-19 pandemic has also had a detrimental impact on key populations’ situation and service provision for them. </a:t>
            </a:r>
            <a:endParaRPr/>
          </a:p>
          <a:p>
            <a:pPr indent="-342900" lvl="0" marL="356235" rtl="0" algn="l">
              <a:lnSpc>
                <a:spcPct val="110000"/>
              </a:lnSpc>
              <a:spcBef>
                <a:spcPts val="1000"/>
              </a:spcBef>
              <a:spcAft>
                <a:spcPts val="0"/>
              </a:spcAft>
              <a:buClr>
                <a:schemeClr val="dk1"/>
              </a:buClr>
              <a:buSzPct val="100000"/>
              <a:buFont typeface="Noto Sans Symbols"/>
              <a:buChar char="✔"/>
            </a:pPr>
            <a:r>
              <a:rPr lang="en-US" sz="2400"/>
              <a:t>The UN has an important role to advocate for the collection of strategic information on key populations, their risks, human rights-related challenges, funding levels and barriers to accessing services.</a:t>
            </a:r>
            <a:endParaRPr/>
          </a:p>
        </p:txBody>
      </p:sp>
      <p:sp>
        <p:nvSpPr>
          <p:cNvPr id="385" name="Google Shape;385;p34"/>
          <p:cNvSpPr txBox="1"/>
          <p:nvPr/>
        </p:nvSpPr>
        <p:spPr>
          <a:xfrm>
            <a:off x="838200" y="6494681"/>
            <a:ext cx="60706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TAKE-HOME MESSAGES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5"/>
          <p:cNvSpPr txBox="1"/>
          <p:nvPr>
            <p:ph type="title"/>
          </p:nvPr>
        </p:nvSpPr>
        <p:spPr>
          <a:xfrm>
            <a:off x="831850" y="219321"/>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1.1: The HIV epidemiology and vulnerability of key populations, and the importance of strategic information </a:t>
            </a:r>
            <a:endParaRPr b="0" sz="3600">
              <a:solidFill>
                <a:srgbClr val="024D84"/>
              </a:solidFill>
            </a:endParaRPr>
          </a:p>
        </p:txBody>
      </p:sp>
      <p:sp>
        <p:nvSpPr>
          <p:cNvPr id="391" name="Google Shape;391;p35"/>
          <p:cNvSpPr txBox="1"/>
          <p:nvPr>
            <p:ph idx="1" type="body"/>
          </p:nvPr>
        </p:nvSpPr>
        <p:spPr>
          <a:xfrm>
            <a:off x="831850" y="3225435"/>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dk1"/>
              </a:buClr>
              <a:buSzPts val="1800"/>
              <a:buFont typeface="Noto Sans Symbols"/>
              <a:buChar char="➢"/>
            </a:pPr>
            <a:r>
              <a:rPr lang="en-US" sz="1800">
                <a:solidFill>
                  <a:schemeClr val="dk1"/>
                </a:solidFill>
              </a:rPr>
              <a:t>Questions to frame this section</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HIV epidemiology of key populations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Key populations’ vulnerability to HIV</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Using strategic information for policy and programming</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Take-home messages</a:t>
            </a:r>
            <a:endParaRPr>
              <a:solidFill>
                <a:schemeClr val="dk1"/>
              </a:solidFill>
            </a:endParaRPr>
          </a:p>
          <a:p>
            <a:pPr indent="-3302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Session review questions</a:t>
            </a:r>
            <a:endParaRPr b="1" sz="2200">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Further information and resources</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6"/>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Session review questions</a:t>
            </a:r>
            <a:endParaRPr/>
          </a:p>
        </p:txBody>
      </p:sp>
      <p:cxnSp>
        <p:nvCxnSpPr>
          <p:cNvPr id="397" name="Google Shape;397;p36"/>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98" name="Google Shape;398;p36"/>
          <p:cNvSpPr txBox="1"/>
          <p:nvPr>
            <p:ph idx="1" type="body"/>
          </p:nvPr>
        </p:nvSpPr>
        <p:spPr>
          <a:xfrm>
            <a:off x="838200" y="1567207"/>
            <a:ext cx="10515600" cy="4396864"/>
          </a:xfrm>
          <a:prstGeom prst="rect">
            <a:avLst/>
          </a:prstGeom>
          <a:noFill/>
          <a:ln>
            <a:noFill/>
          </a:ln>
        </p:spPr>
        <p:txBody>
          <a:bodyPr anchorCtr="0" anchor="t" bIns="45700" lIns="91425" spcFirstLastPara="1" rIns="91425" wrap="square" tIns="45700">
            <a:normAutofit/>
          </a:bodyPr>
          <a:lstStyle/>
          <a:p>
            <a:pPr indent="-62864" lvl="0" marL="228600" rtl="0" algn="l">
              <a:lnSpc>
                <a:spcPct val="90000"/>
              </a:lnSpc>
              <a:spcBef>
                <a:spcPts val="0"/>
              </a:spcBef>
              <a:spcAft>
                <a:spcPts val="0"/>
              </a:spcAft>
              <a:buClr>
                <a:schemeClr val="dk1"/>
              </a:buClr>
              <a:buSzPts val="2400"/>
              <a:buNone/>
            </a:pPr>
            <a:r>
              <a:t/>
            </a:r>
            <a:endParaRPr sz="2400"/>
          </a:p>
        </p:txBody>
      </p:sp>
      <p:sp>
        <p:nvSpPr>
          <p:cNvPr id="399" name="Google Shape;399;p36"/>
          <p:cNvSpPr txBox="1"/>
          <p:nvPr/>
        </p:nvSpPr>
        <p:spPr>
          <a:xfrm>
            <a:off x="838200" y="6494681"/>
            <a:ext cx="60706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SESSION REVIEW QUESTIONS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7"/>
          <p:cNvSpPr txBox="1"/>
          <p:nvPr>
            <p:ph type="title"/>
          </p:nvPr>
        </p:nvSpPr>
        <p:spPr>
          <a:xfrm>
            <a:off x="831850" y="219321"/>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1.1: The HIV epidemiology and vulnerability of key populations, and the importance of strategic information </a:t>
            </a:r>
            <a:endParaRPr b="0" sz="3600">
              <a:solidFill>
                <a:srgbClr val="024D84"/>
              </a:solidFill>
            </a:endParaRPr>
          </a:p>
        </p:txBody>
      </p:sp>
      <p:sp>
        <p:nvSpPr>
          <p:cNvPr id="405" name="Google Shape;405;p37"/>
          <p:cNvSpPr txBox="1"/>
          <p:nvPr>
            <p:ph idx="1" type="body"/>
          </p:nvPr>
        </p:nvSpPr>
        <p:spPr>
          <a:xfrm>
            <a:off x="831850" y="3225435"/>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dk1"/>
              </a:buClr>
              <a:buSzPts val="1800"/>
              <a:buFont typeface="Noto Sans Symbols"/>
              <a:buChar char="➢"/>
            </a:pPr>
            <a:r>
              <a:rPr lang="en-US" sz="1800">
                <a:solidFill>
                  <a:schemeClr val="dk1"/>
                </a:solidFill>
              </a:rPr>
              <a:t>Questions to frame this section</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HIV epidemiology of key populations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Key populations’ vulnerability to HIV</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Using strategic information for policy and programming</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Take-home messages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Session review questions</a:t>
            </a:r>
            <a:endParaRPr>
              <a:solidFill>
                <a:schemeClr val="dk1"/>
              </a:solidFill>
            </a:endParaRPr>
          </a:p>
          <a:p>
            <a:pPr indent="-3302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Further information and resources</a:t>
            </a:r>
            <a:endParaRPr b="1" sz="22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8"/>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400"/>
              <a:t>Further information and resources</a:t>
            </a:r>
            <a:endParaRPr sz="3000"/>
          </a:p>
        </p:txBody>
      </p:sp>
      <p:cxnSp>
        <p:nvCxnSpPr>
          <p:cNvPr id="411" name="Google Shape;411;p3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412" name="Google Shape;412;p38"/>
          <p:cNvSpPr txBox="1"/>
          <p:nvPr>
            <p:ph idx="1" type="body"/>
          </p:nvPr>
        </p:nvSpPr>
        <p:spPr>
          <a:xfrm>
            <a:off x="838200" y="1567206"/>
            <a:ext cx="10515600" cy="4796669"/>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0"/>
              </a:spcBef>
              <a:spcAft>
                <a:spcPts val="0"/>
              </a:spcAft>
              <a:buClr>
                <a:schemeClr val="dk1"/>
              </a:buClr>
              <a:buSzPct val="33333"/>
              <a:buFont typeface="Arial"/>
              <a:buNone/>
            </a:pPr>
            <a:r>
              <a:rPr lang="en-US" sz="2400" u="sng">
                <a:solidFill>
                  <a:schemeClr val="hlink"/>
                </a:solidFill>
                <a:hlinkClick r:id="rId3"/>
              </a:rPr>
              <a:t>IN DANGER: UNAIDS Global AIDS Update 2022</a:t>
            </a:r>
            <a:r>
              <a:rPr lang="en-US" sz="2400"/>
              <a:t> (</a:t>
            </a:r>
            <a:r>
              <a:rPr lang="en-US" sz="2400">
                <a:solidFill>
                  <a:srgbClr val="000000"/>
                </a:solidFill>
              </a:rPr>
              <a:t>UNAIDS, 2022)</a:t>
            </a:r>
            <a:endParaRPr>
              <a:solidFill>
                <a:srgbClr val="000000"/>
              </a:solidFill>
            </a:endParaRPr>
          </a:p>
          <a:p>
            <a:pPr indent="0" lvl="0" marL="0" rtl="0" algn="l">
              <a:lnSpc>
                <a:spcPct val="120000"/>
              </a:lnSpc>
              <a:spcBef>
                <a:spcPts val="1000"/>
              </a:spcBef>
              <a:spcAft>
                <a:spcPts val="0"/>
              </a:spcAft>
              <a:buClr>
                <a:schemeClr val="dk1"/>
              </a:buClr>
              <a:buSzPct val="46666"/>
              <a:buFont typeface="Arial"/>
              <a:buNone/>
            </a:pPr>
            <a:r>
              <a:rPr lang="en-US" sz="2400" u="sng">
                <a:solidFill>
                  <a:schemeClr val="hlink"/>
                </a:solidFill>
                <a:hlinkClick r:id="rId4"/>
              </a:rPr>
              <a:t>Key Populations Atlas</a:t>
            </a:r>
            <a:r>
              <a:rPr lang="en-US" sz="2400"/>
              <a:t> </a:t>
            </a:r>
            <a:r>
              <a:rPr lang="en-US" sz="2400">
                <a:solidFill>
                  <a:srgbClr val="000000"/>
                </a:solidFill>
              </a:rPr>
              <a:t>(UNAIDS)</a:t>
            </a:r>
            <a:endParaRPr>
              <a:solidFill>
                <a:srgbClr val="000000"/>
              </a:solidFill>
            </a:endParaRPr>
          </a:p>
          <a:p>
            <a:pPr indent="0" lvl="0" marL="0" rtl="0" algn="l">
              <a:lnSpc>
                <a:spcPct val="120000"/>
              </a:lnSpc>
              <a:spcBef>
                <a:spcPts val="1000"/>
              </a:spcBef>
              <a:spcAft>
                <a:spcPts val="0"/>
              </a:spcAft>
              <a:buClr>
                <a:schemeClr val="hlink"/>
              </a:buClr>
              <a:buSzPct val="100000"/>
              <a:buNone/>
            </a:pPr>
            <a:r>
              <a:rPr lang="en-US" sz="2400" u="sng">
                <a:solidFill>
                  <a:schemeClr val="hlink"/>
                </a:solidFill>
                <a:hlinkClick r:id="rId5"/>
              </a:rPr>
              <a:t>Consolidated Guidelines on HIV, Viral Hepatitis and STI Diagnosis, Prevention, Treatment and Care for Key Populations</a:t>
            </a:r>
            <a:r>
              <a:rPr lang="en-US" sz="2400"/>
              <a:t> (WHO, 2022)</a:t>
            </a:r>
            <a:endParaRPr/>
          </a:p>
          <a:p>
            <a:pPr indent="0" lvl="0" marL="0" rtl="0" algn="l">
              <a:lnSpc>
                <a:spcPct val="120000"/>
              </a:lnSpc>
              <a:spcBef>
                <a:spcPts val="1200"/>
              </a:spcBef>
              <a:spcAft>
                <a:spcPts val="0"/>
              </a:spcAft>
              <a:buClr>
                <a:srgbClr val="4472C4"/>
              </a:buClr>
              <a:buSzPct val="100000"/>
              <a:buNone/>
            </a:pPr>
            <a:r>
              <a:rPr lang="en-US" sz="2400" u="sng">
                <a:solidFill>
                  <a:srgbClr val="4472C4"/>
                </a:solidFill>
                <a:hlinkClick r:id="rId6">
                  <a:extLst>
                    <a:ext uri="{A12FA001-AC4F-418D-AE19-62706E023703}">
                      <ahyp:hlinkClr val="tx"/>
                    </a:ext>
                  </a:extLst>
                </a:hlinkClick>
              </a:rPr>
              <a:t>Biobehavioral Survey Guidelines</a:t>
            </a:r>
            <a:r>
              <a:rPr lang="en-US" sz="2400"/>
              <a:t> </a:t>
            </a:r>
            <a:r>
              <a:rPr lang="en-US" sz="2400">
                <a:solidFill>
                  <a:srgbClr val="000000"/>
                </a:solidFill>
              </a:rPr>
              <a:t>(Global HIV Strategic Information Working Group, 2017)</a:t>
            </a:r>
            <a:endParaRPr>
              <a:solidFill>
                <a:srgbClr val="000000"/>
              </a:solidFill>
            </a:endParaRPr>
          </a:p>
          <a:p>
            <a:pPr indent="0" lvl="0" marL="0" rtl="0" algn="l">
              <a:lnSpc>
                <a:spcPct val="120000"/>
              </a:lnSpc>
              <a:spcBef>
                <a:spcPts val="1200"/>
              </a:spcBef>
              <a:spcAft>
                <a:spcPts val="0"/>
              </a:spcAft>
              <a:buClr>
                <a:srgbClr val="0462C1"/>
              </a:buClr>
              <a:buSzPct val="100000"/>
              <a:buNone/>
            </a:pPr>
            <a:r>
              <a:rPr lang="en-US" sz="2400" u="sng">
                <a:solidFill>
                  <a:srgbClr val="0462C1"/>
                </a:solidFill>
                <a:hlinkClick r:id="rId7">
                  <a:extLst>
                    <a:ext uri="{A12FA001-AC4F-418D-AE19-62706E023703}">
                      <ahyp:hlinkClr val="tx"/>
                    </a:ext>
                  </a:extLst>
                </a:hlinkClick>
              </a:rPr>
              <a:t>Guidelines on Estimating the Size of Populations Most at Risk to HIV</a:t>
            </a:r>
            <a:r>
              <a:rPr lang="en-US" sz="2400">
                <a:solidFill>
                  <a:srgbClr val="000000"/>
                </a:solidFill>
              </a:rPr>
              <a:t> (UNAIDS, WHO, 2011)</a:t>
            </a:r>
            <a:endParaRPr>
              <a:solidFill>
                <a:srgbClr val="000000"/>
              </a:solidFill>
            </a:endParaRPr>
          </a:p>
          <a:p>
            <a:pPr indent="0" lvl="0" marL="0" rtl="0" algn="just">
              <a:lnSpc>
                <a:spcPct val="120000"/>
              </a:lnSpc>
              <a:spcBef>
                <a:spcPts val="1200"/>
              </a:spcBef>
              <a:spcAft>
                <a:spcPts val="0"/>
              </a:spcAft>
              <a:buClr>
                <a:schemeClr val="hlink"/>
              </a:buClr>
              <a:buSzPct val="100000"/>
              <a:buNone/>
            </a:pPr>
            <a:r>
              <a:rPr lang="en-US" sz="2400" u="sng">
                <a:solidFill>
                  <a:schemeClr val="hlink"/>
                </a:solidFill>
                <a:hlinkClick r:id="rId8"/>
              </a:rPr>
              <a:t>Recommended Population Size Estimates of Men Who Have Sex with Men</a:t>
            </a:r>
            <a:r>
              <a:rPr i="1" lang="en-US" sz="2400">
                <a:solidFill>
                  <a:srgbClr val="002060"/>
                </a:solidFill>
              </a:rPr>
              <a:t> </a:t>
            </a:r>
            <a:r>
              <a:rPr lang="en-US" sz="2400">
                <a:solidFill>
                  <a:srgbClr val="000000"/>
                </a:solidFill>
              </a:rPr>
              <a:t>(UNAIDS &amp; WHO, 2020)</a:t>
            </a:r>
            <a:endParaRPr>
              <a:solidFill>
                <a:srgbClr val="000000"/>
              </a:solidFill>
            </a:endParaRPr>
          </a:p>
          <a:p>
            <a:pPr indent="0" lvl="0" marL="0" rtl="0" algn="l">
              <a:lnSpc>
                <a:spcPct val="120000"/>
              </a:lnSpc>
              <a:spcBef>
                <a:spcPts val="1200"/>
              </a:spcBef>
              <a:spcAft>
                <a:spcPts val="0"/>
              </a:spcAft>
              <a:buClr>
                <a:srgbClr val="0462C1"/>
              </a:buClr>
              <a:buSzPct val="100000"/>
              <a:buNone/>
            </a:pPr>
            <a:r>
              <a:rPr lang="en-US" sz="2400" u="sng">
                <a:solidFill>
                  <a:srgbClr val="0462C1"/>
                </a:solidFill>
                <a:hlinkClick r:id="rId9">
                  <a:extLst>
                    <a:ext uri="{A12FA001-AC4F-418D-AE19-62706E023703}">
                      <ahyp:hlinkClr val="tx"/>
                    </a:ext>
                  </a:extLst>
                </a:hlinkClick>
              </a:rPr>
              <a:t>Biobehavioural Survey Guidelines for Populations at Risk of HIV</a:t>
            </a:r>
            <a:r>
              <a:rPr lang="en-US" sz="2400">
                <a:solidFill>
                  <a:srgbClr val="0462C1"/>
                </a:solidFill>
              </a:rPr>
              <a:t> </a:t>
            </a:r>
            <a:r>
              <a:rPr lang="en-US" sz="2400">
                <a:solidFill>
                  <a:srgbClr val="000000"/>
                </a:solidFill>
              </a:rPr>
              <a:t>(Global HIV Strategic Information Working Group, 2017)</a:t>
            </a:r>
            <a:endParaRPr>
              <a:solidFill>
                <a:srgbClr val="000000"/>
              </a:solidFill>
            </a:endParaRPr>
          </a:p>
          <a:p>
            <a:pPr indent="0" lvl="0" marL="0" rtl="0" algn="l">
              <a:lnSpc>
                <a:spcPct val="120000"/>
              </a:lnSpc>
              <a:spcBef>
                <a:spcPts val="1200"/>
              </a:spcBef>
              <a:spcAft>
                <a:spcPts val="0"/>
              </a:spcAft>
              <a:buClr>
                <a:srgbClr val="0462C1"/>
              </a:buClr>
              <a:buSzPct val="100000"/>
              <a:buNone/>
            </a:pPr>
            <a:r>
              <a:rPr lang="en-US" sz="2400" u="sng">
                <a:solidFill>
                  <a:srgbClr val="0462C1"/>
                </a:solidFill>
                <a:hlinkClick r:id="rId10">
                  <a:extLst>
                    <a:ext uri="{A12FA001-AC4F-418D-AE19-62706E023703}">
                      <ahyp:hlinkClr val="tx"/>
                    </a:ext>
                  </a:extLst>
                </a:hlinkClick>
              </a:rPr>
              <a:t>Consolidated HIV Strategic Information Guidelines</a:t>
            </a:r>
            <a:r>
              <a:rPr lang="en-US" sz="2400">
                <a:solidFill>
                  <a:srgbClr val="0462C1"/>
                </a:solidFill>
              </a:rPr>
              <a:t> </a:t>
            </a:r>
            <a:r>
              <a:rPr lang="en-US" sz="2400">
                <a:solidFill>
                  <a:srgbClr val="000000"/>
                </a:solidFill>
              </a:rPr>
              <a:t>(WHO, 2020)</a:t>
            </a:r>
            <a:endParaRPr>
              <a:solidFill>
                <a:srgbClr val="000000"/>
              </a:solidFill>
            </a:endParaRPr>
          </a:p>
          <a:p>
            <a:pPr indent="0" lvl="0" marL="0" rtl="0" algn="l">
              <a:lnSpc>
                <a:spcPct val="120000"/>
              </a:lnSpc>
              <a:spcBef>
                <a:spcPts val="1200"/>
              </a:spcBef>
              <a:spcAft>
                <a:spcPts val="0"/>
              </a:spcAft>
              <a:buClr>
                <a:srgbClr val="0462C1"/>
              </a:buClr>
              <a:buSzPct val="100000"/>
              <a:buNone/>
            </a:pPr>
            <a:r>
              <a:rPr lang="en-US" sz="2400" u="sng">
                <a:solidFill>
                  <a:srgbClr val="0462C1"/>
                </a:solidFill>
                <a:hlinkClick r:id="rId11">
                  <a:extLst>
                    <a:ext uri="{A12FA001-AC4F-418D-AE19-62706E023703}">
                      <ahyp:hlinkClr val="tx"/>
                    </a:ext>
                  </a:extLst>
                </a:hlinkClick>
              </a:rPr>
              <a:t>Global AIDS Monitoring 2022: Indicators for Monitoring Progress on the 2021 Political Declaration on HIV and AIDS</a:t>
            </a:r>
            <a:r>
              <a:rPr lang="en-US" sz="2400"/>
              <a:t> </a:t>
            </a:r>
            <a:r>
              <a:rPr lang="en-US" sz="2400">
                <a:solidFill>
                  <a:srgbClr val="000000"/>
                </a:solidFill>
              </a:rPr>
              <a:t>(UNAIDS, 2021)</a:t>
            </a:r>
            <a:endParaRPr>
              <a:solidFill>
                <a:srgbClr val="000000"/>
              </a:solidFill>
            </a:endParaRPr>
          </a:p>
          <a:p>
            <a:pPr indent="0" lvl="0" marL="0" rtl="0" algn="l">
              <a:lnSpc>
                <a:spcPct val="120000"/>
              </a:lnSpc>
              <a:spcBef>
                <a:spcPts val="1200"/>
              </a:spcBef>
              <a:spcAft>
                <a:spcPts val="0"/>
              </a:spcAft>
              <a:buClr>
                <a:schemeClr val="hlink"/>
              </a:buClr>
              <a:buSzPct val="100000"/>
              <a:buNone/>
            </a:pPr>
            <a:r>
              <a:rPr lang="en-US" sz="2400" u="sng">
                <a:solidFill>
                  <a:schemeClr val="hlink"/>
                </a:solidFill>
                <a:hlinkClick r:id="rId12"/>
              </a:rPr>
              <a:t>Establishing Community-led Monitoring of HIV Services</a:t>
            </a:r>
            <a:r>
              <a:rPr lang="en-US" sz="2400">
                <a:solidFill>
                  <a:srgbClr val="000000"/>
                </a:solidFill>
              </a:rPr>
              <a:t> (UNAIDS, 2021)</a:t>
            </a:r>
            <a:endParaRPr>
              <a:solidFill>
                <a:srgbClr val="000000"/>
              </a:solidFill>
            </a:endParaRPr>
          </a:p>
          <a:p>
            <a:pPr indent="0" lvl="0" marL="0" rtl="0" algn="l">
              <a:lnSpc>
                <a:spcPct val="120000"/>
              </a:lnSpc>
              <a:spcBef>
                <a:spcPts val="1000"/>
              </a:spcBef>
              <a:spcAft>
                <a:spcPts val="0"/>
              </a:spcAft>
              <a:buClr>
                <a:schemeClr val="hlink"/>
              </a:buClr>
              <a:buSzPct val="100000"/>
              <a:buNone/>
            </a:pPr>
            <a:r>
              <a:rPr lang="en-US" sz="2400" u="sng">
                <a:solidFill>
                  <a:schemeClr val="hlink"/>
                </a:solidFill>
                <a:hlinkClick r:id="rId13"/>
              </a:rPr>
              <a:t>Mapping and Population Size Estimates of Sex Workers: Proceed with Extreme Caution</a:t>
            </a:r>
            <a:r>
              <a:rPr lang="en-US" sz="2400"/>
              <a:t> </a:t>
            </a:r>
            <a:r>
              <a:rPr lang="en-US" sz="2400">
                <a:solidFill>
                  <a:srgbClr val="000000"/>
                </a:solidFill>
              </a:rPr>
              <a:t>(Global Network of Sex Work Projects, 2015)</a:t>
            </a:r>
            <a:endParaRPr>
              <a:solidFill>
                <a:srgbClr val="000000"/>
              </a:solidFill>
            </a:endParaRPr>
          </a:p>
        </p:txBody>
      </p:sp>
      <p:sp>
        <p:nvSpPr>
          <p:cNvPr id="413" name="Google Shape;413;p38"/>
          <p:cNvSpPr txBox="1"/>
          <p:nvPr/>
        </p:nvSpPr>
        <p:spPr>
          <a:xfrm>
            <a:off x="838200" y="6494681"/>
            <a:ext cx="607060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 </a:t>
            </a:r>
            <a:r>
              <a:rPr lang="en-US" sz="1100">
                <a:solidFill>
                  <a:srgbClr val="ACB8CA"/>
                </a:solidFill>
                <a:latin typeface="Arial"/>
                <a:ea typeface="Arial"/>
                <a:cs typeface="Arial"/>
                <a:sym typeface="Arial"/>
              </a:rPr>
              <a:t>FURTHER INFORMATION AND RESOURCES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39"/>
          <p:cNvPicPr preferRelativeResize="0"/>
          <p:nvPr/>
        </p:nvPicPr>
        <p:blipFill>
          <a:blip r:embed="rId3">
            <a:alphaModFix/>
          </a:blip>
          <a:stretch>
            <a:fillRect/>
          </a:stretch>
        </p:blipFill>
        <p:spPr>
          <a:xfrm>
            <a:off x="695000" y="3008150"/>
            <a:ext cx="4474875" cy="841675"/>
          </a:xfrm>
          <a:prstGeom prst="rect">
            <a:avLst/>
          </a:prstGeom>
          <a:noFill/>
          <a:ln>
            <a:noFill/>
          </a:ln>
        </p:spPr>
      </p:pic>
      <p:pic>
        <p:nvPicPr>
          <p:cNvPr id="419" name="Google Shape;419;p39"/>
          <p:cNvPicPr preferRelativeResize="0"/>
          <p:nvPr/>
        </p:nvPicPr>
        <p:blipFill>
          <a:blip r:embed="rId4">
            <a:alphaModFix/>
          </a:blip>
          <a:stretch>
            <a:fillRect/>
          </a:stretch>
        </p:blipFill>
        <p:spPr>
          <a:xfrm>
            <a:off x="7221450" y="2518927"/>
            <a:ext cx="3902125" cy="1820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chemeClr val="dk1"/>
              </a:buClr>
              <a:buSzPct val="100000"/>
              <a:buNone/>
            </a:pPr>
            <a:r>
              <a:rPr lang="en-US" sz="2800"/>
              <a:t>The Global AIDS Strategy has set ambitious targets. By 2025:</a:t>
            </a:r>
            <a:endParaRPr/>
          </a:p>
          <a:p>
            <a:pPr indent="0" lvl="0" marL="0" rtl="0" algn="l">
              <a:lnSpc>
                <a:spcPct val="120000"/>
              </a:lnSpc>
              <a:spcBef>
                <a:spcPts val="1000"/>
              </a:spcBef>
              <a:spcAft>
                <a:spcPts val="0"/>
              </a:spcAft>
              <a:buClr>
                <a:schemeClr val="dk1"/>
              </a:buClr>
              <a:buSzPct val="100000"/>
              <a:buNone/>
            </a:pPr>
            <a:r>
              <a:rPr b="1" lang="en-US" sz="2800"/>
              <a:t>95% of people at risk of HIV infection – including key populations</a:t>
            </a:r>
            <a:r>
              <a:rPr lang="en-US" sz="2800"/>
              <a:t> – use appropriate, priorit</a:t>
            </a:r>
            <a:r>
              <a:rPr lang="en-US"/>
              <a:t>is</a:t>
            </a:r>
            <a:r>
              <a:rPr lang="en-US" sz="2800"/>
              <a:t>ed, person-centred and effective </a:t>
            </a:r>
            <a:r>
              <a:rPr b="1" lang="en-US" sz="2800"/>
              <a:t>combination prevention</a:t>
            </a:r>
            <a:r>
              <a:rPr lang="en-US" sz="2800"/>
              <a:t> options</a:t>
            </a:r>
            <a:endParaRPr/>
          </a:p>
          <a:p>
            <a:pPr indent="0" lvl="0" marL="0" rtl="0" algn="l">
              <a:lnSpc>
                <a:spcPct val="120000"/>
              </a:lnSpc>
              <a:spcBef>
                <a:spcPts val="1000"/>
              </a:spcBef>
              <a:spcAft>
                <a:spcPts val="0"/>
              </a:spcAft>
              <a:buClr>
                <a:schemeClr val="dk1"/>
              </a:buClr>
              <a:buSzPct val="100000"/>
              <a:buNone/>
            </a:pPr>
            <a:r>
              <a:rPr b="1" lang="en-US" sz="2800"/>
              <a:t>95–95–95 testing and treatment targets</a:t>
            </a:r>
            <a:r>
              <a:rPr lang="en-US" sz="2800"/>
              <a:t> achieved within all subpopulations – including key populations – and age groups:</a:t>
            </a:r>
            <a:endParaRPr/>
          </a:p>
          <a:p>
            <a:pPr indent="-368300" lvl="0" marL="457200" rtl="0" algn="l">
              <a:lnSpc>
                <a:spcPct val="120000"/>
              </a:lnSpc>
              <a:spcBef>
                <a:spcPts val="1000"/>
              </a:spcBef>
              <a:spcAft>
                <a:spcPts val="0"/>
              </a:spcAft>
              <a:buClr>
                <a:schemeClr val="dk1"/>
              </a:buClr>
              <a:buSzPct val="112244"/>
              <a:buChar char="•"/>
            </a:pPr>
            <a:r>
              <a:rPr lang="en-US" sz="2800"/>
              <a:t>95% of people living with HIV know their HIV status</a:t>
            </a:r>
            <a:endParaRPr/>
          </a:p>
          <a:p>
            <a:pPr indent="-368300" lvl="0" marL="457200" rtl="0" algn="l">
              <a:lnSpc>
                <a:spcPct val="120000"/>
              </a:lnSpc>
              <a:spcBef>
                <a:spcPts val="0"/>
              </a:spcBef>
              <a:spcAft>
                <a:spcPts val="0"/>
              </a:spcAft>
              <a:buClr>
                <a:schemeClr val="dk1"/>
              </a:buClr>
              <a:buSzPct val="112244"/>
              <a:buChar char="•"/>
            </a:pPr>
            <a:r>
              <a:rPr lang="en-US" sz="2800"/>
              <a:t>95% of people living with HIV and who know their HIV status are on antiretroviral therapy (ART)</a:t>
            </a:r>
            <a:endParaRPr/>
          </a:p>
          <a:p>
            <a:pPr indent="-368300" lvl="0" marL="457200" rtl="0" algn="l">
              <a:lnSpc>
                <a:spcPct val="120000"/>
              </a:lnSpc>
              <a:spcBef>
                <a:spcPts val="0"/>
              </a:spcBef>
              <a:spcAft>
                <a:spcPts val="0"/>
              </a:spcAft>
              <a:buClr>
                <a:schemeClr val="dk1"/>
              </a:buClr>
              <a:buSzPct val="112244"/>
              <a:buChar char="•"/>
            </a:pPr>
            <a:r>
              <a:rPr lang="en-US" sz="2800"/>
              <a:t>95% of people who are on ART have suppressed viral loads (viral suppression)*</a:t>
            </a:r>
            <a:endParaRPr/>
          </a:p>
          <a:p>
            <a:pPr indent="0" lvl="0" marL="0" rtl="0" algn="l">
              <a:lnSpc>
                <a:spcPct val="120000"/>
              </a:lnSpc>
              <a:spcBef>
                <a:spcPts val="1000"/>
              </a:spcBef>
              <a:spcAft>
                <a:spcPts val="0"/>
              </a:spcAft>
              <a:buClr>
                <a:schemeClr val="dk1"/>
              </a:buClr>
              <a:buSzPct val="100000"/>
              <a:buNone/>
            </a:pPr>
            <a:r>
              <a:rPr lang="en-US" sz="2800"/>
              <a:t>For more on these targets, see Session 1.3.</a:t>
            </a:r>
            <a:endParaRPr/>
          </a:p>
          <a:p>
            <a:pPr indent="-104140" lvl="0" marL="228600" rtl="0" algn="l">
              <a:lnSpc>
                <a:spcPct val="120000"/>
              </a:lnSpc>
              <a:spcBef>
                <a:spcPts val="1000"/>
              </a:spcBef>
              <a:spcAft>
                <a:spcPts val="0"/>
              </a:spcAft>
              <a:buClr>
                <a:schemeClr val="dk1"/>
              </a:buClr>
              <a:buSzPct val="100000"/>
              <a:buNone/>
            </a:pPr>
            <a:r>
              <a:t/>
            </a:r>
            <a:endParaRPr/>
          </a:p>
        </p:txBody>
      </p:sp>
      <p:sp>
        <p:nvSpPr>
          <p:cNvPr id="84" name="Google Shape;84;p4"/>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Key global targets for HIV prevention, </a:t>
            </a:r>
            <a:endParaRPr sz="3200"/>
          </a:p>
          <a:p>
            <a:pPr indent="0" lvl="0" marL="0" rtl="0" algn="l">
              <a:lnSpc>
                <a:spcPct val="90000"/>
              </a:lnSpc>
              <a:spcBef>
                <a:spcPts val="0"/>
              </a:spcBef>
              <a:spcAft>
                <a:spcPts val="0"/>
              </a:spcAft>
              <a:buClr>
                <a:schemeClr val="lt1"/>
              </a:buClr>
              <a:buSzPts val="3200"/>
              <a:buFont typeface="Arial"/>
              <a:buNone/>
            </a:pPr>
            <a:r>
              <a:rPr lang="en-US" sz="3200"/>
              <a:t>diagnosis and treatment</a:t>
            </a:r>
            <a:endParaRPr/>
          </a:p>
        </p:txBody>
      </p:sp>
      <p:sp>
        <p:nvSpPr>
          <p:cNvPr id="85" name="Google Shape;85;p4"/>
          <p:cNvSpPr txBox="1"/>
          <p:nvPr/>
        </p:nvSpPr>
        <p:spPr>
          <a:xfrm>
            <a:off x="838200" y="5375615"/>
            <a:ext cx="10515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2"/>
              </a:buClr>
              <a:buSzPts val="1600"/>
              <a:buFont typeface="Arial"/>
              <a:buNone/>
            </a:pPr>
            <a:r>
              <a:rPr i="1" lang="en-US" sz="1600">
                <a:solidFill>
                  <a:schemeClr val="dk1"/>
                </a:solidFill>
                <a:latin typeface="Arial"/>
                <a:ea typeface="Arial"/>
                <a:cs typeface="Arial"/>
                <a:sym typeface="Arial"/>
                <a:extLst>
                  <a:ext uri="http://customooxmlschemas.google.com/">
                    <go:slidesCustomData xmlns:go="http://customooxmlschemas.google.com/" textRoundtripDataId="1"/>
                  </a:ext>
                </a:extLst>
              </a:rPr>
              <a:t>*Viral </a:t>
            </a:r>
            <a:r>
              <a:rPr i="1" lang="en-US" sz="1600">
                <a:solidFill>
                  <a:schemeClr val="dk1"/>
                </a:solidFill>
                <a:latin typeface="Arial"/>
                <a:ea typeface="Arial"/>
                <a:cs typeface="Arial"/>
                <a:sym typeface="Arial"/>
              </a:rPr>
              <a:t>suppression means that ART has reduced the amount of HIV virus in a person’s body to the point where</a:t>
            </a:r>
            <a:r>
              <a:rPr i="1" lang="en-US" sz="1600">
                <a:solidFill>
                  <a:schemeClr val="dk1"/>
                </a:solidFill>
                <a:highlight>
                  <a:schemeClr val="lt1"/>
                </a:highlight>
                <a:latin typeface="Arial"/>
                <a:ea typeface="Arial"/>
                <a:cs typeface="Arial"/>
                <a:sym typeface="Arial"/>
              </a:rPr>
              <a:t> it is no long transmissible via sexual contact, and they are unlikely to become sick themselves. This is known as U=</a:t>
            </a:r>
            <a:r>
              <a:rPr i="1" lang="en-US" sz="1600">
                <a:solidFill>
                  <a:schemeClr val="dk1"/>
                </a:solidFill>
                <a:latin typeface="Arial"/>
                <a:ea typeface="Arial"/>
                <a:cs typeface="Arial"/>
                <a:sym typeface="Arial"/>
              </a:rPr>
              <a:t>U</a:t>
            </a:r>
            <a:r>
              <a:rPr i="1" lang="en-US" sz="1600">
                <a:solidFill>
                  <a:schemeClr val="dk1"/>
                </a:solidFill>
              </a:rPr>
              <a:t> (</a:t>
            </a:r>
            <a:r>
              <a:rPr i="1" lang="en-US" sz="1600">
                <a:solidFill>
                  <a:schemeClr val="dk1"/>
                </a:solidFill>
                <a:latin typeface="Arial"/>
                <a:ea typeface="Arial"/>
                <a:cs typeface="Arial"/>
                <a:sym typeface="Arial"/>
              </a:rPr>
              <a:t>undetectable = untransmissible). </a:t>
            </a:r>
            <a:endParaRPr>
              <a:solidFill>
                <a:schemeClr val="dk1"/>
              </a:solidFill>
            </a:endParaRPr>
          </a:p>
        </p:txBody>
      </p:sp>
      <p:cxnSp>
        <p:nvCxnSpPr>
          <p:cNvPr id="86" name="Google Shape;86;p4"/>
          <p:cNvCxnSpPr>
            <a:endCxn id="87" idx="1"/>
          </p:cNvCxnSpPr>
          <p:nvPr/>
        </p:nvCxnSpPr>
        <p:spPr>
          <a:xfrm>
            <a:off x="255900"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88" name="Google Shape;88;p4"/>
          <p:cNvSpPr txBox="1"/>
          <p:nvPr/>
        </p:nvSpPr>
        <p:spPr>
          <a:xfrm>
            <a:off x="838200" y="6494680"/>
            <a:ext cx="3832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MODULE 1 | INTRODUCTION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idx="1" type="body"/>
          </p:nvPr>
        </p:nvSpPr>
        <p:spPr>
          <a:xfrm>
            <a:off x="838200" y="1567200"/>
            <a:ext cx="11011500" cy="43512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chemeClr val="dk1"/>
              </a:buClr>
              <a:buSzPct val="100000"/>
              <a:buNone/>
            </a:pPr>
            <a:r>
              <a:rPr lang="en-US"/>
              <a:t>When planning interventions with and for key populations, there are some important questions to ask: </a:t>
            </a:r>
            <a:endParaRPr/>
          </a:p>
          <a:p>
            <a:pPr indent="-501015" lvl="0" marL="514350" rtl="0" algn="l">
              <a:lnSpc>
                <a:spcPct val="120000"/>
              </a:lnSpc>
              <a:spcBef>
                <a:spcPts val="1000"/>
              </a:spcBef>
              <a:spcAft>
                <a:spcPts val="0"/>
              </a:spcAft>
              <a:buClr>
                <a:schemeClr val="dk1"/>
              </a:buClr>
              <a:buSzPct val="100000"/>
              <a:buFont typeface="Calibri"/>
              <a:buAutoNum type="arabicPeriod"/>
            </a:pPr>
            <a:r>
              <a:rPr lang="en-US"/>
              <a:t>Which </a:t>
            </a:r>
            <a:r>
              <a:rPr lang="en-US">
                <a:highlight>
                  <a:schemeClr val="lt1"/>
                </a:highlight>
              </a:rPr>
              <a:t>key populations and which subgroups within key populations are disproportionately affected? (for example particular age groups, genders or ethnic groups)</a:t>
            </a:r>
            <a:endParaRPr>
              <a:highlight>
                <a:schemeClr val="lt1"/>
              </a:highlight>
            </a:endParaRPr>
          </a:p>
          <a:p>
            <a:pPr indent="-501015" lvl="0" marL="514350" rtl="0" algn="l">
              <a:lnSpc>
                <a:spcPct val="120000"/>
              </a:lnSpc>
              <a:spcBef>
                <a:spcPts val="1000"/>
              </a:spcBef>
              <a:spcAft>
                <a:spcPts val="0"/>
              </a:spcAft>
              <a:buClr>
                <a:schemeClr val="dk1"/>
              </a:buClr>
              <a:buSzPct val="100000"/>
              <a:buFont typeface="Calibri"/>
              <a:buAutoNum type="arabicPeriod"/>
            </a:pPr>
            <a:r>
              <a:rPr lang="en-US">
                <a:highlight>
                  <a:schemeClr val="lt1"/>
                </a:highlight>
              </a:rPr>
              <a:t>Which strategies and interventions need to be tailored for use with these populations? Are existing strategies adequate to meet their needs?</a:t>
            </a:r>
            <a:endParaRPr>
              <a:highlight>
                <a:schemeClr val="lt1"/>
              </a:highlight>
            </a:endParaRPr>
          </a:p>
          <a:p>
            <a:pPr indent="-501015" lvl="0" marL="514350" rtl="0" algn="l">
              <a:lnSpc>
                <a:spcPct val="120000"/>
              </a:lnSpc>
              <a:spcBef>
                <a:spcPts val="1000"/>
              </a:spcBef>
              <a:spcAft>
                <a:spcPts val="0"/>
              </a:spcAft>
              <a:buClr>
                <a:schemeClr val="dk1"/>
              </a:buClr>
              <a:buSzPct val="100000"/>
              <a:buFont typeface="Calibri"/>
              <a:buAutoNum type="arabicPeriod"/>
            </a:pPr>
            <a:r>
              <a:rPr lang="en-US">
                <a:highlight>
                  <a:schemeClr val="lt1"/>
                </a:highlight>
              </a:rPr>
              <a:t>Who will implement the programmes ? </a:t>
            </a:r>
            <a:endParaRPr>
              <a:highlight>
                <a:schemeClr val="lt1"/>
              </a:highlight>
            </a:endParaRPr>
          </a:p>
          <a:p>
            <a:pPr indent="-501015" lvl="0" marL="514350" rtl="0" algn="l">
              <a:lnSpc>
                <a:spcPct val="120000"/>
              </a:lnSpc>
              <a:spcBef>
                <a:spcPts val="1000"/>
              </a:spcBef>
              <a:spcAft>
                <a:spcPts val="0"/>
              </a:spcAft>
              <a:buClr>
                <a:schemeClr val="dk1"/>
              </a:buClr>
              <a:buSzPct val="100000"/>
              <a:buFont typeface="Calibri"/>
              <a:buAutoNum type="arabicPeriod"/>
            </a:pPr>
            <a:r>
              <a:rPr lang="en-US"/>
              <a:t>How will key populations be engaged? </a:t>
            </a:r>
            <a:endParaRPr/>
          </a:p>
          <a:p>
            <a:pPr indent="-501015" lvl="0" marL="514350" rtl="0" algn="l">
              <a:lnSpc>
                <a:spcPct val="120000"/>
              </a:lnSpc>
              <a:spcBef>
                <a:spcPts val="1000"/>
              </a:spcBef>
              <a:spcAft>
                <a:spcPts val="0"/>
              </a:spcAft>
              <a:buClr>
                <a:schemeClr val="dk1"/>
              </a:buClr>
              <a:buSzPct val="100000"/>
              <a:buFont typeface="Calibri"/>
              <a:buAutoNum type="arabicPeriod"/>
            </a:pPr>
            <a:r>
              <a:rPr lang="en-US"/>
              <a:t>What financial resources are available, and are they adequate for a response to the needs of key populations?</a:t>
            </a:r>
            <a:endParaRPr/>
          </a:p>
          <a:p>
            <a:pPr indent="0" lvl="0" marL="0" rtl="0" algn="l">
              <a:lnSpc>
                <a:spcPct val="120000"/>
              </a:lnSpc>
              <a:spcBef>
                <a:spcPts val="1000"/>
              </a:spcBef>
              <a:spcAft>
                <a:spcPts val="0"/>
              </a:spcAft>
              <a:buClr>
                <a:schemeClr val="dk1"/>
              </a:buClr>
              <a:buSzPct val="100000"/>
              <a:buNone/>
            </a:pPr>
            <a:r>
              <a:rPr b="1" lang="en-US">
                <a:extLst>
                  <a:ext uri="http://customooxmlschemas.google.com/">
                    <go:slidesCustomData xmlns:go="http://customooxmlschemas.google.com/" textRoundtripDataId="2"/>
                  </a:ext>
                </a:extLst>
              </a:rPr>
              <a:t>The five sessions in Module 1 will help to address these questions</a:t>
            </a:r>
            <a:r>
              <a:rPr b="1" lang="en-US"/>
              <a:t>.</a:t>
            </a:r>
            <a:endParaRPr/>
          </a:p>
        </p:txBody>
      </p:sp>
      <p:sp>
        <p:nvSpPr>
          <p:cNvPr id="95" name="Google Shape;95;p5"/>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Key elements of programming with </a:t>
            </a:r>
            <a:endParaRPr/>
          </a:p>
          <a:p>
            <a:pPr indent="0" lvl="0" marL="0" rtl="0" algn="l">
              <a:lnSpc>
                <a:spcPct val="90000"/>
              </a:lnSpc>
              <a:spcBef>
                <a:spcPts val="0"/>
              </a:spcBef>
              <a:spcAft>
                <a:spcPts val="0"/>
              </a:spcAft>
              <a:buClr>
                <a:schemeClr val="lt1"/>
              </a:buClr>
              <a:buSzPts val="3200"/>
              <a:buFont typeface="Arial"/>
              <a:buNone/>
            </a:pPr>
            <a:r>
              <a:rPr lang="en-US" sz="3200"/>
              <a:t>nd for key populations</a:t>
            </a:r>
            <a:endParaRPr/>
          </a:p>
        </p:txBody>
      </p:sp>
      <p:sp>
        <p:nvSpPr>
          <p:cNvPr id="96" name="Google Shape;96;p5"/>
          <p:cNvSpPr txBox="1"/>
          <p:nvPr/>
        </p:nvSpPr>
        <p:spPr>
          <a:xfrm>
            <a:off x="838200" y="5929625"/>
            <a:ext cx="10030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i="1" lang="en-US">
                <a:solidFill>
                  <a:schemeClr val="dk2"/>
                </a:solidFill>
                <a:latin typeface="Arial"/>
                <a:ea typeface="Arial"/>
                <a:cs typeface="Arial"/>
                <a:sym typeface="Arial"/>
              </a:rPr>
              <a:t>Consolidated guidelines on HIV, viral hepatitis and STI prevention, diagnosis, treatment and care for key populations </a:t>
            </a:r>
            <a:r>
              <a:rPr lang="en-US">
                <a:solidFill>
                  <a:schemeClr val="dk2"/>
                </a:solidFill>
                <a:latin typeface="Arial"/>
                <a:ea typeface="Arial"/>
                <a:cs typeface="Arial"/>
                <a:sym typeface="Arial"/>
              </a:rPr>
              <a:t>(WHO, 2022)</a:t>
            </a:r>
            <a:endParaRPr/>
          </a:p>
        </p:txBody>
      </p:sp>
      <p:cxnSp>
        <p:nvCxnSpPr>
          <p:cNvPr id="97" name="Google Shape;97;p5"/>
          <p:cNvCxnSpPr>
            <a:endCxn id="98" idx="1"/>
          </p:cNvCxnSpPr>
          <p:nvPr/>
        </p:nvCxnSpPr>
        <p:spPr>
          <a:xfrm>
            <a:off x="255900"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99" name="Google Shape;99;p5"/>
          <p:cNvSpPr txBox="1"/>
          <p:nvPr/>
        </p:nvSpPr>
        <p:spPr>
          <a:xfrm>
            <a:off x="838200" y="6494680"/>
            <a:ext cx="3832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MODULE 1 | INTRODUCTION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n-US"/>
              <a:t>Session 1.1</a:t>
            </a:r>
            <a:r>
              <a:rPr lang="en-US"/>
              <a:t> The HIV epidemiology and vulnerability of key populations, and the importance of strategic information</a:t>
            </a:r>
            <a:endParaRPr/>
          </a:p>
          <a:p>
            <a:pPr indent="0" lvl="0" marL="0" rtl="0" algn="l">
              <a:lnSpc>
                <a:spcPct val="100000"/>
              </a:lnSpc>
              <a:spcBef>
                <a:spcPts val="1000"/>
              </a:spcBef>
              <a:spcAft>
                <a:spcPts val="0"/>
              </a:spcAft>
              <a:buClr>
                <a:schemeClr val="dk1"/>
              </a:buClr>
              <a:buSzPts val="2800"/>
              <a:buNone/>
            </a:pPr>
            <a:r>
              <a:rPr b="1" lang="en-US"/>
              <a:t>Session 1.2</a:t>
            </a:r>
            <a:r>
              <a:rPr lang="en-US"/>
              <a:t> Community empowerment and community-led responses</a:t>
            </a:r>
            <a:endParaRPr/>
          </a:p>
          <a:p>
            <a:pPr indent="0" lvl="0" marL="0" rtl="0" algn="l">
              <a:lnSpc>
                <a:spcPct val="100000"/>
              </a:lnSpc>
              <a:spcBef>
                <a:spcPts val="1000"/>
              </a:spcBef>
              <a:spcAft>
                <a:spcPts val="0"/>
              </a:spcAft>
              <a:buClr>
                <a:schemeClr val="dk1"/>
              </a:buClr>
              <a:buSzPts val="2800"/>
              <a:buNone/>
            </a:pPr>
            <a:r>
              <a:rPr b="1" lang="en-US"/>
              <a:t>Session 1.3</a:t>
            </a:r>
            <a:r>
              <a:rPr lang="en-US"/>
              <a:t> The comprehensive package of health-sector interventions with and for key populations </a:t>
            </a:r>
            <a:endParaRPr/>
          </a:p>
          <a:p>
            <a:pPr indent="0" lvl="0" marL="0" rtl="0" algn="l">
              <a:lnSpc>
                <a:spcPct val="100000"/>
              </a:lnSpc>
              <a:spcBef>
                <a:spcPts val="1000"/>
              </a:spcBef>
              <a:spcAft>
                <a:spcPts val="0"/>
              </a:spcAft>
              <a:buClr>
                <a:schemeClr val="dk1"/>
              </a:buClr>
              <a:buSzPts val="2800"/>
              <a:buNone/>
            </a:pPr>
            <a:r>
              <a:rPr b="1" lang="en-US"/>
              <a:t>Session 1.4 </a:t>
            </a:r>
            <a:r>
              <a:rPr lang="en-US"/>
              <a:t>Understanding and investing in critical enablers </a:t>
            </a:r>
            <a:endParaRPr/>
          </a:p>
          <a:p>
            <a:pPr indent="0" lvl="0" marL="0" rtl="0" algn="l">
              <a:lnSpc>
                <a:spcPct val="100000"/>
              </a:lnSpc>
              <a:spcBef>
                <a:spcPts val="1000"/>
              </a:spcBef>
              <a:spcAft>
                <a:spcPts val="0"/>
              </a:spcAft>
              <a:buClr>
                <a:schemeClr val="dk1"/>
              </a:buClr>
              <a:buSzPts val="2800"/>
              <a:buNone/>
            </a:pPr>
            <a:r>
              <a:rPr b="1" lang="en-US"/>
              <a:t>Session 1.5</a:t>
            </a:r>
            <a:r>
              <a:rPr lang="en-US"/>
              <a:t> HIV and human rights </a:t>
            </a:r>
            <a:endParaRPr/>
          </a:p>
        </p:txBody>
      </p:sp>
      <p:cxnSp>
        <p:nvCxnSpPr>
          <p:cNvPr id="106" name="Google Shape;106;p6"/>
          <p:cNvCxnSpPr>
            <a:endCxn id="107" idx="1"/>
          </p:cNvCxnSpPr>
          <p:nvPr/>
        </p:nvCxnSpPr>
        <p:spPr>
          <a:xfrm>
            <a:off x="255900"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08" name="Google Shape;108;p6"/>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What Module 1 covers</a:t>
            </a:r>
            <a:endParaRPr/>
          </a:p>
        </p:txBody>
      </p:sp>
      <p:sp>
        <p:nvSpPr>
          <p:cNvPr id="109" name="Google Shape;109;p6"/>
          <p:cNvSpPr txBox="1"/>
          <p:nvPr/>
        </p:nvSpPr>
        <p:spPr>
          <a:xfrm>
            <a:off x="838200" y="6494680"/>
            <a:ext cx="3832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MODULE 1 | INTRODUCTION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type="title"/>
          </p:nvPr>
        </p:nvSpPr>
        <p:spPr>
          <a:xfrm>
            <a:off x="831850" y="219321"/>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1.1: The HIV epidemiology and vulnerability of key populations, and the importance of strategic information </a:t>
            </a:r>
            <a:endParaRPr b="0" sz="3600">
              <a:solidFill>
                <a:srgbClr val="024D84"/>
              </a:solidFill>
            </a:endParaRPr>
          </a:p>
        </p:txBody>
      </p:sp>
      <p:sp>
        <p:nvSpPr>
          <p:cNvPr id="115" name="Google Shape;115;p7"/>
          <p:cNvSpPr txBox="1"/>
          <p:nvPr>
            <p:ph idx="1" type="body"/>
          </p:nvPr>
        </p:nvSpPr>
        <p:spPr>
          <a:xfrm>
            <a:off x="831850" y="3225424"/>
            <a:ext cx="10515600" cy="31740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dk1"/>
              </a:buClr>
              <a:buSzPts val="2000"/>
              <a:buFont typeface="Noto Sans Symbols"/>
              <a:buChar char="➢"/>
            </a:pPr>
            <a:r>
              <a:rPr b="1" lang="en-US" sz="1800">
                <a:solidFill>
                  <a:schemeClr val="dk1"/>
                </a:solidFill>
              </a:rPr>
              <a:t>Questions to frame this section</a:t>
            </a:r>
            <a:endParaRPr b="1">
              <a:solidFill>
                <a:schemeClr val="dk1"/>
              </a:solidFill>
              <a:highlight>
                <a:schemeClr val="lt1"/>
              </a:highlight>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HIV epidemiology of key populations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Key populations’ vulnerability to HIV</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Using strategic information for policy and programming</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Take-home messages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Session review questions</a:t>
            </a:r>
            <a:endParaRPr>
              <a:solidFill>
                <a:schemeClr val="dk1"/>
              </a:solidFill>
            </a:endParaRPr>
          </a:p>
          <a:p>
            <a:pPr indent="-342900" lvl="0" marL="342900" rtl="0" algn="l">
              <a:lnSpc>
                <a:spcPct val="120000"/>
              </a:lnSpc>
              <a:spcBef>
                <a:spcPts val="1000"/>
              </a:spcBef>
              <a:spcAft>
                <a:spcPts val="0"/>
              </a:spcAft>
              <a:buClr>
                <a:schemeClr val="dk1"/>
              </a:buClr>
              <a:buSzPts val="1800"/>
              <a:buFont typeface="Noto Sans Symbols"/>
              <a:buChar char="➢"/>
            </a:pPr>
            <a:r>
              <a:rPr lang="en-US" sz="1800">
                <a:solidFill>
                  <a:schemeClr val="dk1"/>
                </a:solidFill>
              </a:rPr>
              <a:t>Further information and resources</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sp>
        <p:nvSpPr>
          <p:cNvPr id="121" name="Google Shape;121;p9"/>
          <p:cNvSpPr txBox="1"/>
          <p:nvPr>
            <p:ph idx="1" type="body"/>
          </p:nvPr>
        </p:nvSpPr>
        <p:spPr>
          <a:xfrm>
            <a:off x="838200" y="1567206"/>
            <a:ext cx="10515600" cy="453465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rPr b="1" lang="en-US" sz="1900"/>
              <a:t>1. </a:t>
            </a:r>
            <a:r>
              <a:rPr b="1" lang="en-US" sz="1900"/>
              <a:t>Key populations have at least five times greater risk of acquiring HIV than adults in the general population.</a:t>
            </a:r>
            <a:endParaRPr b="1" sz="1900"/>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None/>
            </a:pPr>
            <a:r>
              <a:rPr lang="en-US" sz="1979">
                <a:solidFill>
                  <a:schemeClr val="accent2"/>
                </a:solidFill>
              </a:rPr>
              <a:t>Unsure</a:t>
            </a:r>
            <a:endParaRPr sz="1900"/>
          </a:p>
          <a:p>
            <a:pPr indent="0" lvl="0" marL="0" rtl="0" algn="l">
              <a:lnSpc>
                <a:spcPct val="100000"/>
              </a:lnSpc>
              <a:spcBef>
                <a:spcPts val="1000"/>
              </a:spcBef>
              <a:spcAft>
                <a:spcPts val="0"/>
              </a:spcAft>
              <a:buClr>
                <a:schemeClr val="dk1"/>
              </a:buClr>
              <a:buSzPts val="1286"/>
              <a:buNone/>
            </a:pPr>
            <a:r>
              <a:t/>
            </a:r>
            <a:endParaRPr sz="1900"/>
          </a:p>
          <a:p>
            <a:pPr indent="0" lvl="0" marL="0" rtl="0" algn="l">
              <a:lnSpc>
                <a:spcPct val="100000"/>
              </a:lnSpc>
              <a:spcBef>
                <a:spcPts val="1000"/>
              </a:spcBef>
              <a:spcAft>
                <a:spcPts val="0"/>
              </a:spcAft>
              <a:buNone/>
            </a:pPr>
            <a:r>
              <a:rPr b="1" lang="en-US" sz="1900"/>
              <a:t>2. </a:t>
            </a:r>
            <a:r>
              <a:rPr b="1" lang="en-US" sz="1900"/>
              <a:t>Key populations can generally access health-care services as easily as anyone else. </a:t>
            </a:r>
            <a:endParaRPr b="1" sz="1900"/>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Unsure</a:t>
            </a:r>
            <a:endParaRPr b="1" sz="1900"/>
          </a:p>
          <a:p>
            <a:pPr indent="0" lvl="0" marL="0" rtl="0" algn="l">
              <a:lnSpc>
                <a:spcPct val="100000"/>
              </a:lnSpc>
              <a:spcBef>
                <a:spcPts val="1000"/>
              </a:spcBef>
              <a:spcAft>
                <a:spcPts val="0"/>
              </a:spcAft>
              <a:buClr>
                <a:schemeClr val="accent2"/>
              </a:buClr>
              <a:buSzPts val="1286"/>
              <a:buNone/>
            </a:pPr>
            <a:r>
              <a:t/>
            </a:r>
            <a:endParaRPr sz="1900"/>
          </a:p>
        </p:txBody>
      </p:sp>
      <p:sp>
        <p:nvSpPr>
          <p:cNvPr id="122" name="Google Shape;122;p9"/>
          <p:cNvSpPr txBox="1"/>
          <p:nvPr/>
        </p:nvSpPr>
        <p:spPr>
          <a:xfrm>
            <a:off x="838200" y="6494675"/>
            <a:ext cx="4156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a:t>
            </a:r>
            <a:r>
              <a:rPr lang="en-US" sz="1100">
                <a:solidFill>
                  <a:srgbClr val="ACB8CA"/>
                </a:solidFill>
                <a:latin typeface="Arial"/>
                <a:ea typeface="Arial"/>
                <a:cs typeface="Arial"/>
                <a:sym typeface="Arial"/>
              </a:rPr>
              <a:t> QUESTIONS TO FRAME THIS SESSION</a:t>
            </a:r>
            <a:endParaRPr/>
          </a:p>
        </p:txBody>
      </p:sp>
      <p:cxnSp>
        <p:nvCxnSpPr>
          <p:cNvPr id="123" name="Google Shape;123;p9"/>
          <p:cNvCxnSpPr>
            <a:endCxn id="122" idx="1"/>
          </p:cNvCxnSpPr>
          <p:nvPr/>
        </p:nvCxnSpPr>
        <p:spPr>
          <a:xfrm>
            <a:off x="255900" y="662547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sp>
        <p:nvSpPr>
          <p:cNvPr id="129" name="Google Shape;129;p1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25"/>
              <a:buNone/>
            </a:pPr>
            <a:r>
              <a:rPr b="1" lang="en-US" sz="1900"/>
              <a:t>3. </a:t>
            </a:r>
            <a:r>
              <a:rPr b="1" lang="en-US" sz="1900"/>
              <a:t>Criminal laws against sex work, drug use and same-sex sexual relations help lower rates of HIV infections. </a:t>
            </a:r>
            <a:endParaRPr sz="1900">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Unsure</a:t>
            </a:r>
            <a:endParaRPr sz="1900"/>
          </a:p>
          <a:p>
            <a:pPr indent="0" lvl="0" marL="0" rtl="0" algn="l">
              <a:lnSpc>
                <a:spcPct val="100000"/>
              </a:lnSpc>
              <a:spcBef>
                <a:spcPts val="1000"/>
              </a:spcBef>
              <a:spcAft>
                <a:spcPts val="0"/>
              </a:spcAft>
              <a:buClr>
                <a:schemeClr val="dk1"/>
              </a:buClr>
              <a:buSzPts val="1125"/>
              <a:buNone/>
            </a:pPr>
            <a:r>
              <a:t/>
            </a:r>
            <a:endParaRPr sz="1900"/>
          </a:p>
          <a:p>
            <a:pPr indent="0" lvl="0" marL="0" rtl="0" algn="l">
              <a:lnSpc>
                <a:spcPct val="100000"/>
              </a:lnSpc>
              <a:spcBef>
                <a:spcPts val="1000"/>
              </a:spcBef>
              <a:spcAft>
                <a:spcPts val="0"/>
              </a:spcAft>
              <a:buClr>
                <a:schemeClr val="dk1"/>
              </a:buClr>
              <a:buSzPts val="1125"/>
              <a:buNone/>
            </a:pPr>
            <a:r>
              <a:rPr b="1" lang="en-US" sz="1900"/>
              <a:t>4. </a:t>
            </a:r>
            <a:r>
              <a:rPr b="1" lang="en-US" sz="1900"/>
              <a:t>Accurate data on key populations can help improve programmes to protect them from HIV.</a:t>
            </a:r>
            <a:endParaRPr sz="1900">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Agree</a:t>
            </a:r>
            <a:endParaRPr sz="1979"/>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Disagree</a:t>
            </a:r>
            <a:endParaRPr sz="1979">
              <a:solidFill>
                <a:schemeClr val="accent2"/>
              </a:solidFill>
            </a:endParaRPr>
          </a:p>
          <a:p>
            <a:pPr indent="0" lvl="0" marL="0" rtl="0" algn="l">
              <a:lnSpc>
                <a:spcPct val="80000"/>
              </a:lnSpc>
              <a:spcBef>
                <a:spcPts val="1000"/>
              </a:spcBef>
              <a:spcAft>
                <a:spcPts val="0"/>
              </a:spcAft>
              <a:buClr>
                <a:schemeClr val="accent2"/>
              </a:buClr>
              <a:buSzPts val="1530"/>
              <a:buFont typeface="Arial"/>
              <a:buNone/>
            </a:pPr>
            <a:r>
              <a:rPr lang="en-US" sz="1979">
                <a:solidFill>
                  <a:schemeClr val="accent2"/>
                </a:solidFill>
              </a:rPr>
              <a:t>Unsure</a:t>
            </a:r>
            <a:endParaRPr sz="1750"/>
          </a:p>
        </p:txBody>
      </p:sp>
      <p:cxnSp>
        <p:nvCxnSpPr>
          <p:cNvPr id="130" name="Google Shape;130;p10"/>
          <p:cNvCxnSpPr>
            <a:endCxn id="131" idx="1"/>
          </p:cNvCxnSpPr>
          <p:nvPr/>
        </p:nvCxnSpPr>
        <p:spPr>
          <a:xfrm>
            <a:off x="255900"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32" name="Google Shape;132;p10"/>
          <p:cNvSpPr txBox="1"/>
          <p:nvPr/>
        </p:nvSpPr>
        <p:spPr>
          <a:xfrm>
            <a:off x="838200" y="6494675"/>
            <a:ext cx="4156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1.1</a:t>
            </a:r>
            <a:r>
              <a:rPr lang="en-US" sz="1100">
                <a:solidFill>
                  <a:srgbClr val="ACB8CA"/>
                </a:solidFill>
              </a:rPr>
              <a:t> |</a:t>
            </a:r>
            <a:r>
              <a:rPr lang="en-US" sz="1100">
                <a:solidFill>
                  <a:srgbClr val="ACB8CA"/>
                </a:solidFill>
                <a:latin typeface="Arial"/>
                <a:ea typeface="Arial"/>
                <a:cs typeface="Arial"/>
                <a:sym typeface="Arial"/>
              </a:rPr>
              <a:t> QUESTIONS TO FRAME THIS SESSION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2020-05-07T16:23:44Z</dcterms:created>
  <dc:creator>pragya mahendru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