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vtctwQCC5DsSdeRklnfGFFOu+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439A55-5439-4A91-887B-ABD35684A628}">
  <a:tblStyle styleId="{4E439A55-5439-4A91-887B-ABD35684A62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47" name="Google Shape;2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89" name="Google Shape;38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891c2aa6e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1891c2aa6e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40"/>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0"/>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40"/>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9"/>
          <p:cNvSpPr/>
          <p:nvPr>
            <p:ph idx="2" type="pic"/>
          </p:nvPr>
        </p:nvSpPr>
        <p:spPr>
          <a:xfrm>
            <a:off x="5183188" y="1462516"/>
            <a:ext cx="6172200" cy="4398534"/>
          </a:xfrm>
          <a:prstGeom prst="rect">
            <a:avLst/>
          </a:prstGeom>
          <a:noFill/>
          <a:ln>
            <a:noFill/>
          </a:ln>
        </p:spPr>
      </p:sp>
      <p:sp>
        <p:nvSpPr>
          <p:cNvPr id="49" name="Google Shape;49;p49"/>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50"/>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50"/>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1"/>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32" name="Shape 32"/>
        <p:cNvGrpSpPr/>
        <p:nvPr/>
      </p:nvGrpSpPr>
      <p:grpSpPr>
        <a:xfrm>
          <a:off x="0" y="0"/>
          <a:ext cx="0" cy="0"/>
          <a:chOff x="0" y="0"/>
          <a:chExt cx="0" cy="0"/>
        </a:xfrm>
      </p:grpSpPr>
      <p:pic>
        <p:nvPicPr>
          <p:cNvPr id="33" name="Google Shape;33;p4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4" name="Google Shape;34;p44"/>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5"/>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8"/>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8"/>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6.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9"/>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9"/>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9"/>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050" u="none" cap="none" strike="noStrike">
                <a:solidFill>
                  <a:schemeClr val="dk1"/>
                </a:solidFill>
                <a:latin typeface="Arial"/>
                <a:ea typeface="Arial"/>
                <a:cs typeface="Arial"/>
                <a:sym typeface="Arial"/>
              </a:rPr>
              <a:t>UNITED NATIONS DEVELOPMENT PROGRAMME</a:t>
            </a:r>
            <a:endParaRPr/>
          </a:p>
        </p:txBody>
      </p:sp>
      <p:pic>
        <p:nvPicPr>
          <p:cNvPr id="14" name="Google Shape;14;p39"/>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9"/>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9"/>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unaids.org/en/resources/documents/2018/global-partnership-hiv-stigma-discrimina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unaids.org/en/resources/documents/2018/global-partnership-hiv-stigma-discrimination"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aip.ci/cote-divoire-aip-le-senat-adopte-la-loi-sur-la-lutte-contre-le-trafic-et-lusage-illicites-des-stupefiant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www.stigmaindex.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0" Type="http://schemas.openxmlformats.org/officeDocument/2006/relationships/hyperlink" Target="https://pubmed.ncbi.nlm.nih.gov/34341021/" TargetMode="External"/><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www.unaids.org/sites/default/files/media_asset/2022-global-aids-update_en.pdf" TargetMode="External"/><Relationship Id="rId4" Type="http://schemas.openxmlformats.org/officeDocument/2006/relationships/hyperlink" Target="https://www.who.int/publications/i/item/9789240052390" TargetMode="External"/><Relationship Id="rId9" Type="http://schemas.openxmlformats.org/officeDocument/2006/relationships/hyperlink" Target="https://www.unaids.org/en/resources/documents/2019/unaids-gender-assessment-tool" TargetMode="External"/><Relationship Id="rId5" Type="http://schemas.openxmlformats.org/officeDocument/2006/relationships/hyperlink" Target="https://www.unaids.org/en/resources/documents/2022/20220301_zero-discrimination-day-brochure" TargetMode="External"/><Relationship Id="rId6" Type="http://schemas.openxmlformats.org/officeDocument/2006/relationships/hyperlink" Target="https://www.unaids.org/sites/default/files/media_asset/eliminating-discrimination-guidance_en.pdf" TargetMode="External"/><Relationship Id="rId7" Type="http://schemas.openxmlformats.org/officeDocument/2006/relationships/hyperlink" Target="https://www.unaids.org/sites/default/files/media_asset/2021-zero-discrimination-brochure_en.pdf" TargetMode="External"/><Relationship Id="rId8" Type="http://schemas.openxmlformats.org/officeDocument/2006/relationships/hyperlink" Target="https://www.unaids.org/sites/default/files/media_asset/confronting-discrimination_en.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Arial"/>
              <a:buNone/>
            </a:pPr>
            <a:r>
              <a:rPr b="1" lang="en-US" sz="4800"/>
              <a:t>Module 1: Key elements of programming with key populations</a:t>
            </a:r>
            <a:endParaRPr sz="4800"/>
          </a:p>
        </p:txBody>
      </p:sp>
      <p:sp>
        <p:nvSpPr>
          <p:cNvPr id="58" name="Google Shape;58;p1"/>
          <p:cNvSpPr txBox="1"/>
          <p:nvPr>
            <p:ph idx="1" type="subTitle"/>
          </p:nvPr>
        </p:nvSpPr>
        <p:spPr>
          <a:xfrm>
            <a:off x="1286522" y="5075883"/>
            <a:ext cx="9761836" cy="39288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rPr b="1" lang="en-US" sz="1600">
                <a:highlight>
                  <a:srgbClr val="808080"/>
                </a:highlight>
              </a:rPr>
              <a:t>In-Reach Online Training | Increasing support and partnerships with key populations</a:t>
            </a:r>
            <a:r>
              <a:rPr b="1" lang="en-US" sz="1600">
                <a:highlight>
                  <a:srgbClr val="808080"/>
                </a:highlight>
                <a:extLst>
                  <a:ext uri="http://customooxmlschemas.google.com/">
                    <go:slidesCustomData xmlns:go="http://customooxmlschemas.google.com/" textRoundtripDataId="0"/>
                  </a:ext>
                </a:extLst>
              </a:rPr>
              <a:t> at risk of </a:t>
            </a:r>
            <a:r>
              <a:rPr b="1" lang="en-US" sz="1600">
                <a:highlight>
                  <a:srgbClr val="808080"/>
                </a:highlight>
              </a:rPr>
              <a:t>HIV</a:t>
            </a:r>
            <a:endParaRPr/>
          </a:p>
        </p:txBody>
      </p:sp>
      <p:sp>
        <p:nvSpPr>
          <p:cNvPr id="59" name="Google Shape;59;p1"/>
          <p:cNvSpPr txBox="1"/>
          <p:nvPr/>
        </p:nvSpPr>
        <p:spPr>
          <a:xfrm>
            <a:off x="1286522" y="4053659"/>
            <a:ext cx="9761836" cy="102222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Arial"/>
                <a:ea typeface="Arial"/>
                <a:cs typeface="Arial"/>
                <a:sym typeface="Arial"/>
              </a:rPr>
              <a:t>Session 1.4</a:t>
            </a:r>
            <a:r>
              <a:rPr b="0" i="0" lang="en-US" sz="2400" u="none" cap="none" strike="noStrike">
                <a:solidFill>
                  <a:schemeClr val="lt1"/>
                </a:solidFill>
                <a:latin typeface="Arial"/>
                <a:ea typeface="Arial"/>
                <a:cs typeface="Arial"/>
                <a:sym typeface="Arial"/>
              </a:rPr>
              <a:t>: Understanding and investing in critical enablers </a:t>
            </a:r>
            <a:endParaRPr/>
          </a:p>
        </p:txBody>
      </p:sp>
      <p:pic>
        <p:nvPicPr>
          <p:cNvPr id="60" name="Google Shape;60;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1" name="Google Shape;61;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130" name="Google Shape;130;p10"/>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What are critical enablers?</a:t>
            </a:r>
            <a:endParaRPr b="1" sz="22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2900"/>
              <a:t>To help reach the 10-10-10 targets, WHO </a:t>
            </a:r>
            <a:endParaRPr sz="2900"/>
          </a:p>
          <a:p>
            <a:pPr indent="0" lvl="0" marL="0" rtl="0" algn="l">
              <a:lnSpc>
                <a:spcPct val="90000"/>
              </a:lnSpc>
              <a:spcBef>
                <a:spcPts val="0"/>
              </a:spcBef>
              <a:spcAft>
                <a:spcPts val="0"/>
              </a:spcAft>
              <a:buClr>
                <a:schemeClr val="lt1"/>
              </a:buClr>
              <a:buSzPts val="3200"/>
              <a:buFont typeface="Arial"/>
              <a:buNone/>
            </a:pPr>
            <a:r>
              <a:rPr lang="en-US" sz="2900"/>
              <a:t>recommends a package of critical enablers</a:t>
            </a:r>
            <a:endParaRPr sz="4100"/>
          </a:p>
        </p:txBody>
      </p:sp>
      <p:cxnSp>
        <p:nvCxnSpPr>
          <p:cNvPr id="136" name="Google Shape;136;p1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37" name="Google Shape;137;p11"/>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graphicFrame>
        <p:nvGraphicFramePr>
          <p:cNvPr id="138" name="Google Shape;138;p11"/>
          <p:cNvGraphicFramePr/>
          <p:nvPr/>
        </p:nvGraphicFramePr>
        <p:xfrm>
          <a:off x="430696" y="1753918"/>
          <a:ext cx="3000000" cy="3000000"/>
        </p:xfrm>
        <a:graphic>
          <a:graphicData uri="http://schemas.openxmlformats.org/drawingml/2006/table">
            <a:tbl>
              <a:tblPr>
                <a:noFill/>
                <a:tableStyleId>{4E439A55-5439-4A91-887B-ABD35684A628}</a:tableStyleId>
              </a:tblPr>
              <a:tblGrid>
                <a:gridCol w="6933375"/>
                <a:gridCol w="832575"/>
                <a:gridCol w="832575"/>
                <a:gridCol w="832575"/>
                <a:gridCol w="832575"/>
                <a:gridCol w="832575"/>
              </a:tblGrid>
              <a:tr h="515475">
                <a:tc gridSpan="6">
                  <a:txBody>
                    <a:bodyPr/>
                    <a:lstStyle/>
                    <a:p>
                      <a:pPr indent="0" lvl="0" marL="35560" marR="0" rtl="0" algn="l">
                        <a:lnSpc>
                          <a:spcPct val="100000"/>
                        </a:lnSpc>
                        <a:spcBef>
                          <a:spcPts val="0"/>
                        </a:spcBef>
                        <a:spcAft>
                          <a:spcPts val="0"/>
                        </a:spcAft>
                        <a:buClr>
                          <a:srgbClr val="000000"/>
                        </a:buClr>
                        <a:buSzPts val="3100"/>
                        <a:buFont typeface="Arial"/>
                        <a:buNone/>
                      </a:pPr>
                      <a:r>
                        <a:rPr lang="en-US" sz="2800" u="none" cap="none" strike="noStrike">
                          <a:solidFill>
                            <a:srgbClr val="FFFFFF"/>
                          </a:solidFill>
                          <a:latin typeface="Arial"/>
                          <a:ea typeface="Arial"/>
                          <a:cs typeface="Arial"/>
                          <a:sym typeface="Arial"/>
                        </a:rPr>
                        <a:t>Essential for impact: Critical enablers</a:t>
                      </a:r>
                      <a:endParaRPr i="1" sz="2800" u="none" cap="none" strike="noStrike">
                        <a:latin typeface="Arial"/>
                        <a:ea typeface="Arial"/>
                        <a:cs typeface="Arial"/>
                        <a:sym typeface="Arial"/>
                      </a:endParaRPr>
                    </a:p>
                  </a:txBody>
                  <a:tcPr marT="0" marB="0" marR="0" marL="0" anchor="ctr">
                    <a:solidFill>
                      <a:schemeClr val="accent2"/>
                    </a:solidFill>
                  </a:tcPr>
                </a:tc>
                <a:tc hMerge="1"/>
                <a:tc hMerge="1"/>
                <a:tc hMerge="1"/>
                <a:tc hMerge="1"/>
                <a:tc hMerge="1"/>
              </a:tr>
              <a:tr h="285225">
                <a:tc>
                  <a:txBody>
                    <a:bodyPr/>
                    <a:lstStyle/>
                    <a:p>
                      <a:pPr indent="0" lvl="0" marL="0" marR="0" rtl="0" algn="l">
                        <a:lnSpc>
                          <a:spcPct val="100000"/>
                        </a:lnSpc>
                        <a:spcBef>
                          <a:spcPts val="0"/>
                        </a:spcBef>
                        <a:spcAft>
                          <a:spcPts val="0"/>
                        </a:spcAft>
                        <a:buClr>
                          <a:srgbClr val="000000"/>
                        </a:buClr>
                        <a:buSzPts val="2000"/>
                        <a:buFont typeface="Arial"/>
                        <a:buNone/>
                      </a:pPr>
                      <a:r>
                        <a:t/>
                      </a:r>
                      <a:endParaRPr sz="2000" u="none" cap="none" strike="noStrike">
                        <a:latin typeface="Arial"/>
                        <a:ea typeface="Arial"/>
                        <a:cs typeface="Arial"/>
                        <a:sym typeface="Arial"/>
                      </a:endParaRPr>
                    </a:p>
                  </a:txBody>
                  <a:tcPr marT="0" marB="0" marR="0" marL="0">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lang="en-US" sz="2000" u="none" cap="none" strike="noStrike">
                          <a:latin typeface="Arial"/>
                          <a:ea typeface="Arial"/>
                          <a:cs typeface="Arial"/>
                          <a:sym typeface="Arial"/>
                        </a:rPr>
                        <a:t>MSM</a:t>
                      </a:r>
                      <a:endParaRPr sz="2000" u="none" cap="none" strike="noStrike">
                        <a:latin typeface="Arial"/>
                        <a:ea typeface="Arial"/>
                        <a:cs typeface="Arial"/>
                        <a:sym typeface="Arial"/>
                      </a:endParaRPr>
                    </a:p>
                  </a:txBody>
                  <a:tcPr marT="11820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lang="en-US" sz="2000" u="none" cap="none" strike="noStrike">
                          <a:latin typeface="Arial"/>
                          <a:ea typeface="Arial"/>
                          <a:cs typeface="Arial"/>
                          <a:sym typeface="Arial"/>
                        </a:rPr>
                        <a:t>PWID</a:t>
                      </a:r>
                      <a:endParaRPr sz="2000" u="none" cap="none" strike="noStrike">
                        <a:latin typeface="Arial"/>
                        <a:ea typeface="Arial"/>
                        <a:cs typeface="Arial"/>
                        <a:sym typeface="Arial"/>
                      </a:endParaRPr>
                    </a:p>
                  </a:txBody>
                  <a:tcPr marT="11820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lang="en-US" sz="2000" u="none" cap="none" strike="noStrike">
                          <a:latin typeface="Arial"/>
                          <a:ea typeface="Arial"/>
                          <a:cs typeface="Arial"/>
                          <a:sym typeface="Arial"/>
                        </a:rPr>
                        <a:t>TGD</a:t>
                      </a:r>
                      <a:endParaRPr sz="2000" u="none" cap="none" strike="noStrike">
                        <a:latin typeface="Arial"/>
                        <a:ea typeface="Arial"/>
                        <a:cs typeface="Arial"/>
                        <a:sym typeface="Arial"/>
                      </a:endParaRPr>
                    </a:p>
                  </a:txBody>
                  <a:tcPr marT="11820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lang="en-US" sz="2000" u="none" cap="none" strike="noStrike">
                          <a:latin typeface="Arial"/>
                          <a:ea typeface="Arial"/>
                          <a:cs typeface="Arial"/>
                          <a:sym typeface="Arial"/>
                        </a:rPr>
                        <a:t>SW</a:t>
                      </a:r>
                      <a:endParaRPr sz="2000" u="none" cap="none" strike="noStrike">
                        <a:latin typeface="Arial"/>
                        <a:ea typeface="Arial"/>
                        <a:cs typeface="Arial"/>
                        <a:sym typeface="Arial"/>
                      </a:endParaRPr>
                    </a:p>
                  </a:txBody>
                  <a:tcPr marT="11820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300"/>
                        <a:buFont typeface="Arial"/>
                        <a:buNone/>
                      </a:pPr>
                      <a:r>
                        <a:rPr b="1" lang="en-US" sz="2000" u="none" cap="none" strike="noStrike">
                          <a:latin typeface="Arial"/>
                          <a:ea typeface="Arial"/>
                          <a:cs typeface="Arial"/>
                          <a:sym typeface="Arial"/>
                        </a:rPr>
                        <a:t>PRIS</a:t>
                      </a:r>
                      <a:endParaRPr sz="2000" u="none" cap="none" strike="noStrike">
                        <a:latin typeface="Arial"/>
                        <a:ea typeface="Arial"/>
                        <a:cs typeface="Arial"/>
                        <a:sym typeface="Arial"/>
                      </a:endParaRPr>
                    </a:p>
                  </a:txBody>
                  <a:tcPr marT="118200" marB="0" marR="0" marL="0">
                    <a:lnL cap="flat" cmpd="sng" w="9525">
                      <a:solidFill>
                        <a:srgbClr val="A4CC76"/>
                      </a:solidFill>
                      <a:prstDash val="solid"/>
                      <a:round/>
                      <a:headEnd len="sm" w="sm" type="none"/>
                      <a:tailEnd len="sm" w="sm" type="none"/>
                    </a:lnL>
                    <a:solidFill>
                      <a:srgbClr val="EFF5E7"/>
                    </a:solidFill>
                  </a:tcPr>
                </a:tc>
              </a:tr>
              <a:tr h="469325">
                <a:tc>
                  <a:txBody>
                    <a:bodyPr/>
                    <a:lstStyle/>
                    <a:p>
                      <a:pPr indent="0" lvl="0" marL="3556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Removing punitive laws, policies and practices</a:t>
                      </a:r>
                      <a:endParaRPr sz="1400" u="none" cap="none" strike="noStrike">
                        <a:latin typeface="Arial"/>
                        <a:ea typeface="Arial"/>
                        <a:cs typeface="Arial"/>
                        <a:sym typeface="Arial"/>
                      </a:endParaRPr>
                    </a:p>
                  </a:txBody>
                  <a:tcPr marT="44150" marB="0" marR="0" marL="0">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4415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4415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4415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44150"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44150" marB="0" marR="0" marL="0">
                    <a:lnL cap="flat" cmpd="sng" w="9525">
                      <a:solidFill>
                        <a:srgbClr val="A4CC76"/>
                      </a:solidFill>
                      <a:prstDash val="solid"/>
                      <a:round/>
                      <a:headEnd len="sm" w="sm" type="none"/>
                      <a:tailEnd len="sm" w="sm" type="none"/>
                    </a:lnL>
                    <a:solidFill>
                      <a:srgbClr val="EFF5E7"/>
                    </a:solidFill>
                  </a:tcPr>
                </a:tc>
              </a:tr>
              <a:tr h="515450">
                <a:tc>
                  <a:txBody>
                    <a:bodyPr/>
                    <a:lstStyle/>
                    <a:p>
                      <a:pPr indent="0" lvl="0" marL="3556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Reducing stigma and discrimination</a:t>
                      </a:r>
                      <a:endParaRPr sz="2000" u="none" cap="none" strike="noStrike">
                        <a:latin typeface="Arial"/>
                        <a:ea typeface="Arial"/>
                        <a:cs typeface="Arial"/>
                        <a:sym typeface="Arial"/>
                      </a:endParaRPr>
                    </a:p>
                  </a:txBody>
                  <a:tcPr marT="89625" marB="0" marR="0" marL="0">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solidFill>
                      <a:srgbClr val="EFF5E7"/>
                    </a:solidFill>
                  </a:tcPr>
                </a:tc>
              </a:tr>
              <a:tr h="515450">
                <a:tc>
                  <a:txBody>
                    <a:bodyPr/>
                    <a:lstStyle/>
                    <a:p>
                      <a:pPr indent="0" lvl="0" marL="3556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Community empowerment</a:t>
                      </a:r>
                      <a:endParaRPr sz="2000" u="none" cap="none" strike="noStrike">
                        <a:latin typeface="Arial"/>
                        <a:ea typeface="Arial"/>
                        <a:cs typeface="Arial"/>
                        <a:sym typeface="Arial"/>
                      </a:endParaRPr>
                    </a:p>
                  </a:txBody>
                  <a:tcPr marT="89625" marB="0" marR="0" marL="0">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solidFill>
                      <a:srgbClr val="EFF5E7"/>
                    </a:solidFill>
                  </a:tcPr>
                </a:tc>
              </a:tr>
              <a:tr h="510375">
                <a:tc>
                  <a:txBody>
                    <a:bodyPr/>
                    <a:lstStyle/>
                    <a:p>
                      <a:pPr indent="0" lvl="0" marL="35560" marR="0" rtl="0" algn="l">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Addressing violence</a:t>
                      </a:r>
                      <a:endParaRPr sz="1400" u="none" cap="none" strike="noStrike">
                        <a:latin typeface="Arial"/>
                        <a:ea typeface="Arial"/>
                        <a:cs typeface="Arial"/>
                        <a:sym typeface="Arial"/>
                      </a:endParaRPr>
                    </a:p>
                  </a:txBody>
                  <a:tcPr marT="89625" marB="0" marR="0" marL="0">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20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lnR cap="flat" cmpd="sng" w="9525">
                      <a:solidFill>
                        <a:srgbClr val="A4CC76"/>
                      </a:solidFill>
                      <a:prstDash val="solid"/>
                      <a:round/>
                      <a:headEnd len="sm" w="sm" type="none"/>
                      <a:tailEnd len="sm" w="sm" type="none"/>
                    </a:lnR>
                    <a:solidFill>
                      <a:srgbClr val="EFF5E7"/>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Arial"/>
                          <a:ea typeface="Arial"/>
                          <a:cs typeface="Arial"/>
                          <a:sym typeface="Arial"/>
                        </a:rPr>
                        <a:t>x</a:t>
                      </a:r>
                      <a:endParaRPr sz="1400" u="none" cap="none" strike="noStrike">
                        <a:latin typeface="Arial"/>
                        <a:ea typeface="Arial"/>
                        <a:cs typeface="Arial"/>
                        <a:sym typeface="Arial"/>
                      </a:endParaRPr>
                    </a:p>
                  </a:txBody>
                  <a:tcPr marT="89625" marB="0" marR="0" marL="0">
                    <a:lnL cap="flat" cmpd="sng" w="9525">
                      <a:solidFill>
                        <a:srgbClr val="A4CC76"/>
                      </a:solidFill>
                      <a:prstDash val="solid"/>
                      <a:round/>
                      <a:headEnd len="sm" w="sm" type="none"/>
                      <a:tailEnd len="sm" w="sm" type="none"/>
                    </a:lnL>
                    <a:solidFill>
                      <a:srgbClr val="EFF5E7"/>
                    </a:solidFill>
                  </a:tcPr>
                </a:tc>
              </a:tr>
            </a:tbl>
          </a:graphicData>
        </a:graphic>
      </p:graphicFrame>
      <p:sp>
        <p:nvSpPr>
          <p:cNvPr id="139" name="Google Shape;139;p11"/>
          <p:cNvSpPr txBox="1"/>
          <p:nvPr/>
        </p:nvSpPr>
        <p:spPr>
          <a:xfrm>
            <a:off x="361896" y="5060257"/>
            <a:ext cx="11233849" cy="677078"/>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MSM</a:t>
            </a:r>
            <a:r>
              <a:rPr lang="en-US" sz="1600">
                <a:solidFill>
                  <a:schemeClr val="dk1"/>
                </a:solidFill>
                <a:latin typeface="Arial"/>
                <a:ea typeface="Arial"/>
                <a:cs typeface="Arial"/>
                <a:sym typeface="Arial"/>
              </a:rPr>
              <a:t> = gay, bisexual and other men who have sex with men |  </a:t>
            </a:r>
            <a:r>
              <a:rPr b="1" lang="en-US" sz="1600">
                <a:solidFill>
                  <a:schemeClr val="dk1"/>
                </a:solidFill>
                <a:latin typeface="Arial"/>
                <a:ea typeface="Arial"/>
                <a:cs typeface="Arial"/>
                <a:sym typeface="Arial"/>
              </a:rPr>
              <a:t>PWID</a:t>
            </a:r>
            <a:r>
              <a:rPr lang="en-US" sz="1600">
                <a:solidFill>
                  <a:schemeClr val="dk1"/>
                </a:solidFill>
                <a:latin typeface="Arial"/>
                <a:ea typeface="Arial"/>
                <a:cs typeface="Arial"/>
                <a:sym typeface="Arial"/>
              </a:rPr>
              <a:t> = people who inject drugs | </a:t>
            </a:r>
            <a:r>
              <a:rPr b="1" lang="en-US" sz="1600">
                <a:solidFill>
                  <a:schemeClr val="dk1"/>
                </a:solidFill>
                <a:latin typeface="Arial"/>
                <a:ea typeface="Arial"/>
                <a:cs typeface="Arial"/>
                <a:sym typeface="Arial"/>
              </a:rPr>
              <a:t>TGD</a:t>
            </a:r>
            <a:r>
              <a:rPr lang="en-US" sz="1600">
                <a:solidFill>
                  <a:schemeClr val="dk1"/>
                </a:solidFill>
                <a:latin typeface="Arial"/>
                <a:ea typeface="Arial"/>
                <a:cs typeface="Arial"/>
                <a:sym typeface="Arial"/>
              </a:rPr>
              <a:t> = transgender people |  </a:t>
            </a:r>
            <a:r>
              <a:rPr b="1" lang="en-US" sz="1600">
                <a:solidFill>
                  <a:schemeClr val="dk1"/>
                </a:solidFill>
                <a:latin typeface="Arial"/>
                <a:ea typeface="Arial"/>
                <a:cs typeface="Arial"/>
                <a:sym typeface="Arial"/>
              </a:rPr>
              <a:t>SW</a:t>
            </a:r>
            <a:r>
              <a:rPr lang="en-US" sz="1600">
                <a:solidFill>
                  <a:schemeClr val="dk1"/>
                </a:solidFill>
                <a:latin typeface="Arial"/>
                <a:ea typeface="Arial"/>
                <a:cs typeface="Arial"/>
                <a:sym typeface="Arial"/>
              </a:rPr>
              <a:t> = sex workers  | </a:t>
            </a:r>
            <a:r>
              <a:rPr b="1" lang="en-US" sz="1600">
                <a:solidFill>
                  <a:schemeClr val="dk1"/>
                </a:solidFill>
                <a:latin typeface="Arial"/>
                <a:ea typeface="Arial"/>
                <a:cs typeface="Arial"/>
                <a:sym typeface="Arial"/>
              </a:rPr>
              <a:t>PRIS</a:t>
            </a:r>
            <a:r>
              <a:rPr lang="en-US" sz="1600">
                <a:solidFill>
                  <a:schemeClr val="dk1"/>
                </a:solidFill>
                <a:latin typeface="Arial"/>
                <a:ea typeface="Arial"/>
                <a:cs typeface="Arial"/>
                <a:sym typeface="Arial"/>
              </a:rPr>
              <a:t> = people in prison and other closed settings</a:t>
            </a:r>
            <a:endParaRPr sz="16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extLst>
                  <a:ext uri="http://customooxmlschemas.google.com/">
                    <go:slidesCustomData xmlns:go="http://customooxmlschemas.google.com/" textRoundtripDataId="1"/>
                  </a:ext>
                </a:extLst>
              </a:rPr>
              <a:t>What</a:t>
            </a:r>
            <a:r>
              <a:rPr lang="en-US" sz="3600"/>
              <a:t> are critical enablers?</a:t>
            </a:r>
            <a:endParaRPr/>
          </a:p>
        </p:txBody>
      </p:sp>
      <p:cxnSp>
        <p:nvCxnSpPr>
          <p:cNvPr id="145" name="Google Shape;145;p1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46" name="Google Shape;146;p12"/>
          <p:cNvSpPr txBox="1"/>
          <p:nvPr>
            <p:ph idx="1" type="body"/>
          </p:nvPr>
        </p:nvSpPr>
        <p:spPr>
          <a:xfrm>
            <a:off x="838200" y="1567207"/>
            <a:ext cx="5705475" cy="454572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US"/>
              <a:t>Critical enablers are </a:t>
            </a:r>
            <a:r>
              <a:rPr lang="en-US">
                <a:extLst>
                  <a:ext uri="http://customooxmlschemas.google.com/">
                    <go:slidesCustomData xmlns:go="http://customooxmlschemas.google.com/" textRoundtripDataId="2"/>
                  </a:ext>
                </a:extLst>
              </a:rPr>
              <a:t>strategies, activities and approaches</a:t>
            </a:r>
            <a:r>
              <a:rPr lang="en-US"/>
              <a:t> to improve the accessibility, acceptability, uptake, equitable coverage, effectiveness and efficiency of HIV, viral hepatitis and STI services.</a:t>
            </a:r>
            <a:endParaRPr/>
          </a:p>
          <a:p>
            <a:pPr indent="0" lvl="0" marL="0" rtl="0" algn="l">
              <a:lnSpc>
                <a:spcPct val="120000"/>
              </a:lnSpc>
              <a:spcBef>
                <a:spcPts val="1000"/>
              </a:spcBef>
              <a:spcAft>
                <a:spcPts val="0"/>
              </a:spcAft>
              <a:buClr>
                <a:schemeClr val="dk1"/>
              </a:buClr>
              <a:buSzPct val="100000"/>
              <a:buNone/>
            </a:pPr>
            <a:r>
              <a:rPr lang="en-US"/>
              <a:t>Enablers operate at many levels – individual, community, institutional, societal and national, regional and global.</a:t>
            </a:r>
            <a:endParaRPr/>
          </a:p>
          <a:p>
            <a:pPr indent="0" lvl="0" marL="0" rtl="0" algn="l">
              <a:lnSpc>
                <a:spcPct val="120000"/>
              </a:lnSpc>
              <a:spcBef>
                <a:spcPts val="1000"/>
              </a:spcBef>
              <a:spcAft>
                <a:spcPts val="0"/>
              </a:spcAft>
              <a:buClr>
                <a:schemeClr val="dk1"/>
              </a:buClr>
              <a:buSzPct val="100000"/>
              <a:buNone/>
            </a:pPr>
            <a:r>
              <a:rPr lang="en-US"/>
              <a:t>In essence, </a:t>
            </a:r>
            <a:r>
              <a:rPr b="1" lang="en-US"/>
              <a:t>critical enablers </a:t>
            </a:r>
            <a:r>
              <a:rPr lang="en-US"/>
              <a:t>(WHO) are the same as </a:t>
            </a:r>
            <a:r>
              <a:rPr b="1" lang="en-US"/>
              <a:t>societal enablers</a:t>
            </a:r>
            <a:r>
              <a:rPr lang="en-US"/>
              <a:t> (Global AIDS Strategy).</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147" name="Google Shape;147;p12"/>
          <p:cNvSpPr txBox="1"/>
          <p:nvPr/>
        </p:nvSpPr>
        <p:spPr>
          <a:xfrm>
            <a:off x="838200" y="5807425"/>
            <a:ext cx="64524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Consolidated guidelines on HIV, viral hepatitis and STI prevention, diagnosis, treatment and care for key populations </a:t>
            </a:r>
            <a:r>
              <a:rPr lang="en-US">
                <a:solidFill>
                  <a:schemeClr val="dk2"/>
                </a:solidFill>
                <a:latin typeface="Arial"/>
                <a:ea typeface="Arial"/>
                <a:cs typeface="Arial"/>
                <a:sym typeface="Arial"/>
              </a:rPr>
              <a:t>(WHO, 2022)</a:t>
            </a:r>
            <a:endParaRPr>
              <a:solidFill>
                <a:schemeClr val="dk2"/>
              </a:solidFill>
              <a:latin typeface="Arial"/>
              <a:ea typeface="Arial"/>
              <a:cs typeface="Arial"/>
              <a:sym typeface="Arial"/>
            </a:endParaRPr>
          </a:p>
        </p:txBody>
      </p:sp>
      <p:pic>
        <p:nvPicPr>
          <p:cNvPr descr="A person holding a pen&#10;&#10;Description automatically generated with medium confidence" id="148" name="Google Shape;148;p12"/>
          <p:cNvPicPr preferRelativeResize="0"/>
          <p:nvPr/>
        </p:nvPicPr>
        <p:blipFill rotWithShape="1">
          <a:blip r:embed="rId3">
            <a:alphaModFix/>
          </a:blip>
          <a:srcRect b="0" l="26590" r="0" t="0"/>
          <a:stretch/>
        </p:blipFill>
        <p:spPr>
          <a:xfrm>
            <a:off x="6838950" y="1458092"/>
            <a:ext cx="4514849" cy="4102709"/>
          </a:xfrm>
          <a:prstGeom prst="rect">
            <a:avLst/>
          </a:prstGeom>
          <a:noFill/>
          <a:ln>
            <a:noFill/>
          </a:ln>
        </p:spPr>
      </p:pic>
      <p:sp>
        <p:nvSpPr>
          <p:cNvPr id="149" name="Google Shape;149;p12"/>
          <p:cNvSpPr txBox="1"/>
          <p:nvPr/>
        </p:nvSpPr>
        <p:spPr>
          <a:xfrm>
            <a:off x="8022430" y="5630899"/>
            <a:ext cx="2147888"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00">
                <a:solidFill>
                  <a:schemeClr val="dk2"/>
                </a:solidFill>
                <a:latin typeface="Arial"/>
                <a:ea typeface="Arial"/>
                <a:cs typeface="Arial"/>
                <a:sym typeface="Arial"/>
              </a:rPr>
              <a:t>Image: UNDP Kyrgyzstan</a:t>
            </a:r>
            <a:r>
              <a:rPr lang="en-US" sz="1300">
                <a:solidFill>
                  <a:schemeClr val="dk2"/>
                </a:solidFill>
                <a:latin typeface="Arial"/>
                <a:ea typeface="Arial"/>
                <a:cs typeface="Arial"/>
                <a:sym typeface="Arial"/>
              </a:rPr>
              <a:t> </a:t>
            </a:r>
            <a:endParaRPr i="1" sz="1300">
              <a:solidFill>
                <a:schemeClr val="dk2"/>
              </a:solidFill>
              <a:latin typeface="Arial"/>
              <a:ea typeface="Arial"/>
              <a:cs typeface="Arial"/>
              <a:sym typeface="Arial"/>
            </a:endParaRPr>
          </a:p>
        </p:txBody>
      </p:sp>
      <p:sp>
        <p:nvSpPr>
          <p:cNvPr id="150" name="Google Shape;150;p12"/>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400"/>
              <a:t>Why are critical enablers important?</a:t>
            </a:r>
            <a:endParaRPr sz="4200"/>
          </a:p>
        </p:txBody>
      </p:sp>
      <p:cxnSp>
        <p:nvCxnSpPr>
          <p:cNvPr id="156" name="Google Shape;156;p1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57" name="Google Shape;157;p13"/>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lang="en-US"/>
              <a:t>Critical enablers are needed because criminalisation and stigmatisation of key populations, and discrimination and violence against them, are barriers to their access to health and other services.</a:t>
            </a:r>
            <a:endParaRPr/>
          </a:p>
          <a:p>
            <a:pPr indent="0" lvl="0" marL="0" rtl="0" algn="l">
              <a:lnSpc>
                <a:spcPct val="120000"/>
              </a:lnSpc>
              <a:spcBef>
                <a:spcPts val="1000"/>
              </a:spcBef>
              <a:spcAft>
                <a:spcPts val="0"/>
              </a:spcAft>
              <a:buClr>
                <a:schemeClr val="dk1"/>
              </a:buClr>
              <a:buSzPct val="100000"/>
              <a:buNone/>
            </a:pPr>
            <a:r>
              <a:rPr lang="en-US"/>
              <a:t>This leads to poorer health outcomes, including for HIV, STIs and viral hepatitis.</a:t>
            </a:r>
            <a:endParaRPr/>
          </a:p>
          <a:p>
            <a:pPr indent="0" lvl="0" marL="0" rtl="0" algn="l">
              <a:lnSpc>
                <a:spcPct val="120000"/>
              </a:lnSpc>
              <a:spcBef>
                <a:spcPts val="1000"/>
              </a:spcBef>
              <a:spcAft>
                <a:spcPts val="0"/>
              </a:spcAft>
              <a:buClr>
                <a:schemeClr val="dk1"/>
              </a:buClr>
              <a:buSzPct val="100000"/>
              <a:buNone/>
            </a:pPr>
            <a:r>
              <a:rPr lang="en-US"/>
              <a:t>Critical enablers can be divided into:</a:t>
            </a:r>
            <a:endParaRPr/>
          </a:p>
          <a:p>
            <a:pPr indent="-228600" lvl="0" marL="228600" rtl="0" algn="l">
              <a:lnSpc>
                <a:spcPct val="120000"/>
              </a:lnSpc>
              <a:spcBef>
                <a:spcPts val="1000"/>
              </a:spcBef>
              <a:spcAft>
                <a:spcPts val="0"/>
              </a:spcAft>
              <a:buClr>
                <a:schemeClr val="dk1"/>
              </a:buClr>
              <a:buSzPct val="100000"/>
              <a:buChar char="•"/>
            </a:pPr>
            <a:r>
              <a:rPr b="1" lang="en-US"/>
              <a:t>Programme enablers</a:t>
            </a:r>
            <a:r>
              <a:rPr lang="en-US"/>
              <a:t>, e.g. ensuring that health services for key populations and people living with HIV are provided without stigma </a:t>
            </a:r>
            <a:endParaRPr/>
          </a:p>
          <a:p>
            <a:pPr indent="-228600" lvl="0" marL="228600" rtl="0" algn="l">
              <a:lnSpc>
                <a:spcPct val="120000"/>
              </a:lnSpc>
              <a:spcBef>
                <a:spcPts val="1000"/>
              </a:spcBef>
              <a:spcAft>
                <a:spcPts val="0"/>
              </a:spcAft>
              <a:buClr>
                <a:schemeClr val="dk1"/>
              </a:buClr>
              <a:buSzPct val="100000"/>
              <a:buChar char="•"/>
            </a:pPr>
            <a:r>
              <a:rPr b="1" lang="en-US"/>
              <a:t>Societal enablers</a:t>
            </a:r>
            <a:r>
              <a:rPr lang="en-US"/>
              <a:t>, e.g. the decriminalisation of HIV transmission</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rPr lang="en-US"/>
              <a:t>This session focuses on </a:t>
            </a:r>
            <a:r>
              <a:rPr b="1" lang="en-US"/>
              <a:t>societal enablers.</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158" name="Google Shape;158;p13"/>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extLst>
                  <a:ext uri="http://customooxmlschemas.google.com/">
                    <go:slidesCustomData xmlns:go="http://customooxmlschemas.google.com/" textRoundtripDataId="3"/>
                  </a:ext>
                </a:extLst>
              </a:rPr>
              <a:t>Examples</a:t>
            </a:r>
            <a:r>
              <a:rPr lang="en-US" sz="3600"/>
              <a:t> of critical enablers</a:t>
            </a:r>
            <a:endParaRPr/>
          </a:p>
        </p:txBody>
      </p:sp>
      <p:cxnSp>
        <p:nvCxnSpPr>
          <p:cNvPr id="164" name="Google Shape;164;p1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grpSp>
        <p:nvGrpSpPr>
          <p:cNvPr id="165" name="Google Shape;165;p14"/>
          <p:cNvGrpSpPr/>
          <p:nvPr/>
        </p:nvGrpSpPr>
        <p:grpSpPr>
          <a:xfrm>
            <a:off x="600075" y="1475763"/>
            <a:ext cx="10172700" cy="4733081"/>
            <a:chOff x="2095" y="0"/>
            <a:chExt cx="8687898" cy="5199300"/>
          </a:xfrm>
        </p:grpSpPr>
        <p:sp>
          <p:nvSpPr>
            <p:cNvPr id="166" name="Google Shape;166;p14"/>
            <p:cNvSpPr/>
            <p:nvPr/>
          </p:nvSpPr>
          <p:spPr>
            <a:xfrm>
              <a:off x="2095" y="0"/>
              <a:ext cx="2056307" cy="519924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4"/>
            <p:cNvSpPr txBox="1"/>
            <p:nvPr/>
          </p:nvSpPr>
          <p:spPr>
            <a:xfrm>
              <a:off x="2095" y="0"/>
              <a:ext cx="2056307" cy="155977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i="0" lang="en-US" sz="2300" u="none" cap="none" strike="noStrike">
                  <a:solidFill>
                    <a:schemeClr val="dk1"/>
                  </a:solidFill>
                  <a:latin typeface="Arial"/>
                  <a:ea typeface="Arial"/>
                  <a:cs typeface="Arial"/>
                  <a:sym typeface="Arial"/>
                </a:rPr>
                <a:t>Laws and policies</a:t>
              </a:r>
              <a:endParaRPr b="0" i="0" sz="2300" u="none" cap="none" strike="noStrike">
                <a:solidFill>
                  <a:schemeClr val="dk1"/>
                </a:solidFill>
                <a:latin typeface="Arial"/>
                <a:ea typeface="Arial"/>
                <a:cs typeface="Arial"/>
                <a:sym typeface="Arial"/>
              </a:endParaRPr>
            </a:p>
          </p:txBody>
        </p:sp>
        <p:sp>
          <p:nvSpPr>
            <p:cNvPr id="168" name="Google Shape;168;p14"/>
            <p:cNvSpPr/>
            <p:nvPr/>
          </p:nvSpPr>
          <p:spPr>
            <a:xfrm>
              <a:off x="207726" y="1560804"/>
              <a:ext cx="1645045" cy="95553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4"/>
            <p:cNvSpPr txBox="1"/>
            <p:nvPr/>
          </p:nvSpPr>
          <p:spPr>
            <a:xfrm>
              <a:off x="235713" y="1588791"/>
              <a:ext cx="1589071" cy="899556"/>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extLst>
                    <a:ext uri="http://customooxmlschemas.google.com/">
                      <go:slidesCustomData xmlns:go="http://customooxmlschemas.google.com/" textRoundtripDataId="4"/>
                    </a:ext>
                  </a:extLst>
                </a:rPr>
                <a:t>Moving towards decriminal</a:t>
              </a:r>
              <a:r>
                <a:rPr lang="en-US" sz="1200">
                  <a:solidFill>
                    <a:schemeClr val="lt1"/>
                  </a:solidFill>
                  <a:extLst>
                    <a:ext uri="http://customooxmlschemas.google.com/">
                      <go:slidesCustomData xmlns:go="http://customooxmlschemas.google.com/" textRoundtripDataId="5"/>
                    </a:ext>
                  </a:extLst>
                </a:rPr>
                <a:t>is</a:t>
              </a:r>
              <a:r>
                <a:rPr b="0" i="0" lang="en-US" sz="1200" u="none" cap="none" strike="noStrike">
                  <a:solidFill>
                    <a:schemeClr val="lt1"/>
                  </a:solidFill>
                  <a:latin typeface="Arial"/>
                  <a:ea typeface="Arial"/>
                  <a:cs typeface="Arial"/>
                  <a:sym typeface="Arial"/>
                  <a:extLst>
                    <a:ext uri="http://customooxmlschemas.google.com/">
                      <go:slidesCustomData xmlns:go="http://customooxmlschemas.google.com/" textRoundtripDataId="6"/>
                    </a:ext>
                  </a:extLst>
                </a:rPr>
                <a:t>ing key populations</a:t>
              </a:r>
              <a:endParaRPr b="0" i="0" sz="1200" u="none" cap="none" strike="noStrike">
                <a:solidFill>
                  <a:schemeClr val="lt1"/>
                </a:solidFill>
                <a:latin typeface="Arial"/>
                <a:ea typeface="Arial"/>
                <a:cs typeface="Arial"/>
                <a:sym typeface="Arial"/>
              </a:endParaRPr>
            </a:p>
          </p:txBody>
        </p:sp>
        <p:sp>
          <p:nvSpPr>
            <p:cNvPr id="170" name="Google Shape;170;p14"/>
            <p:cNvSpPr/>
            <p:nvPr/>
          </p:nvSpPr>
          <p:spPr>
            <a:xfrm>
              <a:off x="207726" y="2623976"/>
              <a:ext cx="1645045" cy="699663"/>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171" name="Google Shape;171;p14"/>
            <p:cNvSpPr txBox="1"/>
            <p:nvPr/>
          </p:nvSpPr>
          <p:spPr>
            <a:xfrm>
              <a:off x="228218" y="2644468"/>
              <a:ext cx="1604061" cy="65867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Calibri"/>
                  <a:ea typeface="Calibri"/>
                  <a:cs typeface="Calibri"/>
                  <a:sym typeface="Calibri"/>
                </a:rPr>
                <a:t>Age of consent to services</a:t>
              </a:r>
              <a:endParaRPr b="0" i="0" sz="1200" u="none" cap="none" strike="noStrike">
                <a:solidFill>
                  <a:srgbClr val="000000"/>
                </a:solidFill>
                <a:latin typeface="Arial"/>
                <a:ea typeface="Arial"/>
                <a:cs typeface="Arial"/>
                <a:sym typeface="Arial"/>
              </a:endParaRPr>
            </a:p>
          </p:txBody>
        </p:sp>
        <p:sp>
          <p:nvSpPr>
            <p:cNvPr id="172" name="Google Shape;172;p14"/>
            <p:cNvSpPr/>
            <p:nvPr/>
          </p:nvSpPr>
          <p:spPr>
            <a:xfrm>
              <a:off x="207726" y="3431280"/>
              <a:ext cx="1645045" cy="699663"/>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4"/>
            <p:cNvSpPr txBox="1"/>
            <p:nvPr/>
          </p:nvSpPr>
          <p:spPr>
            <a:xfrm>
              <a:off x="228218" y="3451772"/>
              <a:ext cx="1604061" cy="658679"/>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Recognition of transgender people in the law</a:t>
              </a:r>
              <a:endParaRPr b="0" i="0" sz="1200" u="none" cap="none" strike="noStrike">
                <a:solidFill>
                  <a:schemeClr val="lt1"/>
                </a:solidFill>
                <a:latin typeface="Arial"/>
                <a:ea typeface="Arial"/>
                <a:cs typeface="Arial"/>
                <a:sym typeface="Arial"/>
              </a:endParaRPr>
            </a:p>
          </p:txBody>
        </p:sp>
        <p:sp>
          <p:nvSpPr>
            <p:cNvPr id="174" name="Google Shape;174;p14"/>
            <p:cNvSpPr/>
            <p:nvPr/>
          </p:nvSpPr>
          <p:spPr>
            <a:xfrm>
              <a:off x="207722" y="4238593"/>
              <a:ext cx="1644900" cy="8415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4"/>
            <p:cNvSpPr txBox="1"/>
            <p:nvPr/>
          </p:nvSpPr>
          <p:spPr>
            <a:xfrm>
              <a:off x="228122" y="4259090"/>
              <a:ext cx="1604100" cy="762900"/>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Access to justice and legal literacy and support for </a:t>
              </a:r>
              <a:r>
                <a:rPr lang="en-US" sz="1200">
                  <a:solidFill>
                    <a:schemeClr val="lt1"/>
                  </a:solidFill>
                  <a:latin typeface="Arial"/>
                  <a:ea typeface="Arial"/>
                  <a:cs typeface="Arial"/>
                  <a:sym typeface="Arial"/>
                </a:rPr>
                <a:t>key populations</a:t>
              </a:r>
              <a:endParaRPr b="0" i="0" sz="1200" u="none" cap="none" strike="noStrike">
                <a:solidFill>
                  <a:schemeClr val="lt1"/>
                </a:solidFill>
                <a:latin typeface="Arial"/>
                <a:ea typeface="Arial"/>
                <a:cs typeface="Arial"/>
                <a:sym typeface="Arial"/>
              </a:endParaRPr>
            </a:p>
          </p:txBody>
        </p:sp>
        <p:sp>
          <p:nvSpPr>
            <p:cNvPr id="176" name="Google Shape;176;p14"/>
            <p:cNvSpPr/>
            <p:nvPr/>
          </p:nvSpPr>
          <p:spPr>
            <a:xfrm>
              <a:off x="2212625" y="0"/>
              <a:ext cx="2056307" cy="519924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4"/>
            <p:cNvSpPr txBox="1"/>
            <p:nvPr/>
          </p:nvSpPr>
          <p:spPr>
            <a:xfrm>
              <a:off x="2212625" y="0"/>
              <a:ext cx="2056307" cy="155977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lang="en-US" sz="2300">
                  <a:solidFill>
                    <a:schemeClr val="dk1"/>
                  </a:solidFill>
                </a:rPr>
                <a:t>Addressing s</a:t>
              </a:r>
              <a:r>
                <a:rPr b="1" i="0" lang="en-US" sz="2300" u="none" cap="none" strike="noStrike">
                  <a:solidFill>
                    <a:schemeClr val="dk1"/>
                  </a:solidFill>
                  <a:latin typeface="Arial"/>
                  <a:ea typeface="Arial"/>
                  <a:cs typeface="Arial"/>
                  <a:sym typeface="Arial"/>
                </a:rPr>
                <a:t>tigma and discrimination</a:t>
              </a:r>
              <a:endParaRPr b="0" i="0" sz="2300" u="none" cap="none" strike="noStrike">
                <a:solidFill>
                  <a:schemeClr val="dk1"/>
                </a:solidFill>
                <a:latin typeface="Arial"/>
                <a:ea typeface="Arial"/>
                <a:cs typeface="Arial"/>
                <a:sym typeface="Arial"/>
              </a:endParaRPr>
            </a:p>
          </p:txBody>
        </p:sp>
        <p:sp>
          <p:nvSpPr>
            <p:cNvPr id="178" name="Google Shape;178;p14"/>
            <p:cNvSpPr/>
            <p:nvPr/>
          </p:nvSpPr>
          <p:spPr>
            <a:xfrm>
              <a:off x="2418247" y="1560319"/>
              <a:ext cx="1645200" cy="98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4"/>
            <p:cNvSpPr txBox="1"/>
            <p:nvPr/>
          </p:nvSpPr>
          <p:spPr>
            <a:xfrm>
              <a:off x="2460322" y="1602392"/>
              <a:ext cx="1560900" cy="983100"/>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Anti-stigma, antidiscrimination and protective policies</a:t>
              </a:r>
              <a:endParaRPr b="0" i="0" sz="1200" u="none" cap="none" strike="noStrike">
                <a:solidFill>
                  <a:schemeClr val="lt1"/>
                </a:solidFill>
                <a:latin typeface="Arial"/>
                <a:ea typeface="Arial"/>
                <a:cs typeface="Arial"/>
                <a:sym typeface="Arial"/>
              </a:endParaRPr>
            </a:p>
          </p:txBody>
        </p:sp>
        <p:sp>
          <p:nvSpPr>
            <p:cNvPr id="180" name="Google Shape;180;p14"/>
            <p:cNvSpPr/>
            <p:nvPr/>
          </p:nvSpPr>
          <p:spPr>
            <a:xfrm>
              <a:off x="2418256" y="2690908"/>
              <a:ext cx="1644900" cy="8415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4"/>
            <p:cNvSpPr txBox="1"/>
            <p:nvPr/>
          </p:nvSpPr>
          <p:spPr>
            <a:xfrm>
              <a:off x="2442922" y="2772704"/>
              <a:ext cx="1595700" cy="720273"/>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extLst>
                    <a:ext uri="http://customooxmlschemas.google.com/">
                      <go:slidesCustomData xmlns:go="http://customooxmlschemas.google.com/" textRoundtripDataId="7"/>
                    </a:ext>
                  </a:extLst>
                </a:rPr>
                <a:t>P</a:t>
              </a:r>
              <a:r>
                <a:rPr lang="en-US" sz="1200">
                  <a:solidFill>
                    <a:schemeClr val="lt1"/>
                  </a:solidFill>
                  <a:extLst>
                    <a:ext uri="http://customooxmlschemas.google.com/">
                      <go:slidesCustomData xmlns:go="http://customooxmlschemas.google.com/" textRoundtripDataId="8"/>
                    </a:ext>
                  </a:extLst>
                </a:rPr>
                <a:t>rofessional and competent services for key populations</a:t>
              </a:r>
              <a:r>
                <a:rPr b="0" i="0" lang="en-US" sz="1200" u="none" cap="none" strike="noStrike">
                  <a:solidFill>
                    <a:schemeClr val="lt1"/>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sp>
          <p:nvSpPr>
            <p:cNvPr id="182" name="Google Shape;182;p14"/>
            <p:cNvSpPr/>
            <p:nvPr/>
          </p:nvSpPr>
          <p:spPr>
            <a:xfrm>
              <a:off x="2418247" y="3674866"/>
              <a:ext cx="1645200" cy="107310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4"/>
            <p:cNvSpPr txBox="1"/>
            <p:nvPr/>
          </p:nvSpPr>
          <p:spPr>
            <a:xfrm>
              <a:off x="2442922" y="3703653"/>
              <a:ext cx="1595700" cy="1044214"/>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Training and sensit</a:t>
              </a:r>
              <a:r>
                <a:rPr lang="en-US" sz="1200">
                  <a:solidFill>
                    <a:schemeClr val="lt1"/>
                  </a:solidFill>
                </a:rPr>
                <a:t>is</a:t>
              </a:r>
              <a:r>
                <a:rPr b="0" i="0" lang="en-US" sz="1200" u="none" cap="none" strike="noStrike">
                  <a:solidFill>
                    <a:schemeClr val="lt1"/>
                  </a:solidFill>
                  <a:latin typeface="Arial"/>
                  <a:ea typeface="Arial"/>
                  <a:cs typeface="Arial"/>
                  <a:sym typeface="Arial"/>
                </a:rPr>
                <a:t>ation of health workers and law enforcement officers</a:t>
              </a:r>
              <a:endParaRPr b="0" i="0" sz="1200" u="none" cap="none" strike="sngStrike">
                <a:solidFill>
                  <a:schemeClr val="lt1"/>
                </a:solidFill>
                <a:latin typeface="Arial"/>
                <a:ea typeface="Arial"/>
                <a:cs typeface="Arial"/>
                <a:sym typeface="Arial"/>
              </a:endParaRPr>
            </a:p>
          </p:txBody>
        </p:sp>
        <p:sp>
          <p:nvSpPr>
            <p:cNvPr id="184" name="Google Shape;184;p14"/>
            <p:cNvSpPr/>
            <p:nvPr/>
          </p:nvSpPr>
          <p:spPr>
            <a:xfrm>
              <a:off x="4437621" y="0"/>
              <a:ext cx="2056200" cy="51993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4"/>
            <p:cNvSpPr txBox="1"/>
            <p:nvPr/>
          </p:nvSpPr>
          <p:spPr>
            <a:xfrm>
              <a:off x="4423156" y="0"/>
              <a:ext cx="2056307" cy="155977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i="0" lang="en-US" sz="2300" u="none" cap="none" strike="noStrike">
                  <a:solidFill>
                    <a:schemeClr val="dk1"/>
                  </a:solidFill>
                  <a:latin typeface="Arial"/>
                  <a:ea typeface="Arial"/>
                  <a:cs typeface="Arial"/>
                  <a:sym typeface="Arial"/>
                </a:rPr>
                <a:t>Community empowerment </a:t>
              </a:r>
              <a:endParaRPr b="0" i="0" sz="2300" u="none" cap="none" strike="noStrike">
                <a:solidFill>
                  <a:schemeClr val="dk1"/>
                </a:solidFill>
                <a:latin typeface="Arial"/>
                <a:ea typeface="Arial"/>
                <a:cs typeface="Arial"/>
                <a:sym typeface="Arial"/>
              </a:endParaRPr>
            </a:p>
          </p:txBody>
        </p:sp>
        <p:sp>
          <p:nvSpPr>
            <p:cNvPr id="186" name="Google Shape;186;p14"/>
            <p:cNvSpPr/>
            <p:nvPr/>
          </p:nvSpPr>
          <p:spPr>
            <a:xfrm>
              <a:off x="4628786" y="1586524"/>
              <a:ext cx="1645045" cy="953595"/>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4"/>
            <p:cNvSpPr txBox="1"/>
            <p:nvPr/>
          </p:nvSpPr>
          <p:spPr>
            <a:xfrm>
              <a:off x="4656716" y="1614454"/>
              <a:ext cx="1589185" cy="897735"/>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Programmes </a:t>
              </a:r>
              <a:r>
                <a:rPr b="0" i="0" lang="en-US" sz="1200" u="none" cap="none" strike="noStrike">
                  <a:solidFill>
                    <a:schemeClr val="lt1"/>
                  </a:solidFill>
                  <a:latin typeface="Arial"/>
                  <a:ea typeface="Arial"/>
                  <a:cs typeface="Arial"/>
                  <a:sym typeface="Arial"/>
                  <a:extLst>
                    <a:ext uri="http://customooxmlschemas.google.com/">
                      <go:slidesCustomData xmlns:go="http://customooxmlschemas.google.com/" textRoundtripDataId="9"/>
                    </a:ext>
                  </a:extLst>
                </a:rPr>
                <a:t>led by key-population </a:t>
              </a:r>
              <a:r>
                <a:rPr b="0" i="0" lang="en-US" sz="1200" u="none" cap="none" strike="noStrike">
                  <a:solidFill>
                    <a:schemeClr val="lt1"/>
                  </a:solidFill>
                  <a:latin typeface="Arial"/>
                  <a:ea typeface="Arial"/>
                  <a:cs typeface="Arial"/>
                  <a:sym typeface="Arial"/>
                </a:rPr>
                <a:t>organ</a:t>
              </a:r>
              <a:r>
                <a:rPr lang="en-US" sz="1200">
                  <a:solidFill>
                    <a:schemeClr val="lt1"/>
                  </a:solidFill>
                </a:rPr>
                <a:t>is</a:t>
              </a:r>
              <a:r>
                <a:rPr b="0" i="0" lang="en-US" sz="1200" u="none" cap="none" strike="noStrike">
                  <a:solidFill>
                    <a:schemeClr val="lt1"/>
                  </a:solidFill>
                  <a:latin typeface="Arial"/>
                  <a:ea typeface="Arial"/>
                  <a:cs typeface="Arial"/>
                  <a:sym typeface="Arial"/>
                </a:rPr>
                <a:t>ations</a:t>
              </a:r>
              <a:endParaRPr b="0" i="0" sz="1200" u="none" cap="none" strike="noStrike">
                <a:solidFill>
                  <a:schemeClr val="lt1"/>
                </a:solidFill>
                <a:latin typeface="Arial"/>
                <a:ea typeface="Arial"/>
                <a:cs typeface="Arial"/>
                <a:sym typeface="Arial"/>
              </a:endParaRPr>
            </a:p>
          </p:txBody>
        </p:sp>
        <p:sp>
          <p:nvSpPr>
            <p:cNvPr id="188" name="Google Shape;188;p14"/>
            <p:cNvSpPr/>
            <p:nvPr/>
          </p:nvSpPr>
          <p:spPr>
            <a:xfrm>
              <a:off x="4628786" y="2682949"/>
              <a:ext cx="1645045" cy="953596"/>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4"/>
            <p:cNvSpPr txBox="1"/>
            <p:nvPr/>
          </p:nvSpPr>
          <p:spPr>
            <a:xfrm>
              <a:off x="4652524" y="2816555"/>
              <a:ext cx="1597569" cy="677508"/>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Laws and policies allowing freedom of association</a:t>
              </a:r>
              <a:endParaRPr b="0" i="0" sz="1200" u="none" cap="none" strike="noStrike">
                <a:solidFill>
                  <a:schemeClr val="lt1"/>
                </a:solidFill>
                <a:latin typeface="Arial"/>
                <a:ea typeface="Arial"/>
                <a:cs typeface="Arial"/>
                <a:sym typeface="Arial"/>
              </a:endParaRPr>
            </a:p>
          </p:txBody>
        </p:sp>
        <p:sp>
          <p:nvSpPr>
            <p:cNvPr id="190" name="Google Shape;190;p14"/>
            <p:cNvSpPr/>
            <p:nvPr/>
          </p:nvSpPr>
          <p:spPr>
            <a:xfrm>
              <a:off x="6633686" y="0"/>
              <a:ext cx="2056307" cy="5199243"/>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4"/>
            <p:cNvSpPr txBox="1"/>
            <p:nvPr/>
          </p:nvSpPr>
          <p:spPr>
            <a:xfrm>
              <a:off x="6633686" y="0"/>
              <a:ext cx="2056307" cy="155977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Clr>
                  <a:schemeClr val="dk1"/>
                </a:buClr>
                <a:buSzPts val="2300"/>
                <a:buFont typeface="Calibri"/>
                <a:buNone/>
              </a:pPr>
              <a:r>
                <a:rPr b="1" lang="en-US" sz="2300">
                  <a:solidFill>
                    <a:schemeClr val="dk1"/>
                  </a:solidFill>
                </a:rPr>
                <a:t>Addressing v</a:t>
              </a:r>
              <a:r>
                <a:rPr b="1" i="0" lang="en-US" sz="2300" u="none" cap="none" strike="noStrike">
                  <a:solidFill>
                    <a:schemeClr val="dk1"/>
                  </a:solidFill>
                  <a:latin typeface="Arial"/>
                  <a:ea typeface="Arial"/>
                  <a:cs typeface="Arial"/>
                  <a:sym typeface="Arial"/>
                </a:rPr>
                <a:t>iolence against key populations</a:t>
              </a:r>
              <a:endParaRPr b="0" i="0" sz="2300" u="none" cap="none" strike="noStrike">
                <a:solidFill>
                  <a:schemeClr val="dk1"/>
                </a:solidFill>
                <a:latin typeface="Arial"/>
                <a:ea typeface="Arial"/>
                <a:cs typeface="Arial"/>
                <a:sym typeface="Arial"/>
              </a:endParaRPr>
            </a:p>
          </p:txBody>
        </p:sp>
        <p:sp>
          <p:nvSpPr>
            <p:cNvPr id="192" name="Google Shape;192;p14"/>
            <p:cNvSpPr/>
            <p:nvPr/>
          </p:nvSpPr>
          <p:spPr>
            <a:xfrm>
              <a:off x="6839316" y="1582984"/>
              <a:ext cx="1645045" cy="936934"/>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4"/>
            <p:cNvSpPr txBox="1"/>
            <p:nvPr/>
          </p:nvSpPr>
          <p:spPr>
            <a:xfrm>
              <a:off x="6866758" y="1610426"/>
              <a:ext cx="1590161" cy="882050"/>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Policies prevent</a:t>
              </a:r>
              <a:r>
                <a:rPr lang="en-US" sz="1200">
                  <a:solidFill>
                    <a:schemeClr val="lt1"/>
                  </a:solidFill>
                  <a:latin typeface="Arial"/>
                  <a:ea typeface="Arial"/>
                  <a:cs typeface="Arial"/>
                  <a:sym typeface="Arial"/>
                </a:rPr>
                <a:t>i</a:t>
              </a:r>
              <a:r>
                <a:rPr b="0" i="0" lang="en-US" sz="1200" u="none" cap="none" strike="noStrike">
                  <a:solidFill>
                    <a:schemeClr val="lt1"/>
                  </a:solidFill>
                  <a:latin typeface="Arial"/>
                  <a:ea typeface="Arial"/>
                  <a:cs typeface="Arial"/>
                  <a:sym typeface="Arial"/>
                </a:rPr>
                <a:t>ng violence against key populations</a:t>
              </a:r>
              <a:endParaRPr b="0" i="0" sz="1200" u="none" cap="none" strike="noStrike">
                <a:solidFill>
                  <a:schemeClr val="lt1"/>
                </a:solidFill>
                <a:latin typeface="Arial"/>
                <a:ea typeface="Arial"/>
                <a:cs typeface="Arial"/>
                <a:sym typeface="Arial"/>
              </a:endParaRPr>
            </a:p>
          </p:txBody>
        </p:sp>
        <p:sp>
          <p:nvSpPr>
            <p:cNvPr id="194" name="Google Shape;194;p14"/>
            <p:cNvSpPr/>
            <p:nvPr/>
          </p:nvSpPr>
          <p:spPr>
            <a:xfrm>
              <a:off x="6839316" y="2657773"/>
              <a:ext cx="1645045" cy="98309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4"/>
            <p:cNvSpPr txBox="1"/>
            <p:nvPr/>
          </p:nvSpPr>
          <p:spPr>
            <a:xfrm>
              <a:off x="6868110" y="2741313"/>
              <a:ext cx="1587457" cy="767805"/>
            </a:xfrm>
            <a:prstGeom prst="rect">
              <a:avLst/>
            </a:prstGeom>
            <a:noFill/>
            <a:ln>
              <a:noFill/>
            </a:ln>
          </p:spPr>
          <p:txBody>
            <a:bodyPr anchorCtr="0" anchor="ctr" bIns="28575" lIns="38100" spcFirstLastPara="1" rIns="38100" wrap="square" tIns="28575">
              <a:noAutofit/>
            </a:bodyPr>
            <a:lstStyle/>
            <a:p>
              <a:pPr indent="0" lvl="0" marL="0" marR="0" rtl="0" algn="ctr">
                <a:lnSpc>
                  <a:spcPct val="90000"/>
                </a:lnSpc>
                <a:spcBef>
                  <a:spcPts val="0"/>
                </a:spcBef>
                <a:spcAft>
                  <a:spcPts val="0"/>
                </a:spcAft>
                <a:buClr>
                  <a:schemeClr val="lt1"/>
                </a:buClr>
                <a:buSzPts val="1500"/>
                <a:buFont typeface="Calibri"/>
                <a:buNone/>
              </a:pPr>
              <a:r>
                <a:rPr b="0" i="0" lang="en-US" sz="1200" u="none" cap="none" strike="noStrike">
                  <a:solidFill>
                    <a:schemeClr val="lt1"/>
                  </a:solidFill>
                  <a:latin typeface="Arial"/>
                  <a:ea typeface="Arial"/>
                  <a:cs typeface="Arial"/>
                  <a:sym typeface="Arial"/>
                </a:rPr>
                <a:t>Support for persons experiencing violence</a:t>
              </a:r>
              <a:endParaRPr b="0" i="0" sz="1200" u="none" cap="none" strike="noStrike">
                <a:solidFill>
                  <a:srgbClr val="000000"/>
                </a:solidFill>
                <a:latin typeface="Arial"/>
                <a:ea typeface="Arial"/>
                <a:cs typeface="Arial"/>
                <a:sym typeface="Arial"/>
              </a:endParaRPr>
            </a:p>
          </p:txBody>
        </p:sp>
      </p:grpSp>
      <p:sp>
        <p:nvSpPr>
          <p:cNvPr id="196" name="Google Shape;196;p14"/>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200"/>
              <a:t>Country investments in critical enablers</a:t>
            </a:r>
            <a:endParaRPr sz="4000"/>
          </a:p>
        </p:txBody>
      </p:sp>
      <p:cxnSp>
        <p:nvCxnSpPr>
          <p:cNvPr id="202" name="Google Shape;202;p1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03" name="Google Shape;203;p15"/>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Clr>
                <a:schemeClr val="dk1"/>
              </a:buClr>
              <a:buSzPct val="74666"/>
              <a:buNone/>
            </a:pPr>
            <a:r>
              <a:rPr b="1" lang="en-US" sz="3750"/>
              <a:t>Czechia, the Netherlands, Portugal and Switzerland </a:t>
            </a:r>
            <a:r>
              <a:rPr lang="en-US" sz="3750"/>
              <a:t>have decriminalised </a:t>
            </a:r>
            <a:r>
              <a:rPr b="1" lang="en-US" sz="3750"/>
              <a:t>drug use and drug possession</a:t>
            </a:r>
            <a:r>
              <a:rPr lang="en-US" sz="3750"/>
              <a:t> for personal use. They have also invested significantly in harm reduction programmes. New cases of HIV among people who inject drugs are low.</a:t>
            </a:r>
            <a:endParaRPr sz="3750"/>
          </a:p>
          <a:p>
            <a:pPr indent="0" lvl="0" marL="0" rtl="0" algn="l">
              <a:lnSpc>
                <a:spcPct val="120000"/>
              </a:lnSpc>
              <a:spcBef>
                <a:spcPts val="1000"/>
              </a:spcBef>
              <a:spcAft>
                <a:spcPts val="0"/>
              </a:spcAft>
              <a:buClr>
                <a:schemeClr val="dk1"/>
              </a:buClr>
              <a:buSzPct val="74666"/>
              <a:buNone/>
            </a:pPr>
            <a:r>
              <a:rPr lang="en-US" sz="3750"/>
              <a:t>In </a:t>
            </a:r>
            <a:r>
              <a:rPr b="1" lang="en-US" sz="3750"/>
              <a:t>Argentina</a:t>
            </a:r>
            <a:r>
              <a:rPr lang="en-US" sz="3750"/>
              <a:t>, a study on the impact of law reforms to allow change of gender on identity documents found that after the law was introduced, </a:t>
            </a:r>
            <a:r>
              <a:rPr b="1" lang="en-US" sz="3750"/>
              <a:t>reports of stigma and discrimination against transgender women fell from approximately 80% to around 30%. </a:t>
            </a:r>
            <a:r>
              <a:rPr lang="en-US" sz="3750"/>
              <a:t>Prior to the law, almost half of transgender women reported needing to abandon their education due to stigma. This dropped to </a:t>
            </a:r>
            <a:r>
              <a:rPr b="1" lang="en-US" sz="3750"/>
              <a:t>4%</a:t>
            </a:r>
            <a:r>
              <a:rPr lang="en-US" sz="3750"/>
              <a:t> after the law was introduced.</a:t>
            </a:r>
            <a:endParaRPr sz="3750"/>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i="1"/>
          </a:p>
          <a:p>
            <a:pPr indent="0" lvl="0" marL="0" rtl="0" algn="l">
              <a:lnSpc>
                <a:spcPct val="120000"/>
              </a:lnSpc>
              <a:spcBef>
                <a:spcPts val="1000"/>
              </a:spcBef>
              <a:spcAft>
                <a:spcPts val="0"/>
              </a:spcAft>
              <a:buClr>
                <a:schemeClr val="dk1"/>
              </a:buClr>
              <a:buSzPct val="100000"/>
              <a:buNone/>
            </a:pPr>
            <a:r>
              <a:t/>
            </a:r>
            <a:endParaRPr/>
          </a:p>
        </p:txBody>
      </p:sp>
      <p:sp>
        <p:nvSpPr>
          <p:cNvPr id="204" name="Google Shape;204;p15"/>
          <p:cNvSpPr txBox="1"/>
          <p:nvPr/>
        </p:nvSpPr>
        <p:spPr>
          <a:xfrm>
            <a:off x="838199" y="4811335"/>
            <a:ext cx="10515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Sources: </a:t>
            </a:r>
            <a:r>
              <a:rPr i="1" lang="en-US">
                <a:solidFill>
                  <a:schemeClr val="dk2"/>
                </a:solidFill>
                <a:latin typeface="Arial"/>
                <a:ea typeface="Arial"/>
                <a:cs typeface="Arial"/>
                <a:sym typeface="Arial"/>
              </a:rPr>
              <a:t>HIV and People who Use Drugs. Human Rights Fact Sheet Series No. 2; HIV and Transgender and Other Gender-Diverse People. Human Rights Fact Sheet Series No. 4 </a:t>
            </a:r>
            <a:r>
              <a:rPr lang="en-US">
                <a:solidFill>
                  <a:schemeClr val="dk2"/>
                </a:solidFill>
                <a:latin typeface="Arial"/>
                <a:ea typeface="Arial"/>
                <a:cs typeface="Arial"/>
                <a:sym typeface="Arial"/>
              </a:rPr>
              <a:t>(UNAIDS, 2021) </a:t>
            </a:r>
            <a:endParaRPr>
              <a:solidFill>
                <a:schemeClr val="dk2"/>
              </a:solidFill>
              <a:latin typeface="Arial"/>
              <a:ea typeface="Arial"/>
              <a:cs typeface="Arial"/>
              <a:sym typeface="Arial"/>
            </a:endParaRPr>
          </a:p>
        </p:txBody>
      </p:sp>
      <p:sp>
        <p:nvSpPr>
          <p:cNvPr id="205" name="Google Shape;205;p15"/>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23749"/>
              <a:buFont typeface="Arial"/>
              <a:buNone/>
            </a:pPr>
            <a:r>
              <a:rPr lang="en-US" sz="3200"/>
              <a:t>Investing in critical enablers </a:t>
            </a:r>
            <a:endParaRPr sz="3200"/>
          </a:p>
          <a:p>
            <a:pPr indent="0" lvl="0" marL="0" rtl="0" algn="l">
              <a:lnSpc>
                <a:spcPct val="90000"/>
              </a:lnSpc>
              <a:spcBef>
                <a:spcPts val="0"/>
              </a:spcBef>
              <a:spcAft>
                <a:spcPts val="0"/>
              </a:spcAft>
              <a:buClr>
                <a:schemeClr val="lt1"/>
              </a:buClr>
              <a:buSzPct val="123749"/>
              <a:buFont typeface="Arial"/>
              <a:buNone/>
            </a:pPr>
            <a:r>
              <a:rPr lang="en-US" sz="3200"/>
              <a:t>saves lives</a:t>
            </a:r>
            <a:endParaRPr sz="3200"/>
          </a:p>
        </p:txBody>
      </p:sp>
      <p:sp>
        <p:nvSpPr>
          <p:cNvPr id="212" name="Google Shape;212;p16"/>
          <p:cNvSpPr txBox="1"/>
          <p:nvPr>
            <p:ph idx="1" type="body"/>
          </p:nvPr>
        </p:nvSpPr>
        <p:spPr>
          <a:xfrm>
            <a:off x="838200" y="1825625"/>
            <a:ext cx="5012246"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extLst>
                  <a:ext uri="http://customooxmlschemas.google.com/">
                    <go:slidesCustomData xmlns:go="http://customooxmlschemas.google.com/" textRoundtripDataId="10"/>
                  </a:ext>
                </a:extLst>
              </a:rPr>
              <a:t>HIV infections and AIDS-related deaths estimated through 2020, and modelled predictions of the infections and deaths by 2030, if the 2025 targets for societal enablers are or are not achieved</a:t>
            </a:r>
            <a:endParaRPr/>
          </a:p>
        </p:txBody>
      </p:sp>
      <p:pic>
        <p:nvPicPr>
          <p:cNvPr id="213" name="Google Shape;213;p16"/>
          <p:cNvPicPr preferRelativeResize="0"/>
          <p:nvPr/>
        </p:nvPicPr>
        <p:blipFill rotWithShape="1">
          <a:blip r:embed="rId3">
            <a:alphaModFix/>
          </a:blip>
          <a:srcRect b="0" l="0" r="0" t="0"/>
          <a:stretch/>
        </p:blipFill>
        <p:spPr>
          <a:xfrm>
            <a:off x="5879022" y="1271587"/>
            <a:ext cx="5174734" cy="5156964"/>
          </a:xfrm>
          <a:prstGeom prst="rect">
            <a:avLst/>
          </a:prstGeom>
          <a:noFill/>
          <a:ln>
            <a:noFill/>
          </a:ln>
        </p:spPr>
      </p:pic>
      <p:sp>
        <p:nvSpPr>
          <p:cNvPr id="214" name="Google Shape;214;p16"/>
          <p:cNvSpPr txBox="1"/>
          <p:nvPr/>
        </p:nvSpPr>
        <p:spPr>
          <a:xfrm>
            <a:off x="838200" y="5216873"/>
            <a:ext cx="4434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Beyrer, C. </a:t>
            </a:r>
            <a:r>
              <a:rPr lang="en-US">
                <a:solidFill>
                  <a:schemeClr val="dk2"/>
                </a:solidFill>
                <a:latin typeface="Arial"/>
                <a:ea typeface="Arial"/>
                <a:cs typeface="Arial"/>
                <a:sym typeface="Arial"/>
              </a:rPr>
              <a:t>Presentation on societal enablers</a:t>
            </a:r>
            <a:endParaRPr>
              <a:solidFill>
                <a:schemeClr val="dk2"/>
              </a:solidFill>
              <a:latin typeface="Arial"/>
              <a:ea typeface="Arial"/>
              <a:cs typeface="Arial"/>
              <a:sym typeface="Arial"/>
            </a:endParaRPr>
          </a:p>
        </p:txBody>
      </p:sp>
      <p:cxnSp>
        <p:nvCxnSpPr>
          <p:cNvPr id="215" name="Google Shape;215;p1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16" name="Google Shape;216;p16"/>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WHAT ARE CRITICAL ENABLERS?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222" name="Google Shape;222;p17"/>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23850" lvl="0" marL="342900" rtl="0" algn="l">
              <a:lnSpc>
                <a:spcPct val="120000"/>
              </a:lnSpc>
              <a:spcBef>
                <a:spcPts val="1000"/>
              </a:spcBef>
              <a:spcAft>
                <a:spcPts val="0"/>
              </a:spcAft>
              <a:buClr>
                <a:schemeClr val="dk1"/>
              </a:buClr>
              <a:buSzPts val="1700"/>
              <a:buFont typeface="Noto Sans Symbols"/>
              <a:buChar char="➢"/>
            </a:pPr>
            <a:r>
              <a:rPr b="1" lang="en-US" sz="1700">
                <a:solidFill>
                  <a:schemeClr val="dk1"/>
                </a:solidFill>
              </a:rPr>
              <a:t>Why critical enablers are needed</a:t>
            </a:r>
            <a:endParaRPr b="1" sz="21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8"/>
          <p:cNvPicPr preferRelativeResize="0"/>
          <p:nvPr/>
        </p:nvPicPr>
        <p:blipFill>
          <a:blip r:embed="rId3">
            <a:alphaModFix/>
          </a:blip>
          <a:stretch>
            <a:fillRect/>
          </a:stretch>
        </p:blipFill>
        <p:spPr>
          <a:xfrm>
            <a:off x="506900" y="1250660"/>
            <a:ext cx="7821324" cy="5222414"/>
          </a:xfrm>
          <a:prstGeom prst="rect">
            <a:avLst/>
          </a:prstGeom>
          <a:noFill/>
          <a:ln>
            <a:noFill/>
          </a:ln>
        </p:spPr>
      </p:pic>
      <p:sp>
        <p:nvSpPr>
          <p:cNvPr id="228" name="Google Shape;228;p1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Many countries have discriminatory </a:t>
            </a:r>
            <a:endParaRPr sz="3200"/>
          </a:p>
          <a:p>
            <a:pPr indent="0" lvl="0" marL="0" rtl="0" algn="l">
              <a:lnSpc>
                <a:spcPct val="90000"/>
              </a:lnSpc>
              <a:spcBef>
                <a:spcPts val="0"/>
              </a:spcBef>
              <a:spcAft>
                <a:spcPts val="0"/>
              </a:spcAft>
              <a:buClr>
                <a:schemeClr val="lt1"/>
              </a:buClr>
              <a:buSzPts val="3200"/>
              <a:buFont typeface="Arial"/>
              <a:buNone/>
            </a:pPr>
            <a:r>
              <a:rPr lang="en-US" sz="3200"/>
              <a:t>and punitive laws</a:t>
            </a:r>
            <a:endParaRPr/>
          </a:p>
        </p:txBody>
      </p:sp>
      <p:cxnSp>
        <p:nvCxnSpPr>
          <p:cNvPr id="229" name="Google Shape;229;p1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30" name="Google Shape;230;p18"/>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
        <p:nvSpPr>
          <p:cNvPr id="231" name="Google Shape;231;p18"/>
          <p:cNvSpPr txBox="1"/>
          <p:nvPr/>
        </p:nvSpPr>
        <p:spPr>
          <a:xfrm>
            <a:off x="8552550" y="5766875"/>
            <a:ext cx="2977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i="1" lang="en-US">
                <a:solidFill>
                  <a:schemeClr val="dk2"/>
                </a:solidFill>
                <a:latin typeface="Arial"/>
                <a:ea typeface="Arial"/>
                <a:cs typeface="Arial"/>
                <a:sym typeface="Arial"/>
              </a:rPr>
              <a:t>Global AIDS Update 2022 </a:t>
            </a:r>
            <a:r>
              <a:rPr lang="en-US">
                <a:solidFill>
                  <a:schemeClr val="dk2"/>
                </a:solidFill>
                <a:latin typeface="Arial"/>
                <a:ea typeface="Arial"/>
                <a:cs typeface="Arial"/>
                <a:sym typeface="Arial"/>
              </a:rPr>
              <a:t>(UNAIDS, 2022)</a:t>
            </a:r>
            <a:endParaRPr/>
          </a:p>
        </p:txBody>
      </p:sp>
      <p:grpSp>
        <p:nvGrpSpPr>
          <p:cNvPr id="232" name="Google Shape;232;p18"/>
          <p:cNvGrpSpPr/>
          <p:nvPr/>
        </p:nvGrpSpPr>
        <p:grpSpPr>
          <a:xfrm rot="5400000">
            <a:off x="8179699" y="883128"/>
            <a:ext cx="228600" cy="1045945"/>
            <a:chOff x="3371851" y="1731327"/>
            <a:chExt cx="228600" cy="301625"/>
          </a:xfrm>
        </p:grpSpPr>
        <p:sp>
          <p:nvSpPr>
            <p:cNvPr id="233" name="Google Shape;233;p18"/>
            <p:cNvSpPr/>
            <p:nvPr/>
          </p:nvSpPr>
          <p:spPr>
            <a:xfrm>
              <a:off x="3371851" y="1731327"/>
              <a:ext cx="228600" cy="301625"/>
            </a:xfrm>
            <a:custGeom>
              <a:rect b="b" l="l" r="r" t="t"/>
              <a:pathLst>
                <a:path extrusionOk="0" h="301625" w="228600">
                  <a:moveTo>
                    <a:pt x="171450" y="0"/>
                  </a:moveTo>
                  <a:lnTo>
                    <a:pt x="57150" y="0"/>
                  </a:lnTo>
                  <a:lnTo>
                    <a:pt x="57150" y="186930"/>
                  </a:lnTo>
                  <a:lnTo>
                    <a:pt x="0" y="186930"/>
                  </a:lnTo>
                  <a:lnTo>
                    <a:pt x="114300" y="301230"/>
                  </a:lnTo>
                  <a:lnTo>
                    <a:pt x="228600" y="186930"/>
                  </a:lnTo>
                  <a:lnTo>
                    <a:pt x="171450" y="186930"/>
                  </a:lnTo>
                  <a:lnTo>
                    <a:pt x="171450" y="0"/>
                  </a:lnTo>
                  <a:close/>
                </a:path>
              </a:pathLst>
            </a:custGeom>
            <a:solidFill>
              <a:srgbClr val="70C8B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4" name="Google Shape;234;p18"/>
            <p:cNvSpPr/>
            <p:nvPr/>
          </p:nvSpPr>
          <p:spPr>
            <a:xfrm>
              <a:off x="3371851" y="1731327"/>
              <a:ext cx="228600" cy="301625"/>
            </a:xfrm>
            <a:custGeom>
              <a:rect b="b" l="l" r="r" t="t"/>
              <a:pathLst>
                <a:path extrusionOk="0" h="301625" w="228600">
                  <a:moveTo>
                    <a:pt x="0" y="186929"/>
                  </a:moveTo>
                  <a:lnTo>
                    <a:pt x="57150" y="186929"/>
                  </a:lnTo>
                  <a:lnTo>
                    <a:pt x="57150" y="0"/>
                  </a:lnTo>
                  <a:lnTo>
                    <a:pt x="171450" y="0"/>
                  </a:lnTo>
                  <a:lnTo>
                    <a:pt x="171450" y="186929"/>
                  </a:lnTo>
                  <a:lnTo>
                    <a:pt x="228600" y="186929"/>
                  </a:lnTo>
                  <a:lnTo>
                    <a:pt x="114300" y="301229"/>
                  </a:lnTo>
                  <a:lnTo>
                    <a:pt x="0" y="186929"/>
                  </a:lnTo>
                  <a:close/>
                </a:path>
              </a:pathLst>
            </a:custGeom>
            <a:noFill/>
            <a:ln cap="flat" cmpd="sng" w="25400">
              <a:solidFill>
                <a:srgbClr val="50928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5" name="Google Shape;235;p18"/>
          <p:cNvSpPr txBox="1"/>
          <p:nvPr/>
        </p:nvSpPr>
        <p:spPr>
          <a:xfrm>
            <a:off x="8552547" y="1796003"/>
            <a:ext cx="26346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accent1"/>
                </a:solidFill>
                <a:latin typeface="Arial"/>
                <a:ea typeface="Arial"/>
                <a:cs typeface="Arial"/>
                <a:sym typeface="Arial"/>
              </a:rPr>
              <a:t>Global AIDS Strategy target</a:t>
            </a:r>
            <a:r>
              <a:rPr lang="en-US" sz="1400">
                <a:solidFill>
                  <a:schemeClr val="accent1"/>
                </a:solidFill>
                <a:latin typeface="Arial"/>
                <a:ea typeface="Arial"/>
                <a:cs typeface="Arial"/>
                <a:sym typeface="Arial"/>
              </a:rPr>
              <a:t>: By 2025, all countries to the left of the green line will also be green on this chart, i.e. “No criminal</a:t>
            </a:r>
            <a:r>
              <a:rPr lang="en-US">
                <a:solidFill>
                  <a:schemeClr val="accent1"/>
                </a:solidFill>
              </a:rPr>
              <a:t>is</a:t>
            </a:r>
            <a:r>
              <a:rPr lang="en-US" sz="1400">
                <a:solidFill>
                  <a:schemeClr val="accent1"/>
                </a:solidFill>
                <a:latin typeface="Arial"/>
                <a:ea typeface="Arial"/>
                <a:cs typeface="Arial"/>
                <a:sym typeface="Arial"/>
              </a:rPr>
              <a:t>ation of the key population”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Punitive laws and policies increase </a:t>
            </a:r>
            <a:endParaRPr sz="3200"/>
          </a:p>
          <a:p>
            <a:pPr indent="0" lvl="0" marL="0" rtl="0" algn="l">
              <a:lnSpc>
                <a:spcPct val="90000"/>
              </a:lnSpc>
              <a:spcBef>
                <a:spcPts val="0"/>
              </a:spcBef>
              <a:spcAft>
                <a:spcPts val="0"/>
              </a:spcAft>
              <a:buClr>
                <a:schemeClr val="lt1"/>
              </a:buClr>
              <a:buSzPts val="3200"/>
              <a:buFont typeface="Arial"/>
              <a:buNone/>
            </a:pPr>
            <a:r>
              <a:rPr lang="en-US" sz="3200"/>
              <a:t>vulnerability to HIV</a:t>
            </a:r>
            <a:endParaRPr/>
          </a:p>
        </p:txBody>
      </p:sp>
      <p:cxnSp>
        <p:nvCxnSpPr>
          <p:cNvPr id="241" name="Google Shape;241;p2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42" name="Google Shape;242;p20"/>
          <p:cNvSpPr txBox="1"/>
          <p:nvPr>
            <p:ph idx="1" type="body"/>
          </p:nvPr>
        </p:nvSpPr>
        <p:spPr>
          <a:xfrm>
            <a:off x="838199" y="1567207"/>
            <a:ext cx="10108097" cy="4545726"/>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1600"/>
              <a:buNone/>
            </a:pPr>
            <a:r>
              <a:rPr lang="en-US" sz="1600"/>
              <a:t>Research across 10 countries in sub-Saharan Africa found an association between the level of criminal</a:t>
            </a:r>
            <a:r>
              <a:rPr lang="en-US" sz="1600"/>
              <a:t>is</a:t>
            </a:r>
            <a:r>
              <a:rPr lang="en-US" sz="1600"/>
              <a:t>ation of same-sex relations and HIV prevalence among gay, bisexual and other men who have sex with men. </a:t>
            </a:r>
            <a:endParaRPr/>
          </a:p>
          <a:p>
            <a:pPr indent="0" lvl="0" marL="0" rtl="0" algn="l">
              <a:lnSpc>
                <a:spcPct val="120000"/>
              </a:lnSpc>
              <a:spcBef>
                <a:spcPts val="1000"/>
              </a:spcBef>
              <a:spcAft>
                <a:spcPts val="0"/>
              </a:spcAft>
              <a:buClr>
                <a:schemeClr val="dk1"/>
              </a:buClr>
              <a:buSzPts val="1600"/>
              <a:buNone/>
            </a:pPr>
            <a:r>
              <a:t/>
            </a:r>
            <a:endParaRPr sz="1600"/>
          </a:p>
          <a:p>
            <a:pPr indent="0" lvl="0" marL="0" rtl="0" algn="l">
              <a:lnSpc>
                <a:spcPct val="120000"/>
              </a:lnSpc>
              <a:spcBef>
                <a:spcPts val="1000"/>
              </a:spcBef>
              <a:spcAft>
                <a:spcPts val="0"/>
              </a:spcAft>
              <a:buClr>
                <a:schemeClr val="dk1"/>
              </a:buClr>
              <a:buSzPts val="1600"/>
              <a:buNone/>
            </a:pPr>
            <a:r>
              <a:t/>
            </a:r>
            <a:endParaRPr sz="1600"/>
          </a:p>
          <a:p>
            <a:pPr indent="0" lvl="0" marL="0" rtl="0" algn="l">
              <a:lnSpc>
                <a:spcPct val="120000"/>
              </a:lnSpc>
              <a:spcBef>
                <a:spcPts val="1000"/>
              </a:spcBef>
              <a:spcAft>
                <a:spcPts val="0"/>
              </a:spcAft>
              <a:buClr>
                <a:schemeClr val="dk1"/>
              </a:buClr>
              <a:buSzPts val="1600"/>
              <a:buNone/>
            </a:pPr>
            <a:r>
              <a:t/>
            </a:r>
            <a:endParaRPr i="1" sz="1600"/>
          </a:p>
          <a:p>
            <a:pPr indent="0" lvl="0" marL="0" rtl="0" algn="l">
              <a:lnSpc>
                <a:spcPct val="120000"/>
              </a:lnSpc>
              <a:spcBef>
                <a:spcPts val="1000"/>
              </a:spcBef>
              <a:spcAft>
                <a:spcPts val="0"/>
              </a:spcAft>
              <a:buClr>
                <a:schemeClr val="dk1"/>
              </a:buClr>
              <a:buSzPts val="1600"/>
              <a:buNone/>
            </a:pPr>
            <a:r>
              <a:t/>
            </a:r>
            <a:endParaRPr sz="1600"/>
          </a:p>
        </p:txBody>
      </p:sp>
      <p:pic>
        <p:nvPicPr>
          <p:cNvPr id="243" name="Google Shape;243;p20"/>
          <p:cNvPicPr preferRelativeResize="0"/>
          <p:nvPr/>
        </p:nvPicPr>
        <p:blipFill rotWithShape="1">
          <a:blip r:embed="rId3">
            <a:alphaModFix/>
          </a:blip>
          <a:srcRect b="0" l="0" r="0" t="12365"/>
          <a:stretch/>
        </p:blipFill>
        <p:spPr>
          <a:xfrm>
            <a:off x="838198" y="2275282"/>
            <a:ext cx="8557201" cy="3983925"/>
          </a:xfrm>
          <a:prstGeom prst="rect">
            <a:avLst/>
          </a:prstGeom>
          <a:noFill/>
          <a:ln>
            <a:noFill/>
          </a:ln>
        </p:spPr>
      </p:pic>
      <p:sp>
        <p:nvSpPr>
          <p:cNvPr id="244" name="Google Shape;244;p20"/>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7" name="Google Shape;67;p2"/>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Clr>
                <a:schemeClr val="dk1"/>
              </a:buClr>
              <a:buSzPct val="108108"/>
              <a:buNone/>
            </a:pPr>
            <a:r>
              <a:rPr lang="en-US"/>
              <a:t>The WHO Key Populations Consolidated Guidelines, 2022 note that “all key populations reported criminal</a:t>
            </a:r>
            <a:r>
              <a:rPr lang="en-US"/>
              <a:t>is</a:t>
            </a:r>
            <a:r>
              <a:rPr lang="en-US"/>
              <a:t>ation, stigma and discrimination as persistent barriers to accessing health services and remaining in treatment, as well as being driving factors in perpetuating vulnerability, human rights abuses and poor health outcomes.” </a:t>
            </a:r>
            <a:endParaRPr/>
          </a:p>
          <a:p>
            <a:pPr indent="0" lvl="0" marL="0" rtl="0" algn="l">
              <a:lnSpc>
                <a:spcPct val="110000"/>
              </a:lnSpc>
              <a:spcBef>
                <a:spcPts val="0"/>
              </a:spcBef>
              <a:spcAft>
                <a:spcPts val="0"/>
              </a:spcAft>
              <a:buClr>
                <a:schemeClr val="dk1"/>
              </a:buClr>
              <a:buSzPct val="108108"/>
              <a:buNone/>
            </a:pPr>
            <a:r>
              <a:t/>
            </a:r>
            <a:endParaRPr/>
          </a:p>
          <a:p>
            <a:pPr indent="0" lvl="0" marL="0" rtl="0" algn="l">
              <a:lnSpc>
                <a:spcPct val="110000"/>
              </a:lnSpc>
              <a:spcBef>
                <a:spcPts val="0"/>
              </a:spcBef>
              <a:spcAft>
                <a:spcPts val="0"/>
              </a:spcAft>
              <a:buClr>
                <a:schemeClr val="dk1"/>
              </a:buClr>
              <a:buSzPct val="108108"/>
              <a:buNone/>
            </a:pPr>
            <a:r>
              <a:rPr lang="en-US"/>
              <a:t>This session describes the kinds of interventions that can be undertaken to tackle socio-structural factors that limit access to health services for key populations, and how the UN can support these interventions. </a:t>
            </a:r>
            <a:endParaRPr/>
          </a:p>
        </p:txBody>
      </p:sp>
      <p:sp>
        <p:nvSpPr>
          <p:cNvPr id="68" name="Google Shape;68;p2"/>
          <p:cNvSpPr txBox="1"/>
          <p:nvPr/>
        </p:nvSpPr>
        <p:spPr>
          <a:xfrm>
            <a:off x="838199" y="6494680"/>
            <a:ext cx="762788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u="none" cap="none" strike="noStrike">
                <a:solidFill>
                  <a:srgbClr val="ACB8CA"/>
                </a:solidFill>
                <a:latin typeface="Arial"/>
                <a:ea typeface="Arial"/>
                <a:cs typeface="Arial"/>
                <a:sym typeface="Arial"/>
              </a:rPr>
              <a:t>SESSION 1.4</a:t>
            </a:r>
            <a:r>
              <a:rPr lang="en-US" sz="1100">
                <a:solidFill>
                  <a:srgbClr val="ACB8CA"/>
                </a:solidFill>
              </a:rPr>
              <a:t> |</a:t>
            </a:r>
            <a:r>
              <a:rPr b="0" i="0" lang="en-US" sz="1100" u="none" cap="none" strike="noStrike">
                <a:solidFill>
                  <a:srgbClr val="ACB8CA"/>
                </a:solidFill>
                <a:latin typeface="Arial"/>
                <a:ea typeface="Arial"/>
                <a:cs typeface="Arial"/>
                <a:sym typeface="Arial"/>
              </a:rPr>
              <a:t> </a:t>
            </a:r>
            <a:r>
              <a:rPr lang="en-US" sz="1100">
                <a:solidFill>
                  <a:srgbClr val="ACB8CA"/>
                </a:solidFill>
              </a:rPr>
              <a:t>INTRODUCTION</a:t>
            </a:r>
            <a:endParaRPr/>
          </a:p>
        </p:txBody>
      </p:sp>
      <p:cxnSp>
        <p:nvCxnSpPr>
          <p:cNvPr id="69" name="Google Shape;69;p2"/>
          <p:cNvCxnSpPr>
            <a:endCxn id="68" idx="1"/>
          </p:cNvCxnSpPr>
          <p:nvPr/>
        </p:nvCxnSpPr>
        <p:spPr>
          <a:xfrm>
            <a:off x="255899" y="662548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21"/>
          <p:cNvGrpSpPr/>
          <p:nvPr/>
        </p:nvGrpSpPr>
        <p:grpSpPr>
          <a:xfrm>
            <a:off x="5441903" y="2799156"/>
            <a:ext cx="1450975" cy="3073400"/>
            <a:chOff x="5441903" y="2884884"/>
            <a:chExt cx="1450975" cy="3073400"/>
          </a:xfrm>
        </p:grpSpPr>
        <p:sp>
          <p:nvSpPr>
            <p:cNvPr id="250" name="Google Shape;250;p21"/>
            <p:cNvSpPr/>
            <p:nvPr/>
          </p:nvSpPr>
          <p:spPr>
            <a:xfrm>
              <a:off x="5441903" y="2884884"/>
              <a:ext cx="1450975" cy="3073400"/>
            </a:xfrm>
            <a:custGeom>
              <a:rect b="b" l="l" r="r" t="t"/>
              <a:pathLst>
                <a:path extrusionOk="0" h="3073400" w="1450975">
                  <a:moveTo>
                    <a:pt x="1450835" y="0"/>
                  </a:moveTo>
                  <a:lnTo>
                    <a:pt x="0" y="0"/>
                  </a:lnTo>
                  <a:lnTo>
                    <a:pt x="0" y="3073404"/>
                  </a:lnTo>
                  <a:lnTo>
                    <a:pt x="1450835" y="3073404"/>
                  </a:lnTo>
                  <a:lnTo>
                    <a:pt x="1450835" y="0"/>
                  </a:lnTo>
                  <a:close/>
                </a:path>
              </a:pathLst>
            </a:custGeom>
            <a:solidFill>
              <a:srgbClr val="EB6B1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p21"/>
            <p:cNvSpPr/>
            <p:nvPr/>
          </p:nvSpPr>
          <p:spPr>
            <a:xfrm>
              <a:off x="5441903" y="2884884"/>
              <a:ext cx="1450975" cy="3073400"/>
            </a:xfrm>
            <a:custGeom>
              <a:rect b="b" l="l" r="r" t="t"/>
              <a:pathLst>
                <a:path extrusionOk="0" h="3073400" w="1450975">
                  <a:moveTo>
                    <a:pt x="0" y="0"/>
                  </a:moveTo>
                  <a:lnTo>
                    <a:pt x="1450835" y="0"/>
                  </a:lnTo>
                  <a:lnTo>
                    <a:pt x="1450835" y="3073405"/>
                  </a:lnTo>
                  <a:lnTo>
                    <a:pt x="0" y="3073405"/>
                  </a:lnTo>
                  <a:lnTo>
                    <a:pt x="0" y="0"/>
                  </a:lnTo>
                  <a:close/>
                </a:path>
              </a:pathLst>
            </a:custGeom>
            <a:solidFill>
              <a:srgbClr val="EB6B12"/>
            </a:solid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21"/>
          <p:cNvGrpSpPr/>
          <p:nvPr/>
        </p:nvGrpSpPr>
        <p:grpSpPr>
          <a:xfrm>
            <a:off x="3858272" y="2282345"/>
            <a:ext cx="1450975" cy="3590296"/>
            <a:chOff x="3858272" y="2368073"/>
            <a:chExt cx="1450975" cy="3590296"/>
          </a:xfrm>
        </p:grpSpPr>
        <p:sp>
          <p:nvSpPr>
            <p:cNvPr id="253" name="Google Shape;253;p21"/>
            <p:cNvSpPr/>
            <p:nvPr/>
          </p:nvSpPr>
          <p:spPr>
            <a:xfrm>
              <a:off x="3858272" y="2368079"/>
              <a:ext cx="1450975" cy="3590290"/>
            </a:xfrm>
            <a:custGeom>
              <a:rect b="b" l="l" r="r" t="t"/>
              <a:pathLst>
                <a:path extrusionOk="0" h="3590290" w="1450975">
                  <a:moveTo>
                    <a:pt x="1450835" y="0"/>
                  </a:moveTo>
                  <a:lnTo>
                    <a:pt x="0" y="0"/>
                  </a:lnTo>
                  <a:lnTo>
                    <a:pt x="0" y="3373729"/>
                  </a:lnTo>
                  <a:lnTo>
                    <a:pt x="0" y="3590213"/>
                  </a:lnTo>
                  <a:lnTo>
                    <a:pt x="1450835" y="3590213"/>
                  </a:lnTo>
                  <a:lnTo>
                    <a:pt x="1450835" y="3373729"/>
                  </a:lnTo>
                  <a:lnTo>
                    <a:pt x="1450835" y="0"/>
                  </a:lnTo>
                  <a:close/>
                </a:path>
              </a:pathLst>
            </a:custGeom>
            <a:solidFill>
              <a:srgbClr val="C55A1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21"/>
            <p:cNvSpPr/>
            <p:nvPr/>
          </p:nvSpPr>
          <p:spPr>
            <a:xfrm>
              <a:off x="3858272" y="2368073"/>
              <a:ext cx="1450975" cy="3590290"/>
            </a:xfrm>
            <a:custGeom>
              <a:rect b="b" l="l" r="r" t="t"/>
              <a:pathLst>
                <a:path extrusionOk="0" h="3590290" w="1450975">
                  <a:moveTo>
                    <a:pt x="0" y="0"/>
                  </a:moveTo>
                  <a:lnTo>
                    <a:pt x="1450835" y="0"/>
                  </a:lnTo>
                  <a:lnTo>
                    <a:pt x="1450835" y="3590216"/>
                  </a:lnTo>
                  <a:lnTo>
                    <a:pt x="0" y="3590216"/>
                  </a:lnTo>
                  <a:lnTo>
                    <a:pt x="0" y="0"/>
                  </a:lnTo>
                  <a:close/>
                </a:path>
              </a:pathLst>
            </a:custGeom>
            <a:solidFill>
              <a:srgbClr val="C55A11"/>
            </a:solid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5" name="Google Shape;255;p21"/>
          <p:cNvGrpSpPr/>
          <p:nvPr/>
        </p:nvGrpSpPr>
        <p:grpSpPr>
          <a:xfrm>
            <a:off x="7025113" y="3324573"/>
            <a:ext cx="1450982" cy="2548259"/>
            <a:chOff x="7024700" y="3410301"/>
            <a:chExt cx="1450982" cy="2548259"/>
          </a:xfrm>
        </p:grpSpPr>
        <p:sp>
          <p:nvSpPr>
            <p:cNvPr id="256" name="Google Shape;256;p21"/>
            <p:cNvSpPr/>
            <p:nvPr/>
          </p:nvSpPr>
          <p:spPr>
            <a:xfrm>
              <a:off x="7024700" y="3410305"/>
              <a:ext cx="1450975" cy="2548255"/>
            </a:xfrm>
            <a:custGeom>
              <a:rect b="b" l="l" r="r" t="t"/>
              <a:pathLst>
                <a:path extrusionOk="0" h="2548254" w="1450975">
                  <a:moveTo>
                    <a:pt x="1450835" y="0"/>
                  </a:moveTo>
                  <a:lnTo>
                    <a:pt x="0" y="0"/>
                  </a:lnTo>
                  <a:lnTo>
                    <a:pt x="0" y="1739392"/>
                  </a:lnTo>
                  <a:lnTo>
                    <a:pt x="0" y="2547988"/>
                  </a:lnTo>
                  <a:lnTo>
                    <a:pt x="1450835" y="2547988"/>
                  </a:lnTo>
                  <a:lnTo>
                    <a:pt x="1450835" y="1739392"/>
                  </a:lnTo>
                  <a:lnTo>
                    <a:pt x="1450835"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7" name="Google Shape;257;p21"/>
            <p:cNvSpPr/>
            <p:nvPr/>
          </p:nvSpPr>
          <p:spPr>
            <a:xfrm>
              <a:off x="7024707" y="3410301"/>
              <a:ext cx="1450975" cy="2548255"/>
            </a:xfrm>
            <a:custGeom>
              <a:rect b="b" l="l" r="r" t="t"/>
              <a:pathLst>
                <a:path extrusionOk="0" h="2548254" w="1450975">
                  <a:moveTo>
                    <a:pt x="0" y="0"/>
                  </a:moveTo>
                  <a:lnTo>
                    <a:pt x="1450835" y="0"/>
                  </a:lnTo>
                  <a:lnTo>
                    <a:pt x="1450835" y="2547988"/>
                  </a:lnTo>
                  <a:lnTo>
                    <a:pt x="0" y="2547988"/>
                  </a:lnTo>
                  <a:lnTo>
                    <a:pt x="0" y="0"/>
                  </a:lnTo>
                  <a:close/>
                </a:path>
              </a:pathLst>
            </a:custGeom>
            <a:solidFill>
              <a:schemeClr val="accent2"/>
            </a:solid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258" name="Google Shape;258;p21"/>
          <p:cNvGrpSpPr/>
          <p:nvPr/>
        </p:nvGrpSpPr>
        <p:grpSpPr>
          <a:xfrm>
            <a:off x="2274642" y="1792175"/>
            <a:ext cx="1450975" cy="4079240"/>
            <a:chOff x="2274642" y="1877903"/>
            <a:chExt cx="1450975" cy="4079240"/>
          </a:xfrm>
        </p:grpSpPr>
        <p:sp>
          <p:nvSpPr>
            <p:cNvPr id="259" name="Google Shape;259;p21"/>
            <p:cNvSpPr/>
            <p:nvPr/>
          </p:nvSpPr>
          <p:spPr>
            <a:xfrm>
              <a:off x="2274642" y="1877903"/>
              <a:ext cx="1450975" cy="4079240"/>
            </a:xfrm>
            <a:custGeom>
              <a:rect b="b" l="l" r="r" t="t"/>
              <a:pathLst>
                <a:path extrusionOk="0" h="4079240" w="1450975">
                  <a:moveTo>
                    <a:pt x="1450835" y="0"/>
                  </a:moveTo>
                  <a:lnTo>
                    <a:pt x="0" y="0"/>
                  </a:lnTo>
                  <a:lnTo>
                    <a:pt x="0" y="4078747"/>
                  </a:lnTo>
                  <a:lnTo>
                    <a:pt x="1450835" y="4078747"/>
                  </a:lnTo>
                  <a:lnTo>
                    <a:pt x="1450835" y="0"/>
                  </a:lnTo>
                  <a:close/>
                </a:path>
              </a:pathLst>
            </a:custGeom>
            <a:solidFill>
              <a:srgbClr val="833C0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p21"/>
            <p:cNvSpPr/>
            <p:nvPr/>
          </p:nvSpPr>
          <p:spPr>
            <a:xfrm>
              <a:off x="2274642" y="1877903"/>
              <a:ext cx="1450975" cy="4079240"/>
            </a:xfrm>
            <a:custGeom>
              <a:rect b="b" l="l" r="r" t="t"/>
              <a:pathLst>
                <a:path extrusionOk="0" h="4079240" w="1450975">
                  <a:moveTo>
                    <a:pt x="0" y="0"/>
                  </a:moveTo>
                  <a:lnTo>
                    <a:pt x="1450835" y="0"/>
                  </a:lnTo>
                  <a:lnTo>
                    <a:pt x="1450835" y="4078748"/>
                  </a:lnTo>
                  <a:lnTo>
                    <a:pt x="0" y="4078748"/>
                  </a:lnTo>
                  <a:lnTo>
                    <a:pt x="0" y="0"/>
                  </a:lnTo>
                  <a:close/>
                </a:path>
              </a:pathLst>
            </a:custGeom>
            <a:solidFill>
              <a:srgbClr val="833C0B"/>
            </a:solid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61" name="Google Shape;261;p21"/>
          <p:cNvGrpSpPr/>
          <p:nvPr/>
        </p:nvGrpSpPr>
        <p:grpSpPr>
          <a:xfrm>
            <a:off x="8608327" y="3841385"/>
            <a:ext cx="1450986" cy="2031370"/>
            <a:chOff x="8608327" y="3927113"/>
            <a:chExt cx="1450986" cy="2031370"/>
          </a:xfrm>
        </p:grpSpPr>
        <p:sp>
          <p:nvSpPr>
            <p:cNvPr id="262" name="Google Shape;262;p21"/>
            <p:cNvSpPr/>
            <p:nvPr/>
          </p:nvSpPr>
          <p:spPr>
            <a:xfrm>
              <a:off x="8608327" y="3927119"/>
              <a:ext cx="1450975" cy="2031364"/>
            </a:xfrm>
            <a:custGeom>
              <a:rect b="b" l="l" r="r" t="t"/>
              <a:pathLst>
                <a:path extrusionOk="0" h="2031364" w="1450975">
                  <a:moveTo>
                    <a:pt x="1450835" y="0"/>
                  </a:moveTo>
                  <a:lnTo>
                    <a:pt x="0" y="0"/>
                  </a:lnTo>
                  <a:lnTo>
                    <a:pt x="0" y="1222578"/>
                  </a:lnTo>
                  <a:lnTo>
                    <a:pt x="0" y="2031174"/>
                  </a:lnTo>
                  <a:lnTo>
                    <a:pt x="1450835" y="2031174"/>
                  </a:lnTo>
                  <a:lnTo>
                    <a:pt x="1450835" y="1222578"/>
                  </a:lnTo>
                  <a:lnTo>
                    <a:pt x="1450835" y="0"/>
                  </a:lnTo>
                  <a:close/>
                </a:path>
              </a:pathLst>
            </a:custGeom>
            <a:solidFill>
              <a:srgbClr val="F4B08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3" name="Google Shape;263;p21"/>
            <p:cNvSpPr/>
            <p:nvPr/>
          </p:nvSpPr>
          <p:spPr>
            <a:xfrm>
              <a:off x="8608338" y="3927113"/>
              <a:ext cx="1450975" cy="2031364"/>
            </a:xfrm>
            <a:custGeom>
              <a:rect b="b" l="l" r="r" t="t"/>
              <a:pathLst>
                <a:path extrusionOk="0" h="2031364" w="1450975">
                  <a:moveTo>
                    <a:pt x="0" y="0"/>
                  </a:moveTo>
                  <a:lnTo>
                    <a:pt x="1450835" y="0"/>
                  </a:lnTo>
                  <a:lnTo>
                    <a:pt x="1450835" y="2031177"/>
                  </a:lnTo>
                  <a:lnTo>
                    <a:pt x="0" y="2031177"/>
                  </a:lnTo>
                  <a:lnTo>
                    <a:pt x="0" y="0"/>
                  </a:lnTo>
                  <a:close/>
                </a:path>
              </a:pathLst>
            </a:custGeom>
            <a:solidFill>
              <a:srgbClr val="F4B081"/>
            </a:solidFill>
            <a:ln cap="flat" cmpd="sng" w="254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4" name="Google Shape;264;p21"/>
          <p:cNvSpPr txBox="1"/>
          <p:nvPr/>
        </p:nvSpPr>
        <p:spPr>
          <a:xfrm>
            <a:off x="2341462" y="1854324"/>
            <a:ext cx="1292961" cy="22826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PREVENTION</a:t>
            </a:r>
            <a:endParaRPr b="0" i="0" sz="1400" u="none" cap="none" strike="noStrike">
              <a:solidFill>
                <a:schemeClr val="dk1"/>
              </a:solidFill>
              <a:latin typeface="Arial"/>
              <a:ea typeface="Arial"/>
              <a:cs typeface="Arial"/>
              <a:sym typeface="Arial"/>
            </a:endParaRPr>
          </a:p>
        </p:txBody>
      </p:sp>
      <p:sp>
        <p:nvSpPr>
          <p:cNvPr id="265" name="Google Shape;265;p21"/>
          <p:cNvSpPr txBox="1"/>
          <p:nvPr/>
        </p:nvSpPr>
        <p:spPr>
          <a:xfrm>
            <a:off x="2341463" y="2437507"/>
            <a:ext cx="645795" cy="3821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All people</a:t>
            </a:r>
            <a:endParaRPr b="0" i="0" sz="1200" u="none" cap="none" strike="noStrike">
              <a:solidFill>
                <a:schemeClr val="dk1"/>
              </a:solidFill>
              <a:latin typeface="Arial"/>
              <a:ea typeface="Arial"/>
              <a:cs typeface="Arial"/>
              <a:sym typeface="Arial"/>
            </a:endParaRPr>
          </a:p>
        </p:txBody>
      </p:sp>
      <p:sp>
        <p:nvSpPr>
          <p:cNvPr id="266" name="Google Shape;266;p21"/>
          <p:cNvSpPr txBox="1"/>
          <p:nvPr/>
        </p:nvSpPr>
        <p:spPr>
          <a:xfrm>
            <a:off x="3984142" y="2317619"/>
            <a:ext cx="1122600" cy="22826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TESTING</a:t>
            </a:r>
            <a:endParaRPr b="0" i="0" sz="1400" u="none" cap="none" strike="noStrike">
              <a:solidFill>
                <a:schemeClr val="dk1"/>
              </a:solidFill>
              <a:latin typeface="Arial"/>
              <a:ea typeface="Arial"/>
              <a:cs typeface="Arial"/>
              <a:sym typeface="Arial"/>
            </a:endParaRPr>
          </a:p>
        </p:txBody>
      </p:sp>
      <p:sp>
        <p:nvSpPr>
          <p:cNvPr id="267" name="Google Shape;267;p21"/>
          <p:cNvSpPr txBox="1"/>
          <p:nvPr/>
        </p:nvSpPr>
        <p:spPr>
          <a:xfrm>
            <a:off x="3984142" y="2928236"/>
            <a:ext cx="1122600" cy="830977"/>
          </a:xfrm>
          <a:prstGeom prst="rect">
            <a:avLst/>
          </a:prstGeom>
          <a:noFill/>
          <a:ln>
            <a:noFill/>
          </a:ln>
        </p:spPr>
        <p:txBody>
          <a:bodyPr anchorCtr="0" anchor="t" bIns="0" lIns="0" spcFirstLastPara="1" rIns="0" wrap="square" tIns="33000">
            <a:spAutoFit/>
          </a:bodyPr>
          <a:lstStyle/>
          <a:p>
            <a:pPr indent="0" lvl="0" marL="12700" marR="5080" rtl="0" algn="l">
              <a:lnSpc>
                <a:spcPct val="108333"/>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Knowledge of</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status among</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people living with</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HIV</a:t>
            </a:r>
            <a:endParaRPr b="0" i="0" sz="1200" u="none" cap="none" strike="noStrike">
              <a:solidFill>
                <a:schemeClr val="dk1"/>
              </a:solidFill>
              <a:latin typeface="Arial"/>
              <a:ea typeface="Arial"/>
              <a:cs typeface="Arial"/>
              <a:sym typeface="Arial"/>
            </a:endParaRPr>
          </a:p>
        </p:txBody>
      </p:sp>
      <p:sp>
        <p:nvSpPr>
          <p:cNvPr id="268" name="Google Shape;268;p21"/>
          <p:cNvSpPr txBox="1"/>
          <p:nvPr/>
        </p:nvSpPr>
        <p:spPr>
          <a:xfrm>
            <a:off x="5533095" y="2805300"/>
            <a:ext cx="1014912" cy="22826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HIV CARE</a:t>
            </a:r>
            <a:endParaRPr b="0" i="0" sz="1400" u="none" cap="none" strike="noStrike">
              <a:solidFill>
                <a:schemeClr val="dk1"/>
              </a:solidFill>
              <a:latin typeface="Arial"/>
              <a:ea typeface="Arial"/>
              <a:cs typeface="Arial"/>
              <a:sym typeface="Arial"/>
            </a:endParaRPr>
          </a:p>
        </p:txBody>
      </p:sp>
      <p:sp>
        <p:nvSpPr>
          <p:cNvPr id="269" name="Google Shape;269;p21"/>
          <p:cNvSpPr txBox="1"/>
          <p:nvPr/>
        </p:nvSpPr>
        <p:spPr>
          <a:xfrm>
            <a:off x="5533095" y="3275707"/>
            <a:ext cx="1118100" cy="711846"/>
          </a:xfrm>
          <a:prstGeom prst="rect">
            <a:avLst/>
          </a:prstGeom>
          <a:noFill/>
          <a:ln>
            <a:noFill/>
          </a:ln>
        </p:spPr>
        <p:txBody>
          <a:bodyPr anchorCtr="0" anchor="t" bIns="0" lIns="0" spcFirstLastPara="1" rIns="0" wrap="square" tIns="24750">
            <a:spAutoFit/>
          </a:bodyPr>
          <a:lstStyle/>
          <a:p>
            <a:pPr indent="0" lvl="0" marL="12700" marR="5080" rtl="0" algn="l">
              <a:lnSpc>
                <a:spcPct val="933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People living with</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HIV</a:t>
            </a:r>
            <a:r>
              <a:rPr lang="en-US" sz="1200">
                <a:solidFill>
                  <a:srgbClr val="FFFFFF"/>
                </a:solidFill>
                <a:latin typeface="Arial"/>
                <a:ea typeface="Arial"/>
                <a:cs typeface="Arial"/>
                <a:sym typeface="Arial"/>
              </a:rPr>
              <a:t> presenting for </a:t>
            </a:r>
            <a:r>
              <a:rPr b="0" i="0" lang="en-US" sz="1200" u="none" cap="none" strike="noStrike">
                <a:solidFill>
                  <a:srgbClr val="FFFFFF"/>
                </a:solidFill>
                <a:latin typeface="Arial"/>
                <a:ea typeface="Arial"/>
                <a:cs typeface="Arial"/>
                <a:sym typeface="Arial"/>
              </a:rPr>
              <a:t>HIV</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care</a:t>
            </a:r>
            <a:endParaRPr b="0" i="0" sz="1200" u="none" cap="none" strike="noStrike">
              <a:solidFill>
                <a:schemeClr val="dk1"/>
              </a:solidFill>
              <a:latin typeface="Arial"/>
              <a:ea typeface="Arial"/>
              <a:cs typeface="Arial"/>
              <a:sym typeface="Arial"/>
            </a:endParaRPr>
          </a:p>
        </p:txBody>
      </p:sp>
      <p:sp>
        <p:nvSpPr>
          <p:cNvPr id="270" name="Google Shape;270;p21"/>
          <p:cNvSpPr txBox="1"/>
          <p:nvPr/>
        </p:nvSpPr>
        <p:spPr>
          <a:xfrm>
            <a:off x="7109560" y="3404612"/>
            <a:ext cx="538985" cy="228268"/>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ART</a:t>
            </a:r>
            <a:endParaRPr b="0" i="0" sz="1400" u="none" cap="none" strike="noStrike">
              <a:solidFill>
                <a:schemeClr val="dk1"/>
              </a:solidFill>
              <a:latin typeface="Arial"/>
              <a:ea typeface="Arial"/>
              <a:cs typeface="Arial"/>
              <a:sym typeface="Arial"/>
            </a:endParaRPr>
          </a:p>
        </p:txBody>
      </p:sp>
      <p:sp>
        <p:nvSpPr>
          <p:cNvPr id="271" name="Google Shape;271;p21"/>
          <p:cNvSpPr txBox="1"/>
          <p:nvPr/>
        </p:nvSpPr>
        <p:spPr>
          <a:xfrm>
            <a:off x="7109561" y="3887212"/>
            <a:ext cx="1118100" cy="631563"/>
          </a:xfrm>
          <a:prstGeom prst="rect">
            <a:avLst/>
          </a:prstGeom>
          <a:noFill/>
          <a:ln>
            <a:noFill/>
          </a:ln>
        </p:spPr>
        <p:txBody>
          <a:bodyPr anchorCtr="0" anchor="t" bIns="0" lIns="0" spcFirstLastPara="1" rIns="0" wrap="square" tIns="33000">
            <a:spAutoFit/>
          </a:bodyPr>
          <a:lstStyle/>
          <a:p>
            <a:pPr indent="0" lvl="0" marL="12700" marR="5080" rtl="0" algn="l">
              <a:lnSpc>
                <a:spcPct val="108333"/>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People living with</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HIV receiving ART</a:t>
            </a:r>
            <a:endParaRPr b="0" i="0" sz="1200" u="none" cap="none" strike="noStrike">
              <a:solidFill>
                <a:schemeClr val="dk1"/>
              </a:solidFill>
              <a:latin typeface="Arial"/>
              <a:ea typeface="Arial"/>
              <a:cs typeface="Arial"/>
              <a:sym typeface="Arial"/>
            </a:endParaRPr>
          </a:p>
        </p:txBody>
      </p:sp>
      <p:sp>
        <p:nvSpPr>
          <p:cNvPr id="272" name="Google Shape;272;p21"/>
          <p:cNvSpPr txBox="1"/>
          <p:nvPr/>
        </p:nvSpPr>
        <p:spPr>
          <a:xfrm>
            <a:off x="8675228" y="3883890"/>
            <a:ext cx="1242129" cy="463194"/>
          </a:xfrm>
          <a:prstGeom prst="rect">
            <a:avLst/>
          </a:prstGeom>
          <a:noFill/>
          <a:ln>
            <a:noFill/>
          </a:ln>
        </p:spPr>
        <p:txBody>
          <a:bodyPr anchorCtr="0" anchor="t" bIns="0" lIns="0" spcFirstLastPara="1" rIns="0" wrap="square" tIns="38725">
            <a:spAutoFit/>
          </a:bodyPr>
          <a:lstStyle/>
          <a:p>
            <a:pPr indent="0" lvl="0" marL="12700" marR="5080" rtl="0" algn="l">
              <a:lnSpc>
                <a:spcPct val="106428"/>
              </a:lnSpc>
              <a:spcBef>
                <a:spcPts val="0"/>
              </a:spcBef>
              <a:spcAft>
                <a:spcPts val="0"/>
              </a:spcAft>
              <a:buClr>
                <a:srgbClr val="000000"/>
              </a:buClr>
              <a:buSzPts val="1400"/>
              <a:buFont typeface="Arial"/>
              <a:buNone/>
            </a:pPr>
            <a:r>
              <a:rPr b="0" i="0" lang="en-US" sz="1300" u="none" cap="none" strike="noStrike">
                <a:solidFill>
                  <a:srgbClr val="FFFFFF"/>
                </a:solidFill>
                <a:latin typeface="Arial"/>
                <a:ea typeface="Arial"/>
                <a:cs typeface="Arial"/>
                <a:sym typeface="Arial"/>
              </a:rPr>
              <a:t>VIRALLY</a:t>
            </a:r>
            <a:r>
              <a:rPr lang="en-US" sz="1300">
                <a:solidFill>
                  <a:srgbClr val="FFFFFF"/>
                </a:solidFill>
                <a:latin typeface="Arial"/>
                <a:ea typeface="Arial"/>
                <a:cs typeface="Arial"/>
                <a:sym typeface="Arial"/>
              </a:rPr>
              <a:t> </a:t>
            </a:r>
            <a:r>
              <a:rPr b="0" i="0" lang="en-US" sz="1300" u="none" cap="none" strike="noStrike">
                <a:solidFill>
                  <a:srgbClr val="FFFFFF"/>
                </a:solidFill>
                <a:latin typeface="Arial"/>
                <a:ea typeface="Arial"/>
                <a:cs typeface="Arial"/>
                <a:sym typeface="Arial"/>
              </a:rPr>
              <a:t>SUPPRESSED</a:t>
            </a:r>
            <a:endParaRPr b="0" i="0" sz="1300" u="none" cap="none" strike="noStrike">
              <a:solidFill>
                <a:schemeClr val="dk1"/>
              </a:solidFill>
              <a:latin typeface="Arial"/>
              <a:ea typeface="Arial"/>
              <a:cs typeface="Arial"/>
              <a:sym typeface="Arial"/>
            </a:endParaRPr>
          </a:p>
        </p:txBody>
      </p:sp>
      <p:sp>
        <p:nvSpPr>
          <p:cNvPr id="273" name="Google Shape;273;p21"/>
          <p:cNvSpPr txBox="1"/>
          <p:nvPr/>
        </p:nvSpPr>
        <p:spPr>
          <a:xfrm>
            <a:off x="8675225" y="4494897"/>
            <a:ext cx="1305900" cy="631563"/>
          </a:xfrm>
          <a:prstGeom prst="rect">
            <a:avLst/>
          </a:prstGeom>
          <a:noFill/>
          <a:ln>
            <a:noFill/>
          </a:ln>
        </p:spPr>
        <p:txBody>
          <a:bodyPr anchorCtr="0" anchor="t" bIns="0" lIns="0" spcFirstLastPara="1" rIns="0" wrap="square" tIns="33000">
            <a:spAutoFit/>
          </a:bodyPr>
          <a:lstStyle/>
          <a:p>
            <a:pPr indent="0" lvl="0" marL="12700" marR="5080" rtl="0" algn="l">
              <a:lnSpc>
                <a:spcPct val="108333"/>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People living with HIV</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who are virally</a:t>
            </a:r>
            <a:r>
              <a:rPr lang="en-US" sz="1200">
                <a:solidFill>
                  <a:srgbClr val="FFFFFF"/>
                </a:solidFill>
                <a:latin typeface="Arial"/>
                <a:ea typeface="Arial"/>
                <a:cs typeface="Arial"/>
                <a:sym typeface="Arial"/>
              </a:rPr>
              <a:t> </a:t>
            </a:r>
            <a:r>
              <a:rPr b="0" i="0" lang="en-US" sz="1200" u="none" cap="none" strike="noStrike">
                <a:solidFill>
                  <a:srgbClr val="FFFFFF"/>
                </a:solidFill>
                <a:latin typeface="Arial"/>
                <a:ea typeface="Arial"/>
                <a:cs typeface="Arial"/>
                <a:sym typeface="Arial"/>
              </a:rPr>
              <a:t>suppressed</a:t>
            </a:r>
            <a:endParaRPr b="0" i="0" sz="1200" u="none" cap="none" strike="noStrike">
              <a:solidFill>
                <a:schemeClr val="dk1"/>
              </a:solidFill>
              <a:latin typeface="Arial"/>
              <a:ea typeface="Arial"/>
              <a:cs typeface="Arial"/>
              <a:sym typeface="Arial"/>
            </a:endParaRPr>
          </a:p>
        </p:txBody>
      </p:sp>
      <p:sp>
        <p:nvSpPr>
          <p:cNvPr id="274" name="Google Shape;274;p21"/>
          <p:cNvSpPr txBox="1"/>
          <p:nvPr/>
        </p:nvSpPr>
        <p:spPr>
          <a:xfrm>
            <a:off x="261088" y="1452313"/>
            <a:ext cx="1597200" cy="2122889"/>
          </a:xfrm>
          <a:prstGeom prst="rect">
            <a:avLst/>
          </a:prstGeom>
          <a:noFill/>
          <a:ln>
            <a:noFill/>
          </a:ln>
        </p:spPr>
        <p:txBody>
          <a:bodyPr anchorCtr="0" anchor="t" bIns="0" lIns="0" spcFirstLastPara="1" rIns="0" wrap="square" tIns="9525">
            <a:spAutoFit/>
          </a:bodyPr>
          <a:lstStyle/>
          <a:p>
            <a:pPr indent="0" lvl="0" marL="12700" marR="5080" rtl="0" algn="ctr">
              <a:lnSpc>
                <a:spcPct val="109100"/>
              </a:lnSpc>
              <a:spcBef>
                <a:spcPts val="0"/>
              </a:spcBef>
              <a:spcAft>
                <a:spcPts val="0"/>
              </a:spcAft>
              <a:buClr>
                <a:srgbClr val="000000"/>
              </a:buClr>
              <a:buSzPts val="1100"/>
              <a:buFont typeface="Arial"/>
              <a:buNone/>
            </a:pPr>
            <a:r>
              <a:rPr b="0" i="0" lang="en-US" sz="1400" u="none" cap="none" strike="noStrike">
                <a:solidFill>
                  <a:schemeClr val="dk1"/>
                </a:solidFill>
                <a:latin typeface="Arial"/>
                <a:ea typeface="Arial"/>
                <a:cs typeface="Arial"/>
                <a:sym typeface="Arial"/>
              </a:rPr>
              <a:t>In some countries more than </a:t>
            </a:r>
            <a:r>
              <a:rPr b="1" i="0" lang="en-US" sz="1400" u="none" cap="none" strike="noStrike">
                <a:solidFill>
                  <a:schemeClr val="dk1"/>
                </a:solidFill>
                <a:latin typeface="Arial"/>
                <a:ea typeface="Arial"/>
                <a:cs typeface="Arial"/>
                <a:sym typeface="Arial"/>
              </a:rPr>
              <a:t>40% of</a:t>
            </a:r>
            <a:r>
              <a:rPr b="1" lang="en-US" sz="1400">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transgender persons report avoiding</a:t>
            </a:r>
            <a:r>
              <a:rPr b="1" lang="en-US" sz="1400">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health-care facilities </a:t>
            </a:r>
            <a:r>
              <a:rPr b="0" i="0" lang="en-US" sz="1400" u="none" cap="none" strike="noStrike">
                <a:solidFill>
                  <a:schemeClr val="dk1"/>
                </a:solidFill>
                <a:latin typeface="Arial"/>
                <a:ea typeface="Arial"/>
                <a:cs typeface="Arial"/>
                <a:sym typeface="Arial"/>
              </a:rPr>
              <a:t>because they fear stigma and discrimination</a:t>
            </a:r>
            <a:endParaRPr b="0" i="0" sz="1400" u="none" cap="none" strike="noStrike">
              <a:solidFill>
                <a:schemeClr val="dk1"/>
              </a:solidFill>
              <a:latin typeface="Arial"/>
              <a:ea typeface="Arial"/>
              <a:cs typeface="Arial"/>
              <a:sym typeface="Arial"/>
            </a:endParaRPr>
          </a:p>
        </p:txBody>
      </p:sp>
      <p:sp>
        <p:nvSpPr>
          <p:cNvPr id="275" name="Google Shape;275;p21"/>
          <p:cNvSpPr txBox="1"/>
          <p:nvPr/>
        </p:nvSpPr>
        <p:spPr>
          <a:xfrm>
            <a:off x="2923480" y="5960580"/>
            <a:ext cx="2960775" cy="443711"/>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1" i="0" lang="en-US" sz="1400" u="none" cap="none" strike="noStrike">
                <a:solidFill>
                  <a:schemeClr val="dk1"/>
                </a:solidFill>
                <a:latin typeface="Arial"/>
                <a:ea typeface="Arial"/>
                <a:cs typeface="Arial"/>
                <a:sym typeface="Arial"/>
              </a:rPr>
              <a:t>Lack of confidentiality </a:t>
            </a:r>
            <a:r>
              <a:rPr lang="en-US" sz="1400">
                <a:solidFill>
                  <a:schemeClr val="dk1"/>
                </a:solidFill>
                <a:latin typeface="Arial"/>
                <a:ea typeface="Arial"/>
                <a:cs typeface="Arial"/>
                <a:sym typeface="Arial"/>
              </a:rPr>
              <a:t>undermines HIV testing uptake in some countries </a:t>
            </a:r>
            <a:endParaRPr i="0" sz="1400" u="none" cap="none" strike="noStrike">
              <a:solidFill>
                <a:schemeClr val="dk1"/>
              </a:solidFill>
              <a:latin typeface="Arial"/>
              <a:ea typeface="Arial"/>
              <a:cs typeface="Arial"/>
              <a:sym typeface="Arial"/>
            </a:endParaRPr>
          </a:p>
        </p:txBody>
      </p:sp>
      <p:sp>
        <p:nvSpPr>
          <p:cNvPr id="276" name="Google Shape;276;p21"/>
          <p:cNvSpPr txBox="1"/>
          <p:nvPr/>
        </p:nvSpPr>
        <p:spPr>
          <a:xfrm>
            <a:off x="4931809" y="1311170"/>
            <a:ext cx="2537225" cy="971923"/>
          </a:xfrm>
          <a:prstGeom prst="rect">
            <a:avLst/>
          </a:prstGeom>
          <a:noFill/>
          <a:ln>
            <a:noFill/>
          </a:ln>
        </p:spPr>
        <p:txBody>
          <a:bodyPr anchorCtr="0" anchor="t" bIns="0" lIns="0" spcFirstLastPara="1" rIns="0" wrap="square" tIns="32375">
            <a:spAutoFit/>
          </a:bodyPr>
          <a:lstStyle/>
          <a:p>
            <a:pPr indent="0" lvl="0" marL="0" marR="104139" rtl="0" algn="ctr">
              <a:lnSpc>
                <a:spcPct val="1085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People living with </a:t>
            </a:r>
            <a:r>
              <a:rPr b="0" i="0" lang="en-US" sz="1400" u="none" cap="none" strike="noStrike">
                <a:solidFill>
                  <a:schemeClr val="dk1"/>
                </a:solidFill>
                <a:latin typeface="Arial"/>
                <a:ea typeface="Arial"/>
                <a:cs typeface="Arial"/>
                <a:sym typeface="Arial"/>
              </a:rPr>
              <a:t>HIV who perceive</a:t>
            </a:r>
            <a:r>
              <a:rPr i="0" lang="en-US" sz="1400" u="none" cap="none" strike="noStrike">
                <a:solidFill>
                  <a:schemeClr val="dk1"/>
                </a:solidFill>
                <a:latin typeface="Arial"/>
                <a:ea typeface="Arial"/>
                <a:cs typeface="Arial"/>
                <a:sym typeface="Arial"/>
              </a:rPr>
              <a:t> high HIV stigma are</a:t>
            </a:r>
            <a:r>
              <a:rPr b="1" i="0" lang="en-US" sz="1400" u="none" cap="none" strike="noStrike">
                <a:solidFill>
                  <a:schemeClr val="dk1"/>
                </a:solidFill>
                <a:latin typeface="Arial"/>
                <a:ea typeface="Arial"/>
                <a:cs typeface="Arial"/>
                <a:sym typeface="Arial"/>
              </a:rPr>
              <a:t> more likely to present late for HIV care</a:t>
            </a:r>
            <a:endParaRPr b="0" i="0" sz="1400" u="none" cap="none" strike="noStrike">
              <a:solidFill>
                <a:schemeClr val="dk1"/>
              </a:solidFill>
              <a:latin typeface="Arial"/>
              <a:ea typeface="Arial"/>
              <a:cs typeface="Arial"/>
              <a:sym typeface="Arial"/>
            </a:endParaRPr>
          </a:p>
        </p:txBody>
      </p:sp>
      <p:sp>
        <p:nvSpPr>
          <p:cNvPr id="277" name="Google Shape;277;p21"/>
          <p:cNvSpPr txBox="1"/>
          <p:nvPr/>
        </p:nvSpPr>
        <p:spPr>
          <a:xfrm>
            <a:off x="6034200" y="5962025"/>
            <a:ext cx="4989900" cy="460200"/>
          </a:xfrm>
          <a:prstGeom prst="rect">
            <a:avLst/>
          </a:prstGeom>
          <a:noFill/>
          <a:ln>
            <a:noFill/>
          </a:ln>
        </p:spPr>
        <p:txBody>
          <a:bodyPr anchorCtr="0" anchor="t" bIns="0" lIns="0" spcFirstLastPara="1" rIns="0" wrap="square" tIns="9525">
            <a:spAutoFit/>
          </a:bodyPr>
          <a:lstStyle/>
          <a:p>
            <a:pPr indent="0" lvl="0" marL="0" marR="5080" rtl="0" algn="ctr">
              <a:lnSpc>
                <a:spcPct val="1091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Fear of stigma is a key barrier to</a:t>
            </a:r>
            <a:r>
              <a:rPr b="1" lang="en-US" sz="1400">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initiating lifelong ART</a:t>
            </a:r>
            <a:r>
              <a:rPr i="0" lang="en-US" sz="1400" u="none" cap="none" strike="noStrike">
                <a:solidFill>
                  <a:schemeClr val="dk1"/>
                </a:solidFill>
                <a:latin typeface="Arial"/>
                <a:ea typeface="Arial"/>
                <a:cs typeface="Arial"/>
                <a:sym typeface="Arial"/>
              </a:rPr>
              <a:t> among </a:t>
            </a:r>
            <a:r>
              <a:rPr lang="en-US" sz="1400">
                <a:solidFill>
                  <a:schemeClr val="dk1"/>
                </a:solidFill>
                <a:latin typeface="Arial"/>
                <a:ea typeface="Arial"/>
                <a:cs typeface="Arial"/>
                <a:sym typeface="Arial"/>
              </a:rPr>
              <a:t>pregnant women living with HIV in some settings</a:t>
            </a:r>
            <a:endParaRPr i="0" sz="1400" u="none" cap="none" strike="noStrike">
              <a:solidFill>
                <a:schemeClr val="dk1"/>
              </a:solidFill>
              <a:latin typeface="Arial"/>
              <a:ea typeface="Arial"/>
              <a:cs typeface="Arial"/>
              <a:sym typeface="Arial"/>
            </a:endParaRPr>
          </a:p>
        </p:txBody>
      </p:sp>
      <p:sp>
        <p:nvSpPr>
          <p:cNvPr id="278" name="Google Shape;278;p21"/>
          <p:cNvSpPr txBox="1"/>
          <p:nvPr/>
        </p:nvSpPr>
        <p:spPr>
          <a:xfrm>
            <a:off x="8466385" y="2008714"/>
            <a:ext cx="1867330" cy="1439620"/>
          </a:xfrm>
          <a:prstGeom prst="rect">
            <a:avLst/>
          </a:prstGeom>
          <a:noFill/>
          <a:ln>
            <a:noFill/>
          </a:ln>
        </p:spPr>
        <p:txBody>
          <a:bodyPr anchorCtr="0" anchor="t" bIns="0" lIns="0" spcFirstLastPara="1" rIns="0" wrap="square" tIns="30475">
            <a:spAutoFit/>
          </a:bodyPr>
          <a:lstStyle/>
          <a:p>
            <a:pPr indent="0" lvl="0" marL="0" marR="123189" rtl="0" algn="ctr">
              <a:lnSpc>
                <a:spcPct val="1091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Stigma or fear of stigma </a:t>
            </a:r>
            <a:r>
              <a:rPr b="0" i="0" lang="en-US" sz="1400" u="none" cap="none" strike="noStrike">
                <a:solidFill>
                  <a:schemeClr val="dk1"/>
                </a:solidFill>
                <a:latin typeface="Arial"/>
                <a:ea typeface="Arial"/>
                <a:cs typeface="Arial"/>
                <a:sym typeface="Arial"/>
              </a:rPr>
              <a:t>leads to non-disclosure of HIV status and</a:t>
            </a:r>
            <a:r>
              <a:rPr lang="en-US" sz="1400">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undermines ART</a:t>
            </a:r>
            <a:r>
              <a:rPr b="1" lang="en-US" sz="1400">
                <a:solidFill>
                  <a:schemeClr val="dk1"/>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adherence</a:t>
            </a:r>
            <a:endParaRPr b="0" i="0" sz="1400" u="none" cap="none" strike="noStrike">
              <a:solidFill>
                <a:schemeClr val="dk1"/>
              </a:solidFill>
              <a:latin typeface="Arial"/>
              <a:ea typeface="Arial"/>
              <a:cs typeface="Arial"/>
              <a:sym typeface="Arial"/>
            </a:endParaRPr>
          </a:p>
        </p:txBody>
      </p:sp>
      <p:grpSp>
        <p:nvGrpSpPr>
          <p:cNvPr id="279" name="Google Shape;279;p21"/>
          <p:cNvGrpSpPr/>
          <p:nvPr/>
        </p:nvGrpSpPr>
        <p:grpSpPr>
          <a:xfrm rot="-5400000">
            <a:off x="1881089" y="2056599"/>
            <a:ext cx="228600" cy="301625"/>
            <a:chOff x="3371851" y="1731327"/>
            <a:chExt cx="228600" cy="301625"/>
          </a:xfrm>
        </p:grpSpPr>
        <p:sp>
          <p:nvSpPr>
            <p:cNvPr id="280" name="Google Shape;280;p21"/>
            <p:cNvSpPr/>
            <p:nvPr/>
          </p:nvSpPr>
          <p:spPr>
            <a:xfrm>
              <a:off x="3371851" y="1731327"/>
              <a:ext cx="228600" cy="301625"/>
            </a:xfrm>
            <a:custGeom>
              <a:rect b="b" l="l" r="r" t="t"/>
              <a:pathLst>
                <a:path extrusionOk="0" h="301625" w="228600">
                  <a:moveTo>
                    <a:pt x="171450" y="0"/>
                  </a:moveTo>
                  <a:lnTo>
                    <a:pt x="57150" y="0"/>
                  </a:lnTo>
                  <a:lnTo>
                    <a:pt x="57150" y="186930"/>
                  </a:lnTo>
                  <a:lnTo>
                    <a:pt x="0" y="186930"/>
                  </a:lnTo>
                  <a:lnTo>
                    <a:pt x="114300" y="301230"/>
                  </a:lnTo>
                  <a:lnTo>
                    <a:pt x="228600" y="186930"/>
                  </a:lnTo>
                  <a:lnTo>
                    <a:pt x="171450" y="186930"/>
                  </a:lnTo>
                  <a:lnTo>
                    <a:pt x="171450" y="0"/>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1" name="Google Shape;281;p21"/>
            <p:cNvSpPr/>
            <p:nvPr/>
          </p:nvSpPr>
          <p:spPr>
            <a:xfrm>
              <a:off x="3371851" y="1731327"/>
              <a:ext cx="228600" cy="301625"/>
            </a:xfrm>
            <a:custGeom>
              <a:rect b="b" l="l" r="r" t="t"/>
              <a:pathLst>
                <a:path extrusionOk="0" h="301625" w="228600">
                  <a:moveTo>
                    <a:pt x="0" y="186929"/>
                  </a:moveTo>
                  <a:lnTo>
                    <a:pt x="57150" y="186929"/>
                  </a:lnTo>
                  <a:lnTo>
                    <a:pt x="57150" y="0"/>
                  </a:lnTo>
                  <a:lnTo>
                    <a:pt x="171450" y="0"/>
                  </a:lnTo>
                  <a:lnTo>
                    <a:pt x="171450" y="186929"/>
                  </a:lnTo>
                  <a:lnTo>
                    <a:pt x="228600" y="186929"/>
                  </a:lnTo>
                  <a:lnTo>
                    <a:pt x="114300" y="301229"/>
                  </a:lnTo>
                  <a:lnTo>
                    <a:pt x="0" y="186929"/>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21"/>
          <p:cNvGrpSpPr/>
          <p:nvPr/>
        </p:nvGrpSpPr>
        <p:grpSpPr>
          <a:xfrm>
            <a:off x="4428495" y="5674878"/>
            <a:ext cx="228600" cy="300356"/>
            <a:chOff x="4791943" y="5414814"/>
            <a:chExt cx="228600" cy="300356"/>
          </a:xfrm>
        </p:grpSpPr>
        <p:sp>
          <p:nvSpPr>
            <p:cNvPr id="283" name="Google Shape;283;p21"/>
            <p:cNvSpPr/>
            <p:nvPr/>
          </p:nvSpPr>
          <p:spPr>
            <a:xfrm>
              <a:off x="4791943" y="5414815"/>
              <a:ext cx="228600" cy="300355"/>
            </a:xfrm>
            <a:custGeom>
              <a:rect b="b" l="l" r="r" t="t"/>
              <a:pathLst>
                <a:path extrusionOk="0" h="300354" w="228600">
                  <a:moveTo>
                    <a:pt x="114300" y="0"/>
                  </a:moveTo>
                  <a:lnTo>
                    <a:pt x="0" y="114299"/>
                  </a:lnTo>
                  <a:lnTo>
                    <a:pt x="57150" y="114299"/>
                  </a:lnTo>
                  <a:lnTo>
                    <a:pt x="57150" y="300037"/>
                  </a:lnTo>
                  <a:lnTo>
                    <a:pt x="171450" y="300037"/>
                  </a:lnTo>
                  <a:lnTo>
                    <a:pt x="171450" y="114299"/>
                  </a:lnTo>
                  <a:lnTo>
                    <a:pt x="228600" y="114299"/>
                  </a:lnTo>
                  <a:lnTo>
                    <a:pt x="114300" y="0"/>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p21"/>
            <p:cNvSpPr/>
            <p:nvPr/>
          </p:nvSpPr>
          <p:spPr>
            <a:xfrm>
              <a:off x="4791943" y="5414814"/>
              <a:ext cx="228600" cy="300355"/>
            </a:xfrm>
            <a:custGeom>
              <a:rect b="b" l="l" r="r" t="t"/>
              <a:pathLst>
                <a:path extrusionOk="0" h="300354" w="228600">
                  <a:moveTo>
                    <a:pt x="228600" y="114299"/>
                  </a:moveTo>
                  <a:lnTo>
                    <a:pt x="171450" y="114299"/>
                  </a:lnTo>
                  <a:lnTo>
                    <a:pt x="171450" y="300038"/>
                  </a:lnTo>
                  <a:lnTo>
                    <a:pt x="57150" y="300038"/>
                  </a:lnTo>
                  <a:lnTo>
                    <a:pt x="57150" y="114299"/>
                  </a:lnTo>
                  <a:lnTo>
                    <a:pt x="0" y="114299"/>
                  </a:lnTo>
                  <a:lnTo>
                    <a:pt x="114300" y="0"/>
                  </a:lnTo>
                  <a:lnTo>
                    <a:pt x="228600" y="114299"/>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5" name="Google Shape;285;p21"/>
          <p:cNvGrpSpPr/>
          <p:nvPr/>
        </p:nvGrpSpPr>
        <p:grpSpPr>
          <a:xfrm>
            <a:off x="6086122" y="2391105"/>
            <a:ext cx="228600" cy="301625"/>
            <a:chOff x="6261947" y="2607983"/>
            <a:chExt cx="228600" cy="301625"/>
          </a:xfrm>
        </p:grpSpPr>
        <p:sp>
          <p:nvSpPr>
            <p:cNvPr id="286" name="Google Shape;286;p21"/>
            <p:cNvSpPr/>
            <p:nvPr/>
          </p:nvSpPr>
          <p:spPr>
            <a:xfrm>
              <a:off x="6261947" y="2607983"/>
              <a:ext cx="228600" cy="301625"/>
            </a:xfrm>
            <a:custGeom>
              <a:rect b="b" l="l" r="r" t="t"/>
              <a:pathLst>
                <a:path extrusionOk="0" h="301625" w="228600">
                  <a:moveTo>
                    <a:pt x="171451" y="0"/>
                  </a:moveTo>
                  <a:lnTo>
                    <a:pt x="57151" y="0"/>
                  </a:lnTo>
                  <a:lnTo>
                    <a:pt x="57151" y="186928"/>
                  </a:lnTo>
                  <a:lnTo>
                    <a:pt x="0" y="186928"/>
                  </a:lnTo>
                  <a:lnTo>
                    <a:pt x="114300" y="301228"/>
                  </a:lnTo>
                  <a:lnTo>
                    <a:pt x="228600" y="186928"/>
                  </a:lnTo>
                  <a:lnTo>
                    <a:pt x="171451" y="186928"/>
                  </a:lnTo>
                  <a:lnTo>
                    <a:pt x="171451" y="0"/>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7" name="Google Shape;287;p21"/>
            <p:cNvSpPr/>
            <p:nvPr/>
          </p:nvSpPr>
          <p:spPr>
            <a:xfrm>
              <a:off x="6261947" y="2607983"/>
              <a:ext cx="228600" cy="301625"/>
            </a:xfrm>
            <a:custGeom>
              <a:rect b="b" l="l" r="r" t="t"/>
              <a:pathLst>
                <a:path extrusionOk="0" h="301625" w="228600">
                  <a:moveTo>
                    <a:pt x="0" y="186929"/>
                  </a:moveTo>
                  <a:lnTo>
                    <a:pt x="57150" y="186929"/>
                  </a:lnTo>
                  <a:lnTo>
                    <a:pt x="57150" y="0"/>
                  </a:lnTo>
                  <a:lnTo>
                    <a:pt x="171450" y="0"/>
                  </a:lnTo>
                  <a:lnTo>
                    <a:pt x="171450" y="186929"/>
                  </a:lnTo>
                  <a:lnTo>
                    <a:pt x="228600" y="186929"/>
                  </a:lnTo>
                  <a:lnTo>
                    <a:pt x="114300" y="301229"/>
                  </a:lnTo>
                  <a:lnTo>
                    <a:pt x="0" y="186929"/>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1"/>
          <p:cNvGrpSpPr/>
          <p:nvPr/>
        </p:nvGrpSpPr>
        <p:grpSpPr>
          <a:xfrm>
            <a:off x="9278535" y="3525113"/>
            <a:ext cx="228600" cy="301625"/>
            <a:chOff x="6261947" y="2607983"/>
            <a:chExt cx="228600" cy="301625"/>
          </a:xfrm>
        </p:grpSpPr>
        <p:sp>
          <p:nvSpPr>
            <p:cNvPr id="289" name="Google Shape;289;p21"/>
            <p:cNvSpPr/>
            <p:nvPr/>
          </p:nvSpPr>
          <p:spPr>
            <a:xfrm>
              <a:off x="6261947" y="2607983"/>
              <a:ext cx="228600" cy="301625"/>
            </a:xfrm>
            <a:custGeom>
              <a:rect b="b" l="l" r="r" t="t"/>
              <a:pathLst>
                <a:path extrusionOk="0" h="301625" w="228600">
                  <a:moveTo>
                    <a:pt x="171451" y="0"/>
                  </a:moveTo>
                  <a:lnTo>
                    <a:pt x="57151" y="0"/>
                  </a:lnTo>
                  <a:lnTo>
                    <a:pt x="57151" y="186928"/>
                  </a:lnTo>
                  <a:lnTo>
                    <a:pt x="0" y="186928"/>
                  </a:lnTo>
                  <a:lnTo>
                    <a:pt x="114300" y="301228"/>
                  </a:lnTo>
                  <a:lnTo>
                    <a:pt x="228600" y="186928"/>
                  </a:lnTo>
                  <a:lnTo>
                    <a:pt x="171451" y="186928"/>
                  </a:lnTo>
                  <a:lnTo>
                    <a:pt x="171451" y="0"/>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0" name="Google Shape;290;p21"/>
            <p:cNvSpPr/>
            <p:nvPr/>
          </p:nvSpPr>
          <p:spPr>
            <a:xfrm>
              <a:off x="6261947" y="2607983"/>
              <a:ext cx="228600" cy="301625"/>
            </a:xfrm>
            <a:custGeom>
              <a:rect b="b" l="l" r="r" t="t"/>
              <a:pathLst>
                <a:path extrusionOk="0" h="301625" w="228600">
                  <a:moveTo>
                    <a:pt x="0" y="186929"/>
                  </a:moveTo>
                  <a:lnTo>
                    <a:pt x="57150" y="186929"/>
                  </a:lnTo>
                  <a:lnTo>
                    <a:pt x="57150" y="0"/>
                  </a:lnTo>
                  <a:lnTo>
                    <a:pt x="171450" y="0"/>
                  </a:lnTo>
                  <a:lnTo>
                    <a:pt x="171450" y="186929"/>
                  </a:lnTo>
                  <a:lnTo>
                    <a:pt x="228600" y="186929"/>
                  </a:lnTo>
                  <a:lnTo>
                    <a:pt x="114300" y="301229"/>
                  </a:lnTo>
                  <a:lnTo>
                    <a:pt x="0" y="186929"/>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21"/>
          <p:cNvGrpSpPr/>
          <p:nvPr/>
        </p:nvGrpSpPr>
        <p:grpSpPr>
          <a:xfrm>
            <a:off x="7546356" y="5658189"/>
            <a:ext cx="228600" cy="300355"/>
            <a:chOff x="4791943" y="5414814"/>
            <a:chExt cx="228600" cy="300355"/>
          </a:xfrm>
        </p:grpSpPr>
        <p:sp>
          <p:nvSpPr>
            <p:cNvPr id="292" name="Google Shape;292;p21"/>
            <p:cNvSpPr/>
            <p:nvPr/>
          </p:nvSpPr>
          <p:spPr>
            <a:xfrm>
              <a:off x="4791943" y="5414815"/>
              <a:ext cx="228600" cy="300354"/>
            </a:xfrm>
            <a:custGeom>
              <a:rect b="b" l="l" r="r" t="t"/>
              <a:pathLst>
                <a:path extrusionOk="0" h="300354" w="228600">
                  <a:moveTo>
                    <a:pt x="114300" y="0"/>
                  </a:moveTo>
                  <a:lnTo>
                    <a:pt x="0" y="114299"/>
                  </a:lnTo>
                  <a:lnTo>
                    <a:pt x="57150" y="114299"/>
                  </a:lnTo>
                  <a:lnTo>
                    <a:pt x="57150" y="300037"/>
                  </a:lnTo>
                  <a:lnTo>
                    <a:pt x="171450" y="300037"/>
                  </a:lnTo>
                  <a:lnTo>
                    <a:pt x="171450" y="114299"/>
                  </a:lnTo>
                  <a:lnTo>
                    <a:pt x="228600" y="114299"/>
                  </a:lnTo>
                  <a:lnTo>
                    <a:pt x="114300" y="0"/>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p21"/>
            <p:cNvSpPr/>
            <p:nvPr/>
          </p:nvSpPr>
          <p:spPr>
            <a:xfrm>
              <a:off x="4791943" y="5414814"/>
              <a:ext cx="228600" cy="300354"/>
            </a:xfrm>
            <a:custGeom>
              <a:rect b="b" l="l" r="r" t="t"/>
              <a:pathLst>
                <a:path extrusionOk="0" h="300354" w="228600">
                  <a:moveTo>
                    <a:pt x="228600" y="114299"/>
                  </a:moveTo>
                  <a:lnTo>
                    <a:pt x="171450" y="114299"/>
                  </a:lnTo>
                  <a:lnTo>
                    <a:pt x="171450" y="300038"/>
                  </a:lnTo>
                  <a:lnTo>
                    <a:pt x="57150" y="300038"/>
                  </a:lnTo>
                  <a:lnTo>
                    <a:pt x="57150" y="114299"/>
                  </a:lnTo>
                  <a:lnTo>
                    <a:pt x="0" y="114299"/>
                  </a:lnTo>
                  <a:lnTo>
                    <a:pt x="114300" y="0"/>
                  </a:lnTo>
                  <a:lnTo>
                    <a:pt x="228600" y="114299"/>
                  </a:lnTo>
                  <a:close/>
                </a:path>
              </a:pathLst>
            </a:cu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11"/>
                  </a:ext>
                </a:extLst>
              </a:rPr>
              <a:t>Stigma</a:t>
            </a:r>
            <a:r>
              <a:rPr lang="en-US" sz="3200"/>
              <a:t> and discrimination perpetuate </a:t>
            </a:r>
            <a:endParaRPr sz="3200"/>
          </a:p>
          <a:p>
            <a:pPr indent="0" lvl="0" marL="0" rtl="0" algn="l">
              <a:lnSpc>
                <a:spcPct val="90000"/>
              </a:lnSpc>
              <a:spcBef>
                <a:spcPts val="0"/>
              </a:spcBef>
              <a:spcAft>
                <a:spcPts val="0"/>
              </a:spcAft>
              <a:buClr>
                <a:schemeClr val="lt1"/>
              </a:buClr>
              <a:buSzPts val="3200"/>
              <a:buFont typeface="Arial"/>
              <a:buNone/>
            </a:pPr>
            <a:r>
              <a:rPr lang="en-US" sz="3200"/>
              <a:t>inequalities in access to health care</a:t>
            </a:r>
            <a:endParaRPr/>
          </a:p>
        </p:txBody>
      </p:sp>
      <p:cxnSp>
        <p:nvCxnSpPr>
          <p:cNvPr id="295" name="Google Shape;295;p2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296" name="Google Shape;296;p21"/>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Hostile social and legal environments </a:t>
            </a:r>
            <a:endParaRPr sz="3200"/>
          </a:p>
          <a:p>
            <a:pPr indent="0" lvl="0" marL="0" rtl="0" algn="l">
              <a:lnSpc>
                <a:spcPct val="90000"/>
              </a:lnSpc>
              <a:spcBef>
                <a:spcPts val="0"/>
              </a:spcBef>
              <a:spcAft>
                <a:spcPts val="0"/>
              </a:spcAft>
              <a:buClr>
                <a:schemeClr val="lt1"/>
              </a:buClr>
              <a:buSzPts val="3200"/>
              <a:buFont typeface="Arial"/>
              <a:buNone/>
            </a:pPr>
            <a:r>
              <a:rPr lang="en-US" sz="3200"/>
              <a:t>often lead to violence </a:t>
            </a:r>
            <a:endParaRPr/>
          </a:p>
        </p:txBody>
      </p:sp>
      <p:cxnSp>
        <p:nvCxnSpPr>
          <p:cNvPr id="302" name="Google Shape;302;p2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03" name="Google Shape;303;p22"/>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b="1" lang="en-US"/>
              <a:t>Violence against key populations may be committed by: </a:t>
            </a:r>
            <a:endParaRPr/>
          </a:p>
          <a:p>
            <a:pPr indent="-215265" lvl="0" marL="228600" rtl="0" algn="l">
              <a:lnSpc>
                <a:spcPct val="120000"/>
              </a:lnSpc>
              <a:spcBef>
                <a:spcPts val="1000"/>
              </a:spcBef>
              <a:spcAft>
                <a:spcPts val="0"/>
              </a:spcAft>
              <a:buClr>
                <a:schemeClr val="dk1"/>
              </a:buClr>
              <a:buSzPct val="100000"/>
              <a:buChar char="•"/>
            </a:pPr>
            <a:r>
              <a:rPr lang="en-US"/>
              <a:t>Police, military personnel, prison guards</a:t>
            </a:r>
            <a:endParaRPr/>
          </a:p>
          <a:p>
            <a:pPr indent="-215265" lvl="0" marL="228600" rtl="0" algn="l">
              <a:lnSpc>
                <a:spcPct val="120000"/>
              </a:lnSpc>
              <a:spcBef>
                <a:spcPts val="1000"/>
              </a:spcBef>
              <a:spcAft>
                <a:spcPts val="0"/>
              </a:spcAft>
              <a:buClr>
                <a:schemeClr val="dk1"/>
              </a:buClr>
              <a:buSzPct val="100000"/>
              <a:buChar char="•"/>
            </a:pPr>
            <a:r>
              <a:rPr lang="en-US"/>
              <a:t>Individuals seeking to punish key populations</a:t>
            </a:r>
            <a:endParaRPr/>
          </a:p>
          <a:p>
            <a:pPr indent="-215265" lvl="0" marL="228600" rtl="0" algn="l">
              <a:lnSpc>
                <a:spcPct val="120000"/>
              </a:lnSpc>
              <a:spcBef>
                <a:spcPts val="1000"/>
              </a:spcBef>
              <a:spcAft>
                <a:spcPts val="0"/>
              </a:spcAft>
              <a:buClr>
                <a:schemeClr val="dk1"/>
              </a:buClr>
              <a:buSzPct val="100000"/>
              <a:buChar char="•"/>
            </a:pPr>
            <a:r>
              <a:rPr lang="en-US">
                <a:extLst>
                  <a:ext uri="http://customooxmlschemas.google.com/">
                    <go:slidesCustomData xmlns:go="http://customooxmlschemas.google.com/" textRoundtripDataId="12"/>
                  </a:ext>
                </a:extLst>
              </a:rPr>
              <a:t>Employers, health-care providers, bankers, landlords</a:t>
            </a:r>
            <a:endParaRPr/>
          </a:p>
          <a:p>
            <a:pPr indent="-215265" lvl="0" marL="228600" rtl="0" algn="l">
              <a:lnSpc>
                <a:spcPct val="120000"/>
              </a:lnSpc>
              <a:spcBef>
                <a:spcPts val="1000"/>
              </a:spcBef>
              <a:spcAft>
                <a:spcPts val="0"/>
              </a:spcAft>
              <a:buClr>
                <a:schemeClr val="dk1"/>
              </a:buClr>
              <a:buSzPct val="100000"/>
              <a:buChar char="•"/>
            </a:pPr>
            <a:r>
              <a:rPr lang="en-US"/>
              <a:t>Teachers, students and staff within schools</a:t>
            </a:r>
            <a:endParaRPr/>
          </a:p>
          <a:p>
            <a:pPr indent="-215265" lvl="0" marL="228600" rtl="0" algn="l">
              <a:lnSpc>
                <a:spcPct val="120000"/>
              </a:lnSpc>
              <a:spcBef>
                <a:spcPts val="1000"/>
              </a:spcBef>
              <a:spcAft>
                <a:spcPts val="0"/>
              </a:spcAft>
              <a:buClr>
                <a:schemeClr val="dk1"/>
              </a:buClr>
              <a:buSzPct val="100000"/>
              <a:buChar char="•"/>
            </a:pPr>
            <a:r>
              <a:rPr lang="en-US"/>
              <a:t>Intimate partners and family members</a:t>
            </a:r>
            <a:endParaRPr/>
          </a:p>
          <a:p>
            <a:pPr indent="-215265" lvl="0" marL="228600" rtl="0" algn="l">
              <a:lnSpc>
                <a:spcPct val="120000"/>
              </a:lnSpc>
              <a:spcBef>
                <a:spcPts val="1000"/>
              </a:spcBef>
              <a:spcAft>
                <a:spcPts val="0"/>
              </a:spcAft>
              <a:buClr>
                <a:schemeClr val="dk1"/>
              </a:buClr>
              <a:buSzPct val="100000"/>
              <a:buChar char="•"/>
            </a:pPr>
            <a:r>
              <a:rPr lang="en-US"/>
              <a:t>Extortion groups, militias, religious extremists</a:t>
            </a:r>
            <a:endParaRPr/>
          </a:p>
          <a:p>
            <a:pPr indent="0" lvl="0" marL="0" rtl="0" algn="l">
              <a:lnSpc>
                <a:spcPct val="120000"/>
              </a:lnSpc>
              <a:spcBef>
                <a:spcPts val="1000"/>
              </a:spcBef>
              <a:spcAft>
                <a:spcPts val="0"/>
              </a:spcAft>
              <a:buNone/>
            </a:pPr>
            <a:r>
              <a:t/>
            </a:r>
            <a:endParaRPr/>
          </a:p>
          <a:p>
            <a:pPr indent="0" lvl="0" marL="0" rtl="0" algn="l">
              <a:lnSpc>
                <a:spcPct val="120000"/>
              </a:lnSpc>
              <a:spcBef>
                <a:spcPts val="1000"/>
              </a:spcBef>
              <a:spcAft>
                <a:spcPts val="0"/>
              </a:spcAft>
              <a:buNone/>
            </a:pPr>
            <a:r>
              <a:rPr lang="en-US"/>
              <a:t>Psychological violence can be perpetrated online by faith and other community leaders and the media</a:t>
            </a:r>
            <a:endParaRPr/>
          </a:p>
        </p:txBody>
      </p:sp>
      <p:sp>
        <p:nvSpPr>
          <p:cNvPr id="304" name="Google Shape;304;p22"/>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2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Supporting a safe operating </a:t>
            </a:r>
            <a:endParaRPr sz="3300"/>
          </a:p>
          <a:p>
            <a:pPr indent="0" lvl="0" marL="0" rtl="0" algn="l">
              <a:lnSpc>
                <a:spcPct val="90000"/>
              </a:lnSpc>
              <a:spcBef>
                <a:spcPts val="0"/>
              </a:spcBef>
              <a:spcAft>
                <a:spcPts val="0"/>
              </a:spcAft>
              <a:buClr>
                <a:schemeClr val="lt1"/>
              </a:buClr>
              <a:buSzPts val="3600"/>
              <a:buFont typeface="Arial"/>
              <a:buNone/>
            </a:pPr>
            <a:r>
              <a:rPr lang="en-US" sz="3300"/>
              <a:t>environment</a:t>
            </a:r>
            <a:endParaRPr sz="4100"/>
          </a:p>
        </p:txBody>
      </p:sp>
      <p:cxnSp>
        <p:nvCxnSpPr>
          <p:cNvPr id="310" name="Google Shape;310;p2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11" name="Google Shape;311;p23"/>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20000"/>
              </a:lnSpc>
              <a:spcBef>
                <a:spcPts val="0"/>
              </a:spcBef>
              <a:spcAft>
                <a:spcPts val="0"/>
              </a:spcAft>
              <a:buClr>
                <a:schemeClr val="dk1"/>
              </a:buClr>
              <a:buSzPct val="100000"/>
              <a:buNone/>
            </a:pPr>
            <a:r>
              <a:rPr b="1" lang="en-US"/>
              <a:t>Hostile environments and rights violations affects not only the safety and security of key populations, but also of </a:t>
            </a:r>
            <a:r>
              <a:rPr b="1" lang="en-US"/>
              <a:t>allied p</a:t>
            </a:r>
            <a:r>
              <a:rPr b="1" lang="en-US"/>
              <a:t>rogramme and service providers.</a:t>
            </a:r>
            <a:endParaRPr/>
          </a:p>
          <a:p>
            <a:pPr indent="0" lvl="0" marL="0" rtl="0" algn="l">
              <a:lnSpc>
                <a:spcPct val="120000"/>
              </a:lnSpc>
              <a:spcBef>
                <a:spcPts val="1000"/>
              </a:spcBef>
              <a:spcAft>
                <a:spcPts val="0"/>
              </a:spcAft>
              <a:buClr>
                <a:schemeClr val="dk1"/>
              </a:buClr>
              <a:buSzPct val="100000"/>
              <a:buNone/>
            </a:pPr>
            <a:r>
              <a:rPr lang="en-US"/>
              <a:t>In many countries, community organ</a:t>
            </a:r>
            <a:r>
              <a:rPr lang="en-US"/>
              <a:t>is</a:t>
            </a:r>
            <a:r>
              <a:rPr lang="en-US"/>
              <a:t>ations led by key populations take precautions against possible risks of violence, cyberattacks or raids by law-enforcement agencies. These measures include:</a:t>
            </a:r>
            <a:endParaRPr/>
          </a:p>
          <a:p>
            <a:pPr indent="-215265" lvl="0" marL="228600" rtl="0" algn="l">
              <a:lnSpc>
                <a:spcPct val="120000"/>
              </a:lnSpc>
              <a:spcBef>
                <a:spcPts val="1000"/>
              </a:spcBef>
              <a:spcAft>
                <a:spcPts val="0"/>
              </a:spcAft>
              <a:buClr>
                <a:schemeClr val="dk1"/>
              </a:buClr>
              <a:buSzPct val="100000"/>
              <a:buChar char="•"/>
            </a:pPr>
            <a:r>
              <a:rPr lang="en-US"/>
              <a:t>Trainings</a:t>
            </a:r>
            <a:endParaRPr/>
          </a:p>
          <a:p>
            <a:pPr indent="-215265" lvl="0" marL="228600" rtl="0" algn="l">
              <a:lnSpc>
                <a:spcPct val="120000"/>
              </a:lnSpc>
              <a:spcBef>
                <a:spcPts val="1000"/>
              </a:spcBef>
              <a:spcAft>
                <a:spcPts val="0"/>
              </a:spcAft>
              <a:buClr>
                <a:schemeClr val="dk1"/>
              </a:buClr>
              <a:buSzPct val="100000"/>
              <a:buChar char="•"/>
            </a:pPr>
            <a:r>
              <a:rPr lang="en-US"/>
              <a:t>Policies and guidelines</a:t>
            </a:r>
            <a:endParaRPr/>
          </a:p>
          <a:p>
            <a:pPr indent="-215265" lvl="0" marL="228600" rtl="0" algn="l">
              <a:lnSpc>
                <a:spcPct val="120000"/>
              </a:lnSpc>
              <a:spcBef>
                <a:spcPts val="1000"/>
              </a:spcBef>
              <a:spcAft>
                <a:spcPts val="0"/>
              </a:spcAft>
              <a:buClr>
                <a:schemeClr val="dk1"/>
              </a:buClr>
              <a:buSzPct val="100000"/>
              <a:buChar char="•"/>
            </a:pPr>
            <a:r>
              <a:rPr lang="en-US"/>
              <a:t>Risk assessment tools</a:t>
            </a:r>
            <a:endParaRPr/>
          </a:p>
          <a:p>
            <a:pPr indent="0" lvl="0" marL="0" rtl="0" algn="l">
              <a:lnSpc>
                <a:spcPct val="120000"/>
              </a:lnSpc>
              <a:spcBef>
                <a:spcPts val="1000"/>
              </a:spcBef>
              <a:spcAft>
                <a:spcPts val="0"/>
              </a:spcAft>
              <a:buClr>
                <a:schemeClr val="dk1"/>
              </a:buClr>
              <a:buSzPct val="100000"/>
              <a:buNone/>
            </a:pPr>
            <a:r>
              <a:rPr lang="en-US"/>
              <a:t>WHO recommends regular training of health-care workers on confidentiality to preserve the safety and dignity of service users from stigmatised groups.</a:t>
            </a:r>
            <a:endParaRPr/>
          </a:p>
        </p:txBody>
      </p:sp>
      <p:sp>
        <p:nvSpPr>
          <p:cNvPr id="312" name="Google Shape;312;p23"/>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200">
                <a:extLst>
                  <a:ext uri="http://customooxmlschemas.google.com/">
                    <go:slidesCustomData xmlns:go="http://customooxmlschemas.google.com/" textRoundtripDataId="13"/>
                  </a:ext>
                </a:extLst>
              </a:rPr>
              <a:t>How</a:t>
            </a:r>
            <a:r>
              <a:rPr lang="en-US" sz="3200"/>
              <a:t> can UN organ</a:t>
            </a:r>
            <a:r>
              <a:rPr lang="en-US" sz="3200"/>
              <a:t>is</a:t>
            </a:r>
            <a:r>
              <a:rPr lang="en-US" sz="3200"/>
              <a:t>ations </a:t>
            </a:r>
            <a:endParaRPr sz="3200"/>
          </a:p>
          <a:p>
            <a:pPr indent="0" lvl="0" marL="0" rtl="0" algn="l">
              <a:lnSpc>
                <a:spcPct val="90000"/>
              </a:lnSpc>
              <a:spcBef>
                <a:spcPts val="0"/>
              </a:spcBef>
              <a:spcAft>
                <a:spcPts val="0"/>
              </a:spcAft>
              <a:buClr>
                <a:schemeClr val="lt1"/>
              </a:buClr>
              <a:buSzPts val="3600"/>
              <a:buFont typeface="Arial"/>
              <a:buNone/>
            </a:pPr>
            <a:r>
              <a:rPr lang="en-US" sz="3200"/>
              <a:t>support safety?</a:t>
            </a:r>
            <a:endParaRPr sz="4000"/>
          </a:p>
        </p:txBody>
      </p:sp>
      <p:cxnSp>
        <p:nvCxnSpPr>
          <p:cNvPr id="318" name="Google Shape;318;p24"/>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19" name="Google Shape;319;p24"/>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en-US"/>
              <a:t>UN organ</a:t>
            </a:r>
            <a:r>
              <a:rPr lang="en-US"/>
              <a:t>is</a:t>
            </a:r>
            <a:r>
              <a:rPr lang="en-US"/>
              <a:t>ations can </a:t>
            </a:r>
            <a:r>
              <a:rPr b="1" lang="en-US"/>
              <a:t>partner with community-led organisations </a:t>
            </a:r>
            <a:r>
              <a:rPr lang="en-US"/>
              <a:t>to advocate with law enforcement agencies, policymakers and other </a:t>
            </a:r>
            <a:r>
              <a:rPr lang="en-US">
                <a:extLst>
                  <a:ext uri="http://customooxmlschemas.google.com/">
                    <go:slidesCustomData xmlns:go="http://customooxmlschemas.google.com/" textRoundtripDataId="14"/>
                  </a:ext>
                </a:extLst>
              </a:rPr>
              <a:t>authorities</a:t>
            </a:r>
            <a:r>
              <a:rPr lang="en-US"/>
              <a:t> for an end to discriminatory policies and practices that endanger the physical, mental and economic well-being of key populations. </a:t>
            </a:r>
            <a:endParaRPr/>
          </a:p>
          <a:p>
            <a:pPr indent="0" lvl="0" marL="0" rtl="0" algn="l">
              <a:lnSpc>
                <a:spcPct val="100000"/>
              </a:lnSpc>
              <a:spcBef>
                <a:spcPts val="1000"/>
              </a:spcBef>
              <a:spcAft>
                <a:spcPts val="0"/>
              </a:spcAft>
              <a:buClr>
                <a:schemeClr val="dk1"/>
              </a:buClr>
              <a:buSzPts val="2800"/>
              <a:buNone/>
            </a:pPr>
            <a:r>
              <a:rPr b="1" lang="en-US"/>
              <a:t>Sensit</a:t>
            </a:r>
            <a:r>
              <a:rPr b="1" lang="en-US"/>
              <a:t>is</a:t>
            </a:r>
            <a:r>
              <a:rPr b="1" lang="en-US"/>
              <a:t>ation trainings </a:t>
            </a:r>
            <a:r>
              <a:rPr lang="en-US"/>
              <a:t>with law enforcement agencies, policymakers and leaders in the the wider community, conducted with key populations representatives, can help ensure more acceptance of diversity, and greater inclusion of key populations.</a:t>
            </a:r>
            <a:endParaRPr/>
          </a:p>
        </p:txBody>
      </p:sp>
      <p:sp>
        <p:nvSpPr>
          <p:cNvPr id="320" name="Google Shape;320;p24"/>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WHY CRITICAL ENABLERS ARE NEEDED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5"/>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326" name="Google Shape;326;p25"/>
          <p:cNvSpPr txBox="1"/>
          <p:nvPr>
            <p:ph idx="1" type="body"/>
          </p:nvPr>
        </p:nvSpPr>
        <p:spPr>
          <a:xfrm>
            <a:off x="831850" y="2836498"/>
            <a:ext cx="10515600" cy="36936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36550" lvl="0" marL="342900" rtl="0" algn="l">
              <a:lnSpc>
                <a:spcPct val="120000"/>
              </a:lnSpc>
              <a:spcBef>
                <a:spcPts val="1000"/>
              </a:spcBef>
              <a:spcAft>
                <a:spcPts val="0"/>
              </a:spcAft>
              <a:buClr>
                <a:schemeClr val="dk1"/>
              </a:buClr>
              <a:buSzPts val="1900"/>
              <a:buFont typeface="Noto Sans Symbols"/>
              <a:buChar char="➢"/>
            </a:pPr>
            <a:r>
              <a:rPr b="1" lang="en-US" sz="1900">
                <a:solidFill>
                  <a:schemeClr val="dk1"/>
                </a:solidFill>
              </a:rPr>
              <a:t>The UN’s role in investing in critical enablers</a:t>
            </a:r>
            <a:endParaRPr sz="23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The UN’s role in investing in </a:t>
            </a:r>
            <a:endParaRPr sz="3300"/>
          </a:p>
          <a:p>
            <a:pPr indent="0" lvl="0" marL="0" rtl="0" algn="l">
              <a:lnSpc>
                <a:spcPct val="90000"/>
              </a:lnSpc>
              <a:spcBef>
                <a:spcPts val="0"/>
              </a:spcBef>
              <a:spcAft>
                <a:spcPts val="0"/>
              </a:spcAft>
              <a:buClr>
                <a:schemeClr val="lt1"/>
              </a:buClr>
              <a:buSzPts val="3600"/>
              <a:buFont typeface="Arial"/>
              <a:buNone/>
            </a:pPr>
            <a:r>
              <a:rPr lang="en-US" sz="3300"/>
              <a:t>critical enablers</a:t>
            </a:r>
            <a:endParaRPr sz="4100"/>
          </a:p>
        </p:txBody>
      </p:sp>
      <p:cxnSp>
        <p:nvCxnSpPr>
          <p:cNvPr id="332" name="Google Shape;332;p26"/>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33" name="Google Shape;333;p26"/>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en-US"/>
              <a:t>UN staff involved in HIV and human rights </a:t>
            </a:r>
            <a:r>
              <a:rPr b="1" lang="en-US"/>
              <a:t>responses</a:t>
            </a:r>
            <a:r>
              <a:rPr lang="en-US"/>
              <a:t> have an important role to play to promote an enabling environment for key populations. This especially includes advocating against violence and promoting access to justice for key populations.</a:t>
            </a:r>
            <a:endParaRPr/>
          </a:p>
          <a:p>
            <a:pPr indent="0" lvl="0" marL="0" rtl="0" algn="l">
              <a:lnSpc>
                <a:spcPct val="100000"/>
              </a:lnSpc>
              <a:spcBef>
                <a:spcPts val="1000"/>
              </a:spcBef>
              <a:spcAft>
                <a:spcPts val="0"/>
              </a:spcAft>
              <a:buClr>
                <a:schemeClr val="dk1"/>
              </a:buClr>
              <a:buSzPts val="2800"/>
              <a:buNone/>
            </a:pPr>
            <a:r>
              <a:rPr b="1" lang="en-US">
                <a:extLst>
                  <a:ext uri="http://customooxmlschemas.google.com/">
                    <go:slidesCustomData xmlns:go="http://customooxmlschemas.google.com/" textRoundtripDataId="15"/>
                  </a:ext>
                </a:extLst>
              </a:rPr>
              <a:t>There are proven interventions</a:t>
            </a:r>
            <a:r>
              <a:rPr b="1" lang="en-US"/>
              <a:t> </a:t>
            </a:r>
            <a:r>
              <a:rPr lang="en-US"/>
              <a:t>that can be deployed to reduce stigma and discrimination in a range of settings. </a:t>
            </a:r>
            <a:endParaRPr/>
          </a:p>
          <a:p>
            <a:pPr indent="0" lvl="0" marL="0" rtl="0" algn="l">
              <a:lnSpc>
                <a:spcPct val="100000"/>
              </a:lnSpc>
              <a:spcBef>
                <a:spcPts val="1000"/>
              </a:spcBef>
              <a:spcAft>
                <a:spcPts val="0"/>
              </a:spcAft>
              <a:buClr>
                <a:schemeClr val="dk1"/>
              </a:buClr>
              <a:buSzPts val="2800"/>
              <a:buNone/>
            </a:pPr>
            <a:r>
              <a:rPr lang="en-US"/>
              <a:t>UN agencies can advocate for countries to join the </a:t>
            </a:r>
            <a:r>
              <a:rPr lang="en-US" u="sng">
                <a:hlinkClick r:id="rId3"/>
              </a:rPr>
              <a:t>Global Partnership to End All Forms of HIV Related Stigma and Discrimination</a:t>
            </a:r>
            <a:r>
              <a:rPr lang="en-US"/>
              <a:t>.</a:t>
            </a:r>
            <a:endParaRPr/>
          </a:p>
        </p:txBody>
      </p:sp>
      <p:sp>
        <p:nvSpPr>
          <p:cNvPr id="334" name="Google Shape;334;p26"/>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100"/>
              <a:t>6 important settings for interventions</a:t>
            </a:r>
            <a:r>
              <a:rPr lang="en-US" sz="3100"/>
              <a:t> </a:t>
            </a:r>
            <a:endParaRPr sz="3100"/>
          </a:p>
          <a:p>
            <a:pPr indent="0" lvl="0" marL="0" rtl="0" algn="l">
              <a:lnSpc>
                <a:spcPct val="90000"/>
              </a:lnSpc>
              <a:spcBef>
                <a:spcPts val="0"/>
              </a:spcBef>
              <a:spcAft>
                <a:spcPts val="0"/>
              </a:spcAft>
              <a:buClr>
                <a:schemeClr val="lt1"/>
              </a:buClr>
              <a:buSzPts val="3600"/>
              <a:buFont typeface="Arial"/>
              <a:buNone/>
            </a:pPr>
            <a:r>
              <a:rPr lang="en-US" sz="3100"/>
              <a:t>t</a:t>
            </a:r>
            <a:r>
              <a:rPr lang="en-US" sz="3100"/>
              <a:t>o reduce stigma and discrimination</a:t>
            </a:r>
            <a:endParaRPr sz="3900"/>
          </a:p>
        </p:txBody>
      </p:sp>
      <p:cxnSp>
        <p:nvCxnSpPr>
          <p:cNvPr id="340" name="Google Shape;340;p27"/>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41" name="Google Shape;341;p27"/>
          <p:cNvSpPr txBox="1"/>
          <p:nvPr>
            <p:ph idx="1" type="body"/>
          </p:nvPr>
        </p:nvSpPr>
        <p:spPr>
          <a:xfrm>
            <a:off x="838201" y="1567207"/>
            <a:ext cx="5257800" cy="45457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20000"/>
              </a:lnSpc>
              <a:spcBef>
                <a:spcPts val="0"/>
              </a:spcBef>
              <a:spcAft>
                <a:spcPts val="0"/>
              </a:spcAft>
              <a:buClr>
                <a:schemeClr val="dk1"/>
              </a:buClr>
              <a:buSzPts val="2000"/>
              <a:buFont typeface="Arial"/>
              <a:buNone/>
            </a:pPr>
            <a:r>
              <a:rPr lang="en-US" sz="2000">
                <a:solidFill>
                  <a:schemeClr val="dk1"/>
                </a:solidFill>
              </a:rPr>
              <a:t>The </a:t>
            </a:r>
            <a:r>
              <a:rPr lang="en-US" sz="2000" u="sng">
                <a:hlinkClick r:id="rId3"/>
              </a:rPr>
              <a:t>Global Partnership for Action to Eliminate all Forms of HIV-Related stigma and Discrimination</a:t>
            </a:r>
            <a:r>
              <a:rPr lang="en-US" sz="2000"/>
              <a:t> recommends </a:t>
            </a:r>
            <a:r>
              <a:rPr lang="en-US" sz="2000">
                <a:solidFill>
                  <a:schemeClr val="dk1"/>
                </a:solidFill>
              </a:rPr>
              <a:t>interventions in these settings:</a:t>
            </a:r>
            <a:br>
              <a:rPr lang="en-US" sz="2000">
                <a:solidFill>
                  <a:schemeClr val="dk1"/>
                </a:solidFill>
              </a:rPr>
            </a:br>
            <a:endParaRPr sz="2000">
              <a:solidFill>
                <a:schemeClr val="dk1"/>
              </a:solidFill>
            </a:endParaRPr>
          </a:p>
          <a:p>
            <a:pPr indent="-228600" lvl="0" marL="228600" rtl="0" algn="l">
              <a:lnSpc>
                <a:spcPct val="120000"/>
              </a:lnSpc>
              <a:spcBef>
                <a:spcPts val="0"/>
              </a:spcBef>
              <a:spcAft>
                <a:spcPts val="0"/>
              </a:spcAft>
              <a:buClr>
                <a:schemeClr val="dk1"/>
              </a:buClr>
              <a:buSzPts val="2000"/>
              <a:buChar char="•"/>
            </a:pPr>
            <a:r>
              <a:rPr lang="en-US" sz="2000">
                <a:solidFill>
                  <a:schemeClr val="dk1"/>
                </a:solidFill>
              </a:rPr>
              <a:t>Communities and households</a:t>
            </a:r>
            <a:endParaRPr/>
          </a:p>
          <a:p>
            <a:pPr indent="-228600" lvl="0" marL="228600" rtl="0" algn="l">
              <a:lnSpc>
                <a:spcPct val="120000"/>
              </a:lnSpc>
              <a:spcBef>
                <a:spcPts val="0"/>
              </a:spcBef>
              <a:spcAft>
                <a:spcPts val="0"/>
              </a:spcAft>
              <a:buClr>
                <a:schemeClr val="dk1"/>
              </a:buClr>
              <a:buSzPts val="2000"/>
              <a:buChar char="•"/>
            </a:pPr>
            <a:r>
              <a:rPr lang="en-US" sz="2000">
                <a:solidFill>
                  <a:schemeClr val="dk1"/>
                </a:solidFill>
              </a:rPr>
              <a:t>The justice sector</a:t>
            </a:r>
            <a:endParaRPr/>
          </a:p>
          <a:p>
            <a:pPr indent="-228600" lvl="0" marL="228600" rtl="0" algn="l">
              <a:lnSpc>
                <a:spcPct val="120000"/>
              </a:lnSpc>
              <a:spcBef>
                <a:spcPts val="0"/>
              </a:spcBef>
              <a:spcAft>
                <a:spcPts val="0"/>
              </a:spcAft>
              <a:buClr>
                <a:schemeClr val="dk1"/>
              </a:buClr>
              <a:buSzPts val="2000"/>
              <a:buChar char="•"/>
            </a:pPr>
            <a:r>
              <a:rPr lang="en-US" sz="2000">
                <a:solidFill>
                  <a:schemeClr val="dk1"/>
                </a:solidFill>
              </a:rPr>
              <a:t>The education sector</a:t>
            </a:r>
            <a:endParaRPr/>
          </a:p>
          <a:p>
            <a:pPr indent="-228600" lvl="0" marL="228600" rtl="0" algn="l">
              <a:lnSpc>
                <a:spcPct val="120000"/>
              </a:lnSpc>
              <a:spcBef>
                <a:spcPts val="0"/>
              </a:spcBef>
              <a:spcAft>
                <a:spcPts val="0"/>
              </a:spcAft>
              <a:buClr>
                <a:schemeClr val="dk1"/>
              </a:buClr>
              <a:buSzPts val="2000"/>
              <a:buChar char="•"/>
            </a:pPr>
            <a:r>
              <a:rPr lang="en-US" sz="2000">
                <a:solidFill>
                  <a:schemeClr val="dk1"/>
                </a:solidFill>
              </a:rPr>
              <a:t>Emergency and humanitarian settings</a:t>
            </a:r>
            <a:endParaRPr/>
          </a:p>
          <a:p>
            <a:pPr indent="-228600" lvl="0" marL="228600" rtl="0" algn="l">
              <a:lnSpc>
                <a:spcPct val="120000"/>
              </a:lnSpc>
              <a:spcBef>
                <a:spcPts val="0"/>
              </a:spcBef>
              <a:spcAft>
                <a:spcPts val="0"/>
              </a:spcAft>
              <a:buClr>
                <a:schemeClr val="dk1"/>
              </a:buClr>
              <a:buSzPts val="2000"/>
              <a:buChar char="•"/>
            </a:pPr>
            <a:r>
              <a:rPr lang="en-US" sz="2000">
                <a:solidFill>
                  <a:schemeClr val="dk1"/>
                </a:solidFill>
              </a:rPr>
              <a:t>Health-care settings</a:t>
            </a:r>
            <a:endParaRPr/>
          </a:p>
          <a:p>
            <a:pPr indent="-228600" lvl="0" marL="228600" rtl="0" algn="l">
              <a:lnSpc>
                <a:spcPct val="120000"/>
              </a:lnSpc>
              <a:spcBef>
                <a:spcPts val="0"/>
              </a:spcBef>
              <a:spcAft>
                <a:spcPts val="0"/>
              </a:spcAft>
              <a:buClr>
                <a:schemeClr val="dk1"/>
              </a:buClr>
              <a:buSzPts val="2000"/>
              <a:buChar char="•"/>
            </a:pPr>
            <a:r>
              <a:rPr lang="en-US" sz="2000"/>
              <a:t>The w</a:t>
            </a:r>
            <a:r>
              <a:rPr lang="en-US" sz="2000">
                <a:solidFill>
                  <a:schemeClr val="dk1"/>
                </a:solidFill>
              </a:rPr>
              <a:t>orkplace</a:t>
            </a:r>
            <a:endParaRPr sz="2000"/>
          </a:p>
        </p:txBody>
      </p:sp>
      <p:pic>
        <p:nvPicPr>
          <p:cNvPr descr="A picture containing text, person, indoor&#10;&#10;Description automatically generated" id="342" name="Google Shape;342;p27"/>
          <p:cNvPicPr preferRelativeResize="0"/>
          <p:nvPr/>
        </p:nvPicPr>
        <p:blipFill rotWithShape="1">
          <a:blip r:embed="rId4">
            <a:alphaModFix/>
          </a:blip>
          <a:srcRect b="0" l="0" r="0" t="0"/>
          <a:stretch/>
        </p:blipFill>
        <p:spPr>
          <a:xfrm>
            <a:off x="6804689" y="1378541"/>
            <a:ext cx="3484950" cy="4927473"/>
          </a:xfrm>
          <a:prstGeom prst="rect">
            <a:avLst/>
          </a:prstGeom>
          <a:noFill/>
          <a:ln>
            <a:noFill/>
          </a:ln>
        </p:spPr>
      </p:pic>
      <p:sp>
        <p:nvSpPr>
          <p:cNvPr id="343" name="Google Shape;343;p27"/>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Case study: The Justice sector </a:t>
            </a:r>
            <a:endParaRPr/>
          </a:p>
        </p:txBody>
      </p:sp>
      <p:cxnSp>
        <p:nvCxnSpPr>
          <p:cNvPr id="349" name="Google Shape;349;p2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50" name="Google Shape;350;p28"/>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120000"/>
              </a:lnSpc>
              <a:spcBef>
                <a:spcPts val="0"/>
              </a:spcBef>
              <a:spcAft>
                <a:spcPts val="0"/>
              </a:spcAft>
              <a:buClr>
                <a:schemeClr val="dk1"/>
              </a:buClr>
              <a:buSzPct val="100000"/>
              <a:buNone/>
            </a:pPr>
            <a:r>
              <a:rPr b="1" lang="en-US"/>
              <a:t>In Côte d’Ivoire</a:t>
            </a:r>
            <a:r>
              <a:rPr lang="en-US"/>
              <a:t>, UNDP, the Global Fund and the NGO ENDA supported the production of a Legal Environment Assessment (LEA). The report systematically documented Ivorian laws and their impact on the country’s HIV response. Its recommendations to lawmakers included reforms to existing laws affecting people who use drugs. </a:t>
            </a:r>
            <a:endParaRPr/>
          </a:p>
          <a:p>
            <a:pPr indent="0" lvl="0" marL="0" rtl="0" algn="l">
              <a:lnSpc>
                <a:spcPct val="120000"/>
              </a:lnSpc>
              <a:spcBef>
                <a:spcPts val="1000"/>
              </a:spcBef>
              <a:spcAft>
                <a:spcPts val="0"/>
              </a:spcAft>
              <a:buClr>
                <a:schemeClr val="dk1"/>
              </a:buClr>
              <a:buSzPct val="100000"/>
              <a:buNone/>
            </a:pPr>
            <a:r>
              <a:rPr lang="en-US"/>
              <a:t>CONAD-CI, a civil society coalition of people who use drugs and allied organ</a:t>
            </a:r>
            <a:r>
              <a:rPr lang="en-US"/>
              <a:t>is</a:t>
            </a:r>
            <a:r>
              <a:rPr lang="en-US"/>
              <a:t>ations </a:t>
            </a:r>
            <a:r>
              <a:rPr b="1" lang="en-US"/>
              <a:t>successfully</a:t>
            </a:r>
            <a:r>
              <a:rPr lang="en-US"/>
              <a:t> </a:t>
            </a:r>
            <a:r>
              <a:rPr b="1" lang="en-US"/>
              <a:t>used the LEA evidence to advocate for legal reform.</a:t>
            </a:r>
            <a:r>
              <a:rPr lang="en-US"/>
              <a:t> </a:t>
            </a:r>
            <a:endParaRPr/>
          </a:p>
          <a:p>
            <a:pPr indent="0" lvl="0" marL="0" rtl="0" algn="l">
              <a:lnSpc>
                <a:spcPct val="120000"/>
              </a:lnSpc>
              <a:spcBef>
                <a:spcPts val="1000"/>
              </a:spcBef>
              <a:spcAft>
                <a:spcPts val="0"/>
              </a:spcAft>
              <a:buClr>
                <a:schemeClr val="dk1"/>
              </a:buClr>
              <a:buSzPct val="100000"/>
              <a:buNone/>
            </a:pPr>
            <a:r>
              <a:rPr b="1" lang="en-US"/>
              <a:t>A new law was adopted in May 2022 on the fight against illicit drug trafficking and use</a:t>
            </a:r>
            <a:r>
              <a:rPr lang="en-US"/>
              <a:t>. For the first time, the law recommends a therapeutic injunction as an alternative to incarceration. Under the new law, penalties for drug use have also been considerably reduced. </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t/>
            </a:r>
            <a:endParaRPr/>
          </a:p>
        </p:txBody>
      </p:sp>
      <p:sp>
        <p:nvSpPr>
          <p:cNvPr id="351" name="Google Shape;351;p28"/>
          <p:cNvSpPr txBox="1"/>
          <p:nvPr/>
        </p:nvSpPr>
        <p:spPr>
          <a:xfrm>
            <a:off x="838200" y="5512700"/>
            <a:ext cx="105156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 </a:t>
            </a:r>
            <a:r>
              <a:rPr lang="en-US" u="sng">
                <a:solidFill>
                  <a:schemeClr val="hlink"/>
                </a:solidFill>
                <a:latin typeface="Arial"/>
                <a:ea typeface="Arial"/>
                <a:cs typeface="Arial"/>
                <a:sym typeface="Arial"/>
                <a:hlinkClick r:id="rId3"/>
              </a:rPr>
              <a:t>Le Sénat adopte la loi sur la lutte contre le trafic et l’usage illicites des stupéfiants</a:t>
            </a:r>
            <a:r>
              <a:rPr lang="en-US">
                <a:solidFill>
                  <a:schemeClr val="dk1"/>
                </a:solidFill>
                <a:latin typeface="Arial"/>
                <a:ea typeface="Arial"/>
                <a:cs typeface="Arial"/>
                <a:sym typeface="Arial"/>
              </a:rPr>
              <a:t> </a:t>
            </a:r>
            <a:r>
              <a:rPr lang="en-US">
                <a:solidFill>
                  <a:schemeClr val="dk2"/>
                </a:solidFill>
                <a:latin typeface="Arial"/>
                <a:ea typeface="Arial"/>
                <a:cs typeface="Arial"/>
                <a:sym typeface="Arial"/>
              </a:rPr>
              <a:t>(Agence Ivorienne de Presse, 2022)</a:t>
            </a:r>
            <a:endParaRPr>
              <a:solidFill>
                <a:schemeClr val="dk2"/>
              </a:solidFill>
              <a:latin typeface="Arial"/>
              <a:ea typeface="Arial"/>
              <a:cs typeface="Arial"/>
              <a:sym typeface="Arial"/>
            </a:endParaRPr>
          </a:p>
        </p:txBody>
      </p:sp>
      <p:sp>
        <p:nvSpPr>
          <p:cNvPr id="352" name="Google Shape;352;p28"/>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Case study: The </a:t>
            </a:r>
            <a:r>
              <a:rPr lang="en-US" sz="3600"/>
              <a:t>Education sector </a:t>
            </a:r>
            <a:endParaRPr/>
          </a:p>
        </p:txBody>
      </p:sp>
      <p:cxnSp>
        <p:nvCxnSpPr>
          <p:cNvPr id="358" name="Google Shape;358;p2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59" name="Google Shape;359;p2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en-US"/>
              <a:t>Quality comprehensive sexuality education (CSE), provided to young people both in and out of school, provides them with accurate knowledge about HIV transmission and emphas</a:t>
            </a:r>
            <a:r>
              <a:rPr lang="en-US"/>
              <a:t>is</a:t>
            </a:r>
            <a:r>
              <a:rPr lang="en-US"/>
              <a:t>es the importance of equal rights for people living with HIV and key populations. </a:t>
            </a:r>
            <a:endParaRPr/>
          </a:p>
          <a:p>
            <a:pPr indent="0" lvl="0" marL="0" rtl="0" algn="l">
              <a:lnSpc>
                <a:spcPct val="100000"/>
              </a:lnSpc>
              <a:spcBef>
                <a:spcPts val="0"/>
              </a:spcBef>
              <a:spcAft>
                <a:spcPts val="0"/>
              </a:spcAft>
              <a:buClr>
                <a:schemeClr val="dk1"/>
              </a:buClr>
              <a:buSzPct val="100000"/>
              <a:buNone/>
            </a:pPr>
            <a:r>
              <a:t/>
            </a:r>
            <a:endParaRPr/>
          </a:p>
          <a:p>
            <a:pPr indent="0" lvl="0" marL="0" rtl="0" algn="l">
              <a:lnSpc>
                <a:spcPct val="100000"/>
              </a:lnSpc>
              <a:spcBef>
                <a:spcPts val="0"/>
              </a:spcBef>
              <a:spcAft>
                <a:spcPts val="0"/>
              </a:spcAft>
              <a:buClr>
                <a:schemeClr val="dk1"/>
              </a:buClr>
              <a:buSzPct val="100000"/>
              <a:buNone/>
            </a:pPr>
            <a:r>
              <a:rPr lang="en-US"/>
              <a:t>CSE is now being extended to “out-of-school” settings, which increases the access of young key populations to accurate information on HIV, STIs and other sexual and reproductive health issues.</a:t>
            </a:r>
            <a:br>
              <a:rPr lang="en-US"/>
            </a:br>
            <a:endParaRPr/>
          </a:p>
          <a:p>
            <a:pPr indent="0" lvl="0" marL="0" rtl="0" algn="l">
              <a:lnSpc>
                <a:spcPct val="100000"/>
              </a:lnSpc>
              <a:spcBef>
                <a:spcPts val="1000"/>
              </a:spcBef>
              <a:spcAft>
                <a:spcPts val="0"/>
              </a:spcAft>
              <a:buClr>
                <a:schemeClr val="dk1"/>
              </a:buClr>
              <a:buSzPct val="100000"/>
              <a:buNone/>
            </a:pPr>
            <a:r>
              <a:rPr b="1" lang="en-US"/>
              <a:t>In contrast, lack of access to CSE perpetuates HIV-related stigma and discrimination.</a:t>
            </a:r>
            <a:endParaRPr/>
          </a:p>
        </p:txBody>
      </p:sp>
      <p:sp>
        <p:nvSpPr>
          <p:cNvPr id="360" name="Google Shape;360;p29"/>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Health-care settings</a:t>
            </a:r>
            <a:endParaRPr/>
          </a:p>
        </p:txBody>
      </p:sp>
      <p:cxnSp>
        <p:nvCxnSpPr>
          <p:cNvPr id="366" name="Google Shape;366;p30"/>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67" name="Google Shape;367;p30"/>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20000"/>
              </a:lnSpc>
              <a:spcBef>
                <a:spcPts val="0"/>
              </a:spcBef>
              <a:spcAft>
                <a:spcPts val="0"/>
              </a:spcAft>
              <a:buClr>
                <a:schemeClr val="dk1"/>
              </a:buClr>
              <a:buSzPct val="142857"/>
              <a:buFont typeface="Arial"/>
              <a:buNone/>
            </a:pPr>
            <a:r>
              <a:rPr b="1" lang="en-US" sz="2800"/>
              <a:t>Stigma and discrimination are commonly experienced by key populations in health-care settings. </a:t>
            </a:r>
            <a:r>
              <a:rPr lang="en-US" sz="2800"/>
              <a:t>According to the </a:t>
            </a:r>
            <a:r>
              <a:rPr lang="en-US" sz="2800" u="sng">
                <a:solidFill>
                  <a:schemeClr val="hlink"/>
                </a:solidFill>
                <a:hlinkClick r:id="rId3"/>
              </a:rPr>
              <a:t>People Living with HIV Stigma Index</a:t>
            </a:r>
            <a:r>
              <a:rPr lang="en-US" sz="2800"/>
              <a:t>, this deters people from seeking health services and prevents them from </a:t>
            </a:r>
            <a:r>
              <a:rPr lang="en-US"/>
              <a:t>realis</a:t>
            </a:r>
            <a:r>
              <a:rPr lang="en-US" sz="2800"/>
              <a:t>ing their right to health.</a:t>
            </a:r>
            <a:endParaRPr/>
          </a:p>
          <a:p>
            <a:pPr indent="0" lvl="0" marL="0" rtl="0" algn="l">
              <a:lnSpc>
                <a:spcPct val="120000"/>
              </a:lnSpc>
              <a:spcBef>
                <a:spcPts val="1000"/>
              </a:spcBef>
              <a:spcAft>
                <a:spcPts val="0"/>
              </a:spcAft>
              <a:buClr>
                <a:schemeClr val="dk1"/>
              </a:buClr>
              <a:buSzPct val="142857"/>
              <a:buFont typeface="Arial"/>
              <a:buNone/>
            </a:pPr>
            <a:r>
              <a:rPr lang="en-US" sz="2800"/>
              <a:t>The Global Partnership for Action to Eradicate All forms of HIV-Related Stigma and Discrimination recommends that </a:t>
            </a:r>
            <a:r>
              <a:rPr b="1" lang="en-US" sz="2800"/>
              <a:t>discrimination in health-care settings should be monitored</a:t>
            </a:r>
            <a:r>
              <a:rPr lang="en-US" sz="2800"/>
              <a:t>, including the experiences of health service users, as well as the attitudes of staff. </a:t>
            </a:r>
            <a:endParaRPr/>
          </a:p>
          <a:p>
            <a:pPr indent="0" lvl="0" marL="0" rtl="0" algn="l">
              <a:lnSpc>
                <a:spcPct val="120000"/>
              </a:lnSpc>
              <a:spcBef>
                <a:spcPts val="1000"/>
              </a:spcBef>
              <a:spcAft>
                <a:spcPts val="0"/>
              </a:spcAft>
              <a:buClr>
                <a:schemeClr val="dk1"/>
              </a:buClr>
              <a:buSzPct val="125000"/>
              <a:buFont typeface="Arial"/>
              <a:buNone/>
            </a:pPr>
            <a:r>
              <a:rPr b="1" lang="en-US" sz="2800"/>
              <a:t>Health-care workers can be educated to adopt competencies in human rights and medical ethics</a:t>
            </a:r>
            <a:r>
              <a:rPr lang="en-US" sz="2800"/>
              <a:t>, </a:t>
            </a:r>
            <a:r>
              <a:rPr b="1" lang="en-US" sz="2800"/>
              <a:t>regardless of their religion, personal philosophy, opinion or moral principles. </a:t>
            </a:r>
            <a:r>
              <a:rPr lang="en-US" sz="2800"/>
              <a:t>Such training can include topics such as patient autonomy, informed consent, occupational health issues and labour rights for health-care workers (including non-clinical staff), plus welfare issues of key populations who are service providers.</a:t>
            </a:r>
            <a:endParaRPr/>
          </a:p>
        </p:txBody>
      </p:sp>
      <p:sp>
        <p:nvSpPr>
          <p:cNvPr id="368" name="Google Shape;368;p30"/>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75" name="Google Shape;75;p3"/>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0"/>
              </a:spcBef>
              <a:spcAft>
                <a:spcPts val="0"/>
              </a:spcAft>
              <a:buClr>
                <a:schemeClr val="dk1"/>
              </a:buClr>
              <a:buSzPts val="1800"/>
              <a:buFont typeface="Noto Sans Symbols"/>
              <a:buChar char="➢"/>
            </a:pPr>
            <a:r>
              <a:rPr b="1" lang="en-US" sz="1800">
                <a:solidFill>
                  <a:schemeClr val="dk1"/>
                </a:solidFill>
              </a:rPr>
              <a:t>Questions to frame this session</a:t>
            </a:r>
            <a:endParaRPr b="1" sz="22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Case study: The Workplace</a:t>
            </a:r>
            <a:endParaRPr/>
          </a:p>
        </p:txBody>
      </p:sp>
      <p:cxnSp>
        <p:nvCxnSpPr>
          <p:cNvPr id="374" name="Google Shape;374;p31"/>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75" name="Google Shape;375;p31"/>
          <p:cNvSpPr txBox="1"/>
          <p:nvPr>
            <p:ph idx="1" type="body"/>
          </p:nvPr>
        </p:nvSpPr>
        <p:spPr>
          <a:xfrm>
            <a:off x="838200" y="1567200"/>
            <a:ext cx="10515600" cy="4409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chemeClr val="dk1"/>
              </a:buClr>
              <a:buSzPct val="69498"/>
              <a:buNone/>
            </a:pPr>
            <a:r>
              <a:rPr b="1" lang="en-US"/>
              <a:t>The US President’s Emergency Plan for AIDS (PEPFAR) </a:t>
            </a:r>
            <a:r>
              <a:rPr lang="en-US"/>
              <a:t>conducted a 1-day gender and sexual-diversity training session for its staff in 38 countries. The training covered some of the intersecting stigmas in the context of HIV. The aim was to improve attitudes towards gender and sexual minorities and meeting their needs in the workplace.</a:t>
            </a:r>
            <a:endParaRPr/>
          </a:p>
          <a:p>
            <a:pPr indent="0" lvl="0" marL="0" rtl="0" algn="l">
              <a:lnSpc>
                <a:spcPct val="110000"/>
              </a:lnSpc>
              <a:spcBef>
                <a:spcPts val="1000"/>
              </a:spcBef>
              <a:spcAft>
                <a:spcPts val="0"/>
              </a:spcAft>
              <a:buClr>
                <a:schemeClr val="dk1"/>
              </a:buClr>
              <a:buSzPct val="69498"/>
              <a:buNone/>
            </a:pPr>
            <a:r>
              <a:rPr lang="en-US"/>
              <a:t>The training included four modules that addressed:</a:t>
            </a:r>
            <a:endParaRPr/>
          </a:p>
          <a:p>
            <a:pPr indent="-334327" lvl="0" marL="457200" rtl="0" algn="l">
              <a:lnSpc>
                <a:spcPct val="110000"/>
              </a:lnSpc>
              <a:spcBef>
                <a:spcPts val="1000"/>
              </a:spcBef>
              <a:spcAft>
                <a:spcPts val="0"/>
              </a:spcAft>
              <a:buSzPct val="64285"/>
              <a:buAutoNum type="alphaLcParenR"/>
            </a:pPr>
            <a:r>
              <a:rPr lang="en-US"/>
              <a:t>Health and policy considerations for gender and sexual minorities</a:t>
            </a:r>
            <a:endParaRPr/>
          </a:p>
          <a:p>
            <a:pPr indent="-334327" lvl="0" marL="457200" rtl="0" algn="l">
              <a:lnSpc>
                <a:spcPct val="110000"/>
              </a:lnSpc>
              <a:spcBef>
                <a:spcPts val="0"/>
              </a:spcBef>
              <a:spcAft>
                <a:spcPts val="0"/>
              </a:spcAft>
              <a:buSzPct val="64285"/>
              <a:buAutoNum type="alphaLcParenR"/>
            </a:pPr>
            <a:r>
              <a:rPr lang="en-US"/>
              <a:t>Gender and sexual diversity concepts</a:t>
            </a:r>
            <a:endParaRPr/>
          </a:p>
          <a:p>
            <a:pPr indent="-334327" lvl="0" marL="457200" rtl="0" algn="l">
              <a:lnSpc>
                <a:spcPct val="110000"/>
              </a:lnSpc>
              <a:spcBef>
                <a:spcPts val="0"/>
              </a:spcBef>
              <a:spcAft>
                <a:spcPts val="0"/>
              </a:spcAft>
              <a:buSzPct val="64285"/>
              <a:buAutoNum type="alphaLcParenR"/>
            </a:pPr>
            <a:r>
              <a:rPr lang="en-US"/>
              <a:t>The experiences and insights of members of and advocates for the lesbian, gay, bisexual and transgender community, and</a:t>
            </a:r>
            <a:endParaRPr/>
          </a:p>
          <a:p>
            <a:pPr indent="-334327" lvl="0" marL="457200" rtl="0" algn="l">
              <a:lnSpc>
                <a:spcPct val="110000"/>
              </a:lnSpc>
              <a:spcBef>
                <a:spcPts val="0"/>
              </a:spcBef>
              <a:spcAft>
                <a:spcPts val="0"/>
              </a:spcAft>
              <a:buSzPct val="64285"/>
              <a:buAutoNum type="alphaLcParenR"/>
            </a:pPr>
            <a:r>
              <a:rPr lang="en-US"/>
              <a:t>Discussions on meaningful engagement. </a:t>
            </a:r>
            <a:endParaRPr/>
          </a:p>
        </p:txBody>
      </p:sp>
      <p:sp>
        <p:nvSpPr>
          <p:cNvPr id="376" name="Google Shape;376;p31"/>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Advocacy – an important approach</a:t>
            </a:r>
            <a:endParaRPr/>
          </a:p>
        </p:txBody>
      </p:sp>
      <p:cxnSp>
        <p:nvCxnSpPr>
          <p:cNvPr id="382" name="Google Shape;382;p32"/>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83" name="Google Shape;383;p32"/>
          <p:cNvSpPr txBox="1"/>
          <p:nvPr>
            <p:ph idx="1" type="body"/>
          </p:nvPr>
        </p:nvSpPr>
        <p:spPr>
          <a:xfrm>
            <a:off x="838200" y="1567207"/>
            <a:ext cx="10515600" cy="4545600"/>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lnSpc>
                <a:spcPct val="120000"/>
              </a:lnSpc>
              <a:spcBef>
                <a:spcPts val="0"/>
              </a:spcBef>
              <a:spcAft>
                <a:spcPts val="0"/>
              </a:spcAft>
              <a:buClr>
                <a:schemeClr val="dk1"/>
              </a:buClr>
              <a:buSzPct val="170731"/>
              <a:buNone/>
            </a:pPr>
            <a:r>
              <a:rPr b="1" lang="en-US" sz="2981"/>
              <a:t>As UN staff, we can encourage our organisation to join local advocacy efforts led by key populations. </a:t>
            </a:r>
            <a:br>
              <a:rPr b="1" lang="en-US" sz="2981"/>
            </a:br>
            <a:r>
              <a:rPr b="1" lang="en-US" sz="2981">
                <a:extLst>
                  <a:ext uri="http://customooxmlschemas.google.com/">
                    <go:slidesCustomData xmlns:go="http://customooxmlschemas.google.com/" textRoundtripDataId="16"/>
                  </a:ext>
                </a:extLst>
              </a:rPr>
              <a:t>Advocacy constituents and target audiences may include:</a:t>
            </a:r>
            <a:endParaRPr sz="2981"/>
          </a:p>
          <a:p>
            <a:pPr indent="-339090" lvl="0" marL="342900" rtl="0" algn="l">
              <a:lnSpc>
                <a:spcPct val="120000"/>
              </a:lnSpc>
              <a:spcBef>
                <a:spcPts val="1000"/>
              </a:spcBef>
              <a:spcAft>
                <a:spcPts val="0"/>
              </a:spcAft>
              <a:buClr>
                <a:schemeClr val="dk1"/>
              </a:buClr>
              <a:buSzPct val="115853"/>
              <a:buChar char="•"/>
            </a:pPr>
            <a:r>
              <a:rPr lang="en-US" sz="2981"/>
              <a:t>Key population communities and allies</a:t>
            </a:r>
            <a:endParaRPr sz="2981"/>
          </a:p>
          <a:p>
            <a:pPr indent="-339090" lvl="0" marL="342900" rtl="0" algn="l">
              <a:lnSpc>
                <a:spcPct val="120000"/>
              </a:lnSpc>
              <a:spcBef>
                <a:spcPts val="0"/>
              </a:spcBef>
              <a:spcAft>
                <a:spcPts val="0"/>
              </a:spcAft>
              <a:buClr>
                <a:schemeClr val="dk1"/>
              </a:buClr>
              <a:buSzPct val="115853"/>
              <a:buChar char="•"/>
            </a:pPr>
            <a:r>
              <a:rPr lang="en-US" sz="2981"/>
              <a:t>Donors, public health officials and policymakers</a:t>
            </a:r>
            <a:endParaRPr sz="2981"/>
          </a:p>
          <a:p>
            <a:pPr indent="0" lvl="0" marL="0" rtl="0" algn="l">
              <a:lnSpc>
                <a:spcPct val="120000"/>
              </a:lnSpc>
              <a:spcBef>
                <a:spcPts val="1000"/>
              </a:spcBef>
              <a:spcAft>
                <a:spcPts val="0"/>
              </a:spcAft>
              <a:buClr>
                <a:schemeClr val="dk1"/>
              </a:buClr>
              <a:buSzPct val="170731"/>
              <a:buNone/>
            </a:pPr>
            <a:r>
              <a:rPr b="1" lang="en-US" sz="2981"/>
              <a:t>Advocacy activities may include:</a:t>
            </a:r>
            <a:endParaRPr sz="2981"/>
          </a:p>
          <a:p>
            <a:pPr indent="-224790" lvl="0" marL="228600" rtl="0" algn="l">
              <a:lnSpc>
                <a:spcPct val="120000"/>
              </a:lnSpc>
              <a:spcBef>
                <a:spcPts val="1000"/>
              </a:spcBef>
              <a:spcAft>
                <a:spcPts val="0"/>
              </a:spcAft>
              <a:buClr>
                <a:schemeClr val="dk1"/>
              </a:buClr>
              <a:buSzPct val="115853"/>
              <a:buChar char="•"/>
            </a:pPr>
            <a:r>
              <a:rPr lang="en-US" sz="2981"/>
              <a:t>Community organ</a:t>
            </a:r>
            <a:r>
              <a:rPr lang="en-US" sz="2981"/>
              <a:t>is</a:t>
            </a:r>
            <a:r>
              <a:rPr lang="en-US" sz="2981"/>
              <a:t>ing </a:t>
            </a:r>
            <a:endParaRPr sz="2981"/>
          </a:p>
          <a:p>
            <a:pPr indent="-224790" lvl="0" marL="228600" rtl="0" algn="l">
              <a:lnSpc>
                <a:spcPct val="120000"/>
              </a:lnSpc>
              <a:spcBef>
                <a:spcPts val="0"/>
              </a:spcBef>
              <a:spcAft>
                <a:spcPts val="0"/>
              </a:spcAft>
              <a:buClr>
                <a:schemeClr val="dk1"/>
              </a:buClr>
              <a:buSzPct val="115853"/>
              <a:buChar char="•"/>
            </a:pPr>
            <a:r>
              <a:rPr lang="en-US" sz="2981"/>
              <a:t>Lobbying and sensit</a:t>
            </a:r>
            <a:r>
              <a:rPr lang="en-US" sz="2981"/>
              <a:t>is</a:t>
            </a:r>
            <a:r>
              <a:rPr lang="en-US" sz="2981"/>
              <a:t>ing policymakers</a:t>
            </a:r>
            <a:endParaRPr sz="2981"/>
          </a:p>
          <a:p>
            <a:pPr indent="-224790" lvl="0" marL="228600" rtl="0" algn="l">
              <a:lnSpc>
                <a:spcPct val="120000"/>
              </a:lnSpc>
              <a:spcBef>
                <a:spcPts val="0"/>
              </a:spcBef>
              <a:spcAft>
                <a:spcPts val="0"/>
              </a:spcAft>
              <a:buClr>
                <a:schemeClr val="dk1"/>
              </a:buClr>
              <a:buSzPct val="115853"/>
              <a:buChar char="•"/>
            </a:pPr>
            <a:r>
              <a:rPr lang="en-US" sz="2981"/>
              <a:t>Raising public awareness</a:t>
            </a:r>
            <a:endParaRPr sz="2981"/>
          </a:p>
          <a:p>
            <a:pPr indent="-224790" lvl="0" marL="228600" rtl="0" algn="l">
              <a:lnSpc>
                <a:spcPct val="120000"/>
              </a:lnSpc>
              <a:spcBef>
                <a:spcPts val="0"/>
              </a:spcBef>
              <a:spcAft>
                <a:spcPts val="0"/>
              </a:spcAft>
              <a:buClr>
                <a:schemeClr val="dk1"/>
              </a:buClr>
              <a:buSzPct val="115853"/>
              <a:buChar char="•"/>
            </a:pPr>
            <a:r>
              <a:rPr lang="en-US" sz="2981"/>
              <a:t>Documenting experiences through community-led monitoring </a:t>
            </a:r>
            <a:endParaRPr sz="2981"/>
          </a:p>
          <a:p>
            <a:pPr indent="-224790" lvl="0" marL="228600" rtl="0" algn="l">
              <a:lnSpc>
                <a:spcPct val="120000"/>
              </a:lnSpc>
              <a:spcBef>
                <a:spcPts val="0"/>
              </a:spcBef>
              <a:spcAft>
                <a:spcPts val="0"/>
              </a:spcAft>
              <a:buClr>
                <a:schemeClr val="dk1"/>
              </a:buClr>
              <a:buSzPct val="115853"/>
              <a:buChar char="•"/>
            </a:pPr>
            <a:r>
              <a:rPr lang="en-US" sz="2981"/>
              <a:t>Trainings</a:t>
            </a:r>
            <a:endParaRPr sz="2981"/>
          </a:p>
          <a:p>
            <a:pPr indent="-224790" lvl="0" marL="228600" rtl="0" algn="l">
              <a:lnSpc>
                <a:spcPct val="120000"/>
              </a:lnSpc>
              <a:spcBef>
                <a:spcPts val="0"/>
              </a:spcBef>
              <a:spcAft>
                <a:spcPts val="0"/>
              </a:spcAft>
              <a:buClr>
                <a:schemeClr val="dk1"/>
              </a:buClr>
              <a:buSzPct val="115853"/>
              <a:buChar char="•"/>
            </a:pPr>
            <a:r>
              <a:rPr lang="en-US" sz="2981">
                <a:extLst>
                  <a:ext uri="http://customooxmlschemas.google.com/">
                    <go:slidesCustomData xmlns:go="http://customooxmlschemas.google.com/" textRoundtripDataId="17"/>
                  </a:ext>
                </a:extLst>
              </a:rPr>
              <a:t>Demonstrations</a:t>
            </a:r>
            <a:endParaRPr sz="2981"/>
          </a:p>
          <a:p>
            <a:pPr indent="-224790" lvl="0" marL="228600" rtl="0" algn="l">
              <a:lnSpc>
                <a:spcPct val="120000"/>
              </a:lnSpc>
              <a:spcBef>
                <a:spcPts val="0"/>
              </a:spcBef>
              <a:spcAft>
                <a:spcPts val="0"/>
              </a:spcAft>
              <a:buClr>
                <a:schemeClr val="dk1"/>
              </a:buClr>
              <a:buSzPct val="115853"/>
              <a:buChar char="•"/>
            </a:pPr>
            <a:r>
              <a:rPr lang="en-US" sz="2981"/>
              <a:t>Litigation</a:t>
            </a:r>
            <a:endParaRPr sz="2981"/>
          </a:p>
          <a:p>
            <a:pPr indent="-224790" lvl="0" marL="228600" rtl="0" algn="l">
              <a:lnSpc>
                <a:spcPct val="120000"/>
              </a:lnSpc>
              <a:spcBef>
                <a:spcPts val="0"/>
              </a:spcBef>
              <a:spcAft>
                <a:spcPts val="0"/>
              </a:spcAft>
              <a:buClr>
                <a:schemeClr val="dk1"/>
              </a:buClr>
              <a:buSzPct val="115853"/>
              <a:buChar char="•"/>
            </a:pPr>
            <a:r>
              <a:rPr lang="en-US" sz="2981"/>
              <a:t>Circulating evidence of risk, vulnerability and harm</a:t>
            </a:r>
            <a:endParaRPr sz="2981"/>
          </a:p>
        </p:txBody>
      </p:sp>
      <p:pic>
        <p:nvPicPr>
          <p:cNvPr descr="A collage of a person and person holding signs&#10;&#10;Description automatically generated with medium confidence" id="384" name="Google Shape;384;p32"/>
          <p:cNvPicPr preferRelativeResize="0"/>
          <p:nvPr/>
        </p:nvPicPr>
        <p:blipFill rotWithShape="1">
          <a:blip r:embed="rId3">
            <a:alphaModFix/>
          </a:blip>
          <a:srcRect b="0" l="0" r="0" t="0"/>
          <a:stretch/>
        </p:blipFill>
        <p:spPr>
          <a:xfrm>
            <a:off x="7511693" y="2127777"/>
            <a:ext cx="3434603" cy="3429000"/>
          </a:xfrm>
          <a:prstGeom prst="rect">
            <a:avLst/>
          </a:prstGeom>
          <a:noFill/>
          <a:ln>
            <a:noFill/>
          </a:ln>
        </p:spPr>
      </p:pic>
      <p:sp>
        <p:nvSpPr>
          <p:cNvPr id="385" name="Google Shape;385;p32"/>
          <p:cNvSpPr txBox="1"/>
          <p:nvPr/>
        </p:nvSpPr>
        <p:spPr>
          <a:xfrm>
            <a:off x="7511693" y="5611309"/>
            <a:ext cx="33345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00">
                <a:solidFill>
                  <a:schemeClr val="dk2"/>
                </a:solidFill>
                <a:latin typeface="Arial"/>
                <a:ea typeface="Arial"/>
                <a:cs typeface="Arial"/>
                <a:sym typeface="Arial"/>
              </a:rPr>
              <a:t>Image: </a:t>
            </a:r>
            <a:r>
              <a:rPr i="1" lang="en-US" sz="1300">
                <a:solidFill>
                  <a:schemeClr val="dk2"/>
                </a:solidFill>
              </a:rPr>
              <a:t>“</a:t>
            </a:r>
            <a:r>
              <a:rPr i="1" lang="en-US" sz="1300">
                <a:solidFill>
                  <a:schemeClr val="dk2"/>
                </a:solidFill>
                <a:latin typeface="Arial"/>
                <a:ea typeface="Arial"/>
                <a:cs typeface="Arial"/>
                <a:sym typeface="Arial"/>
              </a:rPr>
              <a:t>I have the right to live</a:t>
            </a:r>
            <a:r>
              <a:rPr i="1" lang="en-US" sz="1300">
                <a:solidFill>
                  <a:schemeClr val="dk2"/>
                </a:solidFill>
              </a:rPr>
              <a:t>”</a:t>
            </a:r>
            <a:r>
              <a:rPr i="1" lang="en-US" sz="1300">
                <a:solidFill>
                  <a:schemeClr val="dk2"/>
                </a:solidFill>
                <a:latin typeface="Arial"/>
                <a:ea typeface="Arial"/>
                <a:cs typeface="Arial"/>
                <a:sym typeface="Arial"/>
              </a:rPr>
              <a:t> campaign organised by Movimento Eu Sou Trans in 2021 / Imanni da Silva </a:t>
            </a:r>
            <a:endParaRPr i="1" sz="1300">
              <a:solidFill>
                <a:schemeClr val="dk2"/>
              </a:solidFill>
              <a:latin typeface="Arial"/>
              <a:ea typeface="Arial"/>
              <a:cs typeface="Arial"/>
              <a:sym typeface="Arial"/>
            </a:endParaRPr>
          </a:p>
        </p:txBody>
      </p:sp>
      <p:sp>
        <p:nvSpPr>
          <p:cNvPr id="386" name="Google Shape;386;p32"/>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33"/>
          <p:cNvPicPr preferRelativeResize="0"/>
          <p:nvPr>
            <p:ph idx="1" type="body"/>
          </p:nvPr>
        </p:nvPicPr>
        <p:blipFill rotWithShape="1">
          <a:blip r:embed="rId3">
            <a:alphaModFix/>
          </a:blip>
          <a:srcRect b="0" l="0" r="0" t="0"/>
          <a:stretch/>
        </p:blipFill>
        <p:spPr>
          <a:xfrm>
            <a:off x="1031543" y="1325912"/>
            <a:ext cx="8946300" cy="5032500"/>
          </a:xfrm>
          <a:prstGeom prst="rect">
            <a:avLst/>
          </a:prstGeom>
          <a:noFill/>
          <a:ln>
            <a:noFill/>
          </a:ln>
        </p:spPr>
      </p:pic>
      <p:sp>
        <p:nvSpPr>
          <p:cNvPr id="392" name="Google Shape;392;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Advocacy opportunities supported </a:t>
            </a:r>
            <a:endParaRPr sz="3300"/>
          </a:p>
          <a:p>
            <a:pPr indent="0" lvl="0" marL="0" rtl="0" algn="l">
              <a:lnSpc>
                <a:spcPct val="90000"/>
              </a:lnSpc>
              <a:spcBef>
                <a:spcPts val="0"/>
              </a:spcBef>
              <a:spcAft>
                <a:spcPts val="0"/>
              </a:spcAft>
              <a:buClr>
                <a:schemeClr val="lt1"/>
              </a:buClr>
              <a:buSzPts val="3600"/>
              <a:buFont typeface="Arial"/>
              <a:buNone/>
            </a:pPr>
            <a:r>
              <a:rPr lang="en-US" sz="3300"/>
              <a:t>by the UN</a:t>
            </a:r>
            <a:endParaRPr sz="4100"/>
          </a:p>
        </p:txBody>
      </p:sp>
      <p:cxnSp>
        <p:nvCxnSpPr>
          <p:cNvPr id="393" name="Google Shape;393;p33"/>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394" name="Google Shape;394;p33"/>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UN’S ROLE IN INVESTING IN CRITICAL ENABLERS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400" name="Google Shape;400;p34"/>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Take-home messages</a:t>
            </a:r>
            <a:endParaRPr b="1" sz="22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406" name="Google Shape;406;p35"/>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407" name="Google Shape;407;p35"/>
          <p:cNvSpPr txBox="1"/>
          <p:nvPr>
            <p:ph idx="1" type="body"/>
          </p:nvPr>
        </p:nvSpPr>
        <p:spPr>
          <a:xfrm>
            <a:off x="838200" y="1567200"/>
            <a:ext cx="10932000" cy="4545600"/>
          </a:xfrm>
          <a:prstGeom prst="rect">
            <a:avLst/>
          </a:prstGeom>
          <a:noFill/>
          <a:ln>
            <a:noFill/>
          </a:ln>
        </p:spPr>
        <p:txBody>
          <a:bodyPr anchorCtr="0" anchor="t" bIns="45700" lIns="91425" spcFirstLastPara="1" rIns="91425" wrap="square" tIns="45700">
            <a:noAutofit/>
          </a:bodyPr>
          <a:lstStyle/>
          <a:p>
            <a:pPr indent="-220980" lvl="0" marL="228600" rtl="0" algn="l">
              <a:lnSpc>
                <a:spcPct val="90000"/>
              </a:lnSpc>
              <a:spcBef>
                <a:spcPts val="0"/>
              </a:spcBef>
              <a:spcAft>
                <a:spcPts val="0"/>
              </a:spcAft>
              <a:buClr>
                <a:schemeClr val="dk1"/>
              </a:buClr>
              <a:buSzPts val="2100"/>
              <a:buFont typeface="Noto Sans Symbols"/>
              <a:buChar char="✔"/>
            </a:pPr>
            <a:r>
              <a:rPr lang="en-US" sz="2100"/>
              <a:t>Societal enablers are important components of the 2025 global AIDS targets. The </a:t>
            </a:r>
            <a:r>
              <a:rPr b="1" lang="en-US" sz="2100"/>
              <a:t>“10-10-10” targets</a:t>
            </a:r>
            <a:r>
              <a:rPr lang="en-US" sz="2100"/>
              <a:t> encourage countries to have enabling laws, policies and public education campaigns that:</a:t>
            </a:r>
            <a:endParaRPr sz="2100"/>
          </a:p>
          <a:p>
            <a:pPr indent="-247650" lvl="1" marL="685800" rtl="0" algn="l">
              <a:lnSpc>
                <a:spcPct val="90000"/>
              </a:lnSpc>
              <a:spcBef>
                <a:spcPts val="0"/>
              </a:spcBef>
              <a:spcAft>
                <a:spcPts val="0"/>
              </a:spcAft>
              <a:buClr>
                <a:schemeClr val="dk1"/>
              </a:buClr>
              <a:buSzPts val="2100"/>
              <a:buFont typeface="Noto Sans Symbols"/>
              <a:buChar char="•"/>
            </a:pPr>
            <a:r>
              <a:rPr lang="en-US" sz="2100"/>
              <a:t>Dispel the stigma and discrimination that surrounds HIV, </a:t>
            </a:r>
            <a:endParaRPr sz="2100"/>
          </a:p>
          <a:p>
            <a:pPr indent="-247650" lvl="1" marL="685800" rtl="0" algn="l">
              <a:lnSpc>
                <a:spcPct val="90000"/>
              </a:lnSpc>
              <a:spcBef>
                <a:spcPts val="0"/>
              </a:spcBef>
              <a:spcAft>
                <a:spcPts val="0"/>
              </a:spcAft>
              <a:buClr>
                <a:schemeClr val="dk1"/>
              </a:buClr>
              <a:buSzPts val="2100"/>
              <a:buFont typeface="Noto Sans Symbols"/>
              <a:buChar char="•"/>
            </a:pPr>
            <a:r>
              <a:rPr lang="en-US" sz="2100"/>
              <a:t>Empower women and girls to claim their sexual and reproductive health and rights,</a:t>
            </a:r>
            <a:endParaRPr sz="2100"/>
          </a:p>
          <a:p>
            <a:pPr indent="-247650" lvl="1" marL="685800" rtl="0" algn="l">
              <a:lnSpc>
                <a:spcPct val="90000"/>
              </a:lnSpc>
              <a:spcBef>
                <a:spcPts val="0"/>
              </a:spcBef>
              <a:spcAft>
                <a:spcPts val="0"/>
              </a:spcAft>
              <a:buClr>
                <a:schemeClr val="dk1"/>
              </a:buClr>
              <a:buSzPts val="2100"/>
              <a:buFont typeface="Noto Sans Symbols"/>
              <a:buChar char="•"/>
            </a:pPr>
            <a:r>
              <a:rPr lang="en-US" sz="2100"/>
              <a:t>End the marginal</a:t>
            </a:r>
            <a:r>
              <a:rPr lang="en-US" sz="2100"/>
              <a:t>is</a:t>
            </a:r>
            <a:r>
              <a:rPr lang="en-US" sz="2100"/>
              <a:t>ation of people disproportionately affected by HIV.</a:t>
            </a:r>
            <a:endParaRPr sz="2100"/>
          </a:p>
          <a:p>
            <a:pPr indent="-220980" lvl="0" marL="228600" rtl="0" algn="l">
              <a:lnSpc>
                <a:spcPct val="90000"/>
              </a:lnSpc>
              <a:spcBef>
                <a:spcPts val="1000"/>
              </a:spcBef>
              <a:spcAft>
                <a:spcPts val="0"/>
              </a:spcAft>
              <a:buClr>
                <a:schemeClr val="dk1"/>
              </a:buClr>
              <a:buSzPts val="2100"/>
              <a:buFont typeface="Noto Sans Symbols"/>
              <a:buChar char="✔"/>
            </a:pPr>
            <a:r>
              <a:rPr lang="en-US" sz="2100"/>
              <a:t>These enablers are highly relevant to key populations to create supportive sociocultural environments. Community empowerment and mobil</a:t>
            </a:r>
            <a:r>
              <a:rPr lang="en-US" sz="2100"/>
              <a:t>is</a:t>
            </a:r>
            <a:r>
              <a:rPr lang="en-US" sz="2100"/>
              <a:t>ation is not possible without this.</a:t>
            </a:r>
            <a:endParaRPr sz="2100"/>
          </a:p>
          <a:p>
            <a:pPr indent="-220980" lvl="0" marL="228600" rtl="0" algn="l">
              <a:lnSpc>
                <a:spcPct val="90000"/>
              </a:lnSpc>
              <a:spcBef>
                <a:spcPts val="1000"/>
              </a:spcBef>
              <a:spcAft>
                <a:spcPts val="0"/>
              </a:spcAft>
              <a:buClr>
                <a:schemeClr val="dk1"/>
              </a:buClr>
              <a:buSzPts val="2100"/>
              <a:buFont typeface="Noto Sans Symbols"/>
              <a:buChar char="✔"/>
            </a:pPr>
            <a:r>
              <a:rPr lang="en-US" sz="2100"/>
              <a:t>UN organ</a:t>
            </a:r>
            <a:r>
              <a:rPr lang="en-US" sz="2100"/>
              <a:t>is</a:t>
            </a:r>
            <a:r>
              <a:rPr lang="en-US" sz="2100"/>
              <a:t>ations can support a variety of interventions recommended by UNAIDS and the Global Partnership to Eradicate All Forms of HIV-Related Stigma and Discrimination. </a:t>
            </a:r>
            <a:endParaRPr sz="2100"/>
          </a:p>
          <a:p>
            <a:pPr indent="-220980" lvl="0" marL="228600" rtl="0" algn="l">
              <a:lnSpc>
                <a:spcPct val="90000"/>
              </a:lnSpc>
              <a:spcBef>
                <a:spcPts val="1000"/>
              </a:spcBef>
              <a:spcAft>
                <a:spcPts val="0"/>
              </a:spcAft>
              <a:buClr>
                <a:schemeClr val="dk1"/>
              </a:buClr>
              <a:buSzPts val="2100"/>
              <a:buFont typeface="Noto Sans Symbols"/>
              <a:buChar char="✔"/>
            </a:pPr>
            <a:r>
              <a:rPr lang="en-US" sz="2100"/>
              <a:t>The UN leads several human rights campaigns, which could support advocacy efforts led by key populations.</a:t>
            </a:r>
            <a:endParaRPr sz="2400"/>
          </a:p>
        </p:txBody>
      </p:sp>
      <p:sp>
        <p:nvSpPr>
          <p:cNvPr id="408" name="Google Shape;408;p35"/>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TAKE-HOME MESSAGES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6"/>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414" name="Google Shape;414;p36"/>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Session review questions</a:t>
            </a:r>
            <a:endParaRPr b="1" sz="22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7"/>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420" name="Google Shape;420;p37"/>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10-10-10 targets in the Global AIDS Strategy</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Further information and resources</a:t>
            </a:r>
            <a:endParaRPr b="1" sz="1600">
              <a:solidFill>
                <a:schemeClr val="dk1"/>
              </a:solidFill>
            </a:endParaRPr>
          </a:p>
          <a:p>
            <a:pPr indent="0" lvl="0" marL="0" rtl="0" algn="l">
              <a:lnSpc>
                <a:spcPct val="120000"/>
              </a:lnSpc>
              <a:spcBef>
                <a:spcPts val="1000"/>
              </a:spcBef>
              <a:spcAft>
                <a:spcPts val="0"/>
              </a:spcAft>
              <a:buNone/>
            </a:pPr>
            <a:r>
              <a:t/>
            </a:r>
            <a:endParaRPr sz="18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891c2aa6e6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426" name="Google Shape;426;g1891c2aa6e6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427" name="Google Shape;427;g1891c2aa6e6_0_0"/>
          <p:cNvSpPr txBox="1"/>
          <p:nvPr>
            <p:ph idx="1" type="body"/>
          </p:nvPr>
        </p:nvSpPr>
        <p:spPr>
          <a:xfrm>
            <a:off x="838200" y="1567207"/>
            <a:ext cx="10515600" cy="4545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1000"/>
              </a:spcBef>
              <a:spcAft>
                <a:spcPts val="0"/>
              </a:spcAft>
              <a:buNone/>
            </a:pPr>
            <a:r>
              <a:rPr lang="en-US" sz="2100" u="sng">
                <a:solidFill>
                  <a:schemeClr val="hlink"/>
                </a:solidFill>
                <a:latin typeface="Calibri"/>
                <a:ea typeface="Calibri"/>
                <a:cs typeface="Calibri"/>
                <a:sym typeface="Calibri"/>
                <a:hlinkClick r:id="rId3"/>
              </a:rPr>
              <a:t>IN DANGER: UNAIDS Global AIDS Update 2022</a:t>
            </a:r>
            <a:r>
              <a:rPr lang="en-US" sz="2100">
                <a:solidFill>
                  <a:srgbClr val="000000"/>
                </a:solidFill>
                <a:latin typeface="Calibri"/>
                <a:ea typeface="Calibri"/>
                <a:cs typeface="Calibri"/>
                <a:sym typeface="Calibri"/>
              </a:rPr>
              <a:t> (UNAIDS, 2022)</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None/>
            </a:pPr>
            <a:r>
              <a:rPr lang="en-US" sz="2100" u="sng">
                <a:solidFill>
                  <a:schemeClr val="hlink"/>
                </a:solidFill>
                <a:latin typeface="Calibri"/>
                <a:ea typeface="Calibri"/>
                <a:cs typeface="Calibri"/>
                <a:sym typeface="Calibri"/>
                <a:hlinkClick r:id="rId4"/>
              </a:rPr>
              <a:t>Consolidated Guidelines on HIV, Viral Hepatitis and STI Diagnosis, Prevention, Treatment and Care for Key Populations</a:t>
            </a:r>
            <a:r>
              <a:rPr lang="en-US" sz="2100">
                <a:solidFill>
                  <a:srgbClr val="000000"/>
                </a:solidFill>
                <a:latin typeface="Calibri"/>
                <a:ea typeface="Calibri"/>
                <a:cs typeface="Calibri"/>
                <a:sym typeface="Calibri"/>
              </a:rPr>
              <a:t> (WHO, 2022)</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Clr>
                <a:srgbClr val="000000"/>
              </a:buClr>
              <a:buSzPct val="133333"/>
              <a:buFont typeface="Arial"/>
              <a:buNone/>
            </a:pPr>
            <a:r>
              <a:rPr lang="en-US" sz="2100" u="sng">
                <a:solidFill>
                  <a:schemeClr val="hlink"/>
                </a:solidFill>
                <a:latin typeface="Calibri"/>
                <a:ea typeface="Calibri"/>
                <a:cs typeface="Calibri"/>
                <a:sym typeface="Calibri"/>
                <a:hlinkClick r:id="rId5"/>
              </a:rPr>
              <a:t>Remove Laws that Harm, Create Laws that Empower – Zero Discrimination Day 1 March 2022</a:t>
            </a:r>
            <a:r>
              <a:rPr lang="en-US" sz="2100">
                <a:solidFill>
                  <a:srgbClr val="000000"/>
                </a:solidFill>
                <a:latin typeface="Calibri"/>
                <a:ea typeface="Calibri"/>
                <a:cs typeface="Calibri"/>
                <a:sym typeface="Calibri"/>
              </a:rPr>
              <a:t> (UNAIDS, 2022) </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Clr>
                <a:srgbClr val="000000"/>
              </a:buClr>
              <a:buSzPct val="133333"/>
              <a:buFont typeface="Arial"/>
              <a:buNone/>
            </a:pPr>
            <a:r>
              <a:rPr lang="en-US" sz="2100" u="sng">
                <a:solidFill>
                  <a:schemeClr val="hlink"/>
                </a:solidFill>
                <a:latin typeface="Calibri"/>
                <a:ea typeface="Calibri"/>
                <a:cs typeface="Calibri"/>
                <a:sym typeface="Calibri"/>
                <a:hlinkClick r:id="rId6"/>
              </a:rPr>
              <a:t>Evidence for Eliminating HIV-Related Stigma and Discrimination </a:t>
            </a:r>
            <a:r>
              <a:rPr lang="en-US" sz="2100">
                <a:solidFill>
                  <a:srgbClr val="000000"/>
                </a:solidFill>
                <a:latin typeface="Calibri"/>
                <a:ea typeface="Calibri"/>
                <a:cs typeface="Calibri"/>
                <a:sym typeface="Calibri"/>
              </a:rPr>
              <a:t>(UNAIDS, 2020)</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None/>
            </a:pPr>
            <a:r>
              <a:rPr lang="en-US" sz="2100" u="sng">
                <a:solidFill>
                  <a:schemeClr val="hlink"/>
                </a:solidFill>
                <a:latin typeface="Calibri"/>
                <a:ea typeface="Calibri"/>
                <a:cs typeface="Calibri"/>
                <a:sym typeface="Calibri"/>
                <a:hlinkClick r:id="rId7"/>
              </a:rPr>
              <a:t>End inequalities — Zero Discrimination Day brochure</a:t>
            </a:r>
            <a:r>
              <a:rPr lang="en-US" sz="2100">
                <a:solidFill>
                  <a:srgbClr val="000000"/>
                </a:solidFill>
                <a:latin typeface="Calibri"/>
                <a:ea typeface="Calibri"/>
                <a:cs typeface="Calibri"/>
                <a:sym typeface="Calibri"/>
              </a:rPr>
              <a:t> (UNAIDS, 2021)</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Clr>
                <a:srgbClr val="000000"/>
              </a:buClr>
              <a:buSzPct val="133333"/>
              <a:buFont typeface="Arial"/>
              <a:buNone/>
            </a:pPr>
            <a:r>
              <a:rPr lang="en-US" sz="2100" u="sng">
                <a:solidFill>
                  <a:schemeClr val="hlink"/>
                </a:solidFill>
                <a:latin typeface="Calibri"/>
                <a:ea typeface="Calibri"/>
                <a:cs typeface="Calibri"/>
                <a:sym typeface="Calibri"/>
                <a:hlinkClick r:id="rId8"/>
              </a:rPr>
              <a:t>Confronting discrimination: Overcoming HIV-related Stigma and Discrimination in Healthcare Settings and Beyond</a:t>
            </a:r>
            <a:r>
              <a:rPr lang="en-US" sz="2100">
                <a:solidFill>
                  <a:srgbClr val="000000"/>
                </a:solidFill>
                <a:latin typeface="Calibri"/>
                <a:ea typeface="Calibri"/>
                <a:cs typeface="Calibri"/>
                <a:sym typeface="Calibri"/>
              </a:rPr>
              <a:t> (UNAIDS, 2017)</a:t>
            </a:r>
            <a:endParaRPr sz="2100">
              <a:solidFill>
                <a:srgbClr val="000000"/>
              </a:solidFill>
              <a:latin typeface="Calibri"/>
              <a:ea typeface="Calibri"/>
              <a:cs typeface="Calibri"/>
              <a:sym typeface="Calibri"/>
            </a:endParaRPr>
          </a:p>
          <a:p>
            <a:pPr indent="0" lvl="0" marL="0" rtl="0" algn="l">
              <a:lnSpc>
                <a:spcPct val="100000"/>
              </a:lnSpc>
              <a:spcBef>
                <a:spcPts val="1200"/>
              </a:spcBef>
              <a:spcAft>
                <a:spcPts val="0"/>
              </a:spcAft>
              <a:buNone/>
            </a:pPr>
            <a:r>
              <a:rPr lang="en-US" sz="2100" u="sng">
                <a:solidFill>
                  <a:srgbClr val="0462C1"/>
                </a:solidFill>
                <a:latin typeface="Calibri"/>
                <a:ea typeface="Calibri"/>
                <a:cs typeface="Calibri"/>
                <a:sym typeface="Calibri"/>
                <a:hlinkClick r:id="rId9">
                  <a:extLst>
                    <a:ext uri="{A12FA001-AC4F-418D-AE19-62706E023703}">
                      <ahyp:hlinkClr val="tx"/>
                    </a:ext>
                  </a:extLst>
                </a:hlinkClick>
              </a:rPr>
              <a:t>UNAIDS Gender Assessment Tool: Towards a Gender-transformative HIV Response</a:t>
            </a:r>
            <a:r>
              <a:rPr lang="en-US" sz="2100">
                <a:solidFill>
                  <a:srgbClr val="0462C1"/>
                </a:solidFill>
                <a:latin typeface="Calibri"/>
                <a:ea typeface="Calibri"/>
                <a:cs typeface="Calibri"/>
                <a:sym typeface="Calibri"/>
              </a:rPr>
              <a:t> </a:t>
            </a:r>
            <a:r>
              <a:rPr lang="en-US" sz="2100">
                <a:solidFill>
                  <a:srgbClr val="000000"/>
                </a:solidFill>
                <a:latin typeface="Calibri"/>
                <a:ea typeface="Calibri"/>
                <a:cs typeface="Calibri"/>
                <a:sym typeface="Calibri"/>
              </a:rPr>
              <a:t>(UNAIDS, 2019)</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0"/>
              </a:spcAft>
              <a:buNone/>
            </a:pPr>
            <a:r>
              <a:rPr lang="en-US" sz="2100">
                <a:solidFill>
                  <a:srgbClr val="000000"/>
                </a:solidFill>
                <a:latin typeface="Calibri"/>
                <a:ea typeface="Calibri"/>
                <a:cs typeface="Calibri"/>
                <a:sym typeface="Calibri"/>
              </a:rPr>
              <a:t>Kavanaugh MK, et al. </a:t>
            </a:r>
            <a:r>
              <a:rPr lang="en-US" sz="2100" u="sng">
                <a:solidFill>
                  <a:schemeClr val="hlink"/>
                </a:solidFill>
                <a:latin typeface="Calibri"/>
                <a:ea typeface="Calibri"/>
                <a:cs typeface="Calibri"/>
                <a:sym typeface="Calibri"/>
                <a:hlinkClick r:id="rId10"/>
              </a:rPr>
              <a:t>Law, criminalisation and HIV in the world: have countries that criminalise achieved more or less successful pandemic response?</a:t>
            </a:r>
            <a:r>
              <a:rPr lang="en-US" sz="2100">
                <a:solidFill>
                  <a:srgbClr val="000000"/>
                </a:solidFill>
                <a:latin typeface="Calibri"/>
                <a:ea typeface="Calibri"/>
                <a:cs typeface="Calibri"/>
                <a:sym typeface="Calibri"/>
              </a:rPr>
              <a:t> </a:t>
            </a:r>
            <a:r>
              <a:rPr i="1" lang="en-US" sz="2100">
                <a:solidFill>
                  <a:srgbClr val="000000"/>
                </a:solidFill>
                <a:latin typeface="Calibri"/>
                <a:ea typeface="Calibri"/>
                <a:cs typeface="Calibri"/>
                <a:sym typeface="Calibri"/>
              </a:rPr>
              <a:t>BMJ Global Health</a:t>
            </a:r>
            <a:r>
              <a:rPr lang="en-US" sz="2100">
                <a:solidFill>
                  <a:srgbClr val="000000"/>
                </a:solidFill>
                <a:latin typeface="Calibri"/>
                <a:ea typeface="Calibri"/>
                <a:cs typeface="Calibri"/>
                <a:sym typeface="Calibri"/>
              </a:rPr>
              <a:t>. 2021; 6(8):e006315.</a:t>
            </a:r>
            <a:endParaRPr sz="2100">
              <a:solidFill>
                <a:srgbClr val="000000"/>
              </a:solidFill>
              <a:latin typeface="Calibri"/>
              <a:ea typeface="Calibri"/>
              <a:cs typeface="Calibri"/>
              <a:sym typeface="Calibri"/>
            </a:endParaRPr>
          </a:p>
          <a:p>
            <a:pPr indent="0" lvl="0" marL="0" rtl="0" algn="l">
              <a:lnSpc>
                <a:spcPct val="100000"/>
              </a:lnSpc>
              <a:spcBef>
                <a:spcPts val="1000"/>
              </a:spcBef>
              <a:spcAft>
                <a:spcPts val="1000"/>
              </a:spcAft>
              <a:buNone/>
            </a:pPr>
            <a:r>
              <a:rPr i="1" lang="en-US" sz="2100">
                <a:solidFill>
                  <a:srgbClr val="000000"/>
                </a:solidFill>
                <a:latin typeface="Calibri"/>
                <a:ea typeface="Calibri"/>
                <a:cs typeface="Calibri"/>
                <a:sym typeface="Calibri"/>
              </a:rPr>
              <a:t>Resources on human rights, key populations and HIV are listed at the end of Module 1, Session 1.5</a:t>
            </a:r>
            <a:endParaRPr b="1"/>
          </a:p>
        </p:txBody>
      </p:sp>
      <p:sp>
        <p:nvSpPr>
          <p:cNvPr id="428" name="Google Shape;428;g1891c2aa6e6_0_0"/>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 </a:t>
            </a:r>
            <a:r>
              <a:rPr lang="en-US" sz="1100">
                <a:solidFill>
                  <a:srgbClr val="ACB8CA"/>
                </a:solidFill>
                <a:latin typeface="Arial"/>
                <a:ea typeface="Arial"/>
                <a:cs typeface="Arial"/>
                <a:sym typeface="Arial"/>
              </a:rPr>
              <a:t>FURTHER INFORMATION AND RESOURCES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38"/>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34" name="Google Shape;434;p38"/>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81" name="Google Shape;81;p4"/>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000"/>
              <a:buNone/>
            </a:pPr>
            <a:r>
              <a:rPr b="1" lang="en-US" sz="2000"/>
              <a:t>1. Societal enablers are good but optional: HIV programmes for key populations can succeed without them.</a:t>
            </a:r>
            <a:endParaRPr b="1" sz="2000"/>
          </a:p>
          <a:p>
            <a:pPr indent="0" lvl="0" marL="0" rtl="0" algn="l">
              <a:lnSpc>
                <a:spcPct val="115000"/>
              </a:lnSpc>
              <a:spcBef>
                <a:spcPts val="0"/>
              </a:spcBef>
              <a:spcAft>
                <a:spcPts val="0"/>
              </a:spcAft>
              <a:buNone/>
            </a:pPr>
            <a:r>
              <a:rPr lang="en-US" sz="2000">
                <a:solidFill>
                  <a:schemeClr val="accent2"/>
                </a:solidFill>
              </a:rPr>
              <a:t>Agree </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b="1" sz="2000"/>
          </a:p>
          <a:p>
            <a:pPr indent="0" lvl="0" marL="0" rtl="0" algn="l">
              <a:lnSpc>
                <a:spcPct val="110000"/>
              </a:lnSpc>
              <a:spcBef>
                <a:spcPts val="1000"/>
              </a:spcBef>
              <a:spcAft>
                <a:spcPts val="0"/>
              </a:spcAft>
              <a:buClr>
                <a:schemeClr val="dk1"/>
              </a:buClr>
              <a:buSzPts val="1286"/>
              <a:buNone/>
            </a:pPr>
            <a:r>
              <a:t/>
            </a:r>
            <a:endParaRPr b="1" sz="2000"/>
          </a:p>
          <a:p>
            <a:pPr indent="0" lvl="0" marL="0" rtl="0" algn="l">
              <a:lnSpc>
                <a:spcPct val="110000"/>
              </a:lnSpc>
              <a:spcBef>
                <a:spcPts val="1000"/>
              </a:spcBef>
              <a:spcAft>
                <a:spcPts val="0"/>
              </a:spcAft>
              <a:buClr>
                <a:schemeClr val="dk1"/>
              </a:buClr>
              <a:buSzPts val="1286"/>
              <a:buFont typeface="Arial"/>
              <a:buNone/>
            </a:pPr>
            <a:r>
              <a:rPr b="1" lang="en-US" sz="2000"/>
              <a:t>2. In countries with laws against gender-based violence, more people living with HIV manage to access and remain on the medicines that keep them healthy.</a:t>
            </a:r>
            <a:br>
              <a:rPr b="1" lang="en-US" sz="2000"/>
            </a:br>
            <a:r>
              <a:rPr lang="en-US" sz="2000">
                <a:solidFill>
                  <a:schemeClr val="accent2"/>
                </a:solidFill>
              </a:rPr>
              <a:t>Agree </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a:p>
        </p:txBody>
      </p:sp>
      <p:cxnSp>
        <p:nvCxnSpPr>
          <p:cNvPr id="82" name="Google Shape;82;p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83" name="Google Shape;83;p4"/>
          <p:cNvSpPr txBox="1"/>
          <p:nvPr/>
        </p:nvSpPr>
        <p:spPr>
          <a:xfrm>
            <a:off x="838199" y="6494680"/>
            <a:ext cx="57488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 </a:t>
            </a:r>
            <a:r>
              <a:rPr lang="en-US" sz="1100">
                <a:solidFill>
                  <a:srgbClr val="ACB8CA"/>
                </a:solidFill>
                <a:latin typeface="Arial"/>
                <a:ea typeface="Arial"/>
                <a:cs typeface="Arial"/>
                <a:sym typeface="Arial"/>
              </a:rPr>
              <a:t>QUESTIONS TO FRAME THIS SESSION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sp>
        <p:nvSpPr>
          <p:cNvPr id="89" name="Google Shape;89;p5"/>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86"/>
              <a:buNone/>
            </a:pPr>
            <a:r>
              <a:rPr b="1" lang="en-US" sz="1850"/>
              <a:t>3. The 10-10-10 targets recommend that less than 10% of key populations should experience stigma and discrimination.</a:t>
            </a:r>
            <a:endParaRPr sz="1850"/>
          </a:p>
          <a:p>
            <a:pPr indent="0" lvl="0" marL="0" rtl="0" algn="l">
              <a:lnSpc>
                <a:spcPct val="115000"/>
              </a:lnSpc>
              <a:spcBef>
                <a:spcPts val="0"/>
              </a:spcBef>
              <a:spcAft>
                <a:spcPts val="0"/>
              </a:spcAft>
              <a:buNone/>
            </a:pPr>
            <a:r>
              <a:rPr lang="en-US" sz="2000">
                <a:solidFill>
                  <a:schemeClr val="accent2"/>
                </a:solidFill>
              </a:rPr>
              <a:t>Agree </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sz="2000">
              <a:solidFill>
                <a:schemeClr val="accent2"/>
              </a:solidFill>
            </a:endParaRPr>
          </a:p>
          <a:p>
            <a:pPr indent="0" lvl="0" marL="0" rtl="0" algn="l">
              <a:lnSpc>
                <a:spcPct val="100000"/>
              </a:lnSpc>
              <a:spcBef>
                <a:spcPts val="1000"/>
              </a:spcBef>
              <a:spcAft>
                <a:spcPts val="0"/>
              </a:spcAft>
              <a:buClr>
                <a:schemeClr val="dk1"/>
              </a:buClr>
              <a:buSzPts val="1286"/>
              <a:buFont typeface="Arial"/>
              <a:buNone/>
            </a:pPr>
            <a:r>
              <a:t/>
            </a:r>
            <a:endParaRPr sz="1850"/>
          </a:p>
          <a:p>
            <a:pPr indent="0" lvl="0" marL="0" rtl="0" algn="l">
              <a:lnSpc>
                <a:spcPct val="100000"/>
              </a:lnSpc>
              <a:spcBef>
                <a:spcPts val="1000"/>
              </a:spcBef>
              <a:spcAft>
                <a:spcPts val="0"/>
              </a:spcAft>
              <a:buClr>
                <a:schemeClr val="dk1"/>
              </a:buClr>
              <a:buSzPts val="1286"/>
              <a:buFont typeface="Arial"/>
              <a:buNone/>
            </a:pPr>
            <a:r>
              <a:rPr b="1" lang="en-US" sz="1850"/>
              <a:t>4. There is no need to educate people about HIV-related stigma in the workplace or schools.</a:t>
            </a:r>
            <a:endParaRPr b="1" sz="1850"/>
          </a:p>
          <a:p>
            <a:pPr indent="0" lvl="0" marL="0" rtl="0" algn="l">
              <a:lnSpc>
                <a:spcPct val="115000"/>
              </a:lnSpc>
              <a:spcBef>
                <a:spcPts val="0"/>
              </a:spcBef>
              <a:spcAft>
                <a:spcPts val="0"/>
              </a:spcAft>
              <a:buNone/>
            </a:pPr>
            <a:r>
              <a:rPr lang="en-US" sz="2000">
                <a:solidFill>
                  <a:schemeClr val="accent2"/>
                </a:solidFill>
              </a:rPr>
              <a:t>Agree </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Disagree</a:t>
            </a:r>
            <a:endParaRPr sz="2000">
              <a:solidFill>
                <a:schemeClr val="accent2"/>
              </a:solidFill>
            </a:endParaRPr>
          </a:p>
          <a:p>
            <a:pPr indent="0" lvl="0" marL="0" rtl="0" algn="l">
              <a:lnSpc>
                <a:spcPct val="115000"/>
              </a:lnSpc>
              <a:spcBef>
                <a:spcPts val="0"/>
              </a:spcBef>
              <a:spcAft>
                <a:spcPts val="0"/>
              </a:spcAft>
              <a:buNone/>
            </a:pPr>
            <a:r>
              <a:rPr lang="en-US" sz="2000">
                <a:solidFill>
                  <a:schemeClr val="accent2"/>
                </a:solidFill>
              </a:rPr>
              <a:t>Unsure</a:t>
            </a:r>
            <a:endParaRPr b="1" sz="1850"/>
          </a:p>
          <a:p>
            <a:pPr indent="0" lvl="0" marL="0" rtl="0" algn="l">
              <a:lnSpc>
                <a:spcPct val="100000"/>
              </a:lnSpc>
              <a:spcBef>
                <a:spcPts val="1000"/>
              </a:spcBef>
              <a:spcAft>
                <a:spcPts val="0"/>
              </a:spcAft>
              <a:buClr>
                <a:schemeClr val="dk1"/>
              </a:buClr>
              <a:buSzPts val="1286"/>
              <a:buFont typeface="Arial"/>
              <a:buNone/>
            </a:pPr>
            <a:r>
              <a:t/>
            </a:r>
            <a:endParaRPr sz="1850"/>
          </a:p>
        </p:txBody>
      </p:sp>
      <p:cxnSp>
        <p:nvCxnSpPr>
          <p:cNvPr id="90" name="Google Shape;90;p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91" name="Google Shape;91;p5"/>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 </a:t>
            </a:r>
            <a:r>
              <a:rPr lang="en-US" sz="1100">
                <a:solidFill>
                  <a:srgbClr val="ACB8CA"/>
                </a:solidFill>
                <a:latin typeface="Arial"/>
                <a:ea typeface="Arial"/>
                <a:cs typeface="Arial"/>
                <a:sym typeface="Arial"/>
              </a:rPr>
              <a:t>QUESTIONS TO FRAME THIS SESSION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sz="3700"/>
              <a:t>Framing questions: responses</a:t>
            </a:r>
            <a:endParaRPr sz="3700"/>
          </a:p>
        </p:txBody>
      </p:sp>
      <p:sp>
        <p:nvSpPr>
          <p:cNvPr id="97" name="Google Shape;97;p6"/>
          <p:cNvSpPr txBox="1"/>
          <p:nvPr>
            <p:ph idx="1" type="body"/>
          </p:nvPr>
        </p:nvSpPr>
        <p:spPr>
          <a:xfrm>
            <a:off x="838200" y="1567207"/>
            <a:ext cx="10515600" cy="4534048"/>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dk1"/>
              </a:buClr>
              <a:buSzPts val="2000"/>
              <a:buAutoNum type="arabicPeriod"/>
            </a:pPr>
            <a:r>
              <a:rPr b="1" lang="en-US" sz="2000"/>
              <a:t>Incorrect. </a:t>
            </a:r>
            <a:r>
              <a:rPr lang="en-US" sz="2000"/>
              <a:t>WHO and UNAIDS have identified societal enablers as key to improving key populations’ access to essential health and social services.</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Laws and programmes to counter gender-based violence help people living with HIV – especially women – to access continue on treatment.</a:t>
            </a:r>
            <a:endParaRPr/>
          </a:p>
          <a:p>
            <a:pPr indent="-457200" lvl="0" marL="457200" rtl="0" algn="l">
              <a:lnSpc>
                <a:spcPct val="100000"/>
              </a:lnSpc>
              <a:spcBef>
                <a:spcPts val="1000"/>
              </a:spcBef>
              <a:spcAft>
                <a:spcPts val="0"/>
              </a:spcAft>
              <a:buClr>
                <a:schemeClr val="dk1"/>
              </a:buClr>
              <a:buSzPts val="2000"/>
              <a:buAutoNum type="arabicPeriod"/>
            </a:pPr>
            <a:r>
              <a:rPr b="1" lang="en-US" sz="2000"/>
              <a:t>Correct. </a:t>
            </a:r>
            <a:r>
              <a:rPr lang="en-US" sz="2000"/>
              <a:t>This is a target that all countries should be aiming to reach by 2025, as part of the 2021 Political Declaration on HIV and AIDS.</a:t>
            </a:r>
            <a:endParaRPr/>
          </a:p>
          <a:p>
            <a:pPr indent="-457200" lvl="0" marL="457200" rtl="0" algn="l">
              <a:lnSpc>
                <a:spcPct val="100000"/>
              </a:lnSpc>
              <a:spcBef>
                <a:spcPts val="1000"/>
              </a:spcBef>
              <a:spcAft>
                <a:spcPts val="0"/>
              </a:spcAft>
              <a:buClr>
                <a:schemeClr val="dk1"/>
              </a:buClr>
              <a:buSzPts val="2000"/>
              <a:buAutoNum type="arabicPeriod"/>
            </a:pPr>
            <a:r>
              <a:rPr b="1" lang="en-US" sz="2000"/>
              <a:t>Incorrect. </a:t>
            </a:r>
            <a:r>
              <a:rPr lang="en-US" sz="2000"/>
              <a:t>HIV stigma is a barrier to health-care access, so learners in schools, and people in workplaces, should be equipped to reduce stigma. </a:t>
            </a:r>
            <a:endParaRPr/>
          </a:p>
          <a:p>
            <a:pPr indent="-330200" lvl="0" marL="457200" rtl="0" algn="l">
              <a:lnSpc>
                <a:spcPct val="100000"/>
              </a:lnSpc>
              <a:spcBef>
                <a:spcPts val="1000"/>
              </a:spcBef>
              <a:spcAft>
                <a:spcPts val="0"/>
              </a:spcAft>
              <a:buClr>
                <a:schemeClr val="dk1"/>
              </a:buClr>
              <a:buSzPts val="2000"/>
              <a:buNone/>
            </a:pPr>
            <a:r>
              <a:t/>
            </a:r>
            <a:endParaRPr b="1" sz="2000"/>
          </a:p>
        </p:txBody>
      </p:sp>
      <p:cxnSp>
        <p:nvCxnSpPr>
          <p:cNvPr id="98" name="Google Shape;98;p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99" name="Google Shape;99;p6"/>
          <p:cNvSpPr txBox="1"/>
          <p:nvPr/>
        </p:nvSpPr>
        <p:spPr>
          <a:xfrm>
            <a:off x="838199" y="6494680"/>
            <a:ext cx="5748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 </a:t>
            </a:r>
            <a:r>
              <a:rPr lang="en-US" sz="1100">
                <a:solidFill>
                  <a:srgbClr val="ACB8CA"/>
                </a:solidFill>
                <a:latin typeface="Arial"/>
                <a:ea typeface="Arial"/>
                <a:cs typeface="Arial"/>
                <a:sym typeface="Arial"/>
              </a:rPr>
              <a:t>QUESTIONS TO FRAME THIS SESSION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831850" y="169075"/>
            <a:ext cx="10515600" cy="247927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24D84"/>
              </a:buClr>
              <a:buSzPts val="3600"/>
              <a:buFont typeface="Arial"/>
              <a:buNone/>
            </a:pPr>
            <a:r>
              <a:rPr lang="en-US" sz="3600">
                <a:solidFill>
                  <a:srgbClr val="024D84"/>
                </a:solidFill>
              </a:rPr>
              <a:t>Session 1.4: Understanding and investing in critical enablers </a:t>
            </a:r>
            <a:endParaRPr b="0" sz="3600">
              <a:solidFill>
                <a:srgbClr val="024D84"/>
              </a:solidFill>
            </a:endParaRPr>
          </a:p>
        </p:txBody>
      </p:sp>
      <p:sp>
        <p:nvSpPr>
          <p:cNvPr id="105" name="Google Shape;105;p7"/>
          <p:cNvSpPr txBox="1"/>
          <p:nvPr>
            <p:ph idx="1" type="body"/>
          </p:nvPr>
        </p:nvSpPr>
        <p:spPr>
          <a:xfrm>
            <a:off x="831850" y="2836507"/>
            <a:ext cx="10515600" cy="2989099"/>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0"/>
              </a:spcBef>
              <a:spcAft>
                <a:spcPts val="0"/>
              </a:spcAft>
              <a:buClr>
                <a:schemeClr val="accent1"/>
              </a:buClr>
              <a:buSzPts val="1800"/>
              <a:buFont typeface="Noto Sans Symbols"/>
              <a:buChar char="➢"/>
            </a:pPr>
            <a:r>
              <a:rPr lang="en-US" sz="1800">
                <a:solidFill>
                  <a:schemeClr val="accent1"/>
                </a:solidFill>
              </a:rPr>
              <a:t>Questions to frame this session</a:t>
            </a:r>
            <a:endParaRPr/>
          </a:p>
          <a:p>
            <a:pPr indent="-330200" lvl="0" marL="342900" rtl="0" algn="l">
              <a:lnSpc>
                <a:spcPct val="120000"/>
              </a:lnSpc>
              <a:spcBef>
                <a:spcPts val="1000"/>
              </a:spcBef>
              <a:spcAft>
                <a:spcPts val="0"/>
              </a:spcAft>
              <a:buClr>
                <a:schemeClr val="dk1"/>
              </a:buClr>
              <a:buSzPts val="1800"/>
              <a:buFont typeface="Noto Sans Symbols"/>
              <a:buChar char="➢"/>
            </a:pPr>
            <a:r>
              <a:rPr b="1" lang="en-US" sz="1800">
                <a:solidFill>
                  <a:schemeClr val="dk1"/>
                </a:solidFill>
              </a:rPr>
              <a:t>The 10-10-10 targets in the Global AIDS Strategy</a:t>
            </a:r>
            <a:endParaRPr b="1" sz="2200">
              <a:solidFill>
                <a:schemeClr val="dk1"/>
              </a:solidFill>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What are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Why critical enablers are needed</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The UN’s role in investing in critical enablers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Take-home messages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Session review questions</a:t>
            </a:r>
            <a:endParaRPr/>
          </a:p>
          <a:p>
            <a:pPr indent="-342900" lvl="0" marL="342900" rtl="0" algn="l">
              <a:lnSpc>
                <a:spcPct val="120000"/>
              </a:lnSpc>
              <a:spcBef>
                <a:spcPts val="1000"/>
              </a:spcBef>
              <a:spcAft>
                <a:spcPts val="0"/>
              </a:spcAft>
              <a:buClr>
                <a:schemeClr val="accent1"/>
              </a:buClr>
              <a:buSzPts val="1800"/>
              <a:buFont typeface="Noto Sans Symbols"/>
              <a:buChar char="➢"/>
            </a:pPr>
            <a:r>
              <a:rPr lang="en-US" sz="1800">
                <a:solidFill>
                  <a:schemeClr val="accent1"/>
                </a:solidFill>
              </a:rPr>
              <a:t>Further information and resources</a:t>
            </a:r>
            <a:endParaRPr sz="18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300"/>
              <a:t>Another l</a:t>
            </a:r>
            <a:r>
              <a:rPr lang="en-US" sz="3300"/>
              <a:t>ook at the global targets </a:t>
            </a:r>
            <a:endParaRPr sz="3300"/>
          </a:p>
          <a:p>
            <a:pPr indent="0" lvl="0" marL="0" rtl="0" algn="l">
              <a:lnSpc>
                <a:spcPct val="90000"/>
              </a:lnSpc>
              <a:spcBef>
                <a:spcPts val="0"/>
              </a:spcBef>
              <a:spcAft>
                <a:spcPts val="0"/>
              </a:spcAft>
              <a:buClr>
                <a:schemeClr val="lt1"/>
              </a:buClr>
              <a:buSzPts val="3600"/>
              <a:buFont typeface="Arial"/>
              <a:buNone/>
            </a:pPr>
            <a:r>
              <a:rPr lang="en-US" sz="3300"/>
              <a:t>for 2025</a:t>
            </a:r>
            <a:endParaRPr sz="4100"/>
          </a:p>
        </p:txBody>
      </p:sp>
      <p:cxnSp>
        <p:nvCxnSpPr>
          <p:cNvPr id="111" name="Google Shape;111;p8"/>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graphicFrame>
        <p:nvGraphicFramePr>
          <p:cNvPr id="112" name="Google Shape;112;p8"/>
          <p:cNvGraphicFramePr/>
          <p:nvPr/>
        </p:nvGraphicFramePr>
        <p:xfrm>
          <a:off x="677558" y="1537060"/>
          <a:ext cx="3000000" cy="3000000"/>
        </p:xfrm>
        <a:graphic>
          <a:graphicData uri="http://schemas.openxmlformats.org/drawingml/2006/table">
            <a:tbl>
              <a:tblPr>
                <a:noFill/>
                <a:tableStyleId>{4E439A55-5439-4A91-887B-ABD35684A628}</a:tableStyleId>
              </a:tblPr>
              <a:tblGrid>
                <a:gridCol w="1564525"/>
                <a:gridCol w="1771900"/>
                <a:gridCol w="4378825"/>
                <a:gridCol w="2571750"/>
              </a:tblGrid>
              <a:tr h="381000">
                <a:tc gridSpan="2">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HIV SERVICES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hMerge="1"/>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INTEGRATION</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C27BA0"/>
                    </a:solidFill>
                  </a:tcPr>
                </a:tc>
                <a:tc>
                  <a:txBody>
                    <a:bodyPr/>
                    <a:lstStyle/>
                    <a:p>
                      <a:pPr indent="0" lvl="0" marL="0" marR="0" rtl="0" algn="ctr">
                        <a:spcBef>
                          <a:spcPts val="0"/>
                        </a:spcBef>
                        <a:spcAft>
                          <a:spcPts val="0"/>
                        </a:spcAft>
                        <a:buClr>
                          <a:schemeClr val="dk2"/>
                        </a:buClr>
                        <a:buSzPts val="1800"/>
                        <a:buFont typeface="Arial"/>
                        <a:buNone/>
                      </a:pPr>
                      <a:r>
                        <a:rPr b="1" lang="en-US" sz="1800" u="none" cap="none" strike="noStrike">
                          <a:solidFill>
                            <a:schemeClr val="dk2"/>
                          </a:solidFill>
                        </a:rPr>
                        <a:t>SOCIETAL ENABLERS</a:t>
                      </a:r>
                      <a:endParaRPr b="1" sz="1800" u="none" cap="none" strike="noStrike">
                        <a:solidFill>
                          <a:schemeClr val="dk2"/>
                        </a:solidFill>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6B26B"/>
                    </a:solidFill>
                  </a:tcPr>
                </a:tc>
              </a:tr>
              <a:tr h="381000">
                <a:tc rowSpan="2">
                  <a:txBody>
                    <a:bodyPr/>
                    <a:lstStyle/>
                    <a:p>
                      <a:pPr indent="0" lvl="0" marL="12700" marR="5080" rtl="0" algn="l">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95% of people at risk of HIV infection</a:t>
                      </a:r>
                      <a:r>
                        <a:rPr lang="en-US" sz="1200" u="none" cap="none" strike="noStrike">
                          <a:solidFill>
                            <a:schemeClr val="dk2"/>
                          </a:solidFill>
                          <a:latin typeface="Calibri"/>
                          <a:ea typeface="Calibri"/>
                          <a:cs typeface="Calibri"/>
                          <a:sym typeface="Calibri"/>
                        </a:rPr>
                        <a:t> use appropriate, priorit</a:t>
                      </a:r>
                      <a:r>
                        <a:rPr lang="en-US" sz="1200">
                          <a:solidFill>
                            <a:schemeClr val="dk2"/>
                          </a:solidFill>
                          <a:latin typeface="Calibri"/>
                          <a:ea typeface="Calibri"/>
                          <a:cs typeface="Calibri"/>
                          <a:sym typeface="Calibri"/>
                        </a:rPr>
                        <a:t>is</a:t>
                      </a:r>
                      <a:r>
                        <a:rPr lang="en-US" sz="1200" u="none" cap="none" strike="noStrike">
                          <a:solidFill>
                            <a:schemeClr val="dk2"/>
                          </a:solidFill>
                          <a:latin typeface="Calibri"/>
                          <a:ea typeface="Calibri"/>
                          <a:cs typeface="Calibri"/>
                          <a:sym typeface="Calibri"/>
                        </a:rPr>
                        <a:t>ed, person- centred and effective combination prevention options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93C47D"/>
                    </a:solidFill>
                  </a:tcPr>
                </a:tc>
                <a:tc>
                  <a:txBody>
                    <a:bodyPr/>
                    <a:lstStyle/>
                    <a:p>
                      <a:pPr indent="0" lvl="0" marL="12700" marR="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95–95–95 testing and treatment targets </a:t>
                      </a:r>
                      <a:r>
                        <a:rPr lang="en-US" sz="1300" u="none" cap="none" strike="noStrike">
                          <a:solidFill>
                            <a:schemeClr val="dk2"/>
                          </a:solidFill>
                          <a:latin typeface="Calibri"/>
                          <a:ea typeface="Calibri"/>
                          <a:cs typeface="Calibri"/>
                          <a:sym typeface="Calibri"/>
                        </a:rPr>
                        <a:t>achieved within all sub-populations and age groups</a:t>
                      </a:r>
                      <a:endParaRPr b="1"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B6D7A8"/>
                    </a:solidFill>
                  </a:tcPr>
                </a:tc>
                <a:tc>
                  <a:txBody>
                    <a:bodyPr/>
                    <a:lstStyle/>
                    <a:p>
                      <a:pPr indent="0" lvl="0" marL="12700" marR="5080" rtl="0" algn="l">
                        <a:lnSpc>
                          <a:spcPct val="100000"/>
                        </a:lnSpc>
                        <a:spcBef>
                          <a:spcPts val="0"/>
                        </a:spcBef>
                        <a:spcAft>
                          <a:spcPts val="0"/>
                        </a:spcAft>
                        <a:buClr>
                          <a:schemeClr val="dk2"/>
                        </a:buClr>
                        <a:buSzPts val="1300"/>
                        <a:buFont typeface="Calibri"/>
                        <a:buNone/>
                      </a:pPr>
                      <a:r>
                        <a:rPr b="1" lang="en-US" sz="1300" u="none" cap="none" strike="noStrike">
                          <a:solidFill>
                            <a:schemeClr val="dk2"/>
                          </a:solidFill>
                          <a:latin typeface="Calibri"/>
                          <a:ea typeface="Calibri"/>
                          <a:cs typeface="Calibri"/>
                          <a:sym typeface="Calibri"/>
                        </a:rPr>
                        <a:t>90% of people living with HIV and people at risk linked to people-centred and context-specific integrated services</a:t>
                      </a:r>
                      <a:r>
                        <a:rPr lang="en-US" sz="1300" u="none" cap="none" strike="noStrike">
                          <a:solidFill>
                            <a:schemeClr val="dk2"/>
                          </a:solidFill>
                          <a:latin typeface="Calibri"/>
                          <a:ea typeface="Calibri"/>
                          <a:cs typeface="Calibri"/>
                          <a:sym typeface="Calibri"/>
                        </a:rPr>
                        <a:t> for other communicable diseases, noncommunicable diseases, sexual and gender-based violence, mental health and other services they need for their overall health and well-being</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5A6BD"/>
                    </a:solidFill>
                  </a:tcPr>
                </a:tc>
                <a:tc>
                  <a:txBody>
                    <a:bodyPr/>
                    <a:lstStyle/>
                    <a:p>
                      <a:pPr indent="0" lvl="0" marL="0" marR="38735" rtl="0" algn="l">
                        <a:lnSpc>
                          <a:spcPct val="100000"/>
                        </a:lnSpc>
                        <a:spcBef>
                          <a:spcPts val="0"/>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10–10–10 targets achieved</a:t>
                      </a:r>
                      <a:endParaRPr b="1" sz="1300" u="none" cap="none" strike="noStrike">
                        <a:solidFill>
                          <a:schemeClr val="dk2"/>
                        </a:solidFill>
                        <a:latin typeface="Calibri"/>
                        <a:ea typeface="Calibri"/>
                        <a:cs typeface="Calibri"/>
                        <a:sym typeface="Calibri"/>
                      </a:endParaRPr>
                    </a:p>
                    <a:p>
                      <a:pPr indent="0" lvl="0" marL="12700" marR="5080" rtl="0" algn="l">
                        <a:lnSpc>
                          <a:spcPct val="100000"/>
                        </a:lnSpc>
                        <a:spcBef>
                          <a:spcPts val="65"/>
                        </a:spcBef>
                        <a:spcAft>
                          <a:spcPts val="0"/>
                        </a:spcAft>
                        <a:buClr>
                          <a:schemeClr val="dk1"/>
                        </a:buClr>
                        <a:buSzPts val="1600"/>
                        <a:buFont typeface="Arial"/>
                        <a:buNone/>
                      </a:pPr>
                      <a:r>
                        <a:rPr b="1" lang="en-US" sz="1300" u="none" cap="none" strike="noStrike">
                          <a:solidFill>
                            <a:schemeClr val="dk2"/>
                          </a:solidFill>
                          <a:latin typeface="Calibri"/>
                          <a:ea typeface="Calibri"/>
                          <a:cs typeface="Calibri"/>
                          <a:sym typeface="Calibri"/>
                        </a:rPr>
                        <a:t>for removing social and legal impediments</a:t>
                      </a:r>
                      <a:r>
                        <a:rPr lang="en-US" sz="1300" u="none" cap="none" strike="noStrike">
                          <a:solidFill>
                            <a:schemeClr val="dk2"/>
                          </a:solidFill>
                          <a:latin typeface="Calibri"/>
                          <a:ea typeface="Calibri"/>
                          <a:cs typeface="Calibri"/>
                          <a:sym typeface="Calibri"/>
                        </a:rPr>
                        <a:t> that limit</a:t>
                      </a:r>
                      <a:endParaRPr sz="1300" u="none" cap="none" strike="noStrike">
                        <a:solidFill>
                          <a:schemeClr val="dk2"/>
                        </a:solidFill>
                        <a:latin typeface="Calibri"/>
                        <a:ea typeface="Calibri"/>
                        <a:cs typeface="Calibri"/>
                        <a:sym typeface="Calibri"/>
                      </a:endParaRPr>
                    </a:p>
                    <a:p>
                      <a:pPr indent="0" lvl="0" marL="0" marR="0" rtl="0" algn="l">
                        <a:lnSpc>
                          <a:spcPct val="100000"/>
                        </a:lnSpc>
                        <a:spcBef>
                          <a:spcPts val="10"/>
                        </a:spcBef>
                        <a:spcAft>
                          <a:spcPts val="0"/>
                        </a:spcAft>
                        <a:buClr>
                          <a:schemeClr val="dk1"/>
                        </a:buClr>
                        <a:buSzPts val="1600"/>
                        <a:buFont typeface="Arial"/>
                        <a:buNone/>
                      </a:pPr>
                      <a:r>
                        <a:rPr lang="en-US" sz="1300" u="none" cap="none" strike="noStrike">
                          <a:solidFill>
                            <a:schemeClr val="dk2"/>
                          </a:solidFill>
                          <a:latin typeface="Calibri"/>
                          <a:ea typeface="Calibri"/>
                          <a:cs typeface="Calibri"/>
                          <a:sym typeface="Calibri"/>
                        </a:rPr>
                        <a:t>access to or use of HIV services</a:t>
                      </a:r>
                      <a:endParaRPr sz="13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9CB9C"/>
                    </a:solidFill>
                  </a:tcPr>
                </a:tc>
              </a:tr>
              <a:tr h="381000">
                <a:tc vMerge="1"/>
                <a:tc>
                  <a:txBody>
                    <a:bodyPr/>
                    <a:lstStyle/>
                    <a:p>
                      <a:pPr indent="0" lvl="0" marL="1270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living with HIV know their HIV status</a:t>
                      </a:r>
                      <a:endParaRPr sz="1200" u="none" cap="none" strike="noStrike">
                        <a:solidFill>
                          <a:schemeClr val="dk2"/>
                        </a:solidFill>
                        <a:latin typeface="Calibri"/>
                        <a:ea typeface="Calibri"/>
                        <a:cs typeface="Calibri"/>
                        <a:sym typeface="Calibri"/>
                      </a:endParaRPr>
                    </a:p>
                    <a:p>
                      <a:pPr indent="0" lvl="0" marL="12700" marR="5080" rtl="0" algn="l">
                        <a:lnSpc>
                          <a:spcPct val="100000"/>
                        </a:lnSpc>
                        <a:spcBef>
                          <a:spcPts val="400"/>
                        </a:spcBef>
                        <a:spcAft>
                          <a:spcPts val="0"/>
                        </a:spcAft>
                        <a:buClr>
                          <a:schemeClr val="dk1"/>
                        </a:buClr>
                        <a:buSzPts val="1600"/>
                        <a:buFont typeface="Arial"/>
                        <a:buNone/>
                      </a:pPr>
                      <a:r>
                        <a:rPr lang="en-US" sz="1200" u="none" cap="none" strike="noStrike">
                          <a:solidFill>
                            <a:schemeClr val="dk2"/>
                          </a:solidFill>
                          <a:latin typeface="Calibri"/>
                          <a:ea typeface="Calibri"/>
                          <a:cs typeface="Calibri"/>
                          <a:sym typeface="Calibri"/>
                        </a:rPr>
                        <a:t>95% of people who are living with HIV and know their HIV status are on antiretroviral therapy</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95% of people who are on antiretroviral therapy have suppressed viral loads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Sex workers, gay and other men who have sex with men: </a:t>
                      </a:r>
                      <a:r>
                        <a:rPr lang="en-US" sz="1200" u="none" cap="none" strike="noStrike">
                          <a:solidFill>
                            <a:schemeClr val="dk2"/>
                          </a:solidFill>
                          <a:latin typeface="Calibri"/>
                          <a:ea typeface="Calibri"/>
                          <a:cs typeface="Calibri"/>
                          <a:sym typeface="Calibri"/>
                        </a:rPr>
                        <a:t>90% have access to HIV services integrated with (or linked to) STI, mental health and IPV programmes, SGBV programmes that include PEP and psychological first aid</a:t>
                      </a:r>
                      <a:endParaRPr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Transgender people: </a:t>
                      </a:r>
                      <a:r>
                        <a:rPr lang="en-US" sz="1200" u="none" cap="none" strike="noStrike">
                          <a:solidFill>
                            <a:schemeClr val="dk2"/>
                          </a:solidFill>
                          <a:latin typeface="Calibri"/>
                          <a:ea typeface="Calibri"/>
                          <a:cs typeface="Calibri"/>
                          <a:sym typeface="Calibri"/>
                        </a:rPr>
                        <a:t>90% of transgender people have access to HIV services integrated with or linked to STI, mental health, gender- affirming therapy, IPV programmes, and SGBV programmes that include PEP, emergency contraception and psychological first aid</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who inject drugs: </a:t>
                      </a:r>
                      <a:r>
                        <a:rPr lang="en-US" sz="1200" u="none" cap="none" strike="noStrike">
                          <a:solidFill>
                            <a:schemeClr val="dk2"/>
                          </a:solidFill>
                          <a:latin typeface="Calibri"/>
                          <a:ea typeface="Calibri"/>
                          <a:cs typeface="Calibri"/>
                          <a:sym typeface="Calibri"/>
                        </a:rPr>
                        <a:t>90% have access to comprehensive harm reduction services (including HIV services) integrating or linked to hepatitis C, HIV and mental health services</a:t>
                      </a:r>
                      <a:endParaRPr b="1" sz="1200" u="none" cap="none" strike="noStrike">
                        <a:solidFill>
                          <a:schemeClr val="dk2"/>
                        </a:solidFill>
                        <a:latin typeface="Calibri"/>
                        <a:ea typeface="Calibri"/>
                        <a:cs typeface="Calibri"/>
                        <a:sym typeface="Calibri"/>
                      </a:endParaRPr>
                    </a:p>
                    <a:p>
                      <a:pPr indent="0" lvl="0" marL="0" marR="0" rtl="0" algn="l">
                        <a:lnSpc>
                          <a:spcPct val="100000"/>
                        </a:lnSpc>
                        <a:spcBef>
                          <a:spcPts val="400"/>
                        </a:spcBef>
                        <a:spcAft>
                          <a:spcPts val="0"/>
                        </a:spcAft>
                        <a:buClr>
                          <a:schemeClr val="dk2"/>
                        </a:buClr>
                        <a:buSzPts val="1200"/>
                        <a:buFont typeface="Calibri"/>
                        <a:buNone/>
                      </a:pPr>
                      <a:r>
                        <a:rPr b="1" lang="en-US" sz="1200" u="none" cap="none" strike="noStrike">
                          <a:solidFill>
                            <a:schemeClr val="dk2"/>
                          </a:solidFill>
                          <a:latin typeface="Calibri"/>
                          <a:ea typeface="Calibri"/>
                          <a:cs typeface="Calibri"/>
                          <a:sym typeface="Calibri"/>
                        </a:rPr>
                        <a:t>People in prison and other closed settings: </a:t>
                      </a:r>
                      <a:r>
                        <a:rPr lang="en-US" sz="1200" u="none" cap="none" strike="noStrike">
                          <a:solidFill>
                            <a:schemeClr val="dk2"/>
                          </a:solidFill>
                          <a:latin typeface="Calibri"/>
                          <a:ea typeface="Calibri"/>
                          <a:cs typeface="Calibri"/>
                          <a:sym typeface="Calibri"/>
                        </a:rPr>
                        <a:t>90% have access to integrated TB, hepatitis C and HIV services</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EAD1DC"/>
                    </a:solidFill>
                  </a:tcPr>
                </a:tc>
                <a:tc>
                  <a:txBody>
                    <a:bodyPr/>
                    <a:lstStyle/>
                    <a:p>
                      <a:pPr indent="0" lvl="0" marL="0" marR="5080" rtl="0" algn="l">
                        <a:lnSpc>
                          <a:spcPct val="100000"/>
                        </a:lnSpc>
                        <a:spcBef>
                          <a:spcPts val="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countries have punitive legal and policy environments that deny or limit access to services.</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people living with HIV and key populations experience stigma and discrimination.</a:t>
                      </a:r>
                      <a:endParaRPr sz="1200" u="none" cap="none" strike="noStrike">
                        <a:solidFill>
                          <a:schemeClr val="dk2"/>
                        </a:solidFill>
                        <a:latin typeface="Calibri"/>
                        <a:ea typeface="Calibri"/>
                        <a:cs typeface="Calibri"/>
                        <a:sym typeface="Calibri"/>
                      </a:endParaRPr>
                    </a:p>
                    <a:p>
                      <a:pPr indent="0" lvl="0" marL="0" marR="5080" rtl="0" algn="l">
                        <a:lnSpc>
                          <a:spcPct val="100000"/>
                        </a:lnSpc>
                        <a:spcBef>
                          <a:spcPts val="400"/>
                        </a:spcBef>
                        <a:spcAft>
                          <a:spcPts val="0"/>
                        </a:spcAft>
                        <a:buClr>
                          <a:schemeClr val="dk2"/>
                        </a:buClr>
                        <a:buSzPts val="1200"/>
                        <a:buFont typeface="Calibri"/>
                        <a:buNone/>
                      </a:pPr>
                      <a:r>
                        <a:rPr lang="en-US" sz="1200" u="none" cap="none" strike="noStrike">
                          <a:solidFill>
                            <a:schemeClr val="dk2"/>
                          </a:solidFill>
                          <a:latin typeface="Calibri"/>
                          <a:ea typeface="Calibri"/>
                          <a:cs typeface="Calibri"/>
                          <a:sym typeface="Calibri"/>
                        </a:rPr>
                        <a:t>Less than 10% of women, girls, people living with HIV and key populations experience gender inequality and violence.</a:t>
                      </a:r>
                      <a:endParaRPr sz="1200" u="none" cap="none" strike="noStrike">
                        <a:solidFill>
                          <a:schemeClr val="dk2"/>
                        </a:solidFill>
                        <a:latin typeface="Calibri"/>
                        <a:ea typeface="Calibri"/>
                        <a:cs typeface="Calibri"/>
                        <a:sym typeface="Calibri"/>
                      </a:endParaRPr>
                    </a:p>
                  </a:txBody>
                  <a:tcPr marT="91425" marB="91425" marR="91425" marL="91425">
                    <a:lnL cap="flat" cmpd="sng" w="12700">
                      <a:solidFill>
                        <a:srgbClr val="171616"/>
                      </a:solidFill>
                      <a:prstDash val="solid"/>
                      <a:round/>
                      <a:headEnd len="sm" w="sm" type="none"/>
                      <a:tailEnd len="sm" w="sm" type="none"/>
                    </a:lnL>
                    <a:lnR cap="flat" cmpd="sng" w="12700">
                      <a:solidFill>
                        <a:srgbClr val="171616"/>
                      </a:solidFill>
                      <a:prstDash val="solid"/>
                      <a:round/>
                      <a:headEnd len="sm" w="sm" type="none"/>
                      <a:tailEnd len="sm" w="sm" type="none"/>
                    </a:lnR>
                    <a:lnT cap="flat" cmpd="sng" w="12700">
                      <a:solidFill>
                        <a:srgbClr val="171616"/>
                      </a:solidFill>
                      <a:prstDash val="solid"/>
                      <a:round/>
                      <a:headEnd len="sm" w="sm" type="none"/>
                      <a:tailEnd len="sm" w="sm" type="none"/>
                    </a:lnT>
                    <a:lnB cap="flat" cmpd="sng" w="12700">
                      <a:solidFill>
                        <a:srgbClr val="171616"/>
                      </a:solidFill>
                      <a:prstDash val="solid"/>
                      <a:round/>
                      <a:headEnd len="sm" w="sm" type="none"/>
                      <a:tailEnd len="sm" w="sm" type="none"/>
                    </a:lnB>
                    <a:solidFill>
                      <a:srgbClr val="FCE5CD"/>
                    </a:solidFill>
                  </a:tcPr>
                </a:tc>
              </a:tr>
            </a:tbl>
          </a:graphicData>
        </a:graphic>
      </p:graphicFrame>
      <p:sp>
        <p:nvSpPr>
          <p:cNvPr id="113" name="Google Shape;113;p8"/>
          <p:cNvSpPr/>
          <p:nvPr/>
        </p:nvSpPr>
        <p:spPr>
          <a:xfrm>
            <a:off x="8229596" y="1275886"/>
            <a:ext cx="2963563" cy="5060327"/>
          </a:xfrm>
          <a:prstGeom prst="ellipse">
            <a:avLst/>
          </a:prstGeom>
          <a:noFill/>
          <a:ln cap="flat" cmpd="sng" w="571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8"/>
          <p:cNvSpPr txBox="1"/>
          <p:nvPr/>
        </p:nvSpPr>
        <p:spPr>
          <a:xfrm>
            <a:off x="10708803" y="1186409"/>
            <a:ext cx="1444200" cy="4002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accent1"/>
              </a:buClr>
              <a:buSzPts val="1400"/>
              <a:buFont typeface="Arial"/>
              <a:buNone/>
            </a:pPr>
            <a:r>
              <a:rPr b="1" lang="en-US" sz="1400">
                <a:solidFill>
                  <a:schemeClr val="accent1"/>
                </a:solidFill>
                <a:latin typeface="Arial"/>
                <a:ea typeface="Arial"/>
                <a:cs typeface="Arial"/>
                <a:sym typeface="Arial"/>
              </a:rPr>
              <a:t>STRUCTURAL</a:t>
            </a:r>
            <a:endParaRPr b="1" sz="1400">
              <a:solidFill>
                <a:schemeClr val="accent1"/>
              </a:solidFill>
              <a:latin typeface="Arial"/>
              <a:ea typeface="Arial"/>
              <a:cs typeface="Arial"/>
              <a:sym typeface="Arial"/>
            </a:endParaRPr>
          </a:p>
        </p:txBody>
      </p:sp>
      <p:sp>
        <p:nvSpPr>
          <p:cNvPr id="115" name="Google Shape;115;p8"/>
          <p:cNvSpPr txBox="1"/>
          <p:nvPr/>
        </p:nvSpPr>
        <p:spPr>
          <a:xfrm>
            <a:off x="838198" y="6494680"/>
            <a:ext cx="583061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10-10-10 TARGETS IN THE GLOBAL AIDS STRATEGY</a:t>
            </a:r>
            <a:endParaRPr/>
          </a:p>
        </p:txBody>
      </p:sp>
      <p:sp>
        <p:nvSpPr>
          <p:cNvPr id="116" name="Google Shape;116;p8"/>
          <p:cNvSpPr txBox="1"/>
          <p:nvPr/>
        </p:nvSpPr>
        <p:spPr>
          <a:xfrm>
            <a:off x="595400" y="6190025"/>
            <a:ext cx="4901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a:solidFill>
                  <a:schemeClr val="dk2"/>
                </a:solidFill>
                <a:latin typeface="Arial"/>
                <a:ea typeface="Arial"/>
                <a:cs typeface="Arial"/>
                <a:sym typeface="Arial"/>
              </a:rPr>
              <a:t>Source</a:t>
            </a:r>
            <a:r>
              <a:rPr i="1" lang="en-US">
                <a:solidFill>
                  <a:schemeClr val="dk2"/>
                </a:solidFill>
                <a:latin typeface="Arial"/>
                <a:ea typeface="Arial"/>
                <a:cs typeface="Arial"/>
                <a:sym typeface="Arial"/>
              </a:rPr>
              <a:t>: Global AIDS Strategy 2021-2026 </a:t>
            </a:r>
            <a:r>
              <a:rPr lang="en-US">
                <a:solidFill>
                  <a:schemeClr val="dk2"/>
                </a:solidFill>
                <a:latin typeface="Arial"/>
                <a:ea typeface="Arial"/>
                <a:cs typeface="Arial"/>
                <a:sym typeface="Arial"/>
              </a:rPr>
              <a:t>(UNAIDS, 2021)</a:t>
            </a:r>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Addressing societal enablers</a:t>
            </a:r>
            <a:endParaRPr/>
          </a:p>
        </p:txBody>
      </p:sp>
      <p:cxnSp>
        <p:nvCxnSpPr>
          <p:cNvPr id="122" name="Google Shape;122;p9"/>
          <p:cNvCxnSpPr/>
          <p:nvPr/>
        </p:nvCxnSpPr>
        <p:spPr>
          <a:xfrm>
            <a:off x="256032" y="6625485"/>
            <a:ext cx="582168" cy="1"/>
          </a:xfrm>
          <a:prstGeom prst="straightConnector1">
            <a:avLst/>
          </a:prstGeom>
          <a:noFill/>
          <a:ln cap="flat" cmpd="sng" w="9525">
            <a:solidFill>
              <a:srgbClr val="ACB8CA"/>
            </a:solidFill>
            <a:prstDash val="solid"/>
            <a:miter lim="800000"/>
            <a:headEnd len="sm" w="sm" type="none"/>
            <a:tailEnd len="sm" w="sm" type="none"/>
          </a:ln>
        </p:spPr>
      </p:cxnSp>
      <p:sp>
        <p:nvSpPr>
          <p:cNvPr id="123" name="Google Shape;123;p9"/>
          <p:cNvSpPr txBox="1"/>
          <p:nvPr>
            <p:ph idx="1" type="body"/>
          </p:nvPr>
        </p:nvSpPr>
        <p:spPr>
          <a:xfrm>
            <a:off x="838200" y="1567207"/>
            <a:ext cx="10515600" cy="454572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2800"/>
              <a:buNone/>
            </a:pPr>
            <a:r>
              <a:rPr lang="en-US">
                <a:solidFill>
                  <a:schemeClr val="accent1"/>
                </a:solidFill>
              </a:rPr>
              <a:t>The </a:t>
            </a:r>
            <a:r>
              <a:rPr b="1" lang="en-US">
                <a:solidFill>
                  <a:schemeClr val="accent1"/>
                </a:solidFill>
              </a:rPr>
              <a:t>10-10-10 targets </a:t>
            </a:r>
            <a:r>
              <a:rPr lang="en-US">
                <a:solidFill>
                  <a:schemeClr val="accent1"/>
                </a:solidFill>
              </a:rPr>
              <a:t>in the Global AIDS Strategy are called </a:t>
            </a:r>
            <a:r>
              <a:rPr b="1" lang="en-US">
                <a:solidFill>
                  <a:schemeClr val="accent1"/>
                </a:solidFill>
              </a:rPr>
              <a:t>societal enablers </a:t>
            </a:r>
            <a:r>
              <a:rPr lang="en-US">
                <a:solidFill>
                  <a:schemeClr val="accent1"/>
                </a:solidFill>
              </a:rPr>
              <a:t>because they provide a pathway for countries to remove barriers </a:t>
            </a:r>
            <a:r>
              <a:rPr lang="en-US">
                <a:solidFill>
                  <a:schemeClr val="accent1"/>
                </a:solidFill>
              </a:rPr>
              <a:t>that get in the way of</a:t>
            </a:r>
            <a:r>
              <a:rPr lang="en-US">
                <a:solidFill>
                  <a:schemeClr val="accent1"/>
                </a:solidFill>
              </a:rPr>
              <a:t>:</a:t>
            </a:r>
            <a:endParaRPr/>
          </a:p>
          <a:p>
            <a:pPr indent="-228600" lvl="0" marL="228600" rtl="0" algn="l">
              <a:lnSpc>
                <a:spcPct val="100000"/>
              </a:lnSpc>
              <a:spcBef>
                <a:spcPts val="1000"/>
              </a:spcBef>
              <a:spcAft>
                <a:spcPts val="0"/>
              </a:spcAft>
              <a:buClr>
                <a:schemeClr val="dk1"/>
              </a:buClr>
              <a:buSzPts val="2800"/>
              <a:buChar char="•"/>
            </a:pPr>
            <a:r>
              <a:rPr lang="en-US"/>
              <a:t>Supportive legal and policy environments</a:t>
            </a:r>
            <a:endParaRPr/>
          </a:p>
          <a:p>
            <a:pPr indent="-228600" lvl="0" marL="228600" rtl="0" algn="l">
              <a:lnSpc>
                <a:spcPct val="100000"/>
              </a:lnSpc>
              <a:spcBef>
                <a:spcPts val="1000"/>
              </a:spcBef>
              <a:spcAft>
                <a:spcPts val="0"/>
              </a:spcAft>
              <a:buClr>
                <a:schemeClr val="dk1"/>
              </a:buClr>
              <a:buSzPts val="2800"/>
              <a:buChar char="•"/>
            </a:pPr>
            <a:r>
              <a:rPr lang="en-US"/>
              <a:t>Access to justice</a:t>
            </a:r>
            <a:endParaRPr/>
          </a:p>
          <a:p>
            <a:pPr indent="-228600" lvl="0" marL="228600" rtl="0" algn="l">
              <a:lnSpc>
                <a:spcPct val="100000"/>
              </a:lnSpc>
              <a:spcBef>
                <a:spcPts val="1000"/>
              </a:spcBef>
              <a:spcAft>
                <a:spcPts val="0"/>
              </a:spcAft>
              <a:buClr>
                <a:schemeClr val="dk1"/>
              </a:buClr>
              <a:buSzPts val="2800"/>
              <a:buChar char="•"/>
            </a:pPr>
            <a:r>
              <a:rPr lang="en-US"/>
              <a:t>Gender equality</a:t>
            </a:r>
            <a:endParaRPr/>
          </a:p>
          <a:p>
            <a:pPr indent="-228600" lvl="0" marL="228600" rtl="0" algn="l">
              <a:lnSpc>
                <a:spcPct val="100000"/>
              </a:lnSpc>
              <a:spcBef>
                <a:spcPts val="1000"/>
              </a:spcBef>
              <a:spcAft>
                <a:spcPts val="0"/>
              </a:spcAft>
              <a:buClr>
                <a:schemeClr val="dk1"/>
              </a:buClr>
              <a:buSzPts val="2800"/>
              <a:buChar char="•"/>
            </a:pPr>
            <a:r>
              <a:rPr lang="en-US"/>
              <a:t>A society free of the stigma and discrimination</a:t>
            </a:r>
            <a:endParaRPr/>
          </a:p>
          <a:p>
            <a:pPr indent="-228600" lvl="0" marL="228600" rtl="0" algn="l">
              <a:lnSpc>
                <a:spcPct val="100000"/>
              </a:lnSpc>
              <a:spcBef>
                <a:spcPts val="1000"/>
              </a:spcBef>
              <a:spcAft>
                <a:spcPts val="0"/>
              </a:spcAft>
              <a:buClr>
                <a:schemeClr val="dk1"/>
              </a:buClr>
              <a:buSzPts val="2800"/>
              <a:buChar char="•"/>
            </a:pPr>
            <a:r>
              <a:rPr lang="en-US"/>
              <a:t>Universal access or use of HIV and other health services</a:t>
            </a:r>
            <a:endParaRPr/>
          </a:p>
        </p:txBody>
      </p:sp>
      <p:sp>
        <p:nvSpPr>
          <p:cNvPr id="124" name="Google Shape;124;p9"/>
          <p:cNvSpPr txBox="1"/>
          <p:nvPr/>
        </p:nvSpPr>
        <p:spPr>
          <a:xfrm>
            <a:off x="838198" y="6494680"/>
            <a:ext cx="58305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ACB8CA"/>
                </a:solidFill>
                <a:latin typeface="Arial"/>
                <a:ea typeface="Arial"/>
                <a:cs typeface="Arial"/>
                <a:sym typeface="Arial"/>
              </a:rPr>
              <a:t>SESSION 1.4</a:t>
            </a:r>
            <a:r>
              <a:rPr lang="en-US" sz="1100">
                <a:solidFill>
                  <a:srgbClr val="ACB8CA"/>
                </a:solidFill>
              </a:rPr>
              <a:t> |</a:t>
            </a:r>
            <a:r>
              <a:rPr lang="en-US" sz="1100">
                <a:solidFill>
                  <a:srgbClr val="ACB8CA"/>
                </a:solidFill>
                <a:latin typeface="Arial"/>
                <a:ea typeface="Arial"/>
                <a:cs typeface="Arial"/>
                <a:sym typeface="Arial"/>
              </a:rPr>
              <a:t> THE 10-10-10 TARGETS IN THE GLOBAL AIDS STRATEGY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