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hbc+zWf2fo2EJRsKvRUqFBBq1d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 name="Google Shape;7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 name="Google Shape;7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04a471fbd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g204a471fbd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pic>
        <p:nvPicPr>
          <p:cNvPr id="18" name="Google Shape;18;p3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 name="Google Shape;19;p39"/>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9"/>
          <p:cNvSpPr txBox="1"/>
          <p:nvPr>
            <p:ph idx="1" type="subTitle"/>
          </p:nvPr>
        </p:nvSpPr>
        <p:spPr>
          <a:xfrm>
            <a:off x="1215082" y="4053659"/>
            <a:ext cx="7825947" cy="6254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picture containing drawing, clock&#10;&#10;Description automatically generated" id="21" name="Google Shape;21;p39"/>
          <p:cNvPicPr preferRelativeResize="0"/>
          <p:nvPr/>
        </p:nvPicPr>
        <p:blipFill rotWithShape="1">
          <a:blip r:embed="rId3">
            <a:alphaModFix/>
          </a:blip>
          <a:srcRect b="0" l="0" r="0" t="0"/>
          <a:stretch/>
        </p:blipFill>
        <p:spPr>
          <a:xfrm>
            <a:off x="10971802" y="460827"/>
            <a:ext cx="637103" cy="129571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7" name="Shape 47"/>
        <p:cNvGrpSpPr/>
        <p:nvPr/>
      </p:nvGrpSpPr>
      <p:grpSpPr>
        <a:xfrm>
          <a:off x="0" y="0"/>
          <a:ext cx="0" cy="0"/>
          <a:chOff x="0" y="0"/>
          <a:chExt cx="0" cy="0"/>
        </a:xfrm>
      </p:grpSpPr>
      <p:sp>
        <p:nvSpPr>
          <p:cNvPr id="48" name="Google Shape;48;p48"/>
          <p:cNvSpPr/>
          <p:nvPr>
            <p:ph idx="2" type="pic"/>
          </p:nvPr>
        </p:nvSpPr>
        <p:spPr>
          <a:xfrm>
            <a:off x="5183188" y="1462516"/>
            <a:ext cx="6172200" cy="4398534"/>
          </a:xfrm>
          <a:prstGeom prst="rect">
            <a:avLst/>
          </a:prstGeom>
          <a:noFill/>
          <a:ln>
            <a:noFill/>
          </a:ln>
        </p:spPr>
      </p:sp>
      <p:sp>
        <p:nvSpPr>
          <p:cNvPr id="49" name="Google Shape;49;p48"/>
          <p:cNvSpPr txBox="1"/>
          <p:nvPr>
            <p:ph idx="1" type="body"/>
          </p:nvPr>
        </p:nvSpPr>
        <p:spPr>
          <a:xfrm>
            <a:off x="839788" y="1470454"/>
            <a:ext cx="3932237" cy="43985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50" name="Shape 50"/>
        <p:cNvGrpSpPr/>
        <p:nvPr/>
      </p:nvGrpSpPr>
      <p:grpSpPr>
        <a:xfrm>
          <a:off x="0" y="0"/>
          <a:ext cx="0" cy="0"/>
          <a:chOff x="0" y="0"/>
          <a:chExt cx="0" cy="0"/>
        </a:xfrm>
      </p:grpSpPr>
      <p:sp>
        <p:nvSpPr>
          <p:cNvPr id="51" name="Google Shape;51;p49"/>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71616"/>
              </a:buClr>
              <a:buSzPts val="6000"/>
              <a:buFont typeface="Arial"/>
              <a:buNone/>
              <a:defRPr sz="6000">
                <a:solidFill>
                  <a:srgbClr val="17161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9"/>
          <p:cNvSpPr txBox="1"/>
          <p:nvPr>
            <p:ph idx="1" type="subTitle"/>
          </p:nvPr>
        </p:nvSpPr>
        <p:spPr>
          <a:xfrm>
            <a:off x="1215082" y="4053659"/>
            <a:ext cx="7825947" cy="6254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rgbClr val="171616"/>
              </a:buClr>
              <a:buSzPts val="2400"/>
              <a:buNone/>
              <a:defRPr sz="2400">
                <a:solidFill>
                  <a:srgbClr val="17161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4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0"/>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4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29" name="Shape 29"/>
        <p:cNvGrpSpPr/>
        <p:nvPr/>
      </p:nvGrpSpPr>
      <p:grpSpPr>
        <a:xfrm>
          <a:off x="0" y="0"/>
          <a:ext cx="0" cy="0"/>
          <a:chOff x="0" y="0"/>
          <a:chExt cx="0" cy="0"/>
        </a:xfrm>
      </p:grpSpPr>
      <p:pic>
        <p:nvPicPr>
          <p:cNvPr id="30" name="Google Shape;30;p4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A picture containing drawing, clock&#10;&#10;Description automatically generated" id="31" name="Google Shape;31;p42"/>
          <p:cNvPicPr preferRelativeResize="0"/>
          <p:nvPr/>
        </p:nvPicPr>
        <p:blipFill rotWithShape="1">
          <a:blip r:embed="rId3">
            <a:alphaModFix/>
          </a:blip>
          <a:srcRect b="0" l="0" r="0" t="0"/>
          <a:stretch/>
        </p:blipFill>
        <p:spPr>
          <a:xfrm>
            <a:off x="5486898" y="2190236"/>
            <a:ext cx="1218203" cy="247752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4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9FC8"/>
              </a:buClr>
              <a:buSzPts val="2400"/>
              <a:buNone/>
              <a:defRPr sz="2400">
                <a:solidFill>
                  <a:srgbClr val="889FC8"/>
                </a:solidFill>
              </a:defRPr>
            </a:lvl1pPr>
            <a:lvl2pPr indent="-228600" lvl="1" marL="914400" algn="l">
              <a:lnSpc>
                <a:spcPct val="90000"/>
              </a:lnSpc>
              <a:spcBef>
                <a:spcPts val="500"/>
              </a:spcBef>
              <a:spcAft>
                <a:spcPts val="0"/>
              </a:spcAft>
              <a:buClr>
                <a:srgbClr val="889FC8"/>
              </a:buClr>
              <a:buSzPts val="2000"/>
              <a:buNone/>
              <a:defRPr sz="2000">
                <a:solidFill>
                  <a:srgbClr val="889FC8"/>
                </a:solidFill>
              </a:defRPr>
            </a:lvl2pPr>
            <a:lvl3pPr indent="-228600" lvl="2" marL="1371600" algn="l">
              <a:lnSpc>
                <a:spcPct val="90000"/>
              </a:lnSpc>
              <a:spcBef>
                <a:spcPts val="500"/>
              </a:spcBef>
              <a:spcAft>
                <a:spcPts val="0"/>
              </a:spcAft>
              <a:buClr>
                <a:srgbClr val="889FC8"/>
              </a:buClr>
              <a:buSzPts val="1800"/>
              <a:buNone/>
              <a:defRPr sz="1800">
                <a:solidFill>
                  <a:srgbClr val="889FC8"/>
                </a:solidFill>
              </a:defRPr>
            </a:lvl3pPr>
            <a:lvl4pPr indent="-228600" lvl="3" marL="1828800" algn="l">
              <a:lnSpc>
                <a:spcPct val="90000"/>
              </a:lnSpc>
              <a:spcBef>
                <a:spcPts val="500"/>
              </a:spcBef>
              <a:spcAft>
                <a:spcPts val="0"/>
              </a:spcAft>
              <a:buClr>
                <a:srgbClr val="889FC8"/>
              </a:buClr>
              <a:buSzPts val="1600"/>
              <a:buNone/>
              <a:defRPr sz="1600">
                <a:solidFill>
                  <a:srgbClr val="889FC8"/>
                </a:solidFill>
              </a:defRPr>
            </a:lvl4pPr>
            <a:lvl5pPr indent="-228600" lvl="4" marL="2286000" algn="l">
              <a:lnSpc>
                <a:spcPct val="90000"/>
              </a:lnSpc>
              <a:spcBef>
                <a:spcPts val="500"/>
              </a:spcBef>
              <a:spcAft>
                <a:spcPts val="0"/>
              </a:spcAft>
              <a:buClr>
                <a:srgbClr val="889FC8"/>
              </a:buClr>
              <a:buSzPts val="1600"/>
              <a:buNone/>
              <a:defRPr sz="1600">
                <a:solidFill>
                  <a:srgbClr val="889FC8"/>
                </a:solidFill>
              </a:defRPr>
            </a:lvl5pPr>
            <a:lvl6pPr indent="-228600" lvl="5" marL="2743200" algn="l">
              <a:lnSpc>
                <a:spcPct val="90000"/>
              </a:lnSpc>
              <a:spcBef>
                <a:spcPts val="500"/>
              </a:spcBef>
              <a:spcAft>
                <a:spcPts val="0"/>
              </a:spcAft>
              <a:buClr>
                <a:srgbClr val="889FC8"/>
              </a:buClr>
              <a:buSzPts val="1600"/>
              <a:buNone/>
              <a:defRPr sz="1600">
                <a:solidFill>
                  <a:srgbClr val="889FC8"/>
                </a:solidFill>
              </a:defRPr>
            </a:lvl6pPr>
            <a:lvl7pPr indent="-228600" lvl="6" marL="3200400" algn="l">
              <a:lnSpc>
                <a:spcPct val="90000"/>
              </a:lnSpc>
              <a:spcBef>
                <a:spcPts val="500"/>
              </a:spcBef>
              <a:spcAft>
                <a:spcPts val="0"/>
              </a:spcAft>
              <a:buClr>
                <a:srgbClr val="889FC8"/>
              </a:buClr>
              <a:buSzPts val="1600"/>
              <a:buNone/>
              <a:defRPr sz="1600">
                <a:solidFill>
                  <a:srgbClr val="889FC8"/>
                </a:solidFill>
              </a:defRPr>
            </a:lvl7pPr>
            <a:lvl8pPr indent="-228600" lvl="7" marL="3657600" algn="l">
              <a:lnSpc>
                <a:spcPct val="90000"/>
              </a:lnSpc>
              <a:spcBef>
                <a:spcPts val="500"/>
              </a:spcBef>
              <a:spcAft>
                <a:spcPts val="0"/>
              </a:spcAft>
              <a:buClr>
                <a:srgbClr val="889FC8"/>
              </a:buClr>
              <a:buSzPts val="1600"/>
              <a:buNone/>
              <a:defRPr sz="1600">
                <a:solidFill>
                  <a:srgbClr val="889FC8"/>
                </a:solidFill>
              </a:defRPr>
            </a:lvl8pPr>
            <a:lvl9pPr indent="-228600" lvl="8" marL="4114800" algn="l">
              <a:lnSpc>
                <a:spcPct val="90000"/>
              </a:lnSpc>
              <a:spcBef>
                <a:spcPts val="500"/>
              </a:spcBef>
              <a:spcAft>
                <a:spcPts val="0"/>
              </a:spcAft>
              <a:buClr>
                <a:srgbClr val="889FC8"/>
              </a:buClr>
              <a:buSzPts val="1600"/>
              <a:buNone/>
              <a:defRPr sz="1600">
                <a:solidFill>
                  <a:srgbClr val="889FC8"/>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44"/>
          <p:cNvSpPr txBox="1"/>
          <p:nvPr>
            <p:ph type="title"/>
          </p:nvPr>
        </p:nvSpPr>
        <p:spPr>
          <a:xfrm>
            <a:off x="839788"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4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4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4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4" name="Shape 44"/>
        <p:cNvGrpSpPr/>
        <p:nvPr/>
      </p:nvGrpSpPr>
      <p:grpSpPr>
        <a:xfrm>
          <a:off x="0" y="0"/>
          <a:ext cx="0" cy="0"/>
          <a:chOff x="0" y="0"/>
          <a:chExt cx="0" cy="0"/>
        </a:xfrm>
      </p:grpSpPr>
      <p:sp>
        <p:nvSpPr>
          <p:cNvPr id="45" name="Google Shape;45;p47"/>
          <p:cNvSpPr txBox="1"/>
          <p:nvPr>
            <p:ph idx="1" type="body"/>
          </p:nvPr>
        </p:nvSpPr>
        <p:spPr>
          <a:xfrm>
            <a:off x="5183188" y="1413089"/>
            <a:ext cx="6172200" cy="4447961"/>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6" name="Google Shape;46;p47"/>
          <p:cNvSpPr txBox="1"/>
          <p:nvPr>
            <p:ph idx="2" type="body"/>
          </p:nvPr>
        </p:nvSpPr>
        <p:spPr>
          <a:xfrm>
            <a:off x="839788" y="1421027"/>
            <a:ext cx="3932237" cy="44479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6.png"/><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38"/>
          <p:cNvPicPr preferRelativeResize="0"/>
          <p:nvPr/>
        </p:nvPicPr>
        <p:blipFill rotWithShape="1">
          <a:blip r:embed="rId1">
            <a:alphaModFix/>
          </a:blip>
          <a:srcRect b="0" l="0" r="0" t="0"/>
          <a:stretch/>
        </p:blipFill>
        <p:spPr>
          <a:xfrm>
            <a:off x="0" y="0"/>
            <a:ext cx="12192000" cy="1168400"/>
          </a:xfrm>
          <a:prstGeom prst="rect">
            <a:avLst/>
          </a:prstGeom>
          <a:noFill/>
          <a:ln>
            <a:noFill/>
          </a:ln>
        </p:spPr>
      </p:pic>
      <p:sp>
        <p:nvSpPr>
          <p:cNvPr id="11" name="Google Shape;11;p3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lt1"/>
              </a:buClr>
              <a:buSzPts val="3200"/>
              <a:buFont typeface="Arial"/>
              <a:buNone/>
              <a:defRPr b="1"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38"/>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38"/>
          <p:cNvSpPr txBox="1"/>
          <p:nvPr/>
        </p:nvSpPr>
        <p:spPr>
          <a:xfrm>
            <a:off x="7820687" y="6513183"/>
            <a:ext cx="3945835" cy="25391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UNITED NATIONS DEVELOPMENT PROGRAMME</a:t>
            </a:r>
            <a:endParaRPr b="0" i="0" sz="1400" u="none" cap="none" strike="noStrike">
              <a:solidFill>
                <a:srgbClr val="000000"/>
              </a:solidFill>
              <a:latin typeface="Arial"/>
              <a:ea typeface="Arial"/>
              <a:cs typeface="Arial"/>
              <a:sym typeface="Arial"/>
            </a:endParaRPr>
          </a:p>
        </p:txBody>
      </p:sp>
      <p:pic>
        <p:nvPicPr>
          <p:cNvPr id="14" name="Google Shape;14;p38"/>
          <p:cNvPicPr preferRelativeResize="0"/>
          <p:nvPr/>
        </p:nvPicPr>
        <p:blipFill rotWithShape="1">
          <a:blip r:embed="rId2">
            <a:alphaModFix/>
          </a:blip>
          <a:srcRect b="0" l="0" r="0" t="0"/>
          <a:stretch/>
        </p:blipFill>
        <p:spPr>
          <a:xfrm>
            <a:off x="11486663" y="178900"/>
            <a:ext cx="398562" cy="810598"/>
          </a:xfrm>
          <a:prstGeom prst="rect">
            <a:avLst/>
          </a:prstGeom>
          <a:noFill/>
          <a:ln>
            <a:noFill/>
          </a:ln>
        </p:spPr>
      </p:pic>
      <p:pic>
        <p:nvPicPr>
          <p:cNvPr id="15" name="Google Shape;15;p38"/>
          <p:cNvPicPr preferRelativeResize="0"/>
          <p:nvPr/>
        </p:nvPicPr>
        <p:blipFill>
          <a:blip r:embed="rId3">
            <a:alphaModFix/>
          </a:blip>
          <a:stretch>
            <a:fillRect/>
          </a:stretch>
        </p:blipFill>
        <p:spPr>
          <a:xfrm>
            <a:off x="10300350" y="371588"/>
            <a:ext cx="1053450" cy="491400"/>
          </a:xfrm>
          <a:prstGeom prst="rect">
            <a:avLst/>
          </a:prstGeom>
          <a:noFill/>
          <a:ln>
            <a:noFill/>
          </a:ln>
        </p:spPr>
      </p:pic>
      <p:pic>
        <p:nvPicPr>
          <p:cNvPr id="16" name="Google Shape;16;p38"/>
          <p:cNvPicPr preferRelativeResize="0"/>
          <p:nvPr/>
        </p:nvPicPr>
        <p:blipFill>
          <a:blip r:embed="rId4">
            <a:alphaModFix/>
          </a:blip>
          <a:stretch>
            <a:fillRect/>
          </a:stretch>
        </p:blipFill>
        <p:spPr>
          <a:xfrm>
            <a:off x="8427500" y="453650"/>
            <a:ext cx="1739973" cy="327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unaids.org/en/resources/presscentre/featurestories/2021/may/20210514_Prisoners_covid_Mexico"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unodc.org/documents/justice-and-prison-reform/Nelson_Mandela_Rules-E-ebook.pdf" TargetMode="External"/><Relationship Id="rId4" Type="http://schemas.openxmlformats.org/officeDocument/2006/relationships/hyperlink" Target="https://www.unaids.org/sites/default/files/media_asset/2021_political-declaration-on-hiv-and-aids_en.pdf" TargetMode="External"/><Relationship Id="rId5" Type="http://schemas.openxmlformats.org/officeDocument/2006/relationships/hyperlink" Target="https://www.who.int/publications/i/item/978924005239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unaids.org/en/Global-AIDS-Strategy-2021-2026"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unaids.org/sites/default/files/media_asset/06-hiv-human-rights-factsheet-prisons_en.pdf" TargetMode="External"/><Relationship Id="rId4" Type="http://schemas.openxmlformats.org/officeDocument/2006/relationships/hyperlink" Target="https://www.unaids.org/sites/default/files/media_asset/2022-global-aids-update_en.pdf" TargetMode="External"/><Relationship Id="rId9" Type="http://schemas.openxmlformats.org/officeDocument/2006/relationships/hyperlink" Target="https://cdn.penalreform.org/wp-content/uploads/2016/07/BangkokRules-Updated-2016-with-renumbering-SMR.pdf" TargetMode="External"/><Relationship Id="rId5" Type="http://schemas.openxmlformats.org/officeDocument/2006/relationships/hyperlink" Target="https://kpatlas.unaids.org/" TargetMode="External"/><Relationship Id="rId6" Type="http://schemas.openxmlformats.org/officeDocument/2006/relationships/hyperlink" Target="https://www.unodc.org/documents/hiv-aids/publications/Prisons_and_other_closed_settings/20-06330_HIV_update_eBook.pdf" TargetMode="External"/><Relationship Id="rId7" Type="http://schemas.openxmlformats.org/officeDocument/2006/relationships/hyperlink" Target="https://www.unodc.org/documents/hiv-aids/publications/Prisons_and_other_closed_settings/22-03088_Transgender_HIV_E_ebook.pdf" TargetMode="External"/><Relationship Id="rId8" Type="http://schemas.openxmlformats.org/officeDocument/2006/relationships/hyperlink" Target="https://www.unodc.org/documents/justice-and-prison-reform/Posters_E_A3_Ebook.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
          <p:cNvSpPr txBox="1"/>
          <p:nvPr>
            <p:ph idx="1" type="subTitle"/>
          </p:nvPr>
        </p:nvSpPr>
        <p:spPr>
          <a:xfrm>
            <a:off x="1215082" y="4053658"/>
            <a:ext cx="7825947" cy="679707"/>
          </a:xfrm>
          <a:prstGeom prst="rect">
            <a:avLst/>
          </a:prstGeom>
          <a:noFill/>
          <a:ln>
            <a:noFill/>
          </a:ln>
        </p:spPr>
        <p:txBody>
          <a:bodyPr anchorCtr="0" anchor="b" bIns="45700" lIns="91425" spcFirstLastPara="1" rIns="91425" wrap="square" tIns="45700">
            <a:normAutofit fontScale="92500" lnSpcReduction="20000"/>
          </a:bodyPr>
          <a:lstStyle/>
          <a:p>
            <a:pPr indent="0" lvl="0" marL="0" rtl="0" algn="l">
              <a:lnSpc>
                <a:spcPct val="120000"/>
              </a:lnSpc>
              <a:spcBef>
                <a:spcPts val="0"/>
              </a:spcBef>
              <a:spcAft>
                <a:spcPts val="0"/>
              </a:spcAft>
              <a:buClr>
                <a:schemeClr val="lt1"/>
              </a:buClr>
              <a:buSzPct val="100000"/>
              <a:buNone/>
            </a:pPr>
            <a:r>
              <a:rPr b="1" lang="en-US" sz="2000">
                <a:highlight>
                  <a:srgbClr val="808080"/>
                </a:highlight>
              </a:rPr>
              <a:t>In-Reach Online Training </a:t>
            </a:r>
            <a:br>
              <a:rPr b="1" lang="en-US" sz="2000">
                <a:highlight>
                  <a:srgbClr val="808080"/>
                </a:highlight>
              </a:rPr>
            </a:br>
            <a:r>
              <a:rPr lang="en-US" sz="2000">
                <a:highlight>
                  <a:srgbClr val="808080"/>
                </a:highlight>
              </a:rPr>
              <a:t>Increasing support and partnerships with key populations at risk of HIV</a:t>
            </a:r>
            <a:endParaRPr/>
          </a:p>
        </p:txBody>
      </p:sp>
      <p:sp>
        <p:nvSpPr>
          <p:cNvPr id="58" name="Google Shape;58;p1"/>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11111"/>
              <a:buFont typeface="Arial"/>
              <a:buNone/>
            </a:pPr>
            <a:r>
              <a:rPr lang="en-US"/>
              <a:t>Module 6: People in prisons </a:t>
            </a:r>
            <a:endParaRPr/>
          </a:p>
          <a:p>
            <a:pPr indent="0" lvl="0" marL="0" rtl="0" algn="l">
              <a:lnSpc>
                <a:spcPct val="90000"/>
              </a:lnSpc>
              <a:spcBef>
                <a:spcPts val="0"/>
              </a:spcBef>
              <a:spcAft>
                <a:spcPts val="0"/>
              </a:spcAft>
              <a:buClr>
                <a:schemeClr val="lt1"/>
              </a:buClr>
              <a:buSzPct val="111111"/>
              <a:buFont typeface="Arial"/>
              <a:buNone/>
            </a:pPr>
            <a:r>
              <a:rPr lang="en-US"/>
              <a:t>and other closed settings</a:t>
            </a:r>
            <a:endParaRPr/>
          </a:p>
        </p:txBody>
      </p:sp>
      <p:pic>
        <p:nvPicPr>
          <p:cNvPr id="59" name="Google Shape;59;p1"/>
          <p:cNvPicPr preferRelativeResize="0"/>
          <p:nvPr/>
        </p:nvPicPr>
        <p:blipFill>
          <a:blip r:embed="rId3">
            <a:alphaModFix/>
          </a:blip>
          <a:stretch>
            <a:fillRect/>
          </a:stretch>
        </p:blipFill>
        <p:spPr>
          <a:xfrm>
            <a:off x="8705600" y="645074"/>
            <a:ext cx="1987800" cy="927225"/>
          </a:xfrm>
          <a:prstGeom prst="rect">
            <a:avLst/>
          </a:prstGeom>
          <a:noFill/>
          <a:ln>
            <a:noFill/>
          </a:ln>
        </p:spPr>
      </p:pic>
      <p:pic>
        <p:nvPicPr>
          <p:cNvPr id="60" name="Google Shape;60;p1"/>
          <p:cNvPicPr preferRelativeResize="0"/>
          <p:nvPr/>
        </p:nvPicPr>
        <p:blipFill>
          <a:blip r:embed="rId4">
            <a:alphaModFix/>
          </a:blip>
          <a:stretch>
            <a:fillRect/>
          </a:stretch>
        </p:blipFill>
        <p:spPr>
          <a:xfrm>
            <a:off x="6013994" y="881736"/>
            <a:ext cx="2413200" cy="453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6"/>
          <p:cNvSpPr txBox="1"/>
          <p:nvPr>
            <p:ph type="title"/>
          </p:nvPr>
        </p:nvSpPr>
        <p:spPr>
          <a:xfrm>
            <a:off x="430696" y="316210"/>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US"/>
              <a:t>Vulnerability of people in prisons and </a:t>
            </a:r>
            <a:endParaRPr/>
          </a:p>
          <a:p>
            <a:pPr indent="0" lvl="0" marL="0" rtl="0" algn="l">
              <a:lnSpc>
                <a:spcPct val="90000"/>
              </a:lnSpc>
              <a:spcBef>
                <a:spcPts val="0"/>
              </a:spcBef>
              <a:spcAft>
                <a:spcPts val="0"/>
              </a:spcAft>
              <a:buClr>
                <a:schemeClr val="lt1"/>
              </a:buClr>
              <a:buSzPts val="4400"/>
              <a:buFont typeface="Arial"/>
              <a:buNone/>
            </a:pPr>
            <a:r>
              <a:rPr lang="en-US"/>
              <a:t>other closed settings</a:t>
            </a:r>
            <a:endParaRPr/>
          </a:p>
        </p:txBody>
      </p:sp>
      <p:sp>
        <p:nvSpPr>
          <p:cNvPr id="125" name="Google Shape;125;p16"/>
          <p:cNvSpPr txBox="1"/>
          <p:nvPr>
            <p:ph idx="1" type="body"/>
          </p:nvPr>
        </p:nvSpPr>
        <p:spPr>
          <a:xfrm>
            <a:off x="838200" y="1749425"/>
            <a:ext cx="5561400" cy="4520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
              </a:spcBef>
              <a:spcAft>
                <a:spcPts val="0"/>
              </a:spcAft>
              <a:buClr>
                <a:schemeClr val="dk1"/>
              </a:buClr>
              <a:buSzPts val="2000"/>
              <a:buNone/>
            </a:pPr>
            <a:r>
              <a:rPr lang="en-US" sz="2000"/>
              <a:t>It is estimated that on any given day, there are around 11 million people in prison.</a:t>
            </a:r>
            <a:endParaRPr/>
          </a:p>
          <a:p>
            <a:pPr indent="0" lvl="0" marL="0" rtl="0" algn="l">
              <a:lnSpc>
                <a:spcPct val="100000"/>
              </a:lnSpc>
              <a:spcBef>
                <a:spcPts val="100"/>
              </a:spcBef>
              <a:spcAft>
                <a:spcPts val="0"/>
              </a:spcAft>
              <a:buClr>
                <a:schemeClr val="dk1"/>
              </a:buClr>
              <a:buSzPts val="2000"/>
              <a:buNone/>
            </a:pPr>
            <a:r>
              <a:t/>
            </a:r>
            <a:endParaRPr sz="2000"/>
          </a:p>
          <a:p>
            <a:pPr indent="0" lvl="0" marL="0" rtl="0" algn="l">
              <a:lnSpc>
                <a:spcPct val="100000"/>
              </a:lnSpc>
              <a:spcBef>
                <a:spcPts val="100"/>
              </a:spcBef>
              <a:spcAft>
                <a:spcPts val="0"/>
              </a:spcAft>
              <a:buClr>
                <a:schemeClr val="dk1"/>
              </a:buClr>
              <a:buSzPts val="2000"/>
              <a:buNone/>
            </a:pPr>
            <a:r>
              <a:rPr lang="en-US" sz="2000"/>
              <a:t>Globally, on average, 4.2% of people held in prisons are living with HIV.</a:t>
            </a:r>
            <a:endParaRPr/>
          </a:p>
          <a:p>
            <a:pPr indent="0" lvl="0" marL="0" rtl="0" algn="l">
              <a:lnSpc>
                <a:spcPct val="100000"/>
              </a:lnSpc>
              <a:spcBef>
                <a:spcPts val="100"/>
              </a:spcBef>
              <a:spcAft>
                <a:spcPts val="0"/>
              </a:spcAft>
              <a:buClr>
                <a:schemeClr val="dk1"/>
              </a:buClr>
              <a:buSzPts val="2000"/>
              <a:buNone/>
            </a:pPr>
            <a:r>
              <a:t/>
            </a:r>
            <a:endParaRPr sz="2000"/>
          </a:p>
          <a:p>
            <a:pPr indent="0" lvl="0" marL="0" rtl="0" algn="l">
              <a:lnSpc>
                <a:spcPct val="100000"/>
              </a:lnSpc>
              <a:spcBef>
                <a:spcPts val="100"/>
              </a:spcBef>
              <a:spcAft>
                <a:spcPts val="0"/>
              </a:spcAft>
              <a:buClr>
                <a:schemeClr val="dk1"/>
              </a:buClr>
              <a:buSzPts val="2000"/>
              <a:buNone/>
            </a:pPr>
            <a:r>
              <a:rPr lang="en-US" sz="2000"/>
              <a:t>Of the total prison population:</a:t>
            </a:r>
            <a:endParaRPr/>
          </a:p>
          <a:p>
            <a:pPr indent="-342900" lvl="0" marL="342900" rtl="0" algn="l">
              <a:lnSpc>
                <a:spcPct val="100000"/>
              </a:lnSpc>
              <a:spcBef>
                <a:spcPts val="100"/>
              </a:spcBef>
              <a:spcAft>
                <a:spcPts val="0"/>
              </a:spcAft>
              <a:buSzPts val="2000"/>
              <a:buChar char="•"/>
            </a:pPr>
            <a:r>
              <a:rPr lang="en-US" sz="2000"/>
              <a:t>15.1% have viral hepatitis C</a:t>
            </a:r>
            <a:endParaRPr/>
          </a:p>
          <a:p>
            <a:pPr indent="-342900" lvl="0" marL="342900" rtl="0" algn="l">
              <a:lnSpc>
                <a:spcPct val="100000"/>
              </a:lnSpc>
              <a:spcBef>
                <a:spcPts val="100"/>
              </a:spcBef>
              <a:spcAft>
                <a:spcPts val="0"/>
              </a:spcAft>
              <a:buSzPts val="2000"/>
              <a:buChar char="•"/>
            </a:pPr>
            <a:r>
              <a:rPr lang="en-US" sz="2000"/>
              <a:t>4.8% have chronic hepatitis B </a:t>
            </a:r>
            <a:endParaRPr/>
          </a:p>
          <a:p>
            <a:pPr indent="-342900" lvl="0" marL="342900" rtl="0" algn="l">
              <a:lnSpc>
                <a:spcPct val="100000"/>
              </a:lnSpc>
              <a:spcBef>
                <a:spcPts val="100"/>
              </a:spcBef>
              <a:spcAft>
                <a:spcPts val="0"/>
              </a:spcAft>
              <a:buSzPts val="2000"/>
              <a:buChar char="•"/>
            </a:pPr>
            <a:r>
              <a:rPr lang="en-US" sz="2000"/>
              <a:t>2.8% have active TB. </a:t>
            </a:r>
            <a:endParaRPr/>
          </a:p>
          <a:p>
            <a:pPr indent="0" lvl="0" marL="0" rtl="0" algn="l">
              <a:lnSpc>
                <a:spcPct val="100000"/>
              </a:lnSpc>
              <a:spcBef>
                <a:spcPts val="100"/>
              </a:spcBef>
              <a:spcAft>
                <a:spcPts val="0"/>
              </a:spcAft>
              <a:buClr>
                <a:schemeClr val="dk1"/>
              </a:buClr>
              <a:buSzPts val="2000"/>
              <a:buNone/>
            </a:pPr>
            <a:r>
              <a:t/>
            </a:r>
            <a:endParaRPr sz="2000"/>
          </a:p>
        </p:txBody>
      </p:sp>
      <p:sp>
        <p:nvSpPr>
          <p:cNvPr id="126" name="Google Shape;126;p16"/>
          <p:cNvSpPr/>
          <p:nvPr/>
        </p:nvSpPr>
        <p:spPr>
          <a:xfrm>
            <a:off x="7339363" y="1749425"/>
            <a:ext cx="3037800" cy="3037800"/>
          </a:xfrm>
          <a:prstGeom prst="ellipse">
            <a:avLst/>
          </a:prstGeom>
          <a:solidFill>
            <a:schemeClr val="accent2"/>
          </a:solidFill>
          <a:ln cap="flat" cmpd="sng" w="12700">
            <a:solidFill>
              <a:srgbClr val="024B8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5 times</a:t>
            </a:r>
            <a:endParaRPr b="0" i="0" sz="1600" u="none" cap="none" strike="noStrike">
              <a:solidFill>
                <a:srgbClr val="000000"/>
              </a:solidFill>
              <a:latin typeface="Arial"/>
              <a:ea typeface="Arial"/>
              <a:cs typeface="Arial"/>
              <a:sym typeface="Arial"/>
            </a:endParaRPr>
          </a:p>
        </p:txBody>
      </p:sp>
      <p:sp>
        <p:nvSpPr>
          <p:cNvPr id="127" name="Google Shape;127;p16"/>
          <p:cNvSpPr txBox="1"/>
          <p:nvPr/>
        </p:nvSpPr>
        <p:spPr>
          <a:xfrm>
            <a:off x="7138084" y="4995921"/>
            <a:ext cx="32391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People in prisons </a:t>
            </a:r>
            <a:r>
              <a:rPr b="0" i="0" lang="en-US" sz="1400" u="none" cap="none" strike="noStrike">
                <a:solidFill>
                  <a:schemeClr val="dk1"/>
                </a:solidFill>
                <a:latin typeface="Arial"/>
                <a:ea typeface="Arial"/>
                <a:cs typeface="Arial"/>
                <a:sym typeface="Arial"/>
              </a:rPr>
              <a:t>are 5 times more likely to be living with HIV than adults in the general population</a:t>
            </a:r>
            <a:endParaRPr/>
          </a:p>
        </p:txBody>
      </p:sp>
      <p:cxnSp>
        <p:nvCxnSpPr>
          <p:cNvPr id="128" name="Google Shape;128;p16"/>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29" name="Google Shape;129;p16"/>
          <p:cNvSpPr txBox="1"/>
          <p:nvPr/>
        </p:nvSpPr>
        <p:spPr>
          <a:xfrm>
            <a:off x="838199" y="6494680"/>
            <a:ext cx="626184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6 | VULNERABILITY OF PEOPLE IN PRISONS AND OTHER CLOSED SETTINGS</a:t>
            </a:r>
            <a:endParaRPr b="0" i="0" sz="1400" u="none" cap="none" strike="noStrike">
              <a:solidFill>
                <a:srgbClr val="000000"/>
              </a:solidFill>
              <a:latin typeface="Arial"/>
              <a:ea typeface="Arial"/>
              <a:cs typeface="Arial"/>
              <a:sym typeface="Arial"/>
            </a:endParaRPr>
          </a:p>
        </p:txBody>
      </p:sp>
      <p:sp>
        <p:nvSpPr>
          <p:cNvPr id="130" name="Google Shape;130;p16"/>
          <p:cNvSpPr txBox="1"/>
          <p:nvPr/>
        </p:nvSpPr>
        <p:spPr>
          <a:xfrm>
            <a:off x="838199" y="5250400"/>
            <a:ext cx="55614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US" u="none" cap="none" strike="noStrike">
                <a:solidFill>
                  <a:schemeClr val="dk2"/>
                </a:solidFill>
                <a:latin typeface="Arial"/>
                <a:ea typeface="Arial"/>
                <a:cs typeface="Arial"/>
                <a:sym typeface="Arial"/>
              </a:rPr>
              <a:t>Sources: </a:t>
            </a:r>
            <a:r>
              <a:rPr b="0" i="1" lang="en-US" u="none" cap="none" strike="noStrike">
                <a:solidFill>
                  <a:schemeClr val="dk2"/>
                </a:solidFill>
                <a:latin typeface="Arial"/>
                <a:ea typeface="Arial"/>
                <a:cs typeface="Arial"/>
                <a:sym typeface="Arial"/>
              </a:rPr>
              <a:t>HIV and People in Prisons and Other Closed Settings. Human Rights Fact Sheet Series No. 6 </a:t>
            </a:r>
            <a:r>
              <a:rPr b="0" lang="en-US" u="none" cap="none" strike="noStrike">
                <a:solidFill>
                  <a:schemeClr val="dk2"/>
                </a:solidFill>
                <a:latin typeface="Arial"/>
                <a:ea typeface="Arial"/>
                <a:cs typeface="Arial"/>
                <a:sym typeface="Arial"/>
              </a:rPr>
              <a:t>(UNAIDS, 2021); </a:t>
            </a:r>
            <a:r>
              <a:rPr b="0" i="1" lang="en-US" u="none" cap="none" strike="noStrike">
                <a:solidFill>
                  <a:schemeClr val="dk2"/>
                </a:solidFill>
                <a:latin typeface="Arial"/>
                <a:ea typeface="Arial"/>
                <a:cs typeface="Arial"/>
                <a:sym typeface="Arial"/>
              </a:rPr>
              <a:t>Global AIDS Update 2022 </a:t>
            </a:r>
            <a:r>
              <a:rPr b="0" lang="en-US" u="none" cap="none" strike="noStrike">
                <a:solidFill>
                  <a:schemeClr val="dk2"/>
                </a:solidFill>
                <a:latin typeface="Arial"/>
                <a:ea typeface="Arial"/>
                <a:cs typeface="Arial"/>
                <a:sym typeface="Arial"/>
              </a:rPr>
              <a:t>(UNAIDS, 2022)</a:t>
            </a:r>
            <a:endParaRPr b="0" u="none" cap="none" strike="noStrike">
              <a:solidFill>
                <a:schemeClr val="dk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1"/>
          <p:cNvSpPr txBox="1"/>
          <p:nvPr>
            <p:ph idx="1" type="body"/>
          </p:nvPr>
        </p:nvSpPr>
        <p:spPr>
          <a:xfrm>
            <a:off x="838200" y="1459626"/>
            <a:ext cx="10515600" cy="424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70"/>
              <a:buNone/>
            </a:pPr>
            <a:r>
              <a:rPr b="1" lang="en-US" sz="2000"/>
              <a:t>Many interlinked factors lead to the high vulnerability of people in prisons to HIV, hepatitis B and C and TB. </a:t>
            </a:r>
            <a:endParaRPr/>
          </a:p>
          <a:p>
            <a:pPr indent="-304482" lvl="0" marL="457200" rtl="0" algn="l">
              <a:lnSpc>
                <a:spcPct val="100000"/>
              </a:lnSpc>
              <a:spcBef>
                <a:spcPts val="1000"/>
              </a:spcBef>
              <a:spcAft>
                <a:spcPts val="0"/>
              </a:spcAft>
              <a:buSzPts val="1195"/>
              <a:buChar char="•"/>
            </a:pPr>
            <a:r>
              <a:rPr lang="en-US" sz="2000"/>
              <a:t>Sex workers, people who use drugs, trans and gender-diverse people and men who have sex with men are often over-represented in prison settings, especially in countries where these populations are criminalised.</a:t>
            </a:r>
            <a:endParaRPr/>
          </a:p>
          <a:p>
            <a:pPr indent="-304482" lvl="0" marL="457200" rtl="0" algn="l">
              <a:lnSpc>
                <a:spcPct val="100000"/>
              </a:lnSpc>
              <a:spcBef>
                <a:spcPts val="0"/>
              </a:spcBef>
              <a:spcAft>
                <a:spcPts val="0"/>
              </a:spcAft>
              <a:buSzPts val="1195"/>
              <a:buChar char="•"/>
            </a:pPr>
            <a:r>
              <a:rPr lang="en-US" sz="2000"/>
              <a:t>Many people in prisons have intersecting vulnerabilities, including being poor, being members of racial or ethnic minorities, or having little or no formal education.</a:t>
            </a:r>
            <a:endParaRPr/>
          </a:p>
          <a:p>
            <a:pPr indent="-304482" lvl="0" marL="457200" rtl="0" algn="l">
              <a:lnSpc>
                <a:spcPct val="100000"/>
              </a:lnSpc>
              <a:spcBef>
                <a:spcPts val="0"/>
              </a:spcBef>
              <a:spcAft>
                <a:spcPts val="0"/>
              </a:spcAft>
              <a:buSzPts val="1195"/>
              <a:buChar char="•"/>
            </a:pPr>
            <a:r>
              <a:rPr lang="en-US" sz="2000"/>
              <a:t>Transmission of HIV and viral hepatitis occurs within prisons because of unprotected sex, sharing of drug injection equipment, tattooing and sexual violence.</a:t>
            </a:r>
            <a:endParaRPr/>
          </a:p>
          <a:p>
            <a:pPr indent="-304482" lvl="0" marL="457200" rtl="0" algn="l">
              <a:lnSpc>
                <a:spcPct val="100000"/>
              </a:lnSpc>
              <a:spcBef>
                <a:spcPts val="0"/>
              </a:spcBef>
              <a:spcAft>
                <a:spcPts val="0"/>
              </a:spcAft>
              <a:buSzPts val="1195"/>
              <a:buChar char="•"/>
            </a:pPr>
            <a:r>
              <a:rPr lang="en-US" sz="2000"/>
              <a:t>Due to poor infection control practices, overcrowding and poor ventilation, people in prisons are also highly vulnerable to TB (including multi-drug-resistant TB).</a:t>
            </a:r>
            <a:endParaRPr/>
          </a:p>
          <a:p>
            <a:pPr indent="-304482" lvl="0" marL="457200" rtl="0" algn="l">
              <a:lnSpc>
                <a:spcPct val="100000"/>
              </a:lnSpc>
              <a:spcBef>
                <a:spcPts val="0"/>
              </a:spcBef>
              <a:spcAft>
                <a:spcPts val="0"/>
              </a:spcAft>
              <a:buSzPts val="1195"/>
              <a:buChar char="•"/>
            </a:pPr>
            <a:r>
              <a:rPr lang="en-US" sz="2000"/>
              <a:t>There is a deficit of access to health and justice services for detainees.</a:t>
            </a:r>
            <a:endParaRPr/>
          </a:p>
          <a:p>
            <a:pPr indent="-304482" lvl="0" marL="457200" rtl="0" algn="l">
              <a:lnSpc>
                <a:spcPct val="100000"/>
              </a:lnSpc>
              <a:spcBef>
                <a:spcPts val="0"/>
              </a:spcBef>
              <a:spcAft>
                <a:spcPts val="0"/>
              </a:spcAft>
              <a:buSzPts val="1195"/>
              <a:buChar char="•"/>
            </a:pPr>
            <a:r>
              <a:rPr lang="en-US" sz="2000"/>
              <a:t>HIV, viral hepatitis and TB prevention initiatives are often unavailable or inadequate in prisons.</a:t>
            </a:r>
            <a:endParaRPr/>
          </a:p>
          <a:p>
            <a:pPr indent="0" lvl="0" marL="0" rtl="0" algn="l">
              <a:lnSpc>
                <a:spcPct val="100000"/>
              </a:lnSpc>
              <a:spcBef>
                <a:spcPts val="1000"/>
              </a:spcBef>
              <a:spcAft>
                <a:spcPts val="0"/>
              </a:spcAft>
              <a:buSzPts val="1837"/>
              <a:buNone/>
            </a:pPr>
            <a:r>
              <a:t/>
            </a:r>
            <a:endParaRPr sz="2000"/>
          </a:p>
        </p:txBody>
      </p:sp>
      <p:sp>
        <p:nvSpPr>
          <p:cNvPr id="137" name="Google Shape;137;p1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3200"/>
              <a:t>What makes people in prisons and </a:t>
            </a:r>
            <a:endParaRPr sz="3200"/>
          </a:p>
          <a:p>
            <a:pPr indent="0" lvl="0" marL="0" rtl="0" algn="l">
              <a:lnSpc>
                <a:spcPct val="90000"/>
              </a:lnSpc>
              <a:spcBef>
                <a:spcPts val="0"/>
              </a:spcBef>
              <a:spcAft>
                <a:spcPts val="0"/>
              </a:spcAft>
              <a:buClr>
                <a:schemeClr val="lt1"/>
              </a:buClr>
              <a:buSzPts val="4000"/>
              <a:buFont typeface="Arial"/>
              <a:buNone/>
            </a:pPr>
            <a:r>
              <a:rPr lang="en-US" sz="3200"/>
              <a:t>other closed settings vulnerable?</a:t>
            </a:r>
            <a:endParaRPr sz="3600"/>
          </a:p>
        </p:txBody>
      </p:sp>
      <p:cxnSp>
        <p:nvCxnSpPr>
          <p:cNvPr id="138" name="Google Shape;138;p11"/>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39" name="Google Shape;139;p11"/>
          <p:cNvSpPr txBox="1"/>
          <p:nvPr/>
        </p:nvSpPr>
        <p:spPr>
          <a:xfrm>
            <a:off x="838199" y="6494680"/>
            <a:ext cx="626184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6 | VULNERABILITY OF PEOPLE IN PRISONS AND OTHER CLOSED SETTINGS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6 Contents</a:t>
            </a:r>
            <a:endParaRPr/>
          </a:p>
        </p:txBody>
      </p:sp>
      <p:sp>
        <p:nvSpPr>
          <p:cNvPr id="145" name="Google Shape;145;p22"/>
          <p:cNvSpPr txBox="1"/>
          <p:nvPr>
            <p:ph idx="1" type="body"/>
          </p:nvPr>
        </p:nvSpPr>
        <p:spPr>
          <a:xfrm>
            <a:off x="838200" y="1567200"/>
            <a:ext cx="10515600" cy="4510800"/>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Questions to frame this module </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Some definitions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Vulnerability of people in prisons and other closed settings</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Health interventions for people in prisons and other closed settings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UN frameworks and normative guidance on people in prisons and other closed settings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Take-home messages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Module review questions</a:t>
            </a:r>
            <a:endParaRPr/>
          </a:p>
          <a:p>
            <a:pPr indent="-351947" lvl="0" marL="457200" rtl="0" algn="l">
              <a:lnSpc>
                <a:spcPct val="100000"/>
              </a:lnSpc>
              <a:spcBef>
                <a:spcPts val="0"/>
              </a:spcBef>
              <a:spcAft>
                <a:spcPts val="0"/>
              </a:spcAft>
              <a:buSzPts val="2600"/>
              <a:buFont typeface="Noto Sans Symbols"/>
              <a:buChar char="➢"/>
            </a:pPr>
            <a:r>
              <a:rPr lang="en-US" sz="2600">
                <a:solidFill>
                  <a:schemeClr val="accent1"/>
                </a:solidFill>
              </a:rPr>
              <a:t>Further information and resources</a:t>
            </a:r>
            <a:endParaRPr sz="260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idx="1" type="body"/>
          </p:nvPr>
        </p:nvSpPr>
        <p:spPr>
          <a:xfrm>
            <a:off x="838200" y="1567206"/>
            <a:ext cx="10515600" cy="4613461"/>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1800"/>
              <a:buNone/>
            </a:pPr>
            <a:r>
              <a:rPr lang="en-US" sz="1800"/>
              <a:t>Several internationally recognised documents have enshrined the right to health services for prisoners that are equivalent to those outside of prisons. Respect for these norms should be reflected in prison policies and practices.</a:t>
            </a:r>
            <a:endParaRPr/>
          </a:p>
          <a:p>
            <a:pPr indent="0" lvl="0" marL="0" rtl="0" algn="l">
              <a:lnSpc>
                <a:spcPct val="120000"/>
              </a:lnSpc>
              <a:spcBef>
                <a:spcPts val="1000"/>
              </a:spcBef>
              <a:spcAft>
                <a:spcPts val="0"/>
              </a:spcAft>
              <a:buClr>
                <a:schemeClr val="dk1"/>
              </a:buClr>
              <a:buSzPts val="2800"/>
              <a:buFont typeface="Arial"/>
              <a:buNone/>
            </a:pPr>
            <a:r>
              <a:rPr lang="en-US" sz="1800"/>
              <a:t>The United Nations Standard Minimum Rules for the Treatment of Prisoners (the </a:t>
            </a:r>
            <a:r>
              <a:rPr b="1" lang="en-US" sz="1800"/>
              <a:t>Nelson Mandela Rules</a:t>
            </a:r>
            <a:r>
              <a:rPr lang="en-US" sz="1800"/>
              <a:t>, 2015) state (Rule 24):</a:t>
            </a:r>
            <a:endParaRPr/>
          </a:p>
          <a:p>
            <a:pPr indent="0" lvl="0" marL="457200" rtl="0" algn="l">
              <a:lnSpc>
                <a:spcPct val="120000"/>
              </a:lnSpc>
              <a:spcBef>
                <a:spcPts val="1000"/>
              </a:spcBef>
              <a:spcAft>
                <a:spcPts val="0"/>
              </a:spcAft>
              <a:buSzPts val="1800"/>
              <a:buNone/>
            </a:pPr>
            <a:r>
              <a:rPr lang="en-US" sz="1800"/>
              <a:t>1. The provision of health care for prisoners is a State responsibility. </a:t>
            </a:r>
            <a:r>
              <a:rPr b="1" lang="en-US" sz="1800"/>
              <a:t>Prisoners should enjoy the same standards of health care that are available in the community</a:t>
            </a:r>
            <a:r>
              <a:rPr lang="en-US" sz="1800"/>
              <a:t>, and should have access to necessary health-care services free of charge without discrimination on the grounds of their legal status. </a:t>
            </a:r>
            <a:endParaRPr/>
          </a:p>
          <a:p>
            <a:pPr indent="0" lvl="0" marL="457200" rtl="0" algn="l">
              <a:lnSpc>
                <a:spcPct val="120000"/>
              </a:lnSpc>
              <a:spcBef>
                <a:spcPts val="1000"/>
              </a:spcBef>
              <a:spcAft>
                <a:spcPts val="0"/>
              </a:spcAft>
              <a:buSzPts val="1800"/>
              <a:buNone/>
            </a:pPr>
            <a:r>
              <a:rPr lang="en-US" sz="1800"/>
              <a:t>2. Health-care services should be organised in close relationship to the general public health administration and in a way that ensures continuity of treatment and care, including for HIV, tuberculosis and other infectious diseases, as well as for drug dependence.</a:t>
            </a:r>
            <a:endParaRPr/>
          </a:p>
        </p:txBody>
      </p:sp>
      <p:sp>
        <p:nvSpPr>
          <p:cNvPr id="152" name="Google Shape;152;p27"/>
          <p:cNvSpPr txBox="1"/>
          <p:nvPr>
            <p:ph type="title"/>
          </p:nvPr>
        </p:nvSpPr>
        <p:spPr>
          <a:xfrm>
            <a:off x="430696" y="282344"/>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3200"/>
              <a:t>The right to health of people in prisons </a:t>
            </a:r>
            <a:endParaRPr sz="3200"/>
          </a:p>
          <a:p>
            <a:pPr indent="0" lvl="0" marL="0" rtl="0" algn="l">
              <a:lnSpc>
                <a:spcPct val="90000"/>
              </a:lnSpc>
              <a:spcBef>
                <a:spcPts val="0"/>
              </a:spcBef>
              <a:spcAft>
                <a:spcPts val="0"/>
              </a:spcAft>
              <a:buClr>
                <a:schemeClr val="lt1"/>
              </a:buClr>
              <a:buSzPts val="4000"/>
              <a:buFont typeface="Arial"/>
              <a:buNone/>
            </a:pPr>
            <a:r>
              <a:rPr lang="en-US" sz="3200"/>
              <a:t>and other closed settings (1)</a:t>
            </a:r>
            <a:endParaRPr sz="3600"/>
          </a:p>
        </p:txBody>
      </p:sp>
      <p:cxnSp>
        <p:nvCxnSpPr>
          <p:cNvPr id="153" name="Google Shape;153;p27"/>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54" name="Google Shape;154;p27"/>
          <p:cNvSpPr txBox="1"/>
          <p:nvPr/>
        </p:nvSpPr>
        <p:spPr>
          <a:xfrm>
            <a:off x="838200" y="6494675"/>
            <a:ext cx="71883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6 | HEALTH INTERVENTIONS FOR PEOPLE IN PRISONS AND OTHER CLOSED SETTINGS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1"/>
          <p:cNvSpPr txBox="1"/>
          <p:nvPr>
            <p:ph idx="1" type="body"/>
          </p:nvPr>
        </p:nvSpPr>
        <p:spPr>
          <a:xfrm>
            <a:off x="838200" y="1567206"/>
            <a:ext cx="10515600" cy="4613461"/>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SzPts val="1800"/>
              <a:buNone/>
            </a:pPr>
            <a:r>
              <a:rPr lang="en-US" sz="2400"/>
              <a:t>The United Nations Rules for the Treatment of Women Prisoners and Non-custodial Measures for Women Offenders (the </a:t>
            </a:r>
            <a:r>
              <a:rPr b="1" lang="en-US" sz="2400"/>
              <a:t>Bangkok Rules</a:t>
            </a:r>
            <a:r>
              <a:rPr lang="en-US" sz="2400"/>
              <a:t>, 2011) state that </a:t>
            </a:r>
            <a:endParaRPr/>
          </a:p>
          <a:p>
            <a:pPr indent="0" lvl="0" marL="0" rtl="0" algn="l">
              <a:lnSpc>
                <a:spcPct val="100000"/>
              </a:lnSpc>
              <a:spcBef>
                <a:spcPts val="1000"/>
              </a:spcBef>
              <a:spcAft>
                <a:spcPts val="0"/>
              </a:spcAft>
              <a:buSzPts val="1800"/>
              <a:buNone/>
            </a:pPr>
            <a:r>
              <a:rPr i="1" lang="en-US" sz="2400">
                <a:solidFill>
                  <a:schemeClr val="accent2"/>
                </a:solidFill>
              </a:rPr>
              <a:t>“gender-specific health-care services at least equivalent to those available in the community shall be provided to women prisoners” (Rule 10) </a:t>
            </a:r>
            <a:endParaRPr sz="2400">
              <a:solidFill>
                <a:schemeClr val="accent2"/>
              </a:solidFill>
            </a:endParaRPr>
          </a:p>
          <a:p>
            <a:pPr indent="0" lvl="0" marL="0" rtl="0" algn="l">
              <a:lnSpc>
                <a:spcPct val="100000"/>
              </a:lnSpc>
              <a:spcBef>
                <a:spcPts val="1000"/>
              </a:spcBef>
              <a:spcAft>
                <a:spcPts val="0"/>
              </a:spcAft>
              <a:buSzPts val="1800"/>
              <a:buNone/>
            </a:pPr>
            <a:r>
              <a:rPr lang="en-US" sz="2400"/>
              <a:t>and specify the kinds of healthcare and supportive services that should be available to women, pregnant and breastfeeding women and mothers with children in prison, and juvenile females.</a:t>
            </a:r>
            <a:endParaRPr/>
          </a:p>
        </p:txBody>
      </p:sp>
      <p:sp>
        <p:nvSpPr>
          <p:cNvPr id="161" name="Google Shape;161;p31"/>
          <p:cNvSpPr txBox="1"/>
          <p:nvPr>
            <p:ph type="title"/>
          </p:nvPr>
        </p:nvSpPr>
        <p:spPr>
          <a:xfrm>
            <a:off x="430696" y="282344"/>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3200"/>
              <a:t>The right to health of people in prisons </a:t>
            </a:r>
            <a:endParaRPr sz="3200"/>
          </a:p>
          <a:p>
            <a:pPr indent="0" lvl="0" marL="0" rtl="0" algn="l">
              <a:lnSpc>
                <a:spcPct val="90000"/>
              </a:lnSpc>
              <a:spcBef>
                <a:spcPts val="0"/>
              </a:spcBef>
              <a:spcAft>
                <a:spcPts val="0"/>
              </a:spcAft>
              <a:buClr>
                <a:schemeClr val="lt1"/>
              </a:buClr>
              <a:buSzPts val="4000"/>
              <a:buFont typeface="Arial"/>
              <a:buNone/>
            </a:pPr>
            <a:r>
              <a:rPr lang="en-US" sz="3200"/>
              <a:t>and other closed settings (2)</a:t>
            </a:r>
            <a:endParaRPr sz="3600"/>
          </a:p>
        </p:txBody>
      </p:sp>
      <p:cxnSp>
        <p:nvCxnSpPr>
          <p:cNvPr id="162" name="Google Shape;162;p31"/>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63" name="Google Shape;163;p31"/>
          <p:cNvSpPr txBox="1"/>
          <p:nvPr/>
        </p:nvSpPr>
        <p:spPr>
          <a:xfrm>
            <a:off x="838200" y="6494675"/>
            <a:ext cx="7086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6 | HEALTH INTERVENTIONS FOR PEOPLE IN PRISONS AND OTHER CLOSED SETTINGS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3"/>
          <p:cNvSpPr txBox="1"/>
          <p:nvPr>
            <p:ph idx="1" type="body"/>
          </p:nvPr>
        </p:nvSpPr>
        <p:spPr>
          <a:xfrm>
            <a:off x="838200" y="1567207"/>
            <a:ext cx="10515600" cy="4349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800"/>
              <a:buNone/>
            </a:pPr>
            <a:r>
              <a:rPr lang="en-US" sz="1800"/>
              <a:t>People in prisons and other closed settings have </a:t>
            </a:r>
            <a:r>
              <a:rPr b="1" lang="en-US" sz="1800"/>
              <a:t>varied and complex needs </a:t>
            </a:r>
            <a:r>
              <a:rPr lang="en-US" sz="1800"/>
              <a:t>which should be addressed during incarceration, during transfers within and between prisons, and after release, to ensure continuity of care. </a:t>
            </a:r>
            <a:endParaRPr/>
          </a:p>
          <a:p>
            <a:pPr indent="0" lvl="0" marL="0" rtl="0" algn="l">
              <a:lnSpc>
                <a:spcPct val="100000"/>
              </a:lnSpc>
              <a:spcBef>
                <a:spcPts val="1000"/>
              </a:spcBef>
              <a:spcAft>
                <a:spcPts val="0"/>
              </a:spcAft>
              <a:buClr>
                <a:schemeClr val="dk1"/>
              </a:buClr>
              <a:buSzPts val="1800"/>
              <a:buFont typeface="Arial"/>
              <a:buNone/>
            </a:pPr>
            <a:r>
              <a:rPr lang="en-US" sz="1800"/>
              <a:t>An adequate health service package should place attention on </a:t>
            </a:r>
            <a:r>
              <a:rPr b="1" lang="en-US" sz="1800"/>
              <a:t>prevention, diagnosis</a:t>
            </a:r>
            <a:r>
              <a:rPr lang="en-US" sz="1800"/>
              <a:t> and </a:t>
            </a:r>
            <a:r>
              <a:rPr b="1" lang="en-US" sz="1800"/>
              <a:t>treatment</a:t>
            </a:r>
            <a:r>
              <a:rPr lang="en-US" sz="1800"/>
              <a:t> of HIV, viral hepatitis, STIs, TB, mental health and drug use.</a:t>
            </a:r>
            <a:endParaRPr/>
          </a:p>
          <a:p>
            <a:pPr indent="0" lvl="0" marL="0" rtl="0" algn="l">
              <a:lnSpc>
                <a:spcPct val="100000"/>
              </a:lnSpc>
              <a:spcBef>
                <a:spcPts val="1000"/>
              </a:spcBef>
              <a:spcAft>
                <a:spcPts val="0"/>
              </a:spcAft>
              <a:buSzPts val="1800"/>
              <a:buNone/>
            </a:pPr>
            <a:r>
              <a:rPr lang="en-US" sz="1800"/>
              <a:t>The WHO Key Populations Consolidated Guidelines, 2022 recommend that </a:t>
            </a:r>
            <a:r>
              <a:rPr b="1" lang="en-US" sz="1800"/>
              <a:t>all interventions in the comprehensive package</a:t>
            </a:r>
            <a:r>
              <a:rPr lang="en-US" sz="1800"/>
              <a:t> </a:t>
            </a:r>
            <a:r>
              <a:rPr i="1" lang="en-US" sz="1800"/>
              <a:t>(outlined in Module 1, Session 1.3) </a:t>
            </a:r>
            <a:r>
              <a:rPr lang="en-US" sz="1800"/>
              <a:t>for HIV, viral hepatitis and STI prevention, diagnosis and treatment </a:t>
            </a:r>
            <a:r>
              <a:rPr b="1" lang="en-US" sz="1800"/>
              <a:t>should be available to people in prisons and other closed settings.* </a:t>
            </a:r>
            <a:endParaRPr/>
          </a:p>
          <a:p>
            <a:pPr indent="0" lvl="0" marL="0" rtl="0" algn="l">
              <a:lnSpc>
                <a:spcPct val="100000"/>
              </a:lnSpc>
              <a:spcBef>
                <a:spcPts val="1000"/>
              </a:spcBef>
              <a:spcAft>
                <a:spcPts val="0"/>
              </a:spcAft>
              <a:buClr>
                <a:schemeClr val="dk1"/>
              </a:buClr>
              <a:buSzPts val="1800"/>
              <a:buFont typeface="Arial"/>
              <a:buNone/>
            </a:pPr>
            <a:r>
              <a:rPr b="1" lang="en-US" sz="1800"/>
              <a:t>WHO recommends that this package should include condoms and lubricant and harm reduction interventions </a:t>
            </a:r>
            <a:r>
              <a:rPr lang="en-US" sz="1800"/>
              <a:t>(needle/syringe programmes, opioid agonist maintenance therapy and naloxone for overdose management), given that drug use is prevalent in prisons. </a:t>
            </a:r>
            <a:endParaRPr sz="1600"/>
          </a:p>
          <a:p>
            <a:pPr indent="0" lvl="0" marL="0" rtl="0" algn="l">
              <a:lnSpc>
                <a:spcPct val="100000"/>
              </a:lnSpc>
              <a:spcBef>
                <a:spcPts val="1000"/>
              </a:spcBef>
              <a:spcAft>
                <a:spcPts val="0"/>
              </a:spcAft>
              <a:buSzPts val="1800"/>
              <a:buNone/>
            </a:pPr>
            <a:r>
              <a:t/>
            </a:r>
            <a:endParaRPr i="1" sz="1600"/>
          </a:p>
          <a:p>
            <a:pPr indent="0" lvl="0" marL="0" rtl="0" algn="l">
              <a:lnSpc>
                <a:spcPct val="100000"/>
              </a:lnSpc>
              <a:spcBef>
                <a:spcPts val="1000"/>
              </a:spcBef>
              <a:spcAft>
                <a:spcPts val="0"/>
              </a:spcAft>
              <a:buSzPts val="1800"/>
              <a:buNone/>
            </a:pPr>
            <a:r>
              <a:rPr i="1" lang="en-US" sz="1600"/>
              <a:t>*Gender-affirming care is the only intervention not explicitly included in the package for people in prisons.</a:t>
            </a:r>
            <a:endParaRPr i="1"/>
          </a:p>
        </p:txBody>
      </p:sp>
      <p:sp>
        <p:nvSpPr>
          <p:cNvPr id="170" name="Google Shape;170;p33"/>
          <p:cNvSpPr txBox="1"/>
          <p:nvPr>
            <p:ph type="title"/>
          </p:nvPr>
        </p:nvSpPr>
        <p:spPr>
          <a:xfrm>
            <a:off x="430696" y="282344"/>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3200"/>
              <a:t>Interventions for people in prisons </a:t>
            </a:r>
            <a:endParaRPr sz="3200"/>
          </a:p>
          <a:p>
            <a:pPr indent="0" lvl="0" marL="0" rtl="0" algn="l">
              <a:lnSpc>
                <a:spcPct val="90000"/>
              </a:lnSpc>
              <a:spcBef>
                <a:spcPts val="0"/>
              </a:spcBef>
              <a:spcAft>
                <a:spcPts val="0"/>
              </a:spcAft>
              <a:buClr>
                <a:schemeClr val="lt1"/>
              </a:buClr>
              <a:buSzPts val="4000"/>
              <a:buFont typeface="Arial"/>
              <a:buNone/>
            </a:pPr>
            <a:r>
              <a:rPr lang="en-US" sz="3200"/>
              <a:t>and other closed settings (1)</a:t>
            </a:r>
            <a:endParaRPr sz="3600"/>
          </a:p>
        </p:txBody>
      </p:sp>
      <p:cxnSp>
        <p:nvCxnSpPr>
          <p:cNvPr id="171" name="Google Shape;171;p33"/>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72" name="Google Shape;172;p33"/>
          <p:cNvSpPr txBox="1"/>
          <p:nvPr/>
        </p:nvSpPr>
        <p:spPr>
          <a:xfrm>
            <a:off x="838200" y="6494675"/>
            <a:ext cx="7137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6 | HEALTH INTERVENTIONS FOR PEOPLE IN PRISONS AND OTHER CLOSED SETTINGS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50"/>
          <p:cNvSpPr txBox="1"/>
          <p:nvPr>
            <p:ph idx="1" type="body"/>
          </p:nvPr>
        </p:nvSpPr>
        <p:spPr>
          <a:xfrm>
            <a:off x="838200" y="1567207"/>
            <a:ext cx="10515600" cy="4349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800"/>
              <a:buNone/>
            </a:pPr>
            <a:r>
              <a:rPr lang="en-US" sz="2400"/>
              <a:t>The Technical Brief on </a:t>
            </a:r>
            <a:r>
              <a:rPr i="1" lang="en-US" sz="2400"/>
              <a:t>HIV Prevention, Testing, Treatment, Care and Support in Prisons and Other Closed Settings</a:t>
            </a:r>
            <a:r>
              <a:rPr lang="en-US" sz="2400"/>
              <a:t> (UNODC, ILO, WHO, UNFPA, UNAIDS, UNDP, 2020) provides further detail on the comprehensive package of interventions and </a:t>
            </a:r>
            <a:r>
              <a:rPr b="1" lang="en-US" sz="2400"/>
              <a:t>recommends five additional interventions:</a:t>
            </a:r>
            <a:endParaRPr/>
          </a:p>
          <a:p>
            <a:pPr indent="-342900" lvl="0" marL="457200" rtl="0" algn="l">
              <a:lnSpc>
                <a:spcPct val="100000"/>
              </a:lnSpc>
              <a:spcBef>
                <a:spcPts val="1000"/>
              </a:spcBef>
              <a:spcAft>
                <a:spcPts val="0"/>
              </a:spcAft>
              <a:buSzPts val="1800"/>
              <a:buChar char="•"/>
            </a:pPr>
            <a:r>
              <a:rPr lang="en-US" sz="2400"/>
              <a:t>Information, education and communication</a:t>
            </a:r>
            <a:endParaRPr/>
          </a:p>
          <a:p>
            <a:pPr indent="-342900" lvl="0" marL="457200" rtl="0" algn="l">
              <a:lnSpc>
                <a:spcPct val="100000"/>
              </a:lnSpc>
              <a:spcBef>
                <a:spcPts val="0"/>
              </a:spcBef>
              <a:spcAft>
                <a:spcPts val="0"/>
              </a:spcAft>
              <a:buSzPts val="1800"/>
              <a:buChar char="•"/>
            </a:pPr>
            <a:r>
              <a:rPr lang="en-US" sz="2400"/>
              <a:t>Prevention of sexual violence</a:t>
            </a:r>
            <a:endParaRPr/>
          </a:p>
          <a:p>
            <a:pPr indent="-342900" lvl="0" marL="457200" rtl="0" algn="l">
              <a:lnSpc>
                <a:spcPct val="100000"/>
              </a:lnSpc>
              <a:spcBef>
                <a:spcPts val="0"/>
              </a:spcBef>
              <a:spcAft>
                <a:spcPts val="0"/>
              </a:spcAft>
              <a:buSzPts val="1800"/>
              <a:buChar char="•"/>
            </a:pPr>
            <a:r>
              <a:rPr lang="en-US" sz="2400"/>
              <a:t>Prevention of transmission through medical and dental services</a:t>
            </a:r>
            <a:endParaRPr/>
          </a:p>
          <a:p>
            <a:pPr indent="-342900" lvl="0" marL="457200" rtl="0" algn="l">
              <a:lnSpc>
                <a:spcPct val="100000"/>
              </a:lnSpc>
              <a:spcBef>
                <a:spcPts val="0"/>
              </a:spcBef>
              <a:spcAft>
                <a:spcPts val="0"/>
              </a:spcAft>
              <a:buSzPts val="1800"/>
              <a:buChar char="•"/>
            </a:pPr>
            <a:r>
              <a:rPr lang="en-US" sz="2400"/>
              <a:t>Hepatitis B vaccination and prevention of transmission through tattooing, piercing and other forms of skin penetration</a:t>
            </a:r>
            <a:endParaRPr/>
          </a:p>
          <a:p>
            <a:pPr indent="-342900" lvl="0" marL="457200" rtl="0" algn="l">
              <a:lnSpc>
                <a:spcPct val="100000"/>
              </a:lnSpc>
              <a:spcBef>
                <a:spcPts val="0"/>
              </a:spcBef>
              <a:spcAft>
                <a:spcPts val="0"/>
              </a:spcAft>
              <a:buSzPts val="1800"/>
              <a:buChar char="•"/>
            </a:pPr>
            <a:r>
              <a:rPr lang="en-US" sz="2400"/>
              <a:t>Protecting staff from occupational hazards </a:t>
            </a:r>
            <a:endParaRPr/>
          </a:p>
        </p:txBody>
      </p:sp>
      <p:sp>
        <p:nvSpPr>
          <p:cNvPr id="179" name="Google Shape;179;p50"/>
          <p:cNvSpPr txBox="1"/>
          <p:nvPr>
            <p:ph type="title"/>
          </p:nvPr>
        </p:nvSpPr>
        <p:spPr>
          <a:xfrm>
            <a:off x="430696" y="282344"/>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3200"/>
              <a:t>Interventions for people in prisons </a:t>
            </a:r>
            <a:endParaRPr sz="3200"/>
          </a:p>
          <a:p>
            <a:pPr indent="0" lvl="0" marL="0" rtl="0" algn="l">
              <a:lnSpc>
                <a:spcPct val="90000"/>
              </a:lnSpc>
              <a:spcBef>
                <a:spcPts val="0"/>
              </a:spcBef>
              <a:spcAft>
                <a:spcPts val="0"/>
              </a:spcAft>
              <a:buClr>
                <a:schemeClr val="lt1"/>
              </a:buClr>
              <a:buSzPts val="4000"/>
              <a:buFont typeface="Arial"/>
              <a:buNone/>
            </a:pPr>
            <a:r>
              <a:rPr lang="en-US" sz="3200"/>
              <a:t>and other closed settings (2)</a:t>
            </a:r>
            <a:endParaRPr sz="3600"/>
          </a:p>
        </p:txBody>
      </p:sp>
      <p:cxnSp>
        <p:nvCxnSpPr>
          <p:cNvPr id="180" name="Google Shape;180;p50"/>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81" name="Google Shape;181;p50"/>
          <p:cNvSpPr txBox="1"/>
          <p:nvPr/>
        </p:nvSpPr>
        <p:spPr>
          <a:xfrm>
            <a:off x="838200" y="6494675"/>
            <a:ext cx="72264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6 | HEALTH INTERVENTIONS FOR PEOPLE IN PRISONS AND OTHER CLOSED SETTINGS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51"/>
          <p:cNvSpPr txBox="1"/>
          <p:nvPr>
            <p:ph idx="1" type="body"/>
          </p:nvPr>
        </p:nvSpPr>
        <p:spPr>
          <a:xfrm>
            <a:off x="838200" y="1567207"/>
            <a:ext cx="10515600" cy="4349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800"/>
              <a:buNone/>
            </a:pPr>
            <a:r>
              <a:rPr lang="en-US" sz="1800"/>
              <a:t>The COVID-19 pandemic has revealed serious human-rights concerns for people in prisons, with high rates of COVID-19 and associated mortality. More than 500,000 people in prisons are estimated to have been infected in 2020.</a:t>
            </a:r>
            <a:endParaRPr/>
          </a:p>
          <a:p>
            <a:pPr indent="0" lvl="0" marL="0" rtl="0" algn="l">
              <a:lnSpc>
                <a:spcPct val="100000"/>
              </a:lnSpc>
              <a:spcBef>
                <a:spcPts val="1000"/>
              </a:spcBef>
              <a:spcAft>
                <a:spcPts val="0"/>
              </a:spcAft>
              <a:buSzPts val="1800"/>
              <a:buNone/>
            </a:pPr>
            <a:r>
              <a:rPr lang="en-US" sz="1800"/>
              <a:t>The Mexican movement for Positive Citizenship works to promote the empowerment of people living with HIV in prisons. The organisation received a grant from UNAIDS to support its efforts on HIV and COVID-19 in Santa Martha Acatitla Penitentiary, where around 9% of the roughly 2,000 inmates were living with HIV. These inmates were concentrated in a single, overcrowded dormitory where physical distancing was difficult, hygiene standards were low and there was little protective equipment for COVID-19. </a:t>
            </a:r>
            <a:endParaRPr/>
          </a:p>
          <a:p>
            <a:pPr indent="0" lvl="0" marL="0" rtl="0" algn="l">
              <a:lnSpc>
                <a:spcPct val="100000"/>
              </a:lnSpc>
              <a:spcBef>
                <a:spcPts val="1000"/>
              </a:spcBef>
              <a:spcAft>
                <a:spcPts val="0"/>
              </a:spcAft>
              <a:buSzPts val="1800"/>
              <a:buNone/>
            </a:pPr>
            <a:r>
              <a:rPr lang="en-US" sz="1800"/>
              <a:t>Each of the prisoners living with with HIV received face coverings and other protective equipment, as well as training, helping them to keep their rooms and their personal possessions clean and to wash their hands regularly. A further 1,000 prison inmates also benefited from the project. </a:t>
            </a:r>
            <a:endParaRPr/>
          </a:p>
        </p:txBody>
      </p:sp>
      <p:sp>
        <p:nvSpPr>
          <p:cNvPr id="188" name="Google Shape;188;p51"/>
          <p:cNvSpPr txBox="1"/>
          <p:nvPr>
            <p:ph type="title"/>
          </p:nvPr>
        </p:nvSpPr>
        <p:spPr>
          <a:xfrm>
            <a:off x="430696" y="282344"/>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3200"/>
              <a:t>Case study: Community-led responses </a:t>
            </a:r>
            <a:endParaRPr sz="3200"/>
          </a:p>
          <a:p>
            <a:pPr indent="0" lvl="0" marL="0" rtl="0" algn="l">
              <a:lnSpc>
                <a:spcPct val="90000"/>
              </a:lnSpc>
              <a:spcBef>
                <a:spcPts val="0"/>
              </a:spcBef>
              <a:spcAft>
                <a:spcPts val="0"/>
              </a:spcAft>
              <a:buClr>
                <a:schemeClr val="lt1"/>
              </a:buClr>
              <a:buSzPts val="4000"/>
              <a:buFont typeface="Arial"/>
              <a:buNone/>
            </a:pPr>
            <a:r>
              <a:rPr lang="en-US" sz="3200"/>
              <a:t>in Mexico</a:t>
            </a:r>
            <a:endParaRPr sz="3600"/>
          </a:p>
        </p:txBody>
      </p:sp>
      <p:cxnSp>
        <p:nvCxnSpPr>
          <p:cNvPr id="189" name="Google Shape;189;p51"/>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90" name="Google Shape;190;p51"/>
          <p:cNvSpPr txBox="1"/>
          <p:nvPr/>
        </p:nvSpPr>
        <p:spPr>
          <a:xfrm>
            <a:off x="838198" y="5495933"/>
            <a:ext cx="10108097" cy="40007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Source: </a:t>
            </a:r>
            <a:r>
              <a:rPr b="0" lang="en-US" sz="1400" u="sng" cap="none" strike="noStrike">
                <a:solidFill>
                  <a:schemeClr val="dk1"/>
                </a:solidFill>
                <a:latin typeface="Arial"/>
                <a:ea typeface="Arial"/>
                <a:cs typeface="Arial"/>
                <a:sym typeface="Arial"/>
                <a:hlinkClick r:id="rId3">
                  <a:extLst>
                    <a:ext uri="{A12FA001-AC4F-418D-AE19-62706E023703}">
                      <ahyp:hlinkClr val="tx"/>
                    </a:ext>
                  </a:extLst>
                </a:hlinkClick>
              </a:rPr>
              <a:t>Protecting prisoners from HIV and COVID-19 in Mexico</a:t>
            </a:r>
            <a:r>
              <a:rPr b="0" i="1" lang="en-US" sz="1400" u="none" cap="none" strike="noStrike">
                <a:solidFill>
                  <a:srgbClr val="000000"/>
                </a:solidFill>
                <a:latin typeface="Arial"/>
                <a:ea typeface="Arial"/>
                <a:cs typeface="Arial"/>
                <a:sym typeface="Arial"/>
              </a:rPr>
              <a:t> </a:t>
            </a:r>
            <a:r>
              <a:rPr b="0" lang="en-US" sz="1400" u="none" cap="none" strike="noStrike">
                <a:solidFill>
                  <a:schemeClr val="dk2"/>
                </a:solidFill>
                <a:latin typeface="Arial"/>
                <a:ea typeface="Arial"/>
                <a:cs typeface="Arial"/>
                <a:sym typeface="Arial"/>
              </a:rPr>
              <a:t>(UNAIDS, 2021)</a:t>
            </a:r>
            <a:endParaRPr b="0" sz="1400" u="none" cap="none" strike="noStrike">
              <a:solidFill>
                <a:schemeClr val="dk2"/>
              </a:solidFill>
              <a:latin typeface="Arial"/>
              <a:ea typeface="Arial"/>
              <a:cs typeface="Arial"/>
              <a:sym typeface="Arial"/>
            </a:endParaRPr>
          </a:p>
        </p:txBody>
      </p:sp>
      <p:sp>
        <p:nvSpPr>
          <p:cNvPr id="191" name="Google Shape;191;p51"/>
          <p:cNvSpPr txBox="1"/>
          <p:nvPr/>
        </p:nvSpPr>
        <p:spPr>
          <a:xfrm>
            <a:off x="838200" y="6494675"/>
            <a:ext cx="71502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6 | HEALTH INTERVENTIONS FOR PEOPLE IN PRISONS AND OTHER CLOSED SETTINGS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5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6 Contents</a:t>
            </a:r>
            <a:endParaRPr/>
          </a:p>
        </p:txBody>
      </p:sp>
      <p:sp>
        <p:nvSpPr>
          <p:cNvPr id="197" name="Google Shape;197;p52"/>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Questions to frame this module </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Some definitions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Vulnerability of people in prisons and other closed settings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Health interventions for people in prisons and other closed settings</a:t>
            </a:r>
            <a:endParaRPr/>
          </a:p>
          <a:p>
            <a:pPr indent="-351948" lvl="0" marL="457200" rtl="0" algn="l">
              <a:lnSpc>
                <a:spcPct val="100000"/>
              </a:lnSpc>
              <a:spcBef>
                <a:spcPts val="0"/>
              </a:spcBef>
              <a:spcAft>
                <a:spcPts val="0"/>
              </a:spcAft>
              <a:buClr>
                <a:schemeClr val="accent2"/>
              </a:buClr>
              <a:buSzPts val="2800"/>
              <a:buFont typeface="Noto Sans Symbols"/>
              <a:buChar char="➢"/>
            </a:pPr>
            <a:r>
              <a:rPr b="1" lang="en-US">
                <a:solidFill>
                  <a:schemeClr val="accent2"/>
                </a:solidFill>
              </a:rPr>
              <a:t>UN frameworks and normative guidance on people in prisons and other closed settings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Take-home messages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Module review questions</a:t>
            </a:r>
            <a:endParaRPr/>
          </a:p>
          <a:p>
            <a:pPr indent="-351947" lvl="0" marL="457200" rtl="0" algn="l">
              <a:lnSpc>
                <a:spcPct val="100000"/>
              </a:lnSpc>
              <a:spcBef>
                <a:spcPts val="0"/>
              </a:spcBef>
              <a:spcAft>
                <a:spcPts val="0"/>
              </a:spcAft>
              <a:buSzPts val="2600"/>
              <a:buFont typeface="Noto Sans Symbols"/>
              <a:buChar char="➢"/>
            </a:pPr>
            <a:r>
              <a:rPr lang="en-US" sz="2600">
                <a:solidFill>
                  <a:schemeClr val="accent1"/>
                </a:solidFill>
              </a:rPr>
              <a:t>Further information and resources</a:t>
            </a:r>
            <a:endParaRPr sz="2600">
              <a:solidFill>
                <a:schemeClr val="accen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53"/>
          <p:cNvSpPr txBox="1"/>
          <p:nvPr>
            <p:ph idx="1" type="body"/>
          </p:nvPr>
        </p:nvSpPr>
        <p:spPr>
          <a:xfrm>
            <a:off x="838200" y="1418345"/>
            <a:ext cx="10515600" cy="4578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800"/>
              <a:buNone/>
            </a:pPr>
            <a:r>
              <a:rPr lang="en-US" sz="1800">
                <a:solidFill>
                  <a:srgbClr val="171616"/>
                </a:solidFill>
              </a:rPr>
              <a:t>In addition to the</a:t>
            </a:r>
            <a:r>
              <a:rPr lang="en-US" sz="1800"/>
              <a:t> </a:t>
            </a:r>
            <a:r>
              <a:rPr b="1" lang="en-US" sz="1800" u="sng">
                <a:solidFill>
                  <a:schemeClr val="accent2"/>
                </a:solidFill>
                <a:hlinkClick r:id="rId3">
                  <a:extLst>
                    <a:ext uri="{A12FA001-AC4F-418D-AE19-62706E023703}">
                      <ahyp:hlinkClr val="tx"/>
                    </a:ext>
                  </a:extLst>
                </a:hlinkClick>
              </a:rPr>
              <a:t>Nelson Mandela Rules</a:t>
            </a:r>
            <a:r>
              <a:rPr lang="en-US" sz="1800">
                <a:solidFill>
                  <a:schemeClr val="accent2"/>
                </a:solidFill>
              </a:rPr>
              <a:t> </a:t>
            </a:r>
            <a:r>
              <a:rPr lang="en-US" sz="1800">
                <a:solidFill>
                  <a:srgbClr val="171616"/>
                </a:solidFill>
              </a:rPr>
              <a:t>already described in this module, the following UN frameworks are relevant to understanding and advocating for the rights of people in prisons and other close settings to health-related services.</a:t>
            </a:r>
            <a:endParaRPr/>
          </a:p>
          <a:p>
            <a:pPr indent="0" lvl="0" marL="0" rtl="0" algn="l">
              <a:lnSpc>
                <a:spcPct val="100000"/>
              </a:lnSpc>
              <a:spcBef>
                <a:spcPts val="1000"/>
              </a:spcBef>
              <a:spcAft>
                <a:spcPts val="0"/>
              </a:spcAft>
              <a:buSzPts val="1800"/>
              <a:buNone/>
            </a:pPr>
            <a:r>
              <a:rPr b="1" lang="en-US" sz="1800" u="sng">
                <a:solidFill>
                  <a:schemeClr val="accent2"/>
                </a:solidFill>
                <a:hlinkClick r:id="rId4">
                  <a:extLst>
                    <a:ext uri="{A12FA001-AC4F-418D-AE19-62706E023703}">
                      <ahyp:hlinkClr val="tx"/>
                    </a:ext>
                  </a:extLst>
                </a:hlinkClick>
              </a:rPr>
              <a:t>UN Political Declaration on HIV and AIDS</a:t>
            </a:r>
            <a:r>
              <a:rPr lang="en-US" sz="1800">
                <a:solidFill>
                  <a:schemeClr val="accent2"/>
                </a:solidFill>
              </a:rPr>
              <a:t> </a:t>
            </a:r>
            <a:r>
              <a:rPr lang="en-US" sz="1800">
                <a:solidFill>
                  <a:srgbClr val="171616"/>
                </a:solidFill>
              </a:rPr>
              <a:t>(2021): In this document, drafted at the High Level Meeting on HIV and AIDS in 2021, governments, “express deep concern about stigma, discrimination, violence and restrictive and discriminatory laws and practices that target people living with, at risk of and affected by HIV … and laws that restrict the movement or access to services for people living with, at risk of and affected by HIV, including key populations … and in this regard, deplore acts of violence and discrimination in all regions of the world against them”.</a:t>
            </a:r>
            <a:endParaRPr/>
          </a:p>
          <a:p>
            <a:pPr indent="0" lvl="0" marL="0" rtl="0" algn="l">
              <a:lnSpc>
                <a:spcPct val="100000"/>
              </a:lnSpc>
              <a:spcBef>
                <a:spcPts val="1000"/>
              </a:spcBef>
              <a:spcAft>
                <a:spcPts val="1000"/>
              </a:spcAft>
              <a:buSzPts val="1800"/>
              <a:buNone/>
            </a:pPr>
            <a:r>
              <a:rPr b="1" lang="en-US" sz="1800" u="sng">
                <a:solidFill>
                  <a:schemeClr val="accent2"/>
                </a:solidFill>
                <a:hlinkClick r:id="rId5">
                  <a:extLst>
                    <a:ext uri="{A12FA001-AC4F-418D-AE19-62706E023703}">
                      <ahyp:hlinkClr val="tx"/>
                    </a:ext>
                  </a:extLst>
                </a:hlinkClick>
              </a:rPr>
              <a:t>Consolidated Guidelines on HIV, Viral Hepatitis and STI Diagnosis, Prevention, Treatment and Care for Key Populations</a:t>
            </a:r>
            <a:r>
              <a:rPr lang="en-US" sz="1800">
                <a:solidFill>
                  <a:schemeClr val="accent2"/>
                </a:solidFill>
              </a:rPr>
              <a:t> </a:t>
            </a:r>
            <a:r>
              <a:rPr lang="en-US" sz="1800">
                <a:solidFill>
                  <a:srgbClr val="171616"/>
                </a:solidFill>
              </a:rPr>
              <a:t>(2022): Published by the World Health Organisation,</a:t>
            </a:r>
            <a:r>
              <a:rPr b="1" lang="en-US" sz="1800">
                <a:solidFill>
                  <a:srgbClr val="171616"/>
                </a:solidFill>
              </a:rPr>
              <a:t> </a:t>
            </a:r>
            <a:r>
              <a:rPr lang="en-US" sz="1800">
                <a:solidFill>
                  <a:srgbClr val="171616"/>
                </a:solidFill>
              </a:rPr>
              <a:t>this is an updated version of the 2016 edition, and is designed to address HIV, viral hepatitis and STIs in key populations using a rights-based, integrated and person-centred approach. One of the recommendations is that “Countries should work towards implementing and enforcing antidiscrimination and protective laws, derived from human rights standards, to eliminate stigma, discrimination and violence against people from key populations”. </a:t>
            </a:r>
            <a:endParaRPr/>
          </a:p>
        </p:txBody>
      </p:sp>
      <p:cxnSp>
        <p:nvCxnSpPr>
          <p:cNvPr id="204" name="Google Shape;204;p53"/>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05" name="Google Shape;205;p53"/>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0"/>
              </a:spcBef>
              <a:spcAft>
                <a:spcPts val="0"/>
              </a:spcAft>
              <a:buSzPts val="1800"/>
              <a:buNone/>
            </a:pPr>
            <a:r>
              <a:rPr lang="en-US" sz="3100"/>
              <a:t>UN frameworks and normative guidance</a:t>
            </a:r>
            <a:endParaRPr sz="3100"/>
          </a:p>
        </p:txBody>
      </p:sp>
      <p:sp>
        <p:nvSpPr>
          <p:cNvPr id="206" name="Google Shape;206;p53"/>
          <p:cNvSpPr txBox="1"/>
          <p:nvPr/>
        </p:nvSpPr>
        <p:spPr>
          <a:xfrm>
            <a:off x="838200" y="6494675"/>
            <a:ext cx="65238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6 | UN FRAMEWORKS AND NORMATIVE GUIDANCE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US"/>
              <a:t>Introduction</a:t>
            </a:r>
            <a:endParaRPr/>
          </a:p>
        </p:txBody>
      </p:sp>
      <p:sp>
        <p:nvSpPr>
          <p:cNvPr id="66" name="Google Shape;66;p2"/>
          <p:cNvSpPr txBox="1"/>
          <p:nvPr>
            <p:ph idx="1" type="body"/>
          </p:nvPr>
        </p:nvSpPr>
        <p:spPr>
          <a:xfrm>
            <a:off x="838199" y="1545767"/>
            <a:ext cx="10515600" cy="45930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10000"/>
              </a:lnSpc>
              <a:spcBef>
                <a:spcPts val="0"/>
              </a:spcBef>
              <a:spcAft>
                <a:spcPts val="0"/>
              </a:spcAft>
              <a:buSzPts val="1800"/>
              <a:buNone/>
            </a:pPr>
            <a:r>
              <a:rPr lang="en-US" sz="2000"/>
              <a:t>Around the world, people in prisons and other closed settings experience higher prevalence rates of HIV compared with the rest of the population. In many countries there is also evidence of higher rates of viral hepatitis B and C, sexually transmitted infections (STIs) and tuberculosis (TB).</a:t>
            </a:r>
            <a:endParaRPr/>
          </a:p>
          <a:p>
            <a:pPr indent="0" lvl="0" marL="0" rtl="0" algn="l">
              <a:lnSpc>
                <a:spcPct val="110000"/>
              </a:lnSpc>
              <a:spcBef>
                <a:spcPts val="0"/>
              </a:spcBef>
              <a:spcAft>
                <a:spcPts val="0"/>
              </a:spcAft>
              <a:buSzPts val="1800"/>
              <a:buNone/>
            </a:pPr>
            <a:r>
              <a:t/>
            </a:r>
            <a:endParaRPr sz="2000"/>
          </a:p>
          <a:p>
            <a:pPr indent="0" lvl="0" marL="0" rtl="0" algn="l">
              <a:lnSpc>
                <a:spcPct val="110000"/>
              </a:lnSpc>
              <a:spcBef>
                <a:spcPts val="0"/>
              </a:spcBef>
              <a:spcAft>
                <a:spcPts val="0"/>
              </a:spcAft>
              <a:buSzPts val="1800"/>
              <a:buNone/>
            </a:pPr>
            <a:r>
              <a:rPr lang="en-US" sz="2000"/>
              <a:t>Although they are entitled to the same quality of </a:t>
            </a:r>
            <a:r>
              <a:rPr lang="en-US" sz="2000"/>
              <a:t>healthcare</a:t>
            </a:r>
            <a:r>
              <a:rPr lang="en-US" sz="2000"/>
              <a:t> as is available in the general community, people in prisons and other closed settings often do not receive it, either because of inadequate resourcing, or because of punitive policies or practices that deprive them of the care they need.</a:t>
            </a:r>
            <a:endParaRPr/>
          </a:p>
          <a:p>
            <a:pPr indent="0" lvl="0" marL="0" rtl="0" algn="l">
              <a:lnSpc>
                <a:spcPct val="110000"/>
              </a:lnSpc>
              <a:spcBef>
                <a:spcPts val="0"/>
              </a:spcBef>
              <a:spcAft>
                <a:spcPts val="0"/>
              </a:spcAft>
              <a:buSzPts val="1800"/>
              <a:buNone/>
            </a:pPr>
            <a:r>
              <a:t/>
            </a:r>
            <a:endParaRPr sz="2000"/>
          </a:p>
          <a:p>
            <a:pPr indent="0" lvl="0" marL="0" rtl="0" algn="l">
              <a:lnSpc>
                <a:spcPct val="110000"/>
              </a:lnSpc>
              <a:spcBef>
                <a:spcPts val="0"/>
              </a:spcBef>
              <a:spcAft>
                <a:spcPts val="0"/>
              </a:spcAft>
              <a:buSzPts val="1800"/>
              <a:buNone/>
            </a:pPr>
            <a:r>
              <a:rPr lang="en-US" sz="2000"/>
              <a:t>This module covers the elements of programmes and approaches that UN organisations can develop to promote the health and human rights of people in prisons and closed settings. It draws upon the </a:t>
            </a:r>
            <a:r>
              <a:rPr b="1" lang="en-US" sz="2000">
                <a:solidFill>
                  <a:schemeClr val="accent2"/>
                </a:solidFill>
              </a:rPr>
              <a:t>WHO Key Populations Consolidated Guidelines, 2022</a:t>
            </a:r>
            <a:r>
              <a:rPr lang="en-US" sz="2000"/>
              <a:t>, as well as other UN-endorsed guidance. 		</a:t>
            </a:r>
            <a:endParaRPr/>
          </a:p>
        </p:txBody>
      </p:sp>
      <p:sp>
        <p:nvSpPr>
          <p:cNvPr id="67" name="Google Shape;67;p2"/>
          <p:cNvSpPr txBox="1"/>
          <p:nvPr/>
        </p:nvSpPr>
        <p:spPr>
          <a:xfrm>
            <a:off x="838199" y="6494680"/>
            <a:ext cx="4439653"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6 | INTRODUCTION</a:t>
            </a:r>
            <a:endParaRPr b="0" i="0" sz="1400" u="none" cap="none" strike="noStrike">
              <a:solidFill>
                <a:srgbClr val="000000"/>
              </a:solidFill>
              <a:latin typeface="Arial"/>
              <a:ea typeface="Arial"/>
              <a:cs typeface="Arial"/>
              <a:sym typeface="Arial"/>
            </a:endParaRPr>
          </a:p>
        </p:txBody>
      </p:sp>
      <p:cxnSp>
        <p:nvCxnSpPr>
          <p:cNvPr id="68" name="Google Shape;68;p2"/>
          <p:cNvCxnSpPr>
            <a:endCxn id="67" idx="1"/>
          </p:cNvCxnSpPr>
          <p:nvPr/>
        </p:nvCxnSpPr>
        <p:spPr>
          <a:xfrm>
            <a:off x="255899" y="6625465"/>
            <a:ext cx="582300" cy="0"/>
          </a:xfrm>
          <a:prstGeom prst="straightConnector1">
            <a:avLst/>
          </a:prstGeom>
          <a:noFill/>
          <a:ln cap="flat" cmpd="sng" w="9525">
            <a:solidFill>
              <a:srgbClr val="ACB8CA"/>
            </a:solidFill>
            <a:prstDash val="solid"/>
            <a:miter lim="800000"/>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54"/>
          <p:cNvSpPr txBox="1"/>
          <p:nvPr>
            <p:ph idx="1" type="body"/>
          </p:nvPr>
        </p:nvSpPr>
        <p:spPr>
          <a:xfrm>
            <a:off x="838200" y="1418345"/>
            <a:ext cx="10515600" cy="4578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Clr>
                <a:schemeClr val="dk1"/>
              </a:buClr>
              <a:buSzPts val="2800"/>
              <a:buNone/>
            </a:pPr>
            <a:r>
              <a:rPr lang="en-US" sz="2000">
                <a:solidFill>
                  <a:srgbClr val="171616"/>
                </a:solidFill>
              </a:rPr>
              <a:t>The</a:t>
            </a:r>
            <a:r>
              <a:rPr lang="en-US" sz="2000"/>
              <a:t> </a:t>
            </a:r>
            <a:r>
              <a:rPr b="1" lang="en-US" sz="2000" u="sng">
                <a:solidFill>
                  <a:schemeClr val="accent2"/>
                </a:solidFill>
                <a:hlinkClick r:id="rId3">
                  <a:extLst>
                    <a:ext uri="{A12FA001-AC4F-418D-AE19-62706E023703}">
                      <ahyp:hlinkClr val="tx"/>
                    </a:ext>
                  </a:extLst>
                </a:hlinkClick>
              </a:rPr>
              <a:t>Global AIDS Strategy 2021-2026</a:t>
            </a:r>
            <a:r>
              <a:rPr lang="en-US" sz="2000">
                <a:solidFill>
                  <a:schemeClr val="accent2"/>
                </a:solidFill>
              </a:rPr>
              <a:t> </a:t>
            </a:r>
            <a:r>
              <a:rPr lang="en-US" sz="2000">
                <a:solidFill>
                  <a:srgbClr val="171616"/>
                </a:solidFill>
              </a:rPr>
              <a:t>(2021) sets the following targets regarding people in prisons and other closed settings. By 2025:</a:t>
            </a:r>
            <a:endParaRPr/>
          </a:p>
          <a:p>
            <a:pPr indent="-368300" lvl="0" marL="457200" rtl="0" algn="l">
              <a:lnSpc>
                <a:spcPct val="100000"/>
              </a:lnSpc>
              <a:spcBef>
                <a:spcPts val="1000"/>
              </a:spcBef>
              <a:spcAft>
                <a:spcPts val="0"/>
              </a:spcAft>
              <a:buSzPts val="2200"/>
              <a:buChar char="•"/>
            </a:pPr>
            <a:r>
              <a:rPr lang="en-US" sz="2000">
                <a:solidFill>
                  <a:srgbClr val="171616"/>
                </a:solidFill>
              </a:rPr>
              <a:t>95% of people in prisons and other closed settings know their status, 95% who know their status are on treatment and 95% on treatment are virally suppressed (the 95-95-95 targets)</a:t>
            </a:r>
            <a:endParaRPr/>
          </a:p>
          <a:p>
            <a:pPr indent="-368300" lvl="0" marL="457200" rtl="0" algn="l">
              <a:lnSpc>
                <a:spcPct val="100000"/>
              </a:lnSpc>
              <a:spcBef>
                <a:spcPts val="0"/>
              </a:spcBef>
              <a:spcAft>
                <a:spcPts val="0"/>
              </a:spcAft>
              <a:buSzPts val="2200"/>
              <a:buChar char="•"/>
            </a:pPr>
            <a:r>
              <a:rPr lang="en-US" sz="2000">
                <a:solidFill>
                  <a:srgbClr val="171616"/>
                </a:solidFill>
              </a:rPr>
              <a:t>100% of prisoners have regular access to appropriate health system or community-led services</a:t>
            </a:r>
            <a:endParaRPr/>
          </a:p>
          <a:p>
            <a:pPr indent="-368300" lvl="0" marL="457200" rtl="0" algn="l">
              <a:lnSpc>
                <a:spcPct val="100000"/>
              </a:lnSpc>
              <a:spcBef>
                <a:spcPts val="0"/>
              </a:spcBef>
              <a:spcAft>
                <a:spcPts val="0"/>
              </a:spcAft>
              <a:buSzPts val="2200"/>
              <a:buChar char="•"/>
            </a:pPr>
            <a:r>
              <a:rPr lang="en-US" sz="2000">
                <a:solidFill>
                  <a:srgbClr val="171616"/>
                </a:solidFill>
              </a:rPr>
              <a:t>90% of prisoners used condoms at last sexual activity with a non-regular partner</a:t>
            </a:r>
            <a:endParaRPr/>
          </a:p>
          <a:p>
            <a:pPr indent="-368300" lvl="0" marL="457200" rtl="0" algn="l">
              <a:lnSpc>
                <a:spcPct val="100000"/>
              </a:lnSpc>
              <a:spcBef>
                <a:spcPts val="0"/>
              </a:spcBef>
              <a:spcAft>
                <a:spcPts val="0"/>
              </a:spcAft>
              <a:buSzPts val="2200"/>
              <a:buChar char="•"/>
            </a:pPr>
            <a:r>
              <a:rPr lang="en-US" sz="2000">
                <a:solidFill>
                  <a:srgbClr val="171616"/>
                </a:solidFill>
              </a:rPr>
              <a:t>90% of prisoners who inject drugs used sterile needles and syringes at last injection </a:t>
            </a:r>
            <a:endParaRPr/>
          </a:p>
          <a:p>
            <a:pPr indent="-368300" lvl="0" marL="457200" rtl="0" algn="l">
              <a:lnSpc>
                <a:spcPct val="100000"/>
              </a:lnSpc>
              <a:spcBef>
                <a:spcPts val="0"/>
              </a:spcBef>
              <a:spcAft>
                <a:spcPts val="0"/>
              </a:spcAft>
              <a:buSzPts val="2200"/>
              <a:buChar char="•"/>
            </a:pPr>
            <a:r>
              <a:rPr lang="en-US" sz="2000">
                <a:solidFill>
                  <a:srgbClr val="171616"/>
                </a:solidFill>
              </a:rPr>
              <a:t>15% of prisoners use pre-exposure prophylaxis in very high-risk settings* </a:t>
            </a:r>
            <a:endParaRPr/>
          </a:p>
          <a:p>
            <a:pPr indent="-368300" lvl="0" marL="457200" rtl="0" algn="l">
              <a:lnSpc>
                <a:spcPct val="100000"/>
              </a:lnSpc>
              <a:spcBef>
                <a:spcPts val="0"/>
              </a:spcBef>
              <a:spcAft>
                <a:spcPts val="0"/>
              </a:spcAft>
              <a:buSzPts val="2200"/>
              <a:buChar char="•"/>
            </a:pPr>
            <a:r>
              <a:rPr lang="en-US" sz="2000">
                <a:solidFill>
                  <a:srgbClr val="171616"/>
                </a:solidFill>
              </a:rPr>
              <a:t>90% of prisoners have access to post-exposure prophylaxis</a:t>
            </a:r>
            <a:endParaRPr/>
          </a:p>
          <a:p>
            <a:pPr indent="-368300" lvl="0" marL="457200" rtl="0" algn="l">
              <a:lnSpc>
                <a:spcPct val="100000"/>
              </a:lnSpc>
              <a:spcBef>
                <a:spcPts val="0"/>
              </a:spcBef>
              <a:spcAft>
                <a:spcPts val="0"/>
              </a:spcAft>
              <a:buSzPts val="2200"/>
              <a:buChar char="•"/>
            </a:pPr>
            <a:r>
              <a:rPr lang="en-US" sz="2000">
                <a:solidFill>
                  <a:srgbClr val="171616"/>
                </a:solidFill>
              </a:rPr>
              <a:t>90% of prisoners have access to integrated HIV, TB and hepatitis C services.</a:t>
            </a:r>
            <a:endParaRPr/>
          </a:p>
          <a:p>
            <a:pPr indent="0" lvl="0" marL="0" rtl="0" algn="l">
              <a:lnSpc>
                <a:spcPct val="100000"/>
              </a:lnSpc>
              <a:spcBef>
                <a:spcPts val="1000"/>
              </a:spcBef>
              <a:spcAft>
                <a:spcPts val="0"/>
              </a:spcAft>
              <a:buSzPts val="1800"/>
              <a:buNone/>
            </a:pPr>
            <a:r>
              <a:rPr i="1" lang="en-US" sz="1600">
                <a:solidFill>
                  <a:srgbClr val="171616"/>
                </a:solidFill>
              </a:rPr>
              <a:t>*Very high risk is defined as a national adult HIV prevalence of more than 10%.</a:t>
            </a:r>
            <a:endParaRPr/>
          </a:p>
        </p:txBody>
      </p:sp>
      <p:cxnSp>
        <p:nvCxnSpPr>
          <p:cNvPr id="213" name="Google Shape;213;p54"/>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14" name="Google Shape;214;p54"/>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0"/>
              </a:spcBef>
              <a:spcAft>
                <a:spcPts val="0"/>
              </a:spcAft>
              <a:buSzPts val="1800"/>
              <a:buNone/>
            </a:pPr>
            <a:r>
              <a:rPr lang="en-US"/>
              <a:t>The Global AIDS Strategy</a:t>
            </a:r>
            <a:endParaRPr/>
          </a:p>
        </p:txBody>
      </p:sp>
      <p:sp>
        <p:nvSpPr>
          <p:cNvPr id="215" name="Google Shape;215;p54"/>
          <p:cNvSpPr txBox="1"/>
          <p:nvPr/>
        </p:nvSpPr>
        <p:spPr>
          <a:xfrm>
            <a:off x="838200" y="6494675"/>
            <a:ext cx="65238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6 | UN FRAMEWORKS AND NORMATIVE GUIDANCE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5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6 Contents</a:t>
            </a:r>
            <a:endParaRPr/>
          </a:p>
        </p:txBody>
      </p:sp>
      <p:sp>
        <p:nvSpPr>
          <p:cNvPr id="221" name="Google Shape;221;p55"/>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Questions to frame this module </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Some definitions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Vulnerability of people in prisons and other closed settings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Health interventions for people in prisons and other closed settings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UN frameworks and normative guidance on people in prisons and other closed settings</a:t>
            </a:r>
            <a:endParaRPr/>
          </a:p>
          <a:p>
            <a:pPr indent="-351948" lvl="0" marL="457200" rtl="0" algn="l">
              <a:lnSpc>
                <a:spcPct val="100000"/>
              </a:lnSpc>
              <a:spcBef>
                <a:spcPts val="0"/>
              </a:spcBef>
              <a:spcAft>
                <a:spcPts val="0"/>
              </a:spcAft>
              <a:buClr>
                <a:schemeClr val="accent2"/>
              </a:buClr>
              <a:buSzPts val="2800"/>
              <a:buFont typeface="Noto Sans Symbols"/>
              <a:buChar char="➢"/>
            </a:pPr>
            <a:r>
              <a:rPr b="1" lang="en-US">
                <a:solidFill>
                  <a:schemeClr val="accent2"/>
                </a:solidFill>
              </a:rPr>
              <a:t>Take-home messages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Module review questions</a:t>
            </a:r>
            <a:endParaRPr/>
          </a:p>
          <a:p>
            <a:pPr indent="-351947" lvl="0" marL="457200" rtl="0" algn="l">
              <a:lnSpc>
                <a:spcPct val="100000"/>
              </a:lnSpc>
              <a:spcBef>
                <a:spcPts val="0"/>
              </a:spcBef>
              <a:spcAft>
                <a:spcPts val="0"/>
              </a:spcAft>
              <a:buSzPts val="2600"/>
              <a:buFont typeface="Noto Sans Symbols"/>
              <a:buChar char="➢"/>
            </a:pPr>
            <a:r>
              <a:rPr lang="en-US" sz="2600">
                <a:solidFill>
                  <a:schemeClr val="accent1"/>
                </a:solidFill>
              </a:rPr>
              <a:t>Further information and resources</a:t>
            </a:r>
            <a:endParaRPr sz="2600">
              <a:solidFill>
                <a:schemeClr val="accen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Take-home messages</a:t>
            </a:r>
            <a:endParaRPr/>
          </a:p>
        </p:txBody>
      </p:sp>
      <p:cxnSp>
        <p:nvCxnSpPr>
          <p:cNvPr id="228" name="Google Shape;228;p32"/>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29" name="Google Shape;229;p32"/>
          <p:cNvSpPr txBox="1"/>
          <p:nvPr/>
        </p:nvSpPr>
        <p:spPr>
          <a:xfrm>
            <a:off x="838200" y="6494680"/>
            <a:ext cx="61253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6 | TAKE-HOME MESSAGES</a:t>
            </a:r>
            <a:endParaRPr b="0" i="0" sz="1400" u="none" cap="none" strike="noStrike">
              <a:solidFill>
                <a:srgbClr val="000000"/>
              </a:solidFill>
              <a:latin typeface="Arial"/>
              <a:ea typeface="Arial"/>
              <a:cs typeface="Arial"/>
              <a:sym typeface="Arial"/>
            </a:endParaRPr>
          </a:p>
        </p:txBody>
      </p:sp>
      <p:sp>
        <p:nvSpPr>
          <p:cNvPr id="230" name="Google Shape;230;p32"/>
          <p:cNvSpPr txBox="1"/>
          <p:nvPr>
            <p:ph idx="1" type="body"/>
          </p:nvPr>
        </p:nvSpPr>
        <p:spPr>
          <a:xfrm>
            <a:off x="838200" y="1534196"/>
            <a:ext cx="10515600" cy="5058300"/>
          </a:xfrm>
          <a:prstGeom prst="rect">
            <a:avLst/>
          </a:prstGeom>
          <a:noFill/>
          <a:ln>
            <a:noFill/>
          </a:ln>
        </p:spPr>
        <p:txBody>
          <a:bodyPr anchorCtr="0" anchor="t" bIns="45700" lIns="91425" spcFirstLastPara="1" rIns="91425" wrap="square" tIns="45700">
            <a:normAutofit/>
          </a:bodyPr>
          <a:lstStyle/>
          <a:p>
            <a:pPr indent="-342900" lvl="0" marL="457200" rtl="0" algn="l">
              <a:lnSpc>
                <a:spcPct val="120000"/>
              </a:lnSpc>
              <a:spcBef>
                <a:spcPts val="1000"/>
              </a:spcBef>
              <a:spcAft>
                <a:spcPts val="0"/>
              </a:spcAft>
              <a:buSzPts val="1800"/>
              <a:buFont typeface="Noto Sans Symbols"/>
              <a:buChar char="✔"/>
            </a:pPr>
            <a:r>
              <a:rPr lang="en-US" sz="2000"/>
              <a:t>International human-rights obligations recognise that people in prisons have the same rights as everyone else (except for lawful limitations caused by incarceration).</a:t>
            </a:r>
            <a:endParaRPr/>
          </a:p>
          <a:p>
            <a:pPr indent="-342900" lvl="0" marL="457200" rtl="0" algn="l">
              <a:lnSpc>
                <a:spcPct val="120000"/>
              </a:lnSpc>
              <a:spcBef>
                <a:spcPts val="1000"/>
              </a:spcBef>
              <a:spcAft>
                <a:spcPts val="0"/>
              </a:spcAft>
              <a:buSzPts val="1800"/>
              <a:buFont typeface="Noto Sans Symbols"/>
              <a:buChar char="✔"/>
            </a:pPr>
            <a:r>
              <a:rPr lang="en-US" sz="2000"/>
              <a:t>People in prisons are disproportionately affected by HIV, hepatitis B and hepatitis C. Poor and unsanitary living conditions increase vulnerability and mortality to TB and COVID-19 for detainees and prison staff.</a:t>
            </a:r>
            <a:endParaRPr/>
          </a:p>
          <a:p>
            <a:pPr indent="-342900" lvl="0" marL="457200" rtl="0" algn="l">
              <a:lnSpc>
                <a:spcPct val="120000"/>
              </a:lnSpc>
              <a:spcBef>
                <a:spcPts val="1000"/>
              </a:spcBef>
              <a:spcAft>
                <a:spcPts val="0"/>
              </a:spcAft>
              <a:buSzPts val="1800"/>
              <a:buFont typeface="Noto Sans Symbols"/>
              <a:buChar char="✔"/>
            </a:pPr>
            <a:r>
              <a:rPr lang="en-US" sz="2000"/>
              <a:t>People in prisons have the right to the same standard of health care that is available in the wider community, and to accessible health services, including for HIV and TB, without discrimination.</a:t>
            </a:r>
            <a:endParaRPr/>
          </a:p>
          <a:p>
            <a:pPr indent="-342900" lvl="0" marL="457200" rtl="0" algn="l">
              <a:lnSpc>
                <a:spcPct val="120000"/>
              </a:lnSpc>
              <a:spcBef>
                <a:spcPts val="1000"/>
              </a:spcBef>
              <a:spcAft>
                <a:spcPts val="0"/>
              </a:spcAft>
              <a:buSzPts val="1800"/>
              <a:buFont typeface="Noto Sans Symbols"/>
              <a:buChar char="✔"/>
            </a:pPr>
            <a:r>
              <a:rPr lang="en-US" sz="2000"/>
              <a:t>Health service packages in prisons should include essential prevention tools for HIV, viral hepatitis and TB, as well as harm reduction for people who use drugs.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5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6 Contents</a:t>
            </a:r>
            <a:endParaRPr/>
          </a:p>
        </p:txBody>
      </p:sp>
      <p:sp>
        <p:nvSpPr>
          <p:cNvPr id="236" name="Google Shape;236;p56"/>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Questions to frame this module </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Some definitions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Vulnerability of people in prisons and other closed settings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Health interventions for people in prisons and other closed settings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UN frameworks and normative guidance on people in prisons and other closed settings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Take-home messages</a:t>
            </a:r>
            <a:endParaRPr/>
          </a:p>
          <a:p>
            <a:pPr indent="-351948" lvl="0" marL="457200" rtl="0" algn="l">
              <a:lnSpc>
                <a:spcPct val="100000"/>
              </a:lnSpc>
              <a:spcBef>
                <a:spcPts val="0"/>
              </a:spcBef>
              <a:spcAft>
                <a:spcPts val="0"/>
              </a:spcAft>
              <a:buClr>
                <a:schemeClr val="accent2"/>
              </a:buClr>
              <a:buSzPts val="2800"/>
              <a:buFont typeface="Noto Sans Symbols"/>
              <a:buChar char="➢"/>
            </a:pPr>
            <a:r>
              <a:rPr b="1" lang="en-US">
                <a:solidFill>
                  <a:schemeClr val="accent2"/>
                </a:solidFill>
              </a:rPr>
              <a:t>Module review questions</a:t>
            </a:r>
            <a:endParaRPr/>
          </a:p>
          <a:p>
            <a:pPr indent="-351947" lvl="0" marL="457200" rtl="0" algn="l">
              <a:lnSpc>
                <a:spcPct val="100000"/>
              </a:lnSpc>
              <a:spcBef>
                <a:spcPts val="0"/>
              </a:spcBef>
              <a:spcAft>
                <a:spcPts val="0"/>
              </a:spcAft>
              <a:buSzPts val="2600"/>
              <a:buFont typeface="Noto Sans Symbols"/>
              <a:buChar char="➢"/>
            </a:pPr>
            <a:r>
              <a:rPr lang="en-US" sz="2600">
                <a:solidFill>
                  <a:schemeClr val="accent1"/>
                </a:solidFill>
              </a:rPr>
              <a:t>Further information and resources</a:t>
            </a:r>
            <a:endParaRPr sz="2600">
              <a:solidFill>
                <a:schemeClr val="accen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57"/>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6 Contents</a:t>
            </a:r>
            <a:endParaRPr/>
          </a:p>
        </p:txBody>
      </p:sp>
      <p:sp>
        <p:nvSpPr>
          <p:cNvPr id="242" name="Google Shape;242;p57"/>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Questions to frame this module </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Some definitions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Vulnerability of people in prisons and other closed settings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Health interventions for people in prisons and other closed settings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UN frameworks and normative guidance on people in prisons and other closed settings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Take-home messages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Module review questions</a:t>
            </a:r>
            <a:endParaRPr/>
          </a:p>
          <a:p>
            <a:pPr indent="-351947" lvl="0" marL="457200" rtl="0" algn="l">
              <a:lnSpc>
                <a:spcPct val="100000"/>
              </a:lnSpc>
              <a:spcBef>
                <a:spcPts val="0"/>
              </a:spcBef>
              <a:spcAft>
                <a:spcPts val="0"/>
              </a:spcAft>
              <a:buClr>
                <a:schemeClr val="accent2"/>
              </a:buClr>
              <a:buSzPts val="2800"/>
              <a:buFont typeface="Noto Sans Symbols"/>
              <a:buChar char="➢"/>
            </a:pPr>
            <a:r>
              <a:rPr b="1" lang="en-US">
                <a:solidFill>
                  <a:schemeClr val="accent2"/>
                </a:solidFill>
              </a:rPr>
              <a:t>Further information and resources</a:t>
            </a:r>
            <a:endParaRPr sz="2600">
              <a:solidFill>
                <a:schemeClr val="accen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6"/>
          <p:cNvSpPr txBox="1"/>
          <p:nvPr>
            <p:ph idx="1" type="body"/>
          </p:nvPr>
        </p:nvSpPr>
        <p:spPr>
          <a:xfrm>
            <a:off x="838200" y="1567206"/>
            <a:ext cx="10515600" cy="449335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Clr>
                <a:schemeClr val="dk1"/>
              </a:buClr>
              <a:buSzPts val="2800"/>
              <a:buNone/>
            </a:pPr>
            <a:r>
              <a:rPr lang="en-US" sz="1800" u="sng">
                <a:solidFill>
                  <a:schemeClr val="hlink"/>
                </a:solidFill>
                <a:hlinkClick r:id="rId3"/>
              </a:rPr>
              <a:t>HIV and People in Prisons and Other Closed Settings. Human Rights Factsheet Series #6</a:t>
            </a:r>
            <a:r>
              <a:rPr lang="en-US" sz="1800"/>
              <a:t> </a:t>
            </a:r>
            <a:r>
              <a:rPr lang="en-US" sz="1800">
                <a:solidFill>
                  <a:srgbClr val="171616"/>
                </a:solidFill>
              </a:rPr>
              <a:t>(UNAIDS, 2021)</a:t>
            </a:r>
            <a:endParaRPr/>
          </a:p>
          <a:p>
            <a:pPr indent="0" lvl="0" marL="0" rtl="0" algn="l">
              <a:lnSpc>
                <a:spcPct val="100000"/>
              </a:lnSpc>
              <a:spcBef>
                <a:spcPts val="1000"/>
              </a:spcBef>
              <a:spcAft>
                <a:spcPts val="0"/>
              </a:spcAft>
              <a:buClr>
                <a:schemeClr val="dk1"/>
              </a:buClr>
              <a:buSzPts val="2000"/>
              <a:buFont typeface="Arial"/>
              <a:buNone/>
            </a:pPr>
            <a:r>
              <a:rPr lang="en-US" sz="1800" u="sng">
                <a:solidFill>
                  <a:schemeClr val="hlink"/>
                </a:solidFill>
                <a:hlinkClick r:id="rId4"/>
              </a:rPr>
              <a:t>IN DANGER: UNAIDS Global AIDS Update 2022</a:t>
            </a:r>
            <a:r>
              <a:rPr lang="en-US" sz="1800"/>
              <a:t> </a:t>
            </a:r>
            <a:r>
              <a:rPr lang="en-US" sz="1800">
                <a:solidFill>
                  <a:srgbClr val="171616"/>
                </a:solidFill>
              </a:rPr>
              <a:t>(UNAIDS, 2022)</a:t>
            </a:r>
            <a:endParaRPr/>
          </a:p>
          <a:p>
            <a:pPr indent="0" lvl="0" marL="0" rtl="0" algn="l">
              <a:lnSpc>
                <a:spcPct val="100000"/>
              </a:lnSpc>
              <a:spcBef>
                <a:spcPts val="1000"/>
              </a:spcBef>
              <a:spcAft>
                <a:spcPts val="0"/>
              </a:spcAft>
              <a:buClr>
                <a:schemeClr val="dk1"/>
              </a:buClr>
              <a:buSzPts val="1100"/>
              <a:buFont typeface="Arial"/>
              <a:buNone/>
            </a:pPr>
            <a:r>
              <a:rPr lang="en-US" sz="1800" u="sng">
                <a:solidFill>
                  <a:schemeClr val="hlink"/>
                </a:solidFill>
                <a:hlinkClick r:id="rId5"/>
              </a:rPr>
              <a:t>Key Populations Atlas</a:t>
            </a:r>
            <a:r>
              <a:rPr lang="en-US" sz="1800"/>
              <a:t> </a:t>
            </a:r>
            <a:r>
              <a:rPr lang="en-US" sz="1800">
                <a:solidFill>
                  <a:srgbClr val="171616"/>
                </a:solidFill>
              </a:rPr>
              <a:t>(UNAIDS)</a:t>
            </a:r>
            <a:endParaRPr/>
          </a:p>
          <a:p>
            <a:pPr indent="0" lvl="0" marL="0" rtl="0" algn="l">
              <a:lnSpc>
                <a:spcPct val="100000"/>
              </a:lnSpc>
              <a:spcBef>
                <a:spcPts val="1000"/>
              </a:spcBef>
              <a:spcAft>
                <a:spcPts val="0"/>
              </a:spcAft>
              <a:buClr>
                <a:schemeClr val="dk1"/>
              </a:buClr>
              <a:buSzPts val="2800"/>
              <a:buNone/>
            </a:pPr>
            <a:r>
              <a:rPr lang="en-US" sz="1800" u="sng">
                <a:solidFill>
                  <a:schemeClr val="hlink"/>
                </a:solidFill>
                <a:hlinkClick r:id="rId6"/>
              </a:rPr>
              <a:t>HIV prevention, testing, treatment, care and support in prisons and other closed settings: a comprehensive package of interventions</a:t>
            </a:r>
            <a:r>
              <a:rPr lang="en-US" sz="1800"/>
              <a:t> </a:t>
            </a:r>
            <a:r>
              <a:rPr lang="en-US" sz="1800">
                <a:solidFill>
                  <a:srgbClr val="171616"/>
                </a:solidFill>
              </a:rPr>
              <a:t>(UNODC, WHO, ILO, UNDP, UNAIDS, UNFPA, 2020)</a:t>
            </a:r>
            <a:endParaRPr/>
          </a:p>
          <a:p>
            <a:pPr indent="0" lvl="0" marL="0" rtl="0" algn="l">
              <a:lnSpc>
                <a:spcPct val="100000"/>
              </a:lnSpc>
              <a:spcBef>
                <a:spcPts val="1000"/>
              </a:spcBef>
              <a:spcAft>
                <a:spcPts val="0"/>
              </a:spcAft>
              <a:buClr>
                <a:schemeClr val="dk1"/>
              </a:buClr>
              <a:buSzPts val="2800"/>
              <a:buNone/>
            </a:pPr>
            <a:r>
              <a:rPr lang="en-US" sz="1800" u="sng">
                <a:solidFill>
                  <a:schemeClr val="hlink"/>
                </a:solidFill>
                <a:hlinkClick r:id="rId7"/>
              </a:rPr>
              <a:t>Technical Brief: Transgender People and HIV in Prisons and Other Closed Settings</a:t>
            </a:r>
            <a:r>
              <a:rPr lang="en-US" sz="1800"/>
              <a:t> </a:t>
            </a:r>
            <a:r>
              <a:rPr lang="en-US" sz="1800">
                <a:solidFill>
                  <a:srgbClr val="171616"/>
                </a:solidFill>
              </a:rPr>
              <a:t>(UNAIDS, UNDP, UNFPA, UNODC, WHO, Penal Reform international, 2022)</a:t>
            </a:r>
            <a:endParaRPr/>
          </a:p>
          <a:p>
            <a:pPr indent="0" lvl="0" marL="0" rtl="0" algn="l">
              <a:lnSpc>
                <a:spcPct val="100000"/>
              </a:lnSpc>
              <a:spcBef>
                <a:spcPts val="1000"/>
              </a:spcBef>
              <a:spcAft>
                <a:spcPts val="0"/>
              </a:spcAft>
              <a:buClr>
                <a:schemeClr val="dk1"/>
              </a:buClr>
              <a:buSzPts val="2800"/>
              <a:buNone/>
            </a:pPr>
            <a:r>
              <a:rPr lang="en-US" sz="1800" u="sng">
                <a:solidFill>
                  <a:schemeClr val="hlink"/>
                </a:solidFill>
                <a:hlinkClick r:id="rId8"/>
              </a:rPr>
              <a:t>United Nations Standard Minimum Rules for the Treatment of Prisoners: The Nelson Mandela Rules</a:t>
            </a:r>
            <a:r>
              <a:rPr lang="en-US" sz="1800"/>
              <a:t> </a:t>
            </a:r>
            <a:r>
              <a:rPr lang="en-US" sz="1800">
                <a:solidFill>
                  <a:srgbClr val="171616"/>
                </a:solidFill>
              </a:rPr>
              <a:t>(United Nations, 2015)</a:t>
            </a:r>
            <a:endParaRPr/>
          </a:p>
          <a:p>
            <a:pPr indent="0" lvl="0" marL="0" rtl="0" algn="l">
              <a:lnSpc>
                <a:spcPct val="100000"/>
              </a:lnSpc>
              <a:spcBef>
                <a:spcPts val="1000"/>
              </a:spcBef>
              <a:spcAft>
                <a:spcPts val="0"/>
              </a:spcAft>
              <a:buClr>
                <a:schemeClr val="dk1"/>
              </a:buClr>
              <a:buSzPts val="2800"/>
              <a:buNone/>
            </a:pPr>
            <a:r>
              <a:rPr lang="en-US" sz="1800" u="sng">
                <a:solidFill>
                  <a:schemeClr val="hlink"/>
                </a:solidFill>
                <a:hlinkClick r:id="rId9"/>
              </a:rPr>
              <a:t>United Nations United Nations Rules for the Treatment of Women Prisoners and Non-custodial Measures for Women Offenders: The Bangkok Rules</a:t>
            </a:r>
            <a:r>
              <a:rPr lang="en-US" sz="1800"/>
              <a:t> </a:t>
            </a:r>
            <a:r>
              <a:rPr lang="en-US" sz="1800">
                <a:solidFill>
                  <a:srgbClr val="171616"/>
                </a:solidFill>
              </a:rPr>
              <a:t>(United Nations, 2011)</a:t>
            </a:r>
            <a:br>
              <a:rPr lang="en-US" sz="1800"/>
            </a:br>
            <a:endParaRPr sz="1800">
              <a:solidFill>
                <a:srgbClr val="171616"/>
              </a:solidFill>
            </a:endParaRPr>
          </a:p>
        </p:txBody>
      </p:sp>
      <p:sp>
        <p:nvSpPr>
          <p:cNvPr id="249" name="Google Shape;249;p3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Further information and resources</a:t>
            </a:r>
            <a:endParaRPr/>
          </a:p>
        </p:txBody>
      </p:sp>
      <p:cxnSp>
        <p:nvCxnSpPr>
          <p:cNvPr id="250" name="Google Shape;250;p36"/>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51" name="Google Shape;251;p36"/>
          <p:cNvSpPr txBox="1"/>
          <p:nvPr/>
        </p:nvSpPr>
        <p:spPr>
          <a:xfrm>
            <a:off x="838200" y="6494680"/>
            <a:ext cx="61253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6 | FURTHER INFORMATION AND RESOURCES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37"/>
          <p:cNvPicPr preferRelativeResize="0"/>
          <p:nvPr/>
        </p:nvPicPr>
        <p:blipFill>
          <a:blip r:embed="rId3">
            <a:alphaModFix/>
          </a:blip>
          <a:stretch>
            <a:fillRect/>
          </a:stretch>
        </p:blipFill>
        <p:spPr>
          <a:xfrm>
            <a:off x="695000" y="3008150"/>
            <a:ext cx="4474875" cy="841675"/>
          </a:xfrm>
          <a:prstGeom prst="rect">
            <a:avLst/>
          </a:prstGeom>
          <a:noFill/>
          <a:ln>
            <a:noFill/>
          </a:ln>
        </p:spPr>
      </p:pic>
      <p:pic>
        <p:nvPicPr>
          <p:cNvPr id="257" name="Google Shape;257;p37"/>
          <p:cNvPicPr preferRelativeResize="0"/>
          <p:nvPr/>
        </p:nvPicPr>
        <p:blipFill>
          <a:blip r:embed="rId4">
            <a:alphaModFix/>
          </a:blip>
          <a:stretch>
            <a:fillRect/>
          </a:stretch>
        </p:blipFill>
        <p:spPr>
          <a:xfrm>
            <a:off x="7221450" y="2518927"/>
            <a:ext cx="3902125" cy="1820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extLst>
                  <a:ext uri="http://customooxmlschemas.google.com/">
                    <go:slidesCustomData xmlns:go="http://customooxmlschemas.google.com/" textRoundtripDataId="0"/>
                  </a:ext>
                </a:extLst>
              </a:rPr>
              <a:t>Module</a:t>
            </a:r>
            <a:r>
              <a:rPr lang="en-US"/>
              <a:t> 6 Contents</a:t>
            </a:r>
            <a:endParaRPr/>
          </a:p>
        </p:txBody>
      </p:sp>
      <p:sp>
        <p:nvSpPr>
          <p:cNvPr id="74" name="Google Shape;74;p5"/>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Clr>
                <a:schemeClr val="accent2"/>
              </a:buClr>
              <a:buSzPts val="2800"/>
              <a:buFont typeface="Noto Sans Symbols"/>
              <a:buChar char="➢"/>
            </a:pPr>
            <a:r>
              <a:rPr b="1" lang="en-US">
                <a:solidFill>
                  <a:schemeClr val="accent2"/>
                </a:solidFill>
              </a:rPr>
              <a:t>Questions to frame this module </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Some definitions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Vulnerability of people in prisons and other closed settings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Health interventions for people in prisons and other closed settings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UN frameworks and normative guidance on people in prisons and other closed settings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Take-home messages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Module review questions</a:t>
            </a:r>
            <a:endParaRPr/>
          </a:p>
          <a:p>
            <a:pPr indent="-351947" lvl="0" marL="457200" rtl="0" algn="l">
              <a:lnSpc>
                <a:spcPct val="100000"/>
              </a:lnSpc>
              <a:spcBef>
                <a:spcPts val="0"/>
              </a:spcBef>
              <a:spcAft>
                <a:spcPts val="0"/>
              </a:spcAft>
              <a:buSzPts val="2600"/>
              <a:buFont typeface="Noto Sans Symbols"/>
              <a:buChar char="➢"/>
            </a:pPr>
            <a:r>
              <a:rPr lang="en-US" sz="2600">
                <a:solidFill>
                  <a:schemeClr val="accent1"/>
                </a:solidFill>
              </a:rPr>
              <a:t>Further information and resources</a:t>
            </a:r>
            <a:endParaRPr sz="2600">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extLst>
                  <a:ext uri="http://customooxmlschemas.google.com/">
                    <go:slidesCustomData xmlns:go="http://customooxmlschemas.google.com/" textRoundtripDataId="1"/>
                  </a:ext>
                </a:extLst>
              </a:rPr>
              <a:t>Framing</a:t>
            </a:r>
            <a:r>
              <a:rPr lang="en-US"/>
              <a:t> questions</a:t>
            </a:r>
            <a:endParaRPr/>
          </a:p>
        </p:txBody>
      </p:sp>
      <p:sp>
        <p:nvSpPr>
          <p:cNvPr id="80" name="Google Shape;80;p6"/>
          <p:cNvSpPr txBox="1"/>
          <p:nvPr>
            <p:ph idx="1" type="body"/>
          </p:nvPr>
        </p:nvSpPr>
        <p:spPr>
          <a:xfrm>
            <a:off x="838200" y="1567206"/>
            <a:ext cx="10515600" cy="453465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286"/>
              <a:buNone/>
            </a:pPr>
            <a:r>
              <a:rPr b="1" lang="en-US" sz="2000"/>
              <a:t>1. It is a state’s responsibility to ensure that people in prisons and other closed settings have access to the same standard of health care that is available in the wider community.</a:t>
            </a:r>
            <a:endParaRPr/>
          </a:p>
          <a:p>
            <a:pPr indent="0" lvl="0" marL="0" rtl="0" algn="l">
              <a:lnSpc>
                <a:spcPct val="90000"/>
              </a:lnSpc>
              <a:spcBef>
                <a:spcPts val="1000"/>
              </a:spcBef>
              <a:spcAft>
                <a:spcPts val="0"/>
              </a:spcAft>
              <a:buSzPts val="1286"/>
              <a:buNone/>
            </a:pPr>
            <a:r>
              <a:rPr lang="en-US" sz="2000">
                <a:solidFill>
                  <a:schemeClr val="accent2"/>
                </a:solidFill>
              </a:rPr>
              <a:t>Agree</a:t>
            </a:r>
            <a:endParaRPr/>
          </a:p>
          <a:p>
            <a:pPr indent="0" lvl="0" marL="0" rtl="0" algn="l">
              <a:lnSpc>
                <a:spcPct val="90000"/>
              </a:lnSpc>
              <a:spcBef>
                <a:spcPts val="1000"/>
              </a:spcBef>
              <a:spcAft>
                <a:spcPts val="0"/>
              </a:spcAft>
              <a:buSzPts val="1286"/>
              <a:buNone/>
            </a:pPr>
            <a:r>
              <a:rPr lang="en-US" sz="2000">
                <a:solidFill>
                  <a:schemeClr val="accent2"/>
                </a:solidFill>
              </a:rPr>
              <a:t>Disagree</a:t>
            </a:r>
            <a:endParaRPr/>
          </a:p>
          <a:p>
            <a:pPr indent="0" lvl="0" marL="0" rtl="0" algn="l">
              <a:lnSpc>
                <a:spcPct val="90000"/>
              </a:lnSpc>
              <a:spcBef>
                <a:spcPts val="1000"/>
              </a:spcBef>
              <a:spcAft>
                <a:spcPts val="0"/>
              </a:spcAft>
              <a:buSzPts val="1286"/>
              <a:buNone/>
            </a:pPr>
            <a:r>
              <a:rPr lang="en-US" sz="2000">
                <a:solidFill>
                  <a:schemeClr val="accent2"/>
                </a:solidFill>
              </a:rPr>
              <a:t>Not sure </a:t>
            </a:r>
            <a:endParaRPr/>
          </a:p>
          <a:p>
            <a:pPr indent="0" lvl="0" marL="0" rtl="0" algn="l">
              <a:lnSpc>
                <a:spcPct val="90000"/>
              </a:lnSpc>
              <a:spcBef>
                <a:spcPts val="1000"/>
              </a:spcBef>
              <a:spcAft>
                <a:spcPts val="0"/>
              </a:spcAft>
              <a:buSzPts val="1286"/>
              <a:buNone/>
            </a:pPr>
            <a:r>
              <a:t/>
            </a:r>
            <a:endParaRPr sz="2000"/>
          </a:p>
          <a:p>
            <a:pPr indent="0" lvl="0" marL="0" rtl="0" algn="l">
              <a:lnSpc>
                <a:spcPct val="90000"/>
              </a:lnSpc>
              <a:spcBef>
                <a:spcPts val="1000"/>
              </a:spcBef>
              <a:spcAft>
                <a:spcPts val="0"/>
              </a:spcAft>
              <a:buSzPts val="1286"/>
              <a:buNone/>
            </a:pPr>
            <a:r>
              <a:rPr b="1" lang="en-US" sz="2000"/>
              <a:t>2. There is almost no illegal drug use or sex in prisons, so people in prisons are better protected from HIV than those in the wider community. </a:t>
            </a:r>
            <a:endParaRPr/>
          </a:p>
          <a:p>
            <a:pPr indent="0" lvl="0" marL="0" rtl="0" algn="l">
              <a:lnSpc>
                <a:spcPct val="90000"/>
              </a:lnSpc>
              <a:spcBef>
                <a:spcPts val="1000"/>
              </a:spcBef>
              <a:spcAft>
                <a:spcPts val="0"/>
              </a:spcAft>
              <a:buClr>
                <a:schemeClr val="dk1"/>
              </a:buClr>
              <a:buSzPts val="1286"/>
              <a:buFont typeface="Arial"/>
              <a:buNone/>
            </a:pPr>
            <a:r>
              <a:rPr lang="en-US" sz="2000">
                <a:solidFill>
                  <a:schemeClr val="accent2"/>
                </a:solidFill>
              </a:rPr>
              <a:t>Agree</a:t>
            </a:r>
            <a:endParaRPr/>
          </a:p>
          <a:p>
            <a:pPr indent="0" lvl="0" marL="0" rtl="0" algn="l">
              <a:lnSpc>
                <a:spcPct val="90000"/>
              </a:lnSpc>
              <a:spcBef>
                <a:spcPts val="1000"/>
              </a:spcBef>
              <a:spcAft>
                <a:spcPts val="0"/>
              </a:spcAft>
              <a:buClr>
                <a:schemeClr val="dk1"/>
              </a:buClr>
              <a:buSzPts val="1286"/>
              <a:buFont typeface="Arial"/>
              <a:buNone/>
            </a:pPr>
            <a:r>
              <a:rPr lang="en-US" sz="2000">
                <a:solidFill>
                  <a:schemeClr val="accent2"/>
                </a:solidFill>
              </a:rPr>
              <a:t>Disagree</a:t>
            </a:r>
            <a:endParaRPr/>
          </a:p>
          <a:p>
            <a:pPr indent="0" lvl="0" marL="0" rtl="0" algn="l">
              <a:lnSpc>
                <a:spcPct val="90000"/>
              </a:lnSpc>
              <a:spcBef>
                <a:spcPts val="1000"/>
              </a:spcBef>
              <a:spcAft>
                <a:spcPts val="0"/>
              </a:spcAft>
              <a:buClr>
                <a:schemeClr val="dk1"/>
              </a:buClr>
              <a:buSzPts val="1286"/>
              <a:buFont typeface="Arial"/>
              <a:buNone/>
            </a:pPr>
            <a:r>
              <a:rPr lang="en-US" sz="2000">
                <a:solidFill>
                  <a:schemeClr val="accent2"/>
                </a:solidFill>
              </a:rPr>
              <a:t>Not sure</a:t>
            </a:r>
            <a:endParaRPr/>
          </a:p>
        </p:txBody>
      </p:sp>
      <p:cxnSp>
        <p:nvCxnSpPr>
          <p:cNvPr id="81" name="Google Shape;81;p6"/>
          <p:cNvCxnSpPr/>
          <p:nvPr/>
        </p:nvCxnSpPr>
        <p:spPr>
          <a:xfrm>
            <a:off x="255900" y="6625475"/>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82" name="Google Shape;82;p6"/>
          <p:cNvSpPr txBox="1"/>
          <p:nvPr/>
        </p:nvSpPr>
        <p:spPr>
          <a:xfrm>
            <a:off x="838199" y="6494680"/>
            <a:ext cx="4439653"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6 | QUESTIONS TO FRAME THIS MODULE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7"/>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Framing questions</a:t>
            </a:r>
            <a:endParaRPr/>
          </a:p>
        </p:txBody>
      </p:sp>
      <p:cxnSp>
        <p:nvCxnSpPr>
          <p:cNvPr id="88" name="Google Shape;88;p7"/>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89" name="Google Shape;89;p7"/>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286"/>
              <a:buNone/>
            </a:pPr>
            <a:r>
              <a:rPr b="1" lang="en-US" sz="2000"/>
              <a:t>3. The Sustainable Development Goals call for people in prisons and other closed settings to access the same HIV prevention services as other key populations.</a:t>
            </a:r>
            <a:endParaRPr/>
          </a:p>
          <a:p>
            <a:pPr indent="0" lvl="0" marL="0" rtl="0" algn="l">
              <a:lnSpc>
                <a:spcPct val="90000"/>
              </a:lnSpc>
              <a:spcBef>
                <a:spcPts val="1000"/>
              </a:spcBef>
              <a:spcAft>
                <a:spcPts val="0"/>
              </a:spcAft>
              <a:buSzPts val="1286"/>
              <a:buNone/>
            </a:pPr>
            <a:r>
              <a:rPr lang="en-US" sz="2000">
                <a:solidFill>
                  <a:schemeClr val="accent2"/>
                </a:solidFill>
              </a:rPr>
              <a:t>Agree</a:t>
            </a:r>
            <a:endParaRPr/>
          </a:p>
          <a:p>
            <a:pPr indent="0" lvl="0" marL="0" rtl="0" algn="l">
              <a:lnSpc>
                <a:spcPct val="90000"/>
              </a:lnSpc>
              <a:spcBef>
                <a:spcPts val="1000"/>
              </a:spcBef>
              <a:spcAft>
                <a:spcPts val="0"/>
              </a:spcAft>
              <a:buSzPts val="1286"/>
              <a:buNone/>
            </a:pPr>
            <a:r>
              <a:rPr lang="en-US" sz="2000">
                <a:solidFill>
                  <a:schemeClr val="accent2"/>
                </a:solidFill>
              </a:rPr>
              <a:t>Disagree</a:t>
            </a:r>
            <a:endParaRPr/>
          </a:p>
          <a:p>
            <a:pPr indent="0" lvl="0" marL="0" rtl="0" algn="l">
              <a:lnSpc>
                <a:spcPct val="90000"/>
              </a:lnSpc>
              <a:spcBef>
                <a:spcPts val="1000"/>
              </a:spcBef>
              <a:spcAft>
                <a:spcPts val="0"/>
              </a:spcAft>
              <a:buSzPts val="1286"/>
              <a:buNone/>
            </a:pPr>
            <a:r>
              <a:rPr lang="en-US" sz="2000">
                <a:solidFill>
                  <a:schemeClr val="accent2"/>
                </a:solidFill>
              </a:rPr>
              <a:t>Not sure </a:t>
            </a:r>
            <a:endParaRPr/>
          </a:p>
          <a:p>
            <a:pPr indent="0" lvl="0" marL="0" rtl="0" algn="l">
              <a:lnSpc>
                <a:spcPct val="90000"/>
              </a:lnSpc>
              <a:spcBef>
                <a:spcPts val="1000"/>
              </a:spcBef>
              <a:spcAft>
                <a:spcPts val="0"/>
              </a:spcAft>
              <a:buSzPts val="1286"/>
              <a:buNone/>
            </a:pPr>
            <a:r>
              <a:t/>
            </a:r>
            <a:endParaRPr sz="2000"/>
          </a:p>
          <a:p>
            <a:pPr indent="0" lvl="0" marL="0" rtl="0" algn="l">
              <a:lnSpc>
                <a:spcPct val="90000"/>
              </a:lnSpc>
              <a:spcBef>
                <a:spcPts val="1000"/>
              </a:spcBef>
              <a:spcAft>
                <a:spcPts val="0"/>
              </a:spcAft>
              <a:buSzPts val="1286"/>
              <a:buNone/>
            </a:pPr>
            <a:r>
              <a:rPr b="1" lang="en-US" sz="2000"/>
              <a:t>4. People in prisons and other closed settings are not capable of running harm reduction programmes for drug use themselves. </a:t>
            </a:r>
            <a:endParaRPr/>
          </a:p>
          <a:p>
            <a:pPr indent="0" lvl="0" marL="0" rtl="0" algn="l">
              <a:lnSpc>
                <a:spcPct val="90000"/>
              </a:lnSpc>
              <a:spcBef>
                <a:spcPts val="1000"/>
              </a:spcBef>
              <a:spcAft>
                <a:spcPts val="0"/>
              </a:spcAft>
              <a:buSzPts val="1286"/>
              <a:buNone/>
            </a:pPr>
            <a:r>
              <a:rPr lang="en-US" sz="2000">
                <a:solidFill>
                  <a:schemeClr val="accent2"/>
                </a:solidFill>
              </a:rPr>
              <a:t>Agree</a:t>
            </a:r>
            <a:endParaRPr/>
          </a:p>
          <a:p>
            <a:pPr indent="0" lvl="0" marL="0" rtl="0" algn="l">
              <a:lnSpc>
                <a:spcPct val="90000"/>
              </a:lnSpc>
              <a:spcBef>
                <a:spcPts val="1000"/>
              </a:spcBef>
              <a:spcAft>
                <a:spcPts val="0"/>
              </a:spcAft>
              <a:buSzPts val="1286"/>
              <a:buNone/>
            </a:pPr>
            <a:r>
              <a:rPr lang="en-US" sz="2000">
                <a:solidFill>
                  <a:schemeClr val="accent2"/>
                </a:solidFill>
              </a:rPr>
              <a:t>Disagree</a:t>
            </a:r>
            <a:endParaRPr/>
          </a:p>
          <a:p>
            <a:pPr indent="0" lvl="0" marL="0" rtl="0" algn="l">
              <a:lnSpc>
                <a:spcPct val="90000"/>
              </a:lnSpc>
              <a:spcBef>
                <a:spcPts val="1000"/>
              </a:spcBef>
              <a:spcAft>
                <a:spcPts val="0"/>
              </a:spcAft>
              <a:buSzPts val="1286"/>
              <a:buNone/>
            </a:pPr>
            <a:r>
              <a:rPr lang="en-US" sz="2000">
                <a:solidFill>
                  <a:schemeClr val="accent2"/>
                </a:solidFill>
              </a:rPr>
              <a:t>Not sure</a:t>
            </a:r>
            <a:endParaRPr/>
          </a:p>
        </p:txBody>
      </p:sp>
      <p:sp>
        <p:nvSpPr>
          <p:cNvPr id="90" name="Google Shape;90;p7"/>
          <p:cNvSpPr txBox="1"/>
          <p:nvPr/>
        </p:nvSpPr>
        <p:spPr>
          <a:xfrm>
            <a:off x="838199" y="6494680"/>
            <a:ext cx="4439653"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6 | QUESTIONS TO FRAME THIS MODULE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204a471fbdf_0_0"/>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Framing questions: Responses</a:t>
            </a:r>
            <a:endParaRPr/>
          </a:p>
        </p:txBody>
      </p:sp>
      <p:cxnSp>
        <p:nvCxnSpPr>
          <p:cNvPr id="96" name="Google Shape;96;g204a471fbdf_0_0"/>
          <p:cNvCxnSpPr/>
          <p:nvPr/>
        </p:nvCxnSpPr>
        <p:spPr>
          <a:xfrm>
            <a:off x="256032" y="6625485"/>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97" name="Google Shape;97;g204a471fbdf_0_0"/>
          <p:cNvSpPr txBox="1"/>
          <p:nvPr>
            <p:ph idx="1" type="body"/>
          </p:nvPr>
        </p:nvSpPr>
        <p:spPr>
          <a:xfrm>
            <a:off x="838200" y="1567207"/>
            <a:ext cx="10515600" cy="4351200"/>
          </a:xfrm>
          <a:prstGeom prst="rect">
            <a:avLst/>
          </a:prstGeom>
          <a:noFill/>
          <a:ln>
            <a:noFill/>
          </a:ln>
        </p:spPr>
        <p:txBody>
          <a:bodyPr anchorCtr="0" anchor="t" bIns="45700" lIns="91425" spcFirstLastPara="1" rIns="91425" wrap="square" tIns="45700">
            <a:noAutofit/>
          </a:bodyPr>
          <a:lstStyle/>
          <a:p>
            <a:pPr indent="-342900" lvl="0" marL="444500" rtl="0" algn="l">
              <a:lnSpc>
                <a:spcPct val="100000"/>
              </a:lnSpc>
              <a:spcBef>
                <a:spcPts val="0"/>
              </a:spcBef>
              <a:spcAft>
                <a:spcPts val="0"/>
              </a:spcAft>
              <a:buSzPts val="2000"/>
              <a:buAutoNum type="arabicPeriod"/>
            </a:pPr>
            <a:r>
              <a:rPr b="1" lang="en-US" sz="2400"/>
              <a:t>Correct. </a:t>
            </a:r>
            <a:r>
              <a:rPr lang="en-US" sz="2400"/>
              <a:t>People in prisons and other closed settings have the same rights to health care as those in the general community. </a:t>
            </a:r>
            <a:endParaRPr/>
          </a:p>
          <a:p>
            <a:pPr indent="-342900" lvl="0" marL="444500" rtl="0" algn="l">
              <a:lnSpc>
                <a:spcPct val="100000"/>
              </a:lnSpc>
              <a:spcBef>
                <a:spcPts val="0"/>
              </a:spcBef>
              <a:spcAft>
                <a:spcPts val="0"/>
              </a:spcAft>
              <a:buSzPts val="2000"/>
              <a:buAutoNum type="arabicPeriod"/>
            </a:pPr>
            <a:r>
              <a:rPr b="1" lang="en-US" sz="2400"/>
              <a:t>Incorrect. </a:t>
            </a:r>
            <a:r>
              <a:rPr lang="en-US" sz="2400"/>
              <a:t>There is significant drug use and sex in prisons, but frequently there are few or no services for HIV prevention, making people in prisons even more vulnerable to HIV than those in the general community.   </a:t>
            </a:r>
            <a:endParaRPr/>
          </a:p>
          <a:p>
            <a:pPr indent="-342900" lvl="0" marL="444500" rtl="0" algn="l">
              <a:lnSpc>
                <a:spcPct val="100000"/>
              </a:lnSpc>
              <a:spcBef>
                <a:spcPts val="0"/>
              </a:spcBef>
              <a:spcAft>
                <a:spcPts val="0"/>
              </a:spcAft>
              <a:buSzPts val="2000"/>
              <a:buAutoNum type="arabicPeriod"/>
            </a:pPr>
            <a:r>
              <a:rPr b="1" lang="en-US" sz="2400"/>
              <a:t>Correct. </a:t>
            </a:r>
            <a:r>
              <a:rPr lang="en-US" sz="2400"/>
              <a:t>People in prisons and other closed settings need the same services for HIV prevention, diagnosis and treatment as other key populations.   </a:t>
            </a:r>
            <a:endParaRPr/>
          </a:p>
          <a:p>
            <a:pPr indent="-342900" lvl="0" marL="444500" rtl="0" algn="l">
              <a:lnSpc>
                <a:spcPct val="100000"/>
              </a:lnSpc>
              <a:spcBef>
                <a:spcPts val="0"/>
              </a:spcBef>
              <a:spcAft>
                <a:spcPts val="0"/>
              </a:spcAft>
              <a:buSzPts val="2000"/>
              <a:buAutoNum type="arabicPeriod"/>
            </a:pPr>
            <a:r>
              <a:rPr b="1" lang="en-US" sz="2400"/>
              <a:t>Incorrect. </a:t>
            </a:r>
            <a:r>
              <a:rPr lang="en-US" sz="2400"/>
              <a:t>People who use drugs can run effective harm reduction services, and this is true in prisons as well as in the general community.  </a:t>
            </a:r>
            <a:endParaRPr/>
          </a:p>
        </p:txBody>
      </p:sp>
      <p:sp>
        <p:nvSpPr>
          <p:cNvPr id="98" name="Google Shape;98;g204a471fbdf_0_0"/>
          <p:cNvSpPr txBox="1"/>
          <p:nvPr/>
        </p:nvSpPr>
        <p:spPr>
          <a:xfrm>
            <a:off x="838199" y="6494680"/>
            <a:ext cx="4439653"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6 | QUESTIONS TO FRAME THIS MODULE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6 Contents</a:t>
            </a:r>
            <a:endParaRPr/>
          </a:p>
        </p:txBody>
      </p:sp>
      <p:sp>
        <p:nvSpPr>
          <p:cNvPr id="104" name="Google Shape;104;p8"/>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Questions to frame this module </a:t>
            </a:r>
            <a:endParaRPr/>
          </a:p>
          <a:p>
            <a:pPr indent="-351948" lvl="0" marL="457200" rtl="0" algn="l">
              <a:lnSpc>
                <a:spcPct val="100000"/>
              </a:lnSpc>
              <a:spcBef>
                <a:spcPts val="0"/>
              </a:spcBef>
              <a:spcAft>
                <a:spcPts val="0"/>
              </a:spcAft>
              <a:buClr>
                <a:schemeClr val="accent2"/>
              </a:buClr>
              <a:buSzPts val="2800"/>
              <a:buFont typeface="Noto Sans Symbols"/>
              <a:buChar char="➢"/>
            </a:pPr>
            <a:r>
              <a:rPr b="1" lang="en-US">
                <a:solidFill>
                  <a:schemeClr val="accent2"/>
                </a:solidFill>
              </a:rPr>
              <a:t>Some definitions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Vulnerability of people in prisons and other closed settings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Health interventions for people in prisons and other closed settings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UN frameworks and normative guidance on people in prisons and other closed settings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Take-home messages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Module review questions</a:t>
            </a:r>
            <a:endParaRPr/>
          </a:p>
          <a:p>
            <a:pPr indent="-351947" lvl="0" marL="457200" rtl="0" algn="l">
              <a:lnSpc>
                <a:spcPct val="100000"/>
              </a:lnSpc>
              <a:spcBef>
                <a:spcPts val="0"/>
              </a:spcBef>
              <a:spcAft>
                <a:spcPts val="0"/>
              </a:spcAft>
              <a:buSzPts val="2600"/>
              <a:buFont typeface="Noto Sans Symbols"/>
              <a:buChar char="➢"/>
            </a:pPr>
            <a:r>
              <a:rPr lang="en-US" sz="2600">
                <a:solidFill>
                  <a:schemeClr val="accent1"/>
                </a:solidFill>
              </a:rPr>
              <a:t>Further information and resources</a:t>
            </a:r>
            <a:endParaRPr sz="2600">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0"/>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20000"/>
              </a:lnSpc>
              <a:spcBef>
                <a:spcPts val="0"/>
              </a:spcBef>
              <a:spcAft>
                <a:spcPts val="0"/>
              </a:spcAft>
              <a:buClr>
                <a:srgbClr val="C00000"/>
              </a:buClr>
              <a:buSzPct val="100000"/>
              <a:buNone/>
            </a:pPr>
            <a:r>
              <a:rPr b="1" lang="en-US">
                <a:solidFill>
                  <a:schemeClr val="accent2"/>
                </a:solidFill>
              </a:rPr>
              <a:t>Prisons and other closed settings </a:t>
            </a:r>
            <a:r>
              <a:rPr lang="en-US"/>
              <a:t>refers to all places of detention within a country that hold people who are awaiting trial, those who have been convicted, or people who are subject to other conditions of security. </a:t>
            </a:r>
            <a:endParaRPr/>
          </a:p>
          <a:p>
            <a:pPr indent="0" lvl="0" marL="0" rtl="0" algn="l">
              <a:lnSpc>
                <a:spcPct val="120000"/>
              </a:lnSpc>
              <a:spcBef>
                <a:spcPts val="0"/>
              </a:spcBef>
              <a:spcAft>
                <a:spcPts val="0"/>
              </a:spcAft>
              <a:buClr>
                <a:srgbClr val="C00000"/>
              </a:buClr>
              <a:buSzPct val="100000"/>
              <a:buNone/>
            </a:pPr>
            <a:r>
              <a:t/>
            </a:r>
            <a:endParaRPr/>
          </a:p>
          <a:p>
            <a:pPr indent="0" lvl="0" marL="0" rtl="0" algn="l">
              <a:lnSpc>
                <a:spcPct val="120000"/>
              </a:lnSpc>
              <a:spcBef>
                <a:spcPts val="0"/>
              </a:spcBef>
              <a:spcAft>
                <a:spcPts val="0"/>
              </a:spcAft>
              <a:buClr>
                <a:srgbClr val="C00000"/>
              </a:buClr>
              <a:buSzPct val="100000"/>
              <a:buNone/>
            </a:pPr>
            <a:r>
              <a:rPr b="1" lang="en-US">
                <a:solidFill>
                  <a:schemeClr val="accent2"/>
                </a:solidFill>
              </a:rPr>
              <a:t>Prisoners</a:t>
            </a:r>
            <a:r>
              <a:rPr lang="en-US"/>
              <a:t> and </a:t>
            </a:r>
            <a:r>
              <a:rPr b="1" lang="en-US">
                <a:solidFill>
                  <a:schemeClr val="accent2"/>
                </a:solidFill>
              </a:rPr>
              <a:t>detainees</a:t>
            </a:r>
            <a:r>
              <a:rPr lang="en-US"/>
              <a:t> refers to all those detained in criminal justice and prison facilities – including adult and juvenile males, females, trans and gender-diverse individuals – during the investigation of a crime, while awaiting trial, after conviction, before sentencing and after sentencing. </a:t>
            </a:r>
            <a:endParaRPr/>
          </a:p>
          <a:p>
            <a:pPr indent="0" lvl="0" marL="0" rtl="0" algn="l">
              <a:lnSpc>
                <a:spcPct val="120000"/>
              </a:lnSpc>
              <a:spcBef>
                <a:spcPts val="0"/>
              </a:spcBef>
              <a:spcAft>
                <a:spcPts val="0"/>
              </a:spcAft>
              <a:buClr>
                <a:srgbClr val="C00000"/>
              </a:buClr>
              <a:buSzPct val="100000"/>
              <a:buNone/>
            </a:pPr>
            <a:r>
              <a:t/>
            </a:r>
            <a:endParaRPr/>
          </a:p>
          <a:p>
            <a:pPr indent="0" lvl="0" marL="0" rtl="0" algn="l">
              <a:lnSpc>
                <a:spcPct val="120000"/>
              </a:lnSpc>
              <a:spcBef>
                <a:spcPts val="0"/>
              </a:spcBef>
              <a:spcAft>
                <a:spcPts val="0"/>
              </a:spcAft>
              <a:buClr>
                <a:srgbClr val="C00000"/>
              </a:buClr>
              <a:buSzPct val="100000"/>
              <a:buNone/>
            </a:pPr>
            <a:r>
              <a:rPr lang="en-US"/>
              <a:t>The issues considered in this In-Reach training also apply to those detained for reasons relating to immigration or refugee status, those detained without charge, and those sentenced to compulsory treatment and to rehabilitation centres. </a:t>
            </a:r>
            <a:endParaRPr/>
          </a:p>
          <a:p>
            <a:pPr indent="0" lvl="0" marL="0" rtl="0" algn="l">
              <a:lnSpc>
                <a:spcPct val="120000"/>
              </a:lnSpc>
              <a:spcBef>
                <a:spcPts val="0"/>
              </a:spcBef>
              <a:spcAft>
                <a:spcPts val="0"/>
              </a:spcAft>
              <a:buClr>
                <a:srgbClr val="C00000"/>
              </a:buClr>
              <a:buSzPct val="100000"/>
              <a:buNone/>
            </a:pPr>
            <a:r>
              <a:t/>
            </a:r>
            <a:endParaRPr/>
          </a:p>
          <a:p>
            <a:pPr indent="0" lvl="0" marL="0" rtl="0" algn="l">
              <a:lnSpc>
                <a:spcPct val="120000"/>
              </a:lnSpc>
              <a:spcBef>
                <a:spcPts val="0"/>
              </a:spcBef>
              <a:spcAft>
                <a:spcPts val="0"/>
              </a:spcAft>
              <a:buClr>
                <a:srgbClr val="C00000"/>
              </a:buClr>
              <a:buSzPct val="100000"/>
              <a:buNone/>
            </a:pPr>
            <a:r>
              <a:rPr b="1" lang="en-US">
                <a:solidFill>
                  <a:schemeClr val="accent2"/>
                </a:solidFill>
              </a:rPr>
              <a:t>Prison staff </a:t>
            </a:r>
            <a:r>
              <a:rPr lang="en-US"/>
              <a:t>are also affected by HIV, viral hepatitis, STIs and other health issues, and may lack access to health services, particularly if they live in prison compounds without health services. </a:t>
            </a:r>
            <a:endParaRPr/>
          </a:p>
          <a:p>
            <a:pPr indent="0" lvl="0" marL="0" rtl="0" algn="l">
              <a:lnSpc>
                <a:spcPct val="120000"/>
              </a:lnSpc>
              <a:spcBef>
                <a:spcPts val="0"/>
              </a:spcBef>
              <a:spcAft>
                <a:spcPts val="0"/>
              </a:spcAft>
              <a:buClr>
                <a:srgbClr val="C00000"/>
              </a:buClr>
              <a:buSzPct val="100000"/>
              <a:buNone/>
            </a:pPr>
            <a:r>
              <a:t/>
            </a:r>
            <a:endParaRPr/>
          </a:p>
        </p:txBody>
      </p:sp>
      <p:sp>
        <p:nvSpPr>
          <p:cNvPr id="110" name="Google Shape;110;p1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Some definitions</a:t>
            </a:r>
            <a:endParaRPr/>
          </a:p>
        </p:txBody>
      </p:sp>
      <p:cxnSp>
        <p:nvCxnSpPr>
          <p:cNvPr id="111" name="Google Shape;111;p10"/>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12" name="Google Shape;112;p10"/>
          <p:cNvSpPr txBox="1"/>
          <p:nvPr/>
        </p:nvSpPr>
        <p:spPr>
          <a:xfrm>
            <a:off x="838200" y="6494680"/>
            <a:ext cx="3832274"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6 | SOME DEFINITIONS </a:t>
            </a:r>
            <a:endParaRPr b="0" i="0" sz="1400" u="none" cap="none" strike="noStrike">
              <a:solidFill>
                <a:srgbClr val="000000"/>
              </a:solidFill>
              <a:latin typeface="Arial"/>
              <a:ea typeface="Arial"/>
              <a:cs typeface="Arial"/>
              <a:sym typeface="Arial"/>
            </a:endParaRPr>
          </a:p>
        </p:txBody>
      </p:sp>
      <p:sp>
        <p:nvSpPr>
          <p:cNvPr id="113" name="Google Shape;113;p10"/>
          <p:cNvSpPr txBox="1"/>
          <p:nvPr/>
        </p:nvSpPr>
        <p:spPr>
          <a:xfrm>
            <a:off x="838200" y="5633658"/>
            <a:ext cx="102681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US" u="none" cap="none" strike="noStrike">
                <a:solidFill>
                  <a:schemeClr val="dk2"/>
                </a:solidFill>
                <a:latin typeface="Arial"/>
                <a:ea typeface="Arial"/>
                <a:cs typeface="Arial"/>
                <a:sym typeface="Arial"/>
              </a:rPr>
              <a:t>Source: </a:t>
            </a:r>
            <a:r>
              <a:rPr b="0" i="1" lang="en-US" u="none" cap="none" strike="noStrike">
                <a:solidFill>
                  <a:schemeClr val="dk2"/>
                </a:solidFill>
                <a:latin typeface="Arial"/>
                <a:ea typeface="Arial"/>
                <a:cs typeface="Arial"/>
                <a:sym typeface="Arial"/>
              </a:rPr>
              <a:t>Consolidated guidelines on HIV, viral hepatitis and STI prevention, diagnosis, treatment and care for key populations </a:t>
            </a:r>
            <a:r>
              <a:rPr b="0" lang="en-US" u="none" cap="none" strike="noStrike">
                <a:solidFill>
                  <a:schemeClr val="dk2"/>
                </a:solidFill>
                <a:latin typeface="Arial"/>
                <a:ea typeface="Arial"/>
                <a:cs typeface="Arial"/>
                <a:sym typeface="Arial"/>
              </a:rPr>
              <a:t>(WHO, 2022)</a:t>
            </a:r>
            <a:endParaRPr b="0" u="none" cap="none" strike="noStrike">
              <a:solidFill>
                <a:schemeClr val="dk2"/>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6 Contents</a:t>
            </a:r>
            <a:endParaRPr/>
          </a:p>
        </p:txBody>
      </p:sp>
      <p:sp>
        <p:nvSpPr>
          <p:cNvPr id="119" name="Google Shape;119;p14"/>
          <p:cNvSpPr txBox="1"/>
          <p:nvPr>
            <p:ph idx="1" type="body"/>
          </p:nvPr>
        </p:nvSpPr>
        <p:spPr>
          <a:xfrm>
            <a:off x="838200" y="1567200"/>
            <a:ext cx="10698600" cy="4510800"/>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Questions to frame this module </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Some definitions</a:t>
            </a:r>
            <a:endParaRPr/>
          </a:p>
          <a:p>
            <a:pPr indent="-351948" lvl="0" marL="457200" rtl="0" algn="l">
              <a:lnSpc>
                <a:spcPct val="100000"/>
              </a:lnSpc>
              <a:spcBef>
                <a:spcPts val="0"/>
              </a:spcBef>
              <a:spcAft>
                <a:spcPts val="0"/>
              </a:spcAft>
              <a:buClr>
                <a:schemeClr val="accent2"/>
              </a:buClr>
              <a:buSzPts val="2800"/>
              <a:buFont typeface="Noto Sans Symbols"/>
              <a:buChar char="➢"/>
            </a:pPr>
            <a:r>
              <a:rPr b="1" lang="en-US">
                <a:solidFill>
                  <a:schemeClr val="accent2"/>
                </a:solidFill>
              </a:rPr>
              <a:t>Vulnerability of people in prisons and other closed settings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Health interventions for people in prisons and other closed settings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UN frameworks and normative guidance on people in prisons and other closed settings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Take-home messages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Module review questions</a:t>
            </a:r>
            <a:endParaRPr/>
          </a:p>
          <a:p>
            <a:pPr indent="-351947" lvl="0" marL="457200" rtl="0" algn="l">
              <a:lnSpc>
                <a:spcPct val="100000"/>
              </a:lnSpc>
              <a:spcBef>
                <a:spcPts val="0"/>
              </a:spcBef>
              <a:spcAft>
                <a:spcPts val="0"/>
              </a:spcAft>
              <a:buSzPts val="2600"/>
              <a:buFont typeface="Noto Sans Symbols"/>
              <a:buChar char="➢"/>
            </a:pPr>
            <a:r>
              <a:rPr lang="en-US" sz="2600">
                <a:solidFill>
                  <a:schemeClr val="accent1"/>
                </a:solidFill>
              </a:rPr>
              <a:t>Further information and resources</a:t>
            </a:r>
            <a:endParaRPr sz="2600">
              <a:solidFill>
                <a:schemeClr val="accen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2020-05-07T16:23:44Z</dcterms:created>
  <dc:creator>pragya mahendru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f48c212f-6798-4e20-a56b-e8dbe132730e</vt:lpwstr>
  </property>
  <property fmtid="{D5CDD505-2E9C-101B-9397-08002B2CF9AE}" pid="3" name="ContentTypeId">
    <vt:lpwstr>0x010100B4981E8A26D6C246AE44E9FDAFE54C35</vt:lpwstr>
  </property>
</Properties>
</file>