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iVNFXV/Qe4Gz0kvsTawXUF/xszF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Tim Sladd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slide" Target="slides/slide42.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4-11T01:17:04.452">
    <p:pos x="528" y="893"/>
    <p:text>to increase civic engagement
(sounds better)</p:text>
    <p:extLst>
      <p:ext uri="{C676402C-5697-4E1C-873F-D02D1690AC5C}">
        <p15:threadingInfo timeZoneBias="0"/>
      </p:ext>
      <p:ext uri="http://customooxmlschemas.google.com/">
        <go:slidesCustomData xmlns:go="http://customooxmlschemas.google.com/" commentPostId="AAAAtQHJWTk"/>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4-11T01:18:52.141">
    <p:pos x="528" y="1598"/>
    <p:text>One sentence - 
too long</p:text>
    <p:extLst>
      <p:ext uri="{C676402C-5697-4E1C-873F-D02D1690AC5C}">
        <p15:threadingInfo timeZoneBias="0"/>
      </p:ext>
      <p:ext uri="http://customooxmlschemas.google.com/">
        <go:slidesCustomData xmlns:go="http://customooxmlschemas.google.com/" commentPostId="AAAAtQHJWT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pic>
        <p:nvPicPr>
          <p:cNvPr id="18" name="Google Shape;18;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39"/>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9"/>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drawing, clock&#10;&#10;Description automatically generated" id="21" name="Google Shape;21;p39"/>
          <p:cNvPicPr preferRelativeResize="0"/>
          <p:nvPr/>
        </p:nvPicPr>
        <p:blipFill rotWithShape="1">
          <a:blip r:embed="rId3">
            <a:alphaModFix/>
          </a:blip>
          <a:srcRect b="0" l="0" r="0" t="0"/>
          <a:stretch/>
        </p:blipFill>
        <p:spPr>
          <a:xfrm>
            <a:off x="10971802" y="460827"/>
            <a:ext cx="637103" cy="12957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7" name="Shape 47"/>
        <p:cNvGrpSpPr/>
        <p:nvPr/>
      </p:nvGrpSpPr>
      <p:grpSpPr>
        <a:xfrm>
          <a:off x="0" y="0"/>
          <a:ext cx="0" cy="0"/>
          <a:chOff x="0" y="0"/>
          <a:chExt cx="0" cy="0"/>
        </a:xfrm>
      </p:grpSpPr>
      <p:sp>
        <p:nvSpPr>
          <p:cNvPr id="48" name="Google Shape;48;p48"/>
          <p:cNvSpPr/>
          <p:nvPr>
            <p:ph idx="2" type="pic"/>
          </p:nvPr>
        </p:nvSpPr>
        <p:spPr>
          <a:xfrm>
            <a:off x="5183188" y="1462516"/>
            <a:ext cx="6172200" cy="4398534"/>
          </a:xfrm>
          <a:prstGeom prst="rect">
            <a:avLst/>
          </a:prstGeom>
          <a:noFill/>
          <a:ln>
            <a:noFill/>
          </a:ln>
        </p:spPr>
      </p:sp>
      <p:sp>
        <p:nvSpPr>
          <p:cNvPr id="49" name="Google Shape;49;p48"/>
          <p:cNvSpPr txBox="1"/>
          <p:nvPr>
            <p:ph idx="1" type="body"/>
          </p:nvPr>
        </p:nvSpPr>
        <p:spPr>
          <a:xfrm>
            <a:off x="839788" y="1470454"/>
            <a:ext cx="3932237" cy="4398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0" name="Shape 50"/>
        <p:cNvGrpSpPr/>
        <p:nvPr/>
      </p:nvGrpSpPr>
      <p:grpSpPr>
        <a:xfrm>
          <a:off x="0" y="0"/>
          <a:ext cx="0" cy="0"/>
          <a:chOff x="0" y="0"/>
          <a:chExt cx="0" cy="0"/>
        </a:xfrm>
      </p:grpSpPr>
      <p:sp>
        <p:nvSpPr>
          <p:cNvPr id="51" name="Google Shape;51;p49"/>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1616"/>
              </a:buClr>
              <a:buSzPts val="6000"/>
              <a:buFont typeface="Arial"/>
              <a:buNone/>
              <a:defRPr sz="6000">
                <a:solidFill>
                  <a:srgbClr val="17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9"/>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rgbClr val="171616"/>
              </a:buClr>
              <a:buSzPts val="2400"/>
              <a:buNone/>
              <a:defRPr sz="2400">
                <a:solidFill>
                  <a:srgbClr val="17161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4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9" name="Shape 29"/>
        <p:cNvGrpSpPr/>
        <p:nvPr/>
      </p:nvGrpSpPr>
      <p:grpSpPr>
        <a:xfrm>
          <a:off x="0" y="0"/>
          <a:ext cx="0" cy="0"/>
          <a:chOff x="0" y="0"/>
          <a:chExt cx="0" cy="0"/>
        </a:xfrm>
      </p:grpSpPr>
      <p:pic>
        <p:nvPicPr>
          <p:cNvPr id="30" name="Google Shape;30;p4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picture containing drawing, clock&#10;&#10;Description automatically generated" id="31" name="Google Shape;31;p42"/>
          <p:cNvPicPr preferRelativeResize="0"/>
          <p:nvPr/>
        </p:nvPicPr>
        <p:blipFill rotWithShape="1">
          <a:blip r:embed="rId3">
            <a:alphaModFix/>
          </a:blip>
          <a:srcRect b="0" l="0" r="0" t="0"/>
          <a:stretch/>
        </p:blipFill>
        <p:spPr>
          <a:xfrm>
            <a:off x="5486898" y="2190236"/>
            <a:ext cx="1218203" cy="24775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4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9FC8"/>
              </a:buClr>
              <a:buSzPts val="2400"/>
              <a:buNone/>
              <a:defRPr sz="2400">
                <a:solidFill>
                  <a:srgbClr val="889FC8"/>
                </a:solidFill>
              </a:defRPr>
            </a:lvl1pPr>
            <a:lvl2pPr indent="-228600" lvl="1" marL="914400" algn="l">
              <a:lnSpc>
                <a:spcPct val="90000"/>
              </a:lnSpc>
              <a:spcBef>
                <a:spcPts val="500"/>
              </a:spcBef>
              <a:spcAft>
                <a:spcPts val="0"/>
              </a:spcAft>
              <a:buClr>
                <a:srgbClr val="889FC8"/>
              </a:buClr>
              <a:buSzPts val="2000"/>
              <a:buNone/>
              <a:defRPr sz="2000">
                <a:solidFill>
                  <a:srgbClr val="889FC8"/>
                </a:solidFill>
              </a:defRPr>
            </a:lvl2pPr>
            <a:lvl3pPr indent="-228600" lvl="2" marL="1371600" algn="l">
              <a:lnSpc>
                <a:spcPct val="90000"/>
              </a:lnSpc>
              <a:spcBef>
                <a:spcPts val="500"/>
              </a:spcBef>
              <a:spcAft>
                <a:spcPts val="0"/>
              </a:spcAft>
              <a:buClr>
                <a:srgbClr val="889FC8"/>
              </a:buClr>
              <a:buSzPts val="1800"/>
              <a:buNone/>
              <a:defRPr sz="1800">
                <a:solidFill>
                  <a:srgbClr val="889FC8"/>
                </a:solidFill>
              </a:defRPr>
            </a:lvl3pPr>
            <a:lvl4pPr indent="-228600" lvl="3" marL="1828800" algn="l">
              <a:lnSpc>
                <a:spcPct val="90000"/>
              </a:lnSpc>
              <a:spcBef>
                <a:spcPts val="500"/>
              </a:spcBef>
              <a:spcAft>
                <a:spcPts val="0"/>
              </a:spcAft>
              <a:buClr>
                <a:srgbClr val="889FC8"/>
              </a:buClr>
              <a:buSzPts val="1600"/>
              <a:buNone/>
              <a:defRPr sz="1600">
                <a:solidFill>
                  <a:srgbClr val="889FC8"/>
                </a:solidFill>
              </a:defRPr>
            </a:lvl4pPr>
            <a:lvl5pPr indent="-228600" lvl="4" marL="2286000" algn="l">
              <a:lnSpc>
                <a:spcPct val="90000"/>
              </a:lnSpc>
              <a:spcBef>
                <a:spcPts val="500"/>
              </a:spcBef>
              <a:spcAft>
                <a:spcPts val="0"/>
              </a:spcAft>
              <a:buClr>
                <a:srgbClr val="889FC8"/>
              </a:buClr>
              <a:buSzPts val="1600"/>
              <a:buNone/>
              <a:defRPr sz="1600">
                <a:solidFill>
                  <a:srgbClr val="889FC8"/>
                </a:solidFill>
              </a:defRPr>
            </a:lvl5pPr>
            <a:lvl6pPr indent="-228600" lvl="5" marL="2743200" algn="l">
              <a:lnSpc>
                <a:spcPct val="90000"/>
              </a:lnSpc>
              <a:spcBef>
                <a:spcPts val="500"/>
              </a:spcBef>
              <a:spcAft>
                <a:spcPts val="0"/>
              </a:spcAft>
              <a:buClr>
                <a:srgbClr val="889FC8"/>
              </a:buClr>
              <a:buSzPts val="1600"/>
              <a:buNone/>
              <a:defRPr sz="1600">
                <a:solidFill>
                  <a:srgbClr val="889FC8"/>
                </a:solidFill>
              </a:defRPr>
            </a:lvl6pPr>
            <a:lvl7pPr indent="-228600" lvl="6" marL="3200400" algn="l">
              <a:lnSpc>
                <a:spcPct val="90000"/>
              </a:lnSpc>
              <a:spcBef>
                <a:spcPts val="500"/>
              </a:spcBef>
              <a:spcAft>
                <a:spcPts val="0"/>
              </a:spcAft>
              <a:buClr>
                <a:srgbClr val="889FC8"/>
              </a:buClr>
              <a:buSzPts val="1600"/>
              <a:buNone/>
              <a:defRPr sz="1600">
                <a:solidFill>
                  <a:srgbClr val="889FC8"/>
                </a:solidFill>
              </a:defRPr>
            </a:lvl7pPr>
            <a:lvl8pPr indent="-228600" lvl="7" marL="3657600" algn="l">
              <a:lnSpc>
                <a:spcPct val="90000"/>
              </a:lnSpc>
              <a:spcBef>
                <a:spcPts val="500"/>
              </a:spcBef>
              <a:spcAft>
                <a:spcPts val="0"/>
              </a:spcAft>
              <a:buClr>
                <a:srgbClr val="889FC8"/>
              </a:buClr>
              <a:buSzPts val="1600"/>
              <a:buNone/>
              <a:defRPr sz="1600">
                <a:solidFill>
                  <a:srgbClr val="889FC8"/>
                </a:solidFill>
              </a:defRPr>
            </a:lvl8pPr>
            <a:lvl9pPr indent="-228600" lvl="8" marL="4114800" algn="l">
              <a:lnSpc>
                <a:spcPct val="90000"/>
              </a:lnSpc>
              <a:spcBef>
                <a:spcPts val="500"/>
              </a:spcBef>
              <a:spcAft>
                <a:spcPts val="0"/>
              </a:spcAft>
              <a:buClr>
                <a:srgbClr val="889FC8"/>
              </a:buClr>
              <a:buSzPts val="1600"/>
              <a:buNone/>
              <a:defRPr sz="1600">
                <a:solidFill>
                  <a:srgbClr val="889FC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44"/>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47"/>
          <p:cNvSpPr txBox="1"/>
          <p:nvPr>
            <p:ph idx="1" type="body"/>
          </p:nvPr>
        </p:nvSpPr>
        <p:spPr>
          <a:xfrm>
            <a:off x="5183188" y="1413089"/>
            <a:ext cx="6172200" cy="444796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47"/>
          <p:cNvSpPr txBox="1"/>
          <p:nvPr>
            <p:ph idx="2" type="body"/>
          </p:nvPr>
        </p:nvSpPr>
        <p:spPr>
          <a:xfrm>
            <a:off x="839788" y="1421027"/>
            <a:ext cx="3932237" cy="44479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8"/>
          <p:cNvPicPr preferRelativeResize="0"/>
          <p:nvPr/>
        </p:nvPicPr>
        <p:blipFill rotWithShape="1">
          <a:blip r:embed="rId1">
            <a:alphaModFix/>
          </a:blip>
          <a:srcRect b="0" l="0" r="0" t="0"/>
          <a:stretch/>
        </p:blipFill>
        <p:spPr>
          <a:xfrm>
            <a:off x="0" y="0"/>
            <a:ext cx="12192000" cy="1168400"/>
          </a:xfrm>
          <a:prstGeom prst="rect">
            <a:avLst/>
          </a:prstGeom>
          <a:noFill/>
          <a:ln>
            <a:noFill/>
          </a:ln>
        </p:spPr>
      </p:pic>
      <p:sp>
        <p:nvSpPr>
          <p:cNvPr id="11" name="Google Shape;11;p3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8"/>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38"/>
          <p:cNvSpPr txBox="1"/>
          <p:nvPr/>
        </p:nvSpPr>
        <p:spPr>
          <a:xfrm>
            <a:off x="7820687" y="6513183"/>
            <a:ext cx="3945835" cy="25391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UNITED NATIONS DEVELOPMENT PROGRAMME</a:t>
            </a:r>
            <a:endParaRPr b="0" i="0" sz="1400" u="none" cap="none" strike="noStrike">
              <a:solidFill>
                <a:srgbClr val="000000"/>
              </a:solidFill>
              <a:latin typeface="Arial"/>
              <a:ea typeface="Arial"/>
              <a:cs typeface="Arial"/>
              <a:sym typeface="Arial"/>
            </a:endParaRPr>
          </a:p>
        </p:txBody>
      </p:sp>
      <p:pic>
        <p:nvPicPr>
          <p:cNvPr id="14" name="Google Shape;14;p38"/>
          <p:cNvPicPr preferRelativeResize="0"/>
          <p:nvPr/>
        </p:nvPicPr>
        <p:blipFill rotWithShape="1">
          <a:blip r:embed="rId2">
            <a:alphaModFix/>
          </a:blip>
          <a:srcRect b="0" l="0" r="0" t="0"/>
          <a:stretch/>
        </p:blipFill>
        <p:spPr>
          <a:xfrm>
            <a:off x="11486663" y="178900"/>
            <a:ext cx="398562" cy="810598"/>
          </a:xfrm>
          <a:prstGeom prst="rect">
            <a:avLst/>
          </a:prstGeom>
          <a:noFill/>
          <a:ln>
            <a:noFill/>
          </a:ln>
        </p:spPr>
      </p:pic>
      <p:pic>
        <p:nvPicPr>
          <p:cNvPr id="15" name="Google Shape;15;p38"/>
          <p:cNvPicPr preferRelativeResize="0"/>
          <p:nvPr/>
        </p:nvPicPr>
        <p:blipFill>
          <a:blip r:embed="rId3">
            <a:alphaModFix/>
          </a:blip>
          <a:stretch>
            <a:fillRect/>
          </a:stretch>
        </p:blipFill>
        <p:spPr>
          <a:xfrm>
            <a:off x="10300350" y="371588"/>
            <a:ext cx="1053450" cy="491400"/>
          </a:xfrm>
          <a:prstGeom prst="rect">
            <a:avLst/>
          </a:prstGeom>
          <a:noFill/>
          <a:ln>
            <a:noFill/>
          </a:ln>
        </p:spPr>
      </p:pic>
      <p:pic>
        <p:nvPicPr>
          <p:cNvPr id="16" name="Google Shape;16;p38"/>
          <p:cNvPicPr preferRelativeResize="0"/>
          <p:nvPr/>
        </p:nvPicPr>
        <p:blipFill>
          <a:blip r:embed="rId4">
            <a:alphaModFix/>
          </a:blip>
          <a:stretch>
            <a:fillRect/>
          </a:stretch>
        </p:blipFill>
        <p:spPr>
          <a:xfrm>
            <a:off x="8427500" y="453650"/>
            <a:ext cx="1739973" cy="327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aidsinfo.unaid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who.int/publications/i/item/978924150359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myfyouthforce.org/youth-declaration" TargetMode="External"/><Relationship Id="rId4" Type="http://schemas.openxmlformats.org/officeDocument/2006/relationships/hyperlink" Target="https://www.unaids.org/en/resources/presscentre/featurestories/2022/october/20221025_asia-pacific-youth"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hyperlink" Target="https://undpafrica.medium.com/changing-the-narrative-on-africas-young-key-populations-6de6cf03b4d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unaids.org/en/resources/presscentre/featurestories/2013/february/20130212per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10.jpg"/><Relationship Id="rId5" Type="http://schemas.openxmlformats.org/officeDocument/2006/relationships/image" Target="../media/image12.jpg"/><Relationship Id="rId6" Type="http://schemas.openxmlformats.org/officeDocument/2006/relationships/image" Target="../media/image20.png"/><Relationship Id="rId7" Type="http://schemas.openxmlformats.org/officeDocument/2006/relationships/image" Target="../media/image15.png"/><Relationship Id="rId8" Type="http://schemas.openxmlformats.org/officeDocument/2006/relationships/image" Target="../media/image1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omments" Target="../comments/comment1.xml"/><Relationship Id="rId4" Type="http://schemas.openxmlformats.org/officeDocument/2006/relationships/hyperlink" Target="https://www.unicef.org/media/73296/file/ADAP-Guidelines-for-Participation.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comments" Target="../comments/comment2.xml"/><Relationship Id="rId4" Type="http://schemas.openxmlformats.org/officeDocument/2006/relationships/hyperlink" Target="https://pmnch.who.int/resources/publications/m/item/global-consensus-statement-on-meaningful-adolescent-and-youth-engagemen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0" Type="http://schemas.openxmlformats.org/officeDocument/2006/relationships/hyperlink" Target="https://www.who.int/publications/i/item/WHO-HIV-2015.9"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unaids.org/sites/default/files/media_asset/2022-global-aids-update_en.pdf" TargetMode="External"/><Relationship Id="rId4" Type="http://schemas.openxmlformats.org/officeDocument/2006/relationships/hyperlink" Target="https://kpatlas.unaids.org/" TargetMode="External"/><Relationship Id="rId9" Type="http://schemas.openxmlformats.org/officeDocument/2006/relationships/hyperlink" Target="https://www.who.int/publications/i/item/WHO-HIV-2015.10-eng" TargetMode="External"/><Relationship Id="rId5" Type="http://schemas.openxmlformats.org/officeDocument/2006/relationships/hyperlink" Target="https://www.who.int/publications/i/item/9789240052390" TargetMode="External"/><Relationship Id="rId6" Type="http://schemas.openxmlformats.org/officeDocument/2006/relationships/hyperlink" Target="https://www.childrenandaids.org/aykpToolkit" TargetMode="External"/><Relationship Id="rId7" Type="http://schemas.openxmlformats.org/officeDocument/2006/relationships/hyperlink" Target="https://www.who.int/publications/i/item/WHO-HIV-2015.7" TargetMode="External"/><Relationship Id="rId8" Type="http://schemas.openxmlformats.org/officeDocument/2006/relationships/hyperlink" Target="https://www.who.int/publications/i/item/WHO-HIV-2015.8"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meaningfulyouthengagement.org/wp-content/uploads/2021/06/MAYE-Statement-%E2%80%93-English.pdf" TargetMode="External"/><Relationship Id="rId4" Type="http://schemas.openxmlformats.org/officeDocument/2006/relationships/hyperlink" Target="https://www.myfyouthforce.org/youth-declaration" TargetMode="External"/><Relationship Id="rId5" Type="http://schemas.openxmlformats.org/officeDocument/2006/relationships/hyperlink" Target="https://www.aidsdatahub.org/sites/default/files/resource/unaids-2022-hiv-young-people-key-populations-ap-2022.pdf" TargetMode="External"/><Relationship Id="rId6" Type="http://schemas.openxmlformats.org/officeDocument/2006/relationships/hyperlink" Target="https://www.yplusglobal.org/resources/we-matter-value-us-ethical-engagement-guideline" TargetMode="External"/><Relationship Id="rId7" Type="http://schemas.openxmlformats.org/officeDocument/2006/relationships/hyperlink" Target="https://unesdoc.unesco.org/ark:/48223/pf0000380025"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idx="1" type="subTitle"/>
          </p:nvPr>
        </p:nvSpPr>
        <p:spPr>
          <a:xfrm>
            <a:off x="1215082" y="4053658"/>
            <a:ext cx="7825947" cy="679707"/>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120000"/>
              </a:lnSpc>
              <a:spcBef>
                <a:spcPts val="0"/>
              </a:spcBef>
              <a:spcAft>
                <a:spcPts val="0"/>
              </a:spcAft>
              <a:buClr>
                <a:schemeClr val="lt1"/>
              </a:buClr>
              <a:buSzPct val="100000"/>
              <a:buNone/>
            </a:pPr>
            <a:r>
              <a:rPr b="1" lang="en-US" sz="2000">
                <a:highlight>
                  <a:srgbClr val="808080"/>
                </a:highlight>
              </a:rPr>
              <a:t>In-Reach Online Training </a:t>
            </a:r>
            <a:br>
              <a:rPr b="1" lang="en-US" sz="2000">
                <a:highlight>
                  <a:srgbClr val="808080"/>
                </a:highlight>
              </a:rPr>
            </a:br>
            <a:r>
              <a:rPr lang="en-US" sz="2000">
                <a:highlight>
                  <a:srgbClr val="808080"/>
                </a:highlight>
              </a:rPr>
              <a:t>Increasing support and partnerships with key populations at risk of HIV</a:t>
            </a:r>
            <a:endParaRPr/>
          </a:p>
        </p:txBody>
      </p:sp>
      <p:sp>
        <p:nvSpPr>
          <p:cNvPr id="58" name="Google Shape;58;p1"/>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11111"/>
              <a:buFont typeface="Arial"/>
              <a:buNone/>
            </a:pPr>
            <a:r>
              <a:rPr lang="en-US"/>
              <a:t>Module 7: Adolescent and Young Key Populations</a:t>
            </a:r>
            <a:endParaRPr/>
          </a:p>
        </p:txBody>
      </p:sp>
      <p:pic>
        <p:nvPicPr>
          <p:cNvPr id="59" name="Google Shape;59;p1"/>
          <p:cNvPicPr preferRelativeResize="0"/>
          <p:nvPr/>
        </p:nvPicPr>
        <p:blipFill>
          <a:blip r:embed="rId3">
            <a:alphaModFix/>
          </a:blip>
          <a:stretch>
            <a:fillRect/>
          </a:stretch>
        </p:blipFill>
        <p:spPr>
          <a:xfrm>
            <a:off x="8705600" y="645074"/>
            <a:ext cx="1987800" cy="927225"/>
          </a:xfrm>
          <a:prstGeom prst="rect">
            <a:avLst/>
          </a:prstGeom>
          <a:noFill/>
          <a:ln>
            <a:noFill/>
          </a:ln>
        </p:spPr>
      </p:pic>
      <p:pic>
        <p:nvPicPr>
          <p:cNvPr id="60" name="Google Shape;60;p1"/>
          <p:cNvPicPr preferRelativeResize="0"/>
          <p:nvPr/>
        </p:nvPicPr>
        <p:blipFill>
          <a:blip r:embed="rId4">
            <a:alphaModFix/>
          </a:blip>
          <a:stretch>
            <a:fillRect/>
          </a:stretch>
        </p:blipFill>
        <p:spPr>
          <a:xfrm>
            <a:off x="6013994" y="881736"/>
            <a:ext cx="2413200" cy="45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7 Contents</a:t>
            </a:r>
            <a:endParaRPr/>
          </a:p>
        </p:txBody>
      </p:sp>
      <p:sp>
        <p:nvSpPr>
          <p:cNvPr id="134" name="Google Shape;134;p22"/>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Vulnerability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Making services adolescent- and youth-friendly</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Leadership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Youth-led and youth-focused interventions to remove barriers to services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354496" y="163810"/>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sz="1900"/>
              <a:t>Globally, there are an estimated 17 million young gay, bisexual </a:t>
            </a:r>
            <a:endParaRPr sz="1900"/>
          </a:p>
          <a:p>
            <a:pPr indent="0" lvl="0" marL="0" rtl="0" algn="l">
              <a:lnSpc>
                <a:spcPct val="90000"/>
              </a:lnSpc>
              <a:spcBef>
                <a:spcPts val="0"/>
              </a:spcBef>
              <a:spcAft>
                <a:spcPts val="0"/>
              </a:spcAft>
              <a:buClr>
                <a:schemeClr val="lt1"/>
              </a:buClr>
              <a:buSzPts val="4400"/>
              <a:buFont typeface="Arial"/>
              <a:buNone/>
            </a:pPr>
            <a:r>
              <a:rPr lang="en-US" sz="1900"/>
              <a:t>and other men who have sex with men, and young females selling sex</a:t>
            </a:r>
            <a:endParaRPr sz="1900"/>
          </a:p>
        </p:txBody>
      </p:sp>
      <p:cxnSp>
        <p:nvCxnSpPr>
          <p:cNvPr id="140" name="Google Shape;140;p2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41" name="Google Shape;141;p27"/>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VULNERABILITY OF ADOLESCENT AND YOUNG KEY POPULATIONS</a:t>
            </a:r>
            <a:endParaRPr b="0" i="0" sz="1400" u="none" cap="none" strike="noStrike">
              <a:solidFill>
                <a:srgbClr val="000000"/>
              </a:solidFill>
              <a:latin typeface="Arial"/>
              <a:ea typeface="Arial"/>
              <a:cs typeface="Arial"/>
              <a:sym typeface="Arial"/>
            </a:endParaRPr>
          </a:p>
        </p:txBody>
      </p:sp>
      <p:sp>
        <p:nvSpPr>
          <p:cNvPr id="142" name="Google Shape;142;p27"/>
          <p:cNvSpPr txBox="1"/>
          <p:nvPr/>
        </p:nvSpPr>
        <p:spPr>
          <a:xfrm>
            <a:off x="8072888" y="1883305"/>
            <a:ext cx="3708300" cy="4217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US" u="none" cap="none" strike="noStrike">
                <a:solidFill>
                  <a:schemeClr val="dk2"/>
                </a:solidFill>
                <a:latin typeface="Arial"/>
                <a:ea typeface="Arial"/>
                <a:cs typeface="Arial"/>
                <a:sym typeface="Arial"/>
              </a:rPr>
              <a:t>Notes: </a:t>
            </a:r>
            <a:endParaRPr/>
          </a:p>
          <a:p>
            <a:pPr indent="0" lvl="0" marL="0" marR="0" rtl="0" algn="l">
              <a:lnSpc>
                <a:spcPct val="100000"/>
              </a:lnSpc>
              <a:spcBef>
                <a:spcPts val="100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Regions are UNICEF regions. </a:t>
            </a:r>
            <a:endParaRPr/>
          </a:p>
          <a:p>
            <a:pPr indent="0" lvl="0" marL="0" marR="0" rtl="0" algn="l">
              <a:lnSpc>
                <a:spcPct val="100000"/>
              </a:lnSpc>
              <a:spcBef>
                <a:spcPts val="100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The United Nations does not recognise “sex workers” under the age of 18 and considers girls under age 18 selling sex to be exploited youth. </a:t>
            </a:r>
            <a:endParaRPr/>
          </a:p>
          <a:p>
            <a:pPr indent="0" lvl="0" marL="0" marR="0" rtl="0" algn="l">
              <a:lnSpc>
                <a:spcPct val="100000"/>
              </a:lnSpc>
              <a:spcBef>
                <a:spcPts val="1000"/>
              </a:spcBef>
              <a:spcAft>
                <a:spcPts val="0"/>
              </a:spcAft>
              <a:buClr>
                <a:srgbClr val="000000"/>
              </a:buClr>
              <a:buSzPts val="1300"/>
              <a:buFont typeface="Arial"/>
              <a:buNone/>
            </a:pPr>
            <a:r>
              <a:rPr b="0" i="0" lang="en-US" u="none" cap="none" strike="sngStrike">
                <a:solidFill>
                  <a:schemeClr val="dk2"/>
                </a:solidFill>
                <a:latin typeface="Arial"/>
                <a:ea typeface="Arial"/>
                <a:cs typeface="Arial"/>
                <a:sym typeface="Arial"/>
              </a:rPr>
              <a:t>Analogous </a:t>
            </a:r>
            <a:r>
              <a:rPr b="0" i="0" lang="en-US" u="none" cap="none" strike="noStrike">
                <a:solidFill>
                  <a:schemeClr val="dk2"/>
                </a:solidFill>
                <a:latin typeface="Arial"/>
                <a:ea typeface="Arial"/>
                <a:cs typeface="Arial"/>
                <a:sym typeface="Arial"/>
              </a:rPr>
              <a:t>population size estimates for young transgender people and young people who inject drugs are not currently available.</a:t>
            </a:r>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Source: </a:t>
            </a:r>
            <a:r>
              <a:rPr b="0" lang="en-US" u="none" cap="none" strike="noStrike">
                <a:solidFill>
                  <a:schemeClr val="dk2"/>
                </a:solidFill>
                <a:latin typeface="Arial"/>
                <a:ea typeface="Arial"/>
                <a:cs typeface="Arial"/>
                <a:sym typeface="Arial"/>
              </a:rPr>
              <a:t>Johnston LG, et al. </a:t>
            </a:r>
            <a:r>
              <a:rPr b="0" i="1" lang="en-US" u="none" cap="none" strike="noStrike">
                <a:solidFill>
                  <a:schemeClr val="dk2"/>
                </a:solidFill>
                <a:latin typeface="Arial"/>
                <a:ea typeface="Arial"/>
                <a:cs typeface="Arial"/>
                <a:sym typeface="Arial"/>
              </a:rPr>
              <a:t>Deriving and interpreting population size estimates for adolescent and young key populations at higher risk of HIV transmission: Men who have sex with men and females who sell sex. </a:t>
            </a:r>
            <a:r>
              <a:rPr b="0" lang="en-US" u="none" cap="none" strike="noStrike">
                <a:solidFill>
                  <a:schemeClr val="dk2"/>
                </a:solidFill>
                <a:latin typeface="Arial"/>
                <a:ea typeface="Arial"/>
                <a:cs typeface="Arial"/>
                <a:sym typeface="Arial"/>
              </a:rPr>
              <a:t>PLOS ONE. 2022;17(9):e0269780.</a:t>
            </a:r>
            <a:endParaRPr b="0" i="0" sz="1300" u="none" cap="none" strike="noStrike">
              <a:solidFill>
                <a:schemeClr val="dk2"/>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560703" y="1444956"/>
            <a:ext cx="7116820" cy="4862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1"/>
          <p:cNvSpPr txBox="1"/>
          <p:nvPr>
            <p:ph type="title"/>
          </p:nvPr>
        </p:nvSpPr>
        <p:spPr>
          <a:xfrm>
            <a:off x="430696" y="240010"/>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sz="2700"/>
              <a:t>Young key populations have poor access to </a:t>
            </a:r>
            <a:endParaRPr sz="2700"/>
          </a:p>
          <a:p>
            <a:pPr indent="0" lvl="0" marL="0" rtl="0" algn="l">
              <a:lnSpc>
                <a:spcPct val="90000"/>
              </a:lnSpc>
              <a:spcBef>
                <a:spcPts val="0"/>
              </a:spcBef>
              <a:spcAft>
                <a:spcPts val="0"/>
              </a:spcAft>
              <a:buClr>
                <a:schemeClr val="lt1"/>
              </a:buClr>
              <a:buSzPts val="4400"/>
              <a:buFont typeface="Arial"/>
              <a:buNone/>
            </a:pPr>
            <a:r>
              <a:rPr lang="en-US" sz="2700"/>
              <a:t>comprehensive HIV prevention interventions</a:t>
            </a:r>
            <a:endParaRPr sz="2700"/>
          </a:p>
        </p:txBody>
      </p:sp>
      <p:cxnSp>
        <p:nvCxnSpPr>
          <p:cNvPr id="149" name="Google Shape;149;p3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50" name="Google Shape;150;p31"/>
          <p:cNvSpPr txBox="1"/>
          <p:nvPr/>
        </p:nvSpPr>
        <p:spPr>
          <a:xfrm>
            <a:off x="8072888" y="1444956"/>
            <a:ext cx="3708300" cy="521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chemeClr val="dk2"/>
                </a:solidFill>
                <a:latin typeface="Arial"/>
                <a:ea typeface="Arial"/>
                <a:cs typeface="Arial"/>
                <a:sym typeface="Arial"/>
              </a:rPr>
              <a:t>Notes:</a:t>
            </a:r>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2"/>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2"/>
                </a:solidFill>
                <a:latin typeface="Arial"/>
                <a:ea typeface="Arial"/>
                <a:cs typeface="Arial"/>
                <a:sym typeface="Arial"/>
              </a:rPr>
              <a:t>Comprehensive prevention coverage is the percentage of people in a key population who report having received at least two of the following HIV prevention interventions in the past three months: (1) condoms and lubricants; (2) counselling on condom use and safe sex; (3) testing for STIs (for transgender people, females selling sex and gay, bisexual and other  men who have sex with men), or received sterile needles or syringes (for people who inject drugs).</a:t>
            </a:r>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2"/>
                </a:solidFill>
                <a:latin typeface="Arial"/>
                <a:ea typeface="Arial"/>
                <a:cs typeface="Arial"/>
                <a:sym typeface="Arial"/>
              </a:rPr>
              <a:t>Calculations are based on nine reporting countries for females selling sex, eight reporting countries for gay, bisexual and other  men who have sex with men, four reporting countries for transgender people, and three reporting countries for people who inject drugs.</a:t>
            </a:r>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Source: </a:t>
            </a:r>
            <a:r>
              <a:rPr b="0" i="1" lang="en-US" u="none" cap="none" strike="noStrike">
                <a:solidFill>
                  <a:schemeClr val="dk2"/>
                </a:solidFill>
                <a:latin typeface="Arial"/>
                <a:ea typeface="Arial"/>
                <a:cs typeface="Arial"/>
                <a:sym typeface="Arial"/>
              </a:rPr>
              <a:t>Global AIDS Update 2022 </a:t>
            </a:r>
            <a:r>
              <a:rPr b="0" lang="en-US" u="none" cap="none" strike="noStrike">
                <a:solidFill>
                  <a:schemeClr val="dk2"/>
                </a:solidFill>
                <a:latin typeface="Arial"/>
                <a:ea typeface="Arial"/>
                <a:cs typeface="Arial"/>
                <a:sym typeface="Arial"/>
              </a:rPr>
              <a:t>(UNAIDS, 2022)</a:t>
            </a:r>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2"/>
              </a:solidFill>
              <a:latin typeface="Arial"/>
              <a:ea typeface="Arial"/>
              <a:cs typeface="Arial"/>
              <a:sym typeface="Arial"/>
            </a:endParaRPr>
          </a:p>
        </p:txBody>
      </p:sp>
      <p:pic>
        <p:nvPicPr>
          <p:cNvPr id="151" name="Google Shape;151;p31"/>
          <p:cNvPicPr preferRelativeResize="0"/>
          <p:nvPr/>
        </p:nvPicPr>
        <p:blipFill rotWithShape="1">
          <a:blip r:embed="rId3">
            <a:alphaModFix/>
          </a:blip>
          <a:srcRect b="0" l="0" r="0" t="0"/>
          <a:stretch/>
        </p:blipFill>
        <p:spPr>
          <a:xfrm>
            <a:off x="410712" y="1444956"/>
            <a:ext cx="7344755" cy="4549444"/>
          </a:xfrm>
          <a:prstGeom prst="rect">
            <a:avLst/>
          </a:prstGeom>
          <a:noFill/>
          <a:ln>
            <a:noFill/>
          </a:ln>
        </p:spPr>
      </p:pic>
      <p:sp>
        <p:nvSpPr>
          <p:cNvPr id="152" name="Google Shape;152;p31"/>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VULNERABILITY OF ADOLESCENT AND YOUNG KEY POPULATIONS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idx="1" type="body"/>
          </p:nvPr>
        </p:nvSpPr>
        <p:spPr>
          <a:xfrm>
            <a:off x="838200" y="1459626"/>
            <a:ext cx="10515600" cy="424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37"/>
              <a:buNone/>
            </a:pPr>
            <a:r>
              <a:rPr b="1" lang="en-US" sz="2000"/>
              <a:t>The global response to HIV, viral hepatitis and STIs has not successfully reached adolescent and young key populations. </a:t>
            </a:r>
            <a:endParaRPr b="1"/>
          </a:p>
          <a:p>
            <a:pPr indent="-355600" lvl="0" marL="457200" rtl="0" algn="l">
              <a:lnSpc>
                <a:spcPct val="115000"/>
              </a:lnSpc>
              <a:spcBef>
                <a:spcPts val="1000"/>
              </a:spcBef>
              <a:spcAft>
                <a:spcPts val="0"/>
              </a:spcAft>
              <a:buSzPts val="2000"/>
              <a:buChar char="•"/>
            </a:pPr>
            <a:r>
              <a:rPr lang="en-US" sz="2000"/>
              <a:t>In 2021, </a:t>
            </a:r>
            <a:r>
              <a:rPr b="1" lang="en-US" sz="2000">
                <a:solidFill>
                  <a:schemeClr val="accent2"/>
                </a:solidFill>
              </a:rPr>
              <a:t>27% of new HIV infections globally</a:t>
            </a:r>
            <a:r>
              <a:rPr b="1" lang="en-US" sz="2000"/>
              <a:t> </a:t>
            </a:r>
            <a:r>
              <a:rPr lang="en-US" sz="2000"/>
              <a:t>were among young people (aged 15-24).</a:t>
            </a:r>
            <a:endParaRPr/>
          </a:p>
          <a:p>
            <a:pPr indent="-355600" lvl="0" marL="457200" rtl="0" algn="l">
              <a:lnSpc>
                <a:spcPct val="115000"/>
              </a:lnSpc>
              <a:spcBef>
                <a:spcPts val="0"/>
              </a:spcBef>
              <a:spcAft>
                <a:spcPts val="0"/>
              </a:spcAft>
              <a:buSzPts val="2000"/>
              <a:buChar char="•"/>
            </a:pPr>
            <a:r>
              <a:rPr lang="en-US" sz="2000"/>
              <a:t>Outside sub-Saharan Africa, </a:t>
            </a:r>
            <a:r>
              <a:rPr b="1" lang="en-US" sz="2000">
                <a:solidFill>
                  <a:schemeClr val="accent2"/>
                </a:solidFill>
              </a:rPr>
              <a:t>adolescent and young key populations account for the majority of new HIV infections among adolescents and young people. </a:t>
            </a:r>
            <a:endParaRPr/>
          </a:p>
          <a:p>
            <a:pPr indent="-355600" lvl="0" marL="457200" rtl="0" algn="l">
              <a:lnSpc>
                <a:spcPct val="115000"/>
              </a:lnSpc>
              <a:spcBef>
                <a:spcPts val="0"/>
              </a:spcBef>
              <a:spcAft>
                <a:spcPts val="0"/>
              </a:spcAft>
              <a:buSzPts val="2000"/>
              <a:buChar char="•"/>
            </a:pPr>
            <a:r>
              <a:rPr lang="en-US" sz="2000"/>
              <a:t>In Asia-Pacific, 26% of all new HIV infections occur among young people – and </a:t>
            </a:r>
            <a:r>
              <a:rPr b="1" lang="en-US" sz="2000">
                <a:solidFill>
                  <a:schemeClr val="accent2"/>
                </a:solidFill>
              </a:rPr>
              <a:t>99% of those are young people from key populations </a:t>
            </a:r>
            <a:r>
              <a:rPr lang="en-US" sz="2000"/>
              <a:t>and their sex partners. </a:t>
            </a:r>
            <a:endParaRPr/>
          </a:p>
          <a:p>
            <a:pPr indent="-355600" lvl="0" marL="457200" rtl="0" algn="l">
              <a:lnSpc>
                <a:spcPct val="115000"/>
              </a:lnSpc>
              <a:spcBef>
                <a:spcPts val="0"/>
              </a:spcBef>
              <a:spcAft>
                <a:spcPts val="0"/>
              </a:spcAft>
              <a:buSzPts val="2000"/>
              <a:buChar char="•"/>
            </a:pPr>
            <a:r>
              <a:rPr lang="en-US" sz="2000"/>
              <a:t>Rates of </a:t>
            </a:r>
            <a:r>
              <a:rPr b="1" lang="en-US" sz="2000">
                <a:solidFill>
                  <a:schemeClr val="accent2"/>
                </a:solidFill>
              </a:rPr>
              <a:t>viral hepatitis C </a:t>
            </a:r>
            <a:r>
              <a:rPr lang="en-US" sz="2000"/>
              <a:t>are high and rising among young people who inject drugs </a:t>
            </a:r>
            <a:r>
              <a:rPr lang="en-US" sz="2000"/>
              <a:t>and young gay, bisexual and other men who have sex with men.</a:t>
            </a:r>
            <a:endParaRPr>
              <a:highlight>
                <a:srgbClr val="FF9900"/>
              </a:highlight>
            </a:endParaRPr>
          </a:p>
          <a:p>
            <a:pPr indent="0" lvl="0" marL="0" rtl="0" algn="l">
              <a:lnSpc>
                <a:spcPct val="100000"/>
              </a:lnSpc>
              <a:spcBef>
                <a:spcPts val="1000"/>
              </a:spcBef>
              <a:spcAft>
                <a:spcPts val="0"/>
              </a:spcAft>
              <a:buSzPts val="1837"/>
              <a:buNone/>
            </a:pPr>
            <a:r>
              <a:t/>
            </a:r>
            <a:endParaRPr sz="2000"/>
          </a:p>
          <a:p>
            <a:pPr indent="0" lvl="0" marL="0" rtl="0" algn="l">
              <a:lnSpc>
                <a:spcPct val="100000"/>
              </a:lnSpc>
              <a:spcBef>
                <a:spcPts val="1000"/>
              </a:spcBef>
              <a:spcAft>
                <a:spcPts val="0"/>
              </a:spcAft>
              <a:buSzPts val="1837"/>
              <a:buNone/>
            </a:pPr>
            <a:r>
              <a:t/>
            </a:r>
            <a:endParaRPr sz="2000"/>
          </a:p>
        </p:txBody>
      </p:sp>
      <p:sp>
        <p:nvSpPr>
          <p:cNvPr id="159" name="Google Shape;159;p1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100"/>
              <a:t>Young key populations are at </a:t>
            </a:r>
            <a:endParaRPr sz="3100"/>
          </a:p>
          <a:p>
            <a:pPr indent="0" lvl="0" marL="0" rtl="0" algn="l">
              <a:lnSpc>
                <a:spcPct val="90000"/>
              </a:lnSpc>
              <a:spcBef>
                <a:spcPts val="0"/>
              </a:spcBef>
              <a:spcAft>
                <a:spcPts val="0"/>
              </a:spcAft>
              <a:buClr>
                <a:schemeClr val="lt1"/>
              </a:buClr>
              <a:buSzPts val="4000"/>
              <a:buFont typeface="Arial"/>
              <a:buNone/>
            </a:pPr>
            <a:r>
              <a:rPr lang="en-US" sz="3100"/>
              <a:t>particular risk of HIV</a:t>
            </a:r>
            <a:endParaRPr sz="3100"/>
          </a:p>
        </p:txBody>
      </p:sp>
      <p:cxnSp>
        <p:nvCxnSpPr>
          <p:cNvPr id="160" name="Google Shape;160;p1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61" name="Google Shape;161;p11"/>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VULNERABILITY OF ADOLESCENT AND YOUNG KEY POPULATIONS</a:t>
            </a:r>
            <a:endParaRPr b="0" i="0" sz="1400" u="none" cap="none" strike="noStrike">
              <a:solidFill>
                <a:srgbClr val="000000"/>
              </a:solidFill>
              <a:latin typeface="Arial"/>
              <a:ea typeface="Arial"/>
              <a:cs typeface="Arial"/>
              <a:sym typeface="Arial"/>
            </a:endParaRPr>
          </a:p>
        </p:txBody>
      </p:sp>
      <p:sp>
        <p:nvSpPr>
          <p:cNvPr id="162" name="Google Shape;162;p11"/>
          <p:cNvSpPr txBox="1"/>
          <p:nvPr/>
        </p:nvSpPr>
        <p:spPr>
          <a:xfrm>
            <a:off x="838200" y="5358075"/>
            <a:ext cx="10260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Sources: UNAIDS Global AIDS Monitoring, 2022 (</a:t>
            </a:r>
            <a:r>
              <a:rPr lang="en-US" u="sng">
                <a:solidFill>
                  <a:srgbClr val="0563C1"/>
                </a:solidFill>
                <a:latin typeface="Calibri"/>
                <a:ea typeface="Calibri"/>
                <a:cs typeface="Calibri"/>
                <a:sym typeface="Calibri"/>
                <a:hlinkClick r:id="rId3">
                  <a:extLst>
                    <a:ext uri="{A12FA001-AC4F-418D-AE19-62706E023703}">
                      <ahyp:hlinkClr val="tx"/>
                    </a:ext>
                  </a:extLst>
                </a:hlinkClick>
              </a:rPr>
              <a:t>https://aidsinfo.unaids.org/</a:t>
            </a:r>
            <a:r>
              <a:rPr lang="en-US">
                <a:latin typeface="Calibri"/>
                <a:ea typeface="Calibri"/>
                <a:cs typeface="Calibri"/>
                <a:sym typeface="Calibri"/>
              </a:rPr>
              <a:t>); </a:t>
            </a:r>
            <a:r>
              <a:rPr i="1" lang="en-US">
                <a:solidFill>
                  <a:srgbClr val="000000"/>
                </a:solidFill>
                <a:latin typeface="Calibri"/>
                <a:ea typeface="Calibri"/>
                <a:cs typeface="Calibri"/>
                <a:sym typeface="Calibri"/>
              </a:rPr>
              <a:t>Global AIDS Update 2022</a:t>
            </a:r>
            <a:r>
              <a:rPr lang="en-US">
                <a:solidFill>
                  <a:srgbClr val="000000"/>
                </a:solidFill>
                <a:latin typeface="Calibri"/>
                <a:ea typeface="Calibri"/>
                <a:cs typeface="Calibri"/>
                <a:sym typeface="Calibri"/>
              </a:rPr>
              <a:t> (UNAIDS, 2022);</a:t>
            </a:r>
            <a:r>
              <a:rPr lang="en-US">
                <a:solidFill>
                  <a:srgbClr val="EC6470"/>
                </a:solidFill>
                <a:latin typeface="Calibri"/>
                <a:ea typeface="Calibri"/>
                <a:cs typeface="Calibri"/>
                <a:sym typeface="Calibri"/>
              </a:rPr>
              <a:t> </a:t>
            </a:r>
            <a:r>
              <a:rPr i="1" lang="en-US">
                <a:latin typeface="Calibri"/>
                <a:ea typeface="Calibri"/>
                <a:cs typeface="Calibri"/>
                <a:sym typeface="Calibri"/>
              </a:rPr>
              <a:t>Putting Young Key Populations First: HIV and Young People from Key Populations in the Asia and Pacific Region 2022 </a:t>
            </a:r>
            <a:r>
              <a:rPr lang="en-US">
                <a:latin typeface="Calibri"/>
                <a:ea typeface="Calibri"/>
                <a:cs typeface="Calibri"/>
                <a:sym typeface="Calibri"/>
              </a:rPr>
              <a:t>(UNAIDS, 2022); </a:t>
            </a:r>
            <a:r>
              <a:rPr i="1" lang="en-US">
                <a:solidFill>
                  <a:srgbClr val="000000"/>
                </a:solidFill>
                <a:latin typeface="Calibri"/>
                <a:ea typeface="Calibri"/>
                <a:cs typeface="Calibri"/>
                <a:sym typeface="Calibri"/>
              </a:rPr>
              <a:t>Consolidated guidelines on HIV, viral hepatitis and STI prevention, diagnosis, treatment and care for key populations</a:t>
            </a:r>
            <a:r>
              <a:rPr lang="en-US">
                <a:solidFill>
                  <a:srgbClr val="000000"/>
                </a:solidFill>
                <a:latin typeface="Calibri"/>
                <a:ea typeface="Calibri"/>
                <a:cs typeface="Calibri"/>
                <a:sym typeface="Calibri"/>
              </a:rPr>
              <a:t> (WHO, 2022)</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3"/>
          <p:cNvSpPr txBox="1"/>
          <p:nvPr>
            <p:ph idx="1" type="body"/>
          </p:nvPr>
        </p:nvSpPr>
        <p:spPr>
          <a:xfrm>
            <a:off x="838200" y="1459626"/>
            <a:ext cx="10515600" cy="424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2020"/>
              <a:buNone/>
            </a:pPr>
            <a:r>
              <a:rPr lang="en-US" sz="2200"/>
              <a:t>Adolescence and young adulthood are periods when identities are forming</a:t>
            </a:r>
            <a:r>
              <a:rPr lang="en-US" sz="2200" strike="sngStrike"/>
              <a:t>ed</a:t>
            </a:r>
            <a:r>
              <a:rPr lang="en-US" sz="2200"/>
              <a:t> and new life explorations and experiences are made. Adolescents in particular are still developing into mature people. They experience rapid emotional, physical and social changes. These combine with structural factors in ways that affect the ability of adolescents and young people to make healthy choices for themselves. Power imbalances in relationships due to their age can make them especially vulnerable to HIV, viral hepatitis and other STIs.</a:t>
            </a:r>
            <a:endParaRPr/>
          </a:p>
          <a:p>
            <a:pPr indent="0" lvl="0" marL="0" rtl="0" algn="l">
              <a:lnSpc>
                <a:spcPct val="100000"/>
              </a:lnSpc>
              <a:spcBef>
                <a:spcPts val="1000"/>
              </a:spcBef>
              <a:spcAft>
                <a:spcPts val="0"/>
              </a:spcAft>
              <a:buSzPts val="2020"/>
              <a:buNone/>
            </a:pPr>
            <a:br>
              <a:rPr b="1" lang="en-US" sz="2200"/>
            </a:br>
            <a:r>
              <a:rPr b="1" lang="en-US" sz="2200"/>
              <a:t>These challenges are even more acute for adolescents and young people from key populations.</a:t>
            </a:r>
            <a:endParaRPr/>
          </a:p>
          <a:p>
            <a:pPr indent="0" lvl="0" marL="0" rtl="0" algn="l">
              <a:lnSpc>
                <a:spcPct val="100000"/>
              </a:lnSpc>
              <a:spcBef>
                <a:spcPts val="1000"/>
              </a:spcBef>
              <a:spcAft>
                <a:spcPts val="0"/>
              </a:spcAft>
              <a:buSzPts val="2020"/>
              <a:buNone/>
            </a:pPr>
            <a:r>
              <a:t/>
            </a:r>
            <a:endParaRPr sz="2200"/>
          </a:p>
          <a:p>
            <a:pPr indent="0" lvl="0" marL="0" rtl="0" algn="l">
              <a:lnSpc>
                <a:spcPct val="100000"/>
              </a:lnSpc>
              <a:spcBef>
                <a:spcPts val="1000"/>
              </a:spcBef>
              <a:spcAft>
                <a:spcPts val="0"/>
              </a:spcAft>
              <a:buSzPts val="2020"/>
              <a:buNone/>
            </a:pPr>
            <a:r>
              <a:t/>
            </a:r>
            <a:endParaRPr sz="2200"/>
          </a:p>
        </p:txBody>
      </p:sp>
      <p:sp>
        <p:nvSpPr>
          <p:cNvPr id="169" name="Google Shape;169;p3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600"/>
              <a:t>Adolescence and young adulthood</a:t>
            </a:r>
            <a:endParaRPr sz="4000"/>
          </a:p>
        </p:txBody>
      </p:sp>
      <p:cxnSp>
        <p:nvCxnSpPr>
          <p:cNvPr id="170" name="Google Shape;170;p3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71" name="Google Shape;171;p33"/>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VULNERABILITY OF ADOLESCENT AND YOUNG KEY POPULATIONS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t>Access to information</a:t>
            </a:r>
            <a:endParaRPr/>
          </a:p>
        </p:txBody>
      </p:sp>
      <p:sp>
        <p:nvSpPr>
          <p:cNvPr id="177" name="Google Shape;177;p50"/>
          <p:cNvSpPr txBox="1"/>
          <p:nvPr>
            <p:ph idx="1" type="body"/>
          </p:nvPr>
        </p:nvSpPr>
        <p:spPr>
          <a:xfrm>
            <a:off x="838200" y="1597025"/>
            <a:ext cx="5181600" cy="43512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800"/>
              <a:buFont typeface="Arial"/>
              <a:buNone/>
            </a:pPr>
            <a:r>
              <a:rPr b="1" lang="en-US" sz="1500"/>
              <a:t>Many adolescent and young key populations lack accurate, age-appropriate information on sexu</a:t>
            </a:r>
            <a:r>
              <a:rPr b="1" lang="en-US" sz="1500">
                <a:highlight>
                  <a:schemeClr val="lt1"/>
                </a:highlight>
              </a:rPr>
              <a:t>al and reproductive health, and have misconceptions about the risks of HIV, viral hepatitis and other sexually transmitted infections. Reasons for this include:</a:t>
            </a:r>
            <a:endParaRPr sz="1500">
              <a:highlight>
                <a:schemeClr val="lt1"/>
              </a:highlight>
            </a:endParaRPr>
          </a:p>
          <a:p>
            <a:pPr indent="-226059" lvl="0" marL="228600" rtl="0" algn="l">
              <a:lnSpc>
                <a:spcPct val="120000"/>
              </a:lnSpc>
              <a:spcBef>
                <a:spcPts val="1000"/>
              </a:spcBef>
              <a:spcAft>
                <a:spcPts val="0"/>
              </a:spcAft>
              <a:buSzPts val="1500"/>
              <a:buChar char="•"/>
            </a:pPr>
            <a:r>
              <a:rPr lang="en-US" sz="1500">
                <a:highlight>
                  <a:schemeClr val="lt1"/>
                </a:highlight>
              </a:rPr>
              <a:t>Lack of comprehensive sexuality education (CSE) in school and out-of-school, or poorly implemented CSE which does not address key populations’ needs and issues</a:t>
            </a:r>
            <a:endParaRPr sz="1500">
              <a:highlight>
                <a:schemeClr val="lt1"/>
              </a:highlight>
            </a:endParaRPr>
          </a:p>
          <a:p>
            <a:pPr indent="-226059" lvl="0" marL="228600" rtl="0" algn="l">
              <a:lnSpc>
                <a:spcPct val="120000"/>
              </a:lnSpc>
              <a:spcBef>
                <a:spcPts val="1000"/>
              </a:spcBef>
              <a:spcAft>
                <a:spcPts val="0"/>
              </a:spcAft>
              <a:buSzPts val="1500"/>
              <a:buChar char="•"/>
            </a:pPr>
            <a:r>
              <a:rPr lang="en-US" sz="1500"/>
              <a:t>Inaccurate or negative messaging on sexual and reproductive health from family, teachers and health-care providers</a:t>
            </a:r>
            <a:endParaRPr sz="1500"/>
          </a:p>
          <a:p>
            <a:pPr indent="-226059" lvl="0" marL="228600" rtl="0" algn="l">
              <a:lnSpc>
                <a:spcPct val="120000"/>
              </a:lnSpc>
              <a:spcBef>
                <a:spcPts val="1000"/>
              </a:spcBef>
              <a:spcAft>
                <a:spcPts val="0"/>
              </a:spcAft>
              <a:buSzPts val="1500"/>
              <a:buChar char="•"/>
            </a:pPr>
            <a:r>
              <a:rPr lang="en-US" sz="1500"/>
              <a:t>Sexual and reproductive health services designed for young people do not exist, or where they exist, they are not inclusive of key populations, or young people are unaware of them</a:t>
            </a:r>
            <a:endParaRPr sz="1500"/>
          </a:p>
        </p:txBody>
      </p:sp>
      <p:sp>
        <p:nvSpPr>
          <p:cNvPr id="178" name="Google Shape;178;p50"/>
          <p:cNvSpPr txBox="1"/>
          <p:nvPr>
            <p:ph idx="2" type="body"/>
          </p:nvPr>
        </p:nvSpPr>
        <p:spPr>
          <a:xfrm>
            <a:off x="6172200" y="1597025"/>
            <a:ext cx="5181600" cy="43512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20000"/>
              </a:lnSpc>
              <a:spcBef>
                <a:spcPts val="1000"/>
              </a:spcBef>
              <a:spcAft>
                <a:spcPts val="0"/>
              </a:spcAft>
              <a:buSzPct val="82949"/>
              <a:buNone/>
            </a:pPr>
            <a:r>
              <a:rPr i="1" lang="en-US" sz="2800">
                <a:solidFill>
                  <a:schemeClr val="accent2"/>
                </a:solidFill>
              </a:rPr>
              <a:t>Few young people from key populations receive adequate information and education centred on their sexual lives. Instead, they receive negative, critical, conflicting or confusing messages about gender, drug use, unintended pregnancy and STIs, including HIV. </a:t>
            </a:r>
            <a:endParaRPr/>
          </a:p>
          <a:p>
            <a:pPr indent="0" lvl="0" marL="0" rtl="0" algn="l">
              <a:lnSpc>
                <a:spcPct val="120000"/>
              </a:lnSpc>
              <a:spcBef>
                <a:spcPts val="1000"/>
              </a:spcBef>
              <a:spcAft>
                <a:spcPts val="0"/>
              </a:spcAft>
              <a:buSzPct val="82949"/>
              <a:buNone/>
            </a:pPr>
            <a:r>
              <a:t/>
            </a:r>
            <a:endParaRPr sz="2800"/>
          </a:p>
          <a:p>
            <a:pPr indent="0" lvl="0" marL="0" rtl="0" algn="r">
              <a:lnSpc>
                <a:spcPct val="120000"/>
              </a:lnSpc>
              <a:spcBef>
                <a:spcPts val="1000"/>
              </a:spcBef>
              <a:spcAft>
                <a:spcPts val="0"/>
              </a:spcAft>
              <a:buSzPct val="96774"/>
              <a:buNone/>
            </a:pPr>
            <a:r>
              <a:rPr lang="en-US" sz="2400">
                <a:solidFill>
                  <a:schemeClr val="dk2"/>
                </a:solidFill>
              </a:rPr>
              <a:t>WHO Key Populations Consolidated Guidelines, 2022</a:t>
            </a:r>
            <a:endParaRPr i="1" sz="2400">
              <a:solidFill>
                <a:schemeClr val="dk2"/>
              </a:solidFill>
            </a:endParaRPr>
          </a:p>
          <a:p>
            <a:pPr indent="0" lvl="0" marL="114300" rtl="0" algn="l">
              <a:lnSpc>
                <a:spcPct val="120000"/>
              </a:lnSpc>
              <a:spcBef>
                <a:spcPts val="1000"/>
              </a:spcBef>
              <a:spcAft>
                <a:spcPts val="0"/>
              </a:spcAft>
              <a:buSzPct val="82949"/>
              <a:buNone/>
            </a:pPr>
            <a:r>
              <a:t/>
            </a:r>
            <a:endParaRPr/>
          </a:p>
        </p:txBody>
      </p:sp>
      <p:cxnSp>
        <p:nvCxnSpPr>
          <p:cNvPr id="179" name="Google Shape;179;p5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80" name="Google Shape;180;p50"/>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VULNERABILITY OF ADOLESCENT AND YOUNG KEY POPULATIONS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5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t>Health-care providers</a:t>
            </a:r>
            <a:endParaRPr/>
          </a:p>
        </p:txBody>
      </p:sp>
      <p:sp>
        <p:nvSpPr>
          <p:cNvPr id="186" name="Google Shape;186;p51"/>
          <p:cNvSpPr txBox="1"/>
          <p:nvPr>
            <p:ph idx="1" type="body"/>
          </p:nvPr>
        </p:nvSpPr>
        <p:spPr>
          <a:xfrm>
            <a:off x="838200" y="1597025"/>
            <a:ext cx="5181600" cy="43512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1277"/>
              <a:buFont typeface="Arial"/>
              <a:buNone/>
            </a:pPr>
            <a:r>
              <a:rPr b="1" lang="en-US" sz="1500"/>
              <a:t>Health-care providers often contribute to the barriers faced by adolescent and young key populations in accessing information and services for HIV and sexual and reproductive health.</a:t>
            </a:r>
            <a:r>
              <a:rPr lang="en-US" sz="1500"/>
              <a:t> </a:t>
            </a:r>
            <a:r>
              <a:rPr b="1" lang="en-US" sz="1500"/>
              <a:t>Because of inadequate knowledge, or because of their own prejudice, health-care providers may:</a:t>
            </a:r>
            <a:endParaRPr sz="1110"/>
          </a:p>
          <a:p>
            <a:pPr indent="-224631" lvl="0" marL="228600" rtl="0" algn="l">
              <a:lnSpc>
                <a:spcPct val="120000"/>
              </a:lnSpc>
              <a:spcBef>
                <a:spcPts val="1000"/>
              </a:spcBef>
              <a:spcAft>
                <a:spcPts val="0"/>
              </a:spcAft>
              <a:buSzPts val="1338"/>
              <a:buChar char="•"/>
            </a:pPr>
            <a:r>
              <a:rPr lang="en-US" sz="1337"/>
              <a:t>Be hostile to adolescent and young key populations, or deny them services outright</a:t>
            </a:r>
            <a:endParaRPr sz="1110"/>
          </a:p>
          <a:p>
            <a:pPr indent="-224631" lvl="0" marL="228600" rtl="0" algn="l">
              <a:lnSpc>
                <a:spcPct val="120000"/>
              </a:lnSpc>
              <a:spcBef>
                <a:spcPts val="1000"/>
              </a:spcBef>
              <a:spcAft>
                <a:spcPts val="0"/>
              </a:spcAft>
              <a:buSzPts val="1338"/>
              <a:buChar char="•"/>
            </a:pPr>
            <a:r>
              <a:rPr lang="en-US" sz="1337"/>
              <a:t>Pressure adolescent and young key populations to change their sexual orientation (including promoting “conversion therapies”), stop selling sex, or stop using drugs; this is likely to discourage them from returning to seek information and care </a:t>
            </a:r>
            <a:endParaRPr sz="1110"/>
          </a:p>
          <a:p>
            <a:pPr indent="-224631" lvl="0" marL="228600" rtl="0" algn="l">
              <a:lnSpc>
                <a:spcPct val="120000"/>
              </a:lnSpc>
              <a:spcBef>
                <a:spcPts val="1000"/>
              </a:spcBef>
              <a:spcAft>
                <a:spcPts val="0"/>
              </a:spcAft>
              <a:buSzPts val="1338"/>
              <a:buChar char="•"/>
            </a:pPr>
            <a:r>
              <a:rPr lang="en-US" sz="1337"/>
              <a:t>Misunderstand prevailing laws about consent for treatment by young people aged under 18; or believe incorrectly that the adolescent or young person is unable to consent to treatment </a:t>
            </a:r>
            <a:endParaRPr sz="1110"/>
          </a:p>
          <a:p>
            <a:pPr indent="0" lvl="0" marL="0" rtl="0" algn="l">
              <a:lnSpc>
                <a:spcPct val="120000"/>
              </a:lnSpc>
              <a:spcBef>
                <a:spcPts val="0"/>
              </a:spcBef>
              <a:spcAft>
                <a:spcPts val="0"/>
              </a:spcAft>
              <a:buClr>
                <a:schemeClr val="dk1"/>
              </a:buClr>
              <a:buSzPts val="910"/>
              <a:buFont typeface="Arial"/>
              <a:buNone/>
            </a:pPr>
            <a:r>
              <a:t/>
            </a:r>
            <a:endParaRPr b="1" sz="1126"/>
          </a:p>
          <a:p>
            <a:pPr indent="0" lvl="0" marL="114300" rtl="0" algn="l">
              <a:lnSpc>
                <a:spcPct val="120000"/>
              </a:lnSpc>
              <a:spcBef>
                <a:spcPts val="1000"/>
              </a:spcBef>
              <a:spcAft>
                <a:spcPts val="0"/>
              </a:spcAft>
              <a:buSzPts val="1463"/>
              <a:buNone/>
            </a:pPr>
            <a:r>
              <a:t/>
            </a:r>
            <a:endParaRPr sz="1110"/>
          </a:p>
        </p:txBody>
      </p:sp>
      <p:sp>
        <p:nvSpPr>
          <p:cNvPr id="187" name="Google Shape;187;p51"/>
          <p:cNvSpPr txBox="1"/>
          <p:nvPr>
            <p:ph idx="2" type="body"/>
          </p:nvPr>
        </p:nvSpPr>
        <p:spPr>
          <a:xfrm>
            <a:off x="6172200" y="1597025"/>
            <a:ext cx="51816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800"/>
              <a:buNone/>
            </a:pPr>
            <a:r>
              <a:rPr i="1" lang="en-US" sz="2500">
                <a:solidFill>
                  <a:schemeClr val="accent2"/>
                </a:solidFill>
              </a:rPr>
              <a:t>Legal reforms or workarounds can circumvent obstructive laws and practices, while training and closer monitoring can reduce stigma and discrimination at health facilities.</a:t>
            </a:r>
            <a:endParaRPr sz="2500"/>
          </a:p>
          <a:p>
            <a:pPr indent="0" lvl="0" marL="0" rtl="0" algn="r">
              <a:lnSpc>
                <a:spcPct val="100000"/>
              </a:lnSpc>
              <a:spcBef>
                <a:spcPts val="1000"/>
              </a:spcBef>
              <a:spcAft>
                <a:spcPts val="0"/>
              </a:spcAft>
              <a:buSzPts val="1800"/>
              <a:buNone/>
            </a:pPr>
            <a:r>
              <a:t/>
            </a:r>
            <a:endParaRPr sz="2200"/>
          </a:p>
          <a:p>
            <a:pPr indent="0" lvl="0" marL="0" rtl="0" algn="r">
              <a:lnSpc>
                <a:spcPct val="100000"/>
              </a:lnSpc>
              <a:spcBef>
                <a:spcPts val="1000"/>
              </a:spcBef>
              <a:spcAft>
                <a:spcPts val="0"/>
              </a:spcAft>
              <a:buSzPts val="1800"/>
              <a:buNone/>
            </a:pPr>
            <a:r>
              <a:rPr lang="en-US" sz="2100">
                <a:solidFill>
                  <a:schemeClr val="dk2"/>
                </a:solidFill>
              </a:rPr>
              <a:t>Global AIDS Update 2022</a:t>
            </a:r>
            <a:endParaRPr sz="2500">
              <a:solidFill>
                <a:schemeClr val="dk2"/>
              </a:solidFill>
            </a:endParaRPr>
          </a:p>
        </p:txBody>
      </p:sp>
      <p:cxnSp>
        <p:nvCxnSpPr>
          <p:cNvPr id="188" name="Google Shape;188;p5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89" name="Google Shape;189;p51"/>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VULNERABILITY OF ADOLESCENT AND YOUNG KEY POPULATIONS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52"/>
          <p:cNvSpPr txBox="1"/>
          <p:nvPr>
            <p:ph idx="1" type="body"/>
          </p:nvPr>
        </p:nvSpPr>
        <p:spPr>
          <a:xfrm>
            <a:off x="838200" y="1574875"/>
            <a:ext cx="10515600" cy="516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b="1" lang="en-US" sz="2200"/>
              <a:t>Several factors prevent young key populations from accessing and taking up services:</a:t>
            </a:r>
            <a:endParaRPr sz="2200"/>
          </a:p>
          <a:p>
            <a:pPr indent="-342900" lvl="0" marL="342900" rtl="0" algn="l">
              <a:lnSpc>
                <a:spcPct val="100000"/>
              </a:lnSpc>
              <a:spcBef>
                <a:spcPts val="0"/>
              </a:spcBef>
              <a:spcAft>
                <a:spcPts val="0"/>
              </a:spcAft>
              <a:buSzPts val="2800"/>
              <a:buChar char="•"/>
            </a:pPr>
            <a:r>
              <a:rPr lang="en-US" sz="2200">
                <a:highlight>
                  <a:schemeClr val="lt1"/>
                </a:highlight>
              </a:rPr>
              <a:t>Legal restrictions on providing sexual and reproductive health services (including HIV testing and treatment) to those under 18 without parental/guardian consent</a:t>
            </a:r>
            <a:endParaRPr/>
          </a:p>
          <a:p>
            <a:pPr indent="-342900" lvl="0" marL="342900" rtl="0" algn="l">
              <a:lnSpc>
                <a:spcPct val="100000"/>
              </a:lnSpc>
              <a:spcBef>
                <a:spcPts val="0"/>
              </a:spcBef>
              <a:spcAft>
                <a:spcPts val="0"/>
              </a:spcAft>
              <a:buSzPts val="2800"/>
              <a:buChar char="•"/>
            </a:pPr>
            <a:r>
              <a:rPr lang="en-US" sz="2200">
                <a:highlight>
                  <a:schemeClr val="lt1"/>
                </a:highlight>
              </a:rPr>
              <a:t>Incoherence between age of consent requirements for sexual consent, medical testing and treatment, and marital union</a:t>
            </a:r>
            <a:endParaRPr/>
          </a:p>
          <a:p>
            <a:pPr indent="-342900" lvl="0" marL="342900" rtl="0" algn="l">
              <a:lnSpc>
                <a:spcPct val="100000"/>
              </a:lnSpc>
              <a:spcBef>
                <a:spcPts val="0"/>
              </a:spcBef>
              <a:spcAft>
                <a:spcPts val="0"/>
              </a:spcAft>
              <a:buSzPts val="2800"/>
              <a:buChar char="•"/>
            </a:pPr>
            <a:r>
              <a:rPr lang="en-US" sz="2200">
                <a:highlight>
                  <a:schemeClr val="lt1"/>
                </a:highlight>
              </a:rPr>
              <a:t>Incoherence between traditional/customary, religious and civil law</a:t>
            </a:r>
            <a:endParaRPr/>
          </a:p>
          <a:p>
            <a:pPr indent="-342900" lvl="0" marL="342900" rtl="0" algn="l">
              <a:lnSpc>
                <a:spcPct val="100000"/>
              </a:lnSpc>
              <a:spcBef>
                <a:spcPts val="0"/>
              </a:spcBef>
              <a:spcAft>
                <a:spcPts val="0"/>
              </a:spcAft>
              <a:buSzPts val="2800"/>
              <a:buChar char="•"/>
            </a:pPr>
            <a:r>
              <a:rPr lang="en-US" sz="2200">
                <a:highlight>
                  <a:schemeClr val="lt1"/>
                </a:highlight>
              </a:rPr>
              <a:t>Outright exclusion of young people under 18 from certain services, such as experimental treatments, and pre-exposure prophylaxis (PrEP) for HIV, in some contexts</a:t>
            </a:r>
            <a:endParaRPr/>
          </a:p>
          <a:p>
            <a:pPr indent="-342900" lvl="0" marL="342900" rtl="0" algn="l">
              <a:lnSpc>
                <a:spcPct val="100000"/>
              </a:lnSpc>
              <a:spcBef>
                <a:spcPts val="0"/>
              </a:spcBef>
              <a:spcAft>
                <a:spcPts val="0"/>
              </a:spcAft>
              <a:buSzPts val="2800"/>
              <a:buChar char="•"/>
            </a:pPr>
            <a:r>
              <a:rPr lang="en-US" sz="2200"/>
              <a:t>Adolescents and young key populations are not consulted when services are designed and planned</a:t>
            </a:r>
            <a:endParaRPr sz="2200">
              <a:highlight>
                <a:schemeClr val="lt1"/>
              </a:highlight>
            </a:endParaRPr>
          </a:p>
          <a:p>
            <a:pPr indent="0" lvl="0" marL="457200" rtl="0" algn="l">
              <a:lnSpc>
                <a:spcPct val="100000"/>
              </a:lnSpc>
              <a:spcBef>
                <a:spcPts val="0"/>
              </a:spcBef>
              <a:spcAft>
                <a:spcPts val="0"/>
              </a:spcAft>
              <a:buNone/>
            </a:pPr>
            <a:r>
              <a:t/>
            </a:r>
            <a:endParaRPr sz="2200">
              <a:highlight>
                <a:schemeClr val="lt1"/>
              </a:highlight>
            </a:endParaRPr>
          </a:p>
          <a:p>
            <a:pPr indent="0" lvl="0" marL="0" rtl="0" algn="l">
              <a:lnSpc>
                <a:spcPct val="100000"/>
              </a:lnSpc>
              <a:spcBef>
                <a:spcPts val="1000"/>
              </a:spcBef>
              <a:spcAft>
                <a:spcPts val="0"/>
              </a:spcAft>
              <a:buSzPts val="2020"/>
              <a:buNone/>
            </a:pPr>
            <a:r>
              <a:t/>
            </a:r>
            <a:endParaRPr sz="2200"/>
          </a:p>
        </p:txBody>
      </p:sp>
      <p:sp>
        <p:nvSpPr>
          <p:cNvPr id="196" name="Google Shape;196;p5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Legal, policy and social environments</a:t>
            </a:r>
            <a:endParaRPr/>
          </a:p>
        </p:txBody>
      </p:sp>
      <p:cxnSp>
        <p:nvCxnSpPr>
          <p:cNvPr id="197" name="Google Shape;197;p5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98" name="Google Shape;198;p52"/>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VULNERABILITY OF ADOLESCENT AND YOUNG KEY POPULATIONS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53"/>
          <p:cNvSpPr txBox="1"/>
          <p:nvPr>
            <p:ph idx="1" type="body"/>
          </p:nvPr>
        </p:nvSpPr>
        <p:spPr>
          <a:xfrm>
            <a:off x="838200" y="1459626"/>
            <a:ext cx="10515600" cy="4248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204"/>
              <a:buNone/>
            </a:pPr>
            <a:r>
              <a:rPr lang="en-US" sz="2400"/>
              <a:t>Evidence from sub-Saharan Africa shows that </a:t>
            </a:r>
            <a:r>
              <a:rPr b="1" lang="en-US" sz="2400"/>
              <a:t>removing or relaxing laws that require parental consent prior to HIV testing improves the health-seeking behaviours of adolescents and young people. </a:t>
            </a:r>
            <a:endParaRPr/>
          </a:p>
          <a:p>
            <a:pPr indent="0" lvl="0" marL="0" rtl="0" algn="l">
              <a:lnSpc>
                <a:spcPct val="115000"/>
              </a:lnSpc>
              <a:spcBef>
                <a:spcPts val="1000"/>
              </a:spcBef>
              <a:spcAft>
                <a:spcPts val="0"/>
              </a:spcAft>
              <a:buSzPts val="2204"/>
              <a:buNone/>
            </a:pPr>
            <a:r>
              <a:rPr lang="en-US" sz="2400"/>
              <a:t>Countries that have recently revised their laws or policies to make it easier for adolescents to access HIV testing and other HIV services include the Lao People’s Democratic Republic, Myanmar, Nepal, New Zealand, Papua New Guinea, the Philippines, Sri Lanka, Thailand and Viet Nam.</a:t>
            </a:r>
            <a:endParaRPr/>
          </a:p>
        </p:txBody>
      </p:sp>
      <p:sp>
        <p:nvSpPr>
          <p:cNvPr id="205" name="Google Shape;205;p5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Legal, policy and social environments</a:t>
            </a:r>
            <a:endParaRPr/>
          </a:p>
        </p:txBody>
      </p:sp>
      <p:cxnSp>
        <p:nvCxnSpPr>
          <p:cNvPr id="206" name="Google Shape;206;p5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07" name="Google Shape;207;p53"/>
          <p:cNvSpPr txBox="1"/>
          <p:nvPr/>
        </p:nvSpPr>
        <p:spPr>
          <a:xfrm>
            <a:off x="838198" y="5114933"/>
            <a:ext cx="1010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 </a:t>
            </a:r>
            <a:r>
              <a:rPr b="0" i="1" lang="en-US" sz="1400" u="none" cap="none" strike="noStrike">
                <a:solidFill>
                  <a:schemeClr val="dk2"/>
                </a:solidFill>
                <a:latin typeface="Arial"/>
                <a:ea typeface="Arial"/>
                <a:cs typeface="Arial"/>
                <a:sym typeface="Arial"/>
              </a:rPr>
              <a:t>Global AIDS Update 2022 </a:t>
            </a:r>
            <a:r>
              <a:rPr b="0" lang="en-US" sz="1400" u="none" cap="none" strike="noStrike">
                <a:solidFill>
                  <a:schemeClr val="dk2"/>
                </a:solidFill>
                <a:latin typeface="Arial"/>
                <a:ea typeface="Arial"/>
                <a:cs typeface="Arial"/>
                <a:sym typeface="Arial"/>
              </a:rPr>
              <a:t>(UNAIDS, 2022)</a:t>
            </a:r>
            <a:endParaRPr b="0" sz="1400" u="none" cap="none" strike="noStrike">
              <a:solidFill>
                <a:schemeClr val="dk2"/>
              </a:solidFill>
              <a:latin typeface="Arial"/>
              <a:ea typeface="Arial"/>
              <a:cs typeface="Arial"/>
              <a:sym typeface="Arial"/>
            </a:endParaRPr>
          </a:p>
        </p:txBody>
      </p:sp>
      <p:sp>
        <p:nvSpPr>
          <p:cNvPr id="208" name="Google Shape;208;p53"/>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VULNERABILITY OF ADOLESCENT AND YOUNG KEY POPULATIONS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7 Contents</a:t>
            </a:r>
            <a:endParaRPr/>
          </a:p>
        </p:txBody>
      </p:sp>
      <p:sp>
        <p:nvSpPr>
          <p:cNvPr id="214" name="Google Shape;214;p54"/>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adolescent and young key populations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Making services adolescent- and youth-friendly</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Leadership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Youth-led and youth-focused interventions to remove barriers to services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66" name="Google Shape;66;p2"/>
          <p:cNvSpPr txBox="1"/>
          <p:nvPr>
            <p:ph idx="1" type="body"/>
          </p:nvPr>
        </p:nvSpPr>
        <p:spPr>
          <a:xfrm>
            <a:off x="838199" y="1545767"/>
            <a:ext cx="10515600" cy="45930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1000"/>
              </a:spcBef>
              <a:spcAft>
                <a:spcPts val="0"/>
              </a:spcAft>
              <a:buClr>
                <a:schemeClr val="dk1"/>
              </a:buClr>
              <a:buSzPts val="2800"/>
              <a:buNone/>
            </a:pPr>
            <a:r>
              <a:rPr lang="en-US" sz="2200"/>
              <a:t>Adolescents and young people (aged 10-24 years) from key populations face the same vulnerabilities to HIV, viral hepatitis and TB as older key populations, and many of the barriers to access to services – in other words, the vulnerabilities and barriers that are covered in the other modules in this training. </a:t>
            </a:r>
            <a:endParaRPr/>
          </a:p>
          <a:p>
            <a:pPr indent="0" lvl="0" marL="0" rtl="0" algn="l">
              <a:lnSpc>
                <a:spcPct val="100000"/>
              </a:lnSpc>
              <a:spcBef>
                <a:spcPts val="1000"/>
              </a:spcBef>
              <a:spcAft>
                <a:spcPts val="0"/>
              </a:spcAft>
              <a:buClr>
                <a:schemeClr val="dk1"/>
              </a:buClr>
              <a:buSzPts val="2800"/>
              <a:buNone/>
            </a:pPr>
            <a:r>
              <a:rPr lang="en-US" sz="2200"/>
              <a:t>However, </a:t>
            </a:r>
            <a:r>
              <a:rPr b="1" lang="en-US" sz="2200">
                <a:solidFill>
                  <a:schemeClr val="accent2"/>
                </a:solidFill>
              </a:rPr>
              <a:t>these factors may be exacerbated among adolescents and young people from key populations </a:t>
            </a:r>
            <a:r>
              <a:rPr lang="en-US" sz="2200"/>
              <a:t>because of rapid physical and mental changes, combined with psychosocial, familial, social, educational and economic vulnerabilities due to their age and, often, their lack of legal and economic independence. </a:t>
            </a:r>
            <a:r>
              <a:rPr lang="en-US" sz="2200">
                <a:highlight>
                  <a:schemeClr val="lt1"/>
                </a:highlight>
              </a:rPr>
              <a:t>There are also barriers to service providers working with young key populations, including consent and guardianship issues, and sometimes risk of prosecution for being viewed as supporting criminalised behaviour in young pe</a:t>
            </a:r>
            <a:r>
              <a:rPr lang="en-US" sz="2200"/>
              <a:t>ople.</a:t>
            </a:r>
            <a:endParaRPr/>
          </a:p>
          <a:p>
            <a:pPr indent="0" lvl="0" marL="0" rtl="0" algn="l">
              <a:lnSpc>
                <a:spcPct val="100000"/>
              </a:lnSpc>
              <a:spcBef>
                <a:spcPts val="1000"/>
              </a:spcBef>
              <a:spcAft>
                <a:spcPts val="0"/>
              </a:spcAft>
              <a:buClr>
                <a:schemeClr val="dk1"/>
              </a:buClr>
              <a:buSzPts val="2800"/>
              <a:buNone/>
            </a:pPr>
            <a:r>
              <a:rPr lang="en-US" sz="2200"/>
              <a:t>This module covers the elements of programmes and approaches that UN organisations can develop together with organisations of young people to promote their health and human rights.</a:t>
            </a:r>
            <a:endParaRPr sz="2200">
              <a:solidFill>
                <a:schemeClr val="accent2"/>
              </a:solidFill>
            </a:endParaRPr>
          </a:p>
        </p:txBody>
      </p:sp>
      <p:sp>
        <p:nvSpPr>
          <p:cNvPr id="67" name="Google Shape;67;p2"/>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INTRODUCTION</a:t>
            </a:r>
            <a:endParaRPr b="0" i="0" sz="1400" u="none" cap="none" strike="noStrike">
              <a:solidFill>
                <a:srgbClr val="000000"/>
              </a:solidFill>
              <a:latin typeface="Arial"/>
              <a:ea typeface="Arial"/>
              <a:cs typeface="Arial"/>
              <a:sym typeface="Arial"/>
            </a:endParaRPr>
          </a:p>
        </p:txBody>
      </p:sp>
      <p:cxnSp>
        <p:nvCxnSpPr>
          <p:cNvPr id="68" name="Google Shape;68;p2"/>
          <p:cNvCxnSpPr>
            <a:endCxn id="67" idx="1"/>
          </p:cNvCxnSpPr>
          <p:nvPr/>
        </p:nvCxnSpPr>
        <p:spPr>
          <a:xfrm>
            <a:off x="255899" y="662546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55"/>
          <p:cNvSpPr txBox="1"/>
          <p:nvPr>
            <p:ph idx="1" type="body"/>
          </p:nvPr>
        </p:nvSpPr>
        <p:spPr>
          <a:xfrm>
            <a:off x="838200" y="1825625"/>
            <a:ext cx="5181600" cy="4669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1000"/>
              </a:spcBef>
              <a:spcAft>
                <a:spcPts val="0"/>
              </a:spcAft>
              <a:buSzPts val="1800"/>
              <a:buNone/>
            </a:pPr>
            <a:r>
              <a:rPr i="1" lang="en-US" sz="2400">
                <a:solidFill>
                  <a:schemeClr val="accent2"/>
                </a:solidFill>
              </a:rPr>
              <a:t>Services must be designed and delivered to consider the differing needs and rights of young people according to their age, gender identity, sexual orientation, specific behaviours, the complexities of their social and legal environment and the epidemic setting, while simultaneously respecting the Convention on the Rights of the Child.</a:t>
            </a:r>
            <a:endParaRPr i="1" sz="2400">
              <a:solidFill>
                <a:schemeClr val="accent2"/>
              </a:solidFill>
            </a:endParaRPr>
          </a:p>
          <a:p>
            <a:pPr indent="0" lvl="0" marL="0" rtl="0" algn="r">
              <a:lnSpc>
                <a:spcPct val="120000"/>
              </a:lnSpc>
              <a:spcBef>
                <a:spcPts val="1000"/>
              </a:spcBef>
              <a:spcAft>
                <a:spcPts val="0"/>
              </a:spcAft>
              <a:buSzPts val="2323"/>
              <a:buNone/>
            </a:pPr>
            <a:r>
              <a:rPr lang="en-US" sz="1900">
                <a:solidFill>
                  <a:schemeClr val="dk2"/>
                </a:solidFill>
              </a:rPr>
              <a:t>WHO Key Populations Consolidated Guidelines, 2022</a:t>
            </a:r>
            <a:endParaRPr i="1" sz="1900"/>
          </a:p>
        </p:txBody>
      </p:sp>
      <p:sp>
        <p:nvSpPr>
          <p:cNvPr id="221" name="Google Shape;221;p55"/>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600"/>
              <a:t>Youth-friendly services</a:t>
            </a:r>
            <a:endParaRPr sz="4000"/>
          </a:p>
        </p:txBody>
      </p:sp>
      <p:cxnSp>
        <p:nvCxnSpPr>
          <p:cNvPr id="222" name="Google Shape;222;p5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23" name="Google Shape;223;p55"/>
          <p:cNvSpPr txBox="1"/>
          <p:nvPr/>
        </p:nvSpPr>
        <p:spPr>
          <a:xfrm>
            <a:off x="838199" y="6494685"/>
            <a:ext cx="6866467"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MAKING SERVICES ADOLESCENT- AND YOUTH-FRIENDLY</a:t>
            </a:r>
            <a:endParaRPr b="0" i="0" sz="1400" u="none" cap="none" strike="noStrike">
              <a:solidFill>
                <a:srgbClr val="000000"/>
              </a:solidFill>
              <a:latin typeface="Arial"/>
              <a:ea typeface="Arial"/>
              <a:cs typeface="Arial"/>
              <a:sym typeface="Arial"/>
            </a:endParaRPr>
          </a:p>
        </p:txBody>
      </p:sp>
      <p:sp>
        <p:nvSpPr>
          <p:cNvPr id="224" name="Google Shape;224;p55"/>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lnSpc>
                <a:spcPct val="100000"/>
              </a:lnSpc>
              <a:spcBef>
                <a:spcPts val="1000"/>
              </a:spcBef>
              <a:spcAft>
                <a:spcPts val="0"/>
              </a:spcAft>
              <a:buClr>
                <a:srgbClr val="000000"/>
              </a:buClr>
              <a:buSzPts val="1800"/>
              <a:buFont typeface="Arial"/>
              <a:buNone/>
            </a:pPr>
            <a:r>
              <a:rPr lang="en-US" sz="2400"/>
              <a:t>WHO provides guidance on this in </a:t>
            </a:r>
            <a:r>
              <a:rPr i="1" lang="en-US" sz="2400" u="sng">
                <a:solidFill>
                  <a:schemeClr val="hlink"/>
                </a:solidFill>
                <a:hlinkClick r:id="rId3"/>
              </a:rPr>
              <a:t>Making health services adolescent friendly: Developing national quality standards for adolescent friendly health services</a:t>
            </a:r>
            <a:r>
              <a:rPr lang="en-US" sz="2400"/>
              <a:t> (2012).</a:t>
            </a:r>
            <a:endParaRPr i="1" sz="2400"/>
          </a:p>
          <a:p>
            <a:pPr indent="0" lvl="0" marL="0" rtl="0" algn="l">
              <a:spcBef>
                <a:spcPts val="10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6"/>
          <p:cNvSpPr txBox="1"/>
          <p:nvPr>
            <p:ph idx="1" type="body"/>
          </p:nvPr>
        </p:nvSpPr>
        <p:spPr>
          <a:xfrm>
            <a:off x="838200" y="1567206"/>
            <a:ext cx="10515600" cy="4613461"/>
          </a:xfrm>
          <a:prstGeom prst="rect">
            <a:avLst/>
          </a:prstGeom>
          <a:noFill/>
          <a:ln>
            <a:noFill/>
          </a:ln>
        </p:spPr>
        <p:txBody>
          <a:bodyPr anchorCtr="0" anchor="t" bIns="45700" lIns="91425" spcFirstLastPara="1" rIns="91425" wrap="square" tIns="45700">
            <a:normAutofit/>
          </a:bodyPr>
          <a:lstStyle/>
          <a:p>
            <a:pPr indent="-406400" lvl="0" marL="457200" rtl="0" algn="l">
              <a:lnSpc>
                <a:spcPct val="100000"/>
              </a:lnSpc>
              <a:spcBef>
                <a:spcPts val="0"/>
              </a:spcBef>
              <a:spcAft>
                <a:spcPts val="0"/>
              </a:spcAft>
              <a:buSzPts val="2800"/>
              <a:buChar char="•"/>
            </a:pPr>
            <a:r>
              <a:rPr lang="en-US" sz="2400"/>
              <a:t>Quality services are friend</a:t>
            </a:r>
            <a:r>
              <a:rPr lang="en-US" sz="2400">
                <a:highlight>
                  <a:schemeClr val="lt1"/>
                </a:highlight>
              </a:rPr>
              <a:t>ly, tailored, affordable, confidential, safe and easy to access, at convenient times </a:t>
            </a:r>
            <a:endParaRPr>
              <a:highlight>
                <a:schemeClr val="lt1"/>
              </a:highlight>
            </a:endParaRPr>
          </a:p>
          <a:p>
            <a:pPr indent="-406400" lvl="0" marL="457200" rtl="0" algn="l">
              <a:lnSpc>
                <a:spcPct val="100000"/>
              </a:lnSpc>
              <a:spcBef>
                <a:spcPts val="0"/>
              </a:spcBef>
              <a:spcAft>
                <a:spcPts val="0"/>
              </a:spcAft>
              <a:buSzPts val="2800"/>
              <a:buChar char="•"/>
            </a:pPr>
            <a:r>
              <a:rPr lang="en-US" sz="2400">
                <a:highlight>
                  <a:schemeClr val="lt1"/>
                </a:highlight>
              </a:rPr>
              <a:t>Comprehensive, youth-centred services are integrated and decentralised where relevant</a:t>
            </a:r>
            <a:endParaRPr>
              <a:highlight>
                <a:schemeClr val="lt1"/>
              </a:highlight>
            </a:endParaRPr>
          </a:p>
          <a:p>
            <a:pPr indent="-406400" lvl="0" marL="457200" rtl="0" algn="l">
              <a:lnSpc>
                <a:spcPct val="100000"/>
              </a:lnSpc>
              <a:spcBef>
                <a:spcPts val="0"/>
              </a:spcBef>
              <a:spcAft>
                <a:spcPts val="0"/>
              </a:spcAft>
              <a:buSzPts val="2800"/>
              <a:buChar char="•"/>
            </a:pPr>
            <a:r>
              <a:rPr lang="en-US" sz="2400">
                <a:highlight>
                  <a:schemeClr val="lt1"/>
                </a:highlight>
              </a:rPr>
              <a:t>Developmentally appropriate information and education are provided</a:t>
            </a:r>
            <a:endParaRPr>
              <a:highlight>
                <a:schemeClr val="lt1"/>
              </a:highlight>
            </a:endParaRPr>
          </a:p>
          <a:p>
            <a:pPr indent="-406400" lvl="0" marL="457200" rtl="0" algn="l">
              <a:lnSpc>
                <a:spcPct val="100000"/>
              </a:lnSpc>
              <a:spcBef>
                <a:spcPts val="0"/>
              </a:spcBef>
              <a:spcAft>
                <a:spcPts val="0"/>
              </a:spcAft>
              <a:buSzPts val="2800"/>
              <a:buChar char="•"/>
            </a:pPr>
            <a:r>
              <a:rPr lang="en-US" sz="2400">
                <a:highlight>
                  <a:schemeClr val="lt1"/>
                </a:highlight>
              </a:rPr>
              <a:t>Healthcare providers, peers, educators, people working in welfare, social and justice services are trained and competent to provide quality services for young people</a:t>
            </a:r>
            <a:endParaRPr sz="2400">
              <a:highlight>
                <a:schemeClr val="lt1"/>
              </a:highlight>
            </a:endParaRPr>
          </a:p>
          <a:p>
            <a:pPr indent="-406400" lvl="0" marL="457200" rtl="0" algn="l">
              <a:lnSpc>
                <a:spcPct val="100000"/>
              </a:lnSpc>
              <a:spcBef>
                <a:spcPts val="0"/>
              </a:spcBef>
              <a:spcAft>
                <a:spcPts val="0"/>
              </a:spcAft>
              <a:buSzPts val="2800"/>
              <a:buChar char="•"/>
            </a:pPr>
            <a:r>
              <a:rPr lang="en-US" sz="2400"/>
              <a:t>Supportive and make use of peer based and peer-led initiatives (with appropriate remuneration of young people)</a:t>
            </a:r>
            <a:endParaRPr/>
          </a:p>
        </p:txBody>
      </p:sp>
      <p:sp>
        <p:nvSpPr>
          <p:cNvPr id="231" name="Google Shape;231;p56"/>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000"/>
              <a:t>Key characteristics of effective services </a:t>
            </a:r>
            <a:endParaRPr sz="3000"/>
          </a:p>
          <a:p>
            <a:pPr indent="0" lvl="0" marL="0" rtl="0" algn="l">
              <a:lnSpc>
                <a:spcPct val="90000"/>
              </a:lnSpc>
              <a:spcBef>
                <a:spcPts val="0"/>
              </a:spcBef>
              <a:spcAft>
                <a:spcPts val="0"/>
              </a:spcAft>
              <a:buClr>
                <a:schemeClr val="lt1"/>
              </a:buClr>
              <a:buSzPts val="4000"/>
              <a:buFont typeface="Arial"/>
              <a:buNone/>
            </a:pPr>
            <a:r>
              <a:rPr lang="en-US" sz="3000"/>
              <a:t>for adolescent and young key populations</a:t>
            </a:r>
            <a:endParaRPr sz="3000"/>
          </a:p>
        </p:txBody>
      </p:sp>
      <p:cxnSp>
        <p:nvCxnSpPr>
          <p:cNvPr id="232" name="Google Shape;232;p5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33" name="Google Shape;233;p56"/>
          <p:cNvSpPr txBox="1"/>
          <p:nvPr/>
        </p:nvSpPr>
        <p:spPr>
          <a:xfrm>
            <a:off x="838198" y="5495933"/>
            <a:ext cx="10108097" cy="6155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 </a:t>
            </a:r>
            <a:r>
              <a:rPr b="0" i="1" lang="en-US" sz="1400" u="none" cap="none" strike="noStrike">
                <a:solidFill>
                  <a:schemeClr val="dk2"/>
                </a:solidFill>
                <a:latin typeface="Arial"/>
                <a:ea typeface="Arial"/>
                <a:cs typeface="Arial"/>
                <a:sym typeface="Arial"/>
              </a:rPr>
              <a:t>Consolidated guidelines on HIV, viral hepatitis and STI prevention, diagnosis, treatment and care for key populations </a:t>
            </a:r>
            <a:r>
              <a:rPr b="0" lang="en-US" sz="1400" u="none" cap="none" strike="noStrike">
                <a:solidFill>
                  <a:schemeClr val="dk2"/>
                </a:solidFill>
                <a:latin typeface="Arial"/>
                <a:ea typeface="Arial"/>
                <a:cs typeface="Arial"/>
                <a:sym typeface="Arial"/>
              </a:rPr>
              <a:t>(WHO, 2022)</a:t>
            </a:r>
            <a:endParaRPr b="0" sz="1400" u="none" cap="none" strike="noStrike">
              <a:solidFill>
                <a:schemeClr val="dk2"/>
              </a:solidFill>
              <a:latin typeface="Arial"/>
              <a:ea typeface="Arial"/>
              <a:cs typeface="Arial"/>
              <a:sym typeface="Arial"/>
            </a:endParaRPr>
          </a:p>
        </p:txBody>
      </p:sp>
      <p:sp>
        <p:nvSpPr>
          <p:cNvPr id="234" name="Google Shape;234;p56"/>
          <p:cNvSpPr txBox="1"/>
          <p:nvPr/>
        </p:nvSpPr>
        <p:spPr>
          <a:xfrm>
            <a:off x="838199" y="6494685"/>
            <a:ext cx="6866467"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MAKING SERVICES ADOLESCENT- AND YOUTH-FRIENDLY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5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7 Contents</a:t>
            </a:r>
            <a:endParaRPr/>
          </a:p>
        </p:txBody>
      </p:sp>
      <p:sp>
        <p:nvSpPr>
          <p:cNvPr id="240" name="Google Shape;240;p57"/>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Making services adolescent- and youth-friendly</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Leadership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Youth-led and youth-focused interventions to remove barriers to services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58"/>
          <p:cNvSpPr txBox="1"/>
          <p:nvPr>
            <p:ph idx="1" type="body"/>
          </p:nvPr>
        </p:nvSpPr>
        <p:spPr>
          <a:xfrm>
            <a:off x="838200" y="1567206"/>
            <a:ext cx="10515600" cy="4613461"/>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20000"/>
              </a:lnSpc>
              <a:spcBef>
                <a:spcPts val="1000"/>
              </a:spcBef>
              <a:spcAft>
                <a:spcPts val="0"/>
              </a:spcAft>
              <a:buSzPts val="1800"/>
              <a:buNone/>
            </a:pPr>
            <a:r>
              <a:rPr lang="en-US" sz="1800"/>
              <a:t>Across regions and in many countries, youth organisations are advocating for greater involvement in policy and service delivery in HIV, sexual and reproductive health and rights.</a:t>
            </a:r>
            <a:endParaRPr/>
          </a:p>
          <a:p>
            <a:pPr indent="0" lvl="0" marL="0" rtl="0" algn="l">
              <a:lnSpc>
                <a:spcPct val="120000"/>
              </a:lnSpc>
              <a:spcBef>
                <a:spcPts val="1000"/>
              </a:spcBef>
              <a:spcAft>
                <a:spcPts val="0"/>
              </a:spcAft>
              <a:buSzPts val="1800"/>
              <a:buNone/>
            </a:pPr>
            <a:r>
              <a:rPr lang="en-US" sz="1800"/>
              <a:t>At the </a:t>
            </a:r>
            <a:r>
              <a:rPr b="1" lang="en-US" sz="1800">
                <a:solidFill>
                  <a:schemeClr val="accent2"/>
                </a:solidFill>
              </a:rPr>
              <a:t>International AIDS Conference </a:t>
            </a:r>
            <a:r>
              <a:rPr lang="en-US" sz="1800"/>
              <a:t>in July 2022, the </a:t>
            </a:r>
            <a:r>
              <a:rPr b="1" lang="en-US" sz="1800" u="sng">
                <a:solidFill>
                  <a:schemeClr val="hlink"/>
                </a:solidFill>
                <a:hlinkClick r:id="rId3"/>
              </a:rPr>
              <a:t>Youth Force Declaration </a:t>
            </a:r>
            <a:r>
              <a:rPr lang="en-US" sz="1800"/>
              <a:t>was presented by Montreal Youth Force 2022, a global coalition of youth-led organisations inclusive of key populations. The Declaration calls for  greater involvement of young people in the global HIV response. </a:t>
            </a:r>
            <a:endParaRPr/>
          </a:p>
          <a:p>
            <a:pPr indent="0" lvl="0" marL="0" rtl="0" algn="l">
              <a:lnSpc>
                <a:spcPct val="120000"/>
              </a:lnSpc>
              <a:spcBef>
                <a:spcPts val="1000"/>
              </a:spcBef>
              <a:spcAft>
                <a:spcPts val="0"/>
              </a:spcAft>
              <a:buSzPts val="1800"/>
              <a:buNone/>
            </a:pPr>
            <a:r>
              <a:rPr lang="en-US" sz="1800"/>
              <a:t>At the </a:t>
            </a:r>
            <a:r>
              <a:rPr b="1" lang="en-US" sz="1800">
                <a:solidFill>
                  <a:schemeClr val="accent2"/>
                </a:solidFill>
              </a:rPr>
              <a:t>2nd Asia-Pacific Youth Forum</a:t>
            </a:r>
            <a:r>
              <a:rPr lang="en-US" sz="1800"/>
              <a:t> in October 2022, youth advocates from 14 countries issued </a:t>
            </a:r>
            <a:r>
              <a:rPr b="1" lang="en-US" sz="1800" u="sng">
                <a:solidFill>
                  <a:schemeClr val="hlink"/>
                </a:solidFill>
                <a:hlinkClick r:id="rId4"/>
              </a:rPr>
              <a:t>a set of nine recommendations</a:t>
            </a:r>
            <a:r>
              <a:rPr lang="en-US" sz="1800"/>
              <a:t> for a comprehensive approach to young key populations and HIV. They advocated for more youth leadership, equitable access to quality and youth-friendly healthcare services, stronger strategies to tackle stigma and discrimination and increased access to funding for youth-led and key population programming.</a:t>
            </a:r>
            <a:endParaRPr/>
          </a:p>
          <a:p>
            <a:pPr indent="0" lvl="0" marL="0" rtl="0" algn="l">
              <a:lnSpc>
                <a:spcPct val="120000"/>
              </a:lnSpc>
              <a:spcBef>
                <a:spcPts val="1000"/>
              </a:spcBef>
              <a:spcAft>
                <a:spcPts val="0"/>
              </a:spcAft>
              <a:buSzPts val="1800"/>
              <a:buNone/>
            </a:pPr>
            <a:r>
              <a:rPr lang="en-US" sz="1800"/>
              <a:t>In conjunction with youth-led groups, UN staff can lead advocacy efforts to ensure that a focus on enabling </a:t>
            </a:r>
            <a:r>
              <a:rPr lang="en-US" sz="1800">
                <a:highlight>
                  <a:schemeClr val="lt1"/>
                </a:highlight>
              </a:rPr>
              <a:t>environments for youth is articulated in national plans on HIV and sexual and reproductive health and rights.</a:t>
            </a:r>
            <a:endParaRPr>
              <a:highlight>
                <a:schemeClr val="lt1"/>
              </a:highlight>
            </a:endParaRPr>
          </a:p>
        </p:txBody>
      </p:sp>
      <p:sp>
        <p:nvSpPr>
          <p:cNvPr id="247" name="Google Shape;247;p58"/>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Young people are calling for action</a:t>
            </a:r>
            <a:endParaRPr/>
          </a:p>
        </p:txBody>
      </p:sp>
      <p:cxnSp>
        <p:nvCxnSpPr>
          <p:cNvPr id="248" name="Google Shape;248;p58"/>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49" name="Google Shape;249;p58"/>
          <p:cNvSpPr txBox="1"/>
          <p:nvPr/>
        </p:nvSpPr>
        <p:spPr>
          <a:xfrm>
            <a:off x="838199" y="6494685"/>
            <a:ext cx="6866467"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LEADERSHIP OF ADOLESCENT AND YOUNG KEY POPULATIONS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9"/>
          <p:cNvSpPr txBox="1"/>
          <p:nvPr>
            <p:ph idx="1" type="body"/>
          </p:nvPr>
        </p:nvSpPr>
        <p:spPr>
          <a:xfrm>
            <a:off x="838200" y="1567200"/>
            <a:ext cx="5763300" cy="473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799"/>
              <a:buFont typeface="Arial"/>
              <a:buNone/>
            </a:pPr>
            <a:r>
              <a:rPr b="1" lang="en-US" sz="1700"/>
              <a:t>The Global AIDS Strategy 2021-2026 calls for young people to be </a:t>
            </a:r>
            <a:r>
              <a:rPr lang="en-US" sz="1700">
                <a:solidFill>
                  <a:schemeClr val="accent2"/>
                </a:solidFill>
              </a:rPr>
              <a:t>“fully empowered and resourced </a:t>
            </a:r>
            <a:r>
              <a:rPr lang="en-US" sz="1700">
                <a:solidFill>
                  <a:schemeClr val="accent2"/>
                </a:solidFill>
                <a:extLst>
                  <a:ext uri="http://customooxmlschemas.google.com/">
                    <go:slidesCustomData xmlns:go="http://customooxmlschemas.google.com/" textRoundtripDataId="2"/>
                  </a:ext>
                </a:extLst>
              </a:rPr>
              <a:t>to set new a direction for the</a:t>
            </a:r>
            <a:r>
              <a:rPr lang="en-US" sz="1700">
                <a:solidFill>
                  <a:schemeClr val="accent2"/>
                </a:solidFill>
              </a:rPr>
              <a:t> HIV response and unlock the progress needed to end inequalities and end AIDS” </a:t>
            </a:r>
            <a:endParaRPr sz="1700">
              <a:solidFill>
                <a:schemeClr val="accent2"/>
              </a:solidFill>
            </a:endParaRPr>
          </a:p>
          <a:p>
            <a:pPr indent="0" lvl="0" marL="0" rtl="0" algn="l">
              <a:lnSpc>
                <a:spcPct val="100000"/>
              </a:lnSpc>
              <a:spcBef>
                <a:spcPts val="0"/>
              </a:spcBef>
              <a:spcAft>
                <a:spcPts val="0"/>
              </a:spcAft>
              <a:buClr>
                <a:schemeClr val="dk1"/>
              </a:buClr>
              <a:buSzPts val="2799"/>
              <a:buFont typeface="Arial"/>
              <a:buNone/>
            </a:pPr>
            <a:r>
              <a:rPr lang="en-US" sz="1700">
                <a:solidFill>
                  <a:schemeClr val="accent2"/>
                </a:solidFill>
              </a:rPr>
              <a:t>(Result Area 7)</a:t>
            </a:r>
            <a:endParaRPr/>
          </a:p>
          <a:p>
            <a:pPr indent="0" lvl="0" marL="0" rtl="0" algn="l">
              <a:lnSpc>
                <a:spcPct val="100000"/>
              </a:lnSpc>
              <a:spcBef>
                <a:spcPts val="0"/>
              </a:spcBef>
              <a:spcAft>
                <a:spcPts val="0"/>
              </a:spcAft>
              <a:buClr>
                <a:schemeClr val="dk1"/>
              </a:buClr>
              <a:buSzPts val="2799"/>
              <a:buFont typeface="Arial"/>
              <a:buNone/>
            </a:pPr>
            <a:r>
              <a:t/>
            </a:r>
            <a:endParaRPr i="1" sz="1700">
              <a:solidFill>
                <a:schemeClr val="accent2"/>
              </a:solidFill>
            </a:endParaRPr>
          </a:p>
          <a:p>
            <a:pPr indent="0" lvl="0" marL="0" rtl="0" algn="l">
              <a:lnSpc>
                <a:spcPct val="100000"/>
              </a:lnSpc>
              <a:spcBef>
                <a:spcPts val="0"/>
              </a:spcBef>
              <a:spcAft>
                <a:spcPts val="0"/>
              </a:spcAft>
              <a:buClr>
                <a:schemeClr val="dk1"/>
              </a:buClr>
              <a:buSzPts val="2799"/>
              <a:buFont typeface="Arial"/>
              <a:buNone/>
            </a:pPr>
            <a:r>
              <a:rPr lang="en-US" sz="1700"/>
              <a:t>Among the Strategy’s priority actions are several that call for greater involvement and leadership of young people:</a:t>
            </a:r>
            <a:endParaRPr/>
          </a:p>
          <a:p>
            <a:pPr indent="-285750" lvl="0" marL="285750" rtl="0" algn="l">
              <a:lnSpc>
                <a:spcPct val="100000"/>
              </a:lnSpc>
              <a:spcBef>
                <a:spcPts val="0"/>
              </a:spcBef>
              <a:spcAft>
                <a:spcPts val="0"/>
              </a:spcAft>
              <a:buSzPts val="1700"/>
              <a:buChar char="•"/>
            </a:pPr>
            <a:r>
              <a:rPr lang="en-US" sz="1700"/>
              <a:t>Scaling up the meaningful engagement and leadership of young people in all HIV-related processes and decision-making spaces</a:t>
            </a:r>
            <a:endParaRPr/>
          </a:p>
          <a:p>
            <a:pPr indent="-285750" lvl="0" marL="285750" rtl="0" algn="l">
              <a:lnSpc>
                <a:spcPct val="100000"/>
              </a:lnSpc>
              <a:spcBef>
                <a:spcPts val="0"/>
              </a:spcBef>
              <a:spcAft>
                <a:spcPts val="0"/>
              </a:spcAft>
              <a:buSzPts val="1700"/>
              <a:buChar char="•"/>
            </a:pPr>
            <a:r>
              <a:rPr lang="en-US" sz="1700"/>
              <a:t>Accelerating investment in youth leadership, capacity-building and skills development</a:t>
            </a:r>
            <a:endParaRPr/>
          </a:p>
          <a:p>
            <a:pPr indent="-285750" lvl="0" marL="285750" rtl="0" algn="l">
              <a:lnSpc>
                <a:spcPct val="100000"/>
              </a:lnSpc>
              <a:spcBef>
                <a:spcPts val="0"/>
              </a:spcBef>
              <a:spcAft>
                <a:spcPts val="0"/>
              </a:spcAft>
              <a:buSzPts val="1700"/>
              <a:buChar char="•"/>
            </a:pPr>
            <a:r>
              <a:rPr lang="en-US" sz="1700"/>
              <a:t>Fostering partnerships between youth-led organisations and other stakeholders</a:t>
            </a:r>
            <a:endParaRPr/>
          </a:p>
          <a:p>
            <a:pPr indent="-285750" lvl="0" marL="285750" rtl="0" algn="l">
              <a:lnSpc>
                <a:spcPct val="100000"/>
              </a:lnSpc>
              <a:spcBef>
                <a:spcPts val="0"/>
              </a:spcBef>
              <a:spcAft>
                <a:spcPts val="0"/>
              </a:spcAft>
              <a:buSzPts val="1700"/>
              <a:buChar char="•"/>
            </a:pPr>
            <a:r>
              <a:rPr lang="en-US" sz="1700"/>
              <a:t>Redes</a:t>
            </a:r>
            <a:r>
              <a:rPr lang="en-US" sz="1700">
                <a:highlight>
                  <a:schemeClr val="lt1"/>
                </a:highlight>
              </a:rPr>
              <a:t>igning </a:t>
            </a:r>
            <a:r>
              <a:rPr lang="en-US" sz="1700"/>
              <a:t>HIV services to meet the needs of adolescents and young people</a:t>
            </a:r>
            <a:endParaRPr/>
          </a:p>
        </p:txBody>
      </p:sp>
      <p:sp>
        <p:nvSpPr>
          <p:cNvPr id="256" name="Google Shape;256;p59"/>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The Global AIDS Strategy</a:t>
            </a:r>
            <a:endParaRPr/>
          </a:p>
        </p:txBody>
      </p:sp>
      <p:cxnSp>
        <p:nvCxnSpPr>
          <p:cNvPr id="257" name="Google Shape;257;p59"/>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58" name="Google Shape;258;p59"/>
          <p:cNvSpPr txBox="1"/>
          <p:nvPr/>
        </p:nvSpPr>
        <p:spPr>
          <a:xfrm>
            <a:off x="838199" y="6494685"/>
            <a:ext cx="6866467"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LEADERSHIP OF ADOLESCENT AND YOUNG KEY POPULATIONS</a:t>
            </a:r>
            <a:endParaRPr b="0" i="0" sz="1400" u="none" cap="none" strike="noStrike">
              <a:solidFill>
                <a:srgbClr val="000000"/>
              </a:solidFill>
              <a:latin typeface="Arial"/>
              <a:ea typeface="Arial"/>
              <a:cs typeface="Arial"/>
              <a:sym typeface="Arial"/>
            </a:endParaRPr>
          </a:p>
        </p:txBody>
      </p:sp>
      <p:pic>
        <p:nvPicPr>
          <p:cNvPr descr="A picture containing person, wall, indoor&#10;&#10;Description automatically generated" id="259" name="Google Shape;259;p59"/>
          <p:cNvPicPr preferRelativeResize="0"/>
          <p:nvPr/>
        </p:nvPicPr>
        <p:blipFill rotWithShape="1">
          <a:blip r:embed="rId3">
            <a:alphaModFix/>
          </a:blip>
          <a:srcRect b="0" l="0" r="0" t="0"/>
          <a:stretch/>
        </p:blipFill>
        <p:spPr>
          <a:xfrm>
            <a:off x="7248781" y="1567207"/>
            <a:ext cx="3842552" cy="3298190"/>
          </a:xfrm>
          <a:prstGeom prst="rect">
            <a:avLst/>
          </a:prstGeom>
          <a:noFill/>
          <a:ln>
            <a:noFill/>
          </a:ln>
        </p:spPr>
      </p:pic>
      <p:sp>
        <p:nvSpPr>
          <p:cNvPr id="260" name="Google Shape;260;p59"/>
          <p:cNvSpPr txBox="1"/>
          <p:nvPr/>
        </p:nvSpPr>
        <p:spPr>
          <a:xfrm>
            <a:off x="6660243" y="4972040"/>
            <a:ext cx="50577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1" lang="en-US" sz="1400" u="none" cap="none" strike="noStrike">
                <a:solidFill>
                  <a:schemeClr val="dk2"/>
                </a:solidFill>
                <a:latin typeface="Arial"/>
                <a:ea typeface="Arial"/>
                <a:cs typeface="Arial"/>
                <a:sym typeface="Arial"/>
              </a:rPr>
              <a:t>Image: Wanzyanji Mulwanda/UNDP </a:t>
            </a:r>
            <a:r>
              <a:rPr b="0" i="0" lang="en-US" sz="1400" u="none" cap="none" strike="noStrike">
                <a:solidFill>
                  <a:schemeClr val="dk2"/>
                </a:solidFill>
                <a:latin typeface="Arial"/>
                <a:ea typeface="Arial"/>
                <a:cs typeface="Arial"/>
                <a:sym typeface="Arial"/>
              </a:rPr>
              <a:t>- </a:t>
            </a:r>
            <a:r>
              <a:rPr b="0" i="1" lang="en-US" sz="1400" u="none" cap="none" strike="noStrike">
                <a:solidFill>
                  <a:schemeClr val="dk2"/>
                </a:solidFill>
                <a:latin typeface="Arial"/>
                <a:ea typeface="Arial"/>
                <a:cs typeface="Arial"/>
                <a:sym typeface="Arial"/>
              </a:rPr>
              <a:t>A participant at a UNDP’ Linking Policy to Programming project media training workshop, where young key populations expressed aspirations to make their voices heard and change the narrative on being LGBTI in Africa. </a:t>
            </a:r>
            <a:r>
              <a:rPr b="0" i="1" lang="en-US" sz="1400" u="sng" cap="none" strike="noStrike">
                <a:solidFill>
                  <a:schemeClr val="dk2"/>
                </a:solidFill>
                <a:latin typeface="Arial"/>
                <a:ea typeface="Arial"/>
                <a:cs typeface="Arial"/>
                <a:sym typeface="Arial"/>
                <a:hlinkClick r:id="rId4">
                  <a:extLst>
                    <a:ext uri="{A12FA001-AC4F-418D-AE19-62706E023703}">
                      <ahyp:hlinkClr val="tx"/>
                    </a:ext>
                  </a:extLst>
                </a:hlinkClick>
              </a:rPr>
              <a:t>Full story here.</a:t>
            </a:r>
            <a:endParaRPr b="0" i="1" sz="1400" u="none" cap="none" strike="noStrik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6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7 Contents</a:t>
            </a:r>
            <a:endParaRPr/>
          </a:p>
        </p:txBody>
      </p:sp>
      <p:sp>
        <p:nvSpPr>
          <p:cNvPr id="266" name="Google Shape;266;p60"/>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Making services adolescent- and youth-friendly</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Leadership of adolescent and young key populations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Youth-led and youth-focused interventions to remove barriers to services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6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t>Case study: Peer education </a:t>
            </a:r>
            <a:endParaRPr/>
          </a:p>
        </p:txBody>
      </p:sp>
      <p:sp>
        <p:nvSpPr>
          <p:cNvPr id="272" name="Google Shape;272;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120000"/>
              </a:lnSpc>
              <a:spcBef>
                <a:spcPts val="1000"/>
              </a:spcBef>
              <a:spcAft>
                <a:spcPts val="0"/>
              </a:spcAft>
              <a:buSzPts val="1800"/>
              <a:buNone/>
            </a:pPr>
            <a:r>
              <a:rPr b="1" lang="en-US" sz="1600">
                <a:solidFill>
                  <a:schemeClr val="accent2"/>
                </a:solidFill>
              </a:rPr>
              <a:t>Myanmar Youth Stars </a:t>
            </a:r>
            <a:r>
              <a:rPr lang="en-US" sz="1600"/>
              <a:t>is a national network that draws together 1,200 young people from key populations in Myanmar. Active in 18 towns, it offers a variety of HIV services, including condom distribution and referrals for HIV testing and treatment. </a:t>
            </a:r>
            <a:endParaRPr/>
          </a:p>
          <a:p>
            <a:pPr indent="0" lvl="0" marL="114300" rtl="0" algn="l">
              <a:lnSpc>
                <a:spcPct val="120000"/>
              </a:lnSpc>
              <a:spcBef>
                <a:spcPts val="1000"/>
              </a:spcBef>
              <a:spcAft>
                <a:spcPts val="0"/>
              </a:spcAft>
              <a:buSzPts val="1800"/>
              <a:buNone/>
            </a:pPr>
            <a:r>
              <a:rPr lang="en-US" sz="1600"/>
              <a:t>In 2019, it ran a 6-month peer education programme for young people from key populations, with the support of UNFPA Myanmar. The programme focused on providing comprehensive sexuality education to young people from key populations to improve their knowledge about sexual and reproductive health and rights and HIV. Myanmar Youth Stars trained 646 youth to share sexual health information with their peers and improved their peer counselling skills.</a:t>
            </a:r>
            <a:endParaRPr/>
          </a:p>
          <a:p>
            <a:pPr indent="0" lvl="0" marL="114300" rtl="0" algn="l">
              <a:lnSpc>
                <a:spcPct val="120000"/>
              </a:lnSpc>
              <a:spcBef>
                <a:spcPts val="1000"/>
              </a:spcBef>
              <a:spcAft>
                <a:spcPts val="0"/>
              </a:spcAft>
              <a:buSzPts val="1800"/>
              <a:buNone/>
            </a:pPr>
            <a:r>
              <a:t/>
            </a:r>
            <a:endParaRPr sz="1600"/>
          </a:p>
        </p:txBody>
      </p:sp>
      <p:sp>
        <p:nvSpPr>
          <p:cNvPr id="273" name="Google Shape;273;p61"/>
          <p:cNvSpPr txBox="1"/>
          <p:nvPr>
            <p:ph idx="2" type="body"/>
          </p:nvPr>
        </p:nvSpPr>
        <p:spPr>
          <a:xfrm>
            <a:off x="6172200" y="4250267"/>
            <a:ext cx="5181600" cy="1926695"/>
          </a:xfrm>
          <a:prstGeom prst="rect">
            <a:avLst/>
          </a:prstGeom>
          <a:noFill/>
          <a:ln>
            <a:noFill/>
          </a:ln>
        </p:spPr>
        <p:txBody>
          <a:bodyPr anchorCtr="0" anchor="t" bIns="45700" lIns="91425" spcFirstLastPara="1" rIns="91425" wrap="square" tIns="45700">
            <a:normAutofit fontScale="77500"/>
          </a:bodyPr>
          <a:lstStyle/>
          <a:p>
            <a:pPr indent="0" lvl="0" marL="114300" rtl="0" algn="l">
              <a:lnSpc>
                <a:spcPct val="100000"/>
              </a:lnSpc>
              <a:spcBef>
                <a:spcPts val="1000"/>
              </a:spcBef>
              <a:spcAft>
                <a:spcPts val="0"/>
              </a:spcAft>
              <a:buSzPct val="107142"/>
              <a:buNone/>
            </a:pPr>
            <a:r>
              <a:rPr i="1" lang="en-US" sz="2400">
                <a:solidFill>
                  <a:schemeClr val="accent2"/>
                </a:solidFill>
              </a:rPr>
              <a:t>HIV interventions for young key populations are likely to perform better if they include peer support and are designed and run by community-led organisations that include adolescents and young people. </a:t>
            </a:r>
            <a:endParaRPr i="1" sz="2400">
              <a:solidFill>
                <a:schemeClr val="accent2"/>
              </a:solidFill>
            </a:endParaRPr>
          </a:p>
          <a:p>
            <a:pPr indent="0" lvl="0" marL="114300" rtl="0" algn="r">
              <a:lnSpc>
                <a:spcPct val="100000"/>
              </a:lnSpc>
              <a:spcBef>
                <a:spcPts val="1000"/>
              </a:spcBef>
              <a:spcAft>
                <a:spcPts val="0"/>
              </a:spcAft>
              <a:buSzPct val="120051"/>
              <a:buNone/>
            </a:pPr>
            <a:r>
              <a:rPr lang="en-US" sz="2141">
                <a:solidFill>
                  <a:schemeClr val="dk2"/>
                </a:solidFill>
              </a:rPr>
              <a:t>Global AIDS Update 2022</a:t>
            </a:r>
            <a:endParaRPr sz="2141"/>
          </a:p>
        </p:txBody>
      </p:sp>
      <p:cxnSp>
        <p:nvCxnSpPr>
          <p:cNvPr id="274" name="Google Shape;274;p6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75" name="Google Shape;275;p61"/>
          <p:cNvSpPr txBox="1"/>
          <p:nvPr/>
        </p:nvSpPr>
        <p:spPr>
          <a:xfrm>
            <a:off x="838199" y="6494685"/>
            <a:ext cx="6866467"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YOUTH-LED AND -FOCUSED INTERVENTIONS TO REMOVE BARRIERS TO SERVICES</a:t>
            </a:r>
            <a:endParaRPr b="0" i="0" sz="1400" u="none" cap="none" strike="noStrike">
              <a:solidFill>
                <a:srgbClr val="000000"/>
              </a:solidFill>
              <a:latin typeface="Arial"/>
              <a:ea typeface="Arial"/>
              <a:cs typeface="Arial"/>
              <a:sym typeface="Arial"/>
            </a:endParaRPr>
          </a:p>
        </p:txBody>
      </p:sp>
      <p:pic>
        <p:nvPicPr>
          <p:cNvPr id="276" name="Google Shape;276;p61"/>
          <p:cNvPicPr preferRelativeResize="0"/>
          <p:nvPr/>
        </p:nvPicPr>
        <p:blipFill rotWithShape="1">
          <a:blip r:embed="rId3">
            <a:alphaModFix/>
          </a:blip>
          <a:srcRect b="0" l="0" r="0" t="0"/>
          <a:stretch/>
        </p:blipFill>
        <p:spPr>
          <a:xfrm>
            <a:off x="6339417" y="1588866"/>
            <a:ext cx="4444012" cy="25025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62"/>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2500"/>
              <a:t>E-health services can be particularly convenient and relevant to young key populations. HIV programmes can use the Internet, social media and dating platforms to share information and link young key populations to relevant services. Examples include:</a:t>
            </a:r>
            <a:br>
              <a:rPr lang="en-US" sz="2500"/>
            </a:br>
            <a:endParaRPr sz="2500"/>
          </a:p>
          <a:p>
            <a:pPr indent="-381000" lvl="0" marL="457200" rtl="0" algn="l">
              <a:lnSpc>
                <a:spcPct val="100000"/>
              </a:lnSpc>
              <a:spcBef>
                <a:spcPts val="0"/>
              </a:spcBef>
              <a:spcAft>
                <a:spcPts val="0"/>
              </a:spcAft>
              <a:buSzPts val="2400"/>
              <a:buChar char="•"/>
            </a:pPr>
            <a:r>
              <a:rPr b="1" lang="en-US" sz="2500"/>
              <a:t>Philippines: </a:t>
            </a:r>
            <a:r>
              <a:rPr lang="en-US" sz="2500"/>
              <a:t>The LoveYourSelf project operates an online, app-based condom distribution service called SafeSpacesPH, which allows young people to access condoms without embarrassment or stigma. </a:t>
            </a:r>
            <a:endParaRPr/>
          </a:p>
          <a:p>
            <a:pPr indent="-381000" lvl="0" marL="457200" rtl="0" algn="l">
              <a:lnSpc>
                <a:spcPct val="100000"/>
              </a:lnSpc>
              <a:spcBef>
                <a:spcPts val="0"/>
              </a:spcBef>
              <a:spcAft>
                <a:spcPts val="0"/>
              </a:spcAft>
              <a:buSzPts val="2400"/>
              <a:buChar char="•"/>
            </a:pPr>
            <a:r>
              <a:rPr b="1" lang="en-US" sz="2500"/>
              <a:t>Thailand:</a:t>
            </a:r>
            <a:r>
              <a:rPr lang="en-US" sz="2500"/>
              <a:t> The TestMeNow system allows young people to easily book an HIV test online and then take that test at a community-based or private sector clinic.</a:t>
            </a:r>
            <a:endParaRPr/>
          </a:p>
        </p:txBody>
      </p:sp>
      <p:sp>
        <p:nvSpPr>
          <p:cNvPr id="283" name="Google Shape;283;p62"/>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E-health as a channel for outreach </a:t>
            </a:r>
            <a:endParaRPr/>
          </a:p>
          <a:p>
            <a:pPr indent="0" lvl="0" marL="0" rtl="0" algn="l">
              <a:lnSpc>
                <a:spcPct val="90000"/>
              </a:lnSpc>
              <a:spcBef>
                <a:spcPts val="0"/>
              </a:spcBef>
              <a:spcAft>
                <a:spcPts val="0"/>
              </a:spcAft>
              <a:buClr>
                <a:schemeClr val="lt1"/>
              </a:buClr>
              <a:buSzPts val="4000"/>
              <a:buFont typeface="Arial"/>
              <a:buNone/>
            </a:pPr>
            <a:r>
              <a:rPr lang="en-US"/>
              <a:t>and services </a:t>
            </a:r>
            <a:endParaRPr/>
          </a:p>
        </p:txBody>
      </p:sp>
      <p:cxnSp>
        <p:nvCxnSpPr>
          <p:cNvPr id="284" name="Google Shape;284;p6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85" name="Google Shape;285;p62"/>
          <p:cNvSpPr txBox="1"/>
          <p:nvPr/>
        </p:nvSpPr>
        <p:spPr>
          <a:xfrm>
            <a:off x="838199" y="6494685"/>
            <a:ext cx="6866467"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YOUTH-LED AND -FOCUSED INTERVENTIONS TO REMOVE BARRIERS TO SERVICES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3"/>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US" sz="2400"/>
              <a:t>Peru’s criminal code prohibited sex between adolescents and prevented young people from accessing essential sexual and reproductive health</a:t>
            </a:r>
            <a:r>
              <a:rPr lang="en-US" sz="2400" strike="sngStrike"/>
              <a:t> </a:t>
            </a:r>
            <a:r>
              <a:rPr lang="en-US" sz="2400"/>
              <a:t>services. This changed in 2013, when the country’s Constitutional Tribunal amended the law that had criminalised sex between consenting adolescents. Advocacy for the change was supported by UNAIDS and UNFPA in response to petitions which mobilised more than 10,000 Peruvians. The change in the law increased access of</a:t>
            </a:r>
            <a:r>
              <a:rPr lang="en-US" sz="2400" strike="sngStrike"/>
              <a:t>to</a:t>
            </a:r>
            <a:r>
              <a:rPr lang="en-US" sz="2400"/>
              <a:t> Peruvians between the ages of 14 and 18 to sexual and reproductive health services, and information about sexually transmitted infections, including HIV.  </a:t>
            </a:r>
            <a:endParaRPr/>
          </a:p>
        </p:txBody>
      </p:sp>
      <p:sp>
        <p:nvSpPr>
          <p:cNvPr id="292" name="Google Shape;292;p63"/>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100"/>
              <a:t>Case study: Advocacy for legal changes </a:t>
            </a:r>
            <a:endParaRPr sz="3100"/>
          </a:p>
          <a:p>
            <a:pPr indent="0" lvl="0" marL="0" rtl="0" algn="l">
              <a:lnSpc>
                <a:spcPct val="90000"/>
              </a:lnSpc>
              <a:spcBef>
                <a:spcPts val="0"/>
              </a:spcBef>
              <a:spcAft>
                <a:spcPts val="0"/>
              </a:spcAft>
              <a:buClr>
                <a:schemeClr val="lt1"/>
              </a:buClr>
              <a:buSzPts val="4000"/>
              <a:buFont typeface="Arial"/>
              <a:buNone/>
            </a:pPr>
            <a:r>
              <a:rPr lang="en-US" sz="3100"/>
              <a:t>to protect young people’s rights</a:t>
            </a:r>
            <a:endParaRPr sz="3500"/>
          </a:p>
        </p:txBody>
      </p:sp>
      <p:cxnSp>
        <p:nvCxnSpPr>
          <p:cNvPr id="293" name="Google Shape;293;p6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94" name="Google Shape;294;p63"/>
          <p:cNvSpPr txBox="1"/>
          <p:nvPr/>
        </p:nvSpPr>
        <p:spPr>
          <a:xfrm>
            <a:off x="838198" y="5495933"/>
            <a:ext cx="10108097"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a:t>
            </a:r>
            <a:r>
              <a:rPr b="0" i="0" lang="en-US" sz="1400" u="none" cap="none" strike="noStrike">
                <a:solidFill>
                  <a:srgbClr val="000000"/>
                </a:solidFill>
                <a:latin typeface="Arial"/>
                <a:ea typeface="Arial"/>
                <a:cs typeface="Arial"/>
                <a:sym typeface="Arial"/>
              </a:rPr>
              <a:t> </a:t>
            </a:r>
            <a:r>
              <a:rPr b="0" i="0" lang="en-US" sz="1400" u="sng" cap="none" strike="noStrike">
                <a:solidFill>
                  <a:schemeClr val="hlink"/>
                </a:solidFill>
                <a:latin typeface="Arial"/>
                <a:ea typeface="Arial"/>
                <a:cs typeface="Arial"/>
                <a:sym typeface="Arial"/>
                <a:hlinkClick r:id="rId3"/>
              </a:rPr>
              <a:t>Changes in Peru’s penal code will enable more young people to access HIV services</a:t>
            </a:r>
            <a:r>
              <a:rPr b="0" i="0" lang="en-US" sz="1400" u="none" cap="none" strike="noStrike">
                <a:solidFill>
                  <a:srgbClr val="000000"/>
                </a:solidFill>
                <a:latin typeface="Arial"/>
                <a:ea typeface="Arial"/>
                <a:cs typeface="Arial"/>
                <a:sym typeface="Arial"/>
              </a:rPr>
              <a:t> </a:t>
            </a:r>
            <a:r>
              <a:rPr b="0" i="0" lang="en-US" sz="1400" u="none" cap="none" strike="noStrike">
                <a:solidFill>
                  <a:schemeClr val="dk2"/>
                </a:solidFill>
                <a:latin typeface="Arial"/>
                <a:ea typeface="Arial"/>
                <a:cs typeface="Arial"/>
                <a:sym typeface="Arial"/>
              </a:rPr>
              <a:t>(UNAIDS, 2013)</a:t>
            </a:r>
            <a:endParaRPr b="0" i="1" sz="1400" u="none" cap="none" strike="noStrike">
              <a:solidFill>
                <a:schemeClr val="dk2"/>
              </a:solidFill>
              <a:latin typeface="Arial"/>
              <a:ea typeface="Arial"/>
              <a:cs typeface="Arial"/>
              <a:sym typeface="Arial"/>
            </a:endParaRPr>
          </a:p>
        </p:txBody>
      </p:sp>
      <p:sp>
        <p:nvSpPr>
          <p:cNvPr id="295" name="Google Shape;295;p63"/>
          <p:cNvSpPr txBox="1"/>
          <p:nvPr/>
        </p:nvSpPr>
        <p:spPr>
          <a:xfrm>
            <a:off x="838199" y="6494685"/>
            <a:ext cx="6866467"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YOUTH-LED AND -FOCUSED INTERVENTIONS TO REMOVE BARRIERS TO SERVICES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4"/>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b="1" lang="en-US" sz="2400">
                <a:solidFill>
                  <a:schemeClr val="accent2"/>
                </a:solidFill>
              </a:rPr>
              <a:t>Dristi Nepal </a:t>
            </a:r>
            <a:r>
              <a:rPr lang="en-US" sz="2400"/>
              <a:t>is a non-governmental organisation providing harm reduction services. It opened a drop-in centre in 2018 and added an outreach needle-syringe programme and other harm reduction services, serving more than 700 young women who use drugs. It also provides HIV services. </a:t>
            </a:r>
            <a:endParaRPr/>
          </a:p>
          <a:p>
            <a:pPr indent="0" lvl="0" marL="0" rtl="0" algn="l">
              <a:lnSpc>
                <a:spcPct val="100000"/>
              </a:lnSpc>
              <a:spcBef>
                <a:spcPts val="1000"/>
              </a:spcBef>
              <a:spcAft>
                <a:spcPts val="0"/>
              </a:spcAft>
              <a:buSzPts val="1800"/>
              <a:buNone/>
            </a:pPr>
            <a:r>
              <a:rPr lang="en-US" sz="2400"/>
              <a:t>Most of the women assisted by Dristi Nepal are homeless, poor and vulnerable to sexual and other forms of violence. Dristi Nepal started offering legal referral and support services and provided shelter for survivors of violence, but the COVID-19 pandemic made it impossible to continue.</a:t>
            </a:r>
            <a:endParaRPr/>
          </a:p>
          <a:p>
            <a:pPr indent="0" lvl="0" marL="0" rtl="0" algn="l">
              <a:lnSpc>
                <a:spcPct val="100000"/>
              </a:lnSpc>
              <a:spcBef>
                <a:spcPts val="1000"/>
              </a:spcBef>
              <a:spcAft>
                <a:spcPts val="0"/>
              </a:spcAft>
              <a:buSzPts val="1800"/>
              <a:buNone/>
            </a:pPr>
            <a:r>
              <a:t/>
            </a:r>
            <a:endParaRPr sz="2400"/>
          </a:p>
        </p:txBody>
      </p:sp>
      <p:sp>
        <p:nvSpPr>
          <p:cNvPr id="302" name="Google Shape;302;p64"/>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200"/>
              <a:t>Case study: Harm reduction for young </a:t>
            </a:r>
            <a:endParaRPr sz="3200"/>
          </a:p>
          <a:p>
            <a:pPr indent="0" lvl="0" marL="0" rtl="0" algn="l">
              <a:lnSpc>
                <a:spcPct val="90000"/>
              </a:lnSpc>
              <a:spcBef>
                <a:spcPts val="0"/>
              </a:spcBef>
              <a:spcAft>
                <a:spcPts val="0"/>
              </a:spcAft>
              <a:buClr>
                <a:schemeClr val="lt1"/>
              </a:buClr>
              <a:buSzPts val="4000"/>
              <a:buFont typeface="Arial"/>
              <a:buNone/>
            </a:pPr>
            <a:r>
              <a:rPr lang="en-US" sz="3200"/>
              <a:t>women who use drugs</a:t>
            </a:r>
            <a:endParaRPr sz="3600"/>
          </a:p>
        </p:txBody>
      </p:sp>
      <p:cxnSp>
        <p:nvCxnSpPr>
          <p:cNvPr id="303" name="Google Shape;303;p6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04" name="Google Shape;304;p64"/>
          <p:cNvSpPr txBox="1"/>
          <p:nvPr/>
        </p:nvSpPr>
        <p:spPr>
          <a:xfrm>
            <a:off x="838199" y="6494685"/>
            <a:ext cx="6866467"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YOUTH-LED AND -FOCUSED INTERVENTIONS TO REMOVE BARRIERS TO SERVICES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t>Introduction</a:t>
            </a:r>
            <a:endParaRPr/>
          </a:p>
        </p:txBody>
      </p:sp>
      <p:sp>
        <p:nvSpPr>
          <p:cNvPr id="74" name="Google Shape;74;p8"/>
          <p:cNvSpPr txBox="1"/>
          <p:nvPr>
            <p:ph idx="1" type="body"/>
          </p:nvPr>
        </p:nvSpPr>
        <p:spPr>
          <a:xfrm>
            <a:off x="838200" y="1825625"/>
            <a:ext cx="4751848" cy="4351338"/>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1000"/>
              </a:spcBef>
              <a:spcAft>
                <a:spcPts val="0"/>
              </a:spcAft>
              <a:buSzPts val="1800"/>
              <a:buNone/>
            </a:pPr>
            <a:r>
              <a:rPr lang="en-US" sz="2000"/>
              <a:t>This module draws its content from several global guidance documents and resources, including:</a:t>
            </a:r>
            <a:br>
              <a:rPr lang="en-US" sz="2000"/>
            </a:br>
            <a:endParaRPr sz="2000"/>
          </a:p>
          <a:p>
            <a:pPr indent="-342900" lvl="0" marL="457200" rtl="0" algn="l">
              <a:lnSpc>
                <a:spcPct val="100000"/>
              </a:lnSpc>
              <a:spcBef>
                <a:spcPts val="1000"/>
              </a:spcBef>
              <a:spcAft>
                <a:spcPts val="0"/>
              </a:spcAft>
              <a:buSzPts val="1800"/>
              <a:buChar char="•"/>
            </a:pPr>
            <a:r>
              <a:rPr lang="en-US" sz="1800"/>
              <a:t>WHO Key Populations Consolidated Guidelines, 2022</a:t>
            </a:r>
            <a:endParaRPr sz="1800"/>
          </a:p>
          <a:p>
            <a:pPr indent="-342900" lvl="0" marL="457200" rtl="0" algn="l">
              <a:lnSpc>
                <a:spcPct val="100000"/>
              </a:lnSpc>
              <a:spcBef>
                <a:spcPts val="1000"/>
              </a:spcBef>
              <a:spcAft>
                <a:spcPts val="0"/>
              </a:spcAft>
              <a:buSzPts val="1800"/>
              <a:buChar char="•"/>
            </a:pPr>
            <a:r>
              <a:rPr lang="en-US" sz="1800"/>
              <a:t>UNICEF, UNFPA and UNDP ayKP Toolkit (2018)</a:t>
            </a:r>
            <a:endParaRPr sz="1800"/>
          </a:p>
          <a:p>
            <a:pPr indent="-342900" lvl="0" marL="457200" rtl="0" algn="l">
              <a:lnSpc>
                <a:spcPct val="100000"/>
              </a:lnSpc>
              <a:spcBef>
                <a:spcPts val="1000"/>
              </a:spcBef>
              <a:spcAft>
                <a:spcPts val="0"/>
              </a:spcAft>
              <a:buSzPts val="1800"/>
              <a:buChar char="•"/>
            </a:pPr>
            <a:r>
              <a:rPr lang="en-US" sz="1800"/>
              <a:t>WHO policy briefs on young key populations (2015)</a:t>
            </a:r>
            <a:endParaRPr sz="1800"/>
          </a:p>
        </p:txBody>
      </p:sp>
      <p:pic>
        <p:nvPicPr>
          <p:cNvPr id="75" name="Google Shape;75;p8"/>
          <p:cNvPicPr preferRelativeResize="0"/>
          <p:nvPr/>
        </p:nvPicPr>
        <p:blipFill rotWithShape="1">
          <a:blip r:embed="rId3">
            <a:alphaModFix/>
          </a:blip>
          <a:srcRect b="0" l="504" r="495" t="0"/>
          <a:stretch/>
        </p:blipFill>
        <p:spPr>
          <a:xfrm>
            <a:off x="9217858" y="4012885"/>
            <a:ext cx="1620520" cy="2310130"/>
          </a:xfrm>
          <a:prstGeom prst="rect">
            <a:avLst/>
          </a:prstGeom>
          <a:noFill/>
          <a:ln cap="flat" cmpd="sng" w="12700">
            <a:solidFill>
              <a:schemeClr val="dk1"/>
            </a:solidFill>
            <a:prstDash val="solid"/>
            <a:round/>
            <a:headEnd len="sm" w="sm" type="none"/>
            <a:tailEnd len="sm" w="sm" type="none"/>
          </a:ln>
        </p:spPr>
      </p:pic>
      <p:pic>
        <p:nvPicPr>
          <p:cNvPr id="76" name="Google Shape;76;p8"/>
          <p:cNvPicPr preferRelativeResize="0"/>
          <p:nvPr/>
        </p:nvPicPr>
        <p:blipFill rotWithShape="1">
          <a:blip r:embed="rId4">
            <a:alphaModFix/>
          </a:blip>
          <a:srcRect b="0" l="237" r="227" t="0"/>
          <a:stretch/>
        </p:blipFill>
        <p:spPr>
          <a:xfrm>
            <a:off x="10238968" y="4013515"/>
            <a:ext cx="1621155" cy="2308860"/>
          </a:xfrm>
          <a:prstGeom prst="rect">
            <a:avLst/>
          </a:prstGeom>
          <a:noFill/>
          <a:ln cap="flat" cmpd="sng" w="12700">
            <a:solidFill>
              <a:schemeClr val="dk1"/>
            </a:solidFill>
            <a:prstDash val="solid"/>
            <a:round/>
            <a:headEnd len="sm" w="sm" type="none"/>
            <a:tailEnd len="sm" w="sm" type="none"/>
          </a:ln>
        </p:spPr>
      </p:pic>
      <p:pic>
        <p:nvPicPr>
          <p:cNvPr id="77" name="Google Shape;77;p8"/>
          <p:cNvPicPr preferRelativeResize="0"/>
          <p:nvPr/>
        </p:nvPicPr>
        <p:blipFill rotWithShape="1">
          <a:blip r:embed="rId5">
            <a:alphaModFix/>
          </a:blip>
          <a:srcRect b="700" l="0" r="0" t="699"/>
          <a:stretch/>
        </p:blipFill>
        <p:spPr>
          <a:xfrm>
            <a:off x="6019800" y="4014472"/>
            <a:ext cx="1631314" cy="2306955"/>
          </a:xfrm>
          <a:prstGeom prst="rect">
            <a:avLst/>
          </a:prstGeom>
          <a:noFill/>
          <a:ln cap="flat" cmpd="sng" w="12700">
            <a:solidFill>
              <a:schemeClr val="dk1"/>
            </a:solidFill>
            <a:prstDash val="solid"/>
            <a:round/>
            <a:headEnd len="sm" w="sm" type="none"/>
            <a:tailEnd len="sm" w="sm" type="none"/>
          </a:ln>
        </p:spPr>
      </p:pic>
      <p:pic>
        <p:nvPicPr>
          <p:cNvPr id="78" name="Google Shape;78;p8"/>
          <p:cNvPicPr preferRelativeResize="0"/>
          <p:nvPr/>
        </p:nvPicPr>
        <p:blipFill rotWithShape="1">
          <a:blip r:embed="rId6">
            <a:alphaModFix/>
          </a:blip>
          <a:srcRect b="0" l="0" r="0" t="0"/>
          <a:stretch/>
        </p:blipFill>
        <p:spPr>
          <a:xfrm>
            <a:off x="7497033" y="4014475"/>
            <a:ext cx="1631300" cy="2312411"/>
          </a:xfrm>
          <a:prstGeom prst="rect">
            <a:avLst/>
          </a:prstGeom>
          <a:noFill/>
          <a:ln cap="flat" cmpd="sng" w="9525">
            <a:solidFill>
              <a:schemeClr val="dk1"/>
            </a:solidFill>
            <a:prstDash val="solid"/>
            <a:round/>
            <a:headEnd len="sm" w="sm" type="none"/>
            <a:tailEnd len="sm" w="sm" type="none"/>
          </a:ln>
        </p:spPr>
      </p:pic>
      <p:pic>
        <p:nvPicPr>
          <p:cNvPr id="79" name="Google Shape;79;p8"/>
          <p:cNvPicPr preferRelativeResize="0"/>
          <p:nvPr/>
        </p:nvPicPr>
        <p:blipFill rotWithShape="1">
          <a:blip r:embed="rId7">
            <a:alphaModFix/>
          </a:blip>
          <a:srcRect b="0" l="0" r="0" t="0"/>
          <a:stretch/>
        </p:blipFill>
        <p:spPr>
          <a:xfrm>
            <a:off x="6817133" y="1480075"/>
            <a:ext cx="1619250" cy="2286000"/>
          </a:xfrm>
          <a:prstGeom prst="rect">
            <a:avLst/>
          </a:prstGeom>
          <a:noFill/>
          <a:ln cap="flat" cmpd="sng" w="9525">
            <a:solidFill>
              <a:schemeClr val="dk1"/>
            </a:solidFill>
            <a:prstDash val="solid"/>
            <a:round/>
            <a:headEnd len="sm" w="sm" type="none"/>
            <a:tailEnd len="sm" w="sm" type="none"/>
          </a:ln>
        </p:spPr>
      </p:pic>
      <p:pic>
        <p:nvPicPr>
          <p:cNvPr id="80" name="Google Shape;80;p8"/>
          <p:cNvPicPr preferRelativeResize="0"/>
          <p:nvPr/>
        </p:nvPicPr>
        <p:blipFill rotWithShape="1">
          <a:blip r:embed="rId8">
            <a:alphaModFix/>
          </a:blip>
          <a:srcRect b="0" l="19585" r="26915" t="0"/>
          <a:stretch/>
        </p:blipFill>
        <p:spPr>
          <a:xfrm>
            <a:off x="8866135" y="1468650"/>
            <a:ext cx="1878576" cy="2308850"/>
          </a:xfrm>
          <a:prstGeom prst="rect">
            <a:avLst/>
          </a:prstGeom>
          <a:noFill/>
          <a:ln cap="flat" cmpd="sng" w="12700">
            <a:solidFill>
              <a:schemeClr val="dk1"/>
            </a:solidFill>
            <a:prstDash val="solid"/>
            <a:round/>
            <a:headEnd len="sm" w="sm" type="none"/>
            <a:tailEnd len="sm" w="sm" type="none"/>
          </a:ln>
        </p:spPr>
      </p:pic>
      <p:sp>
        <p:nvSpPr>
          <p:cNvPr id="81" name="Google Shape;81;p8"/>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INTRODUCTION</a:t>
            </a:r>
            <a:endParaRPr b="0" i="0" sz="1400" u="none" cap="none" strike="noStrike">
              <a:solidFill>
                <a:srgbClr val="000000"/>
              </a:solidFill>
              <a:latin typeface="Arial"/>
              <a:ea typeface="Arial"/>
              <a:cs typeface="Arial"/>
              <a:sym typeface="Arial"/>
            </a:endParaRPr>
          </a:p>
        </p:txBody>
      </p:sp>
      <p:cxnSp>
        <p:nvCxnSpPr>
          <p:cNvPr id="82" name="Google Shape;82;p8"/>
          <p:cNvCxnSpPr>
            <a:endCxn id="81" idx="1"/>
          </p:cNvCxnSpPr>
          <p:nvPr/>
        </p:nvCxnSpPr>
        <p:spPr>
          <a:xfrm>
            <a:off x="255899" y="662546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65"/>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US" sz="2000">
                <a:solidFill>
                  <a:schemeClr val="accent1"/>
                </a:solidFill>
              </a:rPr>
              <a:t>In many countries, initiation into drug use happens at a young age. Despite this, young people find it difficult to find information, sterile injecting equipment, drug dependence treatment, and HIV testing, counselling and treatment. Parental consent requirements for HIV testing, and access to drug dependence treatment, make young people vulnerable to HIV. </a:t>
            </a:r>
            <a:endParaRPr/>
          </a:p>
          <a:p>
            <a:pPr indent="0" lvl="0" marL="0" rtl="0" algn="l">
              <a:lnSpc>
                <a:spcPct val="100000"/>
              </a:lnSpc>
              <a:spcBef>
                <a:spcPts val="1000"/>
              </a:spcBef>
              <a:spcAft>
                <a:spcPts val="0"/>
              </a:spcAft>
              <a:buSzPts val="1800"/>
              <a:buNone/>
            </a:pPr>
            <a:r>
              <a:rPr b="1" lang="en-US" sz="2000">
                <a:solidFill>
                  <a:schemeClr val="accent1"/>
                </a:solidFill>
              </a:rPr>
              <a:t>WHO provides some considerations for advocacy at country level:</a:t>
            </a:r>
            <a:endParaRPr/>
          </a:p>
          <a:p>
            <a:pPr indent="-457200" lvl="0" marL="457200" rtl="0" algn="l">
              <a:lnSpc>
                <a:spcPct val="100000"/>
              </a:lnSpc>
              <a:spcBef>
                <a:spcPts val="1000"/>
              </a:spcBef>
              <a:spcAft>
                <a:spcPts val="0"/>
              </a:spcAft>
              <a:buSzPts val="1800"/>
              <a:buFont typeface="Arial"/>
              <a:buAutoNum type="arabicPeriod"/>
            </a:pPr>
            <a:r>
              <a:rPr lang="en-US" sz="2000">
                <a:solidFill>
                  <a:schemeClr val="accent1"/>
                </a:solidFill>
              </a:rPr>
              <a:t>Examine existing consent policies in the country, and age-related role of parents and guardians for HIV and STI testing and treatment.</a:t>
            </a:r>
            <a:endParaRPr/>
          </a:p>
          <a:p>
            <a:pPr indent="-457200" lvl="0" marL="457200" rtl="0" algn="l">
              <a:lnSpc>
                <a:spcPct val="100000"/>
              </a:lnSpc>
              <a:spcBef>
                <a:spcPts val="1000"/>
              </a:spcBef>
              <a:spcAft>
                <a:spcPts val="0"/>
              </a:spcAft>
              <a:buSzPts val="1800"/>
              <a:buFont typeface="Arial"/>
              <a:buAutoNum type="arabicPeriod"/>
            </a:pPr>
            <a:r>
              <a:rPr lang="en-US" sz="2000">
                <a:solidFill>
                  <a:schemeClr val="accent1"/>
                </a:solidFill>
              </a:rPr>
              <a:t>Include programming specific to the needs and rights of young people who use drugs in national health plans and policies. Ensure linkages with relevant plans and policies in areas such as child protection and to protect their right to education. </a:t>
            </a:r>
            <a:endParaRPr/>
          </a:p>
          <a:p>
            <a:pPr indent="-457200" lvl="0" marL="457200" rtl="0" algn="l">
              <a:lnSpc>
                <a:spcPct val="100000"/>
              </a:lnSpc>
              <a:spcBef>
                <a:spcPts val="1000"/>
              </a:spcBef>
              <a:spcAft>
                <a:spcPts val="0"/>
              </a:spcAft>
              <a:buSzPts val="1800"/>
              <a:buFont typeface="Arial"/>
              <a:buAutoNum type="arabicPeriod"/>
            </a:pPr>
            <a:r>
              <a:rPr lang="en-US" sz="2000">
                <a:solidFill>
                  <a:schemeClr val="accent1"/>
                </a:solidFill>
              </a:rPr>
              <a:t>Provide support for youth-led organisations, including those working on harm reduction.</a:t>
            </a:r>
            <a:endParaRPr/>
          </a:p>
        </p:txBody>
      </p:sp>
      <p:sp>
        <p:nvSpPr>
          <p:cNvPr id="311" name="Google Shape;311;p65"/>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Advocacy for young people who </a:t>
            </a:r>
            <a:endParaRPr/>
          </a:p>
          <a:p>
            <a:pPr indent="0" lvl="0" marL="0" rtl="0" algn="l">
              <a:lnSpc>
                <a:spcPct val="90000"/>
              </a:lnSpc>
              <a:spcBef>
                <a:spcPts val="0"/>
              </a:spcBef>
              <a:spcAft>
                <a:spcPts val="0"/>
              </a:spcAft>
              <a:buClr>
                <a:schemeClr val="lt1"/>
              </a:buClr>
              <a:buSzPts val="4000"/>
              <a:buFont typeface="Arial"/>
              <a:buNone/>
            </a:pPr>
            <a:r>
              <a:rPr lang="en-US"/>
              <a:t>use drugs</a:t>
            </a:r>
            <a:endParaRPr/>
          </a:p>
        </p:txBody>
      </p:sp>
      <p:cxnSp>
        <p:nvCxnSpPr>
          <p:cNvPr id="312" name="Google Shape;312;p6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13" name="Google Shape;313;p65"/>
          <p:cNvSpPr txBox="1"/>
          <p:nvPr/>
        </p:nvSpPr>
        <p:spPr>
          <a:xfrm>
            <a:off x="838199" y="6494685"/>
            <a:ext cx="6866467"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YOUTH-LED AND -FOCUSED INTERVENTIONS TO REMOVE BARRIERS TO SERVICES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6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7 Contents</a:t>
            </a:r>
            <a:endParaRPr/>
          </a:p>
        </p:txBody>
      </p:sp>
      <p:sp>
        <p:nvSpPr>
          <p:cNvPr id="319" name="Google Shape;319;p66"/>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Making services adolescent- and youth-friendly</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Leadership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Youth-led and youth-focused interventions to remove barriers to services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UN frameworks and normative guidance on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67"/>
          <p:cNvSpPr txBox="1"/>
          <p:nvPr>
            <p:ph idx="1" type="body"/>
          </p:nvPr>
        </p:nvSpPr>
        <p:spPr>
          <a:xfrm>
            <a:off x="838200" y="1418350"/>
            <a:ext cx="10515600" cy="4755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US" sz="1800"/>
              <a:t>The Convention on the Rights of the Child (CRC, 1990) obliges the state to protect the rights of all young people under 18 years of age. Its four guiding principles are non-discrimination; the best interests of the child; the right to life, survival and development; and respect for the young personʼs views.</a:t>
            </a:r>
            <a:endParaRPr/>
          </a:p>
          <a:p>
            <a:pPr indent="0" lvl="0" marL="0" rtl="0" algn="l">
              <a:lnSpc>
                <a:spcPct val="100000"/>
              </a:lnSpc>
              <a:spcBef>
                <a:spcPts val="1000"/>
              </a:spcBef>
              <a:spcAft>
                <a:spcPts val="0"/>
              </a:spcAft>
              <a:buSzPts val="1800"/>
              <a:buNone/>
            </a:pPr>
            <a:r>
              <a:rPr b="1" lang="en-US" sz="1800">
                <a:solidFill>
                  <a:schemeClr val="accent2"/>
                </a:solidFill>
              </a:rPr>
              <a:t>The right to health: </a:t>
            </a:r>
            <a:r>
              <a:rPr lang="en-US" sz="1800"/>
              <a:t>“States Parties recognise the right of the child to the enjoyment of the highest attainable standard of health and to facilities for the treatment of illness and rehabilitation of health. States Parties shall strive to ensure that no child is deprived of his or her right of access to such health care services” (Article 24/1).</a:t>
            </a:r>
            <a:endParaRPr/>
          </a:p>
          <a:p>
            <a:pPr indent="0" lvl="0" marL="0" rtl="0" algn="l">
              <a:lnSpc>
                <a:spcPct val="100000"/>
              </a:lnSpc>
              <a:spcBef>
                <a:spcPts val="1000"/>
              </a:spcBef>
              <a:spcAft>
                <a:spcPts val="0"/>
              </a:spcAft>
              <a:buSzPts val="1800"/>
              <a:buNone/>
            </a:pPr>
            <a:r>
              <a:rPr b="1" lang="en-US" sz="1800">
                <a:solidFill>
                  <a:schemeClr val="accent2"/>
                </a:solidFill>
              </a:rPr>
              <a:t>Best interests of the child: </a:t>
            </a:r>
            <a:r>
              <a:rPr lang="en-US" sz="1800"/>
              <a:t>“In all actions concerning children… the best interests of the child shall be a primary consideration” (Article 3/1).</a:t>
            </a:r>
            <a:endParaRPr/>
          </a:p>
          <a:p>
            <a:pPr indent="0" lvl="0" marL="0" rtl="0" algn="l">
              <a:lnSpc>
                <a:spcPct val="100000"/>
              </a:lnSpc>
              <a:spcBef>
                <a:spcPts val="1000"/>
              </a:spcBef>
              <a:spcAft>
                <a:spcPts val="0"/>
              </a:spcAft>
              <a:buSzPts val="1800"/>
              <a:buNone/>
            </a:pPr>
            <a:r>
              <a:rPr b="1" lang="en-US" sz="1800">
                <a:solidFill>
                  <a:schemeClr val="accent2"/>
                </a:solidFill>
              </a:rPr>
              <a:t>Evolving capacities of the child</a:t>
            </a:r>
            <a:r>
              <a:rPr b="1" lang="en-US" sz="1800">
                <a:solidFill>
                  <a:schemeClr val="accent2"/>
                </a:solidFill>
              </a:rPr>
              <a:t>:</a:t>
            </a:r>
            <a:r>
              <a:rPr lang="en-US" sz="1800">
                <a:solidFill>
                  <a:schemeClr val="accent2"/>
                </a:solidFill>
              </a:rPr>
              <a:t> </a:t>
            </a:r>
            <a:r>
              <a:rPr lang="en-US" sz="1800"/>
              <a:t>The CRC recognises the responsibilities, rights and duties of parents/guardians to direct and guide the exercise by the child of the rights recognised by the CRC “in a manner consistent with the evolving capacities of the child” (Article 5).</a:t>
            </a:r>
            <a:endParaRPr/>
          </a:p>
          <a:p>
            <a:pPr indent="0" lvl="0" marL="0" rtl="0" algn="l">
              <a:lnSpc>
                <a:spcPct val="100000"/>
              </a:lnSpc>
              <a:spcBef>
                <a:spcPts val="1000"/>
              </a:spcBef>
              <a:spcAft>
                <a:spcPts val="0"/>
              </a:spcAft>
              <a:buSzPts val="1800"/>
              <a:buNone/>
            </a:pPr>
            <a:r>
              <a:rPr lang="en-US" sz="1800"/>
              <a:t>Under the CRC, children have a clear right to access effective HIV, STI and viral hepatitis prevention, diagnosis, treatment, care and support services.</a:t>
            </a:r>
            <a:endParaRPr/>
          </a:p>
          <a:p>
            <a:pPr indent="0" lvl="0" marL="0" rtl="0" algn="l">
              <a:lnSpc>
                <a:spcPct val="100000"/>
              </a:lnSpc>
              <a:spcBef>
                <a:spcPts val="1000"/>
              </a:spcBef>
              <a:spcAft>
                <a:spcPts val="0"/>
              </a:spcAft>
              <a:buSzPts val="1800"/>
              <a:buNone/>
            </a:pPr>
            <a:r>
              <a:t/>
            </a:r>
            <a:endParaRPr sz="1800">
              <a:solidFill>
                <a:srgbClr val="171616"/>
              </a:solidFill>
            </a:endParaRPr>
          </a:p>
        </p:txBody>
      </p:sp>
      <p:cxnSp>
        <p:nvCxnSpPr>
          <p:cNvPr id="326" name="Google Shape;326;p6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27" name="Google Shape;327;p67"/>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SzPts val="1800"/>
              <a:buNone/>
            </a:pPr>
            <a:r>
              <a:rPr lang="en-US" sz="3100"/>
              <a:t>The Convention on the Rights of the Child</a:t>
            </a:r>
            <a:endParaRPr sz="3100"/>
          </a:p>
        </p:txBody>
      </p:sp>
      <p:sp>
        <p:nvSpPr>
          <p:cNvPr id="328" name="Google Shape;328;p67"/>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UN FRAMEWORKS AND NORMATIVE GUIDANCE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8"/>
          <p:cNvSpPr txBox="1"/>
          <p:nvPr>
            <p:ph idx="1" type="body"/>
          </p:nvPr>
        </p:nvSpPr>
        <p:spPr>
          <a:xfrm>
            <a:off x="838200" y="1418345"/>
            <a:ext cx="10515600" cy="457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935"/>
              <a:buNone/>
            </a:pPr>
            <a:r>
              <a:rPr b="1" lang="en-US" sz="2000" u="sng">
                <a:solidFill>
                  <a:schemeClr val="accent2"/>
                </a:solidFill>
                <a:hlinkClick r:id="rId4">
                  <a:extLst>
                    <a:ext uri="{A12FA001-AC4F-418D-AE19-62706E023703}">
                      <ahyp:hlinkClr val="tx"/>
                    </a:ext>
                  </a:extLst>
                </a:hlinkClick>
              </a:rPr>
              <a:t>ENGAGED AND HEARD! Guidelines on Adolescent Participation and Civic Engagement</a:t>
            </a:r>
            <a:r>
              <a:rPr b="1" i="1" lang="en-US" sz="2000">
                <a:solidFill>
                  <a:schemeClr val="accent2"/>
                </a:solidFill>
              </a:rPr>
              <a:t> </a:t>
            </a:r>
            <a:r>
              <a:rPr lang="en-US" sz="2000"/>
              <a:t>(UNICEF, 2020) offers information on the “why”, “what” and “how-to” of participation and civic engagement  to realise adolescents’ right to be heard in matters affecting them. Strategies include: </a:t>
            </a:r>
            <a:endParaRPr/>
          </a:p>
          <a:p>
            <a:pPr indent="-368300" lvl="0" marL="457200" rtl="0" algn="l">
              <a:lnSpc>
                <a:spcPct val="100000"/>
              </a:lnSpc>
              <a:spcBef>
                <a:spcPts val="1000"/>
              </a:spcBef>
              <a:spcAft>
                <a:spcPts val="0"/>
              </a:spcAft>
              <a:buSzPts val="2200"/>
              <a:buChar char="•"/>
            </a:pPr>
            <a:r>
              <a:rPr lang="en-US" sz="2000"/>
              <a:t>Advocate for laws, policies, practices and budgets that institutionalise adolescent participation and civic engagement</a:t>
            </a:r>
            <a:endParaRPr/>
          </a:p>
          <a:p>
            <a:pPr indent="-368300" lvl="0" marL="457200" rtl="0" algn="l">
              <a:lnSpc>
                <a:spcPct val="100000"/>
              </a:lnSpc>
              <a:spcBef>
                <a:spcPts val="0"/>
              </a:spcBef>
              <a:spcAft>
                <a:spcPts val="0"/>
              </a:spcAft>
              <a:buSzPts val="2200"/>
              <a:buChar char="•"/>
            </a:pPr>
            <a:r>
              <a:rPr lang="en-US" sz="2000"/>
              <a:t>Enhance positive social norms and attitudes that support adolescent participation and civic engagement</a:t>
            </a:r>
            <a:endParaRPr/>
          </a:p>
          <a:p>
            <a:pPr indent="-368300" lvl="0" marL="457200" rtl="0" algn="l">
              <a:lnSpc>
                <a:spcPct val="100000"/>
              </a:lnSpc>
              <a:spcBef>
                <a:spcPts val="0"/>
              </a:spcBef>
              <a:spcAft>
                <a:spcPts val="0"/>
              </a:spcAft>
              <a:buSzPts val="2200"/>
              <a:buChar char="•"/>
            </a:pPr>
            <a:r>
              <a:rPr lang="en-US" sz="2000"/>
              <a:t>Build the awareness, skills and capacities of adults to promote and support adolescent participation and civic engagement</a:t>
            </a:r>
            <a:endParaRPr/>
          </a:p>
          <a:p>
            <a:pPr indent="-368300" lvl="0" marL="457200" rtl="0" algn="l">
              <a:lnSpc>
                <a:spcPct val="100000"/>
              </a:lnSpc>
              <a:spcBef>
                <a:spcPts val="0"/>
              </a:spcBef>
              <a:spcAft>
                <a:spcPts val="0"/>
              </a:spcAft>
              <a:buSzPts val="2200"/>
              <a:buChar char="•"/>
            </a:pPr>
            <a:r>
              <a:rPr lang="en-US" sz="2000"/>
              <a:t>Build the awareness, skills and capacities of adolescents (especially the most marginalised) to participate and </a:t>
            </a:r>
            <a:r>
              <a:rPr lang="en-US" sz="2000">
                <a:extLst>
                  <a:ext uri="http://customooxmlschemas.google.com/">
                    <go:slidesCustomData xmlns:go="http://customooxmlschemas.google.com/" textRoundtripDataId="3"/>
                  </a:ext>
                </a:extLst>
              </a:rPr>
              <a:t>civically engage</a:t>
            </a:r>
            <a:endParaRPr/>
          </a:p>
          <a:p>
            <a:pPr indent="-368300" lvl="0" marL="457200" rtl="0" algn="l">
              <a:lnSpc>
                <a:spcPct val="100000"/>
              </a:lnSpc>
              <a:spcBef>
                <a:spcPts val="0"/>
              </a:spcBef>
              <a:spcAft>
                <a:spcPts val="0"/>
              </a:spcAft>
              <a:buSzPts val="2200"/>
              <a:buChar char="•"/>
            </a:pPr>
            <a:r>
              <a:rPr lang="en-US" sz="2000"/>
              <a:t>Create and sustain platforms for adolescent participation and civic engagement.</a:t>
            </a:r>
            <a:endParaRPr/>
          </a:p>
        </p:txBody>
      </p:sp>
      <p:cxnSp>
        <p:nvCxnSpPr>
          <p:cNvPr id="335" name="Google Shape;335;p68"/>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36" name="Google Shape;336;p68"/>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UN FRAMEWORKS AND NORMATIVE GUIDANCE</a:t>
            </a:r>
            <a:endParaRPr b="0" i="0" sz="1400" u="none" cap="none" strike="noStrike">
              <a:solidFill>
                <a:srgbClr val="000000"/>
              </a:solidFill>
              <a:latin typeface="Arial"/>
              <a:ea typeface="Arial"/>
              <a:cs typeface="Arial"/>
              <a:sym typeface="Arial"/>
            </a:endParaRPr>
          </a:p>
        </p:txBody>
      </p:sp>
      <p:sp>
        <p:nvSpPr>
          <p:cNvPr id="337" name="Google Shape;337;p68"/>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200"/>
              <a:t>UNICEF Guidelines on Adolescent </a:t>
            </a:r>
            <a:endParaRPr sz="3200"/>
          </a:p>
          <a:p>
            <a:pPr indent="0" lvl="0" marL="0" rtl="0" algn="l">
              <a:lnSpc>
                <a:spcPct val="90000"/>
              </a:lnSpc>
              <a:spcBef>
                <a:spcPts val="0"/>
              </a:spcBef>
              <a:spcAft>
                <a:spcPts val="0"/>
              </a:spcAft>
              <a:buClr>
                <a:schemeClr val="lt1"/>
              </a:buClr>
              <a:buSzPts val="4000"/>
              <a:buFont typeface="Arial"/>
              <a:buNone/>
            </a:pPr>
            <a:r>
              <a:rPr lang="en-US" sz="3200"/>
              <a:t>Participation and Civic Engagement</a:t>
            </a:r>
            <a:endParaRPr sz="3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lang="en-US" sz="2600"/>
              <a:t>The Global Consensus Statement on Meaningful </a:t>
            </a:r>
            <a:endParaRPr sz="2600"/>
          </a:p>
          <a:p>
            <a:pPr indent="0" lvl="0" marL="0" rtl="0" algn="l">
              <a:lnSpc>
                <a:spcPct val="90000"/>
              </a:lnSpc>
              <a:spcBef>
                <a:spcPts val="0"/>
              </a:spcBef>
              <a:spcAft>
                <a:spcPts val="0"/>
              </a:spcAft>
              <a:buClr>
                <a:schemeClr val="lt1"/>
              </a:buClr>
              <a:buSzPts val="1800"/>
              <a:buNone/>
            </a:pPr>
            <a:r>
              <a:rPr lang="en-US" sz="2600"/>
              <a:t>Adolescent &amp; Youth Engagement (MAYE)</a:t>
            </a:r>
            <a:endParaRPr sz="2600"/>
          </a:p>
        </p:txBody>
      </p:sp>
      <p:sp>
        <p:nvSpPr>
          <p:cNvPr id="343" name="Google Shape;343;p69"/>
          <p:cNvSpPr txBox="1"/>
          <p:nvPr>
            <p:ph idx="1" type="body"/>
          </p:nvPr>
        </p:nvSpPr>
        <p:spPr>
          <a:xfrm>
            <a:off x="838200" y="2536825"/>
            <a:ext cx="5181600" cy="3696300"/>
          </a:xfrm>
          <a:prstGeom prst="rect">
            <a:avLst/>
          </a:prstGeom>
          <a:noFill/>
          <a:ln>
            <a:noFill/>
          </a:ln>
        </p:spPr>
        <p:txBody>
          <a:bodyPr anchorCtr="0" anchor="t" bIns="45700" lIns="91425" spcFirstLastPara="1" rIns="91425" wrap="square" tIns="45700">
            <a:normAutofit fontScale="70000" lnSpcReduction="10000"/>
          </a:bodyPr>
          <a:lstStyle/>
          <a:p>
            <a:pPr indent="0" lvl="0" marL="114300" rtl="0" algn="l">
              <a:lnSpc>
                <a:spcPct val="110000"/>
              </a:lnSpc>
              <a:spcBef>
                <a:spcPts val="1000"/>
              </a:spcBef>
              <a:spcAft>
                <a:spcPts val="0"/>
              </a:spcAft>
              <a:buSzPct val="91836"/>
              <a:buNone/>
            </a:pPr>
            <a:r>
              <a:rPr lang="en-US">
                <a:extLst>
                  <a:ext uri="http://customooxmlschemas.google.com/">
                    <go:slidesCustomData xmlns:go="http://customooxmlschemas.google.com/" textRoundtripDataId="4"/>
                  </a:ext>
                </a:extLst>
              </a:rPr>
              <a:t>Meaningful adolescent and youth engagement is an </a:t>
            </a:r>
            <a:r>
              <a:rPr b="1" lang="en-US">
                <a:extLst>
                  <a:ext uri="http://customooxmlschemas.google.com/">
                    <go:slidesCustomData xmlns:go="http://customooxmlschemas.google.com/" textRoundtripDataId="5"/>
                  </a:ext>
                </a:extLst>
              </a:rPr>
              <a:t>inclusive, intentional, mutually respectful partnership </a:t>
            </a:r>
            <a:r>
              <a:rPr lang="en-US">
                <a:extLst>
                  <a:ext uri="http://customooxmlschemas.google.com/">
                    <go:slidesCustomData xmlns:go="http://customooxmlschemas.google.com/" textRoundtripDataId="6"/>
                  </a:ext>
                </a:extLst>
              </a:rPr>
              <a:t>between adolescents, youth, and adults whereby </a:t>
            </a:r>
            <a:r>
              <a:rPr b="1" lang="en-US">
                <a:extLst>
                  <a:ext uri="http://customooxmlschemas.google.com/">
                    <go:slidesCustomData xmlns:go="http://customooxmlschemas.google.com/" textRoundtripDataId="7"/>
                  </a:ext>
                </a:extLst>
              </a:rPr>
              <a:t>power is shared, respective contributions are valued, and young people’s ideas, perspectives, skills, and strengths are integrated </a:t>
            </a:r>
            <a:r>
              <a:rPr lang="en-US">
                <a:extLst>
                  <a:ext uri="http://customooxmlschemas.google.com/">
                    <go:slidesCustomData xmlns:go="http://customooxmlschemas.google.com/" textRoundtripDataId="8"/>
                  </a:ext>
                </a:extLst>
              </a:rPr>
              <a:t>into the design and delivery of programs, strategies, policies, funding mechanisms, and organisations that affect their lives and their communities, countries, and </a:t>
            </a:r>
            <a:r>
              <a:rPr lang="en-US">
                <a:highlight>
                  <a:srgbClr val="FF9900"/>
                </a:highlight>
                <a:extLst>
                  <a:ext uri="http://customooxmlschemas.google.com/">
                    <go:slidesCustomData xmlns:go="http://customooxmlschemas.google.com/" textRoundtripDataId="9"/>
                  </a:ext>
                </a:extLst>
              </a:rPr>
              <a:t>the </a:t>
            </a:r>
            <a:r>
              <a:rPr lang="en-US">
                <a:extLst>
                  <a:ext uri="http://customooxmlschemas.google.com/">
                    <go:slidesCustomData xmlns:go="http://customooxmlschemas.google.com/" textRoundtripDataId="10"/>
                  </a:ext>
                </a:extLst>
              </a:rPr>
              <a:t>world.</a:t>
            </a:r>
            <a:endParaRPr/>
          </a:p>
        </p:txBody>
      </p:sp>
      <p:sp>
        <p:nvSpPr>
          <p:cNvPr id="344" name="Google Shape;344;p69"/>
          <p:cNvSpPr txBox="1"/>
          <p:nvPr>
            <p:ph idx="2" type="body"/>
          </p:nvPr>
        </p:nvSpPr>
        <p:spPr>
          <a:xfrm>
            <a:off x="6172200" y="2536823"/>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800"/>
              <a:buNone/>
            </a:pPr>
            <a:r>
              <a:rPr b="1" lang="en-US" sz="2100">
                <a:solidFill>
                  <a:schemeClr val="accent2"/>
                </a:solidFill>
              </a:rPr>
              <a:t>Principles of participation</a:t>
            </a:r>
            <a:endParaRPr sz="2900"/>
          </a:p>
          <a:p>
            <a:pPr indent="-361950" lvl="0" marL="457200" rtl="0" algn="l">
              <a:lnSpc>
                <a:spcPct val="100000"/>
              </a:lnSpc>
              <a:spcBef>
                <a:spcPts val="1000"/>
              </a:spcBef>
              <a:spcAft>
                <a:spcPts val="0"/>
              </a:spcAft>
              <a:buSzPts val="2100"/>
              <a:buAutoNum type="arabicPeriod"/>
            </a:pPr>
            <a:r>
              <a:rPr lang="en-US" sz="2100"/>
              <a:t>Rights-based</a:t>
            </a:r>
            <a:endParaRPr sz="2900"/>
          </a:p>
          <a:p>
            <a:pPr indent="-361950" lvl="0" marL="457200" rtl="0" algn="l">
              <a:lnSpc>
                <a:spcPct val="100000"/>
              </a:lnSpc>
              <a:spcBef>
                <a:spcPts val="0"/>
              </a:spcBef>
              <a:spcAft>
                <a:spcPts val="0"/>
              </a:spcAft>
              <a:buSzPts val="2100"/>
              <a:buAutoNum type="arabicPeriod"/>
            </a:pPr>
            <a:r>
              <a:rPr lang="en-US" sz="2100"/>
              <a:t>Transparent and informative </a:t>
            </a:r>
            <a:endParaRPr sz="2900"/>
          </a:p>
          <a:p>
            <a:pPr indent="-361950" lvl="0" marL="457200" rtl="0" algn="l">
              <a:lnSpc>
                <a:spcPct val="100000"/>
              </a:lnSpc>
              <a:spcBef>
                <a:spcPts val="0"/>
              </a:spcBef>
              <a:spcAft>
                <a:spcPts val="0"/>
              </a:spcAft>
              <a:buSzPts val="2100"/>
              <a:buAutoNum type="arabicPeriod"/>
            </a:pPr>
            <a:r>
              <a:rPr lang="en-US" sz="2100"/>
              <a:t>Voluntary and free from coercion</a:t>
            </a:r>
            <a:endParaRPr sz="2100"/>
          </a:p>
          <a:p>
            <a:pPr indent="-361950" lvl="0" marL="457200" rtl="0" algn="l">
              <a:lnSpc>
                <a:spcPct val="100000"/>
              </a:lnSpc>
              <a:spcBef>
                <a:spcPts val="0"/>
              </a:spcBef>
              <a:spcAft>
                <a:spcPts val="0"/>
              </a:spcAft>
              <a:buSzPts val="2100"/>
              <a:buAutoNum type="arabicPeriod"/>
            </a:pPr>
            <a:r>
              <a:rPr lang="en-US" sz="2100"/>
              <a:t>Respectful of young people’s views, backgrounds, and identities </a:t>
            </a:r>
            <a:endParaRPr sz="2900"/>
          </a:p>
          <a:p>
            <a:pPr indent="-361950" lvl="0" marL="457200" rtl="0" algn="l">
              <a:lnSpc>
                <a:spcPct val="100000"/>
              </a:lnSpc>
              <a:spcBef>
                <a:spcPts val="0"/>
              </a:spcBef>
              <a:spcAft>
                <a:spcPts val="0"/>
              </a:spcAft>
              <a:buSzPts val="2100"/>
              <a:buAutoNum type="arabicPeriod"/>
            </a:pPr>
            <a:r>
              <a:rPr lang="en-US" sz="2100"/>
              <a:t>Safe</a:t>
            </a:r>
            <a:endParaRPr sz="2900"/>
          </a:p>
          <a:p>
            <a:pPr indent="0" lvl="0" marL="114300" rtl="0" algn="l">
              <a:lnSpc>
                <a:spcPct val="100000"/>
              </a:lnSpc>
              <a:spcBef>
                <a:spcPts val="1000"/>
              </a:spcBef>
              <a:spcAft>
                <a:spcPts val="0"/>
              </a:spcAft>
              <a:buSzPts val="1800"/>
              <a:buNone/>
            </a:pPr>
            <a:r>
              <a:t/>
            </a:r>
            <a:endParaRPr sz="2100"/>
          </a:p>
          <a:p>
            <a:pPr indent="0" lvl="0" marL="114300" rtl="0" algn="l">
              <a:lnSpc>
                <a:spcPct val="100000"/>
              </a:lnSpc>
              <a:spcBef>
                <a:spcPts val="1000"/>
              </a:spcBef>
              <a:spcAft>
                <a:spcPts val="0"/>
              </a:spcAft>
              <a:buSzPts val="1800"/>
              <a:buNone/>
            </a:pPr>
            <a:r>
              <a:t/>
            </a:r>
            <a:endParaRPr sz="2100"/>
          </a:p>
        </p:txBody>
      </p:sp>
      <p:sp>
        <p:nvSpPr>
          <p:cNvPr id="345" name="Google Shape;345;p69"/>
          <p:cNvSpPr txBox="1"/>
          <p:nvPr/>
        </p:nvSpPr>
        <p:spPr>
          <a:xfrm>
            <a:off x="762000" y="1604850"/>
            <a:ext cx="108399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000" u="sng" cap="none" strike="noStrike">
                <a:solidFill>
                  <a:schemeClr val="accent2"/>
                </a:solidFill>
                <a:latin typeface="Arial"/>
                <a:ea typeface="Arial"/>
                <a:cs typeface="Arial"/>
                <a:sym typeface="Arial"/>
                <a:hlinkClick r:id="rId4">
                  <a:extLst>
                    <a:ext uri="{A12FA001-AC4F-418D-AE19-62706E023703}">
                      <ahyp:hlinkClr val="tx"/>
                    </a:ext>
                  </a:extLst>
                </a:hlinkClick>
              </a:rPr>
              <a:t>The Global Consensus Statement on MAYE</a:t>
            </a:r>
            <a:r>
              <a:rPr b="1" i="0" lang="en-US" sz="2000" u="none" cap="none" strike="noStrike">
                <a:solidFill>
                  <a:schemeClr val="accent2"/>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(2020) defines meaningful engagement and affirms five principles of participation of adolescents and youth in programmes for them.</a:t>
            </a:r>
            <a:endParaRPr>
              <a:solidFill>
                <a:schemeClr val="dk1"/>
              </a:solidFill>
            </a:endParaRPr>
          </a:p>
        </p:txBody>
      </p:sp>
      <p:cxnSp>
        <p:nvCxnSpPr>
          <p:cNvPr id="346" name="Google Shape;346;p69"/>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47" name="Google Shape;347;p69"/>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UN FRAMEWORKS AND NORMATIVE GUIDANCE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cxnSp>
        <p:nvCxnSpPr>
          <p:cNvPr id="353" name="Google Shape;353;p7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54" name="Google Shape;354;p70"/>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The Global AIDS Strategy</a:t>
            </a:r>
            <a:endParaRPr/>
          </a:p>
        </p:txBody>
      </p:sp>
      <p:sp>
        <p:nvSpPr>
          <p:cNvPr id="355" name="Google Shape;355;p70"/>
          <p:cNvSpPr txBox="1"/>
          <p:nvPr>
            <p:ph idx="1" type="body"/>
          </p:nvPr>
        </p:nvSpPr>
        <p:spPr>
          <a:xfrm>
            <a:off x="838200" y="1719607"/>
            <a:ext cx="10515600" cy="435120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946"/>
              <a:buNone/>
            </a:pPr>
            <a:r>
              <a:rPr lang="en-US" sz="2500"/>
              <a:t>The Strategy’s </a:t>
            </a:r>
            <a:r>
              <a:rPr b="1" lang="en-US" sz="2500">
                <a:solidFill>
                  <a:schemeClr val="accent2"/>
                </a:solidFill>
              </a:rPr>
              <a:t>10-10-10 targets</a:t>
            </a:r>
            <a:r>
              <a:rPr b="1" lang="en-US" sz="2500"/>
              <a:t> </a:t>
            </a:r>
            <a:r>
              <a:rPr lang="en-US" sz="2500"/>
              <a:t>call for action to ensure that by 2025:</a:t>
            </a:r>
            <a:endParaRPr sz="2500"/>
          </a:p>
          <a:p>
            <a:pPr indent="-387350" lvl="0" marL="457200" rtl="0" algn="l">
              <a:lnSpc>
                <a:spcPct val="90000"/>
              </a:lnSpc>
              <a:spcBef>
                <a:spcPts val="1000"/>
              </a:spcBef>
              <a:spcAft>
                <a:spcPts val="0"/>
              </a:spcAft>
              <a:buSzPts val="2500"/>
              <a:buChar char="•"/>
            </a:pPr>
            <a:r>
              <a:rPr lang="en-US" sz="2500"/>
              <a:t>Less than 10% of countries have punitive legal and policy environments</a:t>
            </a:r>
            <a:endParaRPr sz="2500"/>
          </a:p>
          <a:p>
            <a:pPr indent="-387350" lvl="0" marL="457200" rtl="0" algn="l">
              <a:lnSpc>
                <a:spcPct val="90000"/>
              </a:lnSpc>
              <a:spcBef>
                <a:spcPts val="1000"/>
              </a:spcBef>
              <a:spcAft>
                <a:spcPts val="0"/>
              </a:spcAft>
              <a:buSzPts val="2500"/>
              <a:buChar char="•"/>
            </a:pPr>
            <a:r>
              <a:rPr lang="en-US" sz="2500"/>
              <a:t>Less than 10% of people living with HIV and key populations experience stigma and discrimination</a:t>
            </a:r>
            <a:endParaRPr sz="2500"/>
          </a:p>
          <a:p>
            <a:pPr indent="-387350" lvl="0" marL="457200" rtl="0" algn="l">
              <a:lnSpc>
                <a:spcPct val="90000"/>
              </a:lnSpc>
              <a:spcBef>
                <a:spcPts val="1000"/>
              </a:spcBef>
              <a:spcAft>
                <a:spcPts val="0"/>
              </a:spcAft>
              <a:buSzPts val="2500"/>
              <a:buChar char="•"/>
            </a:pPr>
            <a:r>
              <a:rPr lang="en-US" sz="2500"/>
              <a:t>Less than 10% of women, girls, people living with HIV and key populations experience gender inequality and violence.</a:t>
            </a:r>
            <a:endParaRPr sz="2500"/>
          </a:p>
          <a:p>
            <a:pPr indent="0" lvl="0" marL="114300" rtl="0" algn="l">
              <a:lnSpc>
                <a:spcPct val="90000"/>
              </a:lnSpc>
              <a:spcBef>
                <a:spcPts val="1000"/>
              </a:spcBef>
              <a:spcAft>
                <a:spcPts val="0"/>
              </a:spcAft>
              <a:buSzPts val="1946"/>
              <a:buNone/>
            </a:pPr>
            <a:r>
              <a:t/>
            </a:r>
            <a:endParaRPr sz="2500"/>
          </a:p>
          <a:p>
            <a:pPr indent="0" lvl="0" marL="114300" rtl="0" algn="l">
              <a:lnSpc>
                <a:spcPct val="90000"/>
              </a:lnSpc>
              <a:spcBef>
                <a:spcPts val="1000"/>
              </a:spcBef>
              <a:spcAft>
                <a:spcPts val="0"/>
              </a:spcAft>
              <a:buSzPts val="1946"/>
              <a:buNone/>
            </a:pPr>
            <a:r>
              <a:rPr b="1" lang="en-US" sz="2500"/>
              <a:t>These targets apply equally and importantly to adolescent and young key populations.</a:t>
            </a:r>
            <a:endParaRPr sz="2500"/>
          </a:p>
        </p:txBody>
      </p:sp>
      <p:sp>
        <p:nvSpPr>
          <p:cNvPr id="356" name="Google Shape;356;p70"/>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UN FRAMEWORKS AND NORMATIVE GUIDANCE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7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7 Contents</a:t>
            </a:r>
            <a:endParaRPr/>
          </a:p>
        </p:txBody>
      </p:sp>
      <p:sp>
        <p:nvSpPr>
          <p:cNvPr id="362" name="Google Shape;362;p71"/>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Making services adolescent- and youth-friendly</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Leadership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Youth-led and youth-focused interventions to remove barriers to services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adolescent and young key populations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Take-home messages</a:t>
            </a:r>
            <a:endParaRPr/>
          </a:p>
        </p:txBody>
      </p:sp>
      <p:cxnSp>
        <p:nvCxnSpPr>
          <p:cNvPr id="369" name="Google Shape;369;p3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70" name="Google Shape;370;p32"/>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TAKE-HOME MESSAGES</a:t>
            </a:r>
            <a:endParaRPr b="0" i="0" sz="1400" u="none" cap="none" strike="noStrike">
              <a:solidFill>
                <a:srgbClr val="000000"/>
              </a:solidFill>
              <a:latin typeface="Arial"/>
              <a:ea typeface="Arial"/>
              <a:cs typeface="Arial"/>
              <a:sym typeface="Arial"/>
            </a:endParaRPr>
          </a:p>
        </p:txBody>
      </p:sp>
      <p:sp>
        <p:nvSpPr>
          <p:cNvPr id="371" name="Google Shape;371;p32"/>
          <p:cNvSpPr txBox="1"/>
          <p:nvPr>
            <p:ph idx="1" type="body"/>
          </p:nvPr>
        </p:nvSpPr>
        <p:spPr>
          <a:xfrm>
            <a:off x="838200" y="1305596"/>
            <a:ext cx="10515600" cy="5058280"/>
          </a:xfrm>
          <a:prstGeom prst="rect">
            <a:avLst/>
          </a:prstGeom>
          <a:noFill/>
          <a:ln>
            <a:noFill/>
          </a:ln>
        </p:spPr>
        <p:txBody>
          <a:bodyPr anchorCtr="0" anchor="t" bIns="45700" lIns="91425" spcFirstLastPara="1" rIns="91425" wrap="square" tIns="45700">
            <a:normAutofit fontScale="85000" lnSpcReduction="10000"/>
          </a:bodyPr>
          <a:lstStyle/>
          <a:p>
            <a:pPr indent="-342900" lvl="0" marL="457200" rtl="0" algn="l">
              <a:lnSpc>
                <a:spcPct val="120000"/>
              </a:lnSpc>
              <a:spcBef>
                <a:spcPts val="1000"/>
              </a:spcBef>
              <a:spcAft>
                <a:spcPts val="0"/>
              </a:spcAft>
              <a:buSzPct val="105882"/>
              <a:buFont typeface="Noto Sans Symbols"/>
              <a:buChar char="✔"/>
            </a:pPr>
            <a:r>
              <a:rPr lang="en-US" sz="2000"/>
              <a:t>Adolescent and young key populations are particularly vulnerable to HIV, viral hepatitis and other STIs because of their age and because of structural factors that create barriers to their access to services – both as young people and as members of key populations. </a:t>
            </a:r>
            <a:endParaRPr/>
          </a:p>
          <a:p>
            <a:pPr indent="-342900" lvl="0" marL="457200" rtl="0" algn="l">
              <a:lnSpc>
                <a:spcPct val="120000"/>
              </a:lnSpc>
              <a:spcBef>
                <a:spcPts val="1000"/>
              </a:spcBef>
              <a:spcAft>
                <a:spcPts val="0"/>
              </a:spcAft>
              <a:buSzPct val="105882"/>
              <a:buFont typeface="Noto Sans Symbols"/>
              <a:buChar char="✔"/>
            </a:pPr>
            <a:r>
              <a:rPr lang="en-US" sz="2000"/>
              <a:t>Adolescent and young key populations, including those aged under 18, have the same rights to receive effective HIV, viral hepatitis and STI prevention and life-saving care and support as all young people, and all people generally. </a:t>
            </a:r>
            <a:endParaRPr/>
          </a:p>
          <a:p>
            <a:pPr indent="-342900" lvl="0" marL="457200" rtl="0" algn="l">
              <a:lnSpc>
                <a:spcPct val="120000"/>
              </a:lnSpc>
              <a:spcBef>
                <a:spcPts val="1000"/>
              </a:spcBef>
              <a:spcAft>
                <a:spcPts val="0"/>
              </a:spcAft>
              <a:buSzPct val="105882"/>
              <a:buFont typeface="Noto Sans Symbols"/>
              <a:buChar char="✔"/>
            </a:pPr>
            <a:r>
              <a:rPr lang="en-US" sz="2000"/>
              <a:t>The Convention on the Rights of the Child obliges the state to protect the rights of all young people under the age of 18. The Global AIDS Strategy and other UN guidance prioritise services and societal enablers for adolescent and young key populations. </a:t>
            </a:r>
            <a:endParaRPr/>
          </a:p>
          <a:p>
            <a:pPr indent="-342900" lvl="0" marL="457200" rtl="0" algn="l">
              <a:lnSpc>
                <a:spcPct val="120000"/>
              </a:lnSpc>
              <a:spcBef>
                <a:spcPts val="1000"/>
              </a:spcBef>
              <a:spcAft>
                <a:spcPts val="0"/>
              </a:spcAft>
              <a:buSzPct val="105882"/>
              <a:buFont typeface="Noto Sans Symbols"/>
              <a:buChar char="✔"/>
            </a:pPr>
            <a:r>
              <a:rPr lang="en-US" sz="2000"/>
              <a:t>Adolescent-led and youth-led organisations – including organisations of young key populations – should be capacitated and supported to develop and implement HIV and sexual and reproductive health and rights programmes for their peers. </a:t>
            </a:r>
            <a:endParaRPr/>
          </a:p>
          <a:p>
            <a:pPr indent="-342900" lvl="0" marL="457200" rtl="0" algn="l">
              <a:lnSpc>
                <a:spcPct val="120000"/>
              </a:lnSpc>
              <a:spcBef>
                <a:spcPts val="1000"/>
              </a:spcBef>
              <a:spcAft>
                <a:spcPts val="0"/>
              </a:spcAft>
              <a:buSzPct val="105882"/>
              <a:buFont typeface="Noto Sans Symbols"/>
              <a:buChar char="✔"/>
            </a:pPr>
            <a:r>
              <a:rPr lang="en-US" sz="2000"/>
              <a:t>UN organisations should encourage countries to examine their age of consent policies and to consider revising them to reduce age-related barriers to access and uptake services and interventions that are critical to the health and well-being of young key populations.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7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7 Contents</a:t>
            </a:r>
            <a:endParaRPr/>
          </a:p>
        </p:txBody>
      </p:sp>
      <p:sp>
        <p:nvSpPr>
          <p:cNvPr id="377" name="Google Shape;377;p72"/>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Making services adolescent- and youth-friendly</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Leadership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Youth-led and youth-focused interventions to remove barriers to services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7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7 Contents</a:t>
            </a:r>
            <a:endParaRPr/>
          </a:p>
        </p:txBody>
      </p:sp>
      <p:sp>
        <p:nvSpPr>
          <p:cNvPr id="383" name="Google Shape;383;p73"/>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Making services adolescent- and youth-friendly</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Leadership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Youth-led and youth-focused interventions to remove barriers to services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Further information and resources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extLst>
                  <a:ext uri="http://customooxmlschemas.google.com/">
                    <go:slidesCustomData xmlns:go="http://customooxmlschemas.google.com/" textRoundtripDataId="0"/>
                  </a:ext>
                </a:extLst>
              </a:rPr>
              <a:t>Module</a:t>
            </a:r>
            <a:r>
              <a:rPr lang="en-US"/>
              <a:t> 7 Contents</a:t>
            </a:r>
            <a:endParaRPr/>
          </a:p>
        </p:txBody>
      </p:sp>
      <p:sp>
        <p:nvSpPr>
          <p:cNvPr id="88" name="Google Shape;88;p5"/>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Making services adolescent- and youth-friendly</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Leadership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Youth-led and youth-focused interventions to remove barriers to services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6"/>
          <p:cNvSpPr txBox="1"/>
          <p:nvPr>
            <p:ph idx="1" type="body"/>
          </p:nvPr>
        </p:nvSpPr>
        <p:spPr>
          <a:xfrm>
            <a:off x="838200" y="1567206"/>
            <a:ext cx="10515600" cy="44933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00"/>
              <a:buNone/>
            </a:pPr>
            <a:r>
              <a:rPr lang="en-US" sz="1800" u="sng">
                <a:solidFill>
                  <a:schemeClr val="hlink"/>
                </a:solidFill>
                <a:hlinkClick r:id="rId3"/>
              </a:rPr>
              <a:t>IN DANGER: UNAIDS Global AIDS Update 2022</a:t>
            </a:r>
            <a:r>
              <a:rPr lang="en-US" sz="1800"/>
              <a:t> </a:t>
            </a:r>
            <a:r>
              <a:rPr lang="en-US" sz="1800">
                <a:solidFill>
                  <a:srgbClr val="171616"/>
                </a:solidFill>
              </a:rPr>
              <a:t>(UNAIDS, 2022)</a:t>
            </a:r>
            <a:endParaRPr/>
          </a:p>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4"/>
              </a:rPr>
              <a:t>Key Populations Atlas</a:t>
            </a:r>
            <a:r>
              <a:rPr lang="en-US" sz="1800"/>
              <a:t> </a:t>
            </a:r>
            <a:r>
              <a:rPr lang="en-US" sz="1800">
                <a:solidFill>
                  <a:srgbClr val="171616"/>
                </a:solidFill>
              </a:rPr>
              <a:t>(UNAIDS)</a:t>
            </a:r>
            <a:endParaRPr/>
          </a:p>
          <a:p>
            <a:pPr indent="0" lvl="0" marL="0" rtl="0" algn="l">
              <a:lnSpc>
                <a:spcPct val="100000"/>
              </a:lnSpc>
              <a:spcBef>
                <a:spcPts val="1000"/>
              </a:spcBef>
              <a:spcAft>
                <a:spcPts val="0"/>
              </a:spcAft>
              <a:buClr>
                <a:schemeClr val="dk1"/>
              </a:buClr>
              <a:buSzPts val="1100"/>
              <a:buNone/>
            </a:pPr>
            <a:r>
              <a:rPr lang="en-US" sz="1800" u="sng">
                <a:solidFill>
                  <a:schemeClr val="hlink"/>
                </a:solidFill>
                <a:hlinkClick r:id="rId5"/>
              </a:rPr>
              <a:t>Consolidated Guidelines on HIV, Viral Hepatitis and STI Diagnosis, Prevention, Treatment and Care for Key Populations</a:t>
            </a:r>
            <a:r>
              <a:rPr lang="en-US" sz="1800"/>
              <a:t> </a:t>
            </a:r>
            <a:r>
              <a:rPr lang="en-US" sz="1800">
                <a:solidFill>
                  <a:srgbClr val="171616"/>
                </a:solidFill>
              </a:rPr>
              <a:t>(WHO, 2022)</a:t>
            </a:r>
            <a:endParaRPr/>
          </a:p>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6"/>
              </a:rPr>
              <a:t>AyKP toolkit</a:t>
            </a:r>
            <a:r>
              <a:rPr lang="en-US" sz="1800"/>
              <a:t> </a:t>
            </a:r>
            <a:r>
              <a:rPr lang="en-US" sz="1800">
                <a:solidFill>
                  <a:srgbClr val="171616"/>
                </a:solidFill>
              </a:rPr>
              <a:t>(UNFPA, UNDP, UNICEF, 2022) </a:t>
            </a:r>
            <a:endParaRPr/>
          </a:p>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7"/>
              </a:rPr>
              <a:t>HIV and Young People who Sell Sex: Technical Brief</a:t>
            </a:r>
            <a:r>
              <a:rPr lang="en-US" sz="1800"/>
              <a:t> </a:t>
            </a:r>
            <a:r>
              <a:rPr lang="en-US" sz="1800">
                <a:solidFill>
                  <a:srgbClr val="171616"/>
                </a:solidFill>
              </a:rPr>
              <a:t>(WHO, 2015)</a:t>
            </a:r>
            <a:endParaRPr/>
          </a:p>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8"/>
              </a:rPr>
              <a:t>HIV and Young Men who Have Sex with Men: Technical Brief</a:t>
            </a:r>
            <a:r>
              <a:rPr lang="en-US" sz="1800"/>
              <a:t> </a:t>
            </a:r>
            <a:r>
              <a:rPr lang="en-US" sz="1800">
                <a:solidFill>
                  <a:srgbClr val="171616"/>
                </a:solidFill>
              </a:rPr>
              <a:t>(WHO, 2015)</a:t>
            </a:r>
            <a:endParaRPr/>
          </a:p>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9"/>
              </a:rPr>
              <a:t>HIV and Young People who Inject Drugs: Technical Brief</a:t>
            </a:r>
            <a:r>
              <a:rPr lang="en-US" sz="1800"/>
              <a:t> </a:t>
            </a:r>
            <a:r>
              <a:rPr lang="en-US" sz="1800">
                <a:solidFill>
                  <a:srgbClr val="171616"/>
                </a:solidFill>
              </a:rPr>
              <a:t>(WHO, 2015) </a:t>
            </a:r>
            <a:endParaRPr/>
          </a:p>
          <a:p>
            <a:pPr indent="0" lvl="0" marL="0" rtl="0" algn="l">
              <a:lnSpc>
                <a:spcPct val="100000"/>
              </a:lnSpc>
              <a:spcBef>
                <a:spcPts val="1000"/>
              </a:spcBef>
              <a:spcAft>
                <a:spcPts val="1000"/>
              </a:spcAft>
              <a:buClr>
                <a:schemeClr val="dk1"/>
              </a:buClr>
              <a:buSzPts val="2800"/>
              <a:buNone/>
            </a:pPr>
            <a:r>
              <a:rPr lang="en-US" sz="1800" u="sng">
                <a:solidFill>
                  <a:schemeClr val="hlink"/>
                </a:solidFill>
                <a:hlinkClick r:id="rId10"/>
              </a:rPr>
              <a:t>HIV and Young Transgender People: Technical Brief</a:t>
            </a:r>
            <a:r>
              <a:rPr lang="en-US" sz="1800"/>
              <a:t> </a:t>
            </a:r>
            <a:r>
              <a:rPr lang="en-US" sz="1800">
                <a:solidFill>
                  <a:srgbClr val="171616"/>
                </a:solidFill>
              </a:rPr>
              <a:t>(WHO, 2015)</a:t>
            </a:r>
            <a:br>
              <a:rPr lang="en-US" sz="1800"/>
            </a:br>
            <a:endParaRPr sz="1800">
              <a:solidFill>
                <a:srgbClr val="171616"/>
              </a:solidFill>
            </a:endParaRPr>
          </a:p>
        </p:txBody>
      </p:sp>
      <p:sp>
        <p:nvSpPr>
          <p:cNvPr id="390" name="Google Shape;390;p3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Further information and resources (1)</a:t>
            </a:r>
            <a:endParaRPr/>
          </a:p>
        </p:txBody>
      </p:sp>
      <p:cxnSp>
        <p:nvCxnSpPr>
          <p:cNvPr id="391" name="Google Shape;391;p3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92" name="Google Shape;392;p36"/>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FURTHER INFORMATION AND 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4"/>
          <p:cNvSpPr txBox="1"/>
          <p:nvPr>
            <p:ph idx="1" type="body"/>
          </p:nvPr>
        </p:nvSpPr>
        <p:spPr>
          <a:xfrm>
            <a:off x="838200" y="1567206"/>
            <a:ext cx="10515600" cy="44933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US" sz="1800" u="sng">
                <a:solidFill>
                  <a:schemeClr val="hlink"/>
                </a:solidFill>
                <a:hlinkClick r:id="rId3"/>
              </a:rPr>
              <a:t>Global Consensus Statement: Meaningful Adolescent and Youth Engagement</a:t>
            </a:r>
            <a:r>
              <a:rPr lang="en-US" sz="1800"/>
              <a:t> </a:t>
            </a:r>
            <a:r>
              <a:rPr lang="en-US" sz="1800">
                <a:solidFill>
                  <a:srgbClr val="171616"/>
                </a:solidFill>
              </a:rPr>
              <a:t>(2020)</a:t>
            </a:r>
            <a:endParaRPr/>
          </a:p>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4"/>
              </a:rPr>
              <a:t>Youth Declaration</a:t>
            </a:r>
            <a:r>
              <a:rPr lang="en-US" sz="1800"/>
              <a:t> </a:t>
            </a:r>
            <a:r>
              <a:rPr lang="en-US" sz="1800">
                <a:solidFill>
                  <a:srgbClr val="171616"/>
                </a:solidFill>
              </a:rPr>
              <a:t>(Montreal Youth Force, 2022) </a:t>
            </a:r>
            <a:endParaRPr/>
          </a:p>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5"/>
              </a:rPr>
              <a:t>Putting Young Key Populations First: HIV and Young People from Key Populations in the Asia and Pacific Region 2022</a:t>
            </a:r>
            <a:r>
              <a:rPr lang="en-US" sz="1800"/>
              <a:t> </a:t>
            </a:r>
            <a:r>
              <a:rPr lang="en-US" sz="1800">
                <a:solidFill>
                  <a:srgbClr val="171616"/>
                </a:solidFill>
              </a:rPr>
              <a:t>(UNAIDS, 2022)</a:t>
            </a:r>
            <a:endParaRPr/>
          </a:p>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6"/>
              </a:rPr>
              <a:t>We Matter, Value Us: A Guideline for Organisations on the Meaningful and Ethical Engagement of Young People Living with HIV in the HIV Response</a:t>
            </a:r>
            <a:r>
              <a:rPr lang="en-US" sz="1800"/>
              <a:t> </a:t>
            </a:r>
            <a:r>
              <a:rPr lang="en-US" sz="1800">
                <a:solidFill>
                  <a:srgbClr val="171616"/>
                </a:solidFill>
              </a:rPr>
              <a:t>(Y+ - Global Network of Young People Living with HIV, 2022)</a:t>
            </a:r>
            <a:endParaRPr/>
          </a:p>
          <a:p>
            <a:pPr indent="0" lvl="0" marL="0" rtl="0" algn="l">
              <a:lnSpc>
                <a:spcPct val="100000"/>
              </a:lnSpc>
              <a:spcBef>
                <a:spcPts val="1000"/>
              </a:spcBef>
              <a:spcAft>
                <a:spcPts val="1000"/>
              </a:spcAft>
              <a:buClr>
                <a:schemeClr val="dk1"/>
              </a:buClr>
              <a:buSzPts val="2800"/>
              <a:buNone/>
            </a:pPr>
            <a:r>
              <a:rPr lang="en-US" sz="1800" u="sng">
                <a:solidFill>
                  <a:schemeClr val="hlink"/>
                </a:solidFill>
                <a:hlinkClick r:id="rId7"/>
              </a:rPr>
              <a:t>Positive Learning: How the Education Sector can Meet the Needs of Learners Living with HIV</a:t>
            </a:r>
            <a:r>
              <a:rPr lang="en-US" sz="1800"/>
              <a:t> </a:t>
            </a:r>
            <a:r>
              <a:rPr lang="en-US" sz="1800">
                <a:solidFill>
                  <a:srgbClr val="171616"/>
                </a:solidFill>
              </a:rPr>
              <a:t>(UNESCO, 2021)</a:t>
            </a:r>
            <a:br>
              <a:rPr lang="en-US" sz="1800"/>
            </a:br>
            <a:endParaRPr sz="1800">
              <a:solidFill>
                <a:srgbClr val="171616"/>
              </a:solidFill>
            </a:endParaRPr>
          </a:p>
        </p:txBody>
      </p:sp>
      <p:sp>
        <p:nvSpPr>
          <p:cNvPr id="399" name="Google Shape;399;p7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Further information and resources (2)</a:t>
            </a:r>
            <a:endParaRPr/>
          </a:p>
        </p:txBody>
      </p:sp>
      <p:cxnSp>
        <p:nvCxnSpPr>
          <p:cNvPr id="400" name="Google Shape;400;p7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401" name="Google Shape;401;p74"/>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FURTHER INFORMATION AND 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37"/>
          <p:cNvPicPr preferRelativeResize="0"/>
          <p:nvPr/>
        </p:nvPicPr>
        <p:blipFill>
          <a:blip r:embed="rId3">
            <a:alphaModFix/>
          </a:blip>
          <a:stretch>
            <a:fillRect/>
          </a:stretch>
        </p:blipFill>
        <p:spPr>
          <a:xfrm>
            <a:off x="695000" y="3008150"/>
            <a:ext cx="4474875" cy="841675"/>
          </a:xfrm>
          <a:prstGeom prst="rect">
            <a:avLst/>
          </a:prstGeom>
          <a:noFill/>
          <a:ln>
            <a:noFill/>
          </a:ln>
        </p:spPr>
      </p:pic>
      <p:pic>
        <p:nvPicPr>
          <p:cNvPr id="407" name="Google Shape;407;p37"/>
          <p:cNvPicPr preferRelativeResize="0"/>
          <p:nvPr/>
        </p:nvPicPr>
        <p:blipFill>
          <a:blip r:embed="rId4">
            <a:alphaModFix/>
          </a:blip>
          <a:stretch>
            <a:fillRect/>
          </a:stretch>
        </p:blipFill>
        <p:spPr>
          <a:xfrm>
            <a:off x="7221450" y="2518927"/>
            <a:ext cx="3902125" cy="182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extLst>
                  <a:ext uri="http://customooxmlschemas.google.com/">
                    <go:slidesCustomData xmlns:go="http://customooxmlschemas.google.com/" textRoundtripDataId="1"/>
                  </a:ext>
                </a:extLst>
              </a:rPr>
              <a:t>Framing</a:t>
            </a:r>
            <a:r>
              <a:rPr lang="en-US"/>
              <a:t> questions</a:t>
            </a:r>
            <a:endParaRPr/>
          </a:p>
        </p:txBody>
      </p:sp>
      <p:sp>
        <p:nvSpPr>
          <p:cNvPr id="94" name="Google Shape;94;p6"/>
          <p:cNvSpPr txBox="1"/>
          <p:nvPr>
            <p:ph idx="1" type="body"/>
          </p:nvPr>
        </p:nvSpPr>
        <p:spPr>
          <a:xfrm>
            <a:off x="838200" y="1567206"/>
            <a:ext cx="10515600" cy="45346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sz="2000"/>
              <a:t>1. In some regions of the world, more than half of new HIV infections among young people occur among young key populations.</a:t>
            </a:r>
            <a:endParaRPr/>
          </a:p>
          <a:p>
            <a:pPr indent="0" lvl="0" marL="0" rtl="0" algn="l">
              <a:lnSpc>
                <a:spcPct val="90000"/>
              </a:lnSpc>
              <a:spcBef>
                <a:spcPts val="1000"/>
              </a:spcBef>
              <a:spcAft>
                <a:spcPts val="0"/>
              </a:spcAft>
              <a:buSzPts val="1800"/>
              <a:buNone/>
            </a:pPr>
            <a:r>
              <a:rPr lang="en-US" sz="2000">
                <a:solidFill>
                  <a:schemeClr val="accent2"/>
                </a:solidFill>
              </a:rPr>
              <a:t>Agree</a:t>
            </a:r>
            <a:endParaRPr/>
          </a:p>
          <a:p>
            <a:pPr indent="0" lvl="0" marL="0" rtl="0" algn="l">
              <a:lnSpc>
                <a:spcPct val="90000"/>
              </a:lnSpc>
              <a:spcBef>
                <a:spcPts val="1000"/>
              </a:spcBef>
              <a:spcAft>
                <a:spcPts val="0"/>
              </a:spcAft>
              <a:buSzPts val="1800"/>
              <a:buNone/>
            </a:pPr>
            <a:r>
              <a:rPr lang="en-US" sz="2000">
                <a:solidFill>
                  <a:schemeClr val="accent2"/>
                </a:solidFill>
              </a:rPr>
              <a:t>Disagree</a:t>
            </a:r>
            <a:endParaRPr/>
          </a:p>
          <a:p>
            <a:pPr indent="0" lvl="0" marL="0" rtl="0" algn="l">
              <a:lnSpc>
                <a:spcPct val="90000"/>
              </a:lnSpc>
              <a:spcBef>
                <a:spcPts val="1000"/>
              </a:spcBef>
              <a:spcAft>
                <a:spcPts val="0"/>
              </a:spcAft>
              <a:buSzPts val="1800"/>
              <a:buNone/>
            </a:pPr>
            <a:r>
              <a:rPr lang="en-US" sz="2000">
                <a:solidFill>
                  <a:schemeClr val="accent2"/>
                </a:solidFill>
              </a:rPr>
              <a:t>Unsure</a:t>
            </a:r>
            <a:endParaRPr/>
          </a:p>
          <a:p>
            <a:pPr indent="0" lvl="0" marL="0" rtl="0" algn="l">
              <a:lnSpc>
                <a:spcPct val="90000"/>
              </a:lnSpc>
              <a:spcBef>
                <a:spcPts val="1000"/>
              </a:spcBef>
              <a:spcAft>
                <a:spcPts val="0"/>
              </a:spcAft>
              <a:buSzPts val="1800"/>
              <a:buNone/>
            </a:pPr>
            <a:r>
              <a:t/>
            </a:r>
            <a:endParaRPr sz="2000"/>
          </a:p>
          <a:p>
            <a:pPr indent="0" lvl="0" marL="0" rtl="0" algn="l">
              <a:lnSpc>
                <a:spcPct val="90000"/>
              </a:lnSpc>
              <a:spcBef>
                <a:spcPts val="1000"/>
              </a:spcBef>
              <a:spcAft>
                <a:spcPts val="0"/>
              </a:spcAft>
              <a:buClr>
                <a:schemeClr val="dk1"/>
              </a:buClr>
              <a:buSzPts val="1800"/>
              <a:buFont typeface="Arial"/>
              <a:buNone/>
            </a:pPr>
            <a:r>
              <a:rPr b="1" lang="en-US" sz="2000"/>
              <a:t>2. The Convention on the Rights of the Child does not apply to transgender children, nor to children who engage in same-sex behaviour, or use drugs. </a:t>
            </a:r>
            <a:endParaRPr/>
          </a:p>
          <a:p>
            <a:pPr indent="0" lvl="0" marL="0" rtl="0" algn="l">
              <a:lnSpc>
                <a:spcPct val="90000"/>
              </a:lnSpc>
              <a:spcBef>
                <a:spcPts val="1000"/>
              </a:spcBef>
              <a:spcAft>
                <a:spcPts val="0"/>
              </a:spcAft>
              <a:buClr>
                <a:schemeClr val="dk1"/>
              </a:buClr>
              <a:buSzPts val="1800"/>
              <a:buFont typeface="Arial"/>
              <a:buNone/>
            </a:pPr>
            <a:r>
              <a:rPr lang="en-US" sz="2000">
                <a:solidFill>
                  <a:schemeClr val="accent2"/>
                </a:solidFill>
              </a:rPr>
              <a:t>Agree</a:t>
            </a:r>
            <a:endParaRPr/>
          </a:p>
          <a:p>
            <a:pPr indent="0" lvl="0" marL="0" rtl="0" algn="l">
              <a:lnSpc>
                <a:spcPct val="90000"/>
              </a:lnSpc>
              <a:spcBef>
                <a:spcPts val="1000"/>
              </a:spcBef>
              <a:spcAft>
                <a:spcPts val="0"/>
              </a:spcAft>
              <a:buClr>
                <a:schemeClr val="dk1"/>
              </a:buClr>
              <a:buSzPts val="1800"/>
              <a:buFont typeface="Arial"/>
              <a:buNone/>
            </a:pPr>
            <a:r>
              <a:rPr lang="en-US" sz="2000">
                <a:solidFill>
                  <a:schemeClr val="accent2"/>
                </a:solidFill>
              </a:rPr>
              <a:t>Disagree</a:t>
            </a:r>
            <a:endParaRPr/>
          </a:p>
          <a:p>
            <a:pPr indent="0" lvl="0" marL="0" rtl="0" algn="l">
              <a:lnSpc>
                <a:spcPct val="90000"/>
              </a:lnSpc>
              <a:spcBef>
                <a:spcPts val="1000"/>
              </a:spcBef>
              <a:spcAft>
                <a:spcPts val="0"/>
              </a:spcAft>
              <a:buClr>
                <a:schemeClr val="dk1"/>
              </a:buClr>
              <a:buSzPts val="1800"/>
              <a:buFont typeface="Arial"/>
              <a:buNone/>
            </a:pPr>
            <a:r>
              <a:rPr lang="en-US" sz="2000">
                <a:solidFill>
                  <a:schemeClr val="accent2"/>
                </a:solidFill>
              </a:rPr>
              <a:t>Unsure</a:t>
            </a:r>
            <a:endParaRPr/>
          </a:p>
        </p:txBody>
      </p:sp>
      <p:cxnSp>
        <p:nvCxnSpPr>
          <p:cNvPr id="95" name="Google Shape;95;p6"/>
          <p:cNvCxnSpPr/>
          <p:nvPr/>
        </p:nvCxnSpPr>
        <p:spPr>
          <a:xfrm>
            <a:off x="255900" y="662547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96" name="Google Shape;96;p6"/>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cxnSp>
        <p:nvCxnSpPr>
          <p:cNvPr id="102" name="Google Shape;102;p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03" name="Google Shape;103;p7"/>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2000"/>
              <a:t>3. Young people from key populations should be consulted and involved when planning initiatives and services for them.</a:t>
            </a:r>
            <a:endParaRPr/>
          </a:p>
          <a:p>
            <a:pPr indent="0" lvl="0" marL="0" rtl="0" algn="l">
              <a:lnSpc>
                <a:spcPct val="90000"/>
              </a:lnSpc>
              <a:spcBef>
                <a:spcPts val="1000"/>
              </a:spcBef>
              <a:spcAft>
                <a:spcPts val="0"/>
              </a:spcAft>
              <a:buSzPts val="1800"/>
              <a:buNone/>
            </a:pPr>
            <a:r>
              <a:rPr lang="en-US" sz="2000">
                <a:solidFill>
                  <a:schemeClr val="accent2"/>
                </a:solidFill>
              </a:rPr>
              <a:t>Agree</a:t>
            </a:r>
            <a:endParaRPr/>
          </a:p>
          <a:p>
            <a:pPr indent="0" lvl="0" marL="0" rtl="0" algn="l">
              <a:lnSpc>
                <a:spcPct val="90000"/>
              </a:lnSpc>
              <a:spcBef>
                <a:spcPts val="1000"/>
              </a:spcBef>
              <a:spcAft>
                <a:spcPts val="0"/>
              </a:spcAft>
              <a:buSzPts val="1800"/>
              <a:buNone/>
            </a:pPr>
            <a:r>
              <a:rPr lang="en-US" sz="2000">
                <a:solidFill>
                  <a:schemeClr val="accent2"/>
                </a:solidFill>
              </a:rPr>
              <a:t>Disagree</a:t>
            </a:r>
            <a:endParaRPr/>
          </a:p>
          <a:p>
            <a:pPr indent="0" lvl="0" marL="0" rtl="0" algn="l">
              <a:lnSpc>
                <a:spcPct val="90000"/>
              </a:lnSpc>
              <a:spcBef>
                <a:spcPts val="1000"/>
              </a:spcBef>
              <a:spcAft>
                <a:spcPts val="0"/>
              </a:spcAft>
              <a:buSzPts val="1800"/>
              <a:buNone/>
            </a:pPr>
            <a:r>
              <a:rPr lang="en-US" sz="2000">
                <a:solidFill>
                  <a:schemeClr val="accent2"/>
                </a:solidFill>
              </a:rPr>
              <a:t>Unsure</a:t>
            </a:r>
            <a:endParaRPr/>
          </a:p>
          <a:p>
            <a:pPr indent="0" lvl="0" marL="0" rtl="0" algn="l">
              <a:lnSpc>
                <a:spcPct val="90000"/>
              </a:lnSpc>
              <a:spcBef>
                <a:spcPts val="1000"/>
              </a:spcBef>
              <a:spcAft>
                <a:spcPts val="0"/>
              </a:spcAft>
              <a:buSzPts val="1800"/>
              <a:buNone/>
            </a:pPr>
            <a:r>
              <a:t/>
            </a:r>
            <a:endParaRPr sz="2000"/>
          </a:p>
          <a:p>
            <a:pPr indent="0" lvl="0" marL="0" rtl="0" algn="l">
              <a:lnSpc>
                <a:spcPct val="90000"/>
              </a:lnSpc>
              <a:spcBef>
                <a:spcPts val="1000"/>
              </a:spcBef>
              <a:spcAft>
                <a:spcPts val="0"/>
              </a:spcAft>
              <a:buSzPts val="1800"/>
              <a:buNone/>
            </a:pPr>
            <a:r>
              <a:rPr b="1" lang="en-US" sz="2000"/>
              <a:t>4. WHO guidance does </a:t>
            </a:r>
            <a:r>
              <a:rPr b="1" lang="en-US" sz="2000" u="sng"/>
              <a:t>not</a:t>
            </a:r>
            <a:r>
              <a:rPr b="1" lang="en-US" sz="2000"/>
              <a:t> recommend interventions aiming to change people’s same-sex behaviour, gender identity, or drug use. </a:t>
            </a:r>
            <a:endParaRPr/>
          </a:p>
          <a:p>
            <a:pPr indent="0" lvl="0" marL="0" rtl="0" algn="l">
              <a:lnSpc>
                <a:spcPct val="90000"/>
              </a:lnSpc>
              <a:spcBef>
                <a:spcPts val="1000"/>
              </a:spcBef>
              <a:spcAft>
                <a:spcPts val="0"/>
              </a:spcAft>
              <a:buSzPts val="1800"/>
              <a:buNone/>
            </a:pPr>
            <a:r>
              <a:rPr lang="en-US" sz="2000">
                <a:solidFill>
                  <a:schemeClr val="accent2"/>
                </a:solidFill>
              </a:rPr>
              <a:t>Agree</a:t>
            </a:r>
            <a:endParaRPr/>
          </a:p>
          <a:p>
            <a:pPr indent="0" lvl="0" marL="0" rtl="0" algn="l">
              <a:lnSpc>
                <a:spcPct val="90000"/>
              </a:lnSpc>
              <a:spcBef>
                <a:spcPts val="1000"/>
              </a:spcBef>
              <a:spcAft>
                <a:spcPts val="0"/>
              </a:spcAft>
              <a:buSzPts val="1800"/>
              <a:buNone/>
            </a:pPr>
            <a:r>
              <a:rPr lang="en-US" sz="2000">
                <a:solidFill>
                  <a:schemeClr val="accent2"/>
                </a:solidFill>
              </a:rPr>
              <a:t>Disagree</a:t>
            </a:r>
            <a:endParaRPr/>
          </a:p>
          <a:p>
            <a:pPr indent="0" lvl="0" marL="0" rtl="0" algn="l">
              <a:lnSpc>
                <a:spcPct val="90000"/>
              </a:lnSpc>
              <a:spcBef>
                <a:spcPts val="1000"/>
              </a:spcBef>
              <a:spcAft>
                <a:spcPts val="0"/>
              </a:spcAft>
              <a:buSzPts val="1800"/>
              <a:buNone/>
            </a:pPr>
            <a:r>
              <a:rPr lang="en-US" sz="2000">
                <a:solidFill>
                  <a:schemeClr val="accent2"/>
                </a:solidFill>
              </a:rPr>
              <a:t>Unsure</a:t>
            </a:r>
            <a:endParaRPr/>
          </a:p>
        </p:txBody>
      </p:sp>
      <p:sp>
        <p:nvSpPr>
          <p:cNvPr id="104" name="Google Shape;104;p7"/>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 responses</a:t>
            </a:r>
            <a:endParaRPr/>
          </a:p>
        </p:txBody>
      </p:sp>
      <p:cxnSp>
        <p:nvCxnSpPr>
          <p:cNvPr id="110" name="Google Shape;110;p1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11" name="Google Shape;111;p1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Autofit/>
          </a:bodyPr>
          <a:lstStyle/>
          <a:p>
            <a:pPr indent="-425450" lvl="0" marL="609600" rtl="0" algn="l">
              <a:lnSpc>
                <a:spcPct val="100000"/>
              </a:lnSpc>
              <a:spcBef>
                <a:spcPts val="1100"/>
              </a:spcBef>
              <a:spcAft>
                <a:spcPts val="0"/>
              </a:spcAft>
              <a:buSzPts val="1900"/>
              <a:buAutoNum type="arabicPeriod"/>
            </a:pPr>
            <a:r>
              <a:rPr b="1" lang="en-US" sz="2000"/>
              <a:t>Correct. </a:t>
            </a:r>
            <a:r>
              <a:rPr lang="en-US" sz="2000"/>
              <a:t>Outside sub-Saharan Africa, key populations account for more than half of new HIV infections among adolescents and young people. </a:t>
            </a:r>
            <a:endParaRPr/>
          </a:p>
          <a:p>
            <a:pPr indent="-425450" lvl="0" marL="609600" rtl="0" algn="l">
              <a:lnSpc>
                <a:spcPct val="100000"/>
              </a:lnSpc>
              <a:spcBef>
                <a:spcPts val="0"/>
              </a:spcBef>
              <a:spcAft>
                <a:spcPts val="0"/>
              </a:spcAft>
              <a:buSzPts val="1900"/>
              <a:buAutoNum type="arabicPeriod"/>
            </a:pPr>
            <a:r>
              <a:rPr b="1" lang="en-US" sz="2000"/>
              <a:t>Incorrect. </a:t>
            </a:r>
            <a:r>
              <a:rPr lang="en-US" sz="2000"/>
              <a:t>The CRC applies to all children, regardless of their gender identity or their behaviours.   </a:t>
            </a:r>
            <a:endParaRPr/>
          </a:p>
          <a:p>
            <a:pPr indent="-425450" lvl="0" marL="609600" rtl="0" algn="l">
              <a:lnSpc>
                <a:spcPct val="100000"/>
              </a:lnSpc>
              <a:spcBef>
                <a:spcPts val="0"/>
              </a:spcBef>
              <a:spcAft>
                <a:spcPts val="0"/>
              </a:spcAft>
              <a:buSzPts val="1900"/>
              <a:buAutoNum type="arabicPeriod"/>
            </a:pPr>
            <a:r>
              <a:rPr b="1" lang="en-US" sz="2000"/>
              <a:t>Correct. </a:t>
            </a:r>
            <a:r>
              <a:rPr lang="en-US" sz="2000"/>
              <a:t>Like adult members of key populations, young people form key populations have important insights into their needs, and they can be involved in effective service delivery.   </a:t>
            </a:r>
            <a:endParaRPr/>
          </a:p>
          <a:p>
            <a:pPr indent="-425450" lvl="0" marL="609600" rtl="0" algn="l">
              <a:lnSpc>
                <a:spcPct val="100000"/>
              </a:lnSpc>
              <a:spcBef>
                <a:spcPts val="0"/>
              </a:spcBef>
              <a:spcAft>
                <a:spcPts val="0"/>
              </a:spcAft>
              <a:buSzPts val="1900"/>
              <a:buAutoNum type="arabicPeriod"/>
            </a:pPr>
            <a:r>
              <a:rPr b="1" lang="en-US" sz="2000"/>
              <a:t>Correct. </a:t>
            </a:r>
            <a:r>
              <a:rPr lang="en-US" sz="2000"/>
              <a:t>According to WHO guidance, evidence shows that interventions focused on these kinds of behaviour change are not effective in reducing the risk of HIV.  </a:t>
            </a:r>
            <a:endParaRPr/>
          </a:p>
        </p:txBody>
      </p:sp>
      <p:sp>
        <p:nvSpPr>
          <p:cNvPr id="112" name="Google Shape;112;p10"/>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7 Contents</a:t>
            </a:r>
            <a:endParaRPr/>
          </a:p>
        </p:txBody>
      </p:sp>
      <p:sp>
        <p:nvSpPr>
          <p:cNvPr id="118" name="Google Shape;118;p14"/>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Making services adolescent- and youth-friendly</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Leadership of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Youth-led and youth-focused interventions to remove barriers to services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adolescent and young key populations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idx="1" type="body"/>
          </p:nvPr>
        </p:nvSpPr>
        <p:spPr>
          <a:xfrm>
            <a:off x="838200" y="1567207"/>
            <a:ext cx="6646333"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20000"/>
              </a:lnSpc>
              <a:spcBef>
                <a:spcPts val="1000"/>
              </a:spcBef>
              <a:spcAft>
                <a:spcPts val="0"/>
              </a:spcAft>
              <a:buClr>
                <a:schemeClr val="dk1"/>
              </a:buClr>
              <a:buSzPct val="39285"/>
              <a:buNone/>
            </a:pPr>
            <a:r>
              <a:rPr lang="en-US"/>
              <a:t>The WHO Key Populations Consolidated Guidelines, 2022 define </a:t>
            </a:r>
            <a:r>
              <a:rPr b="1" lang="en-US">
                <a:solidFill>
                  <a:schemeClr val="accent2"/>
                </a:solidFill>
              </a:rPr>
              <a:t>adolescents</a:t>
            </a:r>
            <a:r>
              <a:rPr lang="en-US"/>
              <a:t> as those aged</a:t>
            </a:r>
            <a:r>
              <a:rPr lang="en-US">
                <a:solidFill>
                  <a:srgbClr val="C00000"/>
                </a:solidFill>
              </a:rPr>
              <a:t> </a:t>
            </a:r>
            <a:r>
              <a:rPr b="1" lang="en-US">
                <a:solidFill>
                  <a:schemeClr val="accent2"/>
                </a:solidFill>
              </a:rPr>
              <a:t>10-19 years</a:t>
            </a:r>
            <a:r>
              <a:rPr lang="en-US"/>
              <a:t>, and</a:t>
            </a:r>
            <a:r>
              <a:rPr lang="en-US">
                <a:solidFill>
                  <a:schemeClr val="accent2"/>
                </a:solidFill>
              </a:rPr>
              <a:t> </a:t>
            </a:r>
            <a:r>
              <a:rPr b="1" lang="en-US">
                <a:solidFill>
                  <a:schemeClr val="accent2"/>
                </a:solidFill>
              </a:rPr>
              <a:t>youth</a:t>
            </a:r>
            <a:r>
              <a:rPr lang="en-US">
                <a:solidFill>
                  <a:schemeClr val="accent2"/>
                </a:solidFill>
              </a:rPr>
              <a:t> </a:t>
            </a:r>
            <a:r>
              <a:rPr lang="en-US"/>
              <a:t>as those aged </a:t>
            </a:r>
            <a:r>
              <a:rPr b="1" lang="en-US">
                <a:solidFill>
                  <a:schemeClr val="accent2"/>
                </a:solidFill>
              </a:rPr>
              <a:t>15-24 years</a:t>
            </a:r>
            <a:r>
              <a:rPr lang="en-US"/>
              <a:t>, both encompassed in the term </a:t>
            </a:r>
            <a:r>
              <a:rPr b="1" lang="en-US">
                <a:solidFill>
                  <a:schemeClr val="accent2"/>
                </a:solidFill>
              </a:rPr>
              <a:t>young people</a:t>
            </a:r>
            <a:r>
              <a:rPr lang="en-US"/>
              <a:t>, aged </a:t>
            </a:r>
            <a:r>
              <a:rPr b="1" lang="en-US">
                <a:solidFill>
                  <a:schemeClr val="accent2"/>
                </a:solidFill>
              </a:rPr>
              <a:t>10-24 years</a:t>
            </a:r>
            <a:r>
              <a:rPr lang="en-US"/>
              <a:t>.</a:t>
            </a:r>
            <a:endParaRPr/>
          </a:p>
          <a:p>
            <a:pPr indent="0" lvl="0" marL="0" rtl="0" algn="l">
              <a:lnSpc>
                <a:spcPct val="120000"/>
              </a:lnSpc>
              <a:spcBef>
                <a:spcPts val="0"/>
              </a:spcBef>
              <a:spcAft>
                <a:spcPts val="0"/>
              </a:spcAft>
              <a:buClr>
                <a:schemeClr val="dk1"/>
              </a:buClr>
              <a:buSzPct val="100000"/>
              <a:buNone/>
            </a:pPr>
            <a:r>
              <a:t/>
            </a:r>
            <a:endParaRPr/>
          </a:p>
          <a:p>
            <a:pPr indent="0" lvl="0" marL="0" rtl="0" algn="l">
              <a:lnSpc>
                <a:spcPct val="120000"/>
              </a:lnSpc>
              <a:spcBef>
                <a:spcPts val="0"/>
              </a:spcBef>
              <a:spcAft>
                <a:spcPts val="0"/>
              </a:spcAft>
              <a:buClr>
                <a:schemeClr val="dk1"/>
              </a:buClr>
              <a:buSzPct val="100000"/>
              <a:buNone/>
            </a:pPr>
            <a:r>
              <a:rPr lang="en-US"/>
              <a:t>The Guidelines describe programming approaches for young key populations aged 10-24, including: </a:t>
            </a:r>
            <a:endParaRPr/>
          </a:p>
          <a:p>
            <a:pPr indent="-228600" lvl="0" marL="228600" rtl="0" algn="l">
              <a:lnSpc>
                <a:spcPct val="120000"/>
              </a:lnSpc>
              <a:spcBef>
                <a:spcPts val="1000"/>
              </a:spcBef>
              <a:spcAft>
                <a:spcPts val="0"/>
              </a:spcAft>
              <a:buClr>
                <a:schemeClr val="dk1"/>
              </a:buClr>
              <a:buSzPct val="100000"/>
              <a:buChar char="•"/>
            </a:pPr>
            <a:r>
              <a:rPr lang="en-US"/>
              <a:t>Young people in juvenile detention and prison</a:t>
            </a:r>
            <a:endParaRPr/>
          </a:p>
          <a:p>
            <a:pPr indent="-228600" lvl="0" marL="228600" rtl="0" algn="l">
              <a:lnSpc>
                <a:spcPct val="120000"/>
              </a:lnSpc>
              <a:spcBef>
                <a:spcPts val="1000"/>
              </a:spcBef>
              <a:spcAft>
                <a:spcPts val="0"/>
              </a:spcAft>
              <a:buClr>
                <a:schemeClr val="dk1"/>
              </a:buClr>
              <a:buSzPct val="100000"/>
              <a:buChar char="•"/>
            </a:pPr>
            <a:r>
              <a:rPr lang="en-US"/>
              <a:t>Young people (aged 18 or over) who sell sex</a:t>
            </a:r>
            <a:endParaRPr/>
          </a:p>
          <a:p>
            <a:pPr indent="-228600" lvl="0" marL="228600" rtl="0" algn="l">
              <a:lnSpc>
                <a:spcPct val="120000"/>
              </a:lnSpc>
              <a:spcBef>
                <a:spcPts val="1000"/>
              </a:spcBef>
              <a:spcAft>
                <a:spcPts val="0"/>
              </a:spcAft>
              <a:buClr>
                <a:schemeClr val="dk1"/>
              </a:buClr>
              <a:buSzPct val="100000"/>
              <a:buChar char="•"/>
            </a:pPr>
            <a:r>
              <a:rPr lang="en-US"/>
              <a:t>Young people (aged under 18) who are sexually exploited</a:t>
            </a:r>
            <a:endParaRPr/>
          </a:p>
          <a:p>
            <a:pPr indent="-228600" lvl="0" marL="228600" rtl="0" algn="l">
              <a:lnSpc>
                <a:spcPct val="120000"/>
              </a:lnSpc>
              <a:spcBef>
                <a:spcPts val="1000"/>
              </a:spcBef>
              <a:spcAft>
                <a:spcPts val="0"/>
              </a:spcAft>
              <a:buClr>
                <a:schemeClr val="dk1"/>
              </a:buClr>
              <a:buSzPct val="100000"/>
              <a:buChar char="•"/>
            </a:pPr>
            <a:r>
              <a:rPr lang="en-US"/>
              <a:t>Young men who have sex with men</a:t>
            </a:r>
            <a:endParaRPr/>
          </a:p>
          <a:p>
            <a:pPr indent="-228600" lvl="0" marL="228600" rtl="0" algn="l">
              <a:lnSpc>
                <a:spcPct val="120000"/>
              </a:lnSpc>
              <a:spcBef>
                <a:spcPts val="1000"/>
              </a:spcBef>
              <a:spcAft>
                <a:spcPts val="0"/>
              </a:spcAft>
              <a:buClr>
                <a:schemeClr val="dk1"/>
              </a:buClr>
              <a:buSzPct val="100000"/>
              <a:buChar char="•"/>
            </a:pPr>
            <a:r>
              <a:rPr lang="en-US"/>
              <a:t>Young people who inject drugs</a:t>
            </a:r>
            <a:endParaRPr/>
          </a:p>
          <a:p>
            <a:pPr indent="-228600" lvl="0" marL="228600" rtl="0" algn="l">
              <a:lnSpc>
                <a:spcPct val="120000"/>
              </a:lnSpc>
              <a:spcBef>
                <a:spcPts val="1000"/>
              </a:spcBef>
              <a:spcAft>
                <a:spcPts val="0"/>
              </a:spcAft>
              <a:buClr>
                <a:schemeClr val="dk1"/>
              </a:buClr>
              <a:buSzPct val="100000"/>
              <a:buChar char="•"/>
            </a:pPr>
            <a:r>
              <a:rPr lang="en-US"/>
              <a:t>Young transgender and gender-diverse people</a:t>
            </a:r>
            <a:endParaRPr/>
          </a:p>
        </p:txBody>
      </p:sp>
      <p:sp>
        <p:nvSpPr>
          <p:cNvPr id="124" name="Google Shape;124;p1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600"/>
              <a:t>Some definitions</a:t>
            </a:r>
            <a:endParaRPr sz="4800"/>
          </a:p>
        </p:txBody>
      </p:sp>
      <p:cxnSp>
        <p:nvCxnSpPr>
          <p:cNvPr id="125" name="Google Shape;125;p1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26" name="Google Shape;126;p16"/>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7 | SOME DEFINITIONS </a:t>
            </a:r>
            <a:endParaRPr b="0" i="0" sz="1400" u="none" cap="none" strike="noStrike">
              <a:solidFill>
                <a:srgbClr val="000000"/>
              </a:solidFill>
              <a:latin typeface="Arial"/>
              <a:ea typeface="Arial"/>
              <a:cs typeface="Arial"/>
              <a:sym typeface="Arial"/>
            </a:endParaRPr>
          </a:p>
        </p:txBody>
      </p:sp>
      <p:pic>
        <p:nvPicPr>
          <p:cNvPr descr="A picture containing tree, outdoor, person, bicycle&#10;&#10;Description automatically generated" id="127" name="Google Shape;127;p16"/>
          <p:cNvPicPr preferRelativeResize="0"/>
          <p:nvPr/>
        </p:nvPicPr>
        <p:blipFill rotWithShape="1">
          <a:blip r:embed="rId3">
            <a:alphaModFix/>
          </a:blip>
          <a:srcRect b="0" l="18816" r="14341" t="0"/>
          <a:stretch/>
        </p:blipFill>
        <p:spPr>
          <a:xfrm>
            <a:off x="7647093" y="1770404"/>
            <a:ext cx="3870960" cy="3860800"/>
          </a:xfrm>
          <a:prstGeom prst="rect">
            <a:avLst/>
          </a:prstGeom>
          <a:noFill/>
          <a:ln>
            <a:noFill/>
          </a:ln>
        </p:spPr>
      </p:pic>
      <p:sp>
        <p:nvSpPr>
          <p:cNvPr id="128" name="Google Shape;128;p16"/>
          <p:cNvSpPr txBox="1"/>
          <p:nvPr/>
        </p:nvSpPr>
        <p:spPr>
          <a:xfrm>
            <a:off x="8114453" y="5684638"/>
            <a:ext cx="3003974"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2"/>
                </a:solidFill>
                <a:latin typeface="Arial"/>
                <a:ea typeface="Arial"/>
                <a:cs typeface="Arial"/>
                <a:sym typeface="Arial"/>
              </a:rPr>
              <a:t>Image: UNDP Dominican Republic </a:t>
            </a:r>
            <a:endParaRPr b="0" i="1" sz="1400" u="none" cap="none" strike="noStrik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2020-05-07T16:23:44Z</dcterms:created>
  <dc:creator>pragya mahendru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