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Metadata/LabelInfo.xml" ContentType="application/vnd.ms-office.classificationlabel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microsoft.com/office/2020/02/relationships/classificationlabels" Target="docMetadata/LabelInfo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48" r:id="rId1"/>
  </p:sldMasterIdLst>
  <p:notesMasterIdLst>
    <p:notesMasterId r:id="rId12"/>
  </p:notesMasterIdLst>
  <p:sldIdLst>
    <p:sldId id="256" r:id="rId2"/>
    <p:sldId id="272" r:id="rId3"/>
    <p:sldId id="4696" r:id="rId4"/>
    <p:sldId id="4697" r:id="rId5"/>
    <p:sldId id="4694" r:id="rId6"/>
    <p:sldId id="4689" r:id="rId7"/>
    <p:sldId id="4690" r:id="rId8"/>
    <p:sldId id="4691" r:id="rId9"/>
    <p:sldId id="4692" r:id="rId10"/>
    <p:sldId id="4693" r:id="rId11"/>
  </p:sldIdLst>
  <p:sldSz cx="12192000" cy="6858000"/>
  <p:notesSz cx="7315200" cy="96012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  <p:ext uri="GoogleSlidesCustomDataVersion2">
      <go:slidesCustomData xmlns:go="http://customooxmlschemas.google.com/"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r:id="rId40" roundtripDataSignature="AMtx7mjj84tVDjr3ZUyMo08Sae0MqpiaLg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3A99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BF86B5DD-AC81-4BBC-BC44-1AB09D1F0CB2}">
  <a:tblStyle styleId="{BF86B5DD-AC81-4BBC-BC44-1AB09D1F0CB2}" styleName="Table_0">
    <a:wholeTbl>
      <a:tcTxStyle b="off" i="off">
        <a:font>
          <a:latin typeface="Calibri"/>
          <a:ea typeface="Calibri"/>
          <a:cs typeface="Calibri"/>
        </a:font>
        <a:schemeClr val="dk1"/>
      </a:tcTxStyle>
      <a:tcStyle>
        <a:tcBdr>
          <a:left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insideV>
        </a:tcBdr>
        <a:fill>
          <a:solidFill>
            <a:srgbClr val="E8EBF5"/>
          </a:solidFill>
        </a:fill>
      </a:tcStyle>
    </a:wholeTbl>
    <a:band1H>
      <a:tcTxStyle/>
      <a:tcStyle>
        <a:tcBdr/>
        <a:fill>
          <a:solidFill>
            <a:srgbClr val="CDD4EA"/>
          </a:solidFill>
        </a:fill>
      </a:tcStyle>
    </a:band1H>
    <a:band2H>
      <a:tcTxStyle/>
      <a:tcStyle>
        <a:tcBdr/>
      </a:tcStyle>
    </a:band2H>
    <a:band1V>
      <a:tcTxStyle/>
      <a:tcStyle>
        <a:tcBdr/>
        <a:fill>
          <a:solidFill>
            <a:srgbClr val="CDD4EA"/>
          </a:solidFill>
        </a:fill>
      </a:tcStyle>
    </a:band1V>
    <a:band2V>
      <a:tcTxStyle/>
      <a:tcStyle>
        <a:tcBdr/>
      </a:tcStyle>
    </a:band2V>
    <a:lastCol>
      <a:tcTxStyle b="on" i="off">
        <a:font>
          <a:latin typeface="Calibri"/>
          <a:ea typeface="Calibri"/>
          <a:cs typeface="Calibri"/>
        </a:font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 i="off">
        <a:font>
          <a:latin typeface="Calibri"/>
          <a:ea typeface="Calibri"/>
          <a:cs typeface="Calibri"/>
        </a:font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 i="off">
        <a:font>
          <a:latin typeface="Calibri"/>
          <a:ea typeface="Calibri"/>
          <a:cs typeface="Calibri"/>
        </a:font>
        <a:schemeClr val="lt1"/>
      </a:tcTxStyle>
      <a:tcStyle>
        <a:tcBdr>
          <a:top>
            <a:ln w="381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top>
        </a:tcBdr>
        <a:fill>
          <a:solidFill>
            <a:schemeClr val="accent1"/>
          </a:solidFill>
        </a:fill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 b="on" i="off">
        <a:font>
          <a:latin typeface="Calibri"/>
          <a:ea typeface="Calibri"/>
          <a:cs typeface="Calibri"/>
        </a:font>
        <a:schemeClr val="lt1"/>
      </a:tcTxStyle>
      <a:tcStyle>
        <a:tcBdr>
          <a:bottom>
            <a:ln w="381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bottom>
        </a:tcBdr>
        <a:fill>
          <a:solidFill>
            <a:schemeClr val="accent1"/>
          </a:solidFill>
        </a:fill>
      </a:tcStyle>
    </a:firstRow>
    <a:neCell>
      <a:tcTxStyle/>
      <a:tcStyle>
        <a:tcBdr/>
      </a:tcStyle>
    </a:neCell>
    <a:nwCell>
      <a:tcTxStyle/>
      <a:tcStyle>
        <a:tcBdr/>
      </a:tcStyle>
    </a:nwCell>
  </a:tblStyle>
  <a:tblStyle styleId="{68D230F3-CF80-4859-8CE7-A43EE81993B5}" styleName="Light Style 1 - Accent 6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1"/>
    <p:restoredTop sz="94660"/>
  </p:normalViewPr>
  <p:slideViewPr>
    <p:cSldViewPr snapToGrid="0">
      <p:cViewPr varScale="1">
        <p:scale>
          <a:sx n="63" d="100"/>
          <a:sy n="63" d="100"/>
        </p:scale>
        <p:origin x="780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42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40" Type="http://customschemas.google.com/relationships/presentationmetadata" Target="metadata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4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43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>
            <a:spLocks noGrp="1"/>
          </p:cNvSpPr>
          <p:nvPr>
            <p:ph type="hdr" idx="2"/>
          </p:nvPr>
        </p:nvSpPr>
        <p:spPr>
          <a:xfrm>
            <a:off x="0" y="0"/>
            <a:ext cx="3169920" cy="48172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6645" tIns="48309" rIns="96645" bIns="48309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3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9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9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9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9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9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9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9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9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" name="Google Shape;4;n"/>
          <p:cNvSpPr txBox="1">
            <a:spLocks noGrp="1"/>
          </p:cNvSpPr>
          <p:nvPr>
            <p:ph type="dt" idx="10"/>
          </p:nvPr>
        </p:nvSpPr>
        <p:spPr>
          <a:xfrm>
            <a:off x="4143587" y="0"/>
            <a:ext cx="3169920" cy="48172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6645" tIns="48309" rIns="96645" bIns="48309" anchor="t" anchorCtr="0">
            <a:noAutofit/>
          </a:bodyPr>
          <a:lstStyle>
            <a:lvl1pPr marR="0" lvl="0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 sz="13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9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9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9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9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9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9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9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9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" name="Google Shape;5;n"/>
          <p:cNvSpPr>
            <a:spLocks noGrp="1" noRot="1" noChangeAspect="1"/>
          </p:cNvSpPr>
          <p:nvPr>
            <p:ph type="sldImg" idx="3"/>
          </p:nvPr>
        </p:nvSpPr>
        <p:spPr>
          <a:xfrm>
            <a:off x="777875" y="1200150"/>
            <a:ext cx="5759450" cy="3240088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" name="Google Shape;6;n"/>
          <p:cNvSpPr txBox="1">
            <a:spLocks noGrp="1"/>
          </p:cNvSpPr>
          <p:nvPr>
            <p:ph type="body" idx="1"/>
          </p:nvPr>
        </p:nvSpPr>
        <p:spPr>
          <a:xfrm>
            <a:off x="731520" y="4620577"/>
            <a:ext cx="5852160" cy="378047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6645" tIns="48309" rIns="96645" bIns="48309" anchor="t" anchorCtr="0">
            <a:noAutofit/>
          </a:bodyPr>
          <a:lstStyle>
            <a:lvl1pPr marL="457200" marR="0" lvl="0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" name="Google Shape;7;n"/>
          <p:cNvSpPr txBox="1">
            <a:spLocks noGrp="1"/>
          </p:cNvSpPr>
          <p:nvPr>
            <p:ph type="ftr" idx="11"/>
          </p:nvPr>
        </p:nvSpPr>
        <p:spPr>
          <a:xfrm>
            <a:off x="0" y="9119474"/>
            <a:ext cx="3169920" cy="48172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6645" tIns="48309" rIns="96645" bIns="48309" anchor="b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3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9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9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9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9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9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9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9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9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n"/>
          <p:cNvSpPr txBox="1">
            <a:spLocks noGrp="1"/>
          </p:cNvSpPr>
          <p:nvPr>
            <p:ph type="sldNum" idx="12"/>
          </p:nvPr>
        </p:nvSpPr>
        <p:spPr>
          <a:xfrm>
            <a:off x="4143587" y="9119474"/>
            <a:ext cx="3169920" cy="48172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6645" tIns="48309" rIns="96645" bIns="48309" anchor="b" anchorCtr="0">
            <a:noAutofit/>
          </a:bodyPr>
          <a:lstStyle/>
          <a:p>
            <a:pPr algn="r"/>
            <a:fld id="{00000000-1234-1234-1234-123412341234}" type="slidenum">
              <a:rPr lang="en-US" sz="1300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pPr algn="r"/>
              <a:t>‹#›</a:t>
            </a:fld>
            <a:endParaRPr lang="en-US" sz="13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Google Shape;85;p1:notes"/>
          <p:cNvSpPr txBox="1">
            <a:spLocks noGrp="1"/>
          </p:cNvSpPr>
          <p:nvPr>
            <p:ph type="body" idx="1"/>
          </p:nvPr>
        </p:nvSpPr>
        <p:spPr>
          <a:xfrm>
            <a:off x="731520" y="4620577"/>
            <a:ext cx="5852160" cy="3780473"/>
          </a:xfrm>
          <a:prstGeom prst="rect">
            <a:avLst/>
          </a:prstGeom>
        </p:spPr>
        <p:txBody>
          <a:bodyPr spcFirstLastPara="1" wrap="square" lIns="96645" tIns="48309" rIns="96645" bIns="48309" anchor="t" anchorCtr="0">
            <a:noAutofit/>
          </a:bodyPr>
          <a:lstStyle/>
          <a:p>
            <a:pPr marL="0" indent="0"/>
            <a:endParaRPr/>
          </a:p>
        </p:txBody>
      </p:sp>
      <p:sp>
        <p:nvSpPr>
          <p:cNvPr id="86" name="Google Shape;86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777875" y="1200150"/>
            <a:ext cx="5759450" cy="3240088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Google Shape;85;p1:notes"/>
          <p:cNvSpPr txBox="1">
            <a:spLocks noGrp="1"/>
          </p:cNvSpPr>
          <p:nvPr>
            <p:ph type="body" idx="1"/>
          </p:nvPr>
        </p:nvSpPr>
        <p:spPr>
          <a:xfrm>
            <a:off x="731520" y="4620577"/>
            <a:ext cx="5852160" cy="3780473"/>
          </a:xfrm>
          <a:prstGeom prst="rect">
            <a:avLst/>
          </a:prstGeom>
        </p:spPr>
        <p:txBody>
          <a:bodyPr spcFirstLastPara="1" wrap="square" lIns="96645" tIns="48309" rIns="96645" bIns="48309" anchor="t" anchorCtr="0">
            <a:noAutofit/>
          </a:bodyPr>
          <a:lstStyle/>
          <a:p>
            <a:pPr marL="0" indent="0"/>
            <a:endParaRPr/>
          </a:p>
        </p:txBody>
      </p:sp>
      <p:sp>
        <p:nvSpPr>
          <p:cNvPr id="86" name="Google Shape;86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777875" y="1200150"/>
            <a:ext cx="5759450" cy="3240088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06601189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Google Shape;85;p1:notes"/>
          <p:cNvSpPr txBox="1">
            <a:spLocks noGrp="1"/>
          </p:cNvSpPr>
          <p:nvPr>
            <p:ph type="body" idx="1"/>
          </p:nvPr>
        </p:nvSpPr>
        <p:spPr>
          <a:xfrm>
            <a:off x="731520" y="4620577"/>
            <a:ext cx="5852160" cy="3780473"/>
          </a:xfrm>
          <a:prstGeom prst="rect">
            <a:avLst/>
          </a:prstGeom>
        </p:spPr>
        <p:txBody>
          <a:bodyPr spcFirstLastPara="1" wrap="square" lIns="96645" tIns="48309" rIns="96645" bIns="48309" anchor="t" anchorCtr="0">
            <a:noAutofit/>
          </a:bodyPr>
          <a:lstStyle/>
          <a:p>
            <a:pPr marL="0" indent="0"/>
            <a:endParaRPr/>
          </a:p>
        </p:txBody>
      </p:sp>
      <p:sp>
        <p:nvSpPr>
          <p:cNvPr id="86" name="Google Shape;86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777875" y="1200150"/>
            <a:ext cx="5759450" cy="3240088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38816244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Google Shape;85;p1:notes"/>
          <p:cNvSpPr txBox="1">
            <a:spLocks noGrp="1"/>
          </p:cNvSpPr>
          <p:nvPr>
            <p:ph type="body" idx="1"/>
          </p:nvPr>
        </p:nvSpPr>
        <p:spPr>
          <a:xfrm>
            <a:off x="731520" y="4620577"/>
            <a:ext cx="5852160" cy="3780473"/>
          </a:xfrm>
          <a:prstGeom prst="rect">
            <a:avLst/>
          </a:prstGeom>
        </p:spPr>
        <p:txBody>
          <a:bodyPr spcFirstLastPara="1" wrap="square" lIns="96645" tIns="48309" rIns="96645" bIns="48309" anchor="t" anchorCtr="0">
            <a:noAutofit/>
          </a:bodyPr>
          <a:lstStyle/>
          <a:p>
            <a:pPr marL="0" indent="0"/>
            <a:endParaRPr/>
          </a:p>
        </p:txBody>
      </p:sp>
      <p:sp>
        <p:nvSpPr>
          <p:cNvPr id="86" name="Google Shape;86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777875" y="1200150"/>
            <a:ext cx="5759450" cy="3240088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77041049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Google Shape;85;p1:notes"/>
          <p:cNvSpPr txBox="1">
            <a:spLocks noGrp="1"/>
          </p:cNvSpPr>
          <p:nvPr>
            <p:ph type="body" idx="1"/>
          </p:nvPr>
        </p:nvSpPr>
        <p:spPr>
          <a:xfrm>
            <a:off x="731520" y="4620577"/>
            <a:ext cx="5852160" cy="3780473"/>
          </a:xfrm>
          <a:prstGeom prst="rect">
            <a:avLst/>
          </a:prstGeom>
        </p:spPr>
        <p:txBody>
          <a:bodyPr spcFirstLastPara="1" wrap="square" lIns="96645" tIns="48309" rIns="96645" bIns="48309" anchor="t" anchorCtr="0">
            <a:noAutofit/>
          </a:bodyPr>
          <a:lstStyle/>
          <a:p>
            <a:pPr marL="0" indent="0"/>
            <a:endParaRPr/>
          </a:p>
        </p:txBody>
      </p:sp>
      <p:sp>
        <p:nvSpPr>
          <p:cNvPr id="86" name="Google Shape;86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777875" y="1200150"/>
            <a:ext cx="5759450" cy="3240088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96813481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Google Shape;85;p1:notes"/>
          <p:cNvSpPr txBox="1">
            <a:spLocks noGrp="1"/>
          </p:cNvSpPr>
          <p:nvPr>
            <p:ph type="body" idx="1"/>
          </p:nvPr>
        </p:nvSpPr>
        <p:spPr>
          <a:xfrm>
            <a:off x="731520" y="4620577"/>
            <a:ext cx="5852160" cy="3780473"/>
          </a:xfrm>
          <a:prstGeom prst="rect">
            <a:avLst/>
          </a:prstGeom>
        </p:spPr>
        <p:txBody>
          <a:bodyPr spcFirstLastPara="1" wrap="square" lIns="96645" tIns="48309" rIns="96645" bIns="48309" anchor="t" anchorCtr="0">
            <a:noAutofit/>
          </a:bodyPr>
          <a:lstStyle/>
          <a:p>
            <a:pPr marL="0" indent="0"/>
            <a:endParaRPr/>
          </a:p>
        </p:txBody>
      </p:sp>
      <p:sp>
        <p:nvSpPr>
          <p:cNvPr id="86" name="Google Shape;86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777875" y="1200150"/>
            <a:ext cx="5759450" cy="3240088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46274192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Google Shape;85;p1:notes"/>
          <p:cNvSpPr txBox="1">
            <a:spLocks noGrp="1"/>
          </p:cNvSpPr>
          <p:nvPr>
            <p:ph type="body" idx="1"/>
          </p:nvPr>
        </p:nvSpPr>
        <p:spPr>
          <a:xfrm>
            <a:off x="731520" y="4620577"/>
            <a:ext cx="5852160" cy="3780473"/>
          </a:xfrm>
          <a:prstGeom prst="rect">
            <a:avLst/>
          </a:prstGeom>
        </p:spPr>
        <p:txBody>
          <a:bodyPr spcFirstLastPara="1" wrap="square" lIns="96645" tIns="48309" rIns="96645" bIns="48309" anchor="t" anchorCtr="0">
            <a:noAutofit/>
          </a:bodyPr>
          <a:lstStyle/>
          <a:p>
            <a:pPr marL="0" indent="0"/>
            <a:endParaRPr/>
          </a:p>
        </p:txBody>
      </p:sp>
      <p:sp>
        <p:nvSpPr>
          <p:cNvPr id="86" name="Google Shape;86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777875" y="1200150"/>
            <a:ext cx="5759450" cy="3240088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35448237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Google Shape;85;p1:notes"/>
          <p:cNvSpPr txBox="1">
            <a:spLocks noGrp="1"/>
          </p:cNvSpPr>
          <p:nvPr>
            <p:ph type="body" idx="1"/>
          </p:nvPr>
        </p:nvSpPr>
        <p:spPr>
          <a:xfrm>
            <a:off x="731520" y="4620577"/>
            <a:ext cx="5852160" cy="3780473"/>
          </a:xfrm>
          <a:prstGeom prst="rect">
            <a:avLst/>
          </a:prstGeom>
        </p:spPr>
        <p:txBody>
          <a:bodyPr spcFirstLastPara="1" wrap="square" lIns="96645" tIns="48309" rIns="96645" bIns="48309" anchor="t" anchorCtr="0">
            <a:noAutofit/>
          </a:bodyPr>
          <a:lstStyle/>
          <a:p>
            <a:pPr marL="0" indent="0"/>
            <a:endParaRPr/>
          </a:p>
        </p:txBody>
      </p:sp>
      <p:sp>
        <p:nvSpPr>
          <p:cNvPr id="86" name="Google Shape;86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777875" y="1200150"/>
            <a:ext cx="5759450" cy="3240088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61632630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Google Shape;85;p1:notes"/>
          <p:cNvSpPr txBox="1">
            <a:spLocks noGrp="1"/>
          </p:cNvSpPr>
          <p:nvPr>
            <p:ph type="body" idx="1"/>
          </p:nvPr>
        </p:nvSpPr>
        <p:spPr>
          <a:xfrm>
            <a:off x="731520" y="4620577"/>
            <a:ext cx="5852160" cy="3780473"/>
          </a:xfrm>
          <a:prstGeom prst="rect">
            <a:avLst/>
          </a:prstGeom>
        </p:spPr>
        <p:txBody>
          <a:bodyPr spcFirstLastPara="1" wrap="square" lIns="96645" tIns="48309" rIns="96645" bIns="48309" anchor="t" anchorCtr="0">
            <a:noAutofit/>
          </a:bodyPr>
          <a:lstStyle/>
          <a:p>
            <a:pPr marL="0" indent="0"/>
            <a:endParaRPr/>
          </a:p>
        </p:txBody>
      </p:sp>
      <p:sp>
        <p:nvSpPr>
          <p:cNvPr id="86" name="Google Shape;86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777875" y="1200150"/>
            <a:ext cx="5759450" cy="3240088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421462169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Google Shape;85;p1:notes"/>
          <p:cNvSpPr txBox="1">
            <a:spLocks noGrp="1"/>
          </p:cNvSpPr>
          <p:nvPr>
            <p:ph type="body" idx="1"/>
          </p:nvPr>
        </p:nvSpPr>
        <p:spPr>
          <a:xfrm>
            <a:off x="731520" y="4620577"/>
            <a:ext cx="5852160" cy="3780473"/>
          </a:xfrm>
          <a:prstGeom prst="rect">
            <a:avLst/>
          </a:prstGeom>
        </p:spPr>
        <p:txBody>
          <a:bodyPr spcFirstLastPara="1" wrap="square" lIns="96645" tIns="48309" rIns="96645" bIns="48309" anchor="t" anchorCtr="0">
            <a:noAutofit/>
          </a:bodyPr>
          <a:lstStyle/>
          <a:p>
            <a:pPr marL="0" indent="0"/>
            <a:endParaRPr/>
          </a:p>
        </p:txBody>
      </p:sp>
      <p:sp>
        <p:nvSpPr>
          <p:cNvPr id="86" name="Google Shape;86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777875" y="1200150"/>
            <a:ext cx="5759450" cy="3240088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96421289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18"/>
          <p:cNvSpPr txBox="1"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7" name="Google Shape;17;p18"/>
          <p:cNvSpPr txBox="1"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18" name="Google Shape;18;p18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" name="Google Shape;19;p18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0" name="Google Shape;20;p18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TWO_OBJECTS_WITH_TEXT">
    <p:spTree>
      <p:nvGrpSpPr>
        <p:cNvPr id="1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23"/>
          <p:cNvSpPr txBox="1"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7" name="Google Shape;47;p23"/>
          <p:cNvSpPr txBox="1"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8" name="Google Shape;48;p23"/>
          <p:cNvSpPr txBox="1">
            <a:spLocks noGrp="1"/>
          </p:cNvSpPr>
          <p:nvPr>
            <p:ph type="body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9" name="Google Shape;49;p23"/>
          <p:cNvSpPr txBox="1">
            <a:spLocks noGrp="1"/>
          </p:cNvSpPr>
          <p:nvPr>
            <p:ph type="body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50" name="Google Shape;50;p23"/>
          <p:cNvSpPr txBox="1">
            <a:spLocks noGrp="1"/>
          </p:cNvSpPr>
          <p:nvPr>
            <p:ph type="body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1" name="Google Shape;51;p23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2" name="Google Shape;52;p23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3" name="Google Shape;53;p23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24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24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7" name="Google Shape;57;p24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OBJECT_WITH_CAPTION_TEXT">
    <p:spTree>
      <p:nvGrpSpPr>
        <p:cNvPr id="1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p25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25"/>
          <p:cNvSpPr txBox="1">
            <a:spLocks noGrp="1"/>
          </p:cNvSpPr>
          <p:nvPr>
            <p:ph type="body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318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marL="1371600" lvl="2" indent="-381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marL="2286000" lvl="4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marL="2743200" lvl="5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61" name="Google Shape;61;p25"/>
          <p:cNvSpPr txBox="1">
            <a:spLocks noGrp="1"/>
          </p:cNvSpPr>
          <p:nvPr>
            <p:ph type="body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62" name="Google Shape;62;p25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3" name="Google Shape;63;p25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4" name="Google Shape;64;p25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_WITH_CAPTION_TEXT">
    <p:spTree>
      <p:nvGrpSpPr>
        <p:cNvPr id="1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p26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26"/>
          <p:cNvSpPr>
            <a:spLocks noGrp="1"/>
          </p:cNvSpPr>
          <p:nvPr>
            <p:ph type="pic" idx="2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</p:sp>
      <p:sp>
        <p:nvSpPr>
          <p:cNvPr id="68" name="Google Shape;68;p26"/>
          <p:cNvSpPr txBox="1">
            <a:spLocks noGrp="1"/>
          </p:cNvSpPr>
          <p:nvPr>
            <p:ph type="body" idx="1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69" name="Google Shape;69;p26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26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1" name="Google Shape;71;p26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VERTICAL_TEXT">
    <p:spTree>
      <p:nvGrpSpPr>
        <p:cNvPr id="1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p27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4" name="Google Shape;74;p27"/>
          <p:cNvSpPr txBox="1">
            <a:spLocks noGrp="1"/>
          </p:cNvSpPr>
          <p:nvPr>
            <p:ph type="body" idx="1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5" name="Google Shape;75;p27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6" name="Google Shape;76;p27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7" name="Google Shape;77;p27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_TITLE_AND_VERTICAL_TEXT">
    <p:spTree>
      <p:nvGrpSpPr>
        <p:cNvPr id="1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Google Shape;79;p28"/>
          <p:cNvSpPr txBox="1">
            <a:spLocks noGrp="1"/>
          </p:cNvSpPr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0" name="Google Shape;80;p28"/>
          <p:cNvSpPr txBox="1">
            <a:spLocks noGrp="1"/>
          </p:cNvSpPr>
          <p:nvPr>
            <p:ph type="body" idx="1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81" name="Google Shape;81;p28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2" name="Google Shape;82;p28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3" name="Google Shape;83;p28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17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1" name="Google Shape;11;p17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2" name="Google Shape;12;p17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3" name="Google Shape;13;p17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4" name="Google Shape;14;p17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4" r:id="rId2"/>
    <p:sldLayoutId id="2147483655" r:id="rId3"/>
    <p:sldLayoutId id="2147483656" r:id="rId4"/>
    <p:sldLayoutId id="2147483657" r:id="rId5"/>
    <p:sldLayoutId id="2147483658" r:id="rId6"/>
    <p:sldLayoutId id="2147483659" r:id="rId7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jpe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Google Shape;88;p1"/>
          <p:cNvSpPr txBox="1">
            <a:spLocks noGrp="1"/>
          </p:cNvSpPr>
          <p:nvPr>
            <p:ph type="ctrTitle"/>
          </p:nvPr>
        </p:nvSpPr>
        <p:spPr>
          <a:xfrm>
            <a:off x="1524000" y="1421538"/>
            <a:ext cx="9144000" cy="2387600"/>
          </a:xfrm>
          <a:prstGeom prst="rect">
            <a:avLst/>
          </a:prstGeom>
          <a:solidFill>
            <a:srgbClr val="03A998"/>
          </a:solidFill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ct val="100000"/>
              <a:buFont typeface="Calibri"/>
              <a:buNone/>
            </a:pPr>
            <a:r>
              <a:rPr lang="en-US" sz="3200" b="1" dirty="0">
                <a:solidFill>
                  <a:schemeClr val="lt1"/>
                </a:solidFill>
              </a:rPr>
              <a:t>National HIV Prevention Summit 2024</a:t>
            </a:r>
            <a:br>
              <a:rPr lang="en-US" b="1" dirty="0">
                <a:solidFill>
                  <a:schemeClr val="lt1"/>
                </a:solidFill>
              </a:rPr>
            </a:br>
            <a:endParaRPr lang="en-CH" b="1" dirty="0">
              <a:solidFill>
                <a:schemeClr val="lt1"/>
              </a:solidFill>
            </a:endParaRPr>
          </a:p>
        </p:txBody>
      </p:sp>
      <p:pic>
        <p:nvPicPr>
          <p:cNvPr id="89" name="Google Shape;89;p1" descr="Logo, company name&#10;&#10;Description automatically generated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23161" y="61769"/>
            <a:ext cx="1846052" cy="937250"/>
          </a:xfrm>
          <a:prstGeom prst="rect">
            <a:avLst/>
          </a:prstGeom>
          <a:noFill/>
          <a:ln>
            <a:noFill/>
          </a:ln>
        </p:spPr>
      </p:pic>
      <p:sp>
        <p:nvSpPr>
          <p:cNvPr id="91" name="Google Shape;91;p1"/>
          <p:cNvSpPr txBox="1"/>
          <p:nvPr/>
        </p:nvSpPr>
        <p:spPr>
          <a:xfrm>
            <a:off x="1524000" y="4560742"/>
            <a:ext cx="8672423" cy="136150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None/>
            </a:pPr>
            <a:r>
              <a:rPr lang="en-US" sz="24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Accra</a:t>
            </a:r>
            <a:r>
              <a:rPr lang="en-US" sz="2400" b="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, Ghana</a:t>
            </a:r>
            <a:endParaRPr dirty="0"/>
          </a:p>
          <a:p>
            <a:pPr marL="0" marR="0" lvl="0" indent="0" algn="ctr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None/>
            </a:pPr>
            <a:r>
              <a:rPr lang="en-US" sz="24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13</a:t>
            </a:r>
            <a:r>
              <a:rPr lang="en-US" sz="2400" baseline="300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th</a:t>
            </a:r>
            <a:r>
              <a:rPr lang="en-US" sz="24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June </a:t>
            </a:r>
            <a:r>
              <a:rPr lang="en-US" sz="2400" b="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2024</a:t>
            </a:r>
            <a:endParaRPr dirty="0"/>
          </a:p>
          <a:p>
            <a:pPr marL="0" marR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EF696C"/>
              </a:buClr>
              <a:buSzPct val="100000"/>
              <a:buFont typeface="Arial"/>
              <a:buNone/>
            </a:pPr>
            <a:r>
              <a:rPr lang="en-US" sz="2400" b="0" i="0" u="none" strike="noStrike" cap="none" dirty="0">
                <a:solidFill>
                  <a:srgbClr val="EF696C"/>
                </a:solidFill>
                <a:latin typeface="Calibri"/>
                <a:ea typeface="Calibri"/>
                <a:cs typeface="Calibri"/>
                <a:sym typeface="Calibri"/>
              </a:rPr>
              <a:t>		</a:t>
            </a:r>
            <a:endParaRPr dirty="0"/>
          </a:p>
          <a:p>
            <a:pPr marL="0" marR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None/>
            </a:pPr>
            <a:endParaRPr sz="2400" b="0" i="0" u="none" strike="noStrike" cap="none" dirty="0">
              <a:solidFill>
                <a:srgbClr val="EF696C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18A94D4C-E5C8-E6B5-1BAB-D6BDE5B897D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252261" y="0"/>
            <a:ext cx="3368531" cy="937249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AF50AA74-73F9-7162-B1CB-0D6E9871040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196423" y="0"/>
            <a:ext cx="1524000" cy="1177636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Google Shape;88;p1"/>
          <p:cNvSpPr txBox="1">
            <a:spLocks noGrp="1"/>
          </p:cNvSpPr>
          <p:nvPr>
            <p:ph type="ctrTitle"/>
          </p:nvPr>
        </p:nvSpPr>
        <p:spPr>
          <a:xfrm>
            <a:off x="995680" y="1584961"/>
            <a:ext cx="10190480" cy="1483359"/>
          </a:xfrm>
          <a:prstGeom prst="rect">
            <a:avLst/>
          </a:prstGeom>
          <a:solidFill>
            <a:srgbClr val="03A998"/>
          </a:solidFill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/>
          <a:p>
            <a:pPr>
              <a:buClr>
                <a:schemeClr val="lt1"/>
              </a:buClr>
              <a:buSzPct val="100000"/>
            </a:pPr>
            <a:r>
              <a:rPr lang="en-US" sz="2400" b="0" i="1" u="none" strike="noStrike" baseline="0" dirty="0">
                <a:solidFill>
                  <a:schemeClr val="bg1"/>
                </a:solidFill>
                <a:latin typeface="Calibri" panose="020F0502020204030204" pitchFamily="34" charset="0"/>
              </a:rPr>
              <a:t>Stakeholders break out into groups of 10 people each to </a:t>
            </a:r>
            <a:r>
              <a:rPr lang="en-US" sz="2400" i="1" dirty="0">
                <a:solidFill>
                  <a:schemeClr val="bg1"/>
                </a:solidFill>
                <a:latin typeface="Calibri" panose="020F0502020204030204" pitchFamily="34" charset="0"/>
              </a:rPr>
              <a:t>prioritize HIV</a:t>
            </a:r>
            <a:r>
              <a:rPr lang="en-US" sz="2400" b="0" i="1" u="none" strike="noStrike" baseline="0" dirty="0">
                <a:solidFill>
                  <a:schemeClr val="bg1"/>
                </a:solidFill>
                <a:latin typeface="Calibri" panose="020F0502020204030204" pitchFamily="34" charset="0"/>
              </a:rPr>
              <a:t> prevention agenda for the country.</a:t>
            </a:r>
            <a:endParaRPr b="1" dirty="0">
              <a:solidFill>
                <a:schemeClr val="bg1"/>
              </a:solidFill>
            </a:endParaRPr>
          </a:p>
        </p:txBody>
      </p:sp>
      <p:pic>
        <p:nvPicPr>
          <p:cNvPr id="89" name="Google Shape;89;p1" descr="Logo, company name&#10;&#10;Description automatically generated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23161" y="61769"/>
            <a:ext cx="1846052" cy="937250"/>
          </a:xfrm>
          <a:prstGeom prst="rect">
            <a:avLst/>
          </a:prstGeom>
          <a:noFill/>
          <a:ln>
            <a:noFill/>
          </a:ln>
        </p:spPr>
      </p:pic>
      <p:sp>
        <p:nvSpPr>
          <p:cNvPr id="90" name="Google Shape;90;p1"/>
          <p:cNvSpPr txBox="1">
            <a:spLocks noGrp="1"/>
          </p:cNvSpPr>
          <p:nvPr>
            <p:ph type="ftr" idx="11"/>
          </p:nvPr>
        </p:nvSpPr>
        <p:spPr>
          <a:xfrm>
            <a:off x="1247333" y="956636"/>
            <a:ext cx="9144000" cy="539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r>
              <a:rPr lang="en-US" sz="1800" b="1" kern="100" dirty="0">
                <a:solidFill>
                  <a:srgbClr val="03A998"/>
                </a:solidFill>
                <a:latin typeface="Aptos" panose="020B0004020202020204" pitchFamily="34" charset="0"/>
                <a:cs typeface="Times New Roman" panose="02020603050405020304" pitchFamily="18" charset="0"/>
              </a:rPr>
              <a:t>National HIV Prevention Summit 2024</a:t>
            </a:r>
            <a:endParaRPr sz="1100" b="0" i="1" u="none" strike="noStrike" cap="none" dirty="0">
              <a:solidFill>
                <a:srgbClr val="0AAA9A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18A94D4C-E5C8-E6B5-1BAB-D6BDE5B897D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988101" y="19387"/>
            <a:ext cx="3368531" cy="937249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AF50AA74-73F9-7162-B1CB-0D6E9871040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668001" y="19387"/>
            <a:ext cx="1524000" cy="1177636"/>
          </a:xfrm>
          <a:prstGeom prst="rect">
            <a:avLst/>
          </a:prstGeom>
        </p:spPr>
      </p:pic>
      <p:sp>
        <p:nvSpPr>
          <p:cNvPr id="4" name="Google Shape;88;p1">
            <a:extLst>
              <a:ext uri="{FF2B5EF4-FFF2-40B4-BE49-F238E27FC236}">
                <a16:creationId xmlns:a16="http://schemas.microsoft.com/office/drawing/2014/main" id="{B1394033-2AF9-45DC-C434-C0C0FCF194C7}"/>
              </a:ext>
            </a:extLst>
          </p:cNvPr>
          <p:cNvSpPr txBox="1">
            <a:spLocks/>
          </p:cNvSpPr>
          <p:nvPr/>
        </p:nvSpPr>
        <p:spPr>
          <a:xfrm>
            <a:off x="995680" y="3066094"/>
            <a:ext cx="10190480" cy="3619186"/>
          </a:xfrm>
          <a:prstGeom prst="rect">
            <a:avLst/>
          </a:prstGeom>
          <a:solidFill>
            <a:srgbClr val="03A998"/>
          </a:solidFill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l">
              <a:buClr>
                <a:schemeClr val="lt1"/>
              </a:buClr>
              <a:buSzPct val="100000"/>
            </a:pPr>
            <a:br>
              <a:rPr lang="en-US" sz="2400" i="1" dirty="0">
                <a:solidFill>
                  <a:schemeClr val="bg1"/>
                </a:solidFill>
                <a:latin typeface="Calibri" panose="020F0502020204030204" pitchFamily="34" charset="0"/>
              </a:rPr>
            </a:br>
            <a:r>
              <a:rPr lang="en-US" sz="2400" i="1" dirty="0">
                <a:solidFill>
                  <a:schemeClr val="bg1"/>
                </a:solidFill>
                <a:latin typeface="Calibri" panose="020F0502020204030204" pitchFamily="34" charset="0"/>
              </a:rPr>
              <a:t>(</a:t>
            </a:r>
            <a:r>
              <a:rPr lang="en-US" sz="2400" i="1" dirty="0" err="1">
                <a:solidFill>
                  <a:schemeClr val="bg1"/>
                </a:solidFill>
                <a:latin typeface="Calibri" panose="020F0502020204030204" pitchFamily="34" charset="0"/>
              </a:rPr>
              <a:t>i</a:t>
            </a:r>
            <a:r>
              <a:rPr lang="en-US" sz="2400" i="1" dirty="0">
                <a:solidFill>
                  <a:schemeClr val="bg1"/>
                </a:solidFill>
                <a:latin typeface="Calibri" panose="020F0502020204030204" pitchFamily="34" charset="0"/>
              </a:rPr>
              <a:t>) Discuss and prioritize the HIV prevention agenda provided in the attached mapping template (prioritization criteria have been provided on the next page).</a:t>
            </a:r>
            <a:br>
              <a:rPr lang="en-US" sz="2400" i="1" dirty="0">
                <a:solidFill>
                  <a:schemeClr val="bg1"/>
                </a:solidFill>
                <a:latin typeface="Calibri" panose="020F0502020204030204" pitchFamily="34" charset="0"/>
              </a:rPr>
            </a:br>
            <a:r>
              <a:rPr lang="en-US" sz="2400" i="1" dirty="0">
                <a:solidFill>
                  <a:schemeClr val="bg1"/>
                </a:solidFill>
                <a:latin typeface="Calibri" panose="020F0502020204030204" pitchFamily="34" charset="0"/>
              </a:rPr>
              <a:t>(ii) Include additional HIV prevention activities discussed by the group.</a:t>
            </a:r>
            <a:br>
              <a:rPr lang="en-US" sz="2400" i="1" dirty="0">
                <a:solidFill>
                  <a:schemeClr val="bg1"/>
                </a:solidFill>
                <a:latin typeface="Calibri" panose="020F0502020204030204" pitchFamily="34" charset="0"/>
              </a:rPr>
            </a:br>
            <a:br>
              <a:rPr lang="en-US" sz="2400" i="1" dirty="0">
                <a:solidFill>
                  <a:schemeClr val="bg1"/>
                </a:solidFill>
                <a:latin typeface="Calibri" panose="020F0502020204030204" pitchFamily="34" charset="0"/>
              </a:rPr>
            </a:br>
            <a:r>
              <a:rPr lang="en-US" sz="2000" i="1" dirty="0">
                <a:solidFill>
                  <a:schemeClr val="bg1"/>
                </a:solidFill>
                <a:latin typeface="Calibri" panose="020F0502020204030204" pitchFamily="34" charset="0"/>
              </a:rPr>
              <a:t>- 2 groups to report their top 3 challenges with prioritization that came out of the brainstorm</a:t>
            </a:r>
            <a:br>
              <a:rPr lang="en-US" sz="2000" i="1" dirty="0">
                <a:solidFill>
                  <a:schemeClr val="bg1"/>
                </a:solidFill>
                <a:latin typeface="Calibri" panose="020F0502020204030204" pitchFamily="34" charset="0"/>
              </a:rPr>
            </a:br>
            <a:r>
              <a:rPr lang="en-US" sz="2000" i="1" dirty="0">
                <a:solidFill>
                  <a:schemeClr val="bg1"/>
                </a:solidFill>
                <a:latin typeface="Calibri" panose="020F0502020204030204" pitchFamily="34" charset="0"/>
              </a:rPr>
              <a:t>- 2groups to report on opportunities and positive feedback from the brainstorm.</a:t>
            </a:r>
            <a:br>
              <a:rPr lang="en-US" sz="2000" i="1" dirty="0">
                <a:solidFill>
                  <a:schemeClr val="bg1"/>
                </a:solidFill>
                <a:latin typeface="Calibri" panose="020F0502020204030204" pitchFamily="34" charset="0"/>
              </a:rPr>
            </a:br>
            <a:r>
              <a:rPr lang="en-US" sz="2000" i="1" dirty="0">
                <a:solidFill>
                  <a:schemeClr val="bg1"/>
                </a:solidFill>
                <a:latin typeface="Calibri" panose="020F0502020204030204" pitchFamily="34" charset="0"/>
              </a:rPr>
              <a:t>- 2 groups to report on recommendations and way forward.</a:t>
            </a:r>
            <a:br>
              <a:rPr lang="en-US" sz="2000" i="1" dirty="0">
                <a:solidFill>
                  <a:schemeClr val="bg1"/>
                </a:solidFill>
                <a:latin typeface="Calibri" panose="020F0502020204030204" pitchFamily="34" charset="0"/>
              </a:rPr>
            </a:br>
            <a:r>
              <a:rPr lang="en-US" sz="2000" i="1" dirty="0">
                <a:solidFill>
                  <a:schemeClr val="bg1"/>
                </a:solidFill>
                <a:latin typeface="Calibri" panose="020F0502020204030204" pitchFamily="34" charset="0"/>
              </a:rPr>
              <a:t>- 1 table to report on looking forward &amp; sustainability.</a:t>
            </a:r>
          </a:p>
          <a:p>
            <a:pPr algn="l">
              <a:buClr>
                <a:schemeClr val="lt1"/>
              </a:buClr>
              <a:buSzPct val="100000"/>
            </a:pPr>
            <a:endParaRPr lang="en-US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7455640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9" name="Google Shape;89;p1" descr="Logo, company name&#10;&#10;Description automatically generated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23161" y="61769"/>
            <a:ext cx="1846052" cy="937250"/>
          </a:xfrm>
          <a:prstGeom prst="rect">
            <a:avLst/>
          </a:prstGeom>
          <a:noFill/>
          <a:ln>
            <a:noFill/>
          </a:ln>
        </p:spPr>
      </p:pic>
      <p:sp>
        <p:nvSpPr>
          <p:cNvPr id="90" name="Google Shape;90;p1"/>
          <p:cNvSpPr txBox="1">
            <a:spLocks noGrp="1"/>
          </p:cNvSpPr>
          <p:nvPr>
            <p:ph type="ftr" idx="11"/>
          </p:nvPr>
        </p:nvSpPr>
        <p:spPr>
          <a:xfrm>
            <a:off x="1227013" y="873499"/>
            <a:ext cx="9144000" cy="3235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r>
              <a:rPr lang="en-US" sz="1800" b="1" kern="100" dirty="0">
                <a:solidFill>
                  <a:srgbClr val="03A998"/>
                </a:solidFill>
                <a:latin typeface="Aptos" panose="020B0004020202020204" pitchFamily="34" charset="0"/>
                <a:cs typeface="Times New Roman" panose="02020603050405020304" pitchFamily="18" charset="0"/>
              </a:rPr>
              <a:t>National HIV Prevention Summit 2024</a:t>
            </a:r>
            <a:endParaRPr sz="1100" b="0" i="1" u="none" strike="noStrike" cap="none" dirty="0">
              <a:solidFill>
                <a:srgbClr val="0AAA9A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18A94D4C-E5C8-E6B5-1BAB-D6BDE5B897D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988101" y="19387"/>
            <a:ext cx="3368531" cy="937249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AF50AA74-73F9-7162-B1CB-0D6E9871040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668001" y="19387"/>
            <a:ext cx="1524000" cy="1177636"/>
          </a:xfrm>
          <a:prstGeom prst="rect">
            <a:avLst/>
          </a:prstGeom>
        </p:spPr>
      </p:pic>
      <p:sp>
        <p:nvSpPr>
          <p:cNvPr id="4" name="Google Shape;90;p1">
            <a:extLst>
              <a:ext uri="{FF2B5EF4-FFF2-40B4-BE49-F238E27FC236}">
                <a16:creationId xmlns:a16="http://schemas.microsoft.com/office/drawing/2014/main" id="{CFED53A6-9CF3-4301-199B-8F18C96323BD}"/>
              </a:ext>
            </a:extLst>
          </p:cNvPr>
          <p:cNvSpPr txBox="1">
            <a:spLocks/>
          </p:cNvSpPr>
          <p:nvPr/>
        </p:nvSpPr>
        <p:spPr>
          <a:xfrm>
            <a:off x="1359093" y="1197023"/>
            <a:ext cx="9144000" cy="539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r>
              <a:rPr lang="en-US" sz="2800" b="1" i="1" u="none" strike="noStrike" baseline="0" dirty="0">
                <a:solidFill>
                  <a:schemeClr val="tx1"/>
                </a:solidFill>
                <a:latin typeface="Calibri" panose="020F0502020204030204" pitchFamily="34" charset="0"/>
              </a:rPr>
              <a:t>HIV Prevention Prioritization Criteria</a:t>
            </a:r>
            <a:endParaRPr lang="en-US" sz="1600" b="1" i="1" dirty="0">
              <a:solidFill>
                <a:schemeClr val="tx1"/>
              </a:solidFill>
            </a:endParaRPr>
          </a:p>
        </p:txBody>
      </p:sp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B64503A7-A161-8ABA-7CF0-AA9D1696C1B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92793649"/>
              </p:ext>
            </p:extLst>
          </p:nvPr>
        </p:nvGraphicFramePr>
        <p:xfrm>
          <a:off x="1227013" y="1810748"/>
          <a:ext cx="9946640" cy="4828812"/>
        </p:xfrm>
        <a:graphic>
          <a:graphicData uri="http://schemas.openxmlformats.org/drawingml/2006/table">
            <a:tbl>
              <a:tblPr firstRow="1" bandRow="1">
                <a:tableStyleId>{BF86B5DD-AC81-4BBC-BC44-1AB09D1F0CB2}</a:tableStyleId>
              </a:tblPr>
              <a:tblGrid>
                <a:gridCol w="4973320">
                  <a:extLst>
                    <a:ext uri="{9D8B030D-6E8A-4147-A177-3AD203B41FA5}">
                      <a16:colId xmlns:a16="http://schemas.microsoft.com/office/drawing/2014/main" val="4192795667"/>
                    </a:ext>
                  </a:extLst>
                </a:gridCol>
                <a:gridCol w="4973320">
                  <a:extLst>
                    <a:ext uri="{9D8B030D-6E8A-4147-A177-3AD203B41FA5}">
                      <a16:colId xmlns:a16="http://schemas.microsoft.com/office/drawing/2014/main" val="1953329534"/>
                    </a:ext>
                  </a:extLst>
                </a:gridCol>
              </a:tblGrid>
              <a:tr h="1181100">
                <a:tc>
                  <a:txBody>
                    <a:bodyPr/>
                    <a:lstStyle/>
                    <a:p>
                      <a:pPr algn="ctr"/>
                      <a:endParaRPr lang="en-US" sz="2400" b="1" i="1" u="none" strike="noStrike" baseline="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  <a:p>
                      <a:pPr algn="l"/>
                      <a:r>
                        <a:rPr lang="en-US" sz="2400" b="1" i="1" u="none" strike="noStrike" baseline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Impact on HIV prevention </a:t>
                      </a:r>
                      <a:endParaRPr lang="en-US" sz="2400" dirty="0"/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en-US" sz="2000" b="0" i="1" u="none" strike="noStrike" baseline="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  <a:p>
                      <a:pPr algn="l"/>
                      <a:r>
                        <a:rPr lang="en-US" sz="2000" b="0" i="1" u="none" strike="noStrike" baseline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The potential of the activity to reduce HIV transmission rates.</a:t>
                      </a:r>
                      <a:endParaRPr lang="en-US" sz="2000" b="0" dirty="0"/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4748924"/>
                  </a:ext>
                </a:extLst>
              </a:tr>
              <a:tr h="1285512">
                <a:tc>
                  <a:txBody>
                    <a:bodyPr/>
                    <a:lstStyle/>
                    <a:p>
                      <a: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endParaRPr lang="en-US" sz="2400" b="1" i="1" u="none" strike="noStrike" cap="none" baseline="0" dirty="0">
                        <a:solidFill>
                          <a:schemeClr val="tx1"/>
                        </a:solidFill>
                        <a:latin typeface="Calibri" panose="020F0502020204030204" pitchFamily="34" charset="0"/>
                        <a:ea typeface="Calibri"/>
                        <a:cs typeface="Calibri"/>
                        <a:sym typeface="Arial"/>
                      </a:endParaRPr>
                    </a:p>
                    <a:p>
                      <a: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r>
                        <a:rPr lang="en-US" sz="2400" b="1" i="1" u="none" strike="noStrike" cap="none" baseline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Calibri"/>
                          <a:cs typeface="Calibri"/>
                          <a:sym typeface="Arial"/>
                        </a:rPr>
                        <a:t>Target population needs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2000" b="0" i="1" u="none" strike="noStrike" cap="none" baseline="0" dirty="0">
                        <a:solidFill>
                          <a:schemeClr val="tx1"/>
                        </a:solidFill>
                        <a:latin typeface="Calibri" panose="020F0502020204030204" pitchFamily="34" charset="0"/>
                        <a:ea typeface="Calibri"/>
                        <a:cs typeface="Calibri"/>
                        <a:sym typeface="Arial"/>
                      </a:endParaRPr>
                    </a:p>
                    <a:p>
                      <a:r>
                        <a:rPr lang="en-US" sz="2000" b="0" i="1" u="none" strike="noStrike" cap="none" baseline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Calibri"/>
                          <a:cs typeface="Calibri"/>
                          <a:sym typeface="Arial"/>
                        </a:rPr>
                        <a:t>The extent to which the activity addresses the needs of high-risk or vulnerable populations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11858848"/>
                  </a:ext>
                </a:extLst>
              </a:tr>
              <a:tr h="1181100">
                <a:tc>
                  <a:txBody>
                    <a:bodyPr/>
                    <a:lstStyle/>
                    <a:p>
                      <a: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endParaRPr lang="en-US" sz="2400" b="1" i="1" u="none" strike="noStrike" cap="none" baseline="0" dirty="0">
                        <a:solidFill>
                          <a:schemeClr val="tx1"/>
                        </a:solidFill>
                        <a:latin typeface="Calibri" panose="020F0502020204030204" pitchFamily="34" charset="0"/>
                        <a:ea typeface="Calibri"/>
                        <a:cs typeface="Calibri"/>
                        <a:sym typeface="Arial"/>
                      </a:endParaRPr>
                    </a:p>
                    <a:p>
                      <a: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r>
                        <a:rPr lang="en-US" sz="2400" b="1" i="1" u="none" strike="noStrike" cap="none" baseline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Calibri"/>
                          <a:cs typeface="Calibri"/>
                          <a:sym typeface="Arial"/>
                        </a:rPr>
                        <a:t>Feasibility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2000" b="0" i="1" u="none" strike="noStrike" cap="none" baseline="0" dirty="0">
                        <a:solidFill>
                          <a:schemeClr val="tx1"/>
                        </a:solidFill>
                        <a:latin typeface="Calibri" panose="020F0502020204030204" pitchFamily="34" charset="0"/>
                        <a:ea typeface="Calibri"/>
                        <a:cs typeface="Calibri"/>
                        <a:sym typeface="Arial"/>
                      </a:endParaRPr>
                    </a:p>
                    <a:p>
                      <a:r>
                        <a:rPr lang="en-US" sz="2000" b="0" i="1" u="none" strike="noStrike" cap="none" baseline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Calibri"/>
                          <a:cs typeface="Calibri"/>
                          <a:sym typeface="Arial"/>
                        </a:rPr>
                        <a:t>The practicality and ease of implementing the activity.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69111614"/>
                  </a:ext>
                </a:extLst>
              </a:tr>
              <a:tr h="1181100">
                <a:tc>
                  <a:txBody>
                    <a:bodyPr/>
                    <a:lstStyle/>
                    <a:p>
                      <a: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endParaRPr lang="en-US" sz="2400" b="1" i="1" u="none" strike="noStrike" cap="none" baseline="0" dirty="0">
                        <a:solidFill>
                          <a:schemeClr val="tx1"/>
                        </a:solidFill>
                        <a:latin typeface="Calibri" panose="020F0502020204030204" pitchFamily="34" charset="0"/>
                        <a:ea typeface="Calibri"/>
                        <a:cs typeface="Calibri"/>
                        <a:sym typeface="Arial"/>
                      </a:endParaRPr>
                    </a:p>
                    <a:p>
                      <a: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r>
                        <a:rPr lang="en-US" sz="2400" b="1" i="1" u="none" strike="noStrike" baseline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Cost-effectiveness</a:t>
                      </a:r>
                      <a:endParaRPr lang="en-US" sz="2400" b="1" i="1" u="none" strike="noStrike" cap="none" baseline="0" dirty="0">
                        <a:solidFill>
                          <a:schemeClr val="tx1"/>
                        </a:solidFill>
                        <a:latin typeface="Calibri" panose="020F0502020204030204" pitchFamily="34" charset="0"/>
                        <a:ea typeface="Calibri"/>
                        <a:cs typeface="Calibri"/>
                        <a:sym typeface="Arial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2000" b="0" i="1" u="none" strike="noStrike" baseline="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  <a:p>
                      <a:r>
                        <a:rPr lang="en-US" sz="2000" b="0" i="1" u="none" strike="noStrike" cap="none" baseline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Calibri"/>
                          <a:cs typeface="Calibri"/>
                          <a:sym typeface="Arial"/>
                        </a:rPr>
                        <a:t>The cost-effectiveness of the activity</a:t>
                      </a:r>
                      <a:br>
                        <a:rPr lang="en-US" sz="2000" b="0" i="1" u="none" strike="noStrike" baseline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</a:br>
                      <a:endParaRPr lang="en-US" sz="2000" b="0" i="1" u="none" strike="noStrike" cap="none" baseline="0" dirty="0">
                        <a:solidFill>
                          <a:schemeClr val="tx1"/>
                        </a:solidFill>
                        <a:latin typeface="Calibri" panose="020F0502020204030204" pitchFamily="34" charset="0"/>
                        <a:ea typeface="Calibri"/>
                        <a:cs typeface="Calibri"/>
                        <a:sym typeface="Arial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7064813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55993987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9" name="Google Shape;89;p1" descr="Logo, company name&#10;&#10;Description automatically generated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23161" y="61769"/>
            <a:ext cx="1846052" cy="937250"/>
          </a:xfrm>
          <a:prstGeom prst="rect">
            <a:avLst/>
          </a:prstGeom>
          <a:noFill/>
          <a:ln>
            <a:noFill/>
          </a:ln>
        </p:spPr>
      </p:pic>
      <p:sp>
        <p:nvSpPr>
          <p:cNvPr id="90" name="Google Shape;90;p1"/>
          <p:cNvSpPr txBox="1">
            <a:spLocks noGrp="1"/>
          </p:cNvSpPr>
          <p:nvPr>
            <p:ph type="ftr" idx="11"/>
          </p:nvPr>
        </p:nvSpPr>
        <p:spPr>
          <a:xfrm>
            <a:off x="1227013" y="873499"/>
            <a:ext cx="9144000" cy="3235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r>
              <a:rPr lang="en-US" sz="1800" b="1" kern="100" dirty="0">
                <a:solidFill>
                  <a:srgbClr val="03A998"/>
                </a:solidFill>
                <a:latin typeface="Aptos" panose="020B0004020202020204" pitchFamily="34" charset="0"/>
                <a:cs typeface="Times New Roman" panose="02020603050405020304" pitchFamily="18" charset="0"/>
              </a:rPr>
              <a:t>National HIV Prevention Summit 2024</a:t>
            </a:r>
            <a:endParaRPr sz="1100" b="0" i="1" u="none" strike="noStrike" cap="none" dirty="0">
              <a:solidFill>
                <a:srgbClr val="0AAA9A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18A94D4C-E5C8-E6B5-1BAB-D6BDE5B897D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988101" y="19387"/>
            <a:ext cx="3368531" cy="937249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AF50AA74-73F9-7162-B1CB-0D6E9871040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668001" y="19387"/>
            <a:ext cx="1524000" cy="1177636"/>
          </a:xfrm>
          <a:prstGeom prst="rect">
            <a:avLst/>
          </a:prstGeom>
        </p:spPr>
      </p:pic>
      <p:sp>
        <p:nvSpPr>
          <p:cNvPr id="4" name="Google Shape;90;p1">
            <a:extLst>
              <a:ext uri="{FF2B5EF4-FFF2-40B4-BE49-F238E27FC236}">
                <a16:creationId xmlns:a16="http://schemas.microsoft.com/office/drawing/2014/main" id="{CFED53A6-9CF3-4301-199B-8F18C96323BD}"/>
              </a:ext>
            </a:extLst>
          </p:cNvPr>
          <p:cNvSpPr txBox="1">
            <a:spLocks/>
          </p:cNvSpPr>
          <p:nvPr/>
        </p:nvSpPr>
        <p:spPr>
          <a:xfrm>
            <a:off x="1359093" y="1197023"/>
            <a:ext cx="9144000" cy="539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r>
              <a:rPr lang="en-US" sz="2800" b="1" i="1" u="none" strike="noStrike" baseline="0" dirty="0">
                <a:solidFill>
                  <a:schemeClr val="tx1"/>
                </a:solidFill>
                <a:latin typeface="Calibri" panose="020F0502020204030204" pitchFamily="34" charset="0"/>
              </a:rPr>
              <a:t>HIV Prevention Prioritization Criteria</a:t>
            </a:r>
            <a:endParaRPr lang="en-US" sz="1600" b="1" i="1" dirty="0">
              <a:solidFill>
                <a:schemeClr val="tx1"/>
              </a:solidFill>
            </a:endParaRPr>
          </a:p>
        </p:txBody>
      </p:sp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B64503A7-A161-8ABA-7CF0-AA9D1696C1B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90371014"/>
              </p:ext>
            </p:extLst>
          </p:nvPr>
        </p:nvGraphicFramePr>
        <p:xfrm>
          <a:off x="1227013" y="1810748"/>
          <a:ext cx="9946640" cy="4823142"/>
        </p:xfrm>
        <a:graphic>
          <a:graphicData uri="http://schemas.openxmlformats.org/drawingml/2006/table">
            <a:tbl>
              <a:tblPr firstRow="1" bandRow="1">
                <a:tableStyleId>{BF86B5DD-AC81-4BBC-BC44-1AB09D1F0CB2}</a:tableStyleId>
              </a:tblPr>
              <a:tblGrid>
                <a:gridCol w="4973320">
                  <a:extLst>
                    <a:ext uri="{9D8B030D-6E8A-4147-A177-3AD203B41FA5}">
                      <a16:colId xmlns:a16="http://schemas.microsoft.com/office/drawing/2014/main" val="4192795667"/>
                    </a:ext>
                  </a:extLst>
                </a:gridCol>
                <a:gridCol w="4973320">
                  <a:extLst>
                    <a:ext uri="{9D8B030D-6E8A-4147-A177-3AD203B41FA5}">
                      <a16:colId xmlns:a16="http://schemas.microsoft.com/office/drawing/2014/main" val="1953329534"/>
                    </a:ext>
                  </a:extLst>
                </a:gridCol>
              </a:tblGrid>
              <a:tr h="1131845">
                <a:tc>
                  <a:txBody>
                    <a:bodyPr/>
                    <a:lstStyle/>
                    <a:p>
                      <a:pPr algn="ctr"/>
                      <a:endParaRPr lang="en-US" sz="2400" b="1" i="1" u="none" strike="noStrike" baseline="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  <a:p>
                      <a:pPr algn="l"/>
                      <a:r>
                        <a:rPr lang="en-US" sz="2400" b="1" i="1" u="none" strike="noStrike" baseline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Alignment with national strategic goals </a:t>
                      </a:r>
                      <a:endParaRPr lang="en-US" sz="2400" dirty="0"/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en-US" sz="2000" b="0" i="1" u="none" strike="noStrike" baseline="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  <a:p>
                      <a:pPr algn="l"/>
                      <a:r>
                        <a:rPr lang="en-US" sz="2000" b="0" i="1" u="none" strike="noStrike" baseline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The degree to which the activity aligns with the national strategic goals for HIV prevention</a:t>
                      </a:r>
                      <a:endParaRPr lang="en-US" sz="2000" b="0" dirty="0"/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4748924"/>
                  </a:ext>
                </a:extLst>
              </a:tr>
              <a:tr h="1013142">
                <a:tc>
                  <a:txBody>
                    <a:bodyPr/>
                    <a:lstStyle/>
                    <a:p>
                      <a: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endParaRPr lang="en-US" sz="2400" b="1" i="1" u="none" strike="noStrike" cap="none" baseline="0" dirty="0">
                        <a:solidFill>
                          <a:schemeClr val="tx1"/>
                        </a:solidFill>
                        <a:latin typeface="Calibri" panose="020F0502020204030204" pitchFamily="34" charset="0"/>
                        <a:ea typeface="Calibri"/>
                        <a:cs typeface="Calibri"/>
                        <a:sym typeface="Arial"/>
                      </a:endParaRPr>
                    </a:p>
                    <a:p>
                      <a: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r>
                        <a:rPr lang="en-US" sz="2400" b="1" i="1" u="none" strike="noStrike" cap="none" baseline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Calibri"/>
                          <a:cs typeface="Calibri"/>
                          <a:sym typeface="Arial"/>
                        </a:rPr>
                        <a:t>Community support and involvement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2000" b="0" i="1" u="none" strike="noStrike" cap="none" baseline="0" dirty="0">
                        <a:solidFill>
                          <a:schemeClr val="tx1"/>
                        </a:solidFill>
                        <a:latin typeface="Calibri" panose="020F0502020204030204" pitchFamily="34" charset="0"/>
                        <a:ea typeface="Calibri"/>
                        <a:cs typeface="Calibri"/>
                        <a:sym typeface="Arial"/>
                      </a:endParaRPr>
                    </a:p>
                    <a:p>
                      <a:r>
                        <a:rPr lang="en-US" sz="2000" b="0" i="1" u="none" strike="noStrike" cap="none" baseline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Calibri"/>
                          <a:cs typeface="Calibri"/>
                          <a:sym typeface="Arial"/>
                        </a:rPr>
                        <a:t>The level of community support and involvement in the activity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11858848"/>
                  </a:ext>
                </a:extLst>
              </a:tr>
              <a:tr h="957715">
                <a:tc>
                  <a:txBody>
                    <a:bodyPr/>
                    <a:lstStyle/>
                    <a:p>
                      <a: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endParaRPr lang="en-US" sz="2400" b="1" i="1" u="none" strike="noStrike" cap="none" baseline="0" dirty="0">
                        <a:solidFill>
                          <a:schemeClr val="tx1"/>
                        </a:solidFill>
                        <a:latin typeface="Calibri" panose="020F0502020204030204" pitchFamily="34" charset="0"/>
                        <a:ea typeface="Calibri"/>
                        <a:cs typeface="Calibri"/>
                        <a:sym typeface="Arial"/>
                      </a:endParaRPr>
                    </a:p>
                    <a:p>
                      <a: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r>
                        <a:rPr lang="en-US" sz="2400" b="1" i="1" u="none" strike="noStrike" cap="none" baseline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Calibri"/>
                          <a:cs typeface="Calibri"/>
                          <a:sym typeface="Arial"/>
                        </a:rPr>
                        <a:t>Innovations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2000" b="0" i="1" u="none" strike="noStrike" cap="none" baseline="0" dirty="0">
                        <a:solidFill>
                          <a:schemeClr val="tx1"/>
                        </a:solidFill>
                        <a:latin typeface="Calibri" panose="020F0502020204030204" pitchFamily="34" charset="0"/>
                        <a:ea typeface="Calibri"/>
                        <a:cs typeface="Calibri"/>
                        <a:sym typeface="Arial"/>
                      </a:endParaRPr>
                    </a:p>
                    <a:p>
                      <a:r>
                        <a:rPr lang="en-US" sz="2000" b="0" i="1" u="none" strike="noStrike" cap="none" baseline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Calibri"/>
                          <a:cs typeface="Calibri"/>
                          <a:sym typeface="Arial"/>
                        </a:rPr>
                        <a:t>The inclusion of innovative and potentially more effective methods for HIV prevention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69111614"/>
                  </a:ext>
                </a:extLst>
              </a:tr>
              <a:tr h="1538149">
                <a:tc>
                  <a:txBody>
                    <a:bodyPr/>
                    <a:lstStyle/>
                    <a:p>
                      <a: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endParaRPr lang="en-US" sz="2400" b="1" i="1" u="none" strike="noStrike" cap="none" baseline="0" dirty="0">
                        <a:solidFill>
                          <a:schemeClr val="tx1"/>
                        </a:solidFill>
                        <a:latin typeface="Calibri" panose="020F0502020204030204" pitchFamily="34" charset="0"/>
                        <a:ea typeface="Calibri"/>
                        <a:cs typeface="Calibri"/>
                        <a:sym typeface="Arial"/>
                      </a:endParaRPr>
                    </a:p>
                    <a:p>
                      <a: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r>
                        <a:rPr lang="en-US" sz="2400" b="1" i="1" u="none" strike="noStrike" baseline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Sustainability</a:t>
                      </a:r>
                      <a:endParaRPr lang="en-US" sz="2400" b="1" i="1" u="none" strike="noStrike" cap="none" baseline="0" dirty="0">
                        <a:solidFill>
                          <a:schemeClr val="tx1"/>
                        </a:solidFill>
                        <a:latin typeface="Calibri" panose="020F0502020204030204" pitchFamily="34" charset="0"/>
                        <a:ea typeface="Calibri"/>
                        <a:cs typeface="Calibri"/>
                        <a:sym typeface="Arial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2000" b="0" i="1" u="none" strike="noStrike" baseline="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  <a:p>
                      <a:r>
                        <a:rPr lang="en-US" sz="2000" b="0" i="1" u="none" strike="noStrike" cap="none" baseline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Calibri"/>
                          <a:cs typeface="Calibri"/>
                          <a:sym typeface="Arial"/>
                        </a:rPr>
                        <a:t>The potential for the activity to have a long-term impact and sustainability beyond the initial funding period</a:t>
                      </a:r>
                      <a:br>
                        <a:rPr lang="en-US" sz="2000" b="0" i="1" u="none" strike="noStrike" baseline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</a:br>
                      <a:endParaRPr lang="en-US" sz="2000" b="0" i="1" u="none" strike="noStrike" cap="none" baseline="0" dirty="0">
                        <a:solidFill>
                          <a:schemeClr val="tx1"/>
                        </a:solidFill>
                        <a:latin typeface="Calibri" panose="020F0502020204030204" pitchFamily="34" charset="0"/>
                        <a:ea typeface="Calibri"/>
                        <a:cs typeface="Calibri"/>
                        <a:sym typeface="Arial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7064813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2888072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9" name="Google Shape;89;p1" descr="Logo, company name&#10;&#10;Description automatically generated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23161" y="61769"/>
            <a:ext cx="1846052" cy="937250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Title 6">
            <a:extLst>
              <a:ext uri="{FF2B5EF4-FFF2-40B4-BE49-F238E27FC236}">
                <a16:creationId xmlns:a16="http://schemas.microsoft.com/office/drawing/2014/main" id="{F57D2A2A-5748-DD80-2993-A0C6ADFC7FF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625600" y="1579293"/>
            <a:ext cx="9144000" cy="365125"/>
          </a:xfrm>
        </p:spPr>
        <p:txBody>
          <a:bodyPr>
            <a:noAutofit/>
          </a:bodyPr>
          <a:lstStyle/>
          <a:p>
            <a:r>
              <a:rPr lang="en-US" sz="3200" dirty="0"/>
              <a:t>Prioritized HIV Prevention Agenda Mapping Exercise</a:t>
            </a:r>
          </a:p>
        </p:txBody>
      </p:sp>
      <p:sp>
        <p:nvSpPr>
          <p:cNvPr id="90" name="Google Shape;90;p1"/>
          <p:cNvSpPr txBox="1">
            <a:spLocks noGrp="1"/>
          </p:cNvSpPr>
          <p:nvPr>
            <p:ph type="ftr" idx="11"/>
          </p:nvPr>
        </p:nvSpPr>
        <p:spPr>
          <a:xfrm>
            <a:off x="3614966" y="973781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r>
              <a:rPr lang="en-US" sz="1800" b="1" kern="100" dirty="0">
                <a:solidFill>
                  <a:srgbClr val="03A998"/>
                </a:solidFill>
                <a:latin typeface="Aptos" panose="020B0004020202020204" pitchFamily="34" charset="0"/>
                <a:cs typeface="Times New Roman" panose="02020603050405020304" pitchFamily="18" charset="0"/>
              </a:rPr>
              <a:t>National HIV Prevention Summit 2024</a:t>
            </a:r>
            <a:endParaRPr sz="1100" b="0" i="1" u="none" strike="noStrike" cap="none" dirty="0">
              <a:solidFill>
                <a:srgbClr val="0AAA9A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18A94D4C-E5C8-E6B5-1BAB-D6BDE5B897D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988101" y="19387"/>
            <a:ext cx="3368531" cy="937249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AF50AA74-73F9-7162-B1CB-0D6E9871040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668001" y="19387"/>
            <a:ext cx="1524000" cy="1177636"/>
          </a:xfrm>
          <a:prstGeom prst="rect">
            <a:avLst/>
          </a:prstGeom>
        </p:spPr>
      </p:pic>
      <p:sp>
        <p:nvSpPr>
          <p:cNvPr id="5" name="Subtitle 4">
            <a:extLst>
              <a:ext uri="{FF2B5EF4-FFF2-40B4-BE49-F238E27FC236}">
                <a16:creationId xmlns:a16="http://schemas.microsoft.com/office/drawing/2014/main" id="{49D47246-B957-A3F5-6BF4-BAB6FC3C1F51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1" name="Picture 10" descr="A group of people standing in a room&#10;&#10;Description automatically generated">
            <a:extLst>
              <a:ext uri="{FF2B5EF4-FFF2-40B4-BE49-F238E27FC236}">
                <a16:creationId xmlns:a16="http://schemas.microsoft.com/office/drawing/2014/main" id="{A56438FD-CDD0-632A-1B22-9DFD40923DB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43001" y="1944418"/>
            <a:ext cx="10287000" cy="44481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945649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9" name="Google Shape;89;p1" descr="Logo, company name&#10;&#10;Description automatically generated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23161" y="61769"/>
            <a:ext cx="1846052" cy="937250"/>
          </a:xfrm>
          <a:prstGeom prst="rect">
            <a:avLst/>
          </a:prstGeom>
          <a:noFill/>
          <a:ln>
            <a:noFill/>
          </a:ln>
        </p:spPr>
      </p:pic>
      <p:sp>
        <p:nvSpPr>
          <p:cNvPr id="90" name="Google Shape;90;p1"/>
          <p:cNvSpPr txBox="1">
            <a:spLocks noGrp="1"/>
          </p:cNvSpPr>
          <p:nvPr>
            <p:ph type="ftr" idx="11"/>
          </p:nvPr>
        </p:nvSpPr>
        <p:spPr>
          <a:xfrm>
            <a:off x="1227013" y="873499"/>
            <a:ext cx="9144000" cy="3235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r>
              <a:rPr lang="en-US" sz="1800" b="1" kern="100" dirty="0">
                <a:solidFill>
                  <a:srgbClr val="03A998"/>
                </a:solidFill>
                <a:latin typeface="Aptos" panose="020B0004020202020204" pitchFamily="34" charset="0"/>
                <a:cs typeface="Times New Roman" panose="02020603050405020304" pitchFamily="18" charset="0"/>
              </a:rPr>
              <a:t>National HIV Prevention Summit 2024</a:t>
            </a:r>
            <a:endParaRPr sz="1100" b="0" i="1" u="none" strike="noStrike" cap="none" dirty="0">
              <a:solidFill>
                <a:srgbClr val="0AAA9A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18A94D4C-E5C8-E6B5-1BAB-D6BDE5B897D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988101" y="19387"/>
            <a:ext cx="3368531" cy="937249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AF50AA74-73F9-7162-B1CB-0D6E9871040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668001" y="19387"/>
            <a:ext cx="1524000" cy="1177636"/>
          </a:xfrm>
          <a:prstGeom prst="rect">
            <a:avLst/>
          </a:prstGeom>
        </p:spPr>
      </p:pic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86FA33B9-E9BF-E804-7B7E-78D4F655667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19665247"/>
              </p:ext>
            </p:extLst>
          </p:nvPr>
        </p:nvGraphicFramePr>
        <p:xfrm>
          <a:off x="609600" y="1693879"/>
          <a:ext cx="11196323" cy="5102352"/>
        </p:xfrm>
        <a:graphic>
          <a:graphicData uri="http://schemas.openxmlformats.org/drawingml/2006/table">
            <a:tbl>
              <a:tblPr firstRow="1" firstCol="1" bandRow="1">
                <a:tableStyleId>{BF86B5DD-AC81-4BBC-BC44-1AB09D1F0CB2}</a:tableStyleId>
              </a:tblPr>
              <a:tblGrid>
                <a:gridCol w="2175383">
                  <a:extLst>
                    <a:ext uri="{9D8B030D-6E8A-4147-A177-3AD203B41FA5}">
                      <a16:colId xmlns:a16="http://schemas.microsoft.com/office/drawing/2014/main" val="4053113247"/>
                    </a:ext>
                  </a:extLst>
                </a:gridCol>
                <a:gridCol w="2175383">
                  <a:extLst>
                    <a:ext uri="{9D8B030D-6E8A-4147-A177-3AD203B41FA5}">
                      <a16:colId xmlns:a16="http://schemas.microsoft.com/office/drawing/2014/main" val="372645213"/>
                    </a:ext>
                  </a:extLst>
                </a:gridCol>
                <a:gridCol w="2175383">
                  <a:extLst>
                    <a:ext uri="{9D8B030D-6E8A-4147-A177-3AD203B41FA5}">
                      <a16:colId xmlns:a16="http://schemas.microsoft.com/office/drawing/2014/main" val="2924078887"/>
                    </a:ext>
                  </a:extLst>
                </a:gridCol>
                <a:gridCol w="2175383">
                  <a:extLst>
                    <a:ext uri="{9D8B030D-6E8A-4147-A177-3AD203B41FA5}">
                      <a16:colId xmlns:a16="http://schemas.microsoft.com/office/drawing/2014/main" val="969633009"/>
                    </a:ext>
                  </a:extLst>
                </a:gridCol>
                <a:gridCol w="2494791">
                  <a:extLst>
                    <a:ext uri="{9D8B030D-6E8A-4147-A177-3AD203B41FA5}">
                      <a16:colId xmlns:a16="http://schemas.microsoft.com/office/drawing/2014/main" val="4165824555"/>
                    </a:ext>
                  </a:extLst>
                </a:gridCol>
              </a:tblGrid>
              <a:tr h="422772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100" dirty="0">
                          <a:effectLst/>
                        </a:rPr>
                        <a:t>Activity (Rate 1-5)</a:t>
                      </a:r>
                      <a:endParaRPr lang="en-US" sz="16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100" dirty="0">
                          <a:effectLst/>
                        </a:rPr>
                        <a:t>Description</a:t>
                      </a:r>
                      <a:endParaRPr lang="en-US" sz="16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100">
                          <a:effectLst/>
                        </a:rPr>
                        <a:t>Target Group/Geographic Coverage</a:t>
                      </a:r>
                      <a:endParaRPr lang="en-US" sz="16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100">
                          <a:effectLst/>
                        </a:rPr>
                        <a:t>Implementation Timeframe (2024 – 2025)</a:t>
                      </a:r>
                      <a:endParaRPr lang="en-US" sz="16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100">
                          <a:effectLst/>
                        </a:rPr>
                        <a:t>Resources Available/ Resources Needed</a:t>
                      </a:r>
                      <a:endParaRPr lang="en-US" sz="16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083963406"/>
                  </a:ext>
                </a:extLst>
              </a:tr>
              <a:tr h="1507497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100" dirty="0">
                          <a:effectLst/>
                        </a:rPr>
                        <a:t> </a:t>
                      </a:r>
                      <a:endParaRPr lang="en-US" sz="16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100" dirty="0">
                          <a:effectLst/>
                        </a:rPr>
                        <a:t> </a:t>
                      </a:r>
                      <a:endParaRPr lang="en-US" sz="16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100" dirty="0">
                          <a:effectLst/>
                        </a:rPr>
                        <a:t> </a:t>
                      </a:r>
                      <a:endParaRPr lang="en-US" sz="16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100" dirty="0">
                          <a:effectLst/>
                        </a:rPr>
                        <a:t> </a:t>
                      </a:r>
                      <a:endParaRPr lang="en-US" sz="16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100" dirty="0">
                          <a:effectLst/>
                        </a:rPr>
                        <a:t>Resources Available?</a:t>
                      </a:r>
                      <a:endParaRPr lang="en-US" sz="1600" kern="100" dirty="0">
                        <a:effectLst/>
                      </a:endParaRPr>
                    </a:p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100" dirty="0">
                          <a:effectLst/>
                        </a:rPr>
                        <a:t>Yes ☐</a:t>
                      </a:r>
                      <a:endParaRPr lang="en-US" sz="1600" kern="100" dirty="0">
                        <a:effectLst/>
                      </a:endParaRPr>
                    </a:p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100" dirty="0">
                          <a:effectLst/>
                        </a:rPr>
                        <a:t>No ☐</a:t>
                      </a:r>
                      <a:endParaRPr lang="en-US" sz="1600" kern="100" dirty="0">
                        <a:effectLst/>
                      </a:endParaRPr>
                    </a:p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100" dirty="0">
                          <a:effectLst/>
                        </a:rPr>
                        <a:t> </a:t>
                      </a:r>
                      <a:endParaRPr lang="en-US" sz="1600" kern="100" dirty="0">
                        <a:effectLst/>
                      </a:endParaRPr>
                    </a:p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100" dirty="0">
                          <a:effectLst/>
                        </a:rPr>
                        <a:t>Resources Needed: </a:t>
                      </a:r>
                      <a:endParaRPr lang="en-US" sz="1600" kern="100" dirty="0">
                        <a:effectLst/>
                      </a:endParaRPr>
                    </a:p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100" dirty="0">
                          <a:effectLst/>
                        </a:rPr>
                        <a:t> </a:t>
                      </a:r>
                      <a:endParaRPr lang="en-US" sz="1600" kern="100" dirty="0">
                        <a:effectLst/>
                      </a:endParaRPr>
                    </a:p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100" dirty="0">
                          <a:effectLst/>
                        </a:rPr>
                        <a:t> </a:t>
                      </a:r>
                      <a:endParaRPr lang="en-US" sz="16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965707740"/>
                  </a:ext>
                </a:extLst>
              </a:tr>
              <a:tr h="1290552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100">
                          <a:effectLst/>
                        </a:rPr>
                        <a:t> </a:t>
                      </a:r>
                      <a:endParaRPr lang="en-US" sz="16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100">
                          <a:effectLst/>
                        </a:rPr>
                        <a:t> </a:t>
                      </a:r>
                      <a:endParaRPr lang="en-US" sz="16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100">
                          <a:effectLst/>
                        </a:rPr>
                        <a:t> </a:t>
                      </a:r>
                      <a:endParaRPr lang="en-US" sz="16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100" dirty="0">
                          <a:effectLst/>
                        </a:rPr>
                        <a:t> </a:t>
                      </a:r>
                      <a:endParaRPr lang="en-US" sz="16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100" dirty="0">
                          <a:effectLst/>
                        </a:rPr>
                        <a:t>Resources Available?</a:t>
                      </a:r>
                      <a:endParaRPr lang="en-US" sz="1600" kern="100" dirty="0">
                        <a:effectLst/>
                      </a:endParaRPr>
                    </a:p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100" dirty="0">
                          <a:effectLst/>
                        </a:rPr>
                        <a:t>Yes ☐</a:t>
                      </a:r>
                      <a:endParaRPr lang="en-US" sz="1600" kern="100" dirty="0">
                        <a:effectLst/>
                      </a:endParaRPr>
                    </a:p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100" dirty="0">
                          <a:effectLst/>
                        </a:rPr>
                        <a:t>No ☐</a:t>
                      </a:r>
                      <a:endParaRPr lang="en-US" sz="1600" kern="100" dirty="0">
                        <a:effectLst/>
                      </a:endParaRPr>
                    </a:p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100" dirty="0">
                          <a:effectLst/>
                        </a:rPr>
                        <a:t> </a:t>
                      </a:r>
                      <a:endParaRPr lang="en-US" sz="1600" kern="100" dirty="0">
                        <a:effectLst/>
                      </a:endParaRPr>
                    </a:p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100" dirty="0">
                          <a:effectLst/>
                        </a:rPr>
                        <a:t>Resources Needed: </a:t>
                      </a:r>
                      <a:endParaRPr lang="en-US" sz="1600" kern="100" dirty="0">
                        <a:effectLst/>
                      </a:endParaRPr>
                    </a:p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100" dirty="0">
                          <a:effectLst/>
                        </a:rPr>
                        <a:t> </a:t>
                      </a:r>
                      <a:endParaRPr lang="en-US" sz="16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037937172"/>
                  </a:ext>
                </a:extLst>
              </a:tr>
              <a:tr h="1290552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100">
                          <a:effectLst/>
                        </a:rPr>
                        <a:t> </a:t>
                      </a:r>
                      <a:endParaRPr lang="en-US" sz="16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100" dirty="0">
                          <a:effectLst/>
                        </a:rPr>
                        <a:t> </a:t>
                      </a:r>
                      <a:endParaRPr lang="en-US" sz="16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100" dirty="0">
                          <a:effectLst/>
                        </a:rPr>
                        <a:t> </a:t>
                      </a:r>
                      <a:endParaRPr lang="en-US" sz="16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100" dirty="0">
                          <a:effectLst/>
                        </a:rPr>
                        <a:t> </a:t>
                      </a:r>
                      <a:endParaRPr lang="en-US" sz="16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100" dirty="0">
                          <a:effectLst/>
                        </a:rPr>
                        <a:t>Resources Available?</a:t>
                      </a:r>
                      <a:endParaRPr lang="en-US" sz="1600" kern="100" dirty="0">
                        <a:effectLst/>
                      </a:endParaRPr>
                    </a:p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100" dirty="0">
                          <a:effectLst/>
                        </a:rPr>
                        <a:t>Yes ☐</a:t>
                      </a:r>
                      <a:endParaRPr lang="en-US" sz="1600" kern="100" dirty="0">
                        <a:effectLst/>
                      </a:endParaRPr>
                    </a:p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100" dirty="0">
                          <a:effectLst/>
                        </a:rPr>
                        <a:t>No ☐</a:t>
                      </a:r>
                      <a:endParaRPr lang="en-US" sz="1600" kern="100" dirty="0">
                        <a:effectLst/>
                      </a:endParaRPr>
                    </a:p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100" dirty="0">
                          <a:effectLst/>
                        </a:rPr>
                        <a:t> </a:t>
                      </a:r>
                      <a:endParaRPr lang="en-US" sz="1600" kern="100" dirty="0">
                        <a:effectLst/>
                      </a:endParaRPr>
                    </a:p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100" dirty="0">
                          <a:effectLst/>
                        </a:rPr>
                        <a:t>Resources Needed: </a:t>
                      </a:r>
                      <a:endParaRPr lang="en-US" sz="1600" kern="100" dirty="0">
                        <a:effectLst/>
                      </a:endParaRPr>
                    </a:p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100" dirty="0">
                          <a:effectLst/>
                        </a:rPr>
                        <a:t> </a:t>
                      </a:r>
                      <a:endParaRPr lang="en-US" sz="16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55442567"/>
                  </a:ext>
                </a:extLst>
              </a:tr>
            </a:tbl>
          </a:graphicData>
        </a:graphic>
      </p:graphicFrame>
      <p:sp>
        <p:nvSpPr>
          <p:cNvPr id="8" name="Google Shape;90;p1">
            <a:extLst>
              <a:ext uri="{FF2B5EF4-FFF2-40B4-BE49-F238E27FC236}">
                <a16:creationId xmlns:a16="http://schemas.microsoft.com/office/drawing/2014/main" id="{3406543B-59A9-A5DF-0D0E-38316149588D}"/>
              </a:ext>
            </a:extLst>
          </p:cNvPr>
          <p:cNvSpPr txBox="1">
            <a:spLocks/>
          </p:cNvSpPr>
          <p:nvPr/>
        </p:nvSpPr>
        <p:spPr>
          <a:xfrm>
            <a:off x="721359" y="1226255"/>
            <a:ext cx="8775893" cy="45447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marR="0" algn="l">
              <a:lnSpc>
                <a:spcPct val="115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sz="1800" b="1" kern="100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Pillar 1: Key Populations</a:t>
            </a:r>
            <a:endParaRPr lang="en-US" sz="1800" kern="100" dirty="0">
              <a:solidFill>
                <a:schemeClr val="tx1"/>
              </a:solidFill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2939290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9" name="Google Shape;89;p1" descr="Logo, company name&#10;&#10;Description automatically generated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23161" y="61769"/>
            <a:ext cx="1846052" cy="937250"/>
          </a:xfrm>
          <a:prstGeom prst="rect">
            <a:avLst/>
          </a:prstGeom>
          <a:noFill/>
          <a:ln>
            <a:noFill/>
          </a:ln>
        </p:spPr>
      </p:pic>
      <p:sp>
        <p:nvSpPr>
          <p:cNvPr id="90" name="Google Shape;90;p1"/>
          <p:cNvSpPr txBox="1">
            <a:spLocks noGrp="1"/>
          </p:cNvSpPr>
          <p:nvPr>
            <p:ph type="ftr" idx="11"/>
          </p:nvPr>
        </p:nvSpPr>
        <p:spPr>
          <a:xfrm>
            <a:off x="1227013" y="873499"/>
            <a:ext cx="9144000" cy="3235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r>
              <a:rPr lang="en-US" sz="1800" b="1" kern="100" dirty="0">
                <a:solidFill>
                  <a:srgbClr val="03A998"/>
                </a:solidFill>
                <a:latin typeface="Aptos" panose="020B0004020202020204" pitchFamily="34" charset="0"/>
                <a:cs typeface="Times New Roman" panose="02020603050405020304" pitchFamily="18" charset="0"/>
              </a:rPr>
              <a:t>National HIV Prevention Summit 2024</a:t>
            </a:r>
            <a:endParaRPr sz="1100" b="0" i="1" u="none" strike="noStrike" cap="none" dirty="0">
              <a:solidFill>
                <a:srgbClr val="0AAA9A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18A94D4C-E5C8-E6B5-1BAB-D6BDE5B897D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988101" y="19387"/>
            <a:ext cx="3368531" cy="937249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AF50AA74-73F9-7162-B1CB-0D6E9871040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668001" y="19387"/>
            <a:ext cx="1524000" cy="1177636"/>
          </a:xfrm>
          <a:prstGeom prst="rect">
            <a:avLst/>
          </a:prstGeom>
        </p:spPr>
      </p:pic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86FA33B9-E9BF-E804-7B7E-78D4F655667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72536558"/>
              </p:ext>
            </p:extLst>
          </p:nvPr>
        </p:nvGraphicFramePr>
        <p:xfrm>
          <a:off x="609600" y="1693879"/>
          <a:ext cx="11196323" cy="5102352"/>
        </p:xfrm>
        <a:graphic>
          <a:graphicData uri="http://schemas.openxmlformats.org/drawingml/2006/table">
            <a:tbl>
              <a:tblPr firstRow="1" firstCol="1" bandRow="1">
                <a:tableStyleId>{BF86B5DD-AC81-4BBC-BC44-1AB09D1F0CB2}</a:tableStyleId>
              </a:tblPr>
              <a:tblGrid>
                <a:gridCol w="2175383">
                  <a:extLst>
                    <a:ext uri="{9D8B030D-6E8A-4147-A177-3AD203B41FA5}">
                      <a16:colId xmlns:a16="http://schemas.microsoft.com/office/drawing/2014/main" val="4053113247"/>
                    </a:ext>
                  </a:extLst>
                </a:gridCol>
                <a:gridCol w="2175383">
                  <a:extLst>
                    <a:ext uri="{9D8B030D-6E8A-4147-A177-3AD203B41FA5}">
                      <a16:colId xmlns:a16="http://schemas.microsoft.com/office/drawing/2014/main" val="372645213"/>
                    </a:ext>
                  </a:extLst>
                </a:gridCol>
                <a:gridCol w="2175383">
                  <a:extLst>
                    <a:ext uri="{9D8B030D-6E8A-4147-A177-3AD203B41FA5}">
                      <a16:colId xmlns:a16="http://schemas.microsoft.com/office/drawing/2014/main" val="2924078887"/>
                    </a:ext>
                  </a:extLst>
                </a:gridCol>
                <a:gridCol w="2175383">
                  <a:extLst>
                    <a:ext uri="{9D8B030D-6E8A-4147-A177-3AD203B41FA5}">
                      <a16:colId xmlns:a16="http://schemas.microsoft.com/office/drawing/2014/main" val="969633009"/>
                    </a:ext>
                  </a:extLst>
                </a:gridCol>
                <a:gridCol w="2494791">
                  <a:extLst>
                    <a:ext uri="{9D8B030D-6E8A-4147-A177-3AD203B41FA5}">
                      <a16:colId xmlns:a16="http://schemas.microsoft.com/office/drawing/2014/main" val="4165824555"/>
                    </a:ext>
                  </a:extLst>
                </a:gridCol>
              </a:tblGrid>
              <a:tr h="422772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100" dirty="0">
                          <a:effectLst/>
                        </a:rPr>
                        <a:t>Activity (Rate 1-5)</a:t>
                      </a:r>
                      <a:endParaRPr lang="en-US" sz="16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100" dirty="0">
                          <a:effectLst/>
                        </a:rPr>
                        <a:t>Description</a:t>
                      </a:r>
                      <a:endParaRPr lang="en-US" sz="16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100">
                          <a:effectLst/>
                        </a:rPr>
                        <a:t>Target Group/Geographic Coverage</a:t>
                      </a:r>
                      <a:endParaRPr lang="en-US" sz="16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100">
                          <a:effectLst/>
                        </a:rPr>
                        <a:t>Implementation Timeframe (2024 – 2025)</a:t>
                      </a:r>
                      <a:endParaRPr lang="en-US" sz="16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100">
                          <a:effectLst/>
                        </a:rPr>
                        <a:t>Resources Available/ Resources Needed</a:t>
                      </a:r>
                      <a:endParaRPr lang="en-US" sz="16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083963406"/>
                  </a:ext>
                </a:extLst>
              </a:tr>
              <a:tr h="1507497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100" dirty="0">
                          <a:effectLst/>
                        </a:rPr>
                        <a:t> </a:t>
                      </a:r>
                      <a:endParaRPr lang="en-US" sz="16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100" dirty="0">
                          <a:effectLst/>
                        </a:rPr>
                        <a:t> </a:t>
                      </a:r>
                      <a:endParaRPr lang="en-US" sz="16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100" dirty="0">
                          <a:effectLst/>
                        </a:rPr>
                        <a:t> </a:t>
                      </a:r>
                      <a:endParaRPr lang="en-US" sz="16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100" dirty="0">
                          <a:effectLst/>
                        </a:rPr>
                        <a:t> </a:t>
                      </a:r>
                      <a:endParaRPr lang="en-US" sz="16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100" dirty="0">
                          <a:effectLst/>
                        </a:rPr>
                        <a:t>Resources Available?</a:t>
                      </a:r>
                      <a:endParaRPr lang="en-US" sz="1600" kern="100" dirty="0">
                        <a:effectLst/>
                      </a:endParaRPr>
                    </a:p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100" dirty="0">
                          <a:effectLst/>
                        </a:rPr>
                        <a:t>Yes ☐</a:t>
                      </a:r>
                      <a:endParaRPr lang="en-US" sz="1600" kern="100" dirty="0">
                        <a:effectLst/>
                      </a:endParaRPr>
                    </a:p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100" dirty="0">
                          <a:effectLst/>
                        </a:rPr>
                        <a:t>No ☐</a:t>
                      </a:r>
                      <a:endParaRPr lang="en-US" sz="1600" kern="100" dirty="0">
                        <a:effectLst/>
                      </a:endParaRPr>
                    </a:p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100" dirty="0">
                          <a:effectLst/>
                        </a:rPr>
                        <a:t> </a:t>
                      </a:r>
                      <a:endParaRPr lang="en-US" sz="1600" kern="100" dirty="0">
                        <a:effectLst/>
                      </a:endParaRPr>
                    </a:p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100" dirty="0">
                          <a:effectLst/>
                        </a:rPr>
                        <a:t>Resources Needed: </a:t>
                      </a:r>
                      <a:endParaRPr lang="en-US" sz="1600" kern="100" dirty="0">
                        <a:effectLst/>
                      </a:endParaRPr>
                    </a:p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100" dirty="0">
                          <a:effectLst/>
                        </a:rPr>
                        <a:t> </a:t>
                      </a:r>
                      <a:endParaRPr lang="en-US" sz="1600" kern="100" dirty="0">
                        <a:effectLst/>
                      </a:endParaRPr>
                    </a:p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100" dirty="0">
                          <a:effectLst/>
                        </a:rPr>
                        <a:t> </a:t>
                      </a:r>
                      <a:endParaRPr lang="en-US" sz="16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965707740"/>
                  </a:ext>
                </a:extLst>
              </a:tr>
              <a:tr h="1290552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100">
                          <a:effectLst/>
                        </a:rPr>
                        <a:t> </a:t>
                      </a:r>
                      <a:endParaRPr lang="en-US" sz="16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100">
                          <a:effectLst/>
                        </a:rPr>
                        <a:t> </a:t>
                      </a:r>
                      <a:endParaRPr lang="en-US" sz="16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100">
                          <a:effectLst/>
                        </a:rPr>
                        <a:t> </a:t>
                      </a:r>
                      <a:endParaRPr lang="en-US" sz="16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100">
                          <a:effectLst/>
                        </a:rPr>
                        <a:t> </a:t>
                      </a:r>
                      <a:endParaRPr lang="en-US" sz="16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100">
                          <a:effectLst/>
                        </a:rPr>
                        <a:t>Resources Available?</a:t>
                      </a:r>
                      <a:endParaRPr lang="en-US" sz="1600" kern="100">
                        <a:effectLst/>
                      </a:endParaRPr>
                    </a:p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100">
                          <a:effectLst/>
                        </a:rPr>
                        <a:t>Yes ☐</a:t>
                      </a:r>
                      <a:endParaRPr lang="en-US" sz="1600" kern="100">
                        <a:effectLst/>
                      </a:endParaRPr>
                    </a:p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100">
                          <a:effectLst/>
                        </a:rPr>
                        <a:t>No ☐</a:t>
                      </a:r>
                      <a:endParaRPr lang="en-US" sz="1600" kern="100">
                        <a:effectLst/>
                      </a:endParaRPr>
                    </a:p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100">
                          <a:effectLst/>
                        </a:rPr>
                        <a:t> </a:t>
                      </a:r>
                      <a:endParaRPr lang="en-US" sz="1600" kern="100">
                        <a:effectLst/>
                      </a:endParaRPr>
                    </a:p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100">
                          <a:effectLst/>
                        </a:rPr>
                        <a:t>Resources Needed: </a:t>
                      </a:r>
                      <a:endParaRPr lang="en-US" sz="1600" kern="100">
                        <a:effectLst/>
                      </a:endParaRPr>
                    </a:p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100">
                          <a:effectLst/>
                        </a:rPr>
                        <a:t> </a:t>
                      </a:r>
                      <a:endParaRPr lang="en-US" sz="16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037937172"/>
                  </a:ext>
                </a:extLst>
              </a:tr>
              <a:tr h="1290552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100">
                          <a:effectLst/>
                        </a:rPr>
                        <a:t> </a:t>
                      </a:r>
                      <a:endParaRPr lang="en-US" sz="16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100" dirty="0">
                          <a:effectLst/>
                        </a:rPr>
                        <a:t> </a:t>
                      </a:r>
                      <a:endParaRPr lang="en-US" sz="16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100" dirty="0">
                          <a:effectLst/>
                        </a:rPr>
                        <a:t> </a:t>
                      </a:r>
                      <a:endParaRPr lang="en-US" sz="16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100" dirty="0">
                          <a:effectLst/>
                        </a:rPr>
                        <a:t> </a:t>
                      </a:r>
                      <a:endParaRPr lang="en-US" sz="16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100" dirty="0">
                          <a:effectLst/>
                        </a:rPr>
                        <a:t>Resources Available?</a:t>
                      </a:r>
                      <a:endParaRPr lang="en-US" sz="1600" kern="100" dirty="0">
                        <a:effectLst/>
                      </a:endParaRPr>
                    </a:p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100" dirty="0">
                          <a:effectLst/>
                        </a:rPr>
                        <a:t>Yes ☐</a:t>
                      </a:r>
                      <a:endParaRPr lang="en-US" sz="1600" kern="100" dirty="0">
                        <a:effectLst/>
                      </a:endParaRPr>
                    </a:p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100" dirty="0">
                          <a:effectLst/>
                        </a:rPr>
                        <a:t>No ☐</a:t>
                      </a:r>
                      <a:endParaRPr lang="en-US" sz="1600" kern="100" dirty="0">
                        <a:effectLst/>
                      </a:endParaRPr>
                    </a:p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100" dirty="0">
                          <a:effectLst/>
                        </a:rPr>
                        <a:t> </a:t>
                      </a:r>
                      <a:endParaRPr lang="en-US" sz="1600" kern="100" dirty="0">
                        <a:effectLst/>
                      </a:endParaRPr>
                    </a:p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100" dirty="0">
                          <a:effectLst/>
                        </a:rPr>
                        <a:t>Resources Needed: </a:t>
                      </a:r>
                      <a:endParaRPr lang="en-US" sz="1600" kern="100" dirty="0">
                        <a:effectLst/>
                      </a:endParaRPr>
                    </a:p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100" dirty="0">
                          <a:effectLst/>
                        </a:rPr>
                        <a:t> </a:t>
                      </a:r>
                      <a:endParaRPr lang="en-US" sz="16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55442567"/>
                  </a:ext>
                </a:extLst>
              </a:tr>
            </a:tbl>
          </a:graphicData>
        </a:graphic>
      </p:graphicFrame>
      <p:sp>
        <p:nvSpPr>
          <p:cNvPr id="8" name="Google Shape;90;p1">
            <a:extLst>
              <a:ext uri="{FF2B5EF4-FFF2-40B4-BE49-F238E27FC236}">
                <a16:creationId xmlns:a16="http://schemas.microsoft.com/office/drawing/2014/main" id="{3406543B-59A9-A5DF-0D0E-38316149588D}"/>
              </a:ext>
            </a:extLst>
          </p:cNvPr>
          <p:cNvSpPr txBox="1">
            <a:spLocks/>
          </p:cNvSpPr>
          <p:nvPr/>
        </p:nvSpPr>
        <p:spPr>
          <a:xfrm>
            <a:off x="721359" y="1226255"/>
            <a:ext cx="8775893" cy="45447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marR="0" algn="l">
              <a:lnSpc>
                <a:spcPct val="115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sz="1800" b="1" kern="100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Pillar 2: Adolescent Girls and Young Women</a:t>
            </a:r>
            <a:endParaRPr lang="en-US" sz="1800" kern="100" dirty="0">
              <a:solidFill>
                <a:schemeClr val="tx1"/>
              </a:solidFill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0846597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9" name="Google Shape;89;p1" descr="Logo, company name&#10;&#10;Description automatically generated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23161" y="61769"/>
            <a:ext cx="1846052" cy="937250"/>
          </a:xfrm>
          <a:prstGeom prst="rect">
            <a:avLst/>
          </a:prstGeom>
          <a:noFill/>
          <a:ln>
            <a:noFill/>
          </a:ln>
        </p:spPr>
      </p:pic>
      <p:sp>
        <p:nvSpPr>
          <p:cNvPr id="90" name="Google Shape;90;p1"/>
          <p:cNvSpPr txBox="1">
            <a:spLocks noGrp="1"/>
          </p:cNvSpPr>
          <p:nvPr>
            <p:ph type="ftr" idx="11"/>
          </p:nvPr>
        </p:nvSpPr>
        <p:spPr>
          <a:xfrm>
            <a:off x="1227013" y="873499"/>
            <a:ext cx="9144000" cy="3235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r>
              <a:rPr lang="en-US" sz="1800" b="1" kern="100" dirty="0">
                <a:solidFill>
                  <a:srgbClr val="03A998"/>
                </a:solidFill>
                <a:latin typeface="Aptos" panose="020B0004020202020204" pitchFamily="34" charset="0"/>
                <a:cs typeface="Times New Roman" panose="02020603050405020304" pitchFamily="18" charset="0"/>
              </a:rPr>
              <a:t>National HIV Prevention Summit 2024</a:t>
            </a:r>
            <a:endParaRPr sz="1100" b="0" i="1" u="none" strike="noStrike" cap="none" dirty="0">
              <a:solidFill>
                <a:srgbClr val="0AAA9A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18A94D4C-E5C8-E6B5-1BAB-D6BDE5B897D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988101" y="19387"/>
            <a:ext cx="3368531" cy="937249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AF50AA74-73F9-7162-B1CB-0D6E9871040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668001" y="19387"/>
            <a:ext cx="1524000" cy="1177636"/>
          </a:xfrm>
          <a:prstGeom prst="rect">
            <a:avLst/>
          </a:prstGeom>
        </p:spPr>
      </p:pic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86FA33B9-E9BF-E804-7B7E-78D4F655667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409481"/>
              </p:ext>
            </p:extLst>
          </p:nvPr>
        </p:nvGraphicFramePr>
        <p:xfrm>
          <a:off x="609600" y="1693879"/>
          <a:ext cx="11196323" cy="5102352"/>
        </p:xfrm>
        <a:graphic>
          <a:graphicData uri="http://schemas.openxmlformats.org/drawingml/2006/table">
            <a:tbl>
              <a:tblPr firstRow="1" firstCol="1" bandRow="1">
                <a:tableStyleId>{BF86B5DD-AC81-4BBC-BC44-1AB09D1F0CB2}</a:tableStyleId>
              </a:tblPr>
              <a:tblGrid>
                <a:gridCol w="2175383">
                  <a:extLst>
                    <a:ext uri="{9D8B030D-6E8A-4147-A177-3AD203B41FA5}">
                      <a16:colId xmlns:a16="http://schemas.microsoft.com/office/drawing/2014/main" val="4053113247"/>
                    </a:ext>
                  </a:extLst>
                </a:gridCol>
                <a:gridCol w="2175383">
                  <a:extLst>
                    <a:ext uri="{9D8B030D-6E8A-4147-A177-3AD203B41FA5}">
                      <a16:colId xmlns:a16="http://schemas.microsoft.com/office/drawing/2014/main" val="372645213"/>
                    </a:ext>
                  </a:extLst>
                </a:gridCol>
                <a:gridCol w="2175383">
                  <a:extLst>
                    <a:ext uri="{9D8B030D-6E8A-4147-A177-3AD203B41FA5}">
                      <a16:colId xmlns:a16="http://schemas.microsoft.com/office/drawing/2014/main" val="2924078887"/>
                    </a:ext>
                  </a:extLst>
                </a:gridCol>
                <a:gridCol w="2175383">
                  <a:extLst>
                    <a:ext uri="{9D8B030D-6E8A-4147-A177-3AD203B41FA5}">
                      <a16:colId xmlns:a16="http://schemas.microsoft.com/office/drawing/2014/main" val="969633009"/>
                    </a:ext>
                  </a:extLst>
                </a:gridCol>
                <a:gridCol w="2494791">
                  <a:extLst>
                    <a:ext uri="{9D8B030D-6E8A-4147-A177-3AD203B41FA5}">
                      <a16:colId xmlns:a16="http://schemas.microsoft.com/office/drawing/2014/main" val="4165824555"/>
                    </a:ext>
                  </a:extLst>
                </a:gridCol>
              </a:tblGrid>
              <a:tr h="422772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100" dirty="0">
                          <a:effectLst/>
                        </a:rPr>
                        <a:t>Activity (Rate 1-5)</a:t>
                      </a:r>
                      <a:endParaRPr lang="en-US" sz="16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100" dirty="0">
                          <a:effectLst/>
                        </a:rPr>
                        <a:t>Description</a:t>
                      </a:r>
                      <a:endParaRPr lang="en-US" sz="16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100">
                          <a:effectLst/>
                        </a:rPr>
                        <a:t>Target Group/Geographic Coverage</a:t>
                      </a:r>
                      <a:endParaRPr lang="en-US" sz="16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100">
                          <a:effectLst/>
                        </a:rPr>
                        <a:t>Implementation Timeframe (2024 – 2025)</a:t>
                      </a:r>
                      <a:endParaRPr lang="en-US" sz="16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100">
                          <a:effectLst/>
                        </a:rPr>
                        <a:t>Resources Available/ Resources Needed</a:t>
                      </a:r>
                      <a:endParaRPr lang="en-US" sz="16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083963406"/>
                  </a:ext>
                </a:extLst>
              </a:tr>
              <a:tr h="1507497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100" dirty="0">
                          <a:effectLst/>
                        </a:rPr>
                        <a:t> </a:t>
                      </a:r>
                      <a:endParaRPr lang="en-US" sz="16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100" dirty="0">
                          <a:effectLst/>
                        </a:rPr>
                        <a:t> </a:t>
                      </a:r>
                      <a:endParaRPr lang="en-US" sz="16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100" dirty="0">
                          <a:effectLst/>
                        </a:rPr>
                        <a:t> </a:t>
                      </a:r>
                      <a:endParaRPr lang="en-US" sz="16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100" dirty="0">
                          <a:effectLst/>
                        </a:rPr>
                        <a:t> </a:t>
                      </a:r>
                      <a:endParaRPr lang="en-US" sz="16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100" dirty="0">
                          <a:effectLst/>
                        </a:rPr>
                        <a:t>Resources Available?</a:t>
                      </a:r>
                      <a:endParaRPr lang="en-US" sz="1600" kern="100" dirty="0">
                        <a:effectLst/>
                      </a:endParaRPr>
                    </a:p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100" dirty="0">
                          <a:effectLst/>
                        </a:rPr>
                        <a:t>Yes ☐</a:t>
                      </a:r>
                      <a:endParaRPr lang="en-US" sz="1600" kern="100" dirty="0">
                        <a:effectLst/>
                      </a:endParaRPr>
                    </a:p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100" dirty="0">
                          <a:effectLst/>
                        </a:rPr>
                        <a:t>No ☐</a:t>
                      </a:r>
                      <a:endParaRPr lang="en-US" sz="1600" kern="100" dirty="0">
                        <a:effectLst/>
                      </a:endParaRPr>
                    </a:p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100" dirty="0">
                          <a:effectLst/>
                        </a:rPr>
                        <a:t> </a:t>
                      </a:r>
                      <a:endParaRPr lang="en-US" sz="1600" kern="100" dirty="0">
                        <a:effectLst/>
                      </a:endParaRPr>
                    </a:p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100" dirty="0">
                          <a:effectLst/>
                        </a:rPr>
                        <a:t>Resources Needed: </a:t>
                      </a:r>
                      <a:endParaRPr lang="en-US" sz="1600" kern="100" dirty="0">
                        <a:effectLst/>
                      </a:endParaRPr>
                    </a:p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100" dirty="0">
                          <a:effectLst/>
                        </a:rPr>
                        <a:t> </a:t>
                      </a:r>
                      <a:endParaRPr lang="en-US" sz="1600" kern="100" dirty="0">
                        <a:effectLst/>
                      </a:endParaRPr>
                    </a:p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100" dirty="0">
                          <a:effectLst/>
                        </a:rPr>
                        <a:t> </a:t>
                      </a:r>
                      <a:endParaRPr lang="en-US" sz="16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965707740"/>
                  </a:ext>
                </a:extLst>
              </a:tr>
              <a:tr h="1290552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100">
                          <a:effectLst/>
                        </a:rPr>
                        <a:t> </a:t>
                      </a:r>
                      <a:endParaRPr lang="en-US" sz="16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100">
                          <a:effectLst/>
                        </a:rPr>
                        <a:t> </a:t>
                      </a:r>
                      <a:endParaRPr lang="en-US" sz="16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100">
                          <a:effectLst/>
                        </a:rPr>
                        <a:t> </a:t>
                      </a:r>
                      <a:endParaRPr lang="en-US" sz="16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100">
                          <a:effectLst/>
                        </a:rPr>
                        <a:t> </a:t>
                      </a:r>
                      <a:endParaRPr lang="en-US" sz="16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100">
                          <a:effectLst/>
                        </a:rPr>
                        <a:t>Resources Available?</a:t>
                      </a:r>
                      <a:endParaRPr lang="en-US" sz="1600" kern="100">
                        <a:effectLst/>
                      </a:endParaRPr>
                    </a:p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100">
                          <a:effectLst/>
                        </a:rPr>
                        <a:t>Yes ☐</a:t>
                      </a:r>
                      <a:endParaRPr lang="en-US" sz="1600" kern="100">
                        <a:effectLst/>
                      </a:endParaRPr>
                    </a:p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100">
                          <a:effectLst/>
                        </a:rPr>
                        <a:t>No ☐</a:t>
                      </a:r>
                      <a:endParaRPr lang="en-US" sz="1600" kern="100">
                        <a:effectLst/>
                      </a:endParaRPr>
                    </a:p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100">
                          <a:effectLst/>
                        </a:rPr>
                        <a:t> </a:t>
                      </a:r>
                      <a:endParaRPr lang="en-US" sz="1600" kern="100">
                        <a:effectLst/>
                      </a:endParaRPr>
                    </a:p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100">
                          <a:effectLst/>
                        </a:rPr>
                        <a:t>Resources Needed: </a:t>
                      </a:r>
                      <a:endParaRPr lang="en-US" sz="1600" kern="100">
                        <a:effectLst/>
                      </a:endParaRPr>
                    </a:p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100">
                          <a:effectLst/>
                        </a:rPr>
                        <a:t> </a:t>
                      </a:r>
                      <a:endParaRPr lang="en-US" sz="16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037937172"/>
                  </a:ext>
                </a:extLst>
              </a:tr>
              <a:tr h="1290552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100">
                          <a:effectLst/>
                        </a:rPr>
                        <a:t> </a:t>
                      </a:r>
                      <a:endParaRPr lang="en-US" sz="16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100" dirty="0">
                          <a:effectLst/>
                        </a:rPr>
                        <a:t> </a:t>
                      </a:r>
                      <a:endParaRPr lang="en-US" sz="16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100" dirty="0">
                          <a:effectLst/>
                        </a:rPr>
                        <a:t> </a:t>
                      </a:r>
                      <a:endParaRPr lang="en-US" sz="16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100" dirty="0">
                          <a:effectLst/>
                        </a:rPr>
                        <a:t> </a:t>
                      </a:r>
                      <a:endParaRPr lang="en-US" sz="16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100" dirty="0">
                          <a:effectLst/>
                        </a:rPr>
                        <a:t>Resources Available?</a:t>
                      </a:r>
                      <a:endParaRPr lang="en-US" sz="1600" kern="100" dirty="0">
                        <a:effectLst/>
                      </a:endParaRPr>
                    </a:p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100" dirty="0">
                          <a:effectLst/>
                        </a:rPr>
                        <a:t>Yes ☐</a:t>
                      </a:r>
                      <a:endParaRPr lang="en-US" sz="1600" kern="100" dirty="0">
                        <a:effectLst/>
                      </a:endParaRPr>
                    </a:p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100" dirty="0">
                          <a:effectLst/>
                        </a:rPr>
                        <a:t>No ☐</a:t>
                      </a:r>
                      <a:endParaRPr lang="en-US" sz="1600" kern="100" dirty="0">
                        <a:effectLst/>
                      </a:endParaRPr>
                    </a:p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100" dirty="0">
                          <a:effectLst/>
                        </a:rPr>
                        <a:t> </a:t>
                      </a:r>
                      <a:endParaRPr lang="en-US" sz="1600" kern="100" dirty="0">
                        <a:effectLst/>
                      </a:endParaRPr>
                    </a:p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100" dirty="0">
                          <a:effectLst/>
                        </a:rPr>
                        <a:t>Resources Needed: </a:t>
                      </a:r>
                      <a:endParaRPr lang="en-US" sz="1600" kern="100" dirty="0">
                        <a:effectLst/>
                      </a:endParaRPr>
                    </a:p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100" dirty="0">
                          <a:effectLst/>
                        </a:rPr>
                        <a:t> </a:t>
                      </a:r>
                      <a:endParaRPr lang="en-US" sz="16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55442567"/>
                  </a:ext>
                </a:extLst>
              </a:tr>
            </a:tbl>
          </a:graphicData>
        </a:graphic>
      </p:graphicFrame>
      <p:sp>
        <p:nvSpPr>
          <p:cNvPr id="8" name="Google Shape;90;p1">
            <a:extLst>
              <a:ext uri="{FF2B5EF4-FFF2-40B4-BE49-F238E27FC236}">
                <a16:creationId xmlns:a16="http://schemas.microsoft.com/office/drawing/2014/main" id="{3406543B-59A9-A5DF-0D0E-38316149588D}"/>
              </a:ext>
            </a:extLst>
          </p:cNvPr>
          <p:cNvSpPr txBox="1">
            <a:spLocks/>
          </p:cNvSpPr>
          <p:nvPr/>
        </p:nvSpPr>
        <p:spPr>
          <a:xfrm>
            <a:off x="721359" y="1226255"/>
            <a:ext cx="8775893" cy="45447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marR="0" algn="l">
              <a:lnSpc>
                <a:spcPct val="115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sz="1800" b="1" kern="100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Pillar 3: Adolescent Boys and Men</a:t>
            </a:r>
            <a:endParaRPr lang="en-US" sz="1800" kern="100" dirty="0">
              <a:solidFill>
                <a:schemeClr val="tx1"/>
              </a:solidFill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3401426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9" name="Google Shape;89;p1" descr="Logo, company name&#10;&#10;Description automatically generated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23161" y="61769"/>
            <a:ext cx="1846052" cy="937250"/>
          </a:xfrm>
          <a:prstGeom prst="rect">
            <a:avLst/>
          </a:prstGeom>
          <a:noFill/>
          <a:ln>
            <a:noFill/>
          </a:ln>
        </p:spPr>
      </p:pic>
      <p:sp>
        <p:nvSpPr>
          <p:cNvPr id="90" name="Google Shape;90;p1"/>
          <p:cNvSpPr txBox="1">
            <a:spLocks noGrp="1"/>
          </p:cNvSpPr>
          <p:nvPr>
            <p:ph type="ftr" idx="11"/>
          </p:nvPr>
        </p:nvSpPr>
        <p:spPr>
          <a:xfrm>
            <a:off x="1227013" y="873499"/>
            <a:ext cx="9144000" cy="3235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r>
              <a:rPr lang="en-US" sz="1800" b="1" kern="100" dirty="0">
                <a:solidFill>
                  <a:srgbClr val="03A998"/>
                </a:solidFill>
                <a:latin typeface="Aptos" panose="020B0004020202020204" pitchFamily="34" charset="0"/>
                <a:cs typeface="Times New Roman" panose="02020603050405020304" pitchFamily="18" charset="0"/>
              </a:rPr>
              <a:t>National HIV Prevention Summit 2024</a:t>
            </a:r>
            <a:endParaRPr sz="1100" b="0" i="1" u="none" strike="noStrike" cap="none" dirty="0">
              <a:solidFill>
                <a:srgbClr val="0AAA9A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18A94D4C-E5C8-E6B5-1BAB-D6BDE5B897D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988101" y="19387"/>
            <a:ext cx="3368531" cy="937249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AF50AA74-73F9-7162-B1CB-0D6E9871040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668001" y="19387"/>
            <a:ext cx="1524000" cy="1177636"/>
          </a:xfrm>
          <a:prstGeom prst="rect">
            <a:avLst/>
          </a:prstGeom>
        </p:spPr>
      </p:pic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86FA33B9-E9BF-E804-7B7E-78D4F655667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29209608"/>
              </p:ext>
            </p:extLst>
          </p:nvPr>
        </p:nvGraphicFramePr>
        <p:xfrm>
          <a:off x="609600" y="1693879"/>
          <a:ext cx="11196323" cy="5102352"/>
        </p:xfrm>
        <a:graphic>
          <a:graphicData uri="http://schemas.openxmlformats.org/drawingml/2006/table">
            <a:tbl>
              <a:tblPr firstRow="1" firstCol="1" bandRow="1">
                <a:tableStyleId>{BF86B5DD-AC81-4BBC-BC44-1AB09D1F0CB2}</a:tableStyleId>
              </a:tblPr>
              <a:tblGrid>
                <a:gridCol w="2175383">
                  <a:extLst>
                    <a:ext uri="{9D8B030D-6E8A-4147-A177-3AD203B41FA5}">
                      <a16:colId xmlns:a16="http://schemas.microsoft.com/office/drawing/2014/main" val="4053113247"/>
                    </a:ext>
                  </a:extLst>
                </a:gridCol>
                <a:gridCol w="2175383">
                  <a:extLst>
                    <a:ext uri="{9D8B030D-6E8A-4147-A177-3AD203B41FA5}">
                      <a16:colId xmlns:a16="http://schemas.microsoft.com/office/drawing/2014/main" val="372645213"/>
                    </a:ext>
                  </a:extLst>
                </a:gridCol>
                <a:gridCol w="2175383">
                  <a:extLst>
                    <a:ext uri="{9D8B030D-6E8A-4147-A177-3AD203B41FA5}">
                      <a16:colId xmlns:a16="http://schemas.microsoft.com/office/drawing/2014/main" val="2924078887"/>
                    </a:ext>
                  </a:extLst>
                </a:gridCol>
                <a:gridCol w="2175383">
                  <a:extLst>
                    <a:ext uri="{9D8B030D-6E8A-4147-A177-3AD203B41FA5}">
                      <a16:colId xmlns:a16="http://schemas.microsoft.com/office/drawing/2014/main" val="969633009"/>
                    </a:ext>
                  </a:extLst>
                </a:gridCol>
                <a:gridCol w="2494791">
                  <a:extLst>
                    <a:ext uri="{9D8B030D-6E8A-4147-A177-3AD203B41FA5}">
                      <a16:colId xmlns:a16="http://schemas.microsoft.com/office/drawing/2014/main" val="4165824555"/>
                    </a:ext>
                  </a:extLst>
                </a:gridCol>
              </a:tblGrid>
              <a:tr h="422772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100" dirty="0">
                          <a:effectLst/>
                        </a:rPr>
                        <a:t>Activity (Rate 1-5)</a:t>
                      </a:r>
                      <a:endParaRPr lang="en-US" sz="16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100" dirty="0">
                          <a:effectLst/>
                        </a:rPr>
                        <a:t>Description</a:t>
                      </a:r>
                      <a:endParaRPr lang="en-US" sz="16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100">
                          <a:effectLst/>
                        </a:rPr>
                        <a:t>Target Group/Geographic Coverage</a:t>
                      </a:r>
                      <a:endParaRPr lang="en-US" sz="16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100">
                          <a:effectLst/>
                        </a:rPr>
                        <a:t>Implementation Timeframe (2024 – 2025)</a:t>
                      </a:r>
                      <a:endParaRPr lang="en-US" sz="16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100">
                          <a:effectLst/>
                        </a:rPr>
                        <a:t>Resources Available/ Resources Needed</a:t>
                      </a:r>
                      <a:endParaRPr lang="en-US" sz="16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083963406"/>
                  </a:ext>
                </a:extLst>
              </a:tr>
              <a:tr h="1507497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100" dirty="0">
                          <a:effectLst/>
                        </a:rPr>
                        <a:t> </a:t>
                      </a:r>
                      <a:endParaRPr lang="en-US" sz="16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100" dirty="0">
                          <a:effectLst/>
                        </a:rPr>
                        <a:t> </a:t>
                      </a:r>
                      <a:endParaRPr lang="en-US" sz="16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100" dirty="0">
                          <a:effectLst/>
                        </a:rPr>
                        <a:t> </a:t>
                      </a:r>
                      <a:endParaRPr lang="en-US" sz="16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100" dirty="0">
                          <a:effectLst/>
                        </a:rPr>
                        <a:t> </a:t>
                      </a:r>
                      <a:endParaRPr lang="en-US" sz="16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100" dirty="0">
                          <a:effectLst/>
                        </a:rPr>
                        <a:t>Resources Available?</a:t>
                      </a:r>
                      <a:endParaRPr lang="en-US" sz="1600" kern="100" dirty="0">
                        <a:effectLst/>
                      </a:endParaRPr>
                    </a:p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100" dirty="0">
                          <a:effectLst/>
                        </a:rPr>
                        <a:t>Yes ☐</a:t>
                      </a:r>
                      <a:endParaRPr lang="en-US" sz="1600" kern="100" dirty="0">
                        <a:effectLst/>
                      </a:endParaRPr>
                    </a:p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100" dirty="0">
                          <a:effectLst/>
                        </a:rPr>
                        <a:t>No ☐</a:t>
                      </a:r>
                      <a:endParaRPr lang="en-US" sz="1600" kern="100" dirty="0">
                        <a:effectLst/>
                      </a:endParaRPr>
                    </a:p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100" dirty="0">
                          <a:effectLst/>
                        </a:rPr>
                        <a:t> </a:t>
                      </a:r>
                      <a:endParaRPr lang="en-US" sz="1600" kern="100" dirty="0">
                        <a:effectLst/>
                      </a:endParaRPr>
                    </a:p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100" dirty="0">
                          <a:effectLst/>
                        </a:rPr>
                        <a:t>Resources Needed: </a:t>
                      </a:r>
                      <a:endParaRPr lang="en-US" sz="1600" kern="100" dirty="0">
                        <a:effectLst/>
                      </a:endParaRPr>
                    </a:p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100" dirty="0">
                          <a:effectLst/>
                        </a:rPr>
                        <a:t> </a:t>
                      </a:r>
                      <a:endParaRPr lang="en-US" sz="1600" kern="100" dirty="0">
                        <a:effectLst/>
                      </a:endParaRPr>
                    </a:p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100" dirty="0">
                          <a:effectLst/>
                        </a:rPr>
                        <a:t> </a:t>
                      </a:r>
                      <a:endParaRPr lang="en-US" sz="16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965707740"/>
                  </a:ext>
                </a:extLst>
              </a:tr>
              <a:tr h="1290552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100">
                          <a:effectLst/>
                        </a:rPr>
                        <a:t> </a:t>
                      </a:r>
                      <a:endParaRPr lang="en-US" sz="16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100">
                          <a:effectLst/>
                        </a:rPr>
                        <a:t> </a:t>
                      </a:r>
                      <a:endParaRPr lang="en-US" sz="16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100">
                          <a:effectLst/>
                        </a:rPr>
                        <a:t> </a:t>
                      </a:r>
                      <a:endParaRPr lang="en-US" sz="16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100">
                          <a:effectLst/>
                        </a:rPr>
                        <a:t> </a:t>
                      </a:r>
                      <a:endParaRPr lang="en-US" sz="16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100">
                          <a:effectLst/>
                        </a:rPr>
                        <a:t>Resources Available?</a:t>
                      </a:r>
                      <a:endParaRPr lang="en-US" sz="1600" kern="100">
                        <a:effectLst/>
                      </a:endParaRPr>
                    </a:p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100">
                          <a:effectLst/>
                        </a:rPr>
                        <a:t>Yes ☐</a:t>
                      </a:r>
                      <a:endParaRPr lang="en-US" sz="1600" kern="100">
                        <a:effectLst/>
                      </a:endParaRPr>
                    </a:p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100">
                          <a:effectLst/>
                        </a:rPr>
                        <a:t>No ☐</a:t>
                      </a:r>
                      <a:endParaRPr lang="en-US" sz="1600" kern="100">
                        <a:effectLst/>
                      </a:endParaRPr>
                    </a:p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100">
                          <a:effectLst/>
                        </a:rPr>
                        <a:t> </a:t>
                      </a:r>
                      <a:endParaRPr lang="en-US" sz="1600" kern="100">
                        <a:effectLst/>
                      </a:endParaRPr>
                    </a:p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100">
                          <a:effectLst/>
                        </a:rPr>
                        <a:t>Resources Needed: </a:t>
                      </a:r>
                      <a:endParaRPr lang="en-US" sz="1600" kern="100">
                        <a:effectLst/>
                      </a:endParaRPr>
                    </a:p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100">
                          <a:effectLst/>
                        </a:rPr>
                        <a:t> </a:t>
                      </a:r>
                      <a:endParaRPr lang="en-US" sz="16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037937172"/>
                  </a:ext>
                </a:extLst>
              </a:tr>
              <a:tr h="1290552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100">
                          <a:effectLst/>
                        </a:rPr>
                        <a:t> </a:t>
                      </a:r>
                      <a:endParaRPr lang="en-US" sz="16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100" dirty="0">
                          <a:effectLst/>
                        </a:rPr>
                        <a:t> </a:t>
                      </a:r>
                      <a:endParaRPr lang="en-US" sz="16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100" dirty="0">
                          <a:effectLst/>
                        </a:rPr>
                        <a:t> </a:t>
                      </a:r>
                      <a:endParaRPr lang="en-US" sz="16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100" dirty="0">
                          <a:effectLst/>
                        </a:rPr>
                        <a:t> </a:t>
                      </a:r>
                      <a:endParaRPr lang="en-US" sz="16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100" dirty="0">
                          <a:effectLst/>
                        </a:rPr>
                        <a:t>Resources Available?</a:t>
                      </a:r>
                      <a:endParaRPr lang="en-US" sz="1600" kern="100" dirty="0">
                        <a:effectLst/>
                      </a:endParaRPr>
                    </a:p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100" dirty="0">
                          <a:effectLst/>
                        </a:rPr>
                        <a:t>Yes ☐</a:t>
                      </a:r>
                      <a:endParaRPr lang="en-US" sz="1600" kern="100" dirty="0">
                        <a:effectLst/>
                      </a:endParaRPr>
                    </a:p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100" dirty="0">
                          <a:effectLst/>
                        </a:rPr>
                        <a:t>No ☐</a:t>
                      </a:r>
                      <a:endParaRPr lang="en-US" sz="1600" kern="100" dirty="0">
                        <a:effectLst/>
                      </a:endParaRPr>
                    </a:p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100" dirty="0">
                          <a:effectLst/>
                        </a:rPr>
                        <a:t> </a:t>
                      </a:r>
                      <a:endParaRPr lang="en-US" sz="1600" kern="100" dirty="0">
                        <a:effectLst/>
                      </a:endParaRPr>
                    </a:p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100" dirty="0">
                          <a:effectLst/>
                        </a:rPr>
                        <a:t>Resources Needed: </a:t>
                      </a:r>
                      <a:endParaRPr lang="en-US" sz="1600" kern="100" dirty="0">
                        <a:effectLst/>
                      </a:endParaRPr>
                    </a:p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100" dirty="0">
                          <a:effectLst/>
                        </a:rPr>
                        <a:t> </a:t>
                      </a:r>
                      <a:endParaRPr lang="en-US" sz="16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55442567"/>
                  </a:ext>
                </a:extLst>
              </a:tr>
            </a:tbl>
          </a:graphicData>
        </a:graphic>
      </p:graphicFrame>
      <p:sp>
        <p:nvSpPr>
          <p:cNvPr id="8" name="Google Shape;90;p1">
            <a:extLst>
              <a:ext uri="{FF2B5EF4-FFF2-40B4-BE49-F238E27FC236}">
                <a16:creationId xmlns:a16="http://schemas.microsoft.com/office/drawing/2014/main" id="{3406543B-59A9-A5DF-0D0E-38316149588D}"/>
              </a:ext>
            </a:extLst>
          </p:cNvPr>
          <p:cNvSpPr txBox="1">
            <a:spLocks/>
          </p:cNvSpPr>
          <p:nvPr/>
        </p:nvSpPr>
        <p:spPr>
          <a:xfrm>
            <a:off x="721359" y="1226255"/>
            <a:ext cx="8775893" cy="45447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marR="0" algn="l">
              <a:lnSpc>
                <a:spcPct val="115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sz="1800" b="1" kern="100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Pillar 4: Condom Programming</a:t>
            </a:r>
            <a:endParaRPr lang="en-US" sz="1800" kern="100" dirty="0">
              <a:solidFill>
                <a:schemeClr val="tx1"/>
              </a:solidFill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2154008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9" name="Google Shape;89;p1" descr="Logo, company name&#10;&#10;Description automatically generated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23161" y="61769"/>
            <a:ext cx="1846052" cy="937250"/>
          </a:xfrm>
          <a:prstGeom prst="rect">
            <a:avLst/>
          </a:prstGeom>
          <a:noFill/>
          <a:ln>
            <a:noFill/>
          </a:ln>
        </p:spPr>
      </p:pic>
      <p:sp>
        <p:nvSpPr>
          <p:cNvPr id="90" name="Google Shape;90;p1"/>
          <p:cNvSpPr txBox="1">
            <a:spLocks noGrp="1"/>
          </p:cNvSpPr>
          <p:nvPr>
            <p:ph type="ftr" idx="11"/>
          </p:nvPr>
        </p:nvSpPr>
        <p:spPr>
          <a:xfrm>
            <a:off x="1227013" y="873499"/>
            <a:ext cx="9144000" cy="3235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r>
              <a:rPr lang="en-US" sz="1800" b="1" kern="100" dirty="0">
                <a:solidFill>
                  <a:srgbClr val="03A998"/>
                </a:solidFill>
                <a:latin typeface="Aptos" panose="020B0004020202020204" pitchFamily="34" charset="0"/>
                <a:cs typeface="Times New Roman" panose="02020603050405020304" pitchFamily="18" charset="0"/>
              </a:rPr>
              <a:t>National HIV Prevention Summit 2024</a:t>
            </a:r>
            <a:endParaRPr sz="1100" b="0" i="1" u="none" strike="noStrike" cap="none" dirty="0">
              <a:solidFill>
                <a:srgbClr val="0AAA9A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18A94D4C-E5C8-E6B5-1BAB-D6BDE5B897D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988101" y="19387"/>
            <a:ext cx="3368531" cy="937249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AF50AA74-73F9-7162-B1CB-0D6E9871040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668001" y="19387"/>
            <a:ext cx="1524000" cy="1177636"/>
          </a:xfrm>
          <a:prstGeom prst="rect">
            <a:avLst/>
          </a:prstGeom>
        </p:spPr>
      </p:pic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86FA33B9-E9BF-E804-7B7E-78D4F655667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16414514"/>
              </p:ext>
            </p:extLst>
          </p:nvPr>
        </p:nvGraphicFramePr>
        <p:xfrm>
          <a:off x="609600" y="1693879"/>
          <a:ext cx="11196323" cy="5102352"/>
        </p:xfrm>
        <a:graphic>
          <a:graphicData uri="http://schemas.openxmlformats.org/drawingml/2006/table">
            <a:tbl>
              <a:tblPr firstRow="1" firstCol="1" bandRow="1">
                <a:tableStyleId>{BF86B5DD-AC81-4BBC-BC44-1AB09D1F0CB2}</a:tableStyleId>
              </a:tblPr>
              <a:tblGrid>
                <a:gridCol w="2175383">
                  <a:extLst>
                    <a:ext uri="{9D8B030D-6E8A-4147-A177-3AD203B41FA5}">
                      <a16:colId xmlns:a16="http://schemas.microsoft.com/office/drawing/2014/main" val="4053113247"/>
                    </a:ext>
                  </a:extLst>
                </a:gridCol>
                <a:gridCol w="2175383">
                  <a:extLst>
                    <a:ext uri="{9D8B030D-6E8A-4147-A177-3AD203B41FA5}">
                      <a16:colId xmlns:a16="http://schemas.microsoft.com/office/drawing/2014/main" val="372645213"/>
                    </a:ext>
                  </a:extLst>
                </a:gridCol>
                <a:gridCol w="2175383">
                  <a:extLst>
                    <a:ext uri="{9D8B030D-6E8A-4147-A177-3AD203B41FA5}">
                      <a16:colId xmlns:a16="http://schemas.microsoft.com/office/drawing/2014/main" val="2924078887"/>
                    </a:ext>
                  </a:extLst>
                </a:gridCol>
                <a:gridCol w="2175383">
                  <a:extLst>
                    <a:ext uri="{9D8B030D-6E8A-4147-A177-3AD203B41FA5}">
                      <a16:colId xmlns:a16="http://schemas.microsoft.com/office/drawing/2014/main" val="969633009"/>
                    </a:ext>
                  </a:extLst>
                </a:gridCol>
                <a:gridCol w="2494791">
                  <a:extLst>
                    <a:ext uri="{9D8B030D-6E8A-4147-A177-3AD203B41FA5}">
                      <a16:colId xmlns:a16="http://schemas.microsoft.com/office/drawing/2014/main" val="4165824555"/>
                    </a:ext>
                  </a:extLst>
                </a:gridCol>
              </a:tblGrid>
              <a:tr h="422772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100" dirty="0">
                          <a:effectLst/>
                        </a:rPr>
                        <a:t>Activity (Rate 1-5)</a:t>
                      </a:r>
                      <a:endParaRPr lang="en-US" sz="16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100" dirty="0">
                          <a:effectLst/>
                        </a:rPr>
                        <a:t>Description</a:t>
                      </a:r>
                      <a:endParaRPr lang="en-US" sz="16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100">
                          <a:effectLst/>
                        </a:rPr>
                        <a:t>Target Group/Geographic Coverage</a:t>
                      </a:r>
                      <a:endParaRPr lang="en-US" sz="16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100">
                          <a:effectLst/>
                        </a:rPr>
                        <a:t>Implementation Timeframe (2024 – 2025)</a:t>
                      </a:r>
                      <a:endParaRPr lang="en-US" sz="16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100">
                          <a:effectLst/>
                        </a:rPr>
                        <a:t>Resources Available/ Resources Needed</a:t>
                      </a:r>
                      <a:endParaRPr lang="en-US" sz="16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083963406"/>
                  </a:ext>
                </a:extLst>
              </a:tr>
              <a:tr h="1507497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100" dirty="0">
                          <a:effectLst/>
                        </a:rPr>
                        <a:t> </a:t>
                      </a:r>
                      <a:endParaRPr lang="en-US" sz="16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100" dirty="0">
                          <a:effectLst/>
                        </a:rPr>
                        <a:t> </a:t>
                      </a:r>
                      <a:endParaRPr lang="en-US" sz="16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100" dirty="0">
                          <a:effectLst/>
                        </a:rPr>
                        <a:t> </a:t>
                      </a:r>
                      <a:endParaRPr lang="en-US" sz="16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100" dirty="0">
                          <a:effectLst/>
                        </a:rPr>
                        <a:t> </a:t>
                      </a:r>
                      <a:endParaRPr lang="en-US" sz="16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100" dirty="0">
                          <a:effectLst/>
                        </a:rPr>
                        <a:t>Resources Available?</a:t>
                      </a:r>
                      <a:endParaRPr lang="en-US" sz="1600" kern="100" dirty="0">
                        <a:effectLst/>
                      </a:endParaRPr>
                    </a:p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100" dirty="0">
                          <a:effectLst/>
                        </a:rPr>
                        <a:t>Yes ☐</a:t>
                      </a:r>
                      <a:endParaRPr lang="en-US" sz="1600" kern="100" dirty="0">
                        <a:effectLst/>
                      </a:endParaRPr>
                    </a:p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100" dirty="0">
                          <a:effectLst/>
                        </a:rPr>
                        <a:t>No ☐</a:t>
                      </a:r>
                      <a:endParaRPr lang="en-US" sz="1600" kern="100" dirty="0">
                        <a:effectLst/>
                      </a:endParaRPr>
                    </a:p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100" dirty="0">
                          <a:effectLst/>
                        </a:rPr>
                        <a:t> </a:t>
                      </a:r>
                      <a:endParaRPr lang="en-US" sz="1600" kern="100" dirty="0">
                        <a:effectLst/>
                      </a:endParaRPr>
                    </a:p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100" dirty="0">
                          <a:effectLst/>
                        </a:rPr>
                        <a:t>Resources Needed: </a:t>
                      </a:r>
                      <a:endParaRPr lang="en-US" sz="1600" kern="100" dirty="0">
                        <a:effectLst/>
                      </a:endParaRPr>
                    </a:p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100" dirty="0">
                          <a:effectLst/>
                        </a:rPr>
                        <a:t> </a:t>
                      </a:r>
                      <a:endParaRPr lang="en-US" sz="1600" kern="100" dirty="0">
                        <a:effectLst/>
                      </a:endParaRPr>
                    </a:p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100" dirty="0">
                          <a:effectLst/>
                        </a:rPr>
                        <a:t> </a:t>
                      </a:r>
                      <a:endParaRPr lang="en-US" sz="16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965707740"/>
                  </a:ext>
                </a:extLst>
              </a:tr>
              <a:tr h="1290552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100">
                          <a:effectLst/>
                        </a:rPr>
                        <a:t> </a:t>
                      </a:r>
                      <a:endParaRPr lang="en-US" sz="16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100">
                          <a:effectLst/>
                        </a:rPr>
                        <a:t> </a:t>
                      </a:r>
                      <a:endParaRPr lang="en-US" sz="16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100">
                          <a:effectLst/>
                        </a:rPr>
                        <a:t> </a:t>
                      </a:r>
                      <a:endParaRPr lang="en-US" sz="16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100">
                          <a:effectLst/>
                        </a:rPr>
                        <a:t> </a:t>
                      </a:r>
                      <a:endParaRPr lang="en-US" sz="16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100">
                          <a:effectLst/>
                        </a:rPr>
                        <a:t>Resources Available?</a:t>
                      </a:r>
                      <a:endParaRPr lang="en-US" sz="1600" kern="100">
                        <a:effectLst/>
                      </a:endParaRPr>
                    </a:p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100">
                          <a:effectLst/>
                        </a:rPr>
                        <a:t>Yes ☐</a:t>
                      </a:r>
                      <a:endParaRPr lang="en-US" sz="1600" kern="100">
                        <a:effectLst/>
                      </a:endParaRPr>
                    </a:p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100">
                          <a:effectLst/>
                        </a:rPr>
                        <a:t>No ☐</a:t>
                      </a:r>
                      <a:endParaRPr lang="en-US" sz="1600" kern="100">
                        <a:effectLst/>
                      </a:endParaRPr>
                    </a:p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100">
                          <a:effectLst/>
                        </a:rPr>
                        <a:t> </a:t>
                      </a:r>
                      <a:endParaRPr lang="en-US" sz="1600" kern="100">
                        <a:effectLst/>
                      </a:endParaRPr>
                    </a:p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100">
                          <a:effectLst/>
                        </a:rPr>
                        <a:t>Resources Needed: </a:t>
                      </a:r>
                      <a:endParaRPr lang="en-US" sz="1600" kern="100">
                        <a:effectLst/>
                      </a:endParaRPr>
                    </a:p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100">
                          <a:effectLst/>
                        </a:rPr>
                        <a:t> </a:t>
                      </a:r>
                      <a:endParaRPr lang="en-US" sz="16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037937172"/>
                  </a:ext>
                </a:extLst>
              </a:tr>
              <a:tr h="1290552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100">
                          <a:effectLst/>
                        </a:rPr>
                        <a:t> </a:t>
                      </a:r>
                      <a:endParaRPr lang="en-US" sz="16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100" dirty="0">
                          <a:effectLst/>
                        </a:rPr>
                        <a:t> </a:t>
                      </a:r>
                      <a:endParaRPr lang="en-US" sz="16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100" dirty="0">
                          <a:effectLst/>
                        </a:rPr>
                        <a:t> </a:t>
                      </a:r>
                      <a:endParaRPr lang="en-US" sz="16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100" dirty="0">
                          <a:effectLst/>
                        </a:rPr>
                        <a:t> </a:t>
                      </a:r>
                      <a:endParaRPr lang="en-US" sz="16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100" dirty="0">
                          <a:effectLst/>
                        </a:rPr>
                        <a:t>Resources Available?</a:t>
                      </a:r>
                      <a:endParaRPr lang="en-US" sz="1600" kern="100" dirty="0">
                        <a:effectLst/>
                      </a:endParaRPr>
                    </a:p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100" dirty="0">
                          <a:effectLst/>
                        </a:rPr>
                        <a:t>Yes ☐</a:t>
                      </a:r>
                      <a:endParaRPr lang="en-US" sz="1600" kern="100" dirty="0">
                        <a:effectLst/>
                      </a:endParaRPr>
                    </a:p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100" dirty="0">
                          <a:effectLst/>
                        </a:rPr>
                        <a:t>No ☐</a:t>
                      </a:r>
                      <a:endParaRPr lang="en-US" sz="1600" kern="100" dirty="0">
                        <a:effectLst/>
                      </a:endParaRPr>
                    </a:p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100" dirty="0">
                          <a:effectLst/>
                        </a:rPr>
                        <a:t> </a:t>
                      </a:r>
                      <a:endParaRPr lang="en-US" sz="1600" kern="100" dirty="0">
                        <a:effectLst/>
                      </a:endParaRPr>
                    </a:p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100" dirty="0">
                          <a:effectLst/>
                        </a:rPr>
                        <a:t>Resources Needed: </a:t>
                      </a:r>
                      <a:endParaRPr lang="en-US" sz="1600" kern="100" dirty="0">
                        <a:effectLst/>
                      </a:endParaRPr>
                    </a:p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100" dirty="0">
                          <a:effectLst/>
                        </a:rPr>
                        <a:t> </a:t>
                      </a:r>
                      <a:endParaRPr lang="en-US" sz="16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55442567"/>
                  </a:ext>
                </a:extLst>
              </a:tr>
            </a:tbl>
          </a:graphicData>
        </a:graphic>
      </p:graphicFrame>
      <p:sp>
        <p:nvSpPr>
          <p:cNvPr id="8" name="Google Shape;90;p1">
            <a:extLst>
              <a:ext uri="{FF2B5EF4-FFF2-40B4-BE49-F238E27FC236}">
                <a16:creationId xmlns:a16="http://schemas.microsoft.com/office/drawing/2014/main" id="{3406543B-59A9-A5DF-0D0E-38316149588D}"/>
              </a:ext>
            </a:extLst>
          </p:cNvPr>
          <p:cNvSpPr txBox="1">
            <a:spLocks/>
          </p:cNvSpPr>
          <p:nvPr/>
        </p:nvSpPr>
        <p:spPr>
          <a:xfrm>
            <a:off x="721359" y="1226255"/>
            <a:ext cx="8775893" cy="45447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marR="0" algn="l">
              <a:lnSpc>
                <a:spcPct val="115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sz="1800" b="1" kern="100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Pillar 5: ARV-Based Prevention</a:t>
            </a:r>
            <a:endParaRPr lang="en-US" sz="1800" kern="100" dirty="0">
              <a:solidFill>
                <a:schemeClr val="tx1"/>
              </a:solidFill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2886265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Metadata/LabelInfo.xml><?xml version="1.0" encoding="utf-8"?>
<clbl:labelList xmlns:clbl="http://schemas.microsoft.com/office/2020/mipLabelMetadata">
  <clbl:label id="{c2e1cf9b-e1b6-44eb-8021-428c292d3eb5}" enabled="0" method="" siteId="{c2e1cf9b-e1b6-44eb-8021-428c292d3eb5}" removed="1"/>
</clbl:labelList>
</file>

<file path=docProps/app.xml><?xml version="1.0" encoding="utf-8"?>
<Properties xmlns="http://schemas.openxmlformats.org/officeDocument/2006/extended-properties" xmlns:vt="http://schemas.openxmlformats.org/officeDocument/2006/docPropsVTypes">
  <TotalTime>4823</TotalTime>
  <Words>695</Words>
  <Application>Microsoft Office PowerPoint</Application>
  <PresentationFormat>Widescreen</PresentationFormat>
  <Paragraphs>235</Paragraphs>
  <Slides>10</Slides>
  <Notes>10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4" baseType="lpstr">
      <vt:lpstr>Aptos</vt:lpstr>
      <vt:lpstr>Arial</vt:lpstr>
      <vt:lpstr>Calibri</vt:lpstr>
      <vt:lpstr>Office Theme</vt:lpstr>
      <vt:lpstr>National HIV Prevention Summit 2024 </vt:lpstr>
      <vt:lpstr>Stakeholders break out into groups of 10 people each to prioritize HIV prevention agenda for the country.</vt:lpstr>
      <vt:lpstr>PowerPoint Presentation</vt:lpstr>
      <vt:lpstr>PowerPoint Presentation</vt:lpstr>
      <vt:lpstr>Prioritized HIV Prevention Agenda Mapping Exercise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Defining country action plans aligned to the 2025 HIV Prevention Roadmap</dc:title>
  <dc:creator>ZEMBE, Lycias</dc:creator>
  <cp:lastModifiedBy>MENSAH, Samuel Nii Bortey</cp:lastModifiedBy>
  <cp:revision>37</cp:revision>
  <dcterms:created xsi:type="dcterms:W3CDTF">2023-10-18T10:58:18Z</dcterms:created>
  <dcterms:modified xsi:type="dcterms:W3CDTF">2024-06-13T13:02:35Z</dcterms:modified>
</cp:coreProperties>
</file>