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9.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Masters/slideMaster1.xml" ContentType="application/vnd.openxmlformats-officedocument.presentationml.slideMaster+xml"/>
  <Override PartName="/ppt/slideLayouts/slideLayout12.xml" ContentType="application/vnd.openxmlformats-officedocument.presentationml.slideLayout+xml"/>
  <Override PartName="/ppt/slideLayouts/slideLayout9.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0.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1.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handoutMasters/handoutMaster1.xml" ContentType="application/vnd.openxmlformats-officedocument.presentationml.handoutMaster+xml"/>
  <Override PartName="/ppt/charts/chart1.xml" ContentType="application/vnd.openxmlformats-officedocument.drawingml.chart+xml"/>
  <Override PartName="/ppt/theme/theme3.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3">
  <p:sldMasterIdLst>
    <p:sldMasterId id="2147483695" r:id="rId1"/>
  </p:sldMasterIdLst>
  <p:notesMasterIdLst>
    <p:notesMasterId r:id="rId26"/>
  </p:notesMasterIdLst>
  <p:handoutMasterIdLst>
    <p:handoutMasterId r:id="rId27"/>
  </p:handoutMasterIdLst>
  <p:sldIdLst>
    <p:sldId id="256" r:id="rId2"/>
    <p:sldId id="314" r:id="rId3"/>
    <p:sldId id="316" r:id="rId4"/>
    <p:sldId id="317" r:id="rId5"/>
    <p:sldId id="318" r:id="rId6"/>
    <p:sldId id="319" r:id="rId7"/>
    <p:sldId id="323" r:id="rId8"/>
    <p:sldId id="324" r:id="rId9"/>
    <p:sldId id="320" r:id="rId10"/>
    <p:sldId id="321" r:id="rId11"/>
    <p:sldId id="315" r:id="rId12"/>
    <p:sldId id="267" r:id="rId13"/>
    <p:sldId id="322" r:id="rId14"/>
    <p:sldId id="325" r:id="rId15"/>
    <p:sldId id="283" r:id="rId16"/>
    <p:sldId id="289" r:id="rId17"/>
    <p:sldId id="288" r:id="rId18"/>
    <p:sldId id="291" r:id="rId19"/>
    <p:sldId id="292" r:id="rId20"/>
    <p:sldId id="272" r:id="rId21"/>
    <p:sldId id="305" r:id="rId22"/>
    <p:sldId id="326" r:id="rId23"/>
    <p:sldId id="327" r:id="rId24"/>
    <p:sldId id="266"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183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014" autoAdjust="0"/>
    <p:restoredTop sz="81692"/>
  </p:normalViewPr>
  <p:slideViewPr>
    <p:cSldViewPr snapToGrid="0">
      <p:cViewPr varScale="1">
        <p:scale>
          <a:sx n="52" d="100"/>
          <a:sy n="52" d="100"/>
        </p:scale>
        <p:origin x="1268" y="4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1" Type="http://schemas.openxmlformats.org/officeDocument/2006/relationships/oleObject" Target="file:///C:\Users\David\Documents\APMG\Projects\Projects%202018\GF%20Key%20Pops%20Eval\Global%20regional%20reports\ZZ%20Global\PSE%20graph.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lumMod val="75000"/>
              </a:schemeClr>
            </a:solidFill>
            <a:ln>
              <a:noFill/>
            </a:ln>
            <a:effectLst/>
          </c:spPr>
          <c:invertIfNegative val="0"/>
          <c:dLbls>
            <c:spPr>
              <a:noFill/>
              <a:ln>
                <a:noFill/>
              </a:ln>
              <a:effectLst/>
            </c:spPr>
            <c:txPr>
              <a:bodyPr/>
              <a:lstStyle/>
              <a:p>
                <a:pPr>
                  <a:defRPr sz="18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'Fig 4'!$A$1:$A$11</c:f>
              <c:strCache>
                <c:ptCount val="11"/>
                <c:pt idx="0">
                  <c:v>Male Condoms</c:v>
                </c:pt>
                <c:pt idx="1">
                  <c:v>Lubricant</c:v>
                </c:pt>
                <c:pt idx="2">
                  <c:v>Female Condoms</c:v>
                </c:pt>
                <c:pt idx="3">
                  <c:v>IEC</c:v>
                </c:pt>
                <c:pt idx="4">
                  <c:v>BCC</c:v>
                </c:pt>
                <c:pt idx="5">
                  <c:v>HTC</c:v>
                </c:pt>
                <c:pt idx="6">
                  <c:v>ART</c:v>
                </c:pt>
                <c:pt idx="7">
                  <c:v>STI services</c:v>
                </c:pt>
                <c:pt idx="8">
                  <c:v>Hepatitis</c:v>
                </c:pt>
                <c:pt idx="9">
                  <c:v>TB</c:v>
                </c:pt>
                <c:pt idx="10">
                  <c:v>Mental Health</c:v>
                </c:pt>
              </c:strCache>
            </c:strRef>
          </c:cat>
          <c:val>
            <c:numRef>
              <c:f>'Fig 4'!$B$1:$B$11</c:f>
              <c:numCache>
                <c:formatCode>0.00%</c:formatCode>
                <c:ptCount val="11"/>
                <c:pt idx="0">
                  <c:v>0.89200000000000002</c:v>
                </c:pt>
                <c:pt idx="1">
                  <c:v>0.47699999999999998</c:v>
                </c:pt>
                <c:pt idx="2" formatCode="0%">
                  <c:v>0.2</c:v>
                </c:pt>
                <c:pt idx="3" formatCode="0%">
                  <c:v>0.8</c:v>
                </c:pt>
                <c:pt idx="4" formatCode="0%">
                  <c:v>0.8</c:v>
                </c:pt>
                <c:pt idx="5">
                  <c:v>0.92300000000000004</c:v>
                </c:pt>
                <c:pt idx="6">
                  <c:v>0.90800000000000003</c:v>
                </c:pt>
                <c:pt idx="7">
                  <c:v>0.76900000000000002</c:v>
                </c:pt>
                <c:pt idx="8">
                  <c:v>0.29199999999999998</c:v>
                </c:pt>
                <c:pt idx="9">
                  <c:v>0.64600000000000002</c:v>
                </c:pt>
                <c:pt idx="10">
                  <c:v>0.215</c:v>
                </c:pt>
              </c:numCache>
            </c:numRef>
          </c:val>
          <c:extLst>
            <c:ext xmlns:c16="http://schemas.microsoft.com/office/drawing/2014/chart" uri="{C3380CC4-5D6E-409C-BE32-E72D297353CC}">
              <c16:uniqueId val="{00000000-48E7-4E79-A3EE-52793EB7CBA5}"/>
            </c:ext>
          </c:extLst>
        </c:ser>
        <c:dLbls>
          <c:showLegendKey val="0"/>
          <c:showVal val="0"/>
          <c:showCatName val="0"/>
          <c:showSerName val="0"/>
          <c:showPercent val="0"/>
          <c:showBubbleSize val="0"/>
        </c:dLbls>
        <c:gapWidth val="219"/>
        <c:overlap val="-27"/>
        <c:axId val="2134419320"/>
        <c:axId val="2134816440"/>
      </c:barChart>
      <c:catAx>
        <c:axId val="21344193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1" i="0" u="none" strike="noStrike" kern="1200" baseline="0">
                <a:solidFill>
                  <a:schemeClr val="tx1">
                    <a:lumMod val="65000"/>
                    <a:lumOff val="35000"/>
                  </a:schemeClr>
                </a:solidFill>
                <a:latin typeface="Arial"/>
                <a:ea typeface="+mn-ea"/>
                <a:cs typeface="Arial"/>
              </a:defRPr>
            </a:pPr>
            <a:endParaRPr lang="en-US"/>
          </a:p>
        </c:txPr>
        <c:crossAx val="2134816440"/>
        <c:crosses val="autoZero"/>
        <c:auto val="1"/>
        <c:lblAlgn val="ctr"/>
        <c:lblOffset val="100"/>
        <c:noMultiLvlLbl val="0"/>
      </c:catAx>
      <c:valAx>
        <c:axId val="2134816440"/>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00" b="1" i="0" u="none" strike="noStrike" kern="1200" baseline="0">
                <a:solidFill>
                  <a:schemeClr val="tx1">
                    <a:lumMod val="65000"/>
                    <a:lumOff val="35000"/>
                  </a:schemeClr>
                </a:solidFill>
                <a:latin typeface="Arial"/>
                <a:ea typeface="+mn-ea"/>
                <a:cs typeface="Arial"/>
              </a:defRPr>
            </a:pPr>
            <a:endParaRPr lang="en-US"/>
          </a:p>
        </c:txPr>
        <c:crossAx val="213441932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A96DFF0-1728-E042-B89E-2B73A488CC5E}" type="datetimeFigureOut">
              <a:rPr lang="en-US" smtClean="0"/>
              <a:t>9/25/2018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4DC25CA-ED5D-3849-9AFE-2DF3862C0750}" type="slidenum">
              <a:rPr lang="en-US" smtClean="0"/>
              <a:t>‹#›</a:t>
            </a:fld>
            <a:endParaRPr lang="en-US"/>
          </a:p>
        </p:txBody>
      </p:sp>
    </p:spTree>
    <p:extLst>
      <p:ext uri="{BB962C8B-B14F-4D97-AF65-F5344CB8AC3E}">
        <p14:creationId xmlns:p14="http://schemas.microsoft.com/office/powerpoint/2010/main" val="171286062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16DC84A-60C8-410E-8065-25CFBBA68416}" type="datetimeFigureOut">
              <a:rPr lang="en-CA" smtClean="0"/>
              <a:t>2018-09-25</a:t>
            </a:fld>
            <a:endParaRPr lang="en-CA"/>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A313725-7A47-4391-A114-CA87BE79B887}" type="slidenum">
              <a:rPr lang="en-CA" smtClean="0"/>
              <a:t>‹#›</a:t>
            </a:fld>
            <a:endParaRPr lang="en-CA"/>
          </a:p>
        </p:txBody>
      </p:sp>
    </p:spTree>
    <p:extLst>
      <p:ext uri="{BB962C8B-B14F-4D97-AF65-F5344CB8AC3E}">
        <p14:creationId xmlns:p14="http://schemas.microsoft.com/office/powerpoint/2010/main" val="82378635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8121C05-A9F8-0042-B1FE-F5906BFB98C9}" type="datetime1">
              <a:rPr lang="en-US" smtClean="0"/>
              <a:t>9/25/2018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02F9E2-61AF-4243-8346-192A5E7D2DA3}" type="slidenum">
              <a:rPr lang="en-US" smtClean="0"/>
              <a:t>‹#›</a:t>
            </a:fld>
            <a:endParaRPr lang="en-US"/>
          </a:p>
        </p:txBody>
      </p:sp>
    </p:spTree>
    <p:extLst>
      <p:ext uri="{BB962C8B-B14F-4D97-AF65-F5344CB8AC3E}">
        <p14:creationId xmlns:p14="http://schemas.microsoft.com/office/powerpoint/2010/main" val="33381928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916D8C7-87B7-3547-BD94-ED1EE69D6A9D}" type="datetime1">
              <a:rPr lang="en-US" smtClean="0"/>
              <a:t>9/25/2018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02F9E2-61AF-4243-8346-192A5E7D2DA3}" type="slidenum">
              <a:rPr lang="en-US" smtClean="0"/>
              <a:t>‹#›</a:t>
            </a:fld>
            <a:endParaRPr lang="en-US"/>
          </a:p>
        </p:txBody>
      </p:sp>
    </p:spTree>
    <p:extLst>
      <p:ext uri="{BB962C8B-B14F-4D97-AF65-F5344CB8AC3E}">
        <p14:creationId xmlns:p14="http://schemas.microsoft.com/office/powerpoint/2010/main" val="3915780424"/>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916D8C7-87B7-3547-BD94-ED1EE69D6A9D}" type="datetime1">
              <a:rPr lang="en-US" smtClean="0"/>
              <a:t>9/25/2018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02F9E2-61AF-4243-8346-192A5E7D2DA3}"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74968800"/>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916D8C7-87B7-3547-BD94-ED1EE69D6A9D}" type="datetime1">
              <a:rPr lang="en-US" smtClean="0"/>
              <a:t>9/25/2018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02F9E2-61AF-4243-8346-192A5E7D2DA3}" type="slidenum">
              <a:rPr lang="en-US" smtClean="0"/>
              <a:t>‹#›</a:t>
            </a:fld>
            <a:endParaRPr lang="en-US"/>
          </a:p>
        </p:txBody>
      </p:sp>
    </p:spTree>
    <p:extLst>
      <p:ext uri="{BB962C8B-B14F-4D97-AF65-F5344CB8AC3E}">
        <p14:creationId xmlns:p14="http://schemas.microsoft.com/office/powerpoint/2010/main" val="3558599060"/>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916D8C7-87B7-3547-BD94-ED1EE69D6A9D}" type="datetime1">
              <a:rPr lang="en-US" smtClean="0"/>
              <a:t>9/25/2018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02F9E2-61AF-4243-8346-192A5E7D2DA3}"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986493232"/>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916D8C7-87B7-3547-BD94-ED1EE69D6A9D}" type="datetime1">
              <a:rPr lang="en-US" smtClean="0"/>
              <a:t>9/25/2018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02F9E2-61AF-4243-8346-192A5E7D2DA3}" type="slidenum">
              <a:rPr lang="en-US" smtClean="0"/>
              <a:t>‹#›</a:t>
            </a:fld>
            <a:endParaRPr lang="en-US"/>
          </a:p>
        </p:txBody>
      </p:sp>
    </p:spTree>
    <p:extLst>
      <p:ext uri="{BB962C8B-B14F-4D97-AF65-F5344CB8AC3E}">
        <p14:creationId xmlns:p14="http://schemas.microsoft.com/office/powerpoint/2010/main" val="3299383749"/>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AF2B119-CB39-5149-9B29-6FE31FB27C56}" type="datetime1">
              <a:rPr lang="en-US" smtClean="0"/>
              <a:t>9/25/2018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02F9E2-61AF-4243-8346-192A5E7D2DA3}" type="slidenum">
              <a:rPr lang="en-US" smtClean="0"/>
              <a:t>‹#›</a:t>
            </a:fld>
            <a:endParaRPr lang="en-US"/>
          </a:p>
        </p:txBody>
      </p:sp>
    </p:spTree>
    <p:extLst>
      <p:ext uri="{BB962C8B-B14F-4D97-AF65-F5344CB8AC3E}">
        <p14:creationId xmlns:p14="http://schemas.microsoft.com/office/powerpoint/2010/main" val="531617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C047D76-B98C-774F-9CF2-9795DD1F478B}" type="datetime1">
              <a:rPr lang="en-US" smtClean="0"/>
              <a:t>9/25/2018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02F9E2-61AF-4243-8346-192A5E7D2DA3}" type="slidenum">
              <a:rPr lang="en-US" smtClean="0"/>
              <a:t>‹#›</a:t>
            </a:fld>
            <a:endParaRPr lang="en-US"/>
          </a:p>
        </p:txBody>
      </p:sp>
    </p:spTree>
    <p:extLst>
      <p:ext uri="{BB962C8B-B14F-4D97-AF65-F5344CB8AC3E}">
        <p14:creationId xmlns:p14="http://schemas.microsoft.com/office/powerpoint/2010/main" val="22055833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26C7C3-85AA-BD4F-A32B-49EC78468DB5}" type="datetime1">
              <a:rPr lang="en-US" smtClean="0"/>
              <a:t>9/25/2018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02F9E2-61AF-4243-8346-192A5E7D2DA3}" type="slidenum">
              <a:rPr lang="en-US" smtClean="0"/>
              <a:t>‹#›</a:t>
            </a:fld>
            <a:endParaRPr lang="en-US"/>
          </a:p>
        </p:txBody>
      </p:sp>
    </p:spTree>
    <p:extLst>
      <p:ext uri="{BB962C8B-B14F-4D97-AF65-F5344CB8AC3E}">
        <p14:creationId xmlns:p14="http://schemas.microsoft.com/office/powerpoint/2010/main" val="3681121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1B72058-1324-3D4C-9600-BB511C70E42D}" type="datetime1">
              <a:rPr lang="en-US" smtClean="0"/>
              <a:t>9/25/2018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02F9E2-61AF-4243-8346-192A5E7D2DA3}" type="slidenum">
              <a:rPr lang="en-US" smtClean="0"/>
              <a:t>‹#›</a:t>
            </a:fld>
            <a:endParaRPr lang="en-US"/>
          </a:p>
        </p:txBody>
      </p:sp>
    </p:spTree>
    <p:extLst>
      <p:ext uri="{BB962C8B-B14F-4D97-AF65-F5344CB8AC3E}">
        <p14:creationId xmlns:p14="http://schemas.microsoft.com/office/powerpoint/2010/main" val="34521356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3D0A42C-C7F6-1542-A9B0-976C98A8748B}" type="datetime1">
              <a:rPr lang="en-US" smtClean="0"/>
              <a:t>9/25/2018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02F9E2-61AF-4243-8346-192A5E7D2DA3}" type="slidenum">
              <a:rPr lang="en-US" smtClean="0"/>
              <a:t>‹#›</a:t>
            </a:fld>
            <a:endParaRPr lang="en-US"/>
          </a:p>
        </p:txBody>
      </p:sp>
    </p:spTree>
    <p:extLst>
      <p:ext uri="{BB962C8B-B14F-4D97-AF65-F5344CB8AC3E}">
        <p14:creationId xmlns:p14="http://schemas.microsoft.com/office/powerpoint/2010/main" val="34297053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B0244D1-DCBA-474B-B27D-C2DC926B52F0}" type="datetime1">
              <a:rPr lang="en-US" smtClean="0"/>
              <a:t>9/25/2018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002F9E2-61AF-4243-8346-192A5E7D2DA3}" type="slidenum">
              <a:rPr lang="en-US" smtClean="0"/>
              <a:t>‹#›</a:t>
            </a:fld>
            <a:endParaRPr lang="en-US"/>
          </a:p>
        </p:txBody>
      </p:sp>
    </p:spTree>
    <p:extLst>
      <p:ext uri="{BB962C8B-B14F-4D97-AF65-F5344CB8AC3E}">
        <p14:creationId xmlns:p14="http://schemas.microsoft.com/office/powerpoint/2010/main" val="15233354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4B83067-5580-6249-B71F-8BBFB7D284DE}" type="datetime1">
              <a:rPr lang="en-US" smtClean="0"/>
              <a:t>9/25/2018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002F9E2-61AF-4243-8346-192A5E7D2DA3}" type="slidenum">
              <a:rPr lang="en-US" smtClean="0"/>
              <a:t>‹#›</a:t>
            </a:fld>
            <a:endParaRPr lang="en-US"/>
          </a:p>
        </p:txBody>
      </p:sp>
    </p:spTree>
    <p:extLst>
      <p:ext uri="{BB962C8B-B14F-4D97-AF65-F5344CB8AC3E}">
        <p14:creationId xmlns:p14="http://schemas.microsoft.com/office/powerpoint/2010/main" val="28205037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6ECD62-9BFB-AF43-99B6-29D1EA09BA28}" type="datetime1">
              <a:rPr lang="en-US" smtClean="0"/>
              <a:t>9/25/2018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02F9E2-61AF-4243-8346-192A5E7D2DA3}" type="slidenum">
              <a:rPr lang="en-US" smtClean="0"/>
              <a:t>‹#›</a:t>
            </a:fld>
            <a:endParaRPr lang="en-US"/>
          </a:p>
        </p:txBody>
      </p:sp>
    </p:spTree>
    <p:extLst>
      <p:ext uri="{BB962C8B-B14F-4D97-AF65-F5344CB8AC3E}">
        <p14:creationId xmlns:p14="http://schemas.microsoft.com/office/powerpoint/2010/main" val="27236990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44B25E5-1D94-B147-B0FE-83442E442086}" type="datetime1">
              <a:rPr lang="en-US" smtClean="0"/>
              <a:t>9/25/2018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02F9E2-61AF-4243-8346-192A5E7D2DA3}" type="slidenum">
              <a:rPr lang="en-US" smtClean="0"/>
              <a:t>‹#›</a:t>
            </a:fld>
            <a:endParaRPr lang="en-US"/>
          </a:p>
        </p:txBody>
      </p:sp>
    </p:spTree>
    <p:extLst>
      <p:ext uri="{BB962C8B-B14F-4D97-AF65-F5344CB8AC3E}">
        <p14:creationId xmlns:p14="http://schemas.microsoft.com/office/powerpoint/2010/main" val="4678842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02F9E2-61AF-4243-8346-192A5E7D2DA3}" type="slidenum">
              <a:rPr lang="en-US" smtClean="0"/>
              <a:t>‹#›</a:t>
            </a:fld>
            <a:endParaRPr lang="en-US"/>
          </a:p>
        </p:txBody>
      </p:sp>
      <p:sp>
        <p:nvSpPr>
          <p:cNvPr id="5" name="Date Placeholder 4"/>
          <p:cNvSpPr>
            <a:spLocks noGrp="1"/>
          </p:cNvSpPr>
          <p:nvPr>
            <p:ph type="dt" sz="half" idx="10"/>
          </p:nvPr>
        </p:nvSpPr>
        <p:spPr/>
        <p:txBody>
          <a:bodyPr/>
          <a:lstStyle/>
          <a:p>
            <a:fld id="{D9D16566-5984-324E-A195-F1F2AED6AF02}" type="datetime1">
              <a:rPr lang="en-US" smtClean="0"/>
              <a:t>9/25/2018</a:t>
            </a:fld>
            <a:endParaRPr lang="en-US"/>
          </a:p>
        </p:txBody>
      </p:sp>
    </p:spTree>
    <p:extLst>
      <p:ext uri="{BB962C8B-B14F-4D97-AF65-F5344CB8AC3E}">
        <p14:creationId xmlns:p14="http://schemas.microsoft.com/office/powerpoint/2010/main" val="12719911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916D8C7-87B7-3547-BD94-ED1EE69D6A9D}" type="datetime1">
              <a:rPr lang="en-US" smtClean="0"/>
              <a:t>9/25/2018</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3002F9E2-61AF-4243-8346-192A5E7D2DA3}" type="slidenum">
              <a:rPr lang="en-US" smtClean="0"/>
              <a:t>‹#›</a:t>
            </a:fld>
            <a:endParaRPr lang="en-US"/>
          </a:p>
        </p:txBody>
      </p:sp>
    </p:spTree>
    <p:extLst>
      <p:ext uri="{BB962C8B-B14F-4D97-AF65-F5344CB8AC3E}">
        <p14:creationId xmlns:p14="http://schemas.microsoft.com/office/powerpoint/2010/main" val="1078851013"/>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 id="2147483707" r:id="rId12"/>
    <p:sldLayoutId id="2147483708" r:id="rId13"/>
    <p:sldLayoutId id="2147483709" r:id="rId14"/>
    <p:sldLayoutId id="2147483710" r:id="rId15"/>
    <p:sldLayoutId id="2147483711" r:id="rId16"/>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8BB169-1B64-4CBA-AE43-4634A4840E0F}"/>
              </a:ext>
            </a:extLst>
          </p:cNvPr>
          <p:cNvSpPr>
            <a:spLocks noGrp="1"/>
          </p:cNvSpPr>
          <p:nvPr>
            <p:ph type="ctrTitle"/>
          </p:nvPr>
        </p:nvSpPr>
        <p:spPr>
          <a:xfrm>
            <a:off x="3200395" y="1597572"/>
            <a:ext cx="6664041" cy="2872828"/>
          </a:xfrm>
        </p:spPr>
        <p:txBody>
          <a:bodyPr>
            <a:normAutofit/>
          </a:bodyPr>
          <a:lstStyle/>
          <a:p>
            <a:pPr algn="l"/>
            <a:r>
              <a:rPr lang="en-US" sz="3600" b="1" dirty="0">
                <a:solidFill>
                  <a:schemeClr val="bg1">
                    <a:lumMod val="50000"/>
                  </a:schemeClr>
                </a:solidFill>
              </a:rPr>
              <a:t>Core issues in HIV prevention among Key Populations</a:t>
            </a:r>
            <a:endParaRPr lang="en-US" sz="3200" dirty="0">
              <a:solidFill>
                <a:schemeClr val="bg1">
                  <a:lumMod val="50000"/>
                </a:schemeClr>
              </a:solidFill>
            </a:endParaRPr>
          </a:p>
        </p:txBody>
      </p:sp>
      <p:sp>
        <p:nvSpPr>
          <p:cNvPr id="3" name="Subtitle 2">
            <a:extLst>
              <a:ext uri="{FF2B5EF4-FFF2-40B4-BE49-F238E27FC236}">
                <a16:creationId xmlns:a16="http://schemas.microsoft.com/office/drawing/2014/main" id="{C22D89FE-99E9-4F6B-816D-F795CADF5294}"/>
              </a:ext>
            </a:extLst>
          </p:cNvPr>
          <p:cNvSpPr>
            <a:spLocks noGrp="1"/>
          </p:cNvSpPr>
          <p:nvPr>
            <p:ph type="subTitle" idx="1"/>
          </p:nvPr>
        </p:nvSpPr>
        <p:spPr>
          <a:xfrm>
            <a:off x="112494" y="5362606"/>
            <a:ext cx="9144000" cy="1329856"/>
          </a:xfrm>
        </p:spPr>
        <p:txBody>
          <a:bodyPr>
            <a:normAutofit/>
          </a:bodyPr>
          <a:lstStyle/>
          <a:p>
            <a:pPr algn="l"/>
            <a:r>
              <a:rPr lang="en-US" b="1" dirty="0">
                <a:solidFill>
                  <a:schemeClr val="bg1">
                    <a:lumMod val="65000"/>
                  </a:schemeClr>
                </a:solidFill>
              </a:rPr>
              <a:t>Dave Burrows </a:t>
            </a:r>
          </a:p>
          <a:p>
            <a:pPr algn="l"/>
            <a:r>
              <a:rPr lang="en-US" b="1" dirty="0">
                <a:solidFill>
                  <a:schemeClr val="bg1">
                    <a:lumMod val="65000"/>
                  </a:schemeClr>
                </a:solidFill>
              </a:rPr>
              <a:t>Tuesday, 25 September 2018</a:t>
            </a:r>
          </a:p>
          <a:p>
            <a:pPr algn="l"/>
            <a:r>
              <a:rPr lang="en-US" b="1" dirty="0">
                <a:solidFill>
                  <a:schemeClr val="bg1">
                    <a:lumMod val="65000"/>
                  </a:schemeClr>
                </a:solidFill>
              </a:rPr>
              <a:t>Geneva, Switzerland</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4108" y="1597572"/>
            <a:ext cx="2576288" cy="3052434"/>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cxnSp>
        <p:nvCxnSpPr>
          <p:cNvPr id="5" name="Straight Connector 4"/>
          <p:cNvCxnSpPr/>
          <p:nvPr/>
        </p:nvCxnSpPr>
        <p:spPr>
          <a:xfrm>
            <a:off x="3062810" y="1597572"/>
            <a:ext cx="0" cy="3358056"/>
          </a:xfrm>
          <a:prstGeom prst="line">
            <a:avLst/>
          </a:prstGeom>
          <a:ln w="762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960166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Combination Prevention Interventions</a:t>
            </a:r>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838200" y="1610846"/>
            <a:ext cx="3077333" cy="3528760"/>
          </a:xfr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37741" y="1538897"/>
            <a:ext cx="3070448" cy="3520866"/>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630398" y="1538896"/>
            <a:ext cx="3070450" cy="3520867"/>
          </a:xfrm>
          <a:prstGeom prst="rect">
            <a:avLst/>
          </a:prstGeom>
        </p:spPr>
      </p:pic>
    </p:spTree>
    <p:extLst>
      <p:ext uri="{BB962C8B-B14F-4D97-AF65-F5344CB8AC3E}">
        <p14:creationId xmlns:p14="http://schemas.microsoft.com/office/powerpoint/2010/main" val="22944982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7241" y="609600"/>
            <a:ext cx="9572263" cy="1320800"/>
          </a:xfrm>
        </p:spPr>
        <p:txBody>
          <a:bodyPr/>
          <a:lstStyle/>
          <a:p>
            <a:r>
              <a:rPr lang="en-US" b="1" dirty="0">
                <a:solidFill>
                  <a:schemeClr val="bg1">
                    <a:lumMod val="50000"/>
                  </a:schemeClr>
                </a:solidFill>
              </a:rPr>
              <a:t>Global Fund study on KP Service Packages</a:t>
            </a:r>
          </a:p>
        </p:txBody>
      </p:sp>
      <p:sp>
        <p:nvSpPr>
          <p:cNvPr id="3" name="Content Placeholder 2"/>
          <p:cNvSpPr>
            <a:spLocks noGrp="1"/>
          </p:cNvSpPr>
          <p:nvPr>
            <p:ph idx="1"/>
          </p:nvPr>
        </p:nvSpPr>
        <p:spPr>
          <a:xfrm>
            <a:off x="677334" y="1557339"/>
            <a:ext cx="8596668" cy="4484024"/>
          </a:xfrm>
        </p:spPr>
        <p:txBody>
          <a:bodyPr>
            <a:normAutofit/>
          </a:bodyPr>
          <a:lstStyle/>
          <a:p>
            <a:r>
              <a:rPr lang="en-US" sz="2400" dirty="0">
                <a:solidFill>
                  <a:schemeClr val="tx1"/>
                </a:solidFill>
              </a:rPr>
              <a:t>Review the design, implementation and monitoring of the delivery of intervention service packages for key populations in the continuum of prevention, testing, care and treatment since 2013.</a:t>
            </a:r>
          </a:p>
          <a:p>
            <a:r>
              <a:rPr lang="en-US" sz="2400" dirty="0">
                <a:solidFill>
                  <a:schemeClr val="tx1"/>
                </a:solidFill>
              </a:rPr>
              <a:t>Desk reviews carried out of KP Service packages for 5 KP in 65 countries</a:t>
            </a:r>
          </a:p>
          <a:p>
            <a:r>
              <a:rPr lang="en-US" sz="2400" dirty="0">
                <a:solidFill>
                  <a:schemeClr val="tx1"/>
                </a:solidFill>
              </a:rPr>
              <a:t>In-country visits for more detailed reviews of 2-3 KP service packages in 32 countries</a:t>
            </a:r>
          </a:p>
          <a:p>
            <a:r>
              <a:rPr lang="en-US" sz="2400" dirty="0">
                <a:solidFill>
                  <a:schemeClr val="tx1"/>
                </a:solidFill>
              </a:rPr>
              <a:t>Country, six regional and global reports</a:t>
            </a:r>
          </a:p>
        </p:txBody>
      </p:sp>
      <p:sp>
        <p:nvSpPr>
          <p:cNvPr id="5" name="Slide Number Placeholder 4"/>
          <p:cNvSpPr>
            <a:spLocks noGrp="1"/>
          </p:cNvSpPr>
          <p:nvPr>
            <p:ph type="sldNum" sz="quarter" idx="12"/>
          </p:nvPr>
        </p:nvSpPr>
        <p:spPr/>
        <p:txBody>
          <a:bodyPr/>
          <a:lstStyle/>
          <a:p>
            <a:fld id="{3002F9E2-61AF-4243-8346-192A5E7D2DA3}" type="slidenum">
              <a:rPr lang="en-US" smtClean="0"/>
              <a:t>11</a:t>
            </a:fld>
            <a:endParaRPr lang="en-US"/>
          </a:p>
        </p:txBody>
      </p:sp>
    </p:spTree>
    <p:extLst>
      <p:ext uri="{BB962C8B-B14F-4D97-AF65-F5344CB8AC3E}">
        <p14:creationId xmlns:p14="http://schemas.microsoft.com/office/powerpoint/2010/main" val="32735947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0619" y="262931"/>
            <a:ext cx="10515600" cy="759017"/>
          </a:xfrm>
        </p:spPr>
        <p:txBody>
          <a:bodyPr>
            <a:normAutofit/>
          </a:bodyPr>
          <a:lstStyle/>
          <a:p>
            <a:r>
              <a:rPr lang="en-US" sz="4000" b="1" dirty="0">
                <a:solidFill>
                  <a:schemeClr val="bg1">
                    <a:lumMod val="50000"/>
                  </a:schemeClr>
                </a:solidFill>
              </a:rPr>
              <a:t>KP packages Assessed In-Country</a:t>
            </a:r>
          </a:p>
        </p:txBody>
      </p:sp>
      <p:sp>
        <p:nvSpPr>
          <p:cNvPr id="9" name="Slide Number Placeholder 8"/>
          <p:cNvSpPr>
            <a:spLocks noGrp="1"/>
          </p:cNvSpPr>
          <p:nvPr>
            <p:ph type="sldNum" sz="quarter" idx="12"/>
          </p:nvPr>
        </p:nvSpPr>
        <p:spPr/>
        <p:txBody>
          <a:bodyPr/>
          <a:lstStyle/>
          <a:p>
            <a:fld id="{3002F9E2-61AF-4243-8346-192A5E7D2DA3}" type="slidenum">
              <a:rPr lang="en-US" smtClean="0"/>
              <a:t>12</a:t>
            </a:fld>
            <a:endParaRPr lang="en-US"/>
          </a:p>
        </p:txBody>
      </p:sp>
      <p:graphicFrame>
        <p:nvGraphicFramePr>
          <p:cNvPr id="7" name="Table 6"/>
          <p:cNvGraphicFramePr>
            <a:graphicFrameLocks noGrp="1"/>
          </p:cNvGraphicFramePr>
          <p:nvPr>
            <p:extLst>
              <p:ext uri="{D42A27DB-BD31-4B8C-83A1-F6EECF244321}">
                <p14:modId xmlns:p14="http://schemas.microsoft.com/office/powerpoint/2010/main" val="3262592241"/>
              </p:ext>
            </p:extLst>
          </p:nvPr>
        </p:nvGraphicFramePr>
        <p:xfrm>
          <a:off x="832018" y="1124143"/>
          <a:ext cx="10071810" cy="5179510"/>
        </p:xfrm>
        <a:graphic>
          <a:graphicData uri="http://schemas.openxmlformats.org/drawingml/2006/table">
            <a:tbl>
              <a:tblPr firstRow="1" bandRow="1">
                <a:tableStyleId>{5C22544A-7EE6-4342-B048-85BDC9FD1C3A}</a:tableStyleId>
              </a:tblPr>
              <a:tblGrid>
                <a:gridCol w="1678635">
                  <a:extLst>
                    <a:ext uri="{9D8B030D-6E8A-4147-A177-3AD203B41FA5}">
                      <a16:colId xmlns:a16="http://schemas.microsoft.com/office/drawing/2014/main" val="20000"/>
                    </a:ext>
                  </a:extLst>
                </a:gridCol>
                <a:gridCol w="1678635">
                  <a:extLst>
                    <a:ext uri="{9D8B030D-6E8A-4147-A177-3AD203B41FA5}">
                      <a16:colId xmlns:a16="http://schemas.microsoft.com/office/drawing/2014/main" val="20001"/>
                    </a:ext>
                  </a:extLst>
                </a:gridCol>
                <a:gridCol w="1678635">
                  <a:extLst>
                    <a:ext uri="{9D8B030D-6E8A-4147-A177-3AD203B41FA5}">
                      <a16:colId xmlns:a16="http://schemas.microsoft.com/office/drawing/2014/main" val="20002"/>
                    </a:ext>
                  </a:extLst>
                </a:gridCol>
                <a:gridCol w="1678635">
                  <a:extLst>
                    <a:ext uri="{9D8B030D-6E8A-4147-A177-3AD203B41FA5}">
                      <a16:colId xmlns:a16="http://schemas.microsoft.com/office/drawing/2014/main" val="20003"/>
                    </a:ext>
                  </a:extLst>
                </a:gridCol>
                <a:gridCol w="1678635">
                  <a:extLst>
                    <a:ext uri="{9D8B030D-6E8A-4147-A177-3AD203B41FA5}">
                      <a16:colId xmlns:a16="http://schemas.microsoft.com/office/drawing/2014/main" val="20004"/>
                    </a:ext>
                  </a:extLst>
                </a:gridCol>
                <a:gridCol w="1678635">
                  <a:extLst>
                    <a:ext uri="{9D8B030D-6E8A-4147-A177-3AD203B41FA5}">
                      <a16:colId xmlns:a16="http://schemas.microsoft.com/office/drawing/2014/main" val="20005"/>
                    </a:ext>
                  </a:extLst>
                </a:gridCol>
              </a:tblGrid>
              <a:tr h="354386">
                <a:tc gridSpan="2">
                  <a:txBody>
                    <a:bodyPr/>
                    <a:lstStyle/>
                    <a:p>
                      <a:pPr algn="ctr"/>
                      <a:r>
                        <a:rPr lang="en-US" dirty="0"/>
                        <a:t>MSM</a:t>
                      </a:r>
                    </a:p>
                  </a:txBody>
                  <a:tcPr/>
                </a:tc>
                <a:tc hMerge="1">
                  <a:txBody>
                    <a:bodyPr/>
                    <a:lstStyle/>
                    <a:p>
                      <a:endParaRPr lang="en-US" dirty="0"/>
                    </a:p>
                  </a:txBody>
                  <a:tcPr/>
                </a:tc>
                <a:tc>
                  <a:txBody>
                    <a:bodyPr/>
                    <a:lstStyle/>
                    <a:p>
                      <a:pPr algn="ctr"/>
                      <a:r>
                        <a:rPr lang="en-US" dirty="0"/>
                        <a:t>FSW</a:t>
                      </a:r>
                    </a:p>
                  </a:txBody>
                  <a:tcPr/>
                </a:tc>
                <a:tc>
                  <a:txBody>
                    <a:bodyPr/>
                    <a:lstStyle/>
                    <a:p>
                      <a:pPr algn="ctr"/>
                      <a:r>
                        <a:rPr lang="en-US" dirty="0"/>
                        <a:t>PWID</a:t>
                      </a:r>
                    </a:p>
                  </a:txBody>
                  <a:tcPr/>
                </a:tc>
                <a:tc>
                  <a:txBody>
                    <a:bodyPr/>
                    <a:lstStyle/>
                    <a:p>
                      <a:pPr algn="ctr"/>
                      <a:r>
                        <a:rPr lang="en-US" dirty="0"/>
                        <a:t>TG</a:t>
                      </a:r>
                    </a:p>
                  </a:txBody>
                  <a:tcPr/>
                </a:tc>
                <a:tc>
                  <a:txBody>
                    <a:bodyPr/>
                    <a:lstStyle/>
                    <a:p>
                      <a:pPr algn="ctr"/>
                      <a:r>
                        <a:rPr lang="en-US" dirty="0"/>
                        <a:t>Prisoners</a:t>
                      </a:r>
                    </a:p>
                  </a:txBody>
                  <a:tcPr/>
                </a:tc>
                <a:extLst>
                  <a:ext uri="{0D108BD9-81ED-4DB2-BD59-A6C34878D82A}">
                    <a16:rowId xmlns:a16="http://schemas.microsoft.com/office/drawing/2014/main" val="10000"/>
                  </a:ext>
                </a:extLst>
              </a:tr>
              <a:tr h="4813750">
                <a:tc>
                  <a:txBody>
                    <a:bodyPr/>
                    <a:lstStyle/>
                    <a:p>
                      <a:r>
                        <a:rPr lang="en-US" sz="1600" b="0" kern="1200" dirty="0">
                          <a:solidFill>
                            <a:schemeClr val="tx1"/>
                          </a:solidFill>
                          <a:effectLst/>
                          <a:latin typeface="+mn-lt"/>
                          <a:ea typeface="+mn-ea"/>
                          <a:cs typeface="+mn-cs"/>
                        </a:rPr>
                        <a:t>Afghanistan</a:t>
                      </a:r>
                    </a:p>
                    <a:p>
                      <a:r>
                        <a:rPr lang="en-US" sz="1600" b="0" kern="1200" dirty="0">
                          <a:solidFill>
                            <a:schemeClr val="tx1"/>
                          </a:solidFill>
                          <a:effectLst/>
                          <a:latin typeface="+mn-lt"/>
                          <a:ea typeface="+mn-ea"/>
                          <a:cs typeface="+mn-cs"/>
                        </a:rPr>
                        <a:t>Indonesia</a:t>
                      </a:r>
                    </a:p>
                    <a:p>
                      <a:r>
                        <a:rPr lang="en-US" sz="1600" b="0" kern="1200" dirty="0">
                          <a:solidFill>
                            <a:schemeClr val="tx1"/>
                          </a:solidFill>
                          <a:effectLst/>
                          <a:latin typeface="+mn-lt"/>
                          <a:ea typeface="+mn-ea"/>
                          <a:cs typeface="+mn-cs"/>
                        </a:rPr>
                        <a:t>Nepal</a:t>
                      </a:r>
                    </a:p>
                    <a:p>
                      <a:r>
                        <a:rPr lang="en-US" sz="1600" b="0" kern="1200" dirty="0">
                          <a:solidFill>
                            <a:schemeClr val="tx1"/>
                          </a:solidFill>
                          <a:effectLst/>
                          <a:latin typeface="+mn-lt"/>
                          <a:ea typeface="+mn-ea"/>
                          <a:cs typeface="+mn-cs"/>
                        </a:rPr>
                        <a:t>Pakistan</a:t>
                      </a:r>
                    </a:p>
                    <a:p>
                      <a:r>
                        <a:rPr lang="en-US" sz="1600" b="0" kern="1200" dirty="0">
                          <a:solidFill>
                            <a:schemeClr val="tx1"/>
                          </a:solidFill>
                          <a:effectLst/>
                          <a:latin typeface="+mn-lt"/>
                          <a:ea typeface="+mn-ea"/>
                          <a:cs typeface="+mn-cs"/>
                        </a:rPr>
                        <a:t>Philippines</a:t>
                      </a:r>
                    </a:p>
                    <a:p>
                      <a:r>
                        <a:rPr lang="en-US" sz="1600" b="0" kern="1200" dirty="0">
                          <a:solidFill>
                            <a:schemeClr val="tx1"/>
                          </a:solidFill>
                          <a:effectLst/>
                          <a:latin typeface="+mn-lt"/>
                          <a:ea typeface="+mn-ea"/>
                          <a:cs typeface="+mn-cs"/>
                        </a:rPr>
                        <a:t>Belarus</a:t>
                      </a:r>
                    </a:p>
                    <a:p>
                      <a:r>
                        <a:rPr lang="en-US" sz="1600" b="0" kern="1200" dirty="0">
                          <a:solidFill>
                            <a:schemeClr val="tx1"/>
                          </a:solidFill>
                          <a:effectLst/>
                          <a:latin typeface="+mn-lt"/>
                          <a:ea typeface="+mn-ea"/>
                          <a:cs typeface="+mn-cs"/>
                        </a:rPr>
                        <a:t>Georgia</a:t>
                      </a:r>
                    </a:p>
                    <a:p>
                      <a:r>
                        <a:rPr lang="en-US" sz="1600" b="0" kern="1200" dirty="0">
                          <a:solidFill>
                            <a:schemeClr val="tx1"/>
                          </a:solidFill>
                          <a:effectLst/>
                          <a:latin typeface="+mn-lt"/>
                          <a:ea typeface="+mn-ea"/>
                          <a:cs typeface="+mn-cs"/>
                        </a:rPr>
                        <a:t>Kosovo</a:t>
                      </a:r>
                    </a:p>
                    <a:p>
                      <a:r>
                        <a:rPr lang="en-US" sz="1600" b="0" kern="1200" dirty="0">
                          <a:solidFill>
                            <a:schemeClr val="tx1"/>
                          </a:solidFill>
                          <a:effectLst/>
                          <a:latin typeface="+mn-lt"/>
                          <a:ea typeface="+mn-ea"/>
                          <a:cs typeface="+mn-cs"/>
                        </a:rPr>
                        <a:t>Moldova</a:t>
                      </a:r>
                    </a:p>
                    <a:p>
                      <a:r>
                        <a:rPr lang="en-US" sz="1600" b="0" kern="1200" dirty="0">
                          <a:solidFill>
                            <a:schemeClr val="tx1"/>
                          </a:solidFill>
                          <a:effectLst/>
                          <a:latin typeface="+mn-lt"/>
                          <a:ea typeface="+mn-ea"/>
                          <a:cs typeface="+mn-cs"/>
                        </a:rPr>
                        <a:t>Ukraine</a:t>
                      </a:r>
                    </a:p>
                    <a:p>
                      <a:r>
                        <a:rPr lang="en-US" sz="1600" b="0" kern="1200" dirty="0">
                          <a:solidFill>
                            <a:schemeClr val="tx1"/>
                          </a:solidFill>
                          <a:effectLst/>
                          <a:latin typeface="+mn-lt"/>
                          <a:ea typeface="+mn-ea"/>
                          <a:cs typeface="+mn-cs"/>
                        </a:rPr>
                        <a:t>Angola</a:t>
                      </a:r>
                    </a:p>
                    <a:p>
                      <a:r>
                        <a:rPr lang="en-US" sz="1600" b="0" kern="1200" dirty="0">
                          <a:solidFill>
                            <a:schemeClr val="tx1"/>
                          </a:solidFill>
                          <a:effectLst/>
                          <a:latin typeface="+mn-lt"/>
                          <a:ea typeface="+mn-ea"/>
                          <a:cs typeface="+mn-cs"/>
                        </a:rPr>
                        <a:t>Kenya</a:t>
                      </a:r>
                    </a:p>
                    <a:p>
                      <a:r>
                        <a:rPr lang="en-US" sz="1600" b="0" kern="1200" dirty="0">
                          <a:solidFill>
                            <a:schemeClr val="tx1"/>
                          </a:solidFill>
                          <a:effectLst/>
                          <a:latin typeface="+mn-lt"/>
                          <a:ea typeface="+mn-ea"/>
                          <a:cs typeface="+mn-cs"/>
                        </a:rPr>
                        <a:t>Madagascar</a:t>
                      </a:r>
                    </a:p>
                    <a:p>
                      <a:r>
                        <a:rPr lang="en-US" sz="1600" b="0" kern="1200" dirty="0">
                          <a:solidFill>
                            <a:schemeClr val="tx1"/>
                          </a:solidFill>
                          <a:effectLst/>
                          <a:latin typeface="+mn-lt"/>
                          <a:ea typeface="+mn-ea"/>
                          <a:cs typeface="+mn-cs"/>
                        </a:rPr>
                        <a:t>Malawi</a:t>
                      </a:r>
                    </a:p>
                    <a:p>
                      <a:endParaRPr lang="en-US" sz="1600" b="0" dirty="0">
                        <a:solidFill>
                          <a:schemeClr val="tx1"/>
                        </a:solidFill>
                      </a:endParaRPr>
                    </a:p>
                  </a:txBody>
                  <a:tcPr/>
                </a:tc>
                <a:tc>
                  <a:txBody>
                    <a:bodyPr/>
                    <a:lstStyle/>
                    <a:p>
                      <a:r>
                        <a:rPr lang="en-US" sz="1600" b="0" kern="1200" dirty="0">
                          <a:solidFill>
                            <a:schemeClr val="tx1"/>
                          </a:solidFill>
                          <a:effectLst/>
                          <a:latin typeface="+mn-lt"/>
                          <a:ea typeface="+mn-ea"/>
                          <a:cs typeface="+mn-cs"/>
                        </a:rPr>
                        <a:t>South Africa</a:t>
                      </a:r>
                    </a:p>
                    <a:p>
                      <a:r>
                        <a:rPr lang="en-US" sz="1600" b="0" kern="1200" dirty="0">
                          <a:solidFill>
                            <a:schemeClr val="tx1"/>
                          </a:solidFill>
                          <a:effectLst/>
                          <a:latin typeface="+mn-lt"/>
                          <a:ea typeface="+mn-ea"/>
                          <a:cs typeface="+mn-cs"/>
                        </a:rPr>
                        <a:t>DR</a:t>
                      </a:r>
                    </a:p>
                    <a:p>
                      <a:r>
                        <a:rPr lang="en-US" sz="1600" b="0" kern="1200" dirty="0">
                          <a:solidFill>
                            <a:schemeClr val="tx1"/>
                          </a:solidFill>
                          <a:effectLst/>
                          <a:latin typeface="+mn-lt"/>
                          <a:ea typeface="+mn-ea"/>
                          <a:cs typeface="+mn-cs"/>
                        </a:rPr>
                        <a:t>Guatemala</a:t>
                      </a:r>
                    </a:p>
                    <a:p>
                      <a:r>
                        <a:rPr lang="en-US" sz="1600" b="0" kern="1200" dirty="0">
                          <a:solidFill>
                            <a:schemeClr val="tx1"/>
                          </a:solidFill>
                          <a:effectLst/>
                          <a:latin typeface="+mn-lt"/>
                          <a:ea typeface="+mn-ea"/>
                          <a:cs typeface="+mn-cs"/>
                        </a:rPr>
                        <a:t>Guyana</a:t>
                      </a:r>
                    </a:p>
                    <a:p>
                      <a:r>
                        <a:rPr lang="en-US" sz="1600" b="0" kern="1200" dirty="0">
                          <a:solidFill>
                            <a:schemeClr val="tx1"/>
                          </a:solidFill>
                          <a:effectLst/>
                          <a:latin typeface="+mn-lt"/>
                          <a:ea typeface="+mn-ea"/>
                          <a:cs typeface="+mn-cs"/>
                        </a:rPr>
                        <a:t>Haiti</a:t>
                      </a:r>
                    </a:p>
                    <a:p>
                      <a:r>
                        <a:rPr lang="en-US" sz="1600" b="0" kern="1200" dirty="0">
                          <a:solidFill>
                            <a:schemeClr val="tx1"/>
                          </a:solidFill>
                          <a:effectLst/>
                          <a:latin typeface="+mn-lt"/>
                          <a:ea typeface="+mn-ea"/>
                          <a:cs typeface="+mn-cs"/>
                        </a:rPr>
                        <a:t>Peru</a:t>
                      </a:r>
                    </a:p>
                    <a:p>
                      <a:r>
                        <a:rPr lang="en-US" sz="1600" b="0" kern="1200" dirty="0">
                          <a:solidFill>
                            <a:schemeClr val="tx1"/>
                          </a:solidFill>
                          <a:effectLst/>
                          <a:latin typeface="+mn-lt"/>
                          <a:ea typeface="+mn-ea"/>
                          <a:cs typeface="+mn-cs"/>
                        </a:rPr>
                        <a:t>Morocco</a:t>
                      </a:r>
                    </a:p>
                    <a:p>
                      <a:r>
                        <a:rPr lang="en-US" sz="1600" b="0" kern="1200" dirty="0">
                          <a:solidFill>
                            <a:schemeClr val="tx1"/>
                          </a:solidFill>
                          <a:effectLst/>
                          <a:latin typeface="+mn-lt"/>
                          <a:ea typeface="+mn-ea"/>
                          <a:cs typeface="+mn-cs"/>
                        </a:rPr>
                        <a:t>Sudan</a:t>
                      </a:r>
                    </a:p>
                    <a:p>
                      <a:r>
                        <a:rPr lang="en-US" sz="1600" b="0" kern="1200" dirty="0">
                          <a:solidFill>
                            <a:schemeClr val="tx1"/>
                          </a:solidFill>
                          <a:effectLst/>
                          <a:latin typeface="+mn-lt"/>
                          <a:ea typeface="+mn-ea"/>
                          <a:cs typeface="+mn-cs"/>
                        </a:rPr>
                        <a:t>Benin</a:t>
                      </a:r>
                    </a:p>
                    <a:p>
                      <a:r>
                        <a:rPr lang="en-US" sz="1600" b="0" kern="1200" dirty="0">
                          <a:solidFill>
                            <a:schemeClr val="tx1"/>
                          </a:solidFill>
                          <a:effectLst/>
                          <a:latin typeface="+mn-lt"/>
                          <a:ea typeface="+mn-ea"/>
                          <a:cs typeface="+mn-cs"/>
                        </a:rPr>
                        <a:t>Cameroon</a:t>
                      </a:r>
                    </a:p>
                    <a:p>
                      <a:r>
                        <a:rPr lang="en-US" sz="1600" b="0" kern="1200" dirty="0">
                          <a:solidFill>
                            <a:schemeClr val="tx1"/>
                          </a:solidFill>
                          <a:effectLst/>
                          <a:latin typeface="+mn-lt"/>
                          <a:ea typeface="+mn-ea"/>
                          <a:cs typeface="+mn-cs"/>
                        </a:rPr>
                        <a:t>Mali</a:t>
                      </a:r>
                    </a:p>
                    <a:p>
                      <a:r>
                        <a:rPr lang="en-US" sz="1600" b="0" kern="1200" dirty="0">
                          <a:solidFill>
                            <a:schemeClr val="tx1"/>
                          </a:solidFill>
                          <a:effectLst/>
                          <a:latin typeface="+mn-lt"/>
                          <a:ea typeface="+mn-ea"/>
                          <a:cs typeface="+mn-cs"/>
                        </a:rPr>
                        <a:t>Sierra Leone</a:t>
                      </a:r>
                    </a:p>
                    <a:p>
                      <a:r>
                        <a:rPr lang="en-US" sz="1600" b="0" kern="1200" dirty="0">
                          <a:solidFill>
                            <a:schemeClr val="tx1"/>
                          </a:solidFill>
                          <a:effectLst/>
                          <a:latin typeface="+mn-lt"/>
                          <a:ea typeface="+mn-ea"/>
                          <a:cs typeface="+mn-cs"/>
                        </a:rPr>
                        <a:t>Togo</a:t>
                      </a:r>
                    </a:p>
                    <a:p>
                      <a:r>
                        <a:rPr lang="en-US" sz="1600" b="0" kern="1200" dirty="0">
                          <a:solidFill>
                            <a:schemeClr val="tx1"/>
                          </a:solidFill>
                          <a:effectLst/>
                          <a:latin typeface="+mn-lt"/>
                          <a:ea typeface="+mn-ea"/>
                          <a:cs typeface="+mn-cs"/>
                        </a:rPr>
                        <a:t>Tunisia</a:t>
                      </a:r>
                      <a:r>
                        <a:rPr lang="en-US" sz="1600" b="0" dirty="0">
                          <a:solidFill>
                            <a:schemeClr val="tx1"/>
                          </a:solidFill>
                          <a:effectLst/>
                        </a:rPr>
                        <a:t> </a:t>
                      </a:r>
                      <a:endParaRPr lang="en-US" sz="1600" b="0" dirty="0">
                        <a:solidFill>
                          <a:schemeClr val="tx1"/>
                        </a:solidFill>
                      </a:endParaRPr>
                    </a:p>
                  </a:txBody>
                  <a:tcPr/>
                </a:tc>
                <a:tc>
                  <a:txBody>
                    <a:bodyPr/>
                    <a:lstStyle/>
                    <a:p>
                      <a:r>
                        <a:rPr lang="en-US" sz="1600" b="0" kern="1200" dirty="0">
                          <a:solidFill>
                            <a:schemeClr val="tx1"/>
                          </a:solidFill>
                          <a:effectLst/>
                          <a:latin typeface="+mn-lt"/>
                          <a:ea typeface="+mn-ea"/>
                          <a:cs typeface="+mn-cs"/>
                        </a:rPr>
                        <a:t>Indonesia</a:t>
                      </a:r>
                    </a:p>
                    <a:p>
                      <a:r>
                        <a:rPr lang="en-US" sz="1600" b="0" kern="1200" dirty="0">
                          <a:solidFill>
                            <a:schemeClr val="tx1"/>
                          </a:solidFill>
                          <a:effectLst/>
                          <a:latin typeface="+mn-lt"/>
                          <a:ea typeface="+mn-ea"/>
                          <a:cs typeface="+mn-cs"/>
                        </a:rPr>
                        <a:t>PNG</a:t>
                      </a:r>
                    </a:p>
                    <a:p>
                      <a:r>
                        <a:rPr lang="en-US" sz="1600" b="0" kern="1200" dirty="0">
                          <a:solidFill>
                            <a:schemeClr val="tx1"/>
                          </a:solidFill>
                          <a:effectLst/>
                          <a:latin typeface="+mn-lt"/>
                          <a:ea typeface="+mn-ea"/>
                          <a:cs typeface="+mn-cs"/>
                        </a:rPr>
                        <a:t>Armenia</a:t>
                      </a:r>
                    </a:p>
                    <a:p>
                      <a:r>
                        <a:rPr lang="en-US" sz="1600" b="0" kern="1200" dirty="0">
                          <a:solidFill>
                            <a:schemeClr val="tx1"/>
                          </a:solidFill>
                          <a:effectLst/>
                          <a:latin typeface="+mn-lt"/>
                          <a:ea typeface="+mn-ea"/>
                          <a:cs typeface="+mn-cs"/>
                        </a:rPr>
                        <a:t>Kyrgyzstan</a:t>
                      </a:r>
                    </a:p>
                    <a:p>
                      <a:r>
                        <a:rPr lang="en-US" sz="1600" b="0" kern="1200" dirty="0">
                          <a:solidFill>
                            <a:schemeClr val="tx1"/>
                          </a:solidFill>
                          <a:effectLst/>
                          <a:latin typeface="+mn-lt"/>
                          <a:ea typeface="+mn-ea"/>
                          <a:cs typeface="+mn-cs"/>
                        </a:rPr>
                        <a:t>Uzbekistan</a:t>
                      </a:r>
                    </a:p>
                    <a:p>
                      <a:r>
                        <a:rPr lang="en-US" sz="1600" b="0" kern="1200" dirty="0">
                          <a:solidFill>
                            <a:schemeClr val="tx1"/>
                          </a:solidFill>
                          <a:effectLst/>
                          <a:latin typeface="+mn-lt"/>
                          <a:ea typeface="+mn-ea"/>
                          <a:cs typeface="+mn-cs"/>
                        </a:rPr>
                        <a:t>Angola</a:t>
                      </a:r>
                    </a:p>
                    <a:p>
                      <a:r>
                        <a:rPr lang="en-US" sz="1600" b="0" kern="1200" dirty="0">
                          <a:solidFill>
                            <a:schemeClr val="tx1"/>
                          </a:solidFill>
                          <a:effectLst/>
                          <a:latin typeface="+mn-lt"/>
                          <a:ea typeface="+mn-ea"/>
                          <a:cs typeface="+mn-cs"/>
                        </a:rPr>
                        <a:t>Kenya</a:t>
                      </a:r>
                    </a:p>
                    <a:p>
                      <a:r>
                        <a:rPr lang="en-US" sz="1600" b="0" kern="1200" dirty="0">
                          <a:solidFill>
                            <a:schemeClr val="tx1"/>
                          </a:solidFill>
                          <a:effectLst/>
                          <a:latin typeface="+mn-lt"/>
                          <a:ea typeface="+mn-ea"/>
                          <a:cs typeface="+mn-cs"/>
                        </a:rPr>
                        <a:t>Madagascar</a:t>
                      </a:r>
                    </a:p>
                    <a:p>
                      <a:r>
                        <a:rPr lang="en-US" sz="1600" b="0" kern="1200" dirty="0">
                          <a:solidFill>
                            <a:schemeClr val="tx1"/>
                          </a:solidFill>
                          <a:effectLst/>
                          <a:latin typeface="+mn-lt"/>
                          <a:ea typeface="+mn-ea"/>
                          <a:cs typeface="+mn-cs"/>
                        </a:rPr>
                        <a:t>Malawi</a:t>
                      </a:r>
                    </a:p>
                    <a:p>
                      <a:r>
                        <a:rPr lang="en-US" sz="1600" b="0" kern="1200" dirty="0">
                          <a:solidFill>
                            <a:schemeClr val="tx1"/>
                          </a:solidFill>
                          <a:effectLst/>
                          <a:latin typeface="+mn-lt"/>
                          <a:ea typeface="+mn-ea"/>
                          <a:cs typeface="+mn-cs"/>
                        </a:rPr>
                        <a:t>South Africa</a:t>
                      </a:r>
                    </a:p>
                    <a:p>
                      <a:r>
                        <a:rPr lang="en-US" sz="1600" b="0" kern="1200" dirty="0">
                          <a:solidFill>
                            <a:schemeClr val="tx1"/>
                          </a:solidFill>
                          <a:effectLst/>
                          <a:latin typeface="+mn-lt"/>
                          <a:ea typeface="+mn-ea"/>
                          <a:cs typeface="+mn-cs"/>
                        </a:rPr>
                        <a:t>Guyana</a:t>
                      </a:r>
                    </a:p>
                    <a:p>
                      <a:r>
                        <a:rPr lang="en-US" sz="1600" b="0" kern="1200" dirty="0">
                          <a:solidFill>
                            <a:schemeClr val="tx1"/>
                          </a:solidFill>
                          <a:effectLst/>
                          <a:latin typeface="+mn-lt"/>
                          <a:ea typeface="+mn-ea"/>
                          <a:cs typeface="+mn-cs"/>
                        </a:rPr>
                        <a:t>Haiti</a:t>
                      </a:r>
                    </a:p>
                    <a:p>
                      <a:r>
                        <a:rPr lang="en-US" sz="1600" b="0" kern="1200" dirty="0">
                          <a:solidFill>
                            <a:schemeClr val="tx1"/>
                          </a:solidFill>
                          <a:effectLst/>
                          <a:latin typeface="+mn-lt"/>
                          <a:ea typeface="+mn-ea"/>
                          <a:cs typeface="+mn-cs"/>
                        </a:rPr>
                        <a:t>Morocco</a:t>
                      </a:r>
                    </a:p>
                    <a:p>
                      <a:r>
                        <a:rPr lang="en-US" sz="1600" b="0" kern="1200" dirty="0">
                          <a:solidFill>
                            <a:schemeClr val="tx1"/>
                          </a:solidFill>
                          <a:effectLst/>
                          <a:latin typeface="+mn-lt"/>
                          <a:ea typeface="+mn-ea"/>
                          <a:cs typeface="+mn-cs"/>
                        </a:rPr>
                        <a:t>Sudan</a:t>
                      </a:r>
                    </a:p>
                    <a:p>
                      <a:r>
                        <a:rPr lang="en-US" sz="1600" b="0" kern="1200" dirty="0">
                          <a:solidFill>
                            <a:schemeClr val="tx1"/>
                          </a:solidFill>
                          <a:effectLst/>
                          <a:latin typeface="+mn-lt"/>
                          <a:ea typeface="+mn-ea"/>
                          <a:cs typeface="+mn-cs"/>
                        </a:rPr>
                        <a:t>Benin</a:t>
                      </a:r>
                    </a:p>
                    <a:p>
                      <a:r>
                        <a:rPr lang="en-US" sz="1600" b="0" kern="1200" dirty="0">
                          <a:solidFill>
                            <a:schemeClr val="tx1"/>
                          </a:solidFill>
                          <a:effectLst/>
                          <a:latin typeface="+mn-lt"/>
                          <a:ea typeface="+mn-ea"/>
                          <a:cs typeface="+mn-cs"/>
                        </a:rPr>
                        <a:t>Cameroon</a:t>
                      </a:r>
                    </a:p>
                    <a:p>
                      <a:r>
                        <a:rPr lang="en-US" sz="1600" b="0" kern="1200" dirty="0">
                          <a:solidFill>
                            <a:schemeClr val="tx1"/>
                          </a:solidFill>
                          <a:effectLst/>
                          <a:latin typeface="+mn-lt"/>
                          <a:ea typeface="+mn-ea"/>
                          <a:cs typeface="+mn-cs"/>
                        </a:rPr>
                        <a:t>Mali</a:t>
                      </a:r>
                    </a:p>
                    <a:p>
                      <a:r>
                        <a:rPr lang="en-US" sz="1600" b="0" kern="1200" dirty="0">
                          <a:solidFill>
                            <a:schemeClr val="tx1"/>
                          </a:solidFill>
                          <a:effectLst/>
                          <a:latin typeface="+mn-lt"/>
                          <a:ea typeface="+mn-ea"/>
                          <a:cs typeface="+mn-cs"/>
                        </a:rPr>
                        <a:t>Sierra Leone</a:t>
                      </a:r>
                    </a:p>
                    <a:p>
                      <a:r>
                        <a:rPr lang="en-US" sz="1600" b="0" kern="1200">
                          <a:solidFill>
                            <a:schemeClr val="tx1"/>
                          </a:solidFill>
                          <a:effectLst/>
                          <a:latin typeface="+mn-lt"/>
                          <a:ea typeface="+mn-ea"/>
                          <a:cs typeface="+mn-cs"/>
                        </a:rPr>
                        <a:t>Togo</a:t>
                      </a:r>
                      <a:endParaRPr lang="en-US" sz="1600" b="0" kern="1200" dirty="0">
                        <a:solidFill>
                          <a:schemeClr val="tx1"/>
                        </a:solidFill>
                        <a:effectLst/>
                        <a:latin typeface="+mn-lt"/>
                        <a:ea typeface="+mn-ea"/>
                        <a:cs typeface="+mn-cs"/>
                      </a:endParaRPr>
                    </a:p>
                  </a:txBody>
                  <a:tcPr/>
                </a:tc>
                <a:tc>
                  <a:txBody>
                    <a:bodyPr/>
                    <a:lstStyle/>
                    <a:p>
                      <a:r>
                        <a:rPr lang="en-US" sz="1600" kern="1200" dirty="0">
                          <a:solidFill>
                            <a:schemeClr val="dk1"/>
                          </a:solidFill>
                          <a:effectLst/>
                          <a:latin typeface="+mn-lt"/>
                          <a:ea typeface="+mn-ea"/>
                          <a:cs typeface="+mn-cs"/>
                        </a:rPr>
                        <a:t>Afghanistan</a:t>
                      </a:r>
                    </a:p>
                    <a:p>
                      <a:r>
                        <a:rPr lang="en-US" sz="1600" kern="1200" dirty="0">
                          <a:solidFill>
                            <a:schemeClr val="dk1"/>
                          </a:solidFill>
                          <a:effectLst/>
                          <a:latin typeface="+mn-lt"/>
                          <a:ea typeface="+mn-ea"/>
                          <a:cs typeface="+mn-cs"/>
                        </a:rPr>
                        <a:t>Nepal</a:t>
                      </a:r>
                    </a:p>
                    <a:p>
                      <a:r>
                        <a:rPr lang="en-US" sz="1600" kern="1200" dirty="0">
                          <a:solidFill>
                            <a:schemeClr val="dk1"/>
                          </a:solidFill>
                          <a:effectLst/>
                          <a:latin typeface="+mn-lt"/>
                          <a:ea typeface="+mn-ea"/>
                          <a:cs typeface="+mn-cs"/>
                        </a:rPr>
                        <a:t>Pakistan</a:t>
                      </a:r>
                    </a:p>
                    <a:p>
                      <a:r>
                        <a:rPr lang="en-US" sz="1600" kern="1200" dirty="0">
                          <a:solidFill>
                            <a:schemeClr val="dk1"/>
                          </a:solidFill>
                          <a:effectLst/>
                          <a:latin typeface="+mn-lt"/>
                          <a:ea typeface="+mn-ea"/>
                          <a:cs typeface="+mn-cs"/>
                        </a:rPr>
                        <a:t>Armenia</a:t>
                      </a:r>
                    </a:p>
                    <a:p>
                      <a:r>
                        <a:rPr lang="en-US" sz="1600" kern="1200" dirty="0">
                          <a:solidFill>
                            <a:schemeClr val="dk1"/>
                          </a:solidFill>
                          <a:effectLst/>
                          <a:latin typeface="+mn-lt"/>
                          <a:ea typeface="+mn-ea"/>
                          <a:cs typeface="+mn-cs"/>
                        </a:rPr>
                        <a:t>Belarus</a:t>
                      </a:r>
                    </a:p>
                    <a:p>
                      <a:r>
                        <a:rPr lang="en-US" sz="1600" kern="1200" dirty="0">
                          <a:solidFill>
                            <a:schemeClr val="dk1"/>
                          </a:solidFill>
                          <a:effectLst/>
                          <a:latin typeface="+mn-lt"/>
                          <a:ea typeface="+mn-ea"/>
                          <a:cs typeface="+mn-cs"/>
                        </a:rPr>
                        <a:t>Georgia</a:t>
                      </a:r>
                    </a:p>
                    <a:p>
                      <a:r>
                        <a:rPr lang="en-US" sz="1600" kern="1200" dirty="0">
                          <a:solidFill>
                            <a:schemeClr val="dk1"/>
                          </a:solidFill>
                          <a:effectLst/>
                          <a:latin typeface="+mn-lt"/>
                          <a:ea typeface="+mn-ea"/>
                          <a:cs typeface="+mn-cs"/>
                        </a:rPr>
                        <a:t>Kosovo</a:t>
                      </a:r>
                    </a:p>
                    <a:p>
                      <a:r>
                        <a:rPr lang="en-US" sz="1600" kern="1200" dirty="0">
                          <a:solidFill>
                            <a:schemeClr val="dk1"/>
                          </a:solidFill>
                          <a:effectLst/>
                          <a:latin typeface="+mn-lt"/>
                          <a:ea typeface="+mn-ea"/>
                          <a:cs typeface="+mn-cs"/>
                        </a:rPr>
                        <a:t>Kyrgyzstan</a:t>
                      </a:r>
                    </a:p>
                    <a:p>
                      <a:r>
                        <a:rPr lang="en-US" sz="1600" kern="1200" dirty="0">
                          <a:solidFill>
                            <a:schemeClr val="dk1"/>
                          </a:solidFill>
                          <a:effectLst/>
                          <a:latin typeface="+mn-lt"/>
                          <a:ea typeface="+mn-ea"/>
                          <a:cs typeface="+mn-cs"/>
                        </a:rPr>
                        <a:t>Moldova</a:t>
                      </a:r>
                    </a:p>
                    <a:p>
                      <a:r>
                        <a:rPr lang="en-US" sz="1600" kern="1200" dirty="0">
                          <a:solidFill>
                            <a:schemeClr val="dk1"/>
                          </a:solidFill>
                          <a:effectLst/>
                          <a:latin typeface="+mn-lt"/>
                          <a:ea typeface="+mn-ea"/>
                          <a:cs typeface="+mn-cs"/>
                        </a:rPr>
                        <a:t>Ukraine</a:t>
                      </a:r>
                    </a:p>
                    <a:p>
                      <a:r>
                        <a:rPr lang="en-US" sz="1600" kern="1200" dirty="0">
                          <a:solidFill>
                            <a:schemeClr val="dk1"/>
                          </a:solidFill>
                          <a:effectLst/>
                          <a:latin typeface="+mn-lt"/>
                          <a:ea typeface="+mn-ea"/>
                          <a:cs typeface="+mn-cs"/>
                        </a:rPr>
                        <a:t>Uzbekistan</a:t>
                      </a:r>
                    </a:p>
                    <a:p>
                      <a:r>
                        <a:rPr lang="en-US" sz="1600" kern="1200" dirty="0">
                          <a:solidFill>
                            <a:schemeClr val="dk1"/>
                          </a:solidFill>
                          <a:effectLst/>
                          <a:latin typeface="+mn-lt"/>
                          <a:ea typeface="+mn-ea"/>
                          <a:cs typeface="+mn-cs"/>
                        </a:rPr>
                        <a:t>Kenya</a:t>
                      </a:r>
                    </a:p>
                    <a:p>
                      <a:r>
                        <a:rPr lang="en-US" sz="1600" kern="1200" dirty="0">
                          <a:solidFill>
                            <a:schemeClr val="dk1"/>
                          </a:solidFill>
                          <a:effectLst/>
                          <a:latin typeface="+mn-lt"/>
                          <a:ea typeface="+mn-ea"/>
                          <a:cs typeface="+mn-cs"/>
                        </a:rPr>
                        <a:t>Morocco</a:t>
                      </a:r>
                    </a:p>
                    <a:p>
                      <a:r>
                        <a:rPr lang="en-US" sz="1600" kern="1200" dirty="0">
                          <a:solidFill>
                            <a:schemeClr val="dk1"/>
                          </a:solidFill>
                          <a:effectLst/>
                          <a:latin typeface="+mn-lt"/>
                          <a:ea typeface="+mn-ea"/>
                          <a:cs typeface="+mn-cs"/>
                        </a:rPr>
                        <a:t>Sierra Leone</a:t>
                      </a:r>
                      <a:r>
                        <a:rPr lang="en-US" sz="1600" dirty="0">
                          <a:effectLst/>
                        </a:rPr>
                        <a:t> </a:t>
                      </a:r>
                      <a:endParaRPr lang="en-US" sz="1600" dirty="0"/>
                    </a:p>
                  </a:txBody>
                  <a:tcPr/>
                </a:tc>
                <a:tc>
                  <a:txBody>
                    <a:bodyPr/>
                    <a:lstStyle/>
                    <a:p>
                      <a:r>
                        <a:rPr lang="en-US" sz="1600" kern="1200" dirty="0">
                          <a:solidFill>
                            <a:schemeClr val="dk1"/>
                          </a:solidFill>
                          <a:effectLst/>
                          <a:latin typeface="+mn-lt"/>
                          <a:ea typeface="+mn-ea"/>
                          <a:cs typeface="+mn-cs"/>
                        </a:rPr>
                        <a:t>Indonesia</a:t>
                      </a:r>
                    </a:p>
                    <a:p>
                      <a:r>
                        <a:rPr lang="en-US" sz="1600" kern="1200" dirty="0">
                          <a:solidFill>
                            <a:schemeClr val="dk1"/>
                          </a:solidFill>
                          <a:effectLst/>
                          <a:latin typeface="+mn-lt"/>
                          <a:ea typeface="+mn-ea"/>
                          <a:cs typeface="+mn-cs"/>
                        </a:rPr>
                        <a:t>Nepal</a:t>
                      </a:r>
                    </a:p>
                    <a:p>
                      <a:r>
                        <a:rPr lang="en-US" sz="1600" kern="1200" dirty="0">
                          <a:solidFill>
                            <a:schemeClr val="dk1"/>
                          </a:solidFill>
                          <a:effectLst/>
                          <a:latin typeface="+mn-lt"/>
                          <a:ea typeface="+mn-ea"/>
                          <a:cs typeface="+mn-cs"/>
                        </a:rPr>
                        <a:t>PNG</a:t>
                      </a:r>
                    </a:p>
                    <a:p>
                      <a:r>
                        <a:rPr lang="en-US" sz="1600" kern="1200" dirty="0">
                          <a:solidFill>
                            <a:schemeClr val="dk1"/>
                          </a:solidFill>
                          <a:effectLst/>
                          <a:latin typeface="+mn-lt"/>
                          <a:ea typeface="+mn-ea"/>
                          <a:cs typeface="+mn-cs"/>
                        </a:rPr>
                        <a:t>Philippines</a:t>
                      </a:r>
                    </a:p>
                    <a:p>
                      <a:r>
                        <a:rPr lang="en-US" sz="1600" kern="1200" dirty="0">
                          <a:solidFill>
                            <a:schemeClr val="dk1"/>
                          </a:solidFill>
                          <a:effectLst/>
                          <a:latin typeface="+mn-lt"/>
                          <a:ea typeface="+mn-ea"/>
                          <a:cs typeface="+mn-cs"/>
                        </a:rPr>
                        <a:t>DR</a:t>
                      </a:r>
                    </a:p>
                    <a:p>
                      <a:r>
                        <a:rPr lang="en-US" sz="1600" kern="1200" dirty="0">
                          <a:solidFill>
                            <a:schemeClr val="dk1"/>
                          </a:solidFill>
                          <a:effectLst/>
                          <a:latin typeface="+mn-lt"/>
                          <a:ea typeface="+mn-ea"/>
                          <a:cs typeface="+mn-cs"/>
                        </a:rPr>
                        <a:t>Guatemala</a:t>
                      </a:r>
                    </a:p>
                    <a:p>
                      <a:r>
                        <a:rPr lang="en-US" sz="1600" kern="1200" dirty="0">
                          <a:solidFill>
                            <a:schemeClr val="dk1"/>
                          </a:solidFill>
                          <a:effectLst/>
                          <a:latin typeface="+mn-lt"/>
                          <a:ea typeface="+mn-ea"/>
                          <a:cs typeface="+mn-cs"/>
                        </a:rPr>
                        <a:t>Peru</a:t>
                      </a:r>
                      <a:r>
                        <a:rPr lang="en-US" sz="1600" dirty="0">
                          <a:effectLst/>
                        </a:rPr>
                        <a:t> </a:t>
                      </a:r>
                      <a:endParaRPr lang="en-US" sz="1600" dirty="0"/>
                    </a:p>
                  </a:txBody>
                  <a:tcPr/>
                </a:tc>
                <a:tc>
                  <a:txBody>
                    <a:bodyPr/>
                    <a:lstStyle/>
                    <a:p>
                      <a:r>
                        <a:rPr lang="en-US" sz="1600" dirty="0"/>
                        <a:t>None</a:t>
                      </a: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623501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7241" y="609600"/>
            <a:ext cx="9572263" cy="1320800"/>
          </a:xfrm>
        </p:spPr>
        <p:txBody>
          <a:bodyPr/>
          <a:lstStyle/>
          <a:p>
            <a:r>
              <a:rPr lang="en-US" b="1" dirty="0">
                <a:solidFill>
                  <a:schemeClr val="bg1">
                    <a:lumMod val="50000"/>
                  </a:schemeClr>
                </a:solidFill>
              </a:rPr>
              <a:t>Global Fund study on KP Service Packages</a:t>
            </a:r>
          </a:p>
        </p:txBody>
      </p:sp>
      <p:sp>
        <p:nvSpPr>
          <p:cNvPr id="3" name="Content Placeholder 2"/>
          <p:cNvSpPr>
            <a:spLocks noGrp="1"/>
          </p:cNvSpPr>
          <p:nvPr>
            <p:ph idx="1"/>
          </p:nvPr>
        </p:nvSpPr>
        <p:spPr>
          <a:xfrm>
            <a:off x="677334" y="1307939"/>
            <a:ext cx="8596668" cy="4733424"/>
          </a:xfrm>
        </p:spPr>
        <p:txBody>
          <a:bodyPr>
            <a:noAutofit/>
          </a:bodyPr>
          <a:lstStyle/>
          <a:p>
            <a:r>
              <a:rPr lang="en-US" sz="2000" dirty="0">
                <a:solidFill>
                  <a:schemeClr val="accent2">
                    <a:lumMod val="75000"/>
                  </a:schemeClr>
                </a:solidFill>
              </a:rPr>
              <a:t>This approach has been substantially successful </a:t>
            </a:r>
          </a:p>
          <a:p>
            <a:pPr lvl="1"/>
            <a:r>
              <a:rPr lang="en-US" sz="2000" dirty="0"/>
              <a:t>More countries have identified key populations for programming within their National Strategic Plans </a:t>
            </a:r>
          </a:p>
          <a:p>
            <a:pPr lvl="1"/>
            <a:r>
              <a:rPr lang="en-US" sz="2000" dirty="0"/>
              <a:t>More countries are implementing specific interventions to KP for HIV prevention, testing, treatment, and care and to address human rights barriers and co-morbidities </a:t>
            </a:r>
          </a:p>
          <a:p>
            <a:pPr lvl="1"/>
            <a:r>
              <a:rPr lang="en-US" sz="2000" dirty="0"/>
              <a:t>Few of the implemented activities lie outside the list designated by WHO and other agencies as evidence-based HIV-related interventions </a:t>
            </a:r>
          </a:p>
          <a:p>
            <a:pPr lvl="1"/>
            <a:r>
              <a:rPr lang="en-US" sz="2000" dirty="0"/>
              <a:t>More countries know more about KP including population sizes, characteristics of KP, how to reach and provide prevention products to KP </a:t>
            </a:r>
          </a:p>
          <a:p>
            <a:pPr lvl="1"/>
            <a:r>
              <a:rPr lang="en-US" sz="2000" dirty="0"/>
              <a:t>With more funding from international donors (and some increase in domestic funding), more countries are reaching more KP with appropriate services and can measure the reach and coverage of these interventions </a:t>
            </a:r>
          </a:p>
        </p:txBody>
      </p:sp>
      <p:sp>
        <p:nvSpPr>
          <p:cNvPr id="5" name="Slide Number Placeholder 4"/>
          <p:cNvSpPr>
            <a:spLocks noGrp="1"/>
          </p:cNvSpPr>
          <p:nvPr>
            <p:ph type="sldNum" sz="quarter" idx="12"/>
          </p:nvPr>
        </p:nvSpPr>
        <p:spPr/>
        <p:txBody>
          <a:bodyPr/>
          <a:lstStyle/>
          <a:p>
            <a:fld id="{3002F9E2-61AF-4243-8346-192A5E7D2DA3}" type="slidenum">
              <a:rPr lang="en-US" smtClean="0"/>
              <a:t>13</a:t>
            </a:fld>
            <a:endParaRPr lang="en-US"/>
          </a:p>
        </p:txBody>
      </p:sp>
    </p:spTree>
    <p:extLst>
      <p:ext uri="{BB962C8B-B14F-4D97-AF65-F5344CB8AC3E}">
        <p14:creationId xmlns:p14="http://schemas.microsoft.com/office/powerpoint/2010/main" val="14284496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7241" y="609600"/>
            <a:ext cx="9572263" cy="1320800"/>
          </a:xfrm>
        </p:spPr>
        <p:txBody>
          <a:bodyPr/>
          <a:lstStyle/>
          <a:p>
            <a:r>
              <a:rPr lang="en-US" b="1" dirty="0">
                <a:solidFill>
                  <a:schemeClr val="bg1">
                    <a:lumMod val="50000"/>
                  </a:schemeClr>
                </a:solidFill>
              </a:rPr>
              <a:t>Global Fund study on KP Service Packages</a:t>
            </a:r>
          </a:p>
        </p:txBody>
      </p:sp>
      <p:sp>
        <p:nvSpPr>
          <p:cNvPr id="3" name="Content Placeholder 2"/>
          <p:cNvSpPr>
            <a:spLocks noGrp="1"/>
          </p:cNvSpPr>
          <p:nvPr>
            <p:ph idx="1"/>
          </p:nvPr>
        </p:nvSpPr>
        <p:spPr>
          <a:xfrm>
            <a:off x="677334" y="1307939"/>
            <a:ext cx="8596668" cy="4733424"/>
          </a:xfrm>
        </p:spPr>
        <p:txBody>
          <a:bodyPr>
            <a:noAutofit/>
          </a:bodyPr>
          <a:lstStyle/>
          <a:p>
            <a:r>
              <a:rPr lang="en-US" sz="2400" dirty="0">
                <a:solidFill>
                  <a:schemeClr val="accent2">
                    <a:lumMod val="75000"/>
                  </a:schemeClr>
                </a:solidFill>
              </a:rPr>
              <a:t>Looked separately at issues related to:</a:t>
            </a:r>
          </a:p>
          <a:p>
            <a:pPr lvl="1"/>
            <a:r>
              <a:rPr lang="en-US" sz="2400" dirty="0"/>
              <a:t>Design: whether KP packages in NSP or supported by Global Fund grants are appropriate to epidemiological contexts, in line with international standards and guidelines (WHO 2016).</a:t>
            </a:r>
          </a:p>
          <a:p>
            <a:pPr lvl="1"/>
            <a:r>
              <a:rPr lang="en-US" sz="2400" dirty="0"/>
              <a:t>Implementation: whether KP packages are reaching intended target groups, including, coverage, quality and whether these programs are available, accessible and utilized by KP.</a:t>
            </a:r>
          </a:p>
          <a:p>
            <a:pPr lvl="1"/>
            <a:r>
              <a:rPr lang="en-US" sz="2400" dirty="0"/>
              <a:t>Monitoring: whether the framework, monitoring tools and mechanism set up by implementation partners are appropriate to local contexts, and are used effectively to regularly report on programmatic coverage.</a:t>
            </a:r>
          </a:p>
        </p:txBody>
      </p:sp>
      <p:sp>
        <p:nvSpPr>
          <p:cNvPr id="5" name="Slide Number Placeholder 4"/>
          <p:cNvSpPr>
            <a:spLocks noGrp="1"/>
          </p:cNvSpPr>
          <p:nvPr>
            <p:ph type="sldNum" sz="quarter" idx="12"/>
          </p:nvPr>
        </p:nvSpPr>
        <p:spPr/>
        <p:txBody>
          <a:bodyPr/>
          <a:lstStyle/>
          <a:p>
            <a:fld id="{3002F9E2-61AF-4243-8346-192A5E7D2DA3}" type="slidenum">
              <a:rPr lang="en-US" smtClean="0"/>
              <a:t>14</a:t>
            </a:fld>
            <a:endParaRPr lang="en-US"/>
          </a:p>
        </p:txBody>
      </p:sp>
    </p:spTree>
    <p:extLst>
      <p:ext uri="{BB962C8B-B14F-4D97-AF65-F5344CB8AC3E}">
        <p14:creationId xmlns:p14="http://schemas.microsoft.com/office/powerpoint/2010/main" val="16088287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8711" y="365126"/>
            <a:ext cx="11458510" cy="715220"/>
          </a:xfrm>
        </p:spPr>
        <p:txBody>
          <a:bodyPr>
            <a:noAutofit/>
          </a:bodyPr>
          <a:lstStyle/>
          <a:p>
            <a:r>
              <a:rPr lang="en-US" sz="2500" b="1" dirty="0">
                <a:solidFill>
                  <a:schemeClr val="bg1">
                    <a:lumMod val="50000"/>
                  </a:schemeClr>
                </a:solidFill>
              </a:rPr>
              <a:t>Elements included in national designs - SW</a:t>
            </a:r>
          </a:p>
        </p:txBody>
      </p:sp>
      <p:sp>
        <p:nvSpPr>
          <p:cNvPr id="6" name="Slide Number Placeholder 5"/>
          <p:cNvSpPr>
            <a:spLocks noGrp="1"/>
          </p:cNvSpPr>
          <p:nvPr>
            <p:ph type="sldNum" sz="quarter" idx="12"/>
          </p:nvPr>
        </p:nvSpPr>
        <p:spPr/>
        <p:txBody>
          <a:bodyPr/>
          <a:lstStyle/>
          <a:p>
            <a:fld id="{3002F9E2-61AF-4243-8346-192A5E7D2DA3}" type="slidenum">
              <a:rPr lang="en-US" smtClean="0"/>
              <a:t>15</a:t>
            </a:fld>
            <a:endParaRPr lang="en-US"/>
          </a:p>
        </p:txBody>
      </p:sp>
      <p:graphicFrame>
        <p:nvGraphicFramePr>
          <p:cNvPr id="4" name="Chart 3">
            <a:extLst>
              <a:ext uri="{FF2B5EF4-FFF2-40B4-BE49-F238E27FC236}">
                <a16:creationId xmlns:a16="http://schemas.microsoft.com/office/drawing/2014/main" id="{A290C2CC-948A-4D75-BE8E-EEC7577BEE4A}"/>
              </a:ext>
            </a:extLst>
          </p:cNvPr>
          <p:cNvGraphicFramePr/>
          <p:nvPr>
            <p:extLst>
              <p:ext uri="{D42A27DB-BD31-4B8C-83A1-F6EECF244321}">
                <p14:modId xmlns:p14="http://schemas.microsoft.com/office/powerpoint/2010/main" val="2410573614"/>
              </p:ext>
            </p:extLst>
          </p:nvPr>
        </p:nvGraphicFramePr>
        <p:xfrm>
          <a:off x="1094761" y="1255536"/>
          <a:ext cx="10173989" cy="543092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0748337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bg1">
                    <a:lumMod val="50000"/>
                  </a:schemeClr>
                </a:solidFill>
              </a:rPr>
              <a:t>Design Analysis</a:t>
            </a:r>
          </a:p>
        </p:txBody>
      </p:sp>
      <p:sp>
        <p:nvSpPr>
          <p:cNvPr id="3" name="Content Placeholder 2"/>
          <p:cNvSpPr>
            <a:spLocks noGrp="1"/>
          </p:cNvSpPr>
          <p:nvPr>
            <p:ph idx="1"/>
          </p:nvPr>
        </p:nvSpPr>
        <p:spPr>
          <a:xfrm>
            <a:off x="677334" y="1550989"/>
            <a:ext cx="8596668" cy="4317376"/>
          </a:xfrm>
        </p:spPr>
        <p:txBody>
          <a:bodyPr>
            <a:normAutofit fontScale="92500" lnSpcReduction="10000"/>
          </a:bodyPr>
          <a:lstStyle/>
          <a:p>
            <a:r>
              <a:rPr lang="en-US" sz="2600" dirty="0"/>
              <a:t>Individuals from and organizations run by key populations need to be fully involved in designing service packages </a:t>
            </a:r>
          </a:p>
          <a:p>
            <a:r>
              <a:rPr lang="en-US" sz="2600" dirty="0"/>
              <a:t>Lack of or inadequate definitions of coverage for most interventions</a:t>
            </a:r>
          </a:p>
          <a:p>
            <a:r>
              <a:rPr lang="en-US" sz="2600" dirty="0"/>
              <a:t>Some key populations are not recognized in national documents; some are recognized but no package is designed </a:t>
            </a:r>
          </a:p>
          <a:p>
            <a:r>
              <a:rPr lang="en-US" sz="2600" dirty="0"/>
              <a:t>Lack of lubricant to accompany condom programming across populations (some exceptions in MSM packages)</a:t>
            </a:r>
          </a:p>
          <a:p>
            <a:r>
              <a:rPr lang="en-US" sz="2600" dirty="0"/>
              <a:t>Inadequate inclusion of needle-syringe programs and opioid substitution treatment for PWID and prisoners</a:t>
            </a:r>
          </a:p>
          <a:p>
            <a:endParaRPr lang="en-US" dirty="0"/>
          </a:p>
        </p:txBody>
      </p:sp>
      <p:sp>
        <p:nvSpPr>
          <p:cNvPr id="5" name="Slide Number Placeholder 4"/>
          <p:cNvSpPr>
            <a:spLocks noGrp="1"/>
          </p:cNvSpPr>
          <p:nvPr>
            <p:ph type="sldNum" sz="quarter" idx="12"/>
          </p:nvPr>
        </p:nvSpPr>
        <p:spPr/>
        <p:txBody>
          <a:bodyPr/>
          <a:lstStyle/>
          <a:p>
            <a:fld id="{3002F9E2-61AF-4243-8346-192A5E7D2DA3}" type="slidenum">
              <a:rPr lang="en-US" smtClean="0"/>
              <a:t>16</a:t>
            </a:fld>
            <a:endParaRPr lang="en-US"/>
          </a:p>
        </p:txBody>
      </p:sp>
    </p:spTree>
    <p:extLst>
      <p:ext uri="{BB962C8B-B14F-4D97-AF65-F5344CB8AC3E}">
        <p14:creationId xmlns:p14="http://schemas.microsoft.com/office/powerpoint/2010/main" val="15762906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34209"/>
          </a:xfrm>
        </p:spPr>
        <p:txBody>
          <a:bodyPr/>
          <a:lstStyle/>
          <a:p>
            <a:r>
              <a:rPr lang="en-US" b="1" dirty="0">
                <a:solidFill>
                  <a:schemeClr val="bg1">
                    <a:lumMod val="50000"/>
                  </a:schemeClr>
                </a:solidFill>
              </a:rPr>
              <a:t>Design Analysis</a:t>
            </a:r>
          </a:p>
        </p:txBody>
      </p:sp>
      <p:sp>
        <p:nvSpPr>
          <p:cNvPr id="3" name="Content Placeholder 2"/>
          <p:cNvSpPr>
            <a:spLocks noGrp="1"/>
          </p:cNvSpPr>
          <p:nvPr>
            <p:ph idx="1"/>
          </p:nvPr>
        </p:nvSpPr>
        <p:spPr>
          <a:xfrm>
            <a:off x="867394" y="1441677"/>
            <a:ext cx="8650679" cy="4964810"/>
          </a:xfrm>
        </p:spPr>
        <p:txBody>
          <a:bodyPr>
            <a:normAutofit lnSpcReduction="10000"/>
          </a:bodyPr>
          <a:lstStyle/>
          <a:p>
            <a:r>
              <a:rPr lang="en-US" sz="2400" dirty="0"/>
              <a:t>New elements have not included in the majority of countries: </a:t>
            </a:r>
            <a:r>
              <a:rPr lang="en-US" sz="2400" dirty="0" err="1"/>
              <a:t>PrEP</a:t>
            </a:r>
            <a:r>
              <a:rPr lang="en-US" sz="2400" dirty="0"/>
              <a:t> and overdose prevention</a:t>
            </a:r>
          </a:p>
          <a:p>
            <a:r>
              <a:rPr lang="en-US" sz="2400" dirty="0"/>
              <a:t>Community empowerment is rarely mentioned in design documents</a:t>
            </a:r>
          </a:p>
          <a:p>
            <a:r>
              <a:rPr lang="en-US" sz="2400" dirty="0"/>
              <a:t>Activities to reduce the most prominent human rights barriers need to be included in designs</a:t>
            </a:r>
          </a:p>
          <a:p>
            <a:r>
              <a:rPr lang="en-US" sz="2400" dirty="0"/>
              <a:t>HTC and ART particularly important to reach 90-90-90 targets – but not all countries specify these interventions for key populations</a:t>
            </a:r>
          </a:p>
          <a:p>
            <a:r>
              <a:rPr lang="en-US" sz="2400" dirty="0"/>
              <a:t>Other complementary services, addressing comorbidities and related health needs, need more careful consideration during design phases</a:t>
            </a:r>
          </a:p>
          <a:p>
            <a:endParaRPr lang="en-US" dirty="0"/>
          </a:p>
        </p:txBody>
      </p:sp>
      <p:sp>
        <p:nvSpPr>
          <p:cNvPr id="5" name="Slide Number Placeholder 4"/>
          <p:cNvSpPr>
            <a:spLocks noGrp="1"/>
          </p:cNvSpPr>
          <p:nvPr>
            <p:ph type="sldNum" sz="quarter" idx="12"/>
          </p:nvPr>
        </p:nvSpPr>
        <p:spPr/>
        <p:txBody>
          <a:bodyPr/>
          <a:lstStyle/>
          <a:p>
            <a:fld id="{3002F9E2-61AF-4243-8346-192A5E7D2DA3}" type="slidenum">
              <a:rPr lang="en-US" smtClean="0"/>
              <a:t>17</a:t>
            </a:fld>
            <a:endParaRPr lang="en-US"/>
          </a:p>
        </p:txBody>
      </p:sp>
    </p:spTree>
    <p:extLst>
      <p:ext uri="{BB962C8B-B14F-4D97-AF65-F5344CB8AC3E}">
        <p14:creationId xmlns:p14="http://schemas.microsoft.com/office/powerpoint/2010/main" val="11365436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bg1">
                    <a:lumMod val="50000"/>
                  </a:schemeClr>
                </a:solidFill>
              </a:rPr>
              <a:t>Implementation across KP</a:t>
            </a:r>
          </a:p>
        </p:txBody>
      </p:sp>
      <p:sp>
        <p:nvSpPr>
          <p:cNvPr id="3" name="Content Placeholder 2"/>
          <p:cNvSpPr>
            <a:spLocks noGrp="1"/>
          </p:cNvSpPr>
          <p:nvPr>
            <p:ph idx="1"/>
          </p:nvPr>
        </p:nvSpPr>
        <p:spPr>
          <a:xfrm>
            <a:off x="838200" y="1357731"/>
            <a:ext cx="8685628" cy="4819232"/>
          </a:xfrm>
        </p:spPr>
        <p:txBody>
          <a:bodyPr>
            <a:normAutofit/>
          </a:bodyPr>
          <a:lstStyle/>
          <a:p>
            <a:r>
              <a:rPr lang="en-US" sz="2400" dirty="0"/>
              <a:t>Implementation matched design in broad terms, for most populations for most countries</a:t>
            </a:r>
          </a:p>
          <a:p>
            <a:r>
              <a:rPr lang="en-US" sz="2400" dirty="0"/>
              <a:t>Range and quality of services delivered differs considerably from country to country </a:t>
            </a:r>
          </a:p>
          <a:p>
            <a:r>
              <a:rPr lang="en-US" sz="2400" dirty="0"/>
              <a:t>In most countries, services are concentrated (along with populations) in the urban centers of the jurisdictions with the highest prevalence </a:t>
            </a:r>
          </a:p>
          <a:p>
            <a:pPr lvl="1"/>
            <a:r>
              <a:rPr lang="en-US" sz="2000" dirty="0"/>
              <a:t>Leads to some under-servicing (and sometimes no dedicated servicing) of KP in rural areas or in lower-prevalence provinces</a:t>
            </a:r>
          </a:p>
          <a:p>
            <a:pPr lvl="1"/>
            <a:endParaRPr lang="en-US" dirty="0"/>
          </a:p>
        </p:txBody>
      </p:sp>
      <p:sp>
        <p:nvSpPr>
          <p:cNvPr id="5" name="Slide Number Placeholder 4"/>
          <p:cNvSpPr>
            <a:spLocks noGrp="1"/>
          </p:cNvSpPr>
          <p:nvPr>
            <p:ph type="sldNum" sz="quarter" idx="12"/>
          </p:nvPr>
        </p:nvSpPr>
        <p:spPr/>
        <p:txBody>
          <a:bodyPr/>
          <a:lstStyle/>
          <a:p>
            <a:fld id="{3002F9E2-61AF-4243-8346-192A5E7D2DA3}" type="slidenum">
              <a:rPr lang="en-US" smtClean="0"/>
              <a:t>18</a:t>
            </a:fld>
            <a:endParaRPr lang="en-US"/>
          </a:p>
        </p:txBody>
      </p:sp>
    </p:spTree>
    <p:extLst>
      <p:ext uri="{BB962C8B-B14F-4D97-AF65-F5344CB8AC3E}">
        <p14:creationId xmlns:p14="http://schemas.microsoft.com/office/powerpoint/2010/main" val="13514523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07205"/>
          </a:xfrm>
        </p:spPr>
        <p:txBody>
          <a:bodyPr/>
          <a:lstStyle/>
          <a:p>
            <a:r>
              <a:rPr lang="en-US" b="1" dirty="0">
                <a:solidFill>
                  <a:schemeClr val="bg1">
                    <a:lumMod val="50000"/>
                  </a:schemeClr>
                </a:solidFill>
              </a:rPr>
              <a:t>Implementation Analysis: Key Points</a:t>
            </a:r>
          </a:p>
        </p:txBody>
      </p:sp>
      <p:sp>
        <p:nvSpPr>
          <p:cNvPr id="3" name="Content Placeholder 2"/>
          <p:cNvSpPr>
            <a:spLocks noGrp="1"/>
          </p:cNvSpPr>
          <p:nvPr>
            <p:ph idx="1"/>
          </p:nvPr>
        </p:nvSpPr>
        <p:spPr>
          <a:xfrm>
            <a:off x="838200" y="1401528"/>
            <a:ext cx="8741898" cy="4856397"/>
          </a:xfrm>
        </p:spPr>
        <p:txBody>
          <a:bodyPr>
            <a:normAutofit lnSpcReduction="10000"/>
          </a:bodyPr>
          <a:lstStyle/>
          <a:p>
            <a:r>
              <a:rPr lang="en-US" sz="2400" dirty="0"/>
              <a:t>Condom programming is in place but there are many problems with appropriate quality, consistency of supply and availability of appropriate lubricant</a:t>
            </a:r>
          </a:p>
          <a:p>
            <a:r>
              <a:rPr lang="en-US" sz="2400" dirty="0"/>
              <a:t>Increased levels of HIV testing but concerning results in linkage to treatment and care</a:t>
            </a:r>
          </a:p>
          <a:p>
            <a:r>
              <a:rPr lang="en-US" sz="2400" dirty="0"/>
              <a:t>Ambitious testing targets leave little time and resources for a broad health engagement with KP</a:t>
            </a:r>
          </a:p>
          <a:p>
            <a:r>
              <a:rPr lang="en-US" sz="2400" dirty="0"/>
              <a:t>Social media outreach to KP is increasingly becoming an essential element of services, but requires standard setting and guidance</a:t>
            </a:r>
          </a:p>
          <a:p>
            <a:r>
              <a:rPr lang="en-US" sz="2400" dirty="0"/>
              <a:t>There is still a resistance to testing among certain sub-populations (especially MSM)</a:t>
            </a:r>
          </a:p>
          <a:p>
            <a:endParaRPr lang="en-US" sz="2000" dirty="0"/>
          </a:p>
        </p:txBody>
      </p:sp>
      <p:sp>
        <p:nvSpPr>
          <p:cNvPr id="5" name="Slide Number Placeholder 4"/>
          <p:cNvSpPr>
            <a:spLocks noGrp="1"/>
          </p:cNvSpPr>
          <p:nvPr>
            <p:ph type="sldNum" sz="quarter" idx="12"/>
          </p:nvPr>
        </p:nvSpPr>
        <p:spPr/>
        <p:txBody>
          <a:bodyPr/>
          <a:lstStyle/>
          <a:p>
            <a:fld id="{3002F9E2-61AF-4243-8346-192A5E7D2DA3}" type="slidenum">
              <a:rPr lang="en-US" smtClean="0"/>
              <a:t>19</a:t>
            </a:fld>
            <a:endParaRPr lang="en-US"/>
          </a:p>
        </p:txBody>
      </p:sp>
    </p:spTree>
    <p:extLst>
      <p:ext uri="{BB962C8B-B14F-4D97-AF65-F5344CB8AC3E}">
        <p14:creationId xmlns:p14="http://schemas.microsoft.com/office/powerpoint/2010/main" val="37495377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bg1">
                    <a:lumMod val="50000"/>
                  </a:schemeClr>
                </a:solidFill>
              </a:rPr>
              <a:t>Overview</a:t>
            </a:r>
          </a:p>
        </p:txBody>
      </p:sp>
      <p:sp>
        <p:nvSpPr>
          <p:cNvPr id="3" name="Content Placeholder 2"/>
          <p:cNvSpPr>
            <a:spLocks noGrp="1"/>
          </p:cNvSpPr>
          <p:nvPr>
            <p:ph idx="1"/>
          </p:nvPr>
        </p:nvSpPr>
        <p:spPr>
          <a:xfrm>
            <a:off x="677334" y="1557339"/>
            <a:ext cx="8596668" cy="4484024"/>
          </a:xfrm>
        </p:spPr>
        <p:txBody>
          <a:bodyPr>
            <a:normAutofit/>
          </a:bodyPr>
          <a:lstStyle/>
          <a:p>
            <a:pPr lvl="1"/>
            <a:r>
              <a:rPr lang="en-US" sz="2800" dirty="0"/>
              <a:t>Why key populations?</a:t>
            </a:r>
          </a:p>
          <a:p>
            <a:pPr lvl="1"/>
            <a:r>
              <a:rPr lang="en-US" sz="2800" dirty="0"/>
              <a:t>Recommended service packages</a:t>
            </a:r>
          </a:p>
          <a:p>
            <a:pPr lvl="1"/>
            <a:r>
              <a:rPr lang="en-US" sz="2800" dirty="0"/>
              <a:t>Global Fund study on service packages</a:t>
            </a:r>
          </a:p>
          <a:p>
            <a:pPr lvl="1"/>
            <a:r>
              <a:rPr lang="en-US" sz="2800" dirty="0"/>
              <a:t>Core issues</a:t>
            </a:r>
          </a:p>
          <a:p>
            <a:pPr lvl="1"/>
            <a:endParaRPr lang="en-US" dirty="0"/>
          </a:p>
        </p:txBody>
      </p:sp>
      <p:sp>
        <p:nvSpPr>
          <p:cNvPr id="5" name="Slide Number Placeholder 4"/>
          <p:cNvSpPr>
            <a:spLocks noGrp="1"/>
          </p:cNvSpPr>
          <p:nvPr>
            <p:ph type="sldNum" sz="quarter" idx="12"/>
          </p:nvPr>
        </p:nvSpPr>
        <p:spPr/>
        <p:txBody>
          <a:bodyPr/>
          <a:lstStyle/>
          <a:p>
            <a:fld id="{3002F9E2-61AF-4243-8346-192A5E7D2DA3}" type="slidenum">
              <a:rPr lang="en-US" smtClean="0"/>
              <a:t>2</a:t>
            </a:fld>
            <a:endParaRPr lang="en-US"/>
          </a:p>
        </p:txBody>
      </p:sp>
    </p:spTree>
    <p:extLst>
      <p:ext uri="{BB962C8B-B14F-4D97-AF65-F5344CB8AC3E}">
        <p14:creationId xmlns:p14="http://schemas.microsoft.com/office/powerpoint/2010/main" val="42544688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94800"/>
          </a:xfrm>
        </p:spPr>
        <p:txBody>
          <a:bodyPr/>
          <a:lstStyle/>
          <a:p>
            <a:r>
              <a:rPr lang="en-US" b="1" dirty="0">
                <a:solidFill>
                  <a:schemeClr val="bg1">
                    <a:lumMod val="50000"/>
                  </a:schemeClr>
                </a:solidFill>
              </a:rPr>
              <a:t>Monitoring Analysis: Key Points</a:t>
            </a:r>
          </a:p>
        </p:txBody>
      </p:sp>
      <p:sp>
        <p:nvSpPr>
          <p:cNvPr id="3" name="Content Placeholder 2"/>
          <p:cNvSpPr>
            <a:spLocks noGrp="1"/>
          </p:cNvSpPr>
          <p:nvPr>
            <p:ph idx="1"/>
          </p:nvPr>
        </p:nvSpPr>
        <p:spPr>
          <a:xfrm>
            <a:off x="838200" y="1489124"/>
            <a:ext cx="10515600" cy="5095140"/>
          </a:xfrm>
        </p:spPr>
        <p:txBody>
          <a:bodyPr>
            <a:normAutofit/>
          </a:bodyPr>
          <a:lstStyle/>
          <a:p>
            <a:r>
              <a:rPr lang="en-AU" sz="2400" dirty="0"/>
              <a:t>Key data gaps remain</a:t>
            </a:r>
            <a:endParaRPr lang="en-US" sz="2400" dirty="0"/>
          </a:p>
          <a:p>
            <a:r>
              <a:rPr lang="en-AU" sz="2400" dirty="0"/>
              <a:t>Accuracy of programmatic coverage data continues to be a concern</a:t>
            </a:r>
            <a:endParaRPr lang="en-US" sz="2400" dirty="0"/>
          </a:p>
          <a:p>
            <a:r>
              <a:rPr lang="en-AU" sz="2400" dirty="0"/>
              <a:t>Coverage of a defined package of services is difficult and rarely recorded well</a:t>
            </a:r>
            <a:endParaRPr lang="en-US" sz="2400" dirty="0"/>
          </a:p>
          <a:p>
            <a:r>
              <a:rPr lang="en-AU" sz="2400" dirty="0"/>
              <a:t>Data collection and data entry are highly inefficient in most countries</a:t>
            </a:r>
            <a:endParaRPr lang="en-US" sz="2400" dirty="0"/>
          </a:p>
          <a:p>
            <a:r>
              <a:rPr lang="en-AU" sz="2400" dirty="0"/>
              <a:t>Security of data remains a major concern</a:t>
            </a:r>
            <a:endParaRPr lang="en-US" sz="2400" dirty="0"/>
          </a:p>
          <a:p>
            <a:r>
              <a:rPr lang="en-AU" sz="2400" dirty="0"/>
              <a:t>Data analysis is generally only carried out at the PR level or not at all</a:t>
            </a:r>
            <a:endParaRPr lang="en-US" sz="2400" dirty="0"/>
          </a:p>
          <a:p>
            <a:r>
              <a:rPr lang="en-GB" sz="2400" dirty="0"/>
              <a:t>SW data disaggregation remains rare. </a:t>
            </a:r>
            <a:endParaRPr lang="en-US" sz="2400" dirty="0"/>
          </a:p>
          <a:p>
            <a:r>
              <a:rPr lang="en-GB" sz="2400" dirty="0"/>
              <a:t>Prisoner data remains very poor</a:t>
            </a:r>
            <a:endParaRPr lang="en-US" sz="2400" dirty="0"/>
          </a:p>
          <a:p>
            <a:endParaRPr lang="en-US" dirty="0"/>
          </a:p>
        </p:txBody>
      </p:sp>
      <p:sp>
        <p:nvSpPr>
          <p:cNvPr id="5" name="Slide Number Placeholder 4"/>
          <p:cNvSpPr>
            <a:spLocks noGrp="1"/>
          </p:cNvSpPr>
          <p:nvPr>
            <p:ph type="sldNum" sz="quarter" idx="12"/>
          </p:nvPr>
        </p:nvSpPr>
        <p:spPr/>
        <p:txBody>
          <a:bodyPr/>
          <a:lstStyle/>
          <a:p>
            <a:fld id="{3002F9E2-61AF-4243-8346-192A5E7D2DA3}" type="slidenum">
              <a:rPr lang="en-US" smtClean="0"/>
              <a:t>20</a:t>
            </a:fld>
            <a:endParaRPr lang="en-US"/>
          </a:p>
        </p:txBody>
      </p:sp>
    </p:spTree>
    <p:extLst>
      <p:ext uri="{BB962C8B-B14F-4D97-AF65-F5344CB8AC3E}">
        <p14:creationId xmlns:p14="http://schemas.microsoft.com/office/powerpoint/2010/main" val="19881493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0049" y="609600"/>
            <a:ext cx="9286875" cy="774744"/>
          </a:xfrm>
        </p:spPr>
        <p:txBody>
          <a:bodyPr>
            <a:normAutofit/>
          </a:bodyPr>
          <a:lstStyle/>
          <a:p>
            <a:r>
              <a:rPr lang="en-US" sz="3200" b="1" dirty="0">
                <a:solidFill>
                  <a:schemeClr val="bg1">
                    <a:lumMod val="50000"/>
                  </a:schemeClr>
                </a:solidFill>
              </a:rPr>
              <a:t>Limits of a Standardized Package: 3 Trends</a:t>
            </a:r>
          </a:p>
        </p:txBody>
      </p:sp>
      <p:sp>
        <p:nvSpPr>
          <p:cNvPr id="3" name="Content Placeholder 2"/>
          <p:cNvSpPr>
            <a:spLocks noGrp="1"/>
          </p:cNvSpPr>
          <p:nvPr>
            <p:ph idx="1"/>
          </p:nvPr>
        </p:nvSpPr>
        <p:spPr>
          <a:xfrm>
            <a:off x="400049" y="1228725"/>
            <a:ext cx="9286875" cy="5486931"/>
          </a:xfrm>
        </p:spPr>
        <p:txBody>
          <a:bodyPr>
            <a:normAutofit/>
          </a:bodyPr>
          <a:lstStyle/>
          <a:p>
            <a:pPr marL="514350" indent="-514350">
              <a:buFont typeface="+mj-lt"/>
              <a:buAutoNum type="arabicPeriod"/>
            </a:pPr>
            <a:r>
              <a:rPr lang="en-US" sz="2000" dirty="0">
                <a:solidFill>
                  <a:schemeClr val="accent2">
                    <a:lumMod val="75000"/>
                  </a:schemeClr>
                </a:solidFill>
              </a:rPr>
              <a:t>A reduction of growth in HIV spending globally, particularly from international donors </a:t>
            </a:r>
          </a:p>
          <a:p>
            <a:pPr lvl="1"/>
            <a:r>
              <a:rPr lang="en-US" sz="2000" dirty="0"/>
              <a:t>While efforts are under way to increase domestic funding of HIV programs, there has been very limited success to date in encouraging governments to increase (or even to begin) funding KP programs </a:t>
            </a:r>
          </a:p>
          <a:p>
            <a:pPr lvl="1"/>
            <a:r>
              <a:rPr lang="en-US" sz="2000" dirty="0"/>
              <a:t>A substantial number of countries are either in transition or will transition from international donor funding for HIV during the next decade </a:t>
            </a:r>
          </a:p>
          <a:p>
            <a:pPr marL="514350" indent="-514350">
              <a:buFont typeface="+mj-lt"/>
              <a:buAutoNum type="arabicPeriod"/>
            </a:pPr>
            <a:r>
              <a:rPr lang="en-US" sz="2000" dirty="0">
                <a:solidFill>
                  <a:schemeClr val="accent2">
                    <a:lumMod val="75000"/>
                  </a:schemeClr>
                </a:solidFill>
              </a:rPr>
              <a:t>A narrowing of focus of outreach and peer education </a:t>
            </a:r>
          </a:p>
          <a:p>
            <a:pPr lvl="1"/>
            <a:r>
              <a:rPr lang="en-US" sz="2000" dirty="0"/>
              <a:t>Not universal but it can be observed in many countries that outreach workers and/ or peer educators are mostly delivery systems for health products (condoms, lubricant, injecting equipment, IEC materials), data collectors and HIV test promoters </a:t>
            </a:r>
          </a:p>
        </p:txBody>
      </p:sp>
      <p:sp>
        <p:nvSpPr>
          <p:cNvPr id="4" name="Slide Number Placeholder 3"/>
          <p:cNvSpPr>
            <a:spLocks noGrp="1"/>
          </p:cNvSpPr>
          <p:nvPr>
            <p:ph type="sldNum" sz="quarter" idx="12"/>
          </p:nvPr>
        </p:nvSpPr>
        <p:spPr/>
        <p:txBody>
          <a:bodyPr/>
          <a:lstStyle/>
          <a:p>
            <a:fld id="{3002F9E2-61AF-4243-8346-192A5E7D2DA3}" type="slidenum">
              <a:rPr lang="en-US" smtClean="0"/>
              <a:t>21</a:t>
            </a:fld>
            <a:endParaRPr lang="en-US"/>
          </a:p>
        </p:txBody>
      </p:sp>
    </p:spTree>
    <p:extLst>
      <p:ext uri="{BB962C8B-B14F-4D97-AF65-F5344CB8AC3E}">
        <p14:creationId xmlns:p14="http://schemas.microsoft.com/office/powerpoint/2010/main" val="36894735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0049" y="609600"/>
            <a:ext cx="9286875" cy="774744"/>
          </a:xfrm>
        </p:spPr>
        <p:txBody>
          <a:bodyPr>
            <a:normAutofit/>
          </a:bodyPr>
          <a:lstStyle/>
          <a:p>
            <a:r>
              <a:rPr lang="en-US" sz="3200" b="1" dirty="0">
                <a:solidFill>
                  <a:schemeClr val="bg1">
                    <a:lumMod val="50000"/>
                  </a:schemeClr>
                </a:solidFill>
              </a:rPr>
              <a:t>Limits of a Standardized Package: 3 Trends</a:t>
            </a:r>
          </a:p>
        </p:txBody>
      </p:sp>
      <p:sp>
        <p:nvSpPr>
          <p:cNvPr id="3" name="Content Placeholder 2"/>
          <p:cNvSpPr>
            <a:spLocks noGrp="1"/>
          </p:cNvSpPr>
          <p:nvPr>
            <p:ph idx="1"/>
          </p:nvPr>
        </p:nvSpPr>
        <p:spPr>
          <a:xfrm>
            <a:off x="400049" y="1228725"/>
            <a:ext cx="9286875" cy="5486931"/>
          </a:xfrm>
        </p:spPr>
        <p:txBody>
          <a:bodyPr>
            <a:normAutofit/>
          </a:bodyPr>
          <a:lstStyle/>
          <a:p>
            <a:pPr marL="514350" indent="-514350">
              <a:buFont typeface="+mj-lt"/>
              <a:buAutoNum type="arabicPeriod" startAt="3"/>
            </a:pPr>
            <a:r>
              <a:rPr lang="en-US" sz="2400" dirty="0">
                <a:solidFill>
                  <a:schemeClr val="accent2">
                    <a:lumMod val="75000"/>
                  </a:schemeClr>
                </a:solidFill>
              </a:rPr>
              <a:t>Standard service package my be too restrictive and may hamper creativity and local problem-solving in more mature responses </a:t>
            </a:r>
          </a:p>
          <a:p>
            <a:pPr lvl="1"/>
            <a:r>
              <a:rPr lang="en-US" sz="2400" dirty="0"/>
              <a:t>Mature responses have started at least 15 years ago, may also be home to generalized epidemics</a:t>
            </a:r>
          </a:p>
          <a:p>
            <a:pPr lvl="1"/>
            <a:r>
              <a:rPr lang="en-US" sz="2400" dirty="0"/>
              <a:t>Kenya, South Africa, Indonesia, the Philippines (MSM programs) and Ukraine are examples of mature responses</a:t>
            </a:r>
          </a:p>
          <a:p>
            <a:pPr lvl="1"/>
            <a:r>
              <a:rPr lang="en-US" sz="2400" dirty="0"/>
              <a:t>Would potentially benefit from a differentiated approach</a:t>
            </a:r>
          </a:p>
        </p:txBody>
      </p:sp>
      <p:sp>
        <p:nvSpPr>
          <p:cNvPr id="4" name="Slide Number Placeholder 3"/>
          <p:cNvSpPr>
            <a:spLocks noGrp="1"/>
          </p:cNvSpPr>
          <p:nvPr>
            <p:ph type="sldNum" sz="quarter" idx="12"/>
          </p:nvPr>
        </p:nvSpPr>
        <p:spPr/>
        <p:txBody>
          <a:bodyPr/>
          <a:lstStyle/>
          <a:p>
            <a:fld id="{3002F9E2-61AF-4243-8346-192A5E7D2DA3}" type="slidenum">
              <a:rPr lang="en-US" smtClean="0"/>
              <a:t>22</a:t>
            </a:fld>
            <a:endParaRPr lang="en-US"/>
          </a:p>
        </p:txBody>
      </p:sp>
    </p:spTree>
    <p:extLst>
      <p:ext uri="{BB962C8B-B14F-4D97-AF65-F5344CB8AC3E}">
        <p14:creationId xmlns:p14="http://schemas.microsoft.com/office/powerpoint/2010/main" val="19288529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0049" y="609600"/>
            <a:ext cx="9286875" cy="774744"/>
          </a:xfrm>
        </p:spPr>
        <p:txBody>
          <a:bodyPr>
            <a:normAutofit/>
          </a:bodyPr>
          <a:lstStyle/>
          <a:p>
            <a:r>
              <a:rPr lang="en-US" sz="3200" b="1" dirty="0">
                <a:solidFill>
                  <a:schemeClr val="bg1">
                    <a:lumMod val="50000"/>
                  </a:schemeClr>
                </a:solidFill>
              </a:rPr>
              <a:t>Core issues</a:t>
            </a:r>
          </a:p>
        </p:txBody>
      </p:sp>
      <p:sp>
        <p:nvSpPr>
          <p:cNvPr id="3" name="Content Placeholder 2"/>
          <p:cNvSpPr>
            <a:spLocks noGrp="1"/>
          </p:cNvSpPr>
          <p:nvPr>
            <p:ph idx="1"/>
          </p:nvPr>
        </p:nvSpPr>
        <p:spPr>
          <a:xfrm>
            <a:off x="400049" y="1228725"/>
            <a:ext cx="9286875" cy="5486931"/>
          </a:xfrm>
        </p:spPr>
        <p:txBody>
          <a:bodyPr>
            <a:normAutofit/>
          </a:bodyPr>
          <a:lstStyle/>
          <a:p>
            <a:pPr lvl="1"/>
            <a:r>
              <a:rPr lang="en-US" sz="2400" dirty="0"/>
              <a:t>Design of service packages for all KP in the country, in collaboration with KP organizations/ networks: in particular, more work needed for PWID, TG and prisoners</a:t>
            </a:r>
          </a:p>
          <a:p>
            <a:pPr lvl="1"/>
            <a:r>
              <a:rPr lang="en-US" sz="2400" dirty="0"/>
              <a:t>Differentiation of service delivery to meet KP needs (within a standardized framework of national design)</a:t>
            </a:r>
          </a:p>
          <a:p>
            <a:pPr lvl="1"/>
            <a:r>
              <a:rPr lang="en-US" sz="2400" dirty="0"/>
              <a:t>Reach/ coverage and service </a:t>
            </a:r>
            <a:r>
              <a:rPr lang="en-US" sz="2400"/>
              <a:t>quality often at odds</a:t>
            </a:r>
            <a:endParaRPr lang="en-US" sz="2400" dirty="0"/>
          </a:p>
          <a:p>
            <a:pPr lvl="1"/>
            <a:r>
              <a:rPr lang="en-US" sz="2400" dirty="0"/>
              <a:t>Specific issues related to SW: female, male, TG. Who works with whom?</a:t>
            </a:r>
          </a:p>
          <a:p>
            <a:pPr lvl="1"/>
            <a:r>
              <a:rPr lang="en-US" sz="2400" dirty="0"/>
              <a:t>Specific issues on MSM and HIV testing: linked to grave fears about being/ being known to be HIV-positive</a:t>
            </a:r>
          </a:p>
          <a:p>
            <a:pPr lvl="1"/>
            <a:r>
              <a:rPr lang="en-US" sz="2400" dirty="0"/>
              <a:t>Monitoring coverage of “package of defined services” requires significant discussion and consensus at national level</a:t>
            </a:r>
          </a:p>
          <a:p>
            <a:pPr lvl="1"/>
            <a:endParaRPr lang="en-US" sz="2400" dirty="0"/>
          </a:p>
        </p:txBody>
      </p:sp>
      <p:sp>
        <p:nvSpPr>
          <p:cNvPr id="4" name="Slide Number Placeholder 3"/>
          <p:cNvSpPr>
            <a:spLocks noGrp="1"/>
          </p:cNvSpPr>
          <p:nvPr>
            <p:ph type="sldNum" sz="quarter" idx="12"/>
          </p:nvPr>
        </p:nvSpPr>
        <p:spPr/>
        <p:txBody>
          <a:bodyPr/>
          <a:lstStyle/>
          <a:p>
            <a:fld id="{3002F9E2-61AF-4243-8346-192A5E7D2DA3}" type="slidenum">
              <a:rPr lang="en-US" smtClean="0"/>
              <a:t>23</a:t>
            </a:fld>
            <a:endParaRPr lang="en-US"/>
          </a:p>
        </p:txBody>
      </p:sp>
    </p:spTree>
    <p:extLst>
      <p:ext uri="{BB962C8B-B14F-4D97-AF65-F5344CB8AC3E}">
        <p14:creationId xmlns:p14="http://schemas.microsoft.com/office/powerpoint/2010/main" val="29489478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D86E1C-C1B2-4F7B-8A03-584871E3AB57}"/>
              </a:ext>
            </a:extLst>
          </p:cNvPr>
          <p:cNvSpPr>
            <a:spLocks noGrp="1"/>
          </p:cNvSpPr>
          <p:nvPr>
            <p:ph type="title"/>
          </p:nvPr>
        </p:nvSpPr>
        <p:spPr>
          <a:xfrm>
            <a:off x="677334" y="1936582"/>
            <a:ext cx="8596668" cy="1320800"/>
          </a:xfrm>
        </p:spPr>
        <p:txBody>
          <a:bodyPr>
            <a:noAutofit/>
          </a:bodyPr>
          <a:lstStyle/>
          <a:p>
            <a:pPr algn="ctr"/>
            <a:r>
              <a:rPr lang="en-US" sz="10000" b="1" dirty="0">
                <a:solidFill>
                  <a:schemeClr val="bg1">
                    <a:lumMod val="50000"/>
                  </a:schemeClr>
                </a:solidFill>
              </a:rPr>
              <a:t>Thank you!</a:t>
            </a:r>
          </a:p>
        </p:txBody>
      </p:sp>
      <p:sp>
        <p:nvSpPr>
          <p:cNvPr id="3" name="Content Placeholder 2">
            <a:extLst>
              <a:ext uri="{FF2B5EF4-FFF2-40B4-BE49-F238E27FC236}">
                <a16:creationId xmlns:a16="http://schemas.microsoft.com/office/drawing/2014/main" id="{FAA20F8D-DB16-48B0-BE8A-F09FDBB42CCA}"/>
              </a:ext>
            </a:extLst>
          </p:cNvPr>
          <p:cNvSpPr>
            <a:spLocks noGrp="1"/>
          </p:cNvSpPr>
          <p:nvPr>
            <p:ph idx="1"/>
          </p:nvPr>
        </p:nvSpPr>
        <p:spPr>
          <a:xfrm>
            <a:off x="1104900" y="5217565"/>
            <a:ext cx="10210800" cy="1352549"/>
          </a:xfrm>
        </p:spPr>
        <p:txBody>
          <a:bodyPr>
            <a:normAutofit/>
          </a:bodyPr>
          <a:lstStyle/>
          <a:p>
            <a:pPr marL="0" indent="0">
              <a:buNone/>
            </a:pPr>
            <a:endParaRPr lang="en-US" sz="4000" dirty="0"/>
          </a:p>
          <a:p>
            <a:pPr marL="0" indent="0">
              <a:buNone/>
            </a:pPr>
            <a:endParaRPr lang="en-US" sz="4000" dirty="0"/>
          </a:p>
        </p:txBody>
      </p:sp>
      <p:sp>
        <p:nvSpPr>
          <p:cNvPr id="6" name="Slide Number Placeholder 5"/>
          <p:cNvSpPr>
            <a:spLocks noGrp="1"/>
          </p:cNvSpPr>
          <p:nvPr>
            <p:ph type="sldNum" sz="quarter" idx="12"/>
          </p:nvPr>
        </p:nvSpPr>
        <p:spPr/>
        <p:txBody>
          <a:bodyPr/>
          <a:lstStyle/>
          <a:p>
            <a:fld id="{3002F9E2-61AF-4243-8346-192A5E7D2DA3}" type="slidenum">
              <a:rPr lang="en-US" smtClean="0"/>
              <a:t>24</a:t>
            </a:fld>
            <a:endParaRPr lang="en-US"/>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41979" y="3603572"/>
            <a:ext cx="2211606" cy="2620352"/>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5555602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7FF64E-74B5-45A6-8E71-F01F811B9334}"/>
              </a:ext>
            </a:extLst>
          </p:cNvPr>
          <p:cNvSpPr>
            <a:spLocks noGrp="1"/>
          </p:cNvSpPr>
          <p:nvPr>
            <p:ph type="title"/>
          </p:nvPr>
        </p:nvSpPr>
        <p:spPr/>
        <p:txBody>
          <a:bodyPr/>
          <a:lstStyle/>
          <a:p>
            <a:r>
              <a:rPr lang="en-US" dirty="0"/>
              <a:t>Stef </a:t>
            </a:r>
            <a:r>
              <a:rPr lang="en-US" dirty="0" err="1"/>
              <a:t>Baral’s</a:t>
            </a:r>
            <a:r>
              <a:rPr lang="en-US" dirty="0"/>
              <a:t> final slide: Plenary, AIDS 2018</a:t>
            </a:r>
          </a:p>
        </p:txBody>
      </p:sp>
      <p:sp>
        <p:nvSpPr>
          <p:cNvPr id="3" name="Content Placeholder 2">
            <a:extLst>
              <a:ext uri="{FF2B5EF4-FFF2-40B4-BE49-F238E27FC236}">
                <a16:creationId xmlns:a16="http://schemas.microsoft.com/office/drawing/2014/main" id="{6C9E38B7-F159-49E2-BAC7-6E98C70D8FDC}"/>
              </a:ext>
            </a:extLst>
          </p:cNvPr>
          <p:cNvSpPr>
            <a:spLocks noGrp="1"/>
          </p:cNvSpPr>
          <p:nvPr>
            <p:ph idx="1"/>
          </p:nvPr>
        </p:nvSpPr>
        <p:spPr>
          <a:xfrm>
            <a:off x="1981200" y="1591407"/>
            <a:ext cx="8229600" cy="4492869"/>
          </a:xfrm>
        </p:spPr>
        <p:txBody>
          <a:bodyPr>
            <a:normAutofit/>
          </a:bodyPr>
          <a:lstStyle/>
          <a:p>
            <a:r>
              <a:rPr lang="en-US" sz="2800" dirty="0"/>
              <a:t>HIV is not Zika</a:t>
            </a:r>
          </a:p>
          <a:p>
            <a:pPr lvl="1"/>
            <a:r>
              <a:rPr lang="en-US" sz="2400" dirty="0"/>
              <a:t>The risks for HIV are not evenly distributed in any population anywhere in the world</a:t>
            </a:r>
          </a:p>
          <a:p>
            <a:endParaRPr lang="en-US" sz="2800" dirty="0"/>
          </a:p>
          <a:p>
            <a:r>
              <a:rPr lang="en-US" sz="2800" dirty="0"/>
              <a:t>Move away from the term “general population”</a:t>
            </a:r>
          </a:p>
          <a:p>
            <a:pPr lvl="1"/>
            <a:r>
              <a:rPr lang="en-US" sz="2400" dirty="0"/>
              <a:t>Understanding who and why people are at risk for and living with HIV can support improved individual services and larger scale program implementation</a:t>
            </a:r>
            <a:endParaRPr lang="en-US" sz="2000" dirty="0"/>
          </a:p>
          <a:p>
            <a:pPr lvl="1"/>
            <a:endParaRPr lang="en-US" sz="2400" dirty="0"/>
          </a:p>
          <a:p>
            <a:pPr lvl="2"/>
            <a:endParaRPr lang="en-US" dirty="0"/>
          </a:p>
          <a:p>
            <a:pPr lvl="1"/>
            <a:endParaRPr lang="en-US" sz="2400" dirty="0"/>
          </a:p>
          <a:p>
            <a:pPr lvl="1"/>
            <a:endParaRPr lang="en-US" sz="2400" dirty="0"/>
          </a:p>
          <a:p>
            <a:pPr lvl="1"/>
            <a:endParaRPr lang="en-US" sz="2400" dirty="0"/>
          </a:p>
          <a:p>
            <a:endParaRPr lang="en-US" sz="2800" dirty="0"/>
          </a:p>
          <a:p>
            <a:pPr lvl="1"/>
            <a:endParaRPr lang="en-US" sz="2400" dirty="0"/>
          </a:p>
          <a:p>
            <a:pPr lvl="1"/>
            <a:endParaRPr lang="en-US" sz="2400" dirty="0"/>
          </a:p>
          <a:p>
            <a:endParaRPr lang="en-US" sz="2800" dirty="0"/>
          </a:p>
          <a:p>
            <a:endParaRPr lang="en-US" sz="2200" dirty="0"/>
          </a:p>
          <a:p>
            <a:endParaRPr lang="en-US" sz="2200" dirty="0"/>
          </a:p>
          <a:p>
            <a:pPr lvl="1"/>
            <a:endParaRPr lang="en-US" dirty="0"/>
          </a:p>
        </p:txBody>
      </p:sp>
    </p:spTree>
    <p:extLst>
      <p:ext uri="{BB962C8B-B14F-4D97-AF65-F5344CB8AC3E}">
        <p14:creationId xmlns:p14="http://schemas.microsoft.com/office/powerpoint/2010/main" val="12328988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7FF64E-74B5-45A6-8E71-F01F811B9334}"/>
              </a:ext>
            </a:extLst>
          </p:cNvPr>
          <p:cNvSpPr>
            <a:spLocks noGrp="1"/>
          </p:cNvSpPr>
          <p:nvPr>
            <p:ph type="title"/>
          </p:nvPr>
        </p:nvSpPr>
        <p:spPr/>
        <p:txBody>
          <a:bodyPr/>
          <a:lstStyle/>
          <a:p>
            <a:r>
              <a:rPr lang="en-US" dirty="0"/>
              <a:t>Key Populations</a:t>
            </a:r>
          </a:p>
        </p:txBody>
      </p:sp>
      <p:sp>
        <p:nvSpPr>
          <p:cNvPr id="3" name="Content Placeholder 2">
            <a:extLst>
              <a:ext uri="{FF2B5EF4-FFF2-40B4-BE49-F238E27FC236}">
                <a16:creationId xmlns:a16="http://schemas.microsoft.com/office/drawing/2014/main" id="{6C9E38B7-F159-49E2-BAC7-6E98C70D8FDC}"/>
              </a:ext>
            </a:extLst>
          </p:cNvPr>
          <p:cNvSpPr>
            <a:spLocks noGrp="1"/>
          </p:cNvSpPr>
          <p:nvPr>
            <p:ph idx="1"/>
          </p:nvPr>
        </p:nvSpPr>
        <p:spPr>
          <a:xfrm>
            <a:off x="1981200" y="1591407"/>
            <a:ext cx="8229600" cy="4492869"/>
          </a:xfrm>
        </p:spPr>
        <p:txBody>
          <a:bodyPr>
            <a:normAutofit/>
          </a:bodyPr>
          <a:lstStyle/>
          <a:p>
            <a:r>
              <a:rPr lang="en-US" sz="2800" dirty="0"/>
              <a:t>Gay and other men who have sex with men</a:t>
            </a:r>
          </a:p>
          <a:p>
            <a:r>
              <a:rPr lang="en-US" sz="2800" dirty="0"/>
              <a:t>Sex workers: female, male and transgender</a:t>
            </a:r>
          </a:p>
          <a:p>
            <a:r>
              <a:rPr lang="en-US" sz="2800" dirty="0"/>
              <a:t>People who inject drugs</a:t>
            </a:r>
          </a:p>
          <a:p>
            <a:r>
              <a:rPr lang="en-US" sz="2800" dirty="0"/>
              <a:t>Transgendered people</a:t>
            </a:r>
          </a:p>
          <a:p>
            <a:r>
              <a:rPr lang="en-US" sz="2800" dirty="0"/>
              <a:t>Prisoners</a:t>
            </a:r>
          </a:p>
          <a:p>
            <a:endParaRPr lang="en-US" sz="2400" dirty="0"/>
          </a:p>
          <a:p>
            <a:pPr lvl="2"/>
            <a:endParaRPr lang="en-US" dirty="0"/>
          </a:p>
          <a:p>
            <a:pPr lvl="1"/>
            <a:endParaRPr lang="en-US" sz="2400" dirty="0"/>
          </a:p>
          <a:p>
            <a:pPr lvl="1"/>
            <a:endParaRPr lang="en-US" sz="2400" dirty="0"/>
          </a:p>
          <a:p>
            <a:pPr lvl="1"/>
            <a:endParaRPr lang="en-US" sz="2400" dirty="0"/>
          </a:p>
          <a:p>
            <a:endParaRPr lang="en-US" sz="2800" dirty="0"/>
          </a:p>
          <a:p>
            <a:pPr lvl="1"/>
            <a:endParaRPr lang="en-US" sz="2400" dirty="0"/>
          </a:p>
          <a:p>
            <a:pPr lvl="1"/>
            <a:endParaRPr lang="en-US" sz="2400" dirty="0"/>
          </a:p>
          <a:p>
            <a:endParaRPr lang="en-US" sz="2800" dirty="0"/>
          </a:p>
          <a:p>
            <a:endParaRPr lang="en-US" sz="2200" dirty="0"/>
          </a:p>
          <a:p>
            <a:endParaRPr lang="en-US" sz="2200" dirty="0"/>
          </a:p>
          <a:p>
            <a:pPr lvl="1"/>
            <a:endParaRPr lang="en-US" dirty="0"/>
          </a:p>
        </p:txBody>
      </p:sp>
    </p:spTree>
    <p:extLst>
      <p:ext uri="{BB962C8B-B14F-4D97-AF65-F5344CB8AC3E}">
        <p14:creationId xmlns:p14="http://schemas.microsoft.com/office/powerpoint/2010/main" val="16893209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7FF64E-74B5-45A6-8E71-F01F811B9334}"/>
              </a:ext>
            </a:extLst>
          </p:cNvPr>
          <p:cNvSpPr>
            <a:spLocks noGrp="1"/>
          </p:cNvSpPr>
          <p:nvPr>
            <p:ph type="title"/>
          </p:nvPr>
        </p:nvSpPr>
        <p:spPr/>
        <p:txBody>
          <a:bodyPr/>
          <a:lstStyle/>
          <a:p>
            <a:r>
              <a:rPr lang="en-US" dirty="0"/>
              <a:t>Miles to GO: UNAIDS Update 2018</a:t>
            </a:r>
          </a:p>
        </p:txBody>
      </p:sp>
      <p:sp>
        <p:nvSpPr>
          <p:cNvPr id="3" name="Content Placeholder 2">
            <a:extLst>
              <a:ext uri="{FF2B5EF4-FFF2-40B4-BE49-F238E27FC236}">
                <a16:creationId xmlns:a16="http://schemas.microsoft.com/office/drawing/2014/main" id="{6C9E38B7-F159-49E2-BAC7-6E98C70D8FDC}"/>
              </a:ext>
            </a:extLst>
          </p:cNvPr>
          <p:cNvSpPr>
            <a:spLocks noGrp="1"/>
          </p:cNvSpPr>
          <p:nvPr>
            <p:ph idx="1"/>
          </p:nvPr>
        </p:nvSpPr>
        <p:spPr>
          <a:xfrm>
            <a:off x="1981200" y="1591407"/>
            <a:ext cx="8229600" cy="4492869"/>
          </a:xfrm>
        </p:spPr>
        <p:txBody>
          <a:bodyPr>
            <a:normAutofit fontScale="92500" lnSpcReduction="10000"/>
          </a:bodyPr>
          <a:lstStyle/>
          <a:p>
            <a:r>
              <a:rPr lang="en-US" sz="2800" dirty="0"/>
              <a:t>40% of new HIV infections globally in 2017 among key populations and their sexual partners</a:t>
            </a:r>
          </a:p>
          <a:p>
            <a:r>
              <a:rPr lang="en-US" sz="2800" dirty="0"/>
              <a:t>Risk of HIV acquisition among</a:t>
            </a:r>
          </a:p>
          <a:p>
            <a:pPr lvl="1"/>
            <a:r>
              <a:rPr lang="en-US" sz="2600" dirty="0"/>
              <a:t>gay men and other men who have sex with men 28 times higher than among heterosexual men. </a:t>
            </a:r>
          </a:p>
          <a:p>
            <a:pPr lvl="1"/>
            <a:r>
              <a:rPr lang="en-US" sz="2600" dirty="0"/>
              <a:t>people who inject drugs 22 times higher than for people who do not inject drugs, </a:t>
            </a:r>
          </a:p>
          <a:p>
            <a:pPr lvl="1"/>
            <a:r>
              <a:rPr lang="en-US" sz="2600" dirty="0"/>
              <a:t>female sex workers 13 times higher than adult women aged 15–49 years,</a:t>
            </a:r>
          </a:p>
          <a:p>
            <a:pPr lvl="1"/>
            <a:r>
              <a:rPr lang="en-US" sz="2600" dirty="0"/>
              <a:t>and 13 times higher for transgender women than adults aged 15–49 years </a:t>
            </a:r>
            <a:endParaRPr lang="en-US" sz="2200" dirty="0"/>
          </a:p>
          <a:p>
            <a:pPr lvl="1"/>
            <a:endParaRPr lang="en-US" sz="2400" dirty="0"/>
          </a:p>
          <a:p>
            <a:pPr lvl="1"/>
            <a:endParaRPr lang="en-US" sz="2400" dirty="0"/>
          </a:p>
          <a:p>
            <a:endParaRPr lang="en-US" sz="2800" dirty="0"/>
          </a:p>
          <a:p>
            <a:pPr lvl="1"/>
            <a:endParaRPr lang="en-US" sz="2400" dirty="0"/>
          </a:p>
          <a:p>
            <a:pPr lvl="1"/>
            <a:endParaRPr lang="en-US" sz="2400" dirty="0"/>
          </a:p>
          <a:p>
            <a:endParaRPr lang="en-US" sz="2800" dirty="0"/>
          </a:p>
          <a:p>
            <a:endParaRPr lang="en-US" sz="2200" dirty="0"/>
          </a:p>
          <a:p>
            <a:endParaRPr lang="en-US" sz="2200" dirty="0"/>
          </a:p>
          <a:p>
            <a:pPr lvl="1"/>
            <a:endParaRPr lang="en-US" dirty="0"/>
          </a:p>
        </p:txBody>
      </p:sp>
    </p:spTree>
    <p:extLst>
      <p:ext uri="{BB962C8B-B14F-4D97-AF65-F5344CB8AC3E}">
        <p14:creationId xmlns:p14="http://schemas.microsoft.com/office/powerpoint/2010/main" val="32207103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7FF64E-74B5-45A6-8E71-F01F811B9334}"/>
              </a:ext>
            </a:extLst>
          </p:cNvPr>
          <p:cNvSpPr>
            <a:spLocks noGrp="1"/>
          </p:cNvSpPr>
          <p:nvPr>
            <p:ph type="title"/>
          </p:nvPr>
        </p:nvSpPr>
        <p:spPr/>
        <p:txBody>
          <a:bodyPr/>
          <a:lstStyle/>
          <a:p>
            <a:r>
              <a:rPr lang="en-US" dirty="0"/>
              <a:t>Key Population Service Packages</a:t>
            </a:r>
          </a:p>
        </p:txBody>
      </p:sp>
      <p:sp>
        <p:nvSpPr>
          <p:cNvPr id="3" name="Content Placeholder 2">
            <a:extLst>
              <a:ext uri="{FF2B5EF4-FFF2-40B4-BE49-F238E27FC236}">
                <a16:creationId xmlns:a16="http://schemas.microsoft.com/office/drawing/2014/main" id="{6C9E38B7-F159-49E2-BAC7-6E98C70D8FDC}"/>
              </a:ext>
            </a:extLst>
          </p:cNvPr>
          <p:cNvSpPr>
            <a:spLocks noGrp="1"/>
          </p:cNvSpPr>
          <p:nvPr>
            <p:ph idx="1"/>
          </p:nvPr>
        </p:nvSpPr>
        <p:spPr>
          <a:xfrm>
            <a:off x="1576086" y="1458412"/>
            <a:ext cx="8229600" cy="4660590"/>
          </a:xfrm>
        </p:spPr>
        <p:txBody>
          <a:bodyPr>
            <a:normAutofit fontScale="85000" lnSpcReduction="20000"/>
          </a:bodyPr>
          <a:lstStyle/>
          <a:p>
            <a:r>
              <a:rPr lang="en-US" sz="2400" dirty="0"/>
              <a:t>WHO (2016) </a:t>
            </a:r>
            <a:r>
              <a:rPr lang="en-US" sz="2400" i="1" dirty="0"/>
              <a:t>Consolidated guidelines on HIV prevention, diagnosis, treatment and care for key populations</a:t>
            </a:r>
          </a:p>
          <a:p>
            <a:r>
              <a:rPr lang="en-US" sz="2400" dirty="0"/>
              <a:t>SWIT (2013) </a:t>
            </a:r>
            <a:r>
              <a:rPr lang="en-US" sz="2400" i="1" dirty="0"/>
              <a:t>Implementing Comprehensive HIV/STI </a:t>
            </a:r>
            <a:r>
              <a:rPr lang="en-US" sz="2400" i="1" dirty="0" err="1"/>
              <a:t>Programmes</a:t>
            </a:r>
            <a:r>
              <a:rPr lang="en-US" sz="2400" i="1" dirty="0"/>
              <a:t> with Sex Workers </a:t>
            </a:r>
            <a:r>
              <a:rPr lang="en-US" sz="2400" dirty="0"/>
              <a:t>developed by WHO in collaboration with international partners</a:t>
            </a:r>
          </a:p>
          <a:p>
            <a:r>
              <a:rPr lang="en-US" sz="2400" dirty="0"/>
              <a:t>UNODC (2013) </a:t>
            </a:r>
            <a:r>
              <a:rPr lang="en-US" sz="2400" i="1" dirty="0"/>
              <a:t>HIV prevention, treatment and care in prisons and other closed settings</a:t>
            </a:r>
            <a:r>
              <a:rPr lang="en-US" sz="2400" dirty="0"/>
              <a:t> developed with international partners</a:t>
            </a:r>
          </a:p>
          <a:p>
            <a:r>
              <a:rPr lang="en-US" sz="2400" dirty="0"/>
              <a:t>MSMIT (2015) </a:t>
            </a:r>
            <a:r>
              <a:rPr lang="en-US" sz="2400" i="1" dirty="0"/>
              <a:t>Implementing Comprehensive HIV and STI </a:t>
            </a:r>
            <a:r>
              <a:rPr lang="en-US" sz="2400" i="1" dirty="0" err="1"/>
              <a:t>Programmes</a:t>
            </a:r>
            <a:r>
              <a:rPr lang="en-US" sz="2400" i="1" dirty="0"/>
              <a:t> with Men Who Have Sex with Men </a:t>
            </a:r>
            <a:r>
              <a:rPr lang="en-US" sz="2400" dirty="0"/>
              <a:t>developed by UNFPA in collaboration with international partners</a:t>
            </a:r>
          </a:p>
          <a:p>
            <a:r>
              <a:rPr lang="en-US" sz="2400" dirty="0"/>
              <a:t>TRANSIT (2016) </a:t>
            </a:r>
            <a:r>
              <a:rPr lang="en-US" sz="2400" i="1" dirty="0"/>
              <a:t>Implementing Comprehensive HIV and STI </a:t>
            </a:r>
            <a:r>
              <a:rPr lang="en-US" sz="2400" i="1" dirty="0" err="1"/>
              <a:t>Programmes</a:t>
            </a:r>
            <a:r>
              <a:rPr lang="en-US" sz="2400" i="1" dirty="0"/>
              <a:t> with Transgender People </a:t>
            </a:r>
            <a:r>
              <a:rPr lang="en-US" sz="2400" dirty="0"/>
              <a:t>developed by UNDP in collaboration with international partners</a:t>
            </a:r>
          </a:p>
          <a:p>
            <a:r>
              <a:rPr lang="en-US" sz="2400" dirty="0"/>
              <a:t>IDUIT (2017) </a:t>
            </a:r>
            <a:r>
              <a:rPr lang="en-US" sz="2400" i="1" dirty="0"/>
              <a:t>Implementing Comprehensive HIV and HCV Programs with People Who Inject Drugs </a:t>
            </a:r>
            <a:r>
              <a:rPr lang="en-US" sz="2400" dirty="0"/>
              <a:t>developed with the support of UNODC</a:t>
            </a:r>
          </a:p>
          <a:p>
            <a:pPr marL="0" indent="0">
              <a:buNone/>
            </a:pPr>
            <a:endParaRPr lang="en-US" sz="2800" dirty="0"/>
          </a:p>
          <a:p>
            <a:pPr lvl="1"/>
            <a:endParaRPr lang="en-US" sz="2400" dirty="0"/>
          </a:p>
          <a:p>
            <a:pPr lvl="1"/>
            <a:endParaRPr lang="en-US" sz="2400" dirty="0"/>
          </a:p>
          <a:p>
            <a:endParaRPr lang="en-US" sz="2800" dirty="0"/>
          </a:p>
          <a:p>
            <a:endParaRPr lang="en-US" sz="2200" dirty="0"/>
          </a:p>
          <a:p>
            <a:endParaRPr lang="en-US" sz="2200" dirty="0"/>
          </a:p>
          <a:p>
            <a:pPr lvl="1"/>
            <a:endParaRPr lang="en-US" dirty="0"/>
          </a:p>
        </p:txBody>
      </p:sp>
    </p:spTree>
    <p:extLst>
      <p:ext uri="{BB962C8B-B14F-4D97-AF65-F5344CB8AC3E}">
        <p14:creationId xmlns:p14="http://schemas.microsoft.com/office/powerpoint/2010/main" val="3801473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7FF64E-74B5-45A6-8E71-F01F811B9334}"/>
              </a:ext>
            </a:extLst>
          </p:cNvPr>
          <p:cNvSpPr>
            <a:spLocks noGrp="1"/>
          </p:cNvSpPr>
          <p:nvPr>
            <p:ph type="title"/>
          </p:nvPr>
        </p:nvSpPr>
        <p:spPr/>
        <p:txBody>
          <a:bodyPr/>
          <a:lstStyle/>
          <a:p>
            <a:r>
              <a:rPr lang="en-US" dirty="0"/>
              <a:t>Essential Health Sector Interventions</a:t>
            </a:r>
          </a:p>
        </p:txBody>
      </p:sp>
      <p:sp>
        <p:nvSpPr>
          <p:cNvPr id="3" name="Content Placeholder 2">
            <a:extLst>
              <a:ext uri="{FF2B5EF4-FFF2-40B4-BE49-F238E27FC236}">
                <a16:creationId xmlns:a16="http://schemas.microsoft.com/office/drawing/2014/main" id="{6C9E38B7-F159-49E2-BAC7-6E98C70D8FDC}"/>
              </a:ext>
            </a:extLst>
          </p:cNvPr>
          <p:cNvSpPr>
            <a:spLocks noGrp="1"/>
          </p:cNvSpPr>
          <p:nvPr>
            <p:ph idx="1"/>
          </p:nvPr>
        </p:nvSpPr>
        <p:spPr>
          <a:xfrm>
            <a:off x="1576086" y="1458412"/>
            <a:ext cx="8229600" cy="4660590"/>
          </a:xfrm>
        </p:spPr>
        <p:txBody>
          <a:bodyPr>
            <a:normAutofit lnSpcReduction="10000"/>
          </a:bodyPr>
          <a:lstStyle/>
          <a:p>
            <a:r>
              <a:rPr lang="en-US" sz="2400" dirty="0"/>
              <a:t>Comprehensive condom and lubricant programming</a:t>
            </a:r>
          </a:p>
          <a:p>
            <a:r>
              <a:rPr lang="en-US" sz="2400" dirty="0"/>
              <a:t>Harm reduction interventions for substance use, in particular needle and syringe programs and opioid substitution therapy</a:t>
            </a:r>
          </a:p>
          <a:p>
            <a:r>
              <a:rPr lang="en-US" sz="2400" dirty="0"/>
              <a:t>Behavioral interventions</a:t>
            </a:r>
          </a:p>
          <a:p>
            <a:r>
              <a:rPr lang="en-US" sz="2400" dirty="0"/>
              <a:t>HIV testing and counseling</a:t>
            </a:r>
          </a:p>
          <a:p>
            <a:r>
              <a:rPr lang="en-US" sz="2400" dirty="0"/>
              <a:t>HIV treatment and care</a:t>
            </a:r>
          </a:p>
          <a:p>
            <a:r>
              <a:rPr lang="en-US" sz="2400" dirty="0"/>
              <a:t>Prevention and management of co-infections and other comorbidities, including viral hepatitis, TB, and mental health conditions</a:t>
            </a:r>
          </a:p>
          <a:p>
            <a:r>
              <a:rPr lang="en-US" sz="2400" dirty="0"/>
              <a:t>Sexual and reproductive health interventions</a:t>
            </a:r>
          </a:p>
          <a:p>
            <a:pPr marL="0" indent="0">
              <a:buNone/>
            </a:pPr>
            <a:endParaRPr lang="en-US" sz="2800" dirty="0"/>
          </a:p>
          <a:p>
            <a:pPr lvl="1"/>
            <a:endParaRPr lang="en-US" sz="2400" dirty="0"/>
          </a:p>
          <a:p>
            <a:pPr lvl="1"/>
            <a:endParaRPr lang="en-US" sz="2400" dirty="0"/>
          </a:p>
          <a:p>
            <a:endParaRPr lang="en-US" sz="2800" dirty="0"/>
          </a:p>
          <a:p>
            <a:endParaRPr lang="en-US" sz="2200" dirty="0"/>
          </a:p>
          <a:p>
            <a:endParaRPr lang="en-US" sz="2200" dirty="0"/>
          </a:p>
          <a:p>
            <a:pPr lvl="1"/>
            <a:endParaRPr lang="en-US" dirty="0"/>
          </a:p>
        </p:txBody>
      </p:sp>
    </p:spTree>
    <p:extLst>
      <p:ext uri="{BB962C8B-B14F-4D97-AF65-F5344CB8AC3E}">
        <p14:creationId xmlns:p14="http://schemas.microsoft.com/office/powerpoint/2010/main" val="23967549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7FF64E-74B5-45A6-8E71-F01F811B9334}"/>
              </a:ext>
            </a:extLst>
          </p:cNvPr>
          <p:cNvSpPr>
            <a:spLocks noGrp="1"/>
          </p:cNvSpPr>
          <p:nvPr>
            <p:ph type="title"/>
          </p:nvPr>
        </p:nvSpPr>
        <p:spPr/>
        <p:txBody>
          <a:bodyPr/>
          <a:lstStyle/>
          <a:p>
            <a:r>
              <a:rPr lang="en-US" dirty="0"/>
              <a:t>Essential Strategies for an Enabling Environment</a:t>
            </a:r>
          </a:p>
        </p:txBody>
      </p:sp>
      <p:sp>
        <p:nvSpPr>
          <p:cNvPr id="3" name="Content Placeholder 2">
            <a:extLst>
              <a:ext uri="{FF2B5EF4-FFF2-40B4-BE49-F238E27FC236}">
                <a16:creationId xmlns:a16="http://schemas.microsoft.com/office/drawing/2014/main" id="{6C9E38B7-F159-49E2-BAC7-6E98C70D8FDC}"/>
              </a:ext>
            </a:extLst>
          </p:cNvPr>
          <p:cNvSpPr>
            <a:spLocks noGrp="1"/>
          </p:cNvSpPr>
          <p:nvPr>
            <p:ph idx="1"/>
          </p:nvPr>
        </p:nvSpPr>
        <p:spPr>
          <a:xfrm>
            <a:off x="1576086" y="2129742"/>
            <a:ext cx="8229600" cy="3989260"/>
          </a:xfrm>
        </p:spPr>
        <p:txBody>
          <a:bodyPr>
            <a:normAutofit/>
          </a:bodyPr>
          <a:lstStyle/>
          <a:p>
            <a:r>
              <a:rPr lang="en-US" sz="2400" dirty="0"/>
              <a:t>Supportive legislation, policy, and financial commitment, including decriminalization of behaviors of KP</a:t>
            </a:r>
          </a:p>
          <a:p>
            <a:r>
              <a:rPr lang="en-US" sz="2400" dirty="0"/>
              <a:t>Addressing stigma and discrimination</a:t>
            </a:r>
          </a:p>
          <a:p>
            <a:r>
              <a:rPr lang="en-US" sz="2400" dirty="0"/>
              <a:t>Community empowerment</a:t>
            </a:r>
          </a:p>
          <a:p>
            <a:r>
              <a:rPr lang="en-US" sz="2400" dirty="0"/>
              <a:t>Addressing violence against people from key populations</a:t>
            </a:r>
          </a:p>
          <a:p>
            <a:pPr lvl="1"/>
            <a:endParaRPr lang="en-US" sz="2400" dirty="0"/>
          </a:p>
          <a:p>
            <a:pPr lvl="1"/>
            <a:endParaRPr lang="en-US" sz="2400" dirty="0"/>
          </a:p>
          <a:p>
            <a:endParaRPr lang="en-US" sz="2800" dirty="0"/>
          </a:p>
          <a:p>
            <a:endParaRPr lang="en-US" sz="2200" dirty="0"/>
          </a:p>
          <a:p>
            <a:endParaRPr lang="en-US" sz="2200" dirty="0"/>
          </a:p>
          <a:p>
            <a:pPr lvl="1"/>
            <a:endParaRPr lang="en-US" dirty="0"/>
          </a:p>
        </p:txBody>
      </p:sp>
    </p:spTree>
    <p:extLst>
      <p:ext uri="{BB962C8B-B14F-4D97-AF65-F5344CB8AC3E}">
        <p14:creationId xmlns:p14="http://schemas.microsoft.com/office/powerpoint/2010/main" val="16215124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7FF64E-74B5-45A6-8E71-F01F811B9334}"/>
              </a:ext>
            </a:extLst>
          </p:cNvPr>
          <p:cNvSpPr>
            <a:spLocks noGrp="1"/>
          </p:cNvSpPr>
          <p:nvPr>
            <p:ph type="title"/>
          </p:nvPr>
        </p:nvSpPr>
        <p:spPr/>
        <p:txBody>
          <a:bodyPr/>
          <a:lstStyle/>
          <a:p>
            <a:r>
              <a:rPr lang="en-US" dirty="0"/>
              <a:t>UNAIDS Guidance</a:t>
            </a:r>
          </a:p>
        </p:txBody>
      </p:sp>
      <p:sp>
        <p:nvSpPr>
          <p:cNvPr id="3" name="Content Placeholder 2">
            <a:extLst>
              <a:ext uri="{FF2B5EF4-FFF2-40B4-BE49-F238E27FC236}">
                <a16:creationId xmlns:a16="http://schemas.microsoft.com/office/drawing/2014/main" id="{6C9E38B7-F159-49E2-BAC7-6E98C70D8FDC}"/>
              </a:ext>
            </a:extLst>
          </p:cNvPr>
          <p:cNvSpPr>
            <a:spLocks noGrp="1"/>
          </p:cNvSpPr>
          <p:nvPr>
            <p:ph idx="1"/>
          </p:nvPr>
        </p:nvSpPr>
        <p:spPr>
          <a:xfrm>
            <a:off x="1576086" y="1458412"/>
            <a:ext cx="8229600" cy="4660590"/>
          </a:xfrm>
        </p:spPr>
        <p:txBody>
          <a:bodyPr>
            <a:normAutofit/>
          </a:bodyPr>
          <a:lstStyle/>
          <a:p>
            <a:r>
              <a:rPr lang="en-US" sz="2400" dirty="0"/>
              <a:t>UNAIDS (2015) </a:t>
            </a:r>
            <a:r>
              <a:rPr lang="en-US" sz="2400" i="1" dirty="0"/>
              <a:t>Fast-tracking Combination Prevention</a:t>
            </a:r>
          </a:p>
          <a:p>
            <a:r>
              <a:rPr lang="en-US" sz="2400" dirty="0"/>
              <a:t>UNAIDS (2017) HIV Prevention 2020 Road Map</a:t>
            </a:r>
            <a:endParaRPr lang="en-US" sz="2400" i="1" dirty="0"/>
          </a:p>
          <a:p>
            <a:pPr lvl="1"/>
            <a:endParaRPr lang="en-US" sz="2400" dirty="0"/>
          </a:p>
          <a:p>
            <a:pPr lvl="1"/>
            <a:endParaRPr lang="en-US" sz="2400" dirty="0"/>
          </a:p>
          <a:p>
            <a:endParaRPr lang="en-US" sz="2800" dirty="0"/>
          </a:p>
          <a:p>
            <a:endParaRPr lang="en-US" sz="2200" dirty="0"/>
          </a:p>
          <a:p>
            <a:endParaRPr lang="en-US" sz="2200" dirty="0"/>
          </a:p>
          <a:p>
            <a:pPr lvl="1"/>
            <a:endParaRPr lang="en-US" dirty="0"/>
          </a:p>
        </p:txBody>
      </p:sp>
    </p:spTree>
    <p:extLst>
      <p:ext uri="{BB962C8B-B14F-4D97-AF65-F5344CB8AC3E}">
        <p14:creationId xmlns:p14="http://schemas.microsoft.com/office/powerpoint/2010/main" val="177589578"/>
      </p:ext>
    </p:extLst>
  </p:cSld>
  <p:clrMapOvr>
    <a:masterClrMapping/>
  </p:clrMapOvr>
</p:sld>
</file>

<file path=ppt/theme/theme1.xml><?xml version="1.0" encoding="utf-8"?>
<a:theme xmlns:a="http://schemas.openxmlformats.org/drawingml/2006/main" name="Facet">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930D78025E67C4897BD5E9AAA676762" ma:contentTypeVersion="4" ma:contentTypeDescription="Create a new document." ma:contentTypeScope="" ma:versionID="8ad5acf3cd40be96480a38fd7501f8f2">
  <xsd:schema xmlns:xsd="http://www.w3.org/2001/XMLSchema" xmlns:xs="http://www.w3.org/2001/XMLSchema" xmlns:p="http://schemas.microsoft.com/office/2006/metadata/properties" xmlns:ns2="e5f2f21d-0168-4e39-b632-af7653226ed9" xmlns:ns3="289a5d24-e63c-4465-a015-6b329758452c" targetNamespace="http://schemas.microsoft.com/office/2006/metadata/properties" ma:root="true" ma:fieldsID="177bf6353f5fad34f429c44600e7257d" ns2:_="" ns3:_="">
    <xsd:import namespace="e5f2f21d-0168-4e39-b632-af7653226ed9"/>
    <xsd:import namespace="289a5d24-e63c-4465-a015-6b329758452c"/>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5f2f21d-0168-4e39-b632-af7653226ed9"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89a5d24-e63c-4465-a015-6b329758452c"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D62C8C2-B79A-4657-8633-D3B9433820C0}"/>
</file>

<file path=customXml/itemProps2.xml><?xml version="1.0" encoding="utf-8"?>
<ds:datastoreItem xmlns:ds="http://schemas.openxmlformats.org/officeDocument/2006/customXml" ds:itemID="{29C7249B-45C7-4557-A56D-6F002AF23CD2}"/>
</file>

<file path=customXml/itemProps3.xml><?xml version="1.0" encoding="utf-8"?>
<ds:datastoreItem xmlns:ds="http://schemas.openxmlformats.org/officeDocument/2006/customXml" ds:itemID="{FA1352A2-125B-4A96-8BA3-3D6BDE2C1BF7}"/>
</file>

<file path=docProps/app.xml><?xml version="1.0" encoding="utf-8"?>
<Properties xmlns="http://schemas.openxmlformats.org/officeDocument/2006/extended-properties" xmlns:vt="http://schemas.openxmlformats.org/officeDocument/2006/docPropsVTypes">
  <Template>{2C21E7BA-5D21-924A-93A0-CCE6DEF64DD8}tf10001060</Template>
  <TotalTime>4278</TotalTime>
  <Words>1568</Words>
  <Application>Microsoft Office PowerPoint</Application>
  <PresentationFormat>Widescreen</PresentationFormat>
  <Paragraphs>256</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Trebuchet MS</vt:lpstr>
      <vt:lpstr>Wingdings 3</vt:lpstr>
      <vt:lpstr>Facet</vt:lpstr>
      <vt:lpstr>Core issues in HIV prevention among Key Populations</vt:lpstr>
      <vt:lpstr>Overview</vt:lpstr>
      <vt:lpstr>Stef Baral’s final slide: Plenary, AIDS 2018</vt:lpstr>
      <vt:lpstr>Key Populations</vt:lpstr>
      <vt:lpstr>Miles to GO: UNAIDS Update 2018</vt:lpstr>
      <vt:lpstr>Key Population Service Packages</vt:lpstr>
      <vt:lpstr>Essential Health Sector Interventions</vt:lpstr>
      <vt:lpstr>Essential Strategies for an Enabling Environment</vt:lpstr>
      <vt:lpstr>UNAIDS Guidance</vt:lpstr>
      <vt:lpstr>Combination Prevention Interventions</vt:lpstr>
      <vt:lpstr>Global Fund study on KP Service Packages</vt:lpstr>
      <vt:lpstr>KP packages Assessed In-Country</vt:lpstr>
      <vt:lpstr>Global Fund study on KP Service Packages</vt:lpstr>
      <vt:lpstr>Global Fund study on KP Service Packages</vt:lpstr>
      <vt:lpstr>Elements included in national designs - SW</vt:lpstr>
      <vt:lpstr>Design Analysis</vt:lpstr>
      <vt:lpstr>Design Analysis</vt:lpstr>
      <vt:lpstr>Implementation across KP</vt:lpstr>
      <vt:lpstr>Implementation Analysis: Key Points</vt:lpstr>
      <vt:lpstr>Monitoring Analysis: Key Points</vt:lpstr>
      <vt:lpstr>Limits of a Standardized Package: 3 Trends</vt:lpstr>
      <vt:lpstr>Limits of a Standardized Package: 3 Trends</vt:lpstr>
      <vt:lpstr>Core issues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giedrius likatavicius</dc:creator>
  <cp:lastModifiedBy>KOBEL, Wiebke</cp:lastModifiedBy>
  <cp:revision>86</cp:revision>
  <dcterms:created xsi:type="dcterms:W3CDTF">2017-11-12T19:24:15Z</dcterms:created>
  <dcterms:modified xsi:type="dcterms:W3CDTF">2018-09-25T09:14:47Z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0x010100A930D78025E67C4897BD5E9AAA676762</vt:lpwstr>
  </property>
</Properties>
</file>