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9"/>
  </p:notesMasterIdLst>
  <p:sldIdLst>
    <p:sldId id="266" r:id="rId3"/>
    <p:sldId id="3978" r:id="rId4"/>
    <p:sldId id="4704" r:id="rId5"/>
    <p:sldId id="4705" r:id="rId6"/>
    <p:sldId id="256" r:id="rId7"/>
    <p:sldId id="470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46ECC-3E89-4D50-92B2-E0A3014FBD4B}" v="2" dt="2026-04-27T13:28:0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MBE, Lycias" userId="819fe179-392a-4df0-97f5-77f0d5008f0d" providerId="ADAL" clId="{EB8D72C8-6560-458D-A123-4B9551879AA3}"/>
    <pc:docChg chg="custSel addSld delSld modSld">
      <pc:chgData name="ZEMBE, Lycias" userId="819fe179-392a-4df0-97f5-77f0d5008f0d" providerId="ADAL" clId="{EB8D72C8-6560-458D-A123-4B9551879AA3}" dt="2026-04-27T13:50:15.823" v="302" actId="255"/>
      <pc:docMkLst>
        <pc:docMk/>
      </pc:docMkLst>
      <pc:sldChg chg="modSp add mod">
        <pc:chgData name="ZEMBE, Lycias" userId="819fe179-392a-4df0-97f5-77f0d5008f0d" providerId="ADAL" clId="{EB8D72C8-6560-458D-A123-4B9551879AA3}" dt="2026-04-27T13:50:15.823" v="302" actId="255"/>
        <pc:sldMkLst>
          <pc:docMk/>
          <pc:sldMk cId="0" sldId="256"/>
        </pc:sldMkLst>
        <pc:spChg chg="mod">
          <ac:chgData name="ZEMBE, Lycias" userId="819fe179-392a-4df0-97f5-77f0d5008f0d" providerId="ADAL" clId="{EB8D72C8-6560-458D-A123-4B9551879AA3}" dt="2026-04-27T13:39:20.982" v="245" actId="207"/>
          <ac:spMkLst>
            <pc:docMk/>
            <pc:sldMk cId="0" sldId="256"/>
            <ac:spMk id="2" creationId="{00000000-0000-0000-0000-000000000000}"/>
          </ac:spMkLst>
        </pc:spChg>
        <pc:spChg chg="mod">
          <ac:chgData name="ZEMBE, Lycias" userId="819fe179-392a-4df0-97f5-77f0d5008f0d" providerId="ADAL" clId="{EB8D72C8-6560-458D-A123-4B9551879AA3}" dt="2026-04-27T13:46:33.588" v="269" actId="14100"/>
          <ac:spMkLst>
            <pc:docMk/>
            <pc:sldMk cId="0" sldId="256"/>
            <ac:spMk id="3" creationId="{00000000-0000-0000-0000-000000000000}"/>
          </ac:spMkLst>
        </pc:spChg>
        <pc:spChg chg="mod">
          <ac:chgData name="ZEMBE, Lycias" userId="819fe179-392a-4df0-97f5-77f0d5008f0d" providerId="ADAL" clId="{EB8D72C8-6560-458D-A123-4B9551879AA3}" dt="2026-04-27T13:46:50.905" v="271" actId="207"/>
          <ac:spMkLst>
            <pc:docMk/>
            <pc:sldMk cId="0" sldId="256"/>
            <ac:spMk id="4" creationId="{00000000-0000-0000-0000-000000000000}"/>
          </ac:spMkLst>
        </pc:spChg>
        <pc:spChg chg="mod">
          <ac:chgData name="ZEMBE, Lycias" userId="819fe179-392a-4df0-97f5-77f0d5008f0d" providerId="ADAL" clId="{EB8D72C8-6560-458D-A123-4B9551879AA3}" dt="2026-04-27T13:39:52.051" v="246" actId="207"/>
          <ac:spMkLst>
            <pc:docMk/>
            <pc:sldMk cId="0" sldId="256"/>
            <ac:spMk id="5" creationId="{00000000-0000-0000-0000-000000000000}"/>
          </ac:spMkLst>
        </pc:spChg>
        <pc:spChg chg="mod">
          <ac:chgData name="ZEMBE, Lycias" userId="819fe179-392a-4df0-97f5-77f0d5008f0d" providerId="ADAL" clId="{EB8D72C8-6560-458D-A123-4B9551879AA3}" dt="2026-04-27T13:50:15.823" v="302" actId="255"/>
          <ac:spMkLst>
            <pc:docMk/>
            <pc:sldMk cId="0" sldId="256"/>
            <ac:spMk id="6" creationId="{00000000-0000-0000-0000-000000000000}"/>
          </ac:spMkLst>
        </pc:spChg>
        <pc:spChg chg="mod">
          <ac:chgData name="ZEMBE, Lycias" userId="819fe179-392a-4df0-97f5-77f0d5008f0d" providerId="ADAL" clId="{EB8D72C8-6560-458D-A123-4B9551879AA3}" dt="2026-04-27T13:50:15.823" v="302" actId="255"/>
          <ac:spMkLst>
            <pc:docMk/>
            <pc:sldMk cId="0" sldId="256"/>
            <ac:spMk id="7" creationId="{00000000-0000-0000-0000-000000000000}"/>
          </ac:spMkLst>
        </pc:spChg>
        <pc:spChg chg="mod">
          <ac:chgData name="ZEMBE, Lycias" userId="819fe179-392a-4df0-97f5-77f0d5008f0d" providerId="ADAL" clId="{EB8D72C8-6560-458D-A123-4B9551879AA3}" dt="2026-04-27T13:33:03.683" v="223" actId="1038"/>
          <ac:spMkLst>
            <pc:docMk/>
            <pc:sldMk cId="0" sldId="256"/>
            <ac:spMk id="8" creationId="{00000000-0000-0000-0000-000000000000}"/>
          </ac:spMkLst>
        </pc:spChg>
        <pc:spChg chg="mod">
          <ac:chgData name="ZEMBE, Lycias" userId="819fe179-392a-4df0-97f5-77f0d5008f0d" providerId="ADAL" clId="{EB8D72C8-6560-458D-A123-4B9551879AA3}" dt="2026-04-27T13:31:57.017" v="166" actId="207"/>
          <ac:spMkLst>
            <pc:docMk/>
            <pc:sldMk cId="0" sldId="256"/>
            <ac:spMk id="9" creationId="{00000000-0000-0000-0000-000000000000}"/>
          </ac:spMkLst>
        </pc:spChg>
        <pc:spChg chg="mod">
          <ac:chgData name="ZEMBE, Lycias" userId="819fe179-392a-4df0-97f5-77f0d5008f0d" providerId="ADAL" clId="{EB8D72C8-6560-458D-A123-4B9551879AA3}" dt="2026-04-27T13:32:54.707" v="195" actId="1037"/>
          <ac:spMkLst>
            <pc:docMk/>
            <pc:sldMk cId="0" sldId="256"/>
            <ac:spMk id="10" creationId="{00000000-0000-0000-0000-000000000000}"/>
          </ac:spMkLst>
        </pc:spChg>
        <pc:spChg chg="mod">
          <ac:chgData name="ZEMBE, Lycias" userId="819fe179-392a-4df0-97f5-77f0d5008f0d" providerId="ADAL" clId="{EB8D72C8-6560-458D-A123-4B9551879AA3}" dt="2026-04-27T13:32:49.068" v="181" actId="1038"/>
          <ac:spMkLst>
            <pc:docMk/>
            <pc:sldMk cId="0" sldId="256"/>
            <ac:spMk id="11" creationId="{00000000-0000-0000-0000-000000000000}"/>
          </ac:spMkLst>
        </pc:spChg>
        <pc:spChg chg="mod">
          <ac:chgData name="ZEMBE, Lycias" userId="819fe179-392a-4df0-97f5-77f0d5008f0d" providerId="ADAL" clId="{EB8D72C8-6560-458D-A123-4B9551879AA3}" dt="2026-04-27T13:50:15.823" v="302" actId="255"/>
          <ac:spMkLst>
            <pc:docMk/>
            <pc:sldMk cId="0" sldId="256"/>
            <ac:spMk id="12" creationId="{00000000-0000-0000-0000-000000000000}"/>
          </ac:spMkLst>
        </pc:spChg>
        <pc:spChg chg="mod">
          <ac:chgData name="ZEMBE, Lycias" userId="819fe179-392a-4df0-97f5-77f0d5008f0d" providerId="ADAL" clId="{EB8D72C8-6560-458D-A123-4B9551879AA3}" dt="2026-04-27T13:50:15.823" v="302" actId="255"/>
          <ac:spMkLst>
            <pc:docMk/>
            <pc:sldMk cId="0" sldId="256"/>
            <ac:spMk id="14" creationId="{00000000-0000-0000-0000-000000000000}"/>
          </ac:spMkLst>
        </pc:spChg>
        <pc:spChg chg="mod">
          <ac:chgData name="ZEMBE, Lycias" userId="819fe179-392a-4df0-97f5-77f0d5008f0d" providerId="ADAL" clId="{EB8D72C8-6560-458D-A123-4B9551879AA3}" dt="2026-04-27T13:50:15.823" v="302" actId="255"/>
          <ac:spMkLst>
            <pc:docMk/>
            <pc:sldMk cId="0" sldId="256"/>
            <ac:spMk id="16" creationId="{00000000-0000-0000-0000-000000000000}"/>
          </ac:spMkLst>
        </pc:spChg>
        <pc:spChg chg="mod">
          <ac:chgData name="ZEMBE, Lycias" userId="819fe179-392a-4df0-97f5-77f0d5008f0d" providerId="ADAL" clId="{EB8D72C8-6560-458D-A123-4B9551879AA3}" dt="2026-04-27T13:47:20.313" v="279" actId="1035"/>
          <ac:spMkLst>
            <pc:docMk/>
            <pc:sldMk cId="0" sldId="256"/>
            <ac:spMk id="17" creationId="{00000000-0000-0000-0000-000000000000}"/>
          </ac:spMkLst>
        </pc:spChg>
        <pc:spChg chg="mod">
          <ac:chgData name="ZEMBE, Lycias" userId="819fe179-392a-4df0-97f5-77f0d5008f0d" providerId="ADAL" clId="{EB8D72C8-6560-458D-A123-4B9551879AA3}" dt="2026-04-27T13:31:10.755" v="155" actId="20577"/>
          <ac:spMkLst>
            <pc:docMk/>
            <pc:sldMk cId="0" sldId="256"/>
            <ac:spMk id="19" creationId="{00000000-0000-0000-0000-000000000000}"/>
          </ac:spMkLst>
        </pc:spChg>
        <pc:spChg chg="mod">
          <ac:chgData name="ZEMBE, Lycias" userId="819fe179-392a-4df0-97f5-77f0d5008f0d" providerId="ADAL" clId="{EB8D72C8-6560-458D-A123-4B9551879AA3}" dt="2026-04-27T13:47:29.022" v="288" actId="1035"/>
          <ac:spMkLst>
            <pc:docMk/>
            <pc:sldMk cId="0" sldId="256"/>
            <ac:spMk id="22" creationId="{00000000-0000-0000-0000-000000000000}"/>
          </ac:spMkLst>
        </pc:spChg>
        <pc:spChg chg="mod">
          <ac:chgData name="ZEMBE, Lycias" userId="819fe179-392a-4df0-97f5-77f0d5008f0d" providerId="ADAL" clId="{EB8D72C8-6560-458D-A123-4B9551879AA3}" dt="2026-04-27T13:50:15.823" v="302" actId="255"/>
          <ac:spMkLst>
            <pc:docMk/>
            <pc:sldMk cId="0" sldId="256"/>
            <ac:spMk id="24" creationId="{00000000-0000-0000-0000-000000000000}"/>
          </ac:spMkLst>
        </pc:spChg>
        <pc:spChg chg="mod">
          <ac:chgData name="ZEMBE, Lycias" userId="819fe179-392a-4df0-97f5-77f0d5008f0d" providerId="ADAL" clId="{EB8D72C8-6560-458D-A123-4B9551879AA3}" dt="2026-04-27T13:39:10.723" v="243" actId="1036"/>
          <ac:spMkLst>
            <pc:docMk/>
            <pc:sldMk cId="0" sldId="256"/>
            <ac:spMk id="27" creationId="{00000000-0000-0000-0000-000000000000}"/>
          </ac:spMkLst>
        </pc:spChg>
        <pc:spChg chg="mod">
          <ac:chgData name="ZEMBE, Lycias" userId="819fe179-392a-4df0-97f5-77f0d5008f0d" providerId="ADAL" clId="{EB8D72C8-6560-458D-A123-4B9551879AA3}" dt="2026-04-27T13:50:15.823" v="302" actId="255"/>
          <ac:spMkLst>
            <pc:docMk/>
            <pc:sldMk cId="0" sldId="256"/>
            <ac:spMk id="28" creationId="{00000000-0000-0000-0000-000000000000}"/>
          </ac:spMkLst>
        </pc:spChg>
        <pc:spChg chg="mod">
          <ac:chgData name="ZEMBE, Lycias" userId="819fe179-392a-4df0-97f5-77f0d5008f0d" providerId="ADAL" clId="{EB8D72C8-6560-458D-A123-4B9551879AA3}" dt="2026-04-27T13:50:15.823" v="302" actId="255"/>
          <ac:spMkLst>
            <pc:docMk/>
            <pc:sldMk cId="0" sldId="256"/>
            <ac:spMk id="31" creationId="{00000000-0000-0000-0000-000000000000}"/>
          </ac:spMkLst>
        </pc:spChg>
        <pc:spChg chg="mod">
          <ac:chgData name="ZEMBE, Lycias" userId="819fe179-392a-4df0-97f5-77f0d5008f0d" providerId="ADAL" clId="{EB8D72C8-6560-458D-A123-4B9551879AA3}" dt="2026-04-27T13:47:35.218" v="293" actId="1035"/>
          <ac:spMkLst>
            <pc:docMk/>
            <pc:sldMk cId="0" sldId="256"/>
            <ac:spMk id="32" creationId="{00000000-0000-0000-0000-000000000000}"/>
          </ac:spMkLst>
        </pc:spChg>
        <pc:spChg chg="mod">
          <ac:chgData name="ZEMBE, Lycias" userId="819fe179-392a-4df0-97f5-77f0d5008f0d" providerId="ADAL" clId="{EB8D72C8-6560-458D-A123-4B9551879AA3}" dt="2026-04-27T13:50:15.823" v="302" actId="255"/>
          <ac:spMkLst>
            <pc:docMk/>
            <pc:sldMk cId="0" sldId="256"/>
            <ac:spMk id="35" creationId="{00000000-0000-0000-0000-000000000000}"/>
          </ac:spMkLst>
        </pc:spChg>
        <pc:spChg chg="mod">
          <ac:chgData name="ZEMBE, Lycias" userId="819fe179-392a-4df0-97f5-77f0d5008f0d" providerId="ADAL" clId="{EB8D72C8-6560-458D-A123-4B9551879AA3}" dt="2026-04-27T13:47:41.416" v="299" actId="1035"/>
          <ac:spMkLst>
            <pc:docMk/>
            <pc:sldMk cId="0" sldId="256"/>
            <ac:spMk id="37" creationId="{00000000-0000-0000-0000-000000000000}"/>
          </ac:spMkLst>
        </pc:spChg>
        <pc:spChg chg="mod">
          <ac:chgData name="ZEMBE, Lycias" userId="819fe179-392a-4df0-97f5-77f0d5008f0d" providerId="ADAL" clId="{EB8D72C8-6560-458D-A123-4B9551879AA3}" dt="2026-04-27T13:50:15.823" v="302" actId="255"/>
          <ac:spMkLst>
            <pc:docMk/>
            <pc:sldMk cId="0" sldId="256"/>
            <ac:spMk id="39" creationId="{00000000-0000-0000-0000-000000000000}"/>
          </ac:spMkLst>
        </pc:spChg>
      </pc:sldChg>
      <pc:sldChg chg="addSp delSp modSp mod">
        <pc:chgData name="ZEMBE, Lycias" userId="819fe179-392a-4df0-97f5-77f0d5008f0d" providerId="ADAL" clId="{EB8D72C8-6560-458D-A123-4B9551879AA3}" dt="2026-04-27T13:45:44.562" v="262" actId="1038"/>
        <pc:sldMkLst>
          <pc:docMk/>
          <pc:sldMk cId="3590826976" sldId="266"/>
        </pc:sldMkLst>
        <pc:spChg chg="mod">
          <ac:chgData name="ZEMBE, Lycias" userId="819fe179-392a-4df0-97f5-77f0d5008f0d" providerId="ADAL" clId="{EB8D72C8-6560-458D-A123-4B9551879AA3}" dt="2026-04-27T13:44:25.831" v="253" actId="1076"/>
          <ac:spMkLst>
            <pc:docMk/>
            <pc:sldMk cId="3590826976" sldId="266"/>
            <ac:spMk id="2" creationId="{429838A4-C1AC-8E4D-B4B0-A9C694280F6B}"/>
          </ac:spMkLst>
        </pc:spChg>
        <pc:spChg chg="mod">
          <ac:chgData name="ZEMBE, Lycias" userId="819fe179-392a-4df0-97f5-77f0d5008f0d" providerId="ADAL" clId="{EB8D72C8-6560-458D-A123-4B9551879AA3}" dt="2026-04-27T13:22:20.491" v="120" actId="207"/>
          <ac:spMkLst>
            <pc:docMk/>
            <pc:sldMk cId="3590826976" sldId="266"/>
            <ac:spMk id="4" creationId="{C30FECA1-5EE9-664B-A417-88710AF43610}"/>
          </ac:spMkLst>
        </pc:spChg>
        <pc:picChg chg="add del mod ord">
          <ac:chgData name="ZEMBE, Lycias" userId="819fe179-392a-4df0-97f5-77f0d5008f0d" providerId="ADAL" clId="{EB8D72C8-6560-458D-A123-4B9551879AA3}" dt="2026-04-27T12:03:21.928" v="3" actId="21"/>
          <ac:picMkLst>
            <pc:docMk/>
            <pc:sldMk cId="3590826976" sldId="266"/>
            <ac:picMk id="5" creationId="{A41F4047-F38B-E25D-5494-0B399BFBF236}"/>
          </ac:picMkLst>
        </pc:picChg>
        <pc:picChg chg="add del mod">
          <ac:chgData name="ZEMBE, Lycias" userId="819fe179-392a-4df0-97f5-77f0d5008f0d" providerId="ADAL" clId="{EB8D72C8-6560-458D-A123-4B9551879AA3}" dt="2026-04-27T13:44:43.806" v="254" actId="478"/>
          <ac:picMkLst>
            <pc:docMk/>
            <pc:sldMk cId="3590826976" sldId="266"/>
            <ac:picMk id="8" creationId="{0510A409-55F1-39E7-A235-558F4324BE83}"/>
          </ac:picMkLst>
        </pc:picChg>
        <pc:picChg chg="add mod">
          <ac:chgData name="ZEMBE, Lycias" userId="819fe179-392a-4df0-97f5-77f0d5008f0d" providerId="ADAL" clId="{EB8D72C8-6560-458D-A123-4B9551879AA3}" dt="2026-04-27T13:45:44.562" v="262" actId="1038"/>
          <ac:picMkLst>
            <pc:docMk/>
            <pc:sldMk cId="3590826976" sldId="266"/>
            <ac:picMk id="10" creationId="{F613D9EC-84E0-4D59-9082-3252B2D49468}"/>
          </ac:picMkLst>
        </pc:picChg>
      </pc:sldChg>
      <pc:sldChg chg="addSp delSp modSp mod">
        <pc:chgData name="ZEMBE, Lycias" userId="819fe179-392a-4df0-97f5-77f0d5008f0d" providerId="ADAL" clId="{EB8D72C8-6560-458D-A123-4B9551879AA3}" dt="2026-04-27T13:14:09.634" v="93" actId="207"/>
        <pc:sldMkLst>
          <pc:docMk/>
          <pc:sldMk cId="1067105169" sldId="3978"/>
        </pc:sldMkLst>
        <pc:spChg chg="mod">
          <ac:chgData name="ZEMBE, Lycias" userId="819fe179-392a-4df0-97f5-77f0d5008f0d" providerId="ADAL" clId="{EB8D72C8-6560-458D-A123-4B9551879AA3}" dt="2026-04-27T13:06:34.182" v="79" actId="6549"/>
          <ac:spMkLst>
            <pc:docMk/>
            <pc:sldMk cId="1067105169" sldId="3978"/>
            <ac:spMk id="3" creationId="{126591E4-F64A-002B-D466-9440EB69CE92}"/>
          </ac:spMkLst>
        </pc:spChg>
        <pc:spChg chg="mod">
          <ac:chgData name="ZEMBE, Lycias" userId="819fe179-392a-4df0-97f5-77f0d5008f0d" providerId="ADAL" clId="{EB8D72C8-6560-458D-A123-4B9551879AA3}" dt="2026-04-27T13:12:09.696" v="89" actId="403"/>
          <ac:spMkLst>
            <pc:docMk/>
            <pc:sldMk cId="1067105169" sldId="3978"/>
            <ac:spMk id="6" creationId="{F1BF6637-9EEF-947E-125D-7FD9957C0094}"/>
          </ac:spMkLst>
        </pc:spChg>
        <pc:spChg chg="mod">
          <ac:chgData name="ZEMBE, Lycias" userId="819fe179-392a-4df0-97f5-77f0d5008f0d" providerId="ADAL" clId="{EB8D72C8-6560-458D-A123-4B9551879AA3}" dt="2026-04-27T13:14:09.634" v="93" actId="207"/>
          <ac:spMkLst>
            <pc:docMk/>
            <pc:sldMk cId="1067105169" sldId="3978"/>
            <ac:spMk id="8" creationId="{A8B6784E-18C3-26ED-F037-6C56CA1FC139}"/>
          </ac:spMkLst>
        </pc:spChg>
        <pc:picChg chg="add del mod">
          <ac:chgData name="ZEMBE, Lycias" userId="819fe179-392a-4df0-97f5-77f0d5008f0d" providerId="ADAL" clId="{EB8D72C8-6560-458D-A123-4B9551879AA3}" dt="2026-04-27T12:04:14.318" v="8" actId="478"/>
          <ac:picMkLst>
            <pc:docMk/>
            <pc:sldMk cId="1067105169" sldId="3978"/>
            <ac:picMk id="5" creationId="{A41F4047-F38B-E25D-5494-0B399BFBF236}"/>
          </ac:picMkLst>
        </pc:picChg>
      </pc:sldChg>
      <pc:sldChg chg="del">
        <pc:chgData name="ZEMBE, Lycias" userId="819fe179-392a-4df0-97f5-77f0d5008f0d" providerId="ADAL" clId="{EB8D72C8-6560-458D-A123-4B9551879AA3}" dt="2026-04-27T12:54:40.320" v="34" actId="47"/>
        <pc:sldMkLst>
          <pc:docMk/>
          <pc:sldMk cId="1069929061" sldId="4703"/>
        </pc:sldMkLst>
      </pc:sldChg>
      <pc:sldChg chg="addSp modSp mod">
        <pc:chgData name="ZEMBE, Lycias" userId="819fe179-392a-4df0-97f5-77f0d5008f0d" providerId="ADAL" clId="{EB8D72C8-6560-458D-A123-4B9551879AA3}" dt="2026-04-27T13:10:55.234" v="84" actId="14100"/>
        <pc:sldMkLst>
          <pc:docMk/>
          <pc:sldMk cId="1446364292" sldId="4704"/>
        </pc:sldMkLst>
        <pc:spChg chg="mod">
          <ac:chgData name="ZEMBE, Lycias" userId="819fe179-392a-4df0-97f5-77f0d5008f0d" providerId="ADAL" clId="{EB8D72C8-6560-458D-A123-4B9551879AA3}" dt="2026-04-27T13:10:41.704" v="83" actId="20577"/>
          <ac:spMkLst>
            <pc:docMk/>
            <pc:sldMk cId="1446364292" sldId="4704"/>
            <ac:spMk id="3" creationId="{8E57AD2A-B33D-836F-52BF-1FAF9FE9AFBB}"/>
          </ac:spMkLst>
        </pc:spChg>
        <pc:spChg chg="add mod ord">
          <ac:chgData name="ZEMBE, Lycias" userId="819fe179-392a-4df0-97f5-77f0d5008f0d" providerId="ADAL" clId="{EB8D72C8-6560-458D-A123-4B9551879AA3}" dt="2026-04-27T13:10:55.234" v="84" actId="14100"/>
          <ac:spMkLst>
            <pc:docMk/>
            <pc:sldMk cId="1446364292" sldId="4704"/>
            <ac:spMk id="5" creationId="{60375579-C107-C1E8-DB03-8DB39D85D812}"/>
          </ac:spMkLst>
        </pc:spChg>
      </pc:sldChg>
      <pc:sldChg chg="modSp mod">
        <pc:chgData name="ZEMBE, Lycias" userId="819fe179-392a-4df0-97f5-77f0d5008f0d" providerId="ADAL" clId="{EB8D72C8-6560-458D-A123-4B9551879AA3}" dt="2026-04-27T13:12:02.133" v="88" actId="14100"/>
        <pc:sldMkLst>
          <pc:docMk/>
          <pc:sldMk cId="2749678838" sldId="4705"/>
        </pc:sldMkLst>
        <pc:spChg chg="mod">
          <ac:chgData name="ZEMBE, Lycias" userId="819fe179-392a-4df0-97f5-77f0d5008f0d" providerId="ADAL" clId="{EB8D72C8-6560-458D-A123-4B9551879AA3}" dt="2026-04-27T12:54:49.568" v="47" actId="1037"/>
          <ac:spMkLst>
            <pc:docMk/>
            <pc:sldMk cId="2749678838" sldId="4705"/>
            <ac:spMk id="3" creationId="{21FAC0B2-8C3F-0D99-FB7D-010D87AD6C1E}"/>
          </ac:spMkLst>
        </pc:spChg>
        <pc:spChg chg="mod">
          <ac:chgData name="ZEMBE, Lycias" userId="819fe179-392a-4df0-97f5-77f0d5008f0d" providerId="ADAL" clId="{EB8D72C8-6560-458D-A123-4B9551879AA3}" dt="2026-04-27T13:12:02.133" v="88" actId="14100"/>
          <ac:spMkLst>
            <pc:docMk/>
            <pc:sldMk cId="2749678838" sldId="4705"/>
            <ac:spMk id="6" creationId="{F527F955-0476-DB7A-480A-CDBE6B844626}"/>
          </ac:spMkLst>
        </pc:spChg>
        <pc:spChg chg="mod">
          <ac:chgData name="ZEMBE, Lycias" userId="819fe179-392a-4df0-97f5-77f0d5008f0d" providerId="ADAL" clId="{EB8D72C8-6560-458D-A123-4B9551879AA3}" dt="2026-04-27T13:11:49.754" v="86" actId="113"/>
          <ac:spMkLst>
            <pc:docMk/>
            <pc:sldMk cId="2749678838" sldId="4705"/>
            <ac:spMk id="8" creationId="{00BB0620-237B-BBCF-2799-38FA9910E903}"/>
          </ac:spMkLst>
        </pc:spChg>
      </pc:sldChg>
      <pc:sldChg chg="addSp delSp modSp add del mod">
        <pc:chgData name="ZEMBE, Lycias" userId="819fe179-392a-4df0-97f5-77f0d5008f0d" providerId="ADAL" clId="{EB8D72C8-6560-458D-A123-4B9551879AA3}" dt="2026-04-27T13:33:08.646" v="224" actId="47"/>
        <pc:sldMkLst>
          <pc:docMk/>
          <pc:sldMk cId="1268637455" sldId="4706"/>
        </pc:sldMkLst>
        <pc:spChg chg="del">
          <ac:chgData name="ZEMBE, Lycias" userId="819fe179-392a-4df0-97f5-77f0d5008f0d" providerId="ADAL" clId="{EB8D72C8-6560-458D-A123-4B9551879AA3}" dt="2026-04-27T13:26:09.482" v="122" actId="478"/>
          <ac:spMkLst>
            <pc:docMk/>
            <pc:sldMk cId="1268637455" sldId="4706"/>
            <ac:spMk id="3" creationId="{1B307936-D173-07AA-BD03-AE3CB0F771B2}"/>
          </ac:spMkLst>
        </pc:spChg>
        <pc:spChg chg="del">
          <ac:chgData name="ZEMBE, Lycias" userId="819fe179-392a-4df0-97f5-77f0d5008f0d" providerId="ADAL" clId="{EB8D72C8-6560-458D-A123-4B9551879AA3}" dt="2026-04-27T13:26:14.566" v="124" actId="478"/>
          <ac:spMkLst>
            <pc:docMk/>
            <pc:sldMk cId="1268637455" sldId="4706"/>
            <ac:spMk id="6" creationId="{14314BCB-3ADB-C54C-B5F6-1D5855695F58}"/>
          </ac:spMkLst>
        </pc:spChg>
        <pc:spChg chg="del">
          <ac:chgData name="ZEMBE, Lycias" userId="819fe179-392a-4df0-97f5-77f0d5008f0d" providerId="ADAL" clId="{EB8D72C8-6560-458D-A123-4B9551879AA3}" dt="2026-04-27T13:26:11.857" v="123" actId="478"/>
          <ac:spMkLst>
            <pc:docMk/>
            <pc:sldMk cId="1268637455" sldId="4706"/>
            <ac:spMk id="8" creationId="{9107441D-D17D-4DAD-18E1-1FC08AC7B0E4}"/>
          </ac:spMkLst>
        </pc:spChg>
        <pc:picChg chg="add del mod">
          <ac:chgData name="ZEMBE, Lycias" userId="819fe179-392a-4df0-97f5-77f0d5008f0d" providerId="ADAL" clId="{EB8D72C8-6560-458D-A123-4B9551879AA3}" dt="2026-04-27T13:26:52.113" v="128" actId="478"/>
          <ac:picMkLst>
            <pc:docMk/>
            <pc:sldMk cId="1268637455" sldId="4706"/>
            <ac:picMk id="5" creationId="{04FCB272-0F47-EC28-F162-868B2BA9A5CE}"/>
          </ac:picMkLst>
        </pc:picChg>
        <pc:picChg chg="add mod">
          <ac:chgData name="ZEMBE, Lycias" userId="819fe179-392a-4df0-97f5-77f0d5008f0d" providerId="ADAL" clId="{EB8D72C8-6560-458D-A123-4B9551879AA3}" dt="2026-04-27T13:29:14.007" v="131" actId="1076"/>
          <ac:picMkLst>
            <pc:docMk/>
            <pc:sldMk cId="1268637455" sldId="4706"/>
            <ac:picMk id="9" creationId="{E8DF161F-0CD7-B346-F43A-5AA58E5AFFD7}"/>
          </ac:picMkLst>
        </pc:picChg>
      </pc:sldChg>
      <pc:sldChg chg="add">
        <pc:chgData name="ZEMBE, Lycias" userId="819fe179-392a-4df0-97f5-77f0d5008f0d" providerId="ADAL" clId="{EB8D72C8-6560-458D-A123-4B9551879AA3}" dt="2026-04-27T13:26:47.502" v="127" actId="2890"/>
        <pc:sldMkLst>
          <pc:docMk/>
          <pc:sldMk cId="455191548" sldId="47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901BC-6FF6-4D9F-8DB6-FCDD93E3938C}"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00791-267F-4EF8-9B1C-7EAC163A8B40}" type="slidenum">
              <a:rPr lang="en-US" smtClean="0"/>
              <a:t>‹#›</a:t>
            </a:fld>
            <a:endParaRPr lang="en-US"/>
          </a:p>
        </p:txBody>
      </p:sp>
    </p:spTree>
    <p:extLst>
      <p:ext uri="{BB962C8B-B14F-4D97-AF65-F5344CB8AC3E}">
        <p14:creationId xmlns:p14="http://schemas.microsoft.com/office/powerpoint/2010/main" val="110784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VMMC is not a legacy programme—it’s a durable, cost-effective prevention tool for men and boys in high-incidence settings. It offers one-time, permanent protection and acts like prevention insurance when treatment systems get disrupted. After 38 million circumcisions, we’ve already averted about 250,000 infections, and the upside remains large—up to 1.5 million by 2030 if sustained. Incidence is not uniform, so the ‘next’ VMMC is about precision: focus on districts where incidence is still high and where VMMC delivers the strongest value.</a:t>
            </a:r>
          </a:p>
        </p:txBody>
      </p:sp>
      <p:sp>
        <p:nvSpPr>
          <p:cNvPr id="4" name="Slide Number Placeholder 3"/>
          <p:cNvSpPr>
            <a:spLocks noGrp="1"/>
          </p:cNvSpPr>
          <p:nvPr>
            <p:ph type="sldNum" sz="quarter" idx="5"/>
          </p:nvPr>
        </p:nvSpPr>
        <p:spPr/>
        <p:txBody>
          <a:bodyPr/>
          <a:lstStyle/>
          <a:p>
            <a:fld id="{97200791-267F-4EF8-9B1C-7EAC163A8B40}" type="slidenum">
              <a:rPr lang="en-US" smtClean="0"/>
              <a:t>2</a:t>
            </a:fld>
            <a:endParaRPr lang="en-US"/>
          </a:p>
        </p:txBody>
      </p:sp>
    </p:spTree>
    <p:extLst>
      <p:ext uri="{BB962C8B-B14F-4D97-AF65-F5344CB8AC3E}">
        <p14:creationId xmlns:p14="http://schemas.microsoft.com/office/powerpoint/2010/main" val="144697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financing and operational context changed dramatically in 2025. Rapid operational assessments described severe disruption across 13 of 15 priority countries, with immediate impacts: trained workforce losses, commodity and kit stockouts, weakened quality assurance, and non-functional monitoring systems. That reality forces a differentiated strategy rather than a one-size-fits-all plan. The brief lays out practical country archetypes: countries that can sustain and optimize; countries that must stabilize and transition; countries where services have collapsed and rebuilding must be integration-first; and places with high coverage where the goal is to maintain gains efficiently. Across every pathway, safety is non-negotiable—minimum clinical standards, infection prevention, supervision, and adverse event monitoring must be protected, even if volumes are reduced.</a:t>
            </a:r>
          </a:p>
        </p:txBody>
      </p:sp>
      <p:sp>
        <p:nvSpPr>
          <p:cNvPr id="4" name="Slide Number Placeholder 3"/>
          <p:cNvSpPr>
            <a:spLocks noGrp="1"/>
          </p:cNvSpPr>
          <p:nvPr>
            <p:ph type="sldNum" sz="quarter" idx="5"/>
          </p:nvPr>
        </p:nvSpPr>
        <p:spPr/>
        <p:txBody>
          <a:bodyPr/>
          <a:lstStyle/>
          <a:p>
            <a:fld id="{97200791-267F-4EF8-9B1C-7EAC163A8B40}" type="slidenum">
              <a:rPr lang="en-US" smtClean="0"/>
              <a:t>3</a:t>
            </a:fld>
            <a:endParaRPr lang="en-US"/>
          </a:p>
        </p:txBody>
      </p:sp>
    </p:spTree>
    <p:extLst>
      <p:ext uri="{BB962C8B-B14F-4D97-AF65-F5344CB8AC3E}">
        <p14:creationId xmlns:p14="http://schemas.microsoft.com/office/powerpoint/2010/main" val="272458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234B-7692-5F69-8618-239AA2CED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398CD-62B4-749D-4462-0A59362F2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8036F-9127-6D9D-8191-507AEFE7B4A8}"/>
              </a:ext>
            </a:extLst>
          </p:cNvPr>
          <p:cNvSpPr>
            <a:spLocks noGrp="1"/>
          </p:cNvSpPr>
          <p:nvPr>
            <p:ph type="body" idx="1"/>
          </p:nvPr>
        </p:nvSpPr>
        <p:spPr/>
        <p:txBody>
          <a:bodyPr/>
          <a:lstStyle/>
          <a:p>
            <a:r>
              <a:rPr lang="en-US" dirty="0"/>
              <a:t>Here’s the forward strategy in five moves. First, integrate VMMC into routine primary care and use task shifting with standardized training and supervision—evidence from settings like Zimbabwe and Lesotho supports quality with appropriate oversight. Second, prioritize the highest-incidence districts and priority age cohorts to maximize impact per dollar. Third, reposition VMMC as a gateway to men’s and boys’ health: HIV testing with linkage, STI services, condoms, and referrals—delivered in male-friendly environments and hours. Fourth, anchor sustainability with domestic and innovative financing—co-financing pathways, insurance benefit packages, earmarked levies or results-based financing, and structured transition plans. Fifth, bring in private sector participation via social franchising and PPP models to expand access and efficiency while preserving national QA and reporting. Finally, frame VMMC as complementary to PrEP and long-acting prevention—VMMC provides prevention insurance when systems are stressed.</a:t>
            </a:r>
          </a:p>
        </p:txBody>
      </p:sp>
      <p:sp>
        <p:nvSpPr>
          <p:cNvPr id="4" name="Slide Number Placeholder 3">
            <a:extLst>
              <a:ext uri="{FF2B5EF4-FFF2-40B4-BE49-F238E27FC236}">
                <a16:creationId xmlns:a16="http://schemas.microsoft.com/office/drawing/2014/main" id="{3812DFD6-CDF3-02A2-7489-1B92BAA4B887}"/>
              </a:ext>
            </a:extLst>
          </p:cNvPr>
          <p:cNvSpPr>
            <a:spLocks noGrp="1"/>
          </p:cNvSpPr>
          <p:nvPr>
            <p:ph type="sldNum" sz="quarter" idx="5"/>
          </p:nvPr>
        </p:nvSpPr>
        <p:spPr/>
        <p:txBody>
          <a:bodyPr/>
          <a:lstStyle/>
          <a:p>
            <a:fld id="{97200791-267F-4EF8-9B1C-7EAC163A8B40}" type="slidenum">
              <a:rPr lang="en-US" smtClean="0"/>
              <a:t>4</a:t>
            </a:fld>
            <a:endParaRPr lang="en-US"/>
          </a:p>
        </p:txBody>
      </p:sp>
    </p:spTree>
    <p:extLst>
      <p:ext uri="{BB962C8B-B14F-4D97-AF65-F5344CB8AC3E}">
        <p14:creationId xmlns:p14="http://schemas.microsoft.com/office/powerpoint/2010/main" val="334657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9F8B-2580-8EA2-4D47-A6549105E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36FB5-9FB1-A7E8-AA68-EA6B29D17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DF692-E110-6CCD-87EA-C6F7CD9520AF}"/>
              </a:ext>
            </a:extLst>
          </p:cNvPr>
          <p:cNvSpPr>
            <a:spLocks noGrp="1"/>
          </p:cNvSpPr>
          <p:nvPr>
            <p:ph type="body" idx="1"/>
          </p:nvPr>
        </p:nvSpPr>
        <p:spPr/>
        <p:txBody>
          <a:bodyPr/>
          <a:lstStyle/>
          <a:p>
            <a:r>
              <a:rPr lang="en-US" dirty="0"/>
              <a:t>Here’s the forward strategy in five moves. First, integrate VMMC into routine primary care and use task shifting with standardized training and supervision—evidence from settings like Zimbabwe and Lesotho supports quality with appropriate oversight. Second, prioritize the highest-incidence districts and priority age cohorts to maximize impact per dollar. Third, reposition VMMC as a gateway to men’s and boys’ health: HIV testing with linkage, STI services, condoms, and referrals—delivered in male-friendly environments and hours. Fourth, anchor sustainability with domestic and innovative financing—co-financing pathways, insurance benefit packages, earmarked levies or results-based financing, and structured transition plans. Fifth, bring in private sector participation via social franchising and PPP models to expand access and efficiency while preserving national QA and reporting. Finally, frame VMMC as complementary to PrEP and long-acting prevention—VMMC provides prevention insurance when systems are stressed.</a:t>
            </a:r>
          </a:p>
        </p:txBody>
      </p:sp>
      <p:sp>
        <p:nvSpPr>
          <p:cNvPr id="4" name="Slide Number Placeholder 3">
            <a:extLst>
              <a:ext uri="{FF2B5EF4-FFF2-40B4-BE49-F238E27FC236}">
                <a16:creationId xmlns:a16="http://schemas.microsoft.com/office/drawing/2014/main" id="{9FFB3F64-A00D-ACA2-B3FD-55FD13DEC9B2}"/>
              </a:ext>
            </a:extLst>
          </p:cNvPr>
          <p:cNvSpPr>
            <a:spLocks noGrp="1"/>
          </p:cNvSpPr>
          <p:nvPr>
            <p:ph type="sldNum" sz="quarter" idx="5"/>
          </p:nvPr>
        </p:nvSpPr>
        <p:spPr/>
        <p:txBody>
          <a:bodyPr/>
          <a:lstStyle/>
          <a:p>
            <a:fld id="{97200791-267F-4EF8-9B1C-7EAC163A8B40}" type="slidenum">
              <a:rPr lang="en-US" smtClean="0"/>
              <a:t>6</a:t>
            </a:fld>
            <a:endParaRPr lang="en-US"/>
          </a:p>
        </p:txBody>
      </p:sp>
    </p:spTree>
    <p:extLst>
      <p:ext uri="{BB962C8B-B14F-4D97-AF65-F5344CB8AC3E}">
        <p14:creationId xmlns:p14="http://schemas.microsoft.com/office/powerpoint/2010/main" val="344829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2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0641-5C90-3A9B-A88B-102974D529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07500833-E815-6561-D9B3-746858B31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94DC747D-E4CD-3D6B-E60A-705F5E2E1E36}"/>
              </a:ext>
            </a:extLst>
          </p:cNvPr>
          <p:cNvSpPr>
            <a:spLocks noGrp="1"/>
          </p:cNvSpPr>
          <p:nvPr>
            <p:ph type="dt" sz="half" idx="10"/>
          </p:nvPr>
        </p:nvSpPr>
        <p:spPr/>
        <p:txBody>
          <a:bodyPr/>
          <a:lstStyle/>
          <a:p>
            <a:fld id="{C835E6AE-4432-453A-939D-F5FA3BADB2B8}" type="datetimeFigureOut">
              <a:rPr lang="en-CH" smtClean="0"/>
              <a:t>04/27/2026</a:t>
            </a:fld>
            <a:endParaRPr lang="en-CH"/>
          </a:p>
        </p:txBody>
      </p:sp>
      <p:sp>
        <p:nvSpPr>
          <p:cNvPr id="5" name="Footer Placeholder 4">
            <a:extLst>
              <a:ext uri="{FF2B5EF4-FFF2-40B4-BE49-F238E27FC236}">
                <a16:creationId xmlns:a16="http://schemas.microsoft.com/office/drawing/2014/main" id="{E938962D-7BA0-2852-3190-783D145FC79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7BF8714-D657-C687-733B-F9F3FE2EE1F7}"/>
              </a:ext>
            </a:extLst>
          </p:cNvPr>
          <p:cNvSpPr>
            <a:spLocks noGrp="1"/>
          </p:cNvSpPr>
          <p:nvPr>
            <p:ph type="sldNum" sz="quarter" idx="12"/>
          </p:nvPr>
        </p:nvSpPr>
        <p:spPr/>
        <p:txBody>
          <a:bodyPr/>
          <a:lstStyle/>
          <a:p>
            <a:fld id="{F7E2C918-5FE1-4220-B1B9-456AA73D9263}" type="slidenum">
              <a:rPr lang="en-CH" smtClean="0"/>
              <a:t>‹#›</a:t>
            </a:fld>
            <a:endParaRPr lang="en-CH"/>
          </a:p>
        </p:txBody>
      </p:sp>
    </p:spTree>
    <p:extLst>
      <p:ext uri="{BB962C8B-B14F-4D97-AF65-F5344CB8AC3E}">
        <p14:creationId xmlns:p14="http://schemas.microsoft.com/office/powerpoint/2010/main" val="408807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7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dirty="0"/>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1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9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dirty="0"/>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dirty="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69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2201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7252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2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037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14421"/>
      </p:ext>
    </p:extLst>
  </p:cSld>
  <p:clrMap bg1="lt1" tx1="dk1" bg2="lt2" tx2="dk2" accent1="accent1" accent2="accent2" accent3="accent3" accent4="accent4" accent5="accent5" accent6="accent6" hlink="hlink" folHlink="folHlink"/>
  <p:sldLayoutIdLst>
    <p:sldLayoutId id="214748368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4444409" y="1041400"/>
            <a:ext cx="7100348" cy="2387600"/>
          </a:xfrm>
        </p:spPr>
        <p:txBody>
          <a:bodyPr>
            <a:normAutofit/>
          </a:bodyPr>
          <a:lstStyle/>
          <a:p>
            <a:r>
              <a:rPr lang="en-US" sz="8000" dirty="0">
                <a:solidFill>
                  <a:srgbClr val="009999"/>
                </a:solidFill>
                <a:latin typeface="Arial Nova Cond" panose="020B0506020202020204" pitchFamily="34" charset="0"/>
              </a:rPr>
              <a:t>Men and Boys</a:t>
            </a:r>
          </a:p>
        </p:txBody>
      </p:sp>
      <p:sp>
        <p:nvSpPr>
          <p:cNvPr id="4" name="Text Placeholder 3">
            <a:extLst>
              <a:ext uri="{FF2B5EF4-FFF2-40B4-BE49-F238E27FC236}">
                <a16:creationId xmlns:a16="http://schemas.microsoft.com/office/drawing/2014/main" id="{C30FECA1-5EE9-664B-A417-88710AF43610}"/>
              </a:ext>
            </a:extLst>
          </p:cNvPr>
          <p:cNvSpPr>
            <a:spLocks noGrp="1"/>
          </p:cNvSpPr>
          <p:nvPr>
            <p:ph type="body" sz="quarter" idx="12"/>
          </p:nvPr>
        </p:nvSpPr>
        <p:spPr>
          <a:xfrm>
            <a:off x="1524000" y="5636591"/>
            <a:ext cx="8418786" cy="1104537"/>
          </a:xfrm>
        </p:spPr>
        <p:txBody>
          <a:bodyPr/>
          <a:lstStyle/>
          <a:p>
            <a:r>
              <a:rPr lang="en-US" sz="1800" dirty="0">
                <a:solidFill>
                  <a:srgbClr val="0099CC"/>
                </a:solidFill>
                <a:latin typeface="Arial Nova Cond" panose="020B0506020202020204" pitchFamily="34" charset="0"/>
              </a:rPr>
              <a:t>Presented by Lycias Zembe: </a:t>
            </a:r>
            <a:r>
              <a:rPr lang="en-US" sz="1800" dirty="0">
                <a:solidFill>
                  <a:srgbClr val="ED2228"/>
                </a:solidFill>
                <a:latin typeface="Arial Nova Cond" panose="020B0506020202020204" pitchFamily="34" charset="0"/>
              </a:rPr>
              <a:t>zembel@unaids.org </a:t>
            </a:r>
          </a:p>
          <a:p>
            <a:r>
              <a:rPr lang="en-US" sz="1800" dirty="0">
                <a:solidFill>
                  <a:srgbClr val="0099CC"/>
                </a:solidFill>
                <a:latin typeface="Arial Nova Cond" panose="020B0506020202020204" pitchFamily="34" charset="0"/>
              </a:rPr>
              <a:t>Global HIV Prevention Coalition, UNAIDS, Geneva</a:t>
            </a:r>
          </a:p>
          <a:p>
            <a:r>
              <a:rPr lang="en-US" sz="1800" dirty="0">
                <a:solidFill>
                  <a:srgbClr val="0099CC"/>
                </a:solidFill>
                <a:latin typeface="Arial Nova Cond" panose="020B0506020202020204" pitchFamily="34" charset="0"/>
              </a:rPr>
              <a:t>27 April 2026</a:t>
            </a:r>
          </a:p>
        </p:txBody>
      </p:sp>
      <p:sp>
        <p:nvSpPr>
          <p:cNvPr id="7" name="Subtitle 2">
            <a:extLst>
              <a:ext uri="{FF2B5EF4-FFF2-40B4-BE49-F238E27FC236}">
                <a16:creationId xmlns:a16="http://schemas.microsoft.com/office/drawing/2014/main" id="{BAAD73FD-D6A5-F5EE-4983-FED33D8FACB5}"/>
              </a:ext>
            </a:extLst>
          </p:cNvPr>
          <p:cNvSpPr>
            <a:spLocks noGrp="1"/>
          </p:cNvSpPr>
          <p:nvPr>
            <p:ph type="subTitle" idx="1"/>
          </p:nvPr>
        </p:nvSpPr>
        <p:spPr>
          <a:xfrm>
            <a:off x="1524000" y="3575913"/>
            <a:ext cx="9753600" cy="1173162"/>
          </a:xfrm>
        </p:spPr>
        <p:txBody>
          <a:bodyPr/>
          <a:lstStyle/>
          <a:p>
            <a:pPr>
              <a:spcBef>
                <a:spcPts val="0"/>
              </a:spcBef>
              <a:spcAft>
                <a:spcPts val="0"/>
              </a:spcAft>
            </a:pPr>
            <a:r>
              <a:rPr lang="en-US" sz="3600" b="1" dirty="0">
                <a:solidFill>
                  <a:srgbClr val="C00000"/>
                </a:solidFill>
                <a:latin typeface="Arial Nova Cond" panose="020B0506020202020204" pitchFamily="34" charset="0"/>
              </a:rPr>
              <a:t>HIV prevention with men &amp; boys in settings with high HIV (including what’s next for VMMC)</a:t>
            </a:r>
          </a:p>
          <a:p>
            <a:pPr>
              <a:spcBef>
                <a:spcPts val="0"/>
              </a:spcBef>
              <a:spcAft>
                <a:spcPts val="0"/>
              </a:spcAft>
            </a:pPr>
            <a:endParaRPr lang="en-US" sz="3600" b="1" dirty="0">
              <a:solidFill>
                <a:srgbClr val="C00000"/>
              </a:solidFill>
              <a:latin typeface="Arial Nova Cond" panose="020B0506020202020204" pitchFamily="34" charset="0"/>
            </a:endParaRPr>
          </a:p>
          <a:p>
            <a:pPr>
              <a:spcBef>
                <a:spcPts val="0"/>
              </a:spcBef>
              <a:spcAft>
                <a:spcPts val="0"/>
              </a:spcAft>
            </a:pPr>
            <a:r>
              <a:rPr lang="en-US" sz="2400" b="1" dirty="0">
                <a:solidFill>
                  <a:srgbClr val="C00000"/>
                </a:solidFill>
                <a:latin typeface="Arial Nova Cond" panose="020B0506020202020204" pitchFamily="34" charset="0"/>
              </a:rPr>
              <a:t>Virtual Session on Overview of prevention tools and guidance for the GC8</a:t>
            </a:r>
          </a:p>
        </p:txBody>
      </p:sp>
      <p:pic>
        <p:nvPicPr>
          <p:cNvPr id="10" name="Picture 9">
            <a:extLst>
              <a:ext uri="{FF2B5EF4-FFF2-40B4-BE49-F238E27FC236}">
                <a16:creationId xmlns:a16="http://schemas.microsoft.com/office/drawing/2014/main" id="{F613D9EC-84E0-4D59-9082-3252B2D49468}"/>
              </a:ext>
            </a:extLst>
          </p:cNvPr>
          <p:cNvPicPr>
            <a:picLocks noChangeAspect="1"/>
          </p:cNvPicPr>
          <p:nvPr/>
        </p:nvPicPr>
        <p:blipFill>
          <a:blip r:embed="rId2"/>
          <a:stretch>
            <a:fillRect/>
          </a:stretch>
        </p:blipFill>
        <p:spPr>
          <a:xfrm>
            <a:off x="10633" y="0"/>
            <a:ext cx="4263656" cy="3201331"/>
          </a:xfrm>
          <a:prstGeom prst="rect">
            <a:avLst/>
          </a:prstGeom>
        </p:spPr>
      </p:pic>
    </p:spTree>
    <p:extLst>
      <p:ext uri="{BB962C8B-B14F-4D97-AF65-F5344CB8AC3E}">
        <p14:creationId xmlns:p14="http://schemas.microsoft.com/office/powerpoint/2010/main" val="359082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0883EEB2-8E1D-655B-A50F-0B9AF06D2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248" y="5939672"/>
            <a:ext cx="1710057" cy="918328"/>
          </a:xfrm>
          <a:prstGeom prst="rect">
            <a:avLst/>
          </a:prstGeom>
        </p:spPr>
      </p:pic>
      <p:sp>
        <p:nvSpPr>
          <p:cNvPr id="3" name="Google Shape;476;g14b559d68aa_0_8">
            <a:extLst>
              <a:ext uri="{FF2B5EF4-FFF2-40B4-BE49-F238E27FC236}">
                <a16:creationId xmlns:a16="http://schemas.microsoft.com/office/drawing/2014/main" id="{126591E4-F64A-002B-D466-9440EB69CE92}"/>
              </a:ext>
            </a:extLst>
          </p:cNvPr>
          <p:cNvSpPr txBox="1"/>
          <p:nvPr/>
        </p:nvSpPr>
        <p:spPr>
          <a:xfrm>
            <a:off x="581452" y="2268520"/>
            <a:ext cx="11121373" cy="3570178"/>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US" sz="2000" b="1" dirty="0">
                <a:solidFill>
                  <a:schemeClr val="bg2">
                    <a:lumMod val="10000"/>
                  </a:schemeClr>
                </a:solidFill>
              </a:rPr>
              <a:t>Proven efficacy:</a:t>
            </a:r>
            <a:r>
              <a:rPr lang="en-US" sz="2000" dirty="0">
                <a:solidFill>
                  <a:schemeClr val="bg2">
                    <a:lumMod val="10000"/>
                  </a:schemeClr>
                </a:solidFill>
              </a:rPr>
              <a:t> ~</a:t>
            </a:r>
            <a:r>
              <a:rPr lang="en-US" sz="2000" b="1" dirty="0">
                <a:solidFill>
                  <a:schemeClr val="bg2">
                    <a:lumMod val="10000"/>
                  </a:schemeClr>
                </a:solidFill>
              </a:rPr>
              <a:t>60% reduction</a:t>
            </a:r>
            <a:r>
              <a:rPr lang="en-US" sz="2000" dirty="0">
                <a:solidFill>
                  <a:schemeClr val="bg2">
                    <a:lumMod val="10000"/>
                  </a:schemeClr>
                </a:solidFill>
              </a:rPr>
              <a:t> in female-to-male HIV transmission; </a:t>
            </a:r>
            <a:r>
              <a:rPr lang="en-US" sz="2000" b="1" dirty="0">
                <a:solidFill>
                  <a:schemeClr val="bg2">
                    <a:lumMod val="10000"/>
                  </a:schemeClr>
                </a:solidFill>
              </a:rPr>
              <a:t>one-time, permanent</a:t>
            </a:r>
            <a:r>
              <a:rPr lang="en-US" sz="2000" dirty="0">
                <a:solidFill>
                  <a:schemeClr val="bg2">
                    <a:lumMod val="10000"/>
                  </a:schemeClr>
                </a:solidFill>
              </a:rPr>
              <a:t> partial protection. </a:t>
            </a:r>
          </a:p>
          <a:p>
            <a:pPr marL="285750" lvl="0" indent="-285750">
              <a:buFont typeface="Arial" panose="020B0604020202020204" pitchFamily="34" charset="0"/>
              <a:buChar char="•"/>
            </a:pPr>
            <a:endParaRPr lang="en-US" sz="2000" dirty="0">
              <a:solidFill>
                <a:schemeClr val="bg2">
                  <a:lumMod val="10000"/>
                </a:schemeClr>
              </a:solidFill>
            </a:endParaRPr>
          </a:p>
          <a:p>
            <a:pPr marL="285750" lvl="0" indent="-285750">
              <a:buFont typeface="Arial" panose="020B0604020202020204" pitchFamily="34" charset="0"/>
              <a:buChar char="•"/>
            </a:pPr>
            <a:r>
              <a:rPr lang="en-US" sz="2000" b="1" dirty="0">
                <a:solidFill>
                  <a:schemeClr val="bg2">
                    <a:lumMod val="10000"/>
                  </a:schemeClr>
                </a:solidFill>
              </a:rPr>
              <a:t>Scale + impact:</a:t>
            </a:r>
            <a:r>
              <a:rPr lang="en-US" sz="2000" dirty="0">
                <a:solidFill>
                  <a:schemeClr val="bg2">
                    <a:lumMod val="10000"/>
                  </a:schemeClr>
                </a:solidFill>
              </a:rPr>
              <a:t> </a:t>
            </a:r>
            <a:r>
              <a:rPr lang="en-US" sz="2000" b="1" dirty="0">
                <a:solidFill>
                  <a:schemeClr val="bg2">
                    <a:lumMod val="10000"/>
                  </a:schemeClr>
                </a:solidFill>
              </a:rPr>
              <a:t>41+ million</a:t>
            </a:r>
            <a:r>
              <a:rPr lang="en-US" sz="2000" dirty="0">
                <a:solidFill>
                  <a:schemeClr val="bg2">
                    <a:lumMod val="10000"/>
                  </a:schemeClr>
                </a:solidFill>
              </a:rPr>
              <a:t> men and boys reached (15 priority countries) through 2024; &gt;</a:t>
            </a:r>
            <a:r>
              <a:rPr lang="en-US" sz="2000" b="1" dirty="0">
                <a:solidFill>
                  <a:schemeClr val="bg2">
                    <a:lumMod val="10000"/>
                  </a:schemeClr>
                </a:solidFill>
              </a:rPr>
              <a:t>250,000 infections averted</a:t>
            </a:r>
            <a:r>
              <a:rPr lang="en-US" sz="2000" dirty="0">
                <a:solidFill>
                  <a:schemeClr val="bg2">
                    <a:lumMod val="10000"/>
                  </a:schemeClr>
                </a:solidFill>
              </a:rPr>
              <a:t>; potential </a:t>
            </a:r>
            <a:r>
              <a:rPr lang="en-US" sz="2000" b="1" dirty="0">
                <a:solidFill>
                  <a:schemeClr val="bg2">
                    <a:lumMod val="10000"/>
                  </a:schemeClr>
                </a:solidFill>
              </a:rPr>
              <a:t>1.5 million by 2030</a:t>
            </a:r>
            <a:r>
              <a:rPr lang="en-US" sz="2000" dirty="0">
                <a:solidFill>
                  <a:schemeClr val="bg2">
                    <a:lumMod val="10000"/>
                  </a:schemeClr>
                </a:solidFill>
              </a:rPr>
              <a:t> if sustained. </a:t>
            </a:r>
          </a:p>
          <a:p>
            <a:pPr marL="285750" lvl="0" indent="-285750">
              <a:buFont typeface="Arial" panose="020B0604020202020204" pitchFamily="34" charset="0"/>
              <a:buChar char="•"/>
            </a:pPr>
            <a:endParaRPr lang="en-US" sz="2000" dirty="0">
              <a:solidFill>
                <a:schemeClr val="bg2">
                  <a:lumMod val="10000"/>
                </a:schemeClr>
              </a:solidFill>
            </a:endParaRPr>
          </a:p>
          <a:p>
            <a:pPr marL="285750" lvl="0" indent="-285750">
              <a:buFont typeface="Arial" panose="020B0604020202020204" pitchFamily="34" charset="0"/>
              <a:buChar char="•"/>
            </a:pPr>
            <a:r>
              <a:rPr lang="en-US" sz="2000" b="1" dirty="0">
                <a:solidFill>
                  <a:schemeClr val="bg2">
                    <a:lumMod val="10000"/>
                  </a:schemeClr>
                </a:solidFill>
              </a:rPr>
              <a:t>Epidemic reality:</a:t>
            </a:r>
            <a:r>
              <a:rPr lang="en-US" sz="2000" dirty="0">
                <a:solidFill>
                  <a:schemeClr val="bg2">
                    <a:lumMod val="10000"/>
                  </a:schemeClr>
                </a:solidFill>
              </a:rPr>
              <a:t> Even with progress (regional ~</a:t>
            </a:r>
            <a:r>
              <a:rPr lang="en-US" sz="2000" b="1" dirty="0">
                <a:solidFill>
                  <a:schemeClr val="bg2">
                    <a:lumMod val="10000"/>
                  </a:schemeClr>
                </a:solidFill>
              </a:rPr>
              <a:t>81% viral suppression</a:t>
            </a:r>
            <a:r>
              <a:rPr lang="en-US" sz="2000" dirty="0">
                <a:solidFill>
                  <a:schemeClr val="bg2">
                    <a:lumMod val="10000"/>
                  </a:schemeClr>
                </a:solidFill>
              </a:rPr>
              <a:t>), eastern &amp; southern Africa still sees ~</a:t>
            </a:r>
            <a:r>
              <a:rPr lang="en-US" sz="2000" b="1" dirty="0">
                <a:solidFill>
                  <a:schemeClr val="bg2">
                    <a:lumMod val="10000"/>
                  </a:schemeClr>
                </a:solidFill>
              </a:rPr>
              <a:t>450,000 new infections/year</a:t>
            </a:r>
            <a:r>
              <a:rPr lang="en-US" sz="2000" dirty="0">
                <a:solidFill>
                  <a:schemeClr val="bg2">
                    <a:lumMod val="10000"/>
                  </a:schemeClr>
                </a:solidFill>
              </a:rPr>
              <a:t>. </a:t>
            </a:r>
          </a:p>
          <a:p>
            <a:pPr marL="285750" lvl="0" indent="-285750">
              <a:buFont typeface="Arial" panose="020B0604020202020204" pitchFamily="34" charset="0"/>
              <a:buChar char="•"/>
            </a:pPr>
            <a:endParaRPr lang="en-US" sz="2000" dirty="0">
              <a:solidFill>
                <a:schemeClr val="bg2">
                  <a:lumMod val="10000"/>
                </a:schemeClr>
              </a:solidFill>
            </a:endParaRPr>
          </a:p>
          <a:p>
            <a:pPr marL="285750" lvl="0" indent="-285750">
              <a:buFont typeface="Arial" panose="020B0604020202020204" pitchFamily="34" charset="0"/>
              <a:buChar char="•"/>
            </a:pPr>
            <a:r>
              <a:rPr lang="en-US" sz="2000" b="1" dirty="0">
                <a:solidFill>
                  <a:schemeClr val="bg2">
                    <a:lumMod val="10000"/>
                  </a:schemeClr>
                </a:solidFill>
              </a:rPr>
              <a:t>High-incidence targeting is key:</a:t>
            </a:r>
            <a:r>
              <a:rPr lang="en-US" sz="2000" dirty="0">
                <a:solidFill>
                  <a:schemeClr val="bg2">
                    <a:lumMod val="10000"/>
                  </a:schemeClr>
                </a:solidFill>
              </a:rPr>
              <a:t> ~</a:t>
            </a:r>
            <a:r>
              <a:rPr lang="en-US" sz="2000" b="1" dirty="0">
                <a:solidFill>
                  <a:schemeClr val="bg2">
                    <a:lumMod val="10000"/>
                  </a:schemeClr>
                </a:solidFill>
              </a:rPr>
              <a:t>23% of the population</a:t>
            </a:r>
            <a:r>
              <a:rPr lang="en-US" sz="2000" dirty="0">
                <a:solidFill>
                  <a:schemeClr val="bg2">
                    <a:lumMod val="10000"/>
                  </a:schemeClr>
                </a:solidFill>
              </a:rPr>
              <a:t> live in areas with incidence </a:t>
            </a:r>
            <a:r>
              <a:rPr lang="en-US" sz="2000" b="1" dirty="0">
                <a:solidFill>
                  <a:schemeClr val="bg2">
                    <a:lumMod val="10000"/>
                  </a:schemeClr>
                </a:solidFill>
              </a:rPr>
              <a:t>&gt;0.35%</a:t>
            </a:r>
            <a:r>
              <a:rPr lang="en-US" sz="2000" dirty="0">
                <a:solidFill>
                  <a:schemeClr val="bg2">
                    <a:lumMod val="10000"/>
                  </a:schemeClr>
                </a:solidFill>
              </a:rPr>
              <a:t> where VMMC remains highly cost-effective.</a:t>
            </a:r>
          </a:p>
        </p:txBody>
      </p:sp>
      <p:sp>
        <p:nvSpPr>
          <p:cNvPr id="6" name="Google Shape;467;g14b559d68aa_0_8">
            <a:extLst>
              <a:ext uri="{FF2B5EF4-FFF2-40B4-BE49-F238E27FC236}">
                <a16:creationId xmlns:a16="http://schemas.microsoft.com/office/drawing/2014/main" id="{F1BF6637-9EEF-947E-125D-7FD9957C0094}"/>
              </a:ext>
            </a:extLst>
          </p:cNvPr>
          <p:cNvSpPr txBox="1">
            <a:spLocks/>
          </p:cNvSpPr>
          <p:nvPr/>
        </p:nvSpPr>
        <p:spPr>
          <a:xfrm>
            <a:off x="450425" y="236630"/>
            <a:ext cx="11252400" cy="856200"/>
          </a:xfrm>
          <a:prstGeom prst="rect">
            <a:avLst/>
          </a:prstGeom>
          <a:noFill/>
          <a:ln>
            <a:noFill/>
          </a:ln>
        </p:spPr>
        <p:txBody>
          <a:bodyPr spcFirstLastPara="1" wrap="square" lIns="91425" tIns="45700" rIns="91425" bIns="45700" anchor="ctr" anchorCtr="0">
            <a:noAutofit/>
          </a:bodyPr>
          <a:lstStyle>
            <a:lvl1pPr algn="ctr" defTabSz="914400" rtl="0" eaLnBrk="1" latinLnBrk="0" hangingPunct="1">
              <a:lnSpc>
                <a:spcPct val="90000"/>
              </a:lnSpc>
              <a:spcBef>
                <a:spcPct val="0"/>
              </a:spcBef>
              <a:buNone/>
              <a:defRPr sz="6000" b="1" i="0" kern="1200" baseline="0">
                <a:solidFill>
                  <a:schemeClr val="tx1"/>
                </a:solidFill>
                <a:latin typeface="+mj-lt"/>
                <a:ea typeface="+mj-ea"/>
                <a:cs typeface="+mj-cs"/>
              </a:defRPr>
            </a:lvl1pPr>
          </a:lstStyle>
          <a:p>
            <a:pPr algn="l">
              <a:lnSpc>
                <a:spcPct val="100000"/>
              </a:lnSpc>
              <a:spcBef>
                <a:spcPts val="0"/>
              </a:spcBef>
              <a:buSzPts val="2400"/>
            </a:pPr>
            <a:r>
              <a:rPr lang="en-US" sz="2800" dirty="0">
                <a:solidFill>
                  <a:srgbClr val="4FA699"/>
                </a:solidFill>
              </a:rPr>
              <a:t>Why VMMC still matters in high-incidence settings</a:t>
            </a:r>
          </a:p>
        </p:txBody>
      </p:sp>
      <p:sp>
        <p:nvSpPr>
          <p:cNvPr id="8" name="TextBox 7">
            <a:extLst>
              <a:ext uri="{FF2B5EF4-FFF2-40B4-BE49-F238E27FC236}">
                <a16:creationId xmlns:a16="http://schemas.microsoft.com/office/drawing/2014/main" id="{A8B6784E-18C3-26ED-F037-6C56CA1FC139}"/>
              </a:ext>
            </a:extLst>
          </p:cNvPr>
          <p:cNvSpPr txBox="1"/>
          <p:nvPr/>
        </p:nvSpPr>
        <p:spPr>
          <a:xfrm>
            <a:off x="379005" y="1125881"/>
            <a:ext cx="11078536" cy="830997"/>
          </a:xfrm>
          <a:prstGeom prst="rect">
            <a:avLst/>
          </a:prstGeom>
          <a:noFill/>
        </p:spPr>
        <p:txBody>
          <a:bodyPr wrap="square">
            <a:spAutoFit/>
          </a:bodyPr>
          <a:lstStyle/>
          <a:p>
            <a:r>
              <a:rPr lang="en-US" sz="2400" b="1" dirty="0">
                <a:solidFill>
                  <a:srgbClr val="ED2228"/>
                </a:solidFill>
              </a:rPr>
              <a:t>VMMC remains a high-impact “prevention insurance” intervention for men and boys—especially where incidence is high and systems are fragile.</a:t>
            </a:r>
          </a:p>
        </p:txBody>
      </p:sp>
    </p:spTree>
    <p:extLst>
      <p:ext uri="{BB962C8B-B14F-4D97-AF65-F5344CB8AC3E}">
        <p14:creationId xmlns:p14="http://schemas.microsoft.com/office/powerpoint/2010/main" val="106710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2A3B3-3105-195E-EFF5-F3A8FDD01D27}"/>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ED36328-4F17-6E8E-B4FE-FB7F654CE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248" y="5939672"/>
            <a:ext cx="1710057" cy="918328"/>
          </a:xfrm>
          <a:prstGeom prst="rect">
            <a:avLst/>
          </a:prstGeom>
        </p:spPr>
      </p:pic>
      <p:sp>
        <p:nvSpPr>
          <p:cNvPr id="2" name="Rectangle 1">
            <a:extLst>
              <a:ext uri="{FF2B5EF4-FFF2-40B4-BE49-F238E27FC236}">
                <a16:creationId xmlns:a16="http://schemas.microsoft.com/office/drawing/2014/main" id="{F8F00D0B-E0F8-5EB6-CFC8-6D8F1C4901E9}"/>
              </a:ext>
            </a:extLst>
          </p:cNvPr>
          <p:cNvSpPr/>
          <p:nvPr/>
        </p:nvSpPr>
        <p:spPr>
          <a:xfrm>
            <a:off x="-3" y="-468"/>
            <a:ext cx="12192000" cy="6858000"/>
          </a:xfrm>
          <a:prstGeom prst="rect">
            <a:avLst/>
          </a:prstGeom>
          <a:solidFill>
            <a:srgbClr val="0E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bg2">
                  <a:lumMod val="10000"/>
                </a:schemeClr>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4718700-DFD0-E651-9FFB-91058663537F}"/>
              </a:ext>
            </a:extLst>
          </p:cNvPr>
          <p:cNvSpPr txBox="1"/>
          <p:nvPr/>
        </p:nvSpPr>
        <p:spPr>
          <a:xfrm>
            <a:off x="-1" y="330983"/>
            <a:ext cx="12191997" cy="2585323"/>
          </a:xfrm>
          <a:prstGeom prst="rect">
            <a:avLst/>
          </a:prstGeom>
          <a:noFill/>
        </p:spPr>
        <p:txBody>
          <a:bodyPr wrap="square">
            <a:spAutoFit/>
          </a:bodyPr>
          <a:lstStyle/>
          <a:p>
            <a:pPr algn="ctr"/>
            <a:r>
              <a:rPr lang="en-US" sz="5400" b="1" dirty="0">
                <a:solidFill>
                  <a:schemeClr val="bg1"/>
                </a:solidFill>
              </a:rPr>
              <a:t>The question is not “does VMMC work?”— it’s “how do we sustain it after financing shocks?</a:t>
            </a:r>
          </a:p>
        </p:txBody>
      </p:sp>
      <p:sp>
        <p:nvSpPr>
          <p:cNvPr id="5" name="Rectangle 4">
            <a:extLst>
              <a:ext uri="{FF2B5EF4-FFF2-40B4-BE49-F238E27FC236}">
                <a16:creationId xmlns:a16="http://schemas.microsoft.com/office/drawing/2014/main" id="{60375579-C107-C1E8-DB03-8DB39D85D812}"/>
              </a:ext>
            </a:extLst>
          </p:cNvPr>
          <p:cNvSpPr/>
          <p:nvPr/>
        </p:nvSpPr>
        <p:spPr>
          <a:xfrm>
            <a:off x="359089" y="3750230"/>
            <a:ext cx="11373999" cy="247254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476;g14b559d68aa_0_8">
            <a:extLst>
              <a:ext uri="{FF2B5EF4-FFF2-40B4-BE49-F238E27FC236}">
                <a16:creationId xmlns:a16="http://schemas.microsoft.com/office/drawing/2014/main" id="{8E57AD2A-B33D-836F-52BF-1FAF9FE9AFBB}"/>
              </a:ext>
            </a:extLst>
          </p:cNvPr>
          <p:cNvSpPr txBox="1"/>
          <p:nvPr/>
        </p:nvSpPr>
        <p:spPr>
          <a:xfrm>
            <a:off x="420733" y="3822149"/>
            <a:ext cx="11189065" cy="2400627"/>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US" sz="2400" dirty="0">
                <a:solidFill>
                  <a:schemeClr val="bg2">
                    <a:lumMod val="10000"/>
                  </a:schemeClr>
                </a:solidFill>
              </a:rPr>
              <a:t>Post-2025 cuts disrupted 13/15 countries =&gt; workforce, kits, QA, M&amp;E. </a:t>
            </a:r>
          </a:p>
          <a:p>
            <a:pPr marL="742950" lvl="1" indent="-285750">
              <a:buFont typeface="Arial" panose="020B0604020202020204" pitchFamily="34" charset="0"/>
              <a:buChar char="•"/>
            </a:pPr>
            <a:endParaRPr lang="en-US" sz="2400" dirty="0">
              <a:solidFill>
                <a:schemeClr val="bg2">
                  <a:lumMod val="10000"/>
                </a:schemeClr>
              </a:solidFill>
            </a:endParaRPr>
          </a:p>
          <a:p>
            <a:pPr marL="285750" indent="-285750">
              <a:buFont typeface="Arial" panose="020B0604020202020204" pitchFamily="34" charset="0"/>
              <a:buChar char="•"/>
            </a:pPr>
            <a:r>
              <a:rPr lang="en-US" sz="2400" dirty="0">
                <a:solidFill>
                  <a:schemeClr val="bg2">
                    <a:lumMod val="10000"/>
                  </a:schemeClr>
                </a:solidFill>
              </a:rPr>
              <a:t>Next phase =&gt; differentiated approach =&gt; sustain/optimize, stabilize/transition, rebuild integration-first, maintain gains. </a:t>
            </a:r>
          </a:p>
          <a:p>
            <a:pPr marL="285750" indent="-285750">
              <a:buFont typeface="Arial" panose="020B0604020202020204" pitchFamily="34" charset="0"/>
              <a:buChar char="•"/>
            </a:pPr>
            <a:endParaRPr lang="en-US" sz="2400" dirty="0">
              <a:solidFill>
                <a:schemeClr val="bg2">
                  <a:lumMod val="10000"/>
                </a:schemeClr>
              </a:solidFill>
            </a:endParaRPr>
          </a:p>
          <a:p>
            <a:pPr marL="285750" indent="-285750">
              <a:buFont typeface="Arial" panose="020B0604020202020204" pitchFamily="34" charset="0"/>
              <a:buChar char="•"/>
            </a:pPr>
            <a:r>
              <a:rPr lang="en-US" sz="2400" dirty="0">
                <a:solidFill>
                  <a:schemeClr val="bg2">
                    <a:lumMod val="10000"/>
                  </a:schemeClr>
                </a:solidFill>
              </a:rPr>
              <a:t>Safety &amp; QA are non‑negotiable.</a:t>
            </a:r>
          </a:p>
        </p:txBody>
      </p:sp>
    </p:spTree>
    <p:extLst>
      <p:ext uri="{BB962C8B-B14F-4D97-AF65-F5344CB8AC3E}">
        <p14:creationId xmlns:p14="http://schemas.microsoft.com/office/powerpoint/2010/main" val="144636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86DA-90AF-A3FB-9CC2-BF3FA9E5A4D0}"/>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760C27CD-CEC6-E322-499A-E874E21BD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248" y="5939672"/>
            <a:ext cx="1710057" cy="918328"/>
          </a:xfrm>
          <a:prstGeom prst="rect">
            <a:avLst/>
          </a:prstGeom>
        </p:spPr>
      </p:pic>
      <p:sp>
        <p:nvSpPr>
          <p:cNvPr id="3" name="Google Shape;476;g14b559d68aa_0_8">
            <a:extLst>
              <a:ext uri="{FF2B5EF4-FFF2-40B4-BE49-F238E27FC236}">
                <a16:creationId xmlns:a16="http://schemas.microsoft.com/office/drawing/2014/main" id="{21FAC0B2-8C3F-0D99-FB7D-010D87AD6C1E}"/>
              </a:ext>
            </a:extLst>
          </p:cNvPr>
          <p:cNvSpPr txBox="1"/>
          <p:nvPr/>
        </p:nvSpPr>
        <p:spPr>
          <a:xfrm>
            <a:off x="454294" y="1795560"/>
            <a:ext cx="11515367" cy="4493508"/>
          </a:xfrm>
          <a:prstGeom prst="rect">
            <a:avLst/>
          </a:prstGeom>
          <a:noFill/>
          <a:ln>
            <a:noFill/>
          </a:ln>
        </p:spPr>
        <p:txBody>
          <a:bodyPr spcFirstLastPara="1" wrap="square" lIns="91425" tIns="91425" rIns="91425" bIns="91425" anchor="t" anchorCtr="0">
            <a:spAutoFit/>
          </a:bodyPr>
          <a:lstStyle/>
          <a:p>
            <a:pPr marL="457200" lvl="0" indent="-457200">
              <a:buFont typeface="+mj-lt"/>
              <a:buAutoNum type="arabicParenR"/>
            </a:pPr>
            <a:r>
              <a:rPr lang="en-US" sz="2000" b="1" dirty="0">
                <a:solidFill>
                  <a:schemeClr val="bg2">
                    <a:lumMod val="10000"/>
                  </a:schemeClr>
                </a:solidFill>
              </a:rPr>
              <a:t>Integrate into primary care + task shifting:</a:t>
            </a:r>
            <a:r>
              <a:rPr lang="en-US" sz="2000" dirty="0">
                <a:solidFill>
                  <a:schemeClr val="bg2">
                    <a:lumMod val="10000"/>
                  </a:schemeClr>
                </a:solidFill>
              </a:rPr>
              <a:t> Use trained nurses/clinical officers with standardized training and supervision to reduce cost and protect continuity.</a:t>
            </a:r>
          </a:p>
          <a:p>
            <a:pPr marL="457200" lvl="0" indent="-457200">
              <a:buFont typeface="+mj-lt"/>
              <a:buAutoNum type="arabicParenR"/>
            </a:pPr>
            <a:endParaRPr lang="en-US" sz="2000" dirty="0">
              <a:solidFill>
                <a:schemeClr val="bg2">
                  <a:lumMod val="10000"/>
                </a:schemeClr>
              </a:solidFill>
            </a:endParaRPr>
          </a:p>
          <a:p>
            <a:pPr marL="457200" lvl="0" indent="-457200">
              <a:buFont typeface="+mj-lt"/>
              <a:buAutoNum type="arabicParenR"/>
            </a:pPr>
            <a:r>
              <a:rPr lang="en-US" sz="2000" b="1" dirty="0">
                <a:solidFill>
                  <a:schemeClr val="bg2">
                    <a:lumMod val="10000"/>
                  </a:schemeClr>
                </a:solidFill>
              </a:rPr>
              <a:t>Precision targeting:</a:t>
            </a:r>
            <a:r>
              <a:rPr lang="en-US" sz="2000" dirty="0">
                <a:solidFill>
                  <a:schemeClr val="bg2">
                    <a:lumMod val="10000"/>
                  </a:schemeClr>
                </a:solidFill>
              </a:rPr>
              <a:t> Prioritize </a:t>
            </a:r>
            <a:r>
              <a:rPr lang="en-US" sz="2000" b="1" dirty="0">
                <a:solidFill>
                  <a:schemeClr val="bg2">
                    <a:lumMod val="10000"/>
                  </a:schemeClr>
                </a:solidFill>
              </a:rPr>
              <a:t>highest-incidence districts</a:t>
            </a:r>
            <a:r>
              <a:rPr lang="en-US" sz="2000" dirty="0">
                <a:solidFill>
                  <a:schemeClr val="bg2">
                    <a:lumMod val="10000"/>
                  </a:schemeClr>
                </a:solidFill>
              </a:rPr>
              <a:t> and priority age cohorts under constrained resources; reallocate from very low-incidence areas. </a:t>
            </a:r>
          </a:p>
          <a:p>
            <a:pPr marL="457200" lvl="0" indent="-457200">
              <a:buFont typeface="+mj-lt"/>
              <a:buAutoNum type="arabicParenR"/>
            </a:pPr>
            <a:endParaRPr lang="en-US" sz="2000" dirty="0">
              <a:solidFill>
                <a:schemeClr val="bg2">
                  <a:lumMod val="10000"/>
                </a:schemeClr>
              </a:solidFill>
            </a:endParaRPr>
          </a:p>
          <a:p>
            <a:pPr marL="457200" lvl="0" indent="-457200">
              <a:buFont typeface="+mj-lt"/>
              <a:buAutoNum type="arabicParenR"/>
            </a:pPr>
            <a:r>
              <a:rPr lang="en-US" sz="2000" b="1" dirty="0">
                <a:solidFill>
                  <a:schemeClr val="bg2">
                    <a:lumMod val="10000"/>
                  </a:schemeClr>
                </a:solidFill>
              </a:rPr>
              <a:t>Position VMMC as a “men’s health gateway”:</a:t>
            </a:r>
            <a:r>
              <a:rPr lang="en-US" sz="2000" dirty="0">
                <a:solidFill>
                  <a:schemeClr val="bg2">
                    <a:lumMod val="10000"/>
                  </a:schemeClr>
                </a:solidFill>
              </a:rPr>
              <a:t> Combine with HIV testing, linkage to ART, STI services, condoms, and referrals (plus male-friendly hours and environments). </a:t>
            </a:r>
          </a:p>
          <a:p>
            <a:pPr marL="457200" lvl="0" indent="-457200">
              <a:buFont typeface="+mj-lt"/>
              <a:buAutoNum type="arabicParenR"/>
            </a:pPr>
            <a:endParaRPr lang="en-US" sz="2000" dirty="0">
              <a:solidFill>
                <a:schemeClr val="bg2">
                  <a:lumMod val="10000"/>
                </a:schemeClr>
              </a:solidFill>
            </a:endParaRPr>
          </a:p>
          <a:p>
            <a:pPr marL="457200" lvl="0" indent="-457200">
              <a:buFont typeface="+mj-lt"/>
              <a:buAutoNum type="arabicParenR"/>
            </a:pPr>
            <a:r>
              <a:rPr lang="en-US" sz="2000" b="1" dirty="0">
                <a:solidFill>
                  <a:schemeClr val="bg2">
                    <a:lumMod val="10000"/>
                  </a:schemeClr>
                </a:solidFill>
              </a:rPr>
              <a:t>Domestic + innovative financing:</a:t>
            </a:r>
            <a:r>
              <a:rPr lang="en-US" sz="2000" dirty="0">
                <a:solidFill>
                  <a:schemeClr val="bg2">
                    <a:lumMod val="10000"/>
                  </a:schemeClr>
                </a:solidFill>
              </a:rPr>
              <a:t> Co-financing pathways; integrate into insurance/benefit packages; explore earmarked levies/sin taxes; performance-linked financing. </a:t>
            </a:r>
          </a:p>
          <a:p>
            <a:pPr marL="457200" lvl="0" indent="-457200">
              <a:buFont typeface="+mj-lt"/>
              <a:buAutoNum type="arabicParenR"/>
            </a:pPr>
            <a:endParaRPr lang="en-US" sz="2000" dirty="0">
              <a:solidFill>
                <a:schemeClr val="bg2">
                  <a:lumMod val="10000"/>
                </a:schemeClr>
              </a:solidFill>
            </a:endParaRPr>
          </a:p>
          <a:p>
            <a:pPr marL="457200" lvl="0" indent="-457200">
              <a:buFont typeface="+mj-lt"/>
              <a:buAutoNum type="arabicParenR"/>
            </a:pPr>
            <a:r>
              <a:rPr lang="en-US" sz="2000" b="1" dirty="0">
                <a:solidFill>
                  <a:schemeClr val="bg2">
                    <a:lumMod val="10000"/>
                  </a:schemeClr>
                </a:solidFill>
              </a:rPr>
              <a:t>Combination prevention, not competition:</a:t>
            </a:r>
            <a:r>
              <a:rPr lang="en-US" sz="2000" dirty="0">
                <a:solidFill>
                  <a:schemeClr val="bg2">
                    <a:lumMod val="10000"/>
                  </a:schemeClr>
                </a:solidFill>
              </a:rPr>
              <a:t> VMMC complements PrEP/long-acting options (e.g., lenacapavir) by providing durable baseline protection while PrEP targets highest-risk men.</a:t>
            </a:r>
          </a:p>
        </p:txBody>
      </p:sp>
      <p:sp>
        <p:nvSpPr>
          <p:cNvPr id="6" name="Google Shape;467;g14b559d68aa_0_8">
            <a:extLst>
              <a:ext uri="{FF2B5EF4-FFF2-40B4-BE49-F238E27FC236}">
                <a16:creationId xmlns:a16="http://schemas.microsoft.com/office/drawing/2014/main" id="{F527F955-0476-DB7A-480A-CDBE6B844626}"/>
              </a:ext>
            </a:extLst>
          </p:cNvPr>
          <p:cNvSpPr txBox="1">
            <a:spLocks/>
          </p:cNvSpPr>
          <p:nvPr/>
        </p:nvSpPr>
        <p:spPr>
          <a:xfrm>
            <a:off x="292073" y="53380"/>
            <a:ext cx="11602298" cy="856200"/>
          </a:xfrm>
          <a:prstGeom prst="rect">
            <a:avLst/>
          </a:prstGeom>
          <a:noFill/>
          <a:ln>
            <a:noFill/>
          </a:ln>
        </p:spPr>
        <p:txBody>
          <a:bodyPr spcFirstLastPara="1" wrap="square" lIns="91425" tIns="45700" rIns="91425" bIns="45700" anchor="ctr" anchorCtr="0">
            <a:noAutofit/>
          </a:bodyPr>
          <a:lstStyle>
            <a:lvl1pPr algn="ctr" defTabSz="914400" rtl="0" eaLnBrk="1" latinLnBrk="0" hangingPunct="1">
              <a:lnSpc>
                <a:spcPct val="90000"/>
              </a:lnSpc>
              <a:spcBef>
                <a:spcPct val="0"/>
              </a:spcBef>
              <a:buNone/>
              <a:defRPr sz="6000" b="1" i="0" kern="1200" baseline="0">
                <a:solidFill>
                  <a:schemeClr val="tx1"/>
                </a:solidFill>
                <a:latin typeface="+mj-lt"/>
                <a:ea typeface="+mj-ea"/>
                <a:cs typeface="+mj-cs"/>
              </a:defRPr>
            </a:lvl1pPr>
          </a:lstStyle>
          <a:p>
            <a:pPr algn="l">
              <a:lnSpc>
                <a:spcPct val="100000"/>
              </a:lnSpc>
              <a:spcBef>
                <a:spcPts val="0"/>
              </a:spcBef>
              <a:buSzPts val="2400"/>
            </a:pPr>
            <a:r>
              <a:rPr lang="en-US" sz="2800" dirty="0">
                <a:solidFill>
                  <a:srgbClr val="4FA699"/>
                </a:solidFill>
              </a:rPr>
              <a:t>What’s next for VMMC: an integrated men-and-boys prevention platform (5 moves)</a:t>
            </a:r>
          </a:p>
        </p:txBody>
      </p:sp>
      <p:sp>
        <p:nvSpPr>
          <p:cNvPr id="8" name="TextBox 7">
            <a:extLst>
              <a:ext uri="{FF2B5EF4-FFF2-40B4-BE49-F238E27FC236}">
                <a16:creationId xmlns:a16="http://schemas.microsoft.com/office/drawing/2014/main" id="{00BB0620-237B-BBCF-2799-38FA9910E903}"/>
              </a:ext>
            </a:extLst>
          </p:cNvPr>
          <p:cNvSpPr txBox="1"/>
          <p:nvPr/>
        </p:nvSpPr>
        <p:spPr>
          <a:xfrm>
            <a:off x="379005" y="916558"/>
            <a:ext cx="11515366" cy="830997"/>
          </a:xfrm>
          <a:prstGeom prst="rect">
            <a:avLst/>
          </a:prstGeom>
          <a:noFill/>
        </p:spPr>
        <p:txBody>
          <a:bodyPr wrap="square">
            <a:spAutoFit/>
          </a:bodyPr>
          <a:lstStyle/>
          <a:p>
            <a:r>
              <a:rPr lang="en-US" sz="2400" b="1" dirty="0">
                <a:solidFill>
                  <a:srgbClr val="ED2228"/>
                </a:solidFill>
              </a:rPr>
              <a:t>Make VMMC sustainable by embedding it into routine systems, targeting smarter, and expanding value for men and boys.</a:t>
            </a:r>
          </a:p>
        </p:txBody>
      </p:sp>
    </p:spTree>
    <p:extLst>
      <p:ext uri="{BB962C8B-B14F-4D97-AF65-F5344CB8AC3E}">
        <p14:creationId xmlns:p14="http://schemas.microsoft.com/office/powerpoint/2010/main" val="274967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05384" y="203200"/>
            <a:ext cx="50673" cy="755650"/>
          </a:xfrm>
          <a:prstGeom prst="roundRect">
            <a:avLst>
              <a:gd name="adj" fmla="val 151624439"/>
            </a:avLst>
          </a:prstGeom>
          <a:solidFill>
            <a:srgbClr val="05966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sp>
        <p:nvSpPr>
          <p:cNvPr id="3" name="Text 1"/>
          <p:cNvSpPr txBox="1"/>
          <p:nvPr/>
        </p:nvSpPr>
        <p:spPr>
          <a:xfrm>
            <a:off x="582740" y="1"/>
            <a:ext cx="6783848" cy="679450"/>
          </a:xfrm>
          <a:prstGeom prst="rect">
            <a:avLst/>
          </a:prstGeom>
          <a:noFill/>
          <a:ln>
            <a:noFill/>
          </a:ln>
        </p:spPr>
        <p:txBody>
          <a:bodyPr spcFirstLastPara="1" wrap="square" lIns="91425" tIns="45700" rIns="91425" bIns="45700" anchor="ctr" anchorCtr="0">
            <a:noAutofit/>
          </a:bodyPr>
          <a:lstStyle>
            <a:defPPr>
              <a:defRPr lang="en-US"/>
            </a:defPPr>
            <a:lvl1pPr>
              <a:lnSpc>
                <a:spcPct val="100000"/>
              </a:lnSpc>
              <a:spcBef>
                <a:spcPts val="0"/>
              </a:spcBef>
              <a:buSzPts val="2400"/>
              <a:buNone/>
              <a:defRPr sz="2800" b="1" i="0" baseline="0">
                <a:solidFill>
                  <a:srgbClr val="4FA699"/>
                </a:solidFill>
                <a:latin typeface="+mj-lt"/>
                <a:ea typeface="+mj-ea"/>
                <a:cs typeface="+mj-cs"/>
              </a:defRPr>
            </a:lvl1pPr>
          </a:lstStyle>
          <a:p>
            <a:pPr/>
            <a:r>
              <a:rPr lang="en-US" dirty="0">
                <a:latin typeface="Arial" panose="020B0604020202020204" pitchFamily="34" charset="0"/>
                <a:cs typeface="Arial" panose="020B0604020202020204" pitchFamily="34" charset="0"/>
              </a:rPr>
              <a:t>Key VMMC &amp; Men's Health Resources</a:t>
            </a:r>
          </a:p>
        </p:txBody>
      </p:sp>
      <p:sp>
        <p:nvSpPr>
          <p:cNvPr id="4" name="Text 2"/>
          <p:cNvSpPr txBox="1"/>
          <p:nvPr/>
        </p:nvSpPr>
        <p:spPr>
          <a:xfrm>
            <a:off x="582740" y="592254"/>
            <a:ext cx="6783848" cy="4773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ea typeface="Corbel" pitchFamily="34" charset="-122"/>
                <a:cs typeface="Corbel" pitchFamily="34" charset="-120"/>
              </a:rPr>
              <a:t>Selected WHO, UNAIDS &amp; AVAC Publications  ·  2020–2025</a:t>
            </a:r>
            <a:endParaRPr kumimoji="0" lang="en-US" sz="2000" b="1" i="0" u="none" strike="noStrike" kern="1200" cap="none" spc="0" normalizeH="0" baseline="0" noProof="0" dirty="0">
              <a:ln>
                <a:noFill/>
              </a:ln>
              <a:solidFill>
                <a:srgbClr val="002060"/>
              </a:solidFill>
              <a:effectLst/>
              <a:uLnTx/>
              <a:uFillTx/>
              <a:ea typeface="+mn-ea"/>
              <a:cs typeface="+mn-cs"/>
            </a:endParaRPr>
          </a:p>
        </p:txBody>
      </p:sp>
      <p:sp>
        <p:nvSpPr>
          <p:cNvPr id="5" name="Shape 3"/>
          <p:cNvSpPr/>
          <p:nvPr/>
        </p:nvSpPr>
        <p:spPr>
          <a:xfrm>
            <a:off x="405383" y="1060449"/>
            <a:ext cx="11786617" cy="540743"/>
          </a:xfrm>
          <a:prstGeom prst="roundRect">
            <a:avLst>
              <a:gd name="adj" fmla="val 5357"/>
            </a:avLst>
          </a:prstGeom>
          <a:solidFill>
            <a:srgbClr val="0020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effectLst/>
              <a:uLnTx/>
              <a:uFillTx/>
              <a:ea typeface="+mn-ea"/>
              <a:cs typeface="+mn-cs"/>
            </a:endParaRPr>
          </a:p>
        </p:txBody>
      </p:sp>
      <p:sp>
        <p:nvSpPr>
          <p:cNvPr id="6" name="Shape 4"/>
          <p:cNvSpPr/>
          <p:nvPr/>
        </p:nvSpPr>
        <p:spPr>
          <a:xfrm>
            <a:off x="405383" y="1181100"/>
            <a:ext cx="11666751" cy="5264150"/>
          </a:xfrm>
          <a:prstGeom prst="roundRect">
            <a:avLst>
              <a:gd name="adj" fmla="val 79"/>
            </a:avLst>
          </a:prstGeom>
          <a:noFill/>
          <a:ln w="12668">
            <a:solidFill>
              <a:srgbClr val="2563EB"/>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ea typeface="+mn-ea"/>
              <a:cs typeface="+mn-cs"/>
            </a:endParaRPr>
          </a:p>
        </p:txBody>
      </p:sp>
      <p:sp>
        <p:nvSpPr>
          <p:cNvPr id="7" name="Text 5"/>
          <p:cNvSpPr txBox="1"/>
          <p:nvPr/>
        </p:nvSpPr>
        <p:spPr>
          <a:xfrm>
            <a:off x="534046" y="1257300"/>
            <a:ext cx="225108" cy="22552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Corbel" pitchFamily="34" charset="-122"/>
                <a:cs typeface="Corbel" pitchFamily="34" charset="-120"/>
              </a:rPr>
              <a:t>#</a:t>
            </a:r>
            <a:endParaRPr kumimoji="0" lang="en-US" sz="1300" b="0" i="0" u="none" strike="noStrike" kern="1200" cap="none" spc="0" normalizeH="0" baseline="0" noProof="0" dirty="0">
              <a:ln>
                <a:noFill/>
              </a:ln>
              <a:solidFill>
                <a:schemeClr val="bg1"/>
              </a:solidFill>
              <a:effectLst/>
              <a:uLnTx/>
              <a:uFillTx/>
              <a:ea typeface="+mn-ea"/>
              <a:cs typeface="+mn-cs"/>
            </a:endParaRPr>
          </a:p>
        </p:txBody>
      </p:sp>
      <p:sp>
        <p:nvSpPr>
          <p:cNvPr id="8" name="Text 6"/>
          <p:cNvSpPr txBox="1"/>
          <p:nvPr/>
        </p:nvSpPr>
        <p:spPr>
          <a:xfrm>
            <a:off x="1668326" y="1257300"/>
            <a:ext cx="807742" cy="22552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Corbel" pitchFamily="34" charset="-122"/>
                <a:cs typeface="Corbel" pitchFamily="34" charset="-120"/>
              </a:rPr>
              <a:t>Title</a:t>
            </a:r>
            <a:endParaRPr kumimoji="0" lang="en-US" sz="1300" b="0" i="0" u="none" strike="noStrike" kern="1200" cap="none" spc="0" normalizeH="0" baseline="0" noProof="0" dirty="0">
              <a:ln>
                <a:noFill/>
              </a:ln>
              <a:solidFill>
                <a:schemeClr val="bg1"/>
              </a:solidFill>
              <a:effectLst/>
              <a:uLnTx/>
              <a:uFillTx/>
              <a:ea typeface="+mn-ea"/>
              <a:cs typeface="+mn-cs"/>
            </a:endParaRPr>
          </a:p>
        </p:txBody>
      </p:sp>
      <p:sp>
        <p:nvSpPr>
          <p:cNvPr id="9" name="Text 7"/>
          <p:cNvSpPr txBox="1"/>
          <p:nvPr/>
        </p:nvSpPr>
        <p:spPr>
          <a:xfrm>
            <a:off x="4243963" y="1257300"/>
            <a:ext cx="2290808" cy="22552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Corbel" pitchFamily="34" charset="-122"/>
                <a:cs typeface="Corbel" pitchFamily="34" charset="-120"/>
              </a:rPr>
              <a:t>Organization</a:t>
            </a:r>
            <a:endParaRPr kumimoji="0" lang="en-US" sz="1300" b="0" i="0" u="none" strike="noStrike" kern="1200" cap="none" spc="0" normalizeH="0" baseline="0" noProof="0" dirty="0">
              <a:ln>
                <a:noFill/>
              </a:ln>
              <a:solidFill>
                <a:schemeClr val="bg1"/>
              </a:solidFill>
              <a:effectLst/>
              <a:uLnTx/>
              <a:uFillTx/>
              <a:ea typeface="+mn-ea"/>
              <a:cs typeface="+mn-cs"/>
            </a:endParaRPr>
          </a:p>
        </p:txBody>
      </p:sp>
      <p:sp>
        <p:nvSpPr>
          <p:cNvPr id="10" name="Text 8"/>
          <p:cNvSpPr txBox="1"/>
          <p:nvPr/>
        </p:nvSpPr>
        <p:spPr>
          <a:xfrm>
            <a:off x="5623106" y="1257300"/>
            <a:ext cx="794501" cy="22552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Corbel" pitchFamily="34" charset="-122"/>
                <a:cs typeface="Corbel" pitchFamily="34" charset="-120"/>
              </a:rPr>
              <a:t>Year</a:t>
            </a:r>
            <a:endParaRPr kumimoji="0" lang="en-US" sz="1300" b="0" i="0" u="none" strike="noStrike" kern="1200" cap="none" spc="0" normalizeH="0" baseline="0" noProof="0" dirty="0">
              <a:ln>
                <a:noFill/>
              </a:ln>
              <a:solidFill>
                <a:schemeClr val="bg1"/>
              </a:solidFill>
              <a:effectLst/>
              <a:uLnTx/>
              <a:uFillTx/>
              <a:ea typeface="+mn-ea"/>
              <a:cs typeface="+mn-cs"/>
            </a:endParaRPr>
          </a:p>
        </p:txBody>
      </p:sp>
      <p:sp>
        <p:nvSpPr>
          <p:cNvPr id="11" name="Text 9"/>
          <p:cNvSpPr txBox="1"/>
          <p:nvPr/>
        </p:nvSpPr>
        <p:spPr>
          <a:xfrm>
            <a:off x="6631987" y="1257300"/>
            <a:ext cx="4303540" cy="22552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ea typeface="Corbel" pitchFamily="34" charset="-122"/>
                <a:cs typeface="Corbel" pitchFamily="34" charset="-120"/>
              </a:rPr>
              <a:t>Focus Area / Description</a:t>
            </a:r>
            <a:endParaRPr kumimoji="0" lang="en-US" sz="1300" b="0" i="0" u="none" strike="noStrike" kern="1200" cap="none" spc="0" normalizeH="0" baseline="0" noProof="0" dirty="0">
              <a:ln>
                <a:noFill/>
              </a:ln>
              <a:solidFill>
                <a:schemeClr val="bg1"/>
              </a:solidFill>
              <a:effectLst/>
              <a:uLnTx/>
              <a:uFillTx/>
              <a:ea typeface="+mn-ea"/>
              <a:cs typeface="+mn-cs"/>
            </a:endParaRPr>
          </a:p>
        </p:txBody>
      </p:sp>
      <p:sp>
        <p:nvSpPr>
          <p:cNvPr id="12" name="Text 10"/>
          <p:cNvSpPr txBox="1"/>
          <p:nvPr/>
        </p:nvSpPr>
        <p:spPr>
          <a:xfrm>
            <a:off x="534046" y="1783630"/>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1</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13" name="Text 11"/>
          <p:cNvSpPr txBox="1"/>
          <p:nvPr/>
        </p:nvSpPr>
        <p:spPr>
          <a:xfrm>
            <a:off x="846397" y="1648520"/>
            <a:ext cx="3220210"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Men and HIV: Evidence-Based Approaches — A Framework for Person-Centred Health Services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14" name="Text 12"/>
          <p:cNvSpPr txBox="1"/>
          <p:nvPr/>
        </p:nvSpPr>
        <p:spPr>
          <a:xfrm>
            <a:off x="4243962" y="1732259"/>
            <a:ext cx="1294834" cy="27573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WHO, UNAIDS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15" name="Text 13"/>
          <p:cNvSpPr txBox="1"/>
          <p:nvPr/>
        </p:nvSpPr>
        <p:spPr>
          <a:xfrm>
            <a:off x="5751880" y="1732260"/>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2023</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16" name="Text 14"/>
          <p:cNvSpPr txBox="1"/>
          <p:nvPr/>
        </p:nvSpPr>
        <p:spPr>
          <a:xfrm>
            <a:off x="6395685" y="1648520"/>
            <a:ext cx="5259105"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Consolidated framework for the HIV cascade for men; three person-centred care pillars: Easy Access, Quality Services, and Supportive Services.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17" name="Text 15"/>
          <p:cNvSpPr txBox="1"/>
          <p:nvPr/>
        </p:nvSpPr>
        <p:spPr>
          <a:xfrm>
            <a:off x="534046" y="2441024"/>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2</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18" name="Text 16"/>
          <p:cNvSpPr txBox="1"/>
          <p:nvPr/>
        </p:nvSpPr>
        <p:spPr>
          <a:xfrm>
            <a:off x="846397" y="2268538"/>
            <a:ext cx="3220210"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Practical Approaches and Case-Based Models for Reaching Men and Boys with Integrated HIV Services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19" name="Text 17"/>
          <p:cNvSpPr txBox="1"/>
          <p:nvPr/>
        </p:nvSpPr>
        <p:spPr>
          <a:xfrm>
            <a:off x="4243962" y="2451298"/>
            <a:ext cx="1294833" cy="165497"/>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WHO, UNAIDS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0" name="Text 18"/>
          <p:cNvSpPr txBox="1"/>
          <p:nvPr/>
        </p:nvSpPr>
        <p:spPr>
          <a:xfrm>
            <a:off x="5751880" y="2451298"/>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2025</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1" name="Text 19"/>
          <p:cNvSpPr txBox="1"/>
          <p:nvPr/>
        </p:nvSpPr>
        <p:spPr>
          <a:xfrm>
            <a:off x="6395685" y="2367558"/>
            <a:ext cx="5259105"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Implementation brief with real-world case examples and scale-up guidance for evidence-based HIV strategies targeting men and boys in sub-Saharan Africa.</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2" name="Text 20"/>
          <p:cNvSpPr txBox="1"/>
          <p:nvPr/>
        </p:nvSpPr>
        <p:spPr>
          <a:xfrm>
            <a:off x="534046" y="3247708"/>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3</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23" name="Text 21"/>
          <p:cNvSpPr txBox="1"/>
          <p:nvPr/>
        </p:nvSpPr>
        <p:spPr>
          <a:xfrm>
            <a:off x="846397" y="3106043"/>
            <a:ext cx="3220210"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Assessing and Enhancing Sustainable VMMC Services: A Landscape Report of VMMC Priority Countries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4" name="Text 22"/>
          <p:cNvSpPr txBox="1"/>
          <p:nvPr/>
        </p:nvSpPr>
        <p:spPr>
          <a:xfrm>
            <a:off x="4243962" y="3288804"/>
            <a:ext cx="1294833"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WHO, UNAIDS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5" name="Text 23"/>
          <p:cNvSpPr txBox="1"/>
          <p:nvPr/>
        </p:nvSpPr>
        <p:spPr>
          <a:xfrm>
            <a:off x="5751880" y="3288804"/>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2023</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6" name="Text 24"/>
          <p:cNvSpPr txBox="1"/>
          <p:nvPr/>
        </p:nvSpPr>
        <p:spPr>
          <a:xfrm>
            <a:off x="6395685" y="3106043"/>
            <a:ext cx="5259105"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Sustainability self-assessment of 15 VMMC priority countries across six WHO health system building blocks; identifies strengths, gaps, and strategic directions for East &amp; Southern Africa.</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7" name="Text 25"/>
          <p:cNvSpPr txBox="1"/>
          <p:nvPr/>
        </p:nvSpPr>
        <p:spPr>
          <a:xfrm>
            <a:off x="534046" y="4177679"/>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4</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28" name="Text 26"/>
          <p:cNvSpPr txBox="1"/>
          <p:nvPr/>
        </p:nvSpPr>
        <p:spPr>
          <a:xfrm>
            <a:off x="846397" y="4042569"/>
            <a:ext cx="3220210"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Call to Action for Voluntary Medical Male Circumcision: The Job Is Not Done Yet</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29" name="Text 27"/>
          <p:cNvSpPr txBox="1"/>
          <p:nvPr/>
        </p:nvSpPr>
        <p:spPr>
          <a:xfrm>
            <a:off x="4243963" y="4042569"/>
            <a:ext cx="1294933"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AVAC / UNAIDS / WHO</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0" name="Text 28"/>
          <p:cNvSpPr txBox="1"/>
          <p:nvPr/>
        </p:nvSpPr>
        <p:spPr>
          <a:xfrm>
            <a:off x="5751880" y="4126309"/>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2024</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1" name="Text 29"/>
          <p:cNvSpPr txBox="1"/>
          <p:nvPr/>
        </p:nvSpPr>
        <p:spPr>
          <a:xfrm>
            <a:off x="6395685" y="3943548"/>
            <a:ext cx="5259105"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Joint advocacy brief urging accelerated VMMC funding (≥$250M/year), governance, differentiated service delivery, and innovation to reach 90% coverage by 2030.</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2" name="Text 30"/>
          <p:cNvSpPr txBox="1"/>
          <p:nvPr/>
        </p:nvSpPr>
        <p:spPr>
          <a:xfrm>
            <a:off x="534046" y="4963815"/>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5</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33" name="Text 31"/>
          <p:cNvSpPr txBox="1"/>
          <p:nvPr/>
        </p:nvSpPr>
        <p:spPr>
          <a:xfrm>
            <a:off x="846397" y="4781054"/>
            <a:ext cx="3220210"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Preventing HIV Through Safe Voluntary Medical Male Circumcision for Adolescent Boys and Men in Generalized HIV Epidemics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4" name="Text 32"/>
          <p:cNvSpPr txBox="1"/>
          <p:nvPr/>
        </p:nvSpPr>
        <p:spPr>
          <a:xfrm>
            <a:off x="4243963" y="4963815"/>
            <a:ext cx="494062"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WHO</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5" name="Text 33"/>
          <p:cNvSpPr txBox="1"/>
          <p:nvPr/>
        </p:nvSpPr>
        <p:spPr>
          <a:xfrm>
            <a:off x="5751880" y="4963815"/>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2020</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6" name="Text 34"/>
          <p:cNvSpPr txBox="1"/>
          <p:nvPr/>
        </p:nvSpPr>
        <p:spPr>
          <a:xfrm>
            <a:off x="6395685" y="4781054"/>
            <a:ext cx="5259105"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Core WHO guidelines and operational recommendations for safe VMMC delivery; foundational document for the 15 VMMC priority country programmes and 2030 prevention targets.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7" name="Text 35"/>
          <p:cNvSpPr txBox="1"/>
          <p:nvPr/>
        </p:nvSpPr>
        <p:spPr>
          <a:xfrm>
            <a:off x="534046" y="5790947"/>
            <a:ext cx="10768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C00000"/>
                </a:solidFill>
                <a:effectLst/>
                <a:uLnTx/>
                <a:uFillTx/>
                <a:ea typeface="Corbel" pitchFamily="34" charset="-122"/>
                <a:cs typeface="Corbel" pitchFamily="34" charset="-120"/>
              </a:rPr>
              <a:t>6</a:t>
            </a:r>
            <a:endParaRPr kumimoji="0" lang="en-US" sz="1300" b="0" i="0" u="none" strike="noStrike" kern="1200" cap="none" spc="0" normalizeH="0" baseline="0" noProof="0" dirty="0">
              <a:ln>
                <a:noFill/>
              </a:ln>
              <a:solidFill>
                <a:srgbClr val="C00000"/>
              </a:solidFill>
              <a:effectLst/>
              <a:uLnTx/>
              <a:uFillTx/>
              <a:ea typeface="+mn-ea"/>
              <a:cs typeface="+mn-cs"/>
            </a:endParaRPr>
          </a:p>
        </p:txBody>
      </p:sp>
      <p:sp>
        <p:nvSpPr>
          <p:cNvPr id="38" name="Text 36"/>
          <p:cNvSpPr txBox="1"/>
          <p:nvPr/>
        </p:nvSpPr>
        <p:spPr>
          <a:xfrm>
            <a:off x="846397" y="5717480"/>
            <a:ext cx="3220210" cy="396081"/>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A1A1A"/>
                </a:solidFill>
                <a:effectLst/>
                <a:uLnTx/>
                <a:uFillTx/>
                <a:ea typeface="Corbel" pitchFamily="34" charset="-122"/>
                <a:cs typeface="Corbel" pitchFamily="34" charset="-120"/>
              </a:rPr>
              <a:t>Policy Brief: Improving Men's Uptake of HIV Testing and Linkage to Services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39" name="Text 37"/>
          <p:cNvSpPr txBox="1"/>
          <p:nvPr/>
        </p:nvSpPr>
        <p:spPr>
          <a:xfrm>
            <a:off x="4243963" y="5801221"/>
            <a:ext cx="494062"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59669"/>
                </a:solidFill>
                <a:effectLst/>
                <a:uLnTx/>
                <a:uFillTx/>
                <a:ea typeface="Corbel" pitchFamily="34" charset="-122"/>
                <a:cs typeface="Corbel" pitchFamily="34" charset="-120"/>
              </a:rPr>
              <a:t>WHO</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40" name="Text 38"/>
          <p:cNvSpPr txBox="1"/>
          <p:nvPr/>
        </p:nvSpPr>
        <p:spPr>
          <a:xfrm>
            <a:off x="5751880" y="5801221"/>
            <a:ext cx="430721"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2021</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41" name="Text 39"/>
          <p:cNvSpPr txBox="1"/>
          <p:nvPr/>
        </p:nvSpPr>
        <p:spPr>
          <a:xfrm>
            <a:off x="6395685" y="5618460"/>
            <a:ext cx="5259105" cy="59412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A4A4A"/>
                </a:solidFill>
                <a:effectLst/>
                <a:uLnTx/>
                <a:uFillTx/>
                <a:ea typeface="Corbel" pitchFamily="34" charset="-122"/>
                <a:cs typeface="Corbel" pitchFamily="34" charset="-120"/>
              </a:rPr>
              <a:t>Five WHO-recommended approaches for improving men's HIV testing uptake: facility-based, community-based, HIV self-testing, index testing, and social network-based strategies.</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42" name="Shape 40"/>
          <p:cNvSpPr/>
          <p:nvPr/>
        </p:nvSpPr>
        <p:spPr>
          <a:xfrm>
            <a:off x="0" y="6445250"/>
            <a:ext cx="12161520" cy="412750"/>
          </a:xfrm>
          <a:prstGeom prst="rect">
            <a:avLst/>
          </a:prstGeom>
          <a:noFill/>
          <a:ln w="6334">
            <a:solidFill>
              <a:srgbClr val="E2E8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ea typeface="+mn-ea"/>
              <a:cs typeface="+mn-cs"/>
            </a:endParaRPr>
          </a:p>
        </p:txBody>
      </p:sp>
      <p:sp>
        <p:nvSpPr>
          <p:cNvPr id="43" name="Text 41"/>
          <p:cNvSpPr txBox="1"/>
          <p:nvPr/>
        </p:nvSpPr>
        <p:spPr>
          <a:xfrm>
            <a:off x="405384" y="6502400"/>
            <a:ext cx="629612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A7A7A"/>
                </a:solidFill>
                <a:effectLst/>
                <a:uLnTx/>
                <a:uFillTx/>
                <a:ea typeface="Corbel" pitchFamily="34" charset="-122"/>
                <a:cs typeface="Corbel" pitchFamily="34" charset="-120"/>
              </a:rPr>
              <a:t>Sources: WHO Global HIV, Hepatitis &amp; STIs Programmes  ·  UNAIDS  ·  AVAC</a:t>
            </a:r>
            <a:endParaRPr kumimoji="0" lang="en-US" sz="1300" b="0" i="0" u="none" strike="noStrike" kern="1200" cap="none" spc="0" normalizeH="0" baseline="0" noProof="0" dirty="0">
              <a:ln>
                <a:noFill/>
              </a:ln>
              <a:solidFill>
                <a:prstClr val="black"/>
              </a:solidFill>
              <a:effectLst/>
              <a:uLnTx/>
              <a:uFillTx/>
              <a:ea typeface="+mn-ea"/>
              <a:cs typeface="+mn-cs"/>
            </a:endParaRPr>
          </a:p>
        </p:txBody>
      </p:sp>
      <p:sp>
        <p:nvSpPr>
          <p:cNvPr id="44" name="Text 42"/>
          <p:cNvSpPr txBox="1"/>
          <p:nvPr/>
        </p:nvSpPr>
        <p:spPr>
          <a:xfrm>
            <a:off x="6828187" y="6502400"/>
            <a:ext cx="4927949"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7A7A7A"/>
                </a:solidFill>
                <a:effectLst/>
                <a:uLnTx/>
                <a:uFillTx/>
                <a:ea typeface="Corbel" pitchFamily="34" charset="-122"/>
                <a:cs typeface="Corbel" pitchFamily="34" charset="-120"/>
              </a:rPr>
              <a:t>For technical and programmatic audiences  |  Updated 2025</a:t>
            </a:r>
            <a:endParaRPr kumimoji="0" lang="en-US" sz="1300" b="0" i="0" u="none" strike="noStrike" kern="1200" cap="none" spc="0" normalizeH="0" baseline="0" noProof="0" dirty="0">
              <a:ln>
                <a:noFill/>
              </a:ln>
              <a:solidFill>
                <a:prstClr val="black"/>
              </a:solidFill>
              <a:effectLst/>
              <a:uLnTx/>
              <a:uFillTx/>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14B89-10C8-F0F7-8673-9E71EDACFBE9}"/>
            </a:ext>
          </a:extLst>
        </p:cNvPr>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3921B7F-CF61-D193-8658-2BD652EEB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248" y="5939672"/>
            <a:ext cx="1710057" cy="918328"/>
          </a:xfrm>
          <a:prstGeom prst="rect">
            <a:avLst/>
          </a:prstGeom>
        </p:spPr>
      </p:pic>
      <p:pic>
        <p:nvPicPr>
          <p:cNvPr id="5" name="Picture 4">
            <a:extLst>
              <a:ext uri="{FF2B5EF4-FFF2-40B4-BE49-F238E27FC236}">
                <a16:creationId xmlns:a16="http://schemas.microsoft.com/office/drawing/2014/main" id="{DD321F8A-7EB0-C771-F5EE-E2487ACFDCBA}"/>
              </a:ext>
            </a:extLst>
          </p:cNvPr>
          <p:cNvPicPr>
            <a:picLocks noChangeAspect="1"/>
          </p:cNvPicPr>
          <p:nvPr/>
        </p:nvPicPr>
        <p:blipFill>
          <a:blip r:embed="rId4"/>
          <a:stretch>
            <a:fillRect/>
          </a:stretch>
        </p:blipFill>
        <p:spPr>
          <a:xfrm>
            <a:off x="0" y="174513"/>
            <a:ext cx="12192000" cy="5765159"/>
          </a:xfrm>
          <a:prstGeom prst="rect">
            <a:avLst/>
          </a:prstGeom>
        </p:spPr>
      </p:pic>
    </p:spTree>
    <p:extLst>
      <p:ext uri="{BB962C8B-B14F-4D97-AF65-F5344CB8AC3E}">
        <p14:creationId xmlns:p14="http://schemas.microsoft.com/office/powerpoint/2010/main" val="455191548"/>
      </p:ext>
    </p:extLst>
  </p:cSld>
  <p:clrMapOvr>
    <a:masterClrMapping/>
  </p:clrMapOvr>
</p:sld>
</file>

<file path=ppt/theme/theme1.xml><?xml version="1.0" encoding="utf-8"?>
<a:theme xmlns:a="http://schemas.openxmlformats.org/drawingml/2006/main" name="2_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B027ED5492E489E18E2375296B630" ma:contentTypeVersion="37" ma:contentTypeDescription="Create a new document." ma:contentTypeScope="" ma:versionID="084ad288b7a2bb464b7e748506b4e040">
  <xsd:schema xmlns:xsd="http://www.w3.org/2001/XMLSchema" xmlns:xs="http://www.w3.org/2001/XMLSchema" xmlns:p="http://schemas.microsoft.com/office/2006/metadata/properties" xmlns:ns2="1e4904ce-df3c-409d-8c73-59cbcf852a41" xmlns:ns3="2ddeef39-65d3-4660-94f2-f063f949c57e" targetNamespace="http://schemas.microsoft.com/office/2006/metadata/properties" ma:root="true" ma:fieldsID="1932048fee3a97bb6178b5557a209bcc" ns2:_="" ns3:_="">
    <xsd:import namespace="1e4904ce-df3c-409d-8c73-59cbcf852a41"/>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Order0" minOccurs="0"/>
                <xsd:element ref="ns2:MediaLengthInSeconds" minOccurs="0"/>
                <xsd:element ref="ns2:lcf76f155ced4ddcb4097134ff3c332f" minOccurs="0"/>
                <xsd:element ref="ns3:TaxCatchAll" minOccurs="0"/>
                <xsd:element ref="ns2:ThematicArea" minOccurs="0"/>
                <xsd:element ref="ns2:Country" minOccurs="0"/>
                <xsd:element ref="ns2:MediaServiceObjectDetectorVersions" minOccurs="0"/>
                <xsd:element ref="ns2:MediaServiceSearchProperties" minOccurs="0"/>
                <xsd:element ref="ns2:MediaServiceBillingMetadata" minOccurs="0"/>
                <xsd:element ref="ns2:DocumentTitle" minOccurs="0"/>
                <xsd:element ref="ns3:PrimeClassificationStatus" minOccurs="0"/>
                <xsd:element ref="ns3:PrimeClassificationStatusDetails" minOccurs="0"/>
                <xsd:element ref="ns3:PrimeLastClassified" minOccurs="0"/>
                <xsd:element ref="ns3:PrimeCorrectedByUser" minOccurs="0"/>
                <xsd:element ref="ns2:Summary_x002f_Abstract" minOccurs="0"/>
                <xsd:element ref="ns2:ContentOwner" minOccurs="0"/>
                <xsd:element ref="ns2:DownloadCategory" minOccurs="0"/>
                <xsd:element ref="ns2:LastReviewDate" minOccurs="0"/>
                <xsd:element ref="ns2:ReviewFrequency" minOccurs="0"/>
                <xsd:element ref="ns2:PrimaryTopic_x002f_ThematicArea" minOccurs="0"/>
                <xsd:element ref="ns2:Language" minOccurs="0"/>
                <xsd:element ref="ns2:Region" minOccurs="0"/>
                <xsd:element ref="ns2:EnterpriseKeyword" minOccurs="0"/>
                <xsd:element ref="ns2:SyntexTou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904ce-df3c-409d-8c73-59cbcf852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rder0" ma:index="20" nillable="true" ma:displayName="Order" ma:format="Dropdown" ma:indexed="true" ma:internalName="Order0"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ThematicArea" ma:index="25" nillable="true" ma:displayName="Thematic Area" ma:format="Dropdown" ma:internalName="ThematicArea">
      <xsd:simpleType>
        <xsd:restriction base="dms:Text">
          <xsd:maxLength value="255"/>
        </xsd:restriction>
      </xsd:simpleType>
    </xsd:element>
    <xsd:element name="Country" ma:index="26" nillable="true" ma:displayName="Country" ma:format="Dropdown" ma:internalName="Countr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DocumentTitle" ma:index="30" nillable="true" ma:displayName="Document Title" ma:format="Dropdown" ma:internalName="DocumentTitle">
      <xsd:simpleType>
        <xsd:restriction base="dms:Text">
          <xsd:maxLength value="255"/>
        </xsd:restriction>
      </xsd:simpleType>
    </xsd:element>
    <xsd:element name="Summary_x002f_Abstract" ma:index="35" nillable="true" ma:displayName="Summary / Abstract" ma:format="Dropdown" ma:internalName="Summary_x002f_Abstract">
      <xsd:simpleType>
        <xsd:restriction base="dms:Note"/>
      </xsd:simpleType>
    </xsd:element>
    <xsd:element name="ContentOwner" ma:index="36" nillable="true" ma:displayName="Content Owner" ma:format="Dropdown" ma:internalName="ContentOwner">
      <xsd:simpleType>
        <xsd:restriction base="dms:Text">
          <xsd:maxLength value="255"/>
        </xsd:restriction>
      </xsd:simpleType>
    </xsd:element>
    <xsd:element name="DownloadCategory" ma:index="37" nillable="true" ma:displayName="Download Category" ma:description="This field denotes the category in which the resource falls, for example, is it a checklist, guide, video, training material. &#10;Read the document and try to understand and extract the download category from the document.  &#10;We have defined the following categories. Please only assign one of the following values: Tool&#10;Plan&#10;Guide&#10;&#10;If you are unable to assign a category from the defined list, return 'To be determined’ &#10;" ma:format="Dropdown" ma:internalName="DownloadCategory">
      <xsd:simpleType>
        <xsd:restriction base="dms:Choice">
          <xsd:enumeration value="Tool"/>
          <xsd:enumeration value="Plan"/>
          <xsd:enumeration value="Guide"/>
        </xsd:restriction>
      </xsd:simpleType>
    </xsd:element>
    <xsd:element name="LastReviewDate" ma:index="38" nillable="true" ma:displayName="Last Review Date" ma:format="DateOnly" ma:internalName="LastReviewDate">
      <xsd:simpleType>
        <xsd:restriction base="dms:DateTime"/>
      </xsd:simpleType>
    </xsd:element>
    <xsd:element name="ReviewFrequency" ma:index="39" nillable="true" ma:displayName="Review Frequency" ma:format="Dropdown" ma:internalName="ReviewFrequency">
      <xsd:simpleType>
        <xsd:restriction base="dms:Choice">
          <xsd:enumeration value="3 months"/>
          <xsd:enumeration value="6 months"/>
          <xsd:enumeration value="12 months"/>
          <xsd:enumeration value="24 months"/>
          <xsd:enumeration value="36 months"/>
        </xsd:restriction>
      </xsd:simpleType>
    </xsd:element>
    <xsd:element name="PrimaryTopic_x002f_ThematicArea" ma:index="40" nillable="true" ma:displayName="Primary Topic / Thematic Area" ma:format="Dropdown" ma:internalName="PrimaryTopic_x002f_ThematicArea">
      <xsd:simpleType>
        <xsd:restriction base="dms:Choice">
          <xsd:enumeration value="Global Fund and Grant Implementation"/>
          <xsd:enumeration value="NSP Strategic Planning and Reviews"/>
          <xsd:enumeration value="Community and Service Delivery"/>
          <xsd:enumeration value="Prevention"/>
          <xsd:enumeration value="HIV and Economics"/>
          <xsd:enumeration value="Human Rights and Gender"/>
          <xsd:enumeration value="Epi Strategic Information"/>
          <xsd:enumeration value="Treatment and Testing"/>
          <xsd:enumeration value="Health System Strengthening"/>
          <xsd:enumeration value="Drawdown"/>
          <xsd:enumeration value="GF Condom SI"/>
          <xsd:enumeration value="DFAT"/>
          <xsd:enumeration value="HIV Sustainability Roadmaps"/>
          <xsd:enumeration value="Other"/>
        </xsd:restriction>
      </xsd:simpleType>
    </xsd:element>
    <xsd:element name="Language" ma:index="41" nillable="true" ma:displayName="Language" ma:format="Dropdown" ma:internalName="Language">
      <xsd:simpleType>
        <xsd:restriction base="dms:Text">
          <xsd:maxLength value="255"/>
        </xsd:restriction>
      </xsd:simpleType>
    </xsd:element>
    <xsd:element name="Region" ma:index="42" nillable="true" ma:displayName="Region" ma:format="Dropdown" ma:internalName="Region">
      <xsd:simpleType>
        <xsd:restriction base="dms:Choice">
          <xsd:enumeration value="Eastern and southern Africa"/>
          <xsd:enumeration value="Western and central Africa"/>
          <xsd:enumeration value="Asia and the Pacific"/>
          <xsd:enumeration value="Eastern Europe and central Asia"/>
          <xsd:enumeration value="Latin America and the Caribbean"/>
          <xsd:enumeration value="Middle East and North Africa"/>
          <xsd:enumeration value="Western and central Europe and North America"/>
          <xsd:enumeration value="Global"/>
          <xsd:enumeration value="Other"/>
        </xsd:restriction>
      </xsd:simpleType>
    </xsd:element>
    <xsd:element name="EnterpriseKeyword" ma:index="43" nillable="true" ma:displayName="Enterprise Keyword" ma:format="Dropdown" ma:internalName="EnterpriseKeyword">
      <xsd:simpleType>
        <xsd:restriction base="dms:Text">
          <xsd:maxLength value="255"/>
        </xsd:restriction>
      </xsd:simpleType>
    </xsd:element>
    <xsd:element name="SyntexTouch" ma:index="44" nillable="true" ma:displayName="SyntexTouch" ma:format="Dropdown" ma:internalName="SyntexTouch">
      <xsd:simpleType>
        <xsd:restriction base="dms:Choice">
          <xsd:enumeration value="True"/>
          <xsd:enumeration value="False"/>
        </xsd:restrictio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408e62-e834-4772-ba1f-1e81686b2579}"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element name="PrimeClassificationStatus" ma:index="31" nillable="true" ma:displayName="Processing status" ma:internalName="PrimeClassificationStatus">
      <xsd:simpleType>
        <xsd:restriction base="dms:Text"/>
      </xsd:simpleType>
    </xsd:element>
    <xsd:element name="PrimeClassificationStatusDetails" ma:index="32" nillable="true" ma:displayName="Processing details" ma:internalName="PrimeClassificationStatusDetails">
      <xsd:simpleType>
        <xsd:restriction base="dms:Note">
          <xsd:maxLength value="255"/>
        </xsd:restriction>
      </xsd:simpleType>
    </xsd:element>
    <xsd:element name="PrimeLastClassified" ma:index="33" nillable="true" ma:displayName="Processed" ma:internalName="PrimeLastClassified">
      <xsd:simpleType>
        <xsd:restriction base="dms:DateTime"/>
      </xsd:simpleType>
    </xsd:element>
    <xsd:element name="PrimeCorrectedByUser" ma:index="34" nillable="true" ma:displayName="Corrected" ma:internalName="PrimeCorrectedByUs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ematicArea xmlns="1e4904ce-df3c-409d-8c73-59cbcf852a41" xsi:nil="true"/>
    <DocumentTitle xmlns="1e4904ce-df3c-409d-8c73-59cbcf852a41">Men and Boys</DocumentTitle>
    <PrimeLastClassified xmlns="2ddeef39-65d3-4660-94f2-f063f949c57e" xsi:nil="true"/>
    <Language xmlns="1e4904ce-df3c-409d-8c73-59cbcf852a41">English</Language>
    <lcf76f155ced4ddcb4097134ff3c332f xmlns="1e4904ce-df3c-409d-8c73-59cbcf852a41">
      <Terms xmlns="http://schemas.microsoft.com/office/infopath/2007/PartnerControls"/>
    </lcf76f155ced4ddcb4097134ff3c332f>
    <PrimeCorrectedByUser xmlns="2ddeef39-65d3-4660-94f2-f063f949c57e" xsi:nil="true"/>
    <LastReviewDate xmlns="1e4904ce-df3c-409d-8c73-59cbcf852a41" xsi:nil="true"/>
    <Order0 xmlns="1e4904ce-df3c-409d-8c73-59cbcf852a41" xsi:nil="true"/>
    <PrimeClassificationStatusDetails xmlns="2ddeef39-65d3-4660-94f2-f063f949c57e" xsi:nil="true"/>
    <TaxCatchAll xmlns="2ddeef39-65d3-4660-94f2-f063f949c57e" xsi:nil="true"/>
    <ReviewFrequency xmlns="1e4904ce-df3c-409d-8c73-59cbcf852a41">12 months</ReviewFrequency>
    <Region xmlns="1e4904ce-df3c-409d-8c73-59cbcf852a41">Eastern and southern Africa</Region>
    <SyntexTouch xmlns="1e4904ce-df3c-409d-8c73-59cbcf852a41" xsi:nil="true"/>
    <DownloadCategory xmlns="1e4904ce-df3c-409d-8c73-59cbcf852a41" xsi:nil="true"/>
    <PrimaryTopic_x002f_ThematicArea xmlns="1e4904ce-df3c-409d-8c73-59cbcf852a41">Prevention</PrimaryTopic_x002f_ThematicArea>
    <Country xmlns="1e4904ce-df3c-409d-8c73-59cbcf852a41" xsi:nil="true"/>
    <EnterpriseKeyword xmlns="1e4904ce-df3c-409d-8c73-59cbcf852a41" xsi:nil="true"/>
    <PrimeClassificationStatus xmlns="2ddeef39-65d3-4660-94f2-f063f949c57e" xsi:nil="true"/>
    <Summary_x002f_Abstract xmlns="1e4904ce-df3c-409d-8c73-59cbcf852a41">This document provides an overview of HIV prevention strategies for men and boys in high-incidence settings, emphasizing the continued importance and future direction of Voluntary Medical Male Circumcision (VMMC) and integrated approaches to men's health.</Summary_x002f_Abstract>
    <ContentOwner xmlns="1e4904ce-df3c-409d-8c73-59cbcf852a41">Lycias Zembe</ContentOwner>
  </documentManagement>
</p:properties>
</file>

<file path=customXml/itemProps1.xml><?xml version="1.0" encoding="utf-8"?>
<ds:datastoreItem xmlns:ds="http://schemas.openxmlformats.org/officeDocument/2006/customXml" ds:itemID="{DA3AC9B9-9CC8-494F-9985-E7CE6080174B}"/>
</file>

<file path=customXml/itemProps2.xml><?xml version="1.0" encoding="utf-8"?>
<ds:datastoreItem xmlns:ds="http://schemas.openxmlformats.org/officeDocument/2006/customXml" ds:itemID="{6D856EB7-4AAF-47C0-B231-8A10C983CAF4}"/>
</file>

<file path=customXml/itemProps3.xml><?xml version="1.0" encoding="utf-8"?>
<ds:datastoreItem xmlns:ds="http://schemas.openxmlformats.org/officeDocument/2006/customXml" ds:itemID="{36F05182-5DE4-43B4-9DB7-92142B6D0F28}"/>
</file>

<file path=docProps/app.xml><?xml version="1.0" encoding="utf-8"?>
<Properties xmlns="http://schemas.openxmlformats.org/officeDocument/2006/extended-properties" xmlns:vt="http://schemas.openxmlformats.org/officeDocument/2006/docPropsVTypes">
  <TotalTime>304</TotalTime>
  <Words>1295</Words>
  <Application>Microsoft Office PowerPoint</Application>
  <PresentationFormat>Widescreen</PresentationFormat>
  <Paragraphs>81</Paragraphs>
  <Slides>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Arial</vt:lpstr>
      <vt:lpstr>Arial Nova Cond</vt:lpstr>
      <vt:lpstr>Calibri</vt:lpstr>
      <vt:lpstr>Corbel</vt:lpstr>
      <vt:lpstr>Wingdings</vt:lpstr>
      <vt:lpstr>2_Office Theme</vt:lpstr>
      <vt:lpstr>Office Theme</vt:lpstr>
      <vt:lpstr>Men and Boys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ZEMBE, Lycias</dc:creator>
  <cp:lastModifiedBy>ZEMBE, Lycias</cp:lastModifiedBy>
  <cp:revision>1</cp:revision>
  <dcterms:created xsi:type="dcterms:W3CDTF">2026-04-23T11:46:35Z</dcterms:created>
  <dcterms:modified xsi:type="dcterms:W3CDTF">2026-04-27T13:50:18Z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0x010100070B027ED5492E489E18E2375296B630</vt:lpwstr>
  </property>
</Properties>
</file>