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2" r:id="rId2"/>
    <p:sldMasterId id="2147483675" r:id="rId3"/>
    <p:sldMasterId id="2147483735" r:id="rId4"/>
    <p:sldMasterId id="2147483753" r:id="rId5"/>
    <p:sldMasterId id="2147483826" r:id="rId6"/>
    <p:sldMasterId id="2147483870" r:id="rId7"/>
  </p:sldMasterIdLst>
  <p:notesMasterIdLst>
    <p:notesMasterId r:id="rId32"/>
  </p:notesMasterIdLst>
  <p:sldIdLst>
    <p:sldId id="266" r:id="rId8"/>
    <p:sldId id="2147482157" r:id="rId9"/>
    <p:sldId id="262" r:id="rId10"/>
    <p:sldId id="258" r:id="rId11"/>
    <p:sldId id="4750" r:id="rId12"/>
    <p:sldId id="4752" r:id="rId13"/>
    <p:sldId id="257" r:id="rId14"/>
    <p:sldId id="278" r:id="rId15"/>
    <p:sldId id="263" r:id="rId16"/>
    <p:sldId id="275" r:id="rId17"/>
    <p:sldId id="2147482171" r:id="rId18"/>
    <p:sldId id="2147483647" r:id="rId19"/>
    <p:sldId id="267" r:id="rId20"/>
    <p:sldId id="279" r:id="rId21"/>
    <p:sldId id="259" r:id="rId22"/>
    <p:sldId id="260" r:id="rId23"/>
    <p:sldId id="2147482050" r:id="rId24"/>
    <p:sldId id="261" r:id="rId25"/>
    <p:sldId id="280" r:id="rId26"/>
    <p:sldId id="4753" r:id="rId27"/>
    <p:sldId id="272" r:id="rId28"/>
    <p:sldId id="264" r:id="rId29"/>
    <p:sldId id="2147482172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A0A8"/>
    <a:srgbClr val="104862"/>
    <a:srgbClr val="206A93"/>
    <a:srgbClr val="6792A1"/>
    <a:srgbClr val="57B1B2"/>
    <a:srgbClr val="00A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emmaoberth\Desktop\Prevention%202030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emmaoberth\Desktop\Prevention%202030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aids-my.sharepoint.com/personal/matturd_unaids_org/Documents/My%20Documents%20-%20OneDrive/EED/Analysis/2025/Target%20Setting%20and%20Price%20Tag/Price%20Tag%20v%2023%20April/Resource%20needs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ediktC\AppData\Local\Microsoft\Windows\INetCache\Content.Outlook\J3H2QQ9S\Population_reached%20(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49161968957335"/>
          <c:y val="3.4837688044338878E-2"/>
          <c:w val="0.53772409207006522"/>
          <c:h val="0.89194531206164551"/>
        </c:manualLayout>
      </c:layout>
      <c:lineChart>
        <c:grouping val="standard"/>
        <c:varyColors val="0"/>
        <c:ser>
          <c:idx val="2"/>
          <c:order val="0"/>
          <c:tx>
            <c:strRef>
              <c:f>'New HIV Infections'!$A$5</c:f>
              <c:strCache>
                <c:ptCount val="1"/>
                <c:pt idx="0">
                  <c:v>Constant treatment, reduced prevention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'New HIV Infections'!$BD$2:$BJ$2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/>
            </c:numRef>
          </c:cat>
          <c:val>
            <c:numRef>
              <c:f>'New HIV Infections'!$BD$5:$BJ$5</c:f>
              <c:numCache>
                <c:formatCode>#,##0</c:formatCode>
                <c:ptCount val="7"/>
                <c:pt idx="0">
                  <c:v>1303475</c:v>
                </c:pt>
                <c:pt idx="1">
                  <c:v>1260821.2767018243</c:v>
                </c:pt>
                <c:pt idx="2">
                  <c:v>1316032.9554597293</c:v>
                </c:pt>
                <c:pt idx="3">
                  <c:v>1348103.8456688079</c:v>
                </c:pt>
                <c:pt idx="4">
                  <c:v>1380067.696988123</c:v>
                </c:pt>
                <c:pt idx="5">
                  <c:v>1414130.2751102971</c:v>
                </c:pt>
                <c:pt idx="6">
                  <c:v>1421366.8686217943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85E-4BF8-83F2-541693AFE8E1}"/>
            </c:ext>
          </c:extLst>
        </c:ser>
        <c:ser>
          <c:idx val="3"/>
          <c:order val="1"/>
          <c:tx>
            <c:strRef>
              <c:f>'New HIV Infections'!$A$6</c:f>
              <c:strCache>
                <c:ptCount val="1"/>
                <c:pt idx="0">
                  <c:v>Treatment targets, constant prevention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'New HIV Infections'!$BD$2:$BJ$2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/>
            </c:numRef>
          </c:cat>
          <c:val>
            <c:numRef>
              <c:f>'New HIV Infections'!$BD$6:$BJ$6</c:f>
              <c:numCache>
                <c:formatCode>#,##0</c:formatCode>
                <c:ptCount val="7"/>
                <c:pt idx="0">
                  <c:v>1303475</c:v>
                </c:pt>
                <c:pt idx="1">
                  <c:v>1257624.1270063943</c:v>
                </c:pt>
                <c:pt idx="2">
                  <c:v>1154267.884759956</c:v>
                </c:pt>
                <c:pt idx="3">
                  <c:v>997723.50848113769</c:v>
                </c:pt>
                <c:pt idx="4">
                  <c:v>877312.40313241445</c:v>
                </c:pt>
                <c:pt idx="5">
                  <c:v>753724.53644821618</c:v>
                </c:pt>
                <c:pt idx="6">
                  <c:v>685497.43840409338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85E-4BF8-83F2-541693AFE8E1}"/>
            </c:ext>
          </c:extLst>
        </c:ser>
        <c:ser>
          <c:idx val="1"/>
          <c:order val="2"/>
          <c:tx>
            <c:strRef>
              <c:f>'New HIV Infections'!$A$4</c:f>
              <c:strCache>
                <c:ptCount val="1"/>
                <c:pt idx="0">
                  <c:v>Targets achieved: Treatment + prevention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'New HIV Infections'!$BD$2:$BJ$2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/>
            </c:numRef>
          </c:cat>
          <c:val>
            <c:numRef>
              <c:f>'New HIV Infections'!$BD$4:$BJ$4</c:f>
              <c:numCache>
                <c:formatCode>#,##0</c:formatCode>
                <c:ptCount val="7"/>
                <c:pt idx="0">
                  <c:v>1303475</c:v>
                </c:pt>
                <c:pt idx="1">
                  <c:v>1261750.2213522699</c:v>
                </c:pt>
                <c:pt idx="2">
                  <c:v>950829.00631234003</c:v>
                </c:pt>
                <c:pt idx="3">
                  <c:v>726890.90620255598</c:v>
                </c:pt>
                <c:pt idx="4">
                  <c:v>562305.8704665188</c:v>
                </c:pt>
                <c:pt idx="5">
                  <c:v>417679.76485384442</c:v>
                </c:pt>
                <c:pt idx="6">
                  <c:v>366056.43744800409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185E-4BF8-83F2-541693AF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9425248"/>
        <c:axId val="1679423808"/>
      </c:lineChart>
      <c:catAx>
        <c:axId val="16794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423808"/>
        <c:crosses val="autoZero"/>
        <c:auto val="1"/>
        <c:lblAlgn val="ctr"/>
        <c:lblOffset val="100"/>
        <c:noMultiLvlLbl val="0"/>
      </c:catAx>
      <c:valAx>
        <c:axId val="16794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Number of annual new HIV infections globally</a:t>
                </a:r>
              </a:p>
            </c:rich>
          </c:tx>
          <c:layout>
            <c:manualLayout>
              <c:xMode val="edge"/>
              <c:yMode val="edge"/>
              <c:x val="7.9030332340895015E-3"/>
              <c:y val="0.15761148621267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\ ##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4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77824293076608"/>
          <c:y val="0.24391743193620991"/>
          <c:w val="0.27779639038911569"/>
          <c:h val="0.49814975265390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91341845841582E-2"/>
          <c:y val="0.17696343548733912"/>
          <c:w val="0.88347409536924337"/>
          <c:h val="0.7938199727634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Change 2010-2024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FD-466A-A28D-C37642988D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FD-466A-A28D-C37642988D9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D-466A-A28D-C37642988D95}"/>
              </c:ext>
            </c:extLst>
          </c:dPt>
          <c:dLbls>
            <c:dLbl>
              <c:idx val="7"/>
              <c:layout>
                <c:manualLayout>
                  <c:x val="-1.2166318737485716E-16"/>
                  <c:y val="1.316977770496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D-466A-A28D-C37642988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Sheet1!$B$4:$B$12</c:f>
              <c:strCache>
                <c:ptCount val="9"/>
                <c:pt idx="0">
                  <c:v>Eastern and southern Africa</c:v>
                </c:pt>
                <c:pt idx="1">
                  <c:v>West and central Africa</c:v>
                </c:pt>
                <c:pt idx="2">
                  <c:v>Caribbean</c:v>
                </c:pt>
                <c:pt idx="3">
                  <c:v>Asia Pacific</c:v>
                </c:pt>
                <c:pt idx="4">
                  <c:v>Western Europe and North America</c:v>
                </c:pt>
                <c:pt idx="5">
                  <c:v>Eastern Europe and central Asia</c:v>
                </c:pt>
                <c:pt idx="6">
                  <c:v>Latin America</c:v>
                </c:pt>
                <c:pt idx="7">
                  <c:v>Middle East and North Africa</c:v>
                </c:pt>
                <c:pt idx="8">
                  <c:v>Global</c:v>
                </c:pt>
              </c:strCache>
            </c:strRef>
          </c:cat>
          <c:val>
            <c:numRef>
              <c:f>Sheet1!$C$4:$C$12</c:f>
              <c:numCache>
                <c:formatCode>0%</c:formatCode>
                <c:ptCount val="9"/>
                <c:pt idx="0">
                  <c:v>-0.56000000000000005</c:v>
                </c:pt>
                <c:pt idx="1">
                  <c:v>-0.55000000000000004</c:v>
                </c:pt>
                <c:pt idx="2">
                  <c:v>-0.21</c:v>
                </c:pt>
                <c:pt idx="3">
                  <c:v>-0.17</c:v>
                </c:pt>
                <c:pt idx="4">
                  <c:v>-0.14000000000000001</c:v>
                </c:pt>
                <c:pt idx="5">
                  <c:v>7.0000000000000007E-2</c:v>
                </c:pt>
                <c:pt idx="6">
                  <c:v>0.13</c:v>
                </c:pt>
                <c:pt idx="7">
                  <c:v>0.94</c:v>
                </c:pt>
                <c:pt idx="8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D-466A-A28D-C37642988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85249935"/>
        <c:axId val="653828336"/>
      </c:barChart>
      <c:lineChart>
        <c:grouping val="standar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2030 target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Sheet1!$B$4:$B$12</c:f>
              <c:strCache>
                <c:ptCount val="9"/>
                <c:pt idx="0">
                  <c:v>Eastern and southern Africa</c:v>
                </c:pt>
                <c:pt idx="1">
                  <c:v>West and central Africa</c:v>
                </c:pt>
                <c:pt idx="2">
                  <c:v>Caribbean</c:v>
                </c:pt>
                <c:pt idx="3">
                  <c:v>Asia Pacific</c:v>
                </c:pt>
                <c:pt idx="4">
                  <c:v>Western Europe and North America</c:v>
                </c:pt>
                <c:pt idx="5">
                  <c:v>Eastern Europe and central Asia</c:v>
                </c:pt>
                <c:pt idx="6">
                  <c:v>Latin America</c:v>
                </c:pt>
                <c:pt idx="7">
                  <c:v>Middle East and North Africa</c:v>
                </c:pt>
                <c:pt idx="8">
                  <c:v>Global</c:v>
                </c:pt>
              </c:strCache>
            </c:strRef>
          </c:cat>
          <c:val>
            <c:numRef>
              <c:f>Sheet1!$D$4:$D$12</c:f>
              <c:numCache>
                <c:formatCode>0%</c:formatCode>
                <c:ptCount val="9"/>
                <c:pt idx="0">
                  <c:v>-0.9</c:v>
                </c:pt>
                <c:pt idx="1">
                  <c:v>-0.9</c:v>
                </c:pt>
                <c:pt idx="2">
                  <c:v>-0.9</c:v>
                </c:pt>
                <c:pt idx="3">
                  <c:v>-0.9</c:v>
                </c:pt>
                <c:pt idx="4">
                  <c:v>-0.9</c:v>
                </c:pt>
                <c:pt idx="5">
                  <c:v>-0.9</c:v>
                </c:pt>
                <c:pt idx="6">
                  <c:v>-0.9</c:v>
                </c:pt>
                <c:pt idx="7">
                  <c:v>-0.9</c:v>
                </c:pt>
                <c:pt idx="8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FD-466A-A28D-C37642988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249935"/>
        <c:axId val="653828336"/>
      </c:lineChart>
      <c:catAx>
        <c:axId val="28524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53828336"/>
        <c:crosses val="autoZero"/>
        <c:auto val="1"/>
        <c:lblAlgn val="ctr"/>
        <c:lblOffset val="100"/>
        <c:noMultiLvlLbl val="0"/>
      </c:catAx>
      <c:valAx>
        <c:axId val="653828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Change in the number of new HIV infections between 2010 and 2024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8524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51617783584911"/>
          <c:y val="0.14134076990376204"/>
          <c:w val="0.65570161262593263"/>
          <c:h val="0.6951651356080489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7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E-4FD8-B709-CE1E35F97383}"/>
              </c:ext>
            </c:extLst>
          </c:dPt>
          <c:dPt>
            <c:idx val="1"/>
            <c:bubble3D val="0"/>
            <c:spPr>
              <a:solidFill>
                <a:srgbClr val="C79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E-4FD8-B709-CE1E35F97383}"/>
              </c:ext>
            </c:extLst>
          </c:dPt>
          <c:dLbls>
            <c:dLbl>
              <c:idx val="0"/>
              <c:layout>
                <c:manualLayout>
                  <c:x val="8.7336244541483914E-3"/>
                  <c:y val="2.7777777777777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5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US$ 9.5 billion (33%)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5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2E-4FD8-B709-CE1E35F973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E-4FD8-B709-CE1E35F97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Sheet2!$F$28:$F$29</c:f>
              <c:strCache>
                <c:ptCount val="2"/>
                <c:pt idx="0">
                  <c:v>Primary Prevention</c:v>
                </c:pt>
                <c:pt idx="1">
                  <c:v>Remaining Interventions</c:v>
                </c:pt>
              </c:strCache>
            </c:strRef>
          </c:cat>
          <c:val>
            <c:numRef>
              <c:f>Sheet2!$G$28:$G$29</c:f>
              <c:numCache>
                <c:formatCode>0.00%</c:formatCode>
                <c:ptCount val="2"/>
                <c:pt idx="0">
                  <c:v>0.32400000000000001</c:v>
                </c:pt>
                <c:pt idx="1">
                  <c:v>0.68600000000000005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2E-4FD8-B709-CE1E35F97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10586940824537"/>
          <c:y val="0.86346209486916825"/>
          <c:w val="0.60578826118350926"/>
          <c:h val="0.10968395152050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41939841427576"/>
          <c:y val="0.14393518518518519"/>
          <c:w val="0.61586112271507221"/>
          <c:h val="0.6821772533259636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7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E-4A78-A388-CFA2CCA8C665}"/>
              </c:ext>
            </c:extLst>
          </c:dPt>
          <c:dPt>
            <c:idx val="1"/>
            <c:bubble3D val="0"/>
            <c:spPr>
              <a:solidFill>
                <a:srgbClr val="C79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E-4A78-A388-CFA2CCA8C665}"/>
              </c:ext>
            </c:extLst>
          </c:dPt>
          <c:dLbls>
            <c:dLbl>
              <c:idx val="0"/>
              <c:layout>
                <c:manualLayout>
                  <c:x val="1.2658227848101189E-2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 </a:t>
                    </a:r>
                    <a:r>
                      <a:rPr lang="en-US" sz="9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$ 5.2 billion (24%)</a:t>
                    </a:r>
                    <a:endParaRPr lang="en-US" sz="9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29113924050632"/>
                      <c:h val="0.20516221930592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D7E-4A78-A388-CFA2CCA8C6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E-4A78-A388-CFA2CCA8C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Sheet2!$I$28:$I$29</c:f>
              <c:strCache>
                <c:ptCount val="2"/>
                <c:pt idx="0">
                  <c:v>Primary Prevention</c:v>
                </c:pt>
                <c:pt idx="1">
                  <c:v>Remaining Interventions</c:v>
                </c:pt>
              </c:strCache>
            </c:strRef>
          </c:cat>
          <c:val>
            <c:numRef>
              <c:f>Sheet2!$J$28:$J$29</c:f>
              <c:numCache>
                <c:formatCode>0.00%</c:formatCode>
                <c:ptCount val="2"/>
                <c:pt idx="0">
                  <c:v>0.23699999999999999</c:v>
                </c:pt>
                <c:pt idx="1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E-4A78-A388-CFA2CCA8C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2"/>
          <c:order val="2"/>
          <c:tx>
            <c:strRef>
              <c:f>'Countries in 2030 select interv'!$F$2</c:f>
              <c:strCache>
                <c:ptCount val="1"/>
                <c:pt idx="0">
                  <c:v>% of Total</c:v>
                </c:pt>
              </c:strCache>
            </c:strRef>
          </c:tx>
          <c:dPt>
            <c:idx val="0"/>
            <c:bubble3D val="0"/>
            <c:spPr>
              <a:solidFill>
                <a:srgbClr val="226B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D-4141-9AE5-33FBE4330C71}"/>
              </c:ext>
            </c:extLst>
          </c:dPt>
          <c:dPt>
            <c:idx val="1"/>
            <c:bubble3D val="0"/>
            <c:spPr>
              <a:solidFill>
                <a:srgbClr val="5B8B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D-4141-9AE5-33FBE4330C71}"/>
              </c:ext>
            </c:extLst>
          </c:dPt>
          <c:dPt>
            <c:idx val="2"/>
            <c:bubble3D val="0"/>
            <c:spPr>
              <a:solidFill>
                <a:srgbClr val="57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D-4141-9AE5-33FBE4330C71}"/>
              </c:ext>
            </c:extLst>
          </c:dPt>
          <c:dPt>
            <c:idx val="3"/>
            <c:bubble3D val="0"/>
            <c:spPr>
              <a:solidFill>
                <a:srgbClr val="C79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D-4141-9AE5-33FBE4330C71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D-4141-9AE5-33FBE4330C71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D-4141-9AE5-33FBE4330C71}"/>
              </c:ext>
            </c:extLst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D-4141-9AE5-33FBE4330C71}"/>
              </c:ext>
            </c:extLst>
          </c:dPt>
          <c:dPt>
            <c:idx val="7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D-4141-9AE5-33FBE4330C71}"/>
              </c:ext>
            </c:extLst>
          </c:dPt>
          <c:dPt>
            <c:idx val="8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D-4141-9AE5-33FBE4330C71}"/>
              </c:ext>
            </c:extLst>
          </c:dPt>
          <c:dPt>
            <c:idx val="9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1D-4141-9AE5-33FBE4330C71}"/>
              </c:ext>
            </c:extLst>
          </c:dPt>
          <c:dPt>
            <c:idx val="10"/>
            <c:bubble3D val="0"/>
            <c:spPr>
              <a:solidFill>
                <a:schemeClr val="accent4">
                  <a:shade val="8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1D-4141-9AE5-33FBE4330C71}"/>
              </c:ext>
            </c:extLst>
          </c:dPt>
          <c:dPt>
            <c:idx val="11"/>
            <c:bubble3D val="0"/>
            <c:spPr>
              <a:solidFill>
                <a:schemeClr val="accent4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1D-4141-9AE5-33FBE4330C71}"/>
              </c:ext>
            </c:extLst>
          </c:dPt>
          <c:dPt>
            <c:idx val="12"/>
            <c:bubble3D val="0"/>
            <c:spPr>
              <a:solidFill>
                <a:schemeClr val="accent4">
                  <a:shade val="9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1D-4141-9AE5-33FBE4330C71}"/>
              </c:ext>
            </c:extLst>
          </c:dPt>
          <c:dPt>
            <c:idx val="13"/>
            <c:bubble3D val="0"/>
            <c:spPr>
              <a:solidFill>
                <a:schemeClr val="accent4">
                  <a:tint val="9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1D-4141-9AE5-33FBE4330C71}"/>
              </c:ext>
            </c:extLst>
          </c:dPt>
          <c:dPt>
            <c:idx val="14"/>
            <c:bubble3D val="0"/>
            <c:spPr>
              <a:solidFill>
                <a:schemeClr val="accent4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1D-4141-9AE5-33FBE4330C71}"/>
              </c:ext>
            </c:extLst>
          </c:dPt>
          <c:dPt>
            <c:idx val="15"/>
            <c:bubble3D val="0"/>
            <c:spPr>
              <a:solidFill>
                <a:schemeClr val="accent4">
                  <a:tint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1D-4141-9AE5-33FBE4330C71}"/>
              </c:ext>
            </c:extLst>
          </c:dPt>
          <c:dPt>
            <c:idx val="16"/>
            <c:bubble3D val="0"/>
            <c:spPr>
              <a:solidFill>
                <a:schemeClr val="accent4">
                  <a:tint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1D-4141-9AE5-33FBE4330C71}"/>
              </c:ext>
            </c:extLst>
          </c:dPt>
          <c:dPt>
            <c:idx val="17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1D-4141-9AE5-33FBE4330C71}"/>
              </c:ext>
            </c:extLst>
          </c:dPt>
          <c:dPt>
            <c:idx val="18"/>
            <c:bubble3D val="0"/>
            <c:spPr>
              <a:solidFill>
                <a:schemeClr val="accent4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1D-4141-9AE5-33FBE4330C71}"/>
              </c:ext>
            </c:extLst>
          </c:dPt>
          <c:dPt>
            <c:idx val="19"/>
            <c:bubble3D val="0"/>
            <c:spPr>
              <a:solidFill>
                <a:schemeClr val="accent4">
                  <a:tint val="6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1D-4141-9AE5-33FBE4330C71}"/>
              </c:ext>
            </c:extLst>
          </c:dPt>
          <c:dPt>
            <c:idx val="20"/>
            <c:bubble3D val="0"/>
            <c:spPr>
              <a:solidFill>
                <a:schemeClr val="accent4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1D-4141-9AE5-33FBE4330C71}"/>
              </c:ext>
            </c:extLst>
          </c:dPt>
          <c:dPt>
            <c:idx val="21"/>
            <c:bubble3D val="0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21D-4141-9AE5-33FBE4330C71}"/>
              </c:ext>
            </c:extLst>
          </c:dPt>
          <c:dPt>
            <c:idx val="22"/>
            <c:bubble3D val="0"/>
            <c:spPr>
              <a:solidFill>
                <a:schemeClr val="accent4">
                  <a:tint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D21D-4141-9AE5-33FBE4330C71}"/>
              </c:ext>
            </c:extLst>
          </c:dPt>
          <c:dPt>
            <c:idx val="23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D21D-4141-9AE5-33FBE4330C71}"/>
              </c:ext>
            </c:extLst>
          </c:dPt>
          <c:dPt>
            <c:idx val="24"/>
            <c:bubble3D val="0"/>
            <c:spPr>
              <a:solidFill>
                <a:schemeClr val="accent4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D21D-4141-9AE5-33FBE4330C71}"/>
              </c:ext>
            </c:extLst>
          </c:dPt>
          <c:dPt>
            <c:idx val="25"/>
            <c:bubble3D val="0"/>
            <c:spPr>
              <a:solidFill>
                <a:schemeClr val="accent4">
                  <a:tint val="3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D21D-4141-9AE5-33FBE4330C71}"/>
              </c:ext>
            </c:extLst>
          </c:dPt>
          <c:dLbls>
            <c:dLbl>
              <c:idx val="0"/>
              <c:layout>
                <c:manualLayout>
                  <c:x val="0.14924275564039344"/>
                  <c:y val="-0.105967369313210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D-4141-9AE5-33FBE4330C71}"/>
                </c:ext>
              </c:extLst>
            </c:dLbl>
            <c:dLbl>
              <c:idx val="1"/>
              <c:layout>
                <c:manualLayout>
                  <c:x val="0.16026075661112626"/>
                  <c:y val="-5.51866574930561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D-4141-9AE5-33FBE4330C71}"/>
                </c:ext>
              </c:extLst>
            </c:dLbl>
            <c:dLbl>
              <c:idx val="2"/>
              <c:layout>
                <c:manualLayout>
                  <c:x val="0.12609456099203845"/>
                  <c:y val="1.9161674237455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D-4141-9AE5-33FBE4330C71}"/>
                </c:ext>
              </c:extLst>
            </c:dLbl>
            <c:dLbl>
              <c:idx val="3"/>
              <c:layout>
                <c:manualLayout>
                  <c:x val="0.10618503135173261"/>
                  <c:y val="4.82878475142063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1D-4141-9AE5-33FBE4330C71}"/>
                </c:ext>
              </c:extLst>
            </c:dLbl>
            <c:dLbl>
              <c:idx val="4"/>
              <c:layout>
                <c:manualLayout>
                  <c:x val="0.13202880189874433"/>
                  <c:y val="0.11590806003618467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Pakistan, </a:t>
                    </a:r>
                    <a:fld id="{D769CCFE-6820-A246-B361-3A89E8835FF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1D-4141-9AE5-33FBE4330C71}"/>
                </c:ext>
              </c:extLst>
            </c:dLbl>
            <c:dLbl>
              <c:idx val="5"/>
              <c:layout>
                <c:manualLayout>
                  <c:x val="0.16293279022403259"/>
                  <c:y val="0.100323624595469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Russian</a:t>
                    </a:r>
                    <a:r>
                      <a:rPr lang="en-US" baseline="0"/>
                      <a:t> Federation, </a:t>
                    </a:r>
                    <a:fld id="{BD72ECAF-E198-B043-8DB9-1B33FDB52C03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1D-4141-9AE5-33FBE4330C71}"/>
                </c:ext>
              </c:extLst>
            </c:dLbl>
            <c:dLbl>
              <c:idx val="6"/>
              <c:layout>
                <c:manualLayout>
                  <c:x val="0.12170486072133033"/>
                  <c:y val="0.11262900389878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1D-4141-9AE5-33FBE4330C71}"/>
                </c:ext>
              </c:extLst>
            </c:dLbl>
            <c:dLbl>
              <c:idx val="7"/>
              <c:layout>
                <c:manualLayout>
                  <c:x val="3.2926375547252112E-2"/>
                  <c:y val="0.124024921642076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1D-4141-9AE5-33FBE4330C71}"/>
                </c:ext>
              </c:extLst>
            </c:dLbl>
            <c:dLbl>
              <c:idx val="8"/>
              <c:layout>
                <c:manualLayout>
                  <c:x val="-6.4821591802043069E-2"/>
                  <c:y val="0.134984328415258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1D-4141-9AE5-33FBE4330C71}"/>
                </c:ext>
              </c:extLst>
            </c:dLbl>
            <c:dLbl>
              <c:idx val="9"/>
              <c:layout>
                <c:manualLayout>
                  <c:x val="-0.14414323973250798"/>
                  <c:y val="0.10892388451443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1D-4141-9AE5-33FBE4330C71}"/>
                </c:ext>
              </c:extLst>
            </c:dLbl>
            <c:dLbl>
              <c:idx val="10"/>
              <c:layout>
                <c:manualLayout>
                  <c:x val="-0.11858075276232023"/>
                  <c:y val="8.3289758683077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1D-4141-9AE5-33FBE4330C71}"/>
                </c:ext>
              </c:extLst>
            </c:dLbl>
            <c:dLbl>
              <c:idx val="11"/>
              <c:layout>
                <c:manualLayout>
                  <c:x val="-0.11405038728611065"/>
                  <c:y val="5.1353617205616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1D-4141-9AE5-33FBE4330C71}"/>
                </c:ext>
              </c:extLst>
            </c:dLbl>
            <c:dLbl>
              <c:idx val="12"/>
              <c:layout>
                <c:manualLayout>
                  <c:x val="-0.17728979906024986"/>
                  <c:y val="1.91616339219733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1D-4141-9AE5-33FBE4330C71}"/>
                </c:ext>
              </c:extLst>
            </c:dLbl>
            <c:dLbl>
              <c:idx val="13"/>
              <c:layout>
                <c:manualLayout>
                  <c:x val="-0.19305819715509084"/>
                  <c:y val="-3.236373365950615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Papua New Guinea, </a:t>
                    </a:r>
                    <a:fld id="{9156066F-0AD6-1F4E-AEB0-3EF24158D8B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4460285132384"/>
                      <c:h val="7.43365695792880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D21D-4141-9AE5-33FBE4330C7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21D-4141-9AE5-33FBE4330C71}"/>
                </c:ext>
              </c:extLst>
            </c:dLbl>
            <c:dLbl>
              <c:idx val="15"/>
              <c:layout>
                <c:manualLayout>
                  <c:x val="-0.20215159778088701"/>
                  <c:y val="-1.59680618645466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21D-4141-9AE5-33FBE4330C71}"/>
                </c:ext>
              </c:extLst>
            </c:dLbl>
            <c:dLbl>
              <c:idx val="16"/>
              <c:layout>
                <c:manualLayout>
                  <c:x val="-0.20597879949324052"/>
                  <c:y val="-5.13110618454247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21D-4141-9AE5-33FBE4330C7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21D-4141-9AE5-33FBE4330C71}"/>
                </c:ext>
              </c:extLst>
            </c:dLbl>
            <c:dLbl>
              <c:idx val="18"/>
              <c:layout>
                <c:manualLayout>
                  <c:x val="-0.17413057074586655"/>
                  <c:y val="-5.45898631603088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21D-4141-9AE5-33FBE4330C71}"/>
                </c:ext>
              </c:extLst>
            </c:dLbl>
            <c:dLbl>
              <c:idx val="19"/>
              <c:layout>
                <c:manualLayout>
                  <c:x val="-0.21015760165339739"/>
                  <c:y val="-9.58083711872795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21D-4141-9AE5-33FBE4330C71}"/>
                </c:ext>
              </c:extLst>
            </c:dLbl>
            <c:dLbl>
              <c:idx val="20"/>
              <c:layout>
                <c:manualLayout>
                  <c:x val="-0.15611707551395237"/>
                  <c:y val="-0.102195595933098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21D-4141-9AE5-33FBE4330C7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21D-4141-9AE5-33FBE4330C7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21D-4141-9AE5-33FBE4330C7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21D-4141-9AE5-33FBE4330C71}"/>
                </c:ext>
              </c:extLst>
            </c:dLbl>
            <c:dLbl>
              <c:idx val="24"/>
              <c:layout>
                <c:manualLayout>
                  <c:x val="-0.11812627291242363"/>
                  <c:y val="-6.796116504854374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Nigeria, </a:t>
                    </a:r>
                    <a:fld id="{5FB362A2-4B20-4346-A8F6-99FC5FEC20A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D21D-4141-9AE5-33FBE4330C71}"/>
                </c:ext>
              </c:extLst>
            </c:dLbl>
            <c:dLbl>
              <c:idx val="25"/>
              <c:layout>
                <c:manualLayout>
                  <c:x val="-0.12627291242362526"/>
                  <c:y val="-6.796116504854370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Others, </a:t>
                    </a:r>
                    <a:fld id="{9454C7A5-A4CC-FE49-8E68-5C1B00C1D97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3-D21D-4141-9AE5-33FBE4330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'Countries in 2030 select interv'!$C$3:$C$28</c:f>
              <c:strCache>
                <c:ptCount val="26"/>
                <c:pt idx="0">
                  <c:v>South Africa</c:v>
                </c:pt>
                <c:pt idx="1">
                  <c:v>India</c:v>
                </c:pt>
                <c:pt idx="2">
                  <c:v>China</c:v>
                </c:pt>
                <c:pt idx="3">
                  <c:v>Brazil</c:v>
                </c:pt>
                <c:pt idx="4">
                  <c:v>Pakistan  </c:v>
                </c:pt>
                <c:pt idx="5">
                  <c:v>Russian Federation</c:v>
                </c:pt>
                <c:pt idx="6">
                  <c:v>Indonesia</c:v>
                </c:pt>
                <c:pt idx="7">
                  <c:v>Philippines</c:v>
                </c:pt>
                <c:pt idx="8">
                  <c:v>Mozambique</c:v>
                </c:pt>
                <c:pt idx="9">
                  <c:v>Ukraine</c:v>
                </c:pt>
                <c:pt idx="10">
                  <c:v>Tanzania</c:v>
                </c:pt>
                <c:pt idx="11">
                  <c:v>Mexico</c:v>
                </c:pt>
                <c:pt idx="12">
                  <c:v>Ethiopia</c:v>
                </c:pt>
                <c:pt idx="13">
                  <c:v>Papua New Guinea  </c:v>
                </c:pt>
                <c:pt idx="14">
                  <c:v>Madagascar</c:v>
                </c:pt>
                <c:pt idx="15">
                  <c:v>Bangladesh</c:v>
                </c:pt>
                <c:pt idx="16">
                  <c:v>Kenya</c:v>
                </c:pt>
                <c:pt idx="17">
                  <c:v>Afghanistan</c:v>
                </c:pt>
                <c:pt idx="18">
                  <c:v>Uganda</c:v>
                </c:pt>
                <c:pt idx="20">
                  <c:v>Colombia</c:v>
                </c:pt>
                <c:pt idx="21">
                  <c:v>Thailand</c:v>
                </c:pt>
                <c:pt idx="22">
                  <c:v>Myanmar</c:v>
                </c:pt>
                <c:pt idx="23">
                  <c:v>Turkey</c:v>
                </c:pt>
                <c:pt idx="24">
                  <c:v>Nigeria  </c:v>
                </c:pt>
                <c:pt idx="25">
                  <c:v>Others </c:v>
                </c:pt>
              </c:strCache>
            </c:strRef>
          </c:cat>
          <c:val>
            <c:numRef>
              <c:f>'Countries in 2030 select interv'!$F$3:$F$28</c:f>
              <c:numCache>
                <c:formatCode>0%</c:formatCode>
                <c:ptCount val="26"/>
                <c:pt idx="0">
                  <c:v>0.11514771230477798</c:v>
                </c:pt>
                <c:pt idx="1">
                  <c:v>9.7131828905870327E-2</c:v>
                </c:pt>
                <c:pt idx="2">
                  <c:v>6.3239545782770495E-2</c:v>
                </c:pt>
                <c:pt idx="3">
                  <c:v>5.780027557710999E-2</c:v>
                </c:pt>
                <c:pt idx="4">
                  <c:v>5.4212922806591679E-2</c:v>
                </c:pt>
                <c:pt idx="5">
                  <c:v>5.2286251739916016E-2</c:v>
                </c:pt>
                <c:pt idx="6">
                  <c:v>4.4544444257351219E-2</c:v>
                </c:pt>
                <c:pt idx="7">
                  <c:v>4.1247012941842021E-2</c:v>
                </c:pt>
                <c:pt idx="8">
                  <c:v>3.3698623141221976E-2</c:v>
                </c:pt>
                <c:pt idx="9">
                  <c:v>2.3825902877457276E-2</c:v>
                </c:pt>
                <c:pt idx="10">
                  <c:v>2.374399808712931E-2</c:v>
                </c:pt>
                <c:pt idx="11">
                  <c:v>2.0633777759608701E-2</c:v>
                </c:pt>
                <c:pt idx="12">
                  <c:v>1.7893524688880016E-2</c:v>
                </c:pt>
                <c:pt idx="13">
                  <c:v>1.7450786810824147E-2</c:v>
                </c:pt>
                <c:pt idx="14">
                  <c:v>1.5272848645499184E-2</c:v>
                </c:pt>
                <c:pt idx="15">
                  <c:v>1.5270850861741963E-2</c:v>
                </c:pt>
                <c:pt idx="16">
                  <c:v>1.4516889492006333E-2</c:v>
                </c:pt>
                <c:pt idx="17">
                  <c:v>1.4436163975520814E-2</c:v>
                </c:pt>
                <c:pt idx="18">
                  <c:v>1.4133521827025042E-2</c:v>
                </c:pt>
                <c:pt idx="20">
                  <c:v>1.3976275041877718E-2</c:v>
                </c:pt>
                <c:pt idx="21">
                  <c:v>1.3279874251519948E-2</c:v>
                </c:pt>
                <c:pt idx="22">
                  <c:v>1.1063567989027443E-2</c:v>
                </c:pt>
                <c:pt idx="23">
                  <c:v>1.0869268912491667E-2</c:v>
                </c:pt>
                <c:pt idx="24">
                  <c:v>1.0683454478762348E-2</c:v>
                </c:pt>
                <c:pt idx="25">
                  <c:v>0.20364067684317622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21D-4141-9AE5-33FBE4330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'Countries in 2030 select interv'!$D$2</c15:sqref>
                        </c15:formulaRef>
                      </c:ext>
                    </c:extLst>
                    <c:strCache>
                      <c:ptCount val="1"/>
                      <c:pt idx="0">
                        <c:v>ISO_A3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4">
                        <a:shade val="3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D21D-4141-9AE5-33FBE4330C7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>
                        <a:shade val="4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D21D-4141-9AE5-33FBE4330C7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shade val="4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A-D21D-4141-9AE5-33FBE4330C7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5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C-D21D-4141-9AE5-33FBE4330C7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shade val="5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E-D21D-4141-9AE5-33FBE4330C7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shade val="6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0-D21D-4141-9AE5-33FBE4330C7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4">
                        <a:shade val="6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2-D21D-4141-9AE5-33FBE4330C71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4">
                        <a:shade val="7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4-D21D-4141-9AE5-33FBE4330C71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6-D21D-4141-9AE5-33FBE4330C71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shade val="8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8-D21D-4141-9AE5-33FBE4330C71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4">
                        <a:shade val="8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A-D21D-4141-9AE5-33FBE4330C71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4">
                        <a:shade val="9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C-D21D-4141-9AE5-33FBE4330C71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4">
                        <a:shade val="9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E-D21D-4141-9AE5-33FBE4330C71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4">
                        <a:tint val="9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0-D21D-4141-9AE5-33FBE4330C71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4">
                        <a:tint val="93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2-D21D-4141-9AE5-33FBE4330C71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tint val="8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4-D21D-4141-9AE5-33FBE4330C71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4">
                        <a:tint val="8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6-D21D-4141-9AE5-33FBE4330C71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4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8-D21D-4141-9AE5-33FBE4330C71}"/>
                    </c:ext>
                  </c:extLst>
                </c:dPt>
                <c:dPt>
                  <c:idx val="18"/>
                  <c:bubble3D val="0"/>
                  <c:spPr>
                    <a:solidFill>
                      <a:schemeClr val="accent4">
                        <a:tint val="7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A-D21D-4141-9AE5-33FBE4330C71}"/>
                    </c:ext>
                  </c:extLst>
                </c:dPt>
                <c:dPt>
                  <c:idx val="19"/>
                  <c:bubble3D val="0"/>
                  <c:spPr>
                    <a:solidFill>
                      <a:schemeClr val="accent4">
                        <a:tint val="6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C-D21D-4141-9AE5-33FBE4330C71}"/>
                    </c:ext>
                  </c:extLst>
                </c:dPt>
                <c:dPt>
                  <c:idx val="20"/>
                  <c:bubble3D val="0"/>
                  <c:spPr>
                    <a:solidFill>
                      <a:schemeClr val="accent4">
                        <a:tint val="6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E-D21D-4141-9AE5-33FBE4330C71}"/>
                    </c:ext>
                  </c:extLst>
                </c:dPt>
                <c:dPt>
                  <c:idx val="21"/>
                  <c:bubble3D val="0"/>
                  <c:spPr>
                    <a:solidFill>
                      <a:schemeClr val="accent4">
                        <a:tint val="5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0-D21D-4141-9AE5-33FBE4330C71}"/>
                    </c:ext>
                  </c:extLst>
                </c:dPt>
                <c:dPt>
                  <c:idx val="22"/>
                  <c:bubble3D val="0"/>
                  <c:spPr>
                    <a:solidFill>
                      <a:schemeClr val="accent4">
                        <a:tint val="5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2-D21D-4141-9AE5-33FBE4330C71}"/>
                    </c:ext>
                  </c:extLst>
                </c:dPt>
                <c:dPt>
                  <c:idx val="23"/>
                  <c:bubble3D val="0"/>
                  <c:spPr>
                    <a:solidFill>
                      <a:schemeClr val="accent4">
                        <a:tint val="4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4-D21D-4141-9AE5-33FBE4330C71}"/>
                    </c:ext>
                  </c:extLst>
                </c:dPt>
                <c:dPt>
                  <c:idx val="24"/>
                  <c:bubble3D val="0"/>
                  <c:spPr>
                    <a:solidFill>
                      <a:schemeClr val="accent4">
                        <a:tint val="4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6-D21D-4141-9AE5-33FBE4330C71}"/>
                    </c:ext>
                  </c:extLst>
                </c:dPt>
                <c:dPt>
                  <c:idx val="25"/>
                  <c:bubble3D val="0"/>
                  <c:spPr>
                    <a:solidFill>
                      <a:schemeClr val="accent4">
                        <a:tint val="3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8-D21D-4141-9AE5-33FBE4330C71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'Countries in 2030 select interv'!$C$3:$C$28</c15:sqref>
                        </c15:formulaRef>
                      </c:ext>
                    </c:extLst>
                    <c:strCache>
                      <c:ptCount val="26"/>
                      <c:pt idx="0">
                        <c:v>South Africa</c:v>
                      </c:pt>
                      <c:pt idx="1">
                        <c:v>India</c:v>
                      </c:pt>
                      <c:pt idx="2">
                        <c:v>China</c:v>
                      </c:pt>
                      <c:pt idx="3">
                        <c:v>Brazil</c:v>
                      </c:pt>
                      <c:pt idx="4">
                        <c:v>Pakistan  </c:v>
                      </c:pt>
                      <c:pt idx="5">
                        <c:v>Russian Federation</c:v>
                      </c:pt>
                      <c:pt idx="6">
                        <c:v>Indonesia</c:v>
                      </c:pt>
                      <c:pt idx="7">
                        <c:v>Philippines</c:v>
                      </c:pt>
                      <c:pt idx="8">
                        <c:v>Mozambique</c:v>
                      </c:pt>
                      <c:pt idx="9">
                        <c:v>Ukraine</c:v>
                      </c:pt>
                      <c:pt idx="10">
                        <c:v>Tanzania</c:v>
                      </c:pt>
                      <c:pt idx="11">
                        <c:v>Mexico</c:v>
                      </c:pt>
                      <c:pt idx="12">
                        <c:v>Ethiopia</c:v>
                      </c:pt>
                      <c:pt idx="13">
                        <c:v>Papua New Guinea  </c:v>
                      </c:pt>
                      <c:pt idx="14">
                        <c:v>Madagascar</c:v>
                      </c:pt>
                      <c:pt idx="15">
                        <c:v>Bangladesh</c:v>
                      </c:pt>
                      <c:pt idx="16">
                        <c:v>Kenya</c:v>
                      </c:pt>
                      <c:pt idx="17">
                        <c:v>Afghanistan</c:v>
                      </c:pt>
                      <c:pt idx="18">
                        <c:v>Uganda</c:v>
                      </c:pt>
                      <c:pt idx="20">
                        <c:v>Colombia</c:v>
                      </c:pt>
                      <c:pt idx="21">
                        <c:v>Thailand</c:v>
                      </c:pt>
                      <c:pt idx="22">
                        <c:v>Myanmar</c:v>
                      </c:pt>
                      <c:pt idx="23">
                        <c:v>Turkey</c:v>
                      </c:pt>
                      <c:pt idx="24">
                        <c:v>Nigeria  </c:v>
                      </c:pt>
                      <c:pt idx="25">
                        <c:v>Others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'Countries in 2030 select interv'!$D$3:$D$28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9-D21D-4141-9AE5-33FBE4330C71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'Countries in 2030 select interv'!$E$2</c15:sqref>
                        </c15:formulaRef>
                      </c:ext>
                    </c:extLst>
                    <c:strCache>
                      <c:ptCount val="1"/>
                      <c:pt idx="0">
                        <c:v>Total Prevention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4">
                        <a:shade val="3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D21D-4141-9AE5-33FBE4330C7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>
                        <a:shade val="4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D21D-4141-9AE5-33FBE4330C7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shade val="4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D21D-4141-9AE5-33FBE4330C7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5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D21D-4141-9AE5-33FBE4330C7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shade val="5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D21D-4141-9AE5-33FBE4330C7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shade val="6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D21D-4141-9AE5-33FBE4330C7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4">
                        <a:shade val="6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7-D21D-4141-9AE5-33FBE4330C71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4">
                        <a:shade val="7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9-D21D-4141-9AE5-33FBE4330C71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B-D21D-4141-9AE5-33FBE4330C71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shade val="8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D-D21D-4141-9AE5-33FBE4330C71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4">
                        <a:shade val="8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D21D-4141-9AE5-33FBE4330C71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4">
                        <a:shade val="9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D21D-4141-9AE5-33FBE4330C71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4">
                        <a:shade val="9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D21D-4141-9AE5-33FBE4330C71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4">
                        <a:tint val="9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5-D21D-4141-9AE5-33FBE4330C71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4">
                        <a:tint val="93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7-D21D-4141-9AE5-33FBE4330C71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tint val="8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D21D-4141-9AE5-33FBE4330C71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4">
                        <a:tint val="8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D21D-4141-9AE5-33FBE4330C71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4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D21D-4141-9AE5-33FBE4330C71}"/>
                    </c:ext>
                  </c:extLst>
                </c:dPt>
                <c:dPt>
                  <c:idx val="18"/>
                  <c:bubble3D val="0"/>
                  <c:spPr>
                    <a:solidFill>
                      <a:schemeClr val="accent4">
                        <a:tint val="7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D21D-4141-9AE5-33FBE4330C71}"/>
                    </c:ext>
                  </c:extLst>
                </c:dPt>
                <c:dPt>
                  <c:idx val="19"/>
                  <c:bubble3D val="0"/>
                  <c:spPr>
                    <a:solidFill>
                      <a:schemeClr val="accent4">
                        <a:tint val="6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D21D-4141-9AE5-33FBE4330C71}"/>
                    </c:ext>
                  </c:extLst>
                </c:dPt>
                <c:dPt>
                  <c:idx val="20"/>
                  <c:bubble3D val="0"/>
                  <c:spPr>
                    <a:solidFill>
                      <a:schemeClr val="accent4">
                        <a:tint val="6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D21D-4141-9AE5-33FBE4330C71}"/>
                    </c:ext>
                  </c:extLst>
                </c:dPt>
                <c:dPt>
                  <c:idx val="21"/>
                  <c:bubble3D val="0"/>
                  <c:spPr>
                    <a:solidFill>
                      <a:schemeClr val="accent4">
                        <a:tint val="5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D21D-4141-9AE5-33FBE4330C71}"/>
                    </c:ext>
                  </c:extLst>
                </c:dPt>
                <c:dPt>
                  <c:idx val="22"/>
                  <c:bubble3D val="0"/>
                  <c:spPr>
                    <a:solidFill>
                      <a:schemeClr val="accent4">
                        <a:tint val="5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D21D-4141-9AE5-33FBE4330C71}"/>
                    </c:ext>
                  </c:extLst>
                </c:dPt>
                <c:dPt>
                  <c:idx val="23"/>
                  <c:bubble3D val="0"/>
                  <c:spPr>
                    <a:solidFill>
                      <a:schemeClr val="accent4">
                        <a:tint val="4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9-D21D-4141-9AE5-33FBE4330C71}"/>
                    </c:ext>
                  </c:extLst>
                </c:dPt>
                <c:dPt>
                  <c:idx val="24"/>
                  <c:bubble3D val="0"/>
                  <c:spPr>
                    <a:solidFill>
                      <a:schemeClr val="accent4">
                        <a:tint val="4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D21D-4141-9AE5-33FBE4330C71}"/>
                    </c:ext>
                  </c:extLst>
                </c:dPt>
                <c:dPt>
                  <c:idx val="25"/>
                  <c:bubble3D val="0"/>
                  <c:spPr>
                    <a:solidFill>
                      <a:schemeClr val="accent4">
                        <a:tint val="3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D21D-4141-9AE5-33FBE4330C7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'Countries in 2030 select interv'!$C$3:$C$28</c15:sqref>
                        </c15:formulaRef>
                      </c:ext>
                    </c:extLst>
                    <c:strCache>
                      <c:ptCount val="26"/>
                      <c:pt idx="0">
                        <c:v>South Africa</c:v>
                      </c:pt>
                      <c:pt idx="1">
                        <c:v>India</c:v>
                      </c:pt>
                      <c:pt idx="2">
                        <c:v>China</c:v>
                      </c:pt>
                      <c:pt idx="3">
                        <c:v>Brazil</c:v>
                      </c:pt>
                      <c:pt idx="4">
                        <c:v>Pakistan  </c:v>
                      </c:pt>
                      <c:pt idx="5">
                        <c:v>Russian Federation</c:v>
                      </c:pt>
                      <c:pt idx="6">
                        <c:v>Indonesia</c:v>
                      </c:pt>
                      <c:pt idx="7">
                        <c:v>Philippines</c:v>
                      </c:pt>
                      <c:pt idx="8">
                        <c:v>Mozambique</c:v>
                      </c:pt>
                      <c:pt idx="9">
                        <c:v>Ukraine</c:v>
                      </c:pt>
                      <c:pt idx="10">
                        <c:v>Tanzania</c:v>
                      </c:pt>
                      <c:pt idx="11">
                        <c:v>Mexico</c:v>
                      </c:pt>
                      <c:pt idx="12">
                        <c:v>Ethiopia</c:v>
                      </c:pt>
                      <c:pt idx="13">
                        <c:v>Papua New Guinea  </c:v>
                      </c:pt>
                      <c:pt idx="14">
                        <c:v>Madagascar</c:v>
                      </c:pt>
                      <c:pt idx="15">
                        <c:v>Bangladesh</c:v>
                      </c:pt>
                      <c:pt idx="16">
                        <c:v>Kenya</c:v>
                      </c:pt>
                      <c:pt idx="17">
                        <c:v>Afghanistan</c:v>
                      </c:pt>
                      <c:pt idx="18">
                        <c:v>Uganda</c:v>
                      </c:pt>
                      <c:pt idx="20">
                        <c:v>Colombia</c:v>
                      </c:pt>
                      <c:pt idx="21">
                        <c:v>Thailand</c:v>
                      </c:pt>
                      <c:pt idx="22">
                        <c:v>Myanmar</c:v>
                      </c:pt>
                      <c:pt idx="23">
                        <c:v>Turkey</c:v>
                      </c:pt>
                      <c:pt idx="24">
                        <c:v>Nigeria  </c:v>
                      </c:pt>
                      <c:pt idx="25">
                        <c:v>Others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'Countries in 2030 select interv'!$E$3:$E$28</c15:sqref>
                        </c15:formulaRef>
                      </c:ext>
                    </c:extLst>
                    <c:numCache>
                      <c:formatCode>"$"#,##0</c:formatCode>
                      <c:ptCount val="26"/>
                      <c:pt idx="0">
                        <c:v>490789714.55831331</c:v>
                      </c:pt>
                      <c:pt idx="1">
                        <c:v>414001299.97424996</c:v>
                      </c:pt>
                      <c:pt idx="2">
                        <c:v>269543510.69843566</c:v>
                      </c:pt>
                      <c:pt idx="3">
                        <c:v>246359916.18137044</c:v>
                      </c:pt>
                      <c:pt idx="4">
                        <c:v>231069678.91115415</c:v>
                      </c:pt>
                      <c:pt idx="5">
                        <c:v>222857702.1038453</c:v>
                      </c:pt>
                      <c:pt idx="6">
                        <c:v>189860090.52753848</c:v>
                      </c:pt>
                      <c:pt idx="7">
                        <c:v>175805574.44795805</c:v>
                      </c:pt>
                      <c:pt idx="8">
                        <c:v>143632359.70083821</c:v>
                      </c:pt>
                      <c:pt idx="9">
                        <c:v>101552239.62565982</c:v>
                      </c:pt>
                      <c:pt idx="10">
                        <c:v>101203139.9530617</c:v>
                      </c:pt>
                      <c:pt idx="11">
                        <c:v>87946566.14708811</c:v>
                      </c:pt>
                      <c:pt idx="12">
                        <c:v>76266889.708178371</c:v>
                      </c:pt>
                      <c:pt idx="13">
                        <c:v>74379824.889903396</c:v>
                      </c:pt>
                      <c:pt idx="14">
                        <c:v>65096881.884867765</c:v>
                      </c:pt>
                      <c:pt idx="15">
                        <c:v>65088366.807144284</c:v>
                      </c:pt>
                      <c:pt idx="16">
                        <c:v>61874785.937546842</c:v>
                      </c:pt>
                      <c:pt idx="17">
                        <c:v>61530712.638994157</c:v>
                      </c:pt>
                      <c:pt idx="18">
                        <c:v>60240772.520336747</c:v>
                      </c:pt>
                      <c:pt idx="20">
                        <c:v>59570545.528823473</c:v>
                      </c:pt>
                      <c:pt idx="21">
                        <c:v>56602302.927414082</c:v>
                      </c:pt>
                      <c:pt idx="22">
                        <c:v>47155825.041136846</c:v>
                      </c:pt>
                      <c:pt idx="23">
                        <c:v>46327671.477308027</c:v>
                      </c:pt>
                      <c:pt idx="24">
                        <c:v>45535681.683803089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E-D21D-4141-9AE5-33FBE4330C71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noFill/>
      <a:prstDash val="solid"/>
      <a:round/>
    </a:ln>
    <a:effectLst/>
  </c:spPr>
  <c:txPr>
    <a:bodyPr/>
    <a:lstStyle/>
    <a:p>
      <a:pPr>
        <a:defRPr sz="80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1"/>
              <a:t>Estimated PrEP need by country income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PrEP_by_pop!$I$137</c:f>
              <c:strCache>
                <c:ptCount val="1"/>
                <c:pt idx="0">
                  <c:v>Upper-middle income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PrEP_by_pop!$I$138:$I$143</c:f>
              <c:numCache>
                <c:formatCode>_(* #,##0_);_(* \(#,##0\);_(* "-"??_);_(@_)</c:formatCode>
                <c:ptCount val="6"/>
                <c:pt idx="0">
                  <c:v>2036038.665093581</c:v>
                </c:pt>
                <c:pt idx="1">
                  <c:v>744455.80974434956</c:v>
                </c:pt>
                <c:pt idx="2">
                  <c:v>4123372.1599222533</c:v>
                </c:pt>
                <c:pt idx="3">
                  <c:v>1453408.4564621926</c:v>
                </c:pt>
                <c:pt idx="4">
                  <c:v>42294.746742149859</c:v>
                </c:pt>
                <c:pt idx="5">
                  <c:v>25567.614406583656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B-42E9-B392-2D5FF194F652}"/>
            </c:ext>
          </c:extLst>
        </c:ser>
        <c:ser>
          <c:idx val="1"/>
          <c:order val="1"/>
          <c:tx>
            <c:strRef>
              <c:f>PrEP_by_pop!$J$137</c:f>
              <c:strCache>
                <c:ptCount val="1"/>
                <c:pt idx="0">
                  <c:v>Lower-middle income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PrEP_by_pop!$J$138:$J$143</c:f>
              <c:numCache>
                <c:formatCode>_(* #,##0_);_(* \(#,##0\);_(* "-"??_);_(@_)</c:formatCode>
                <c:ptCount val="6"/>
                <c:pt idx="0">
                  <c:v>4816895.9036465408</c:v>
                </c:pt>
                <c:pt idx="1">
                  <c:v>308677.68324259383</c:v>
                </c:pt>
                <c:pt idx="2">
                  <c:v>820409.44245172211</c:v>
                </c:pt>
                <c:pt idx="3">
                  <c:v>122759.56304296931</c:v>
                </c:pt>
                <c:pt idx="4">
                  <c:v>284720.42488347052</c:v>
                </c:pt>
                <c:pt idx="5">
                  <c:v>441395.22766849434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B-42E9-B392-2D5FF194F652}"/>
            </c:ext>
          </c:extLst>
        </c:ser>
        <c:ser>
          <c:idx val="2"/>
          <c:order val="2"/>
          <c:tx>
            <c:strRef>
              <c:f>PrEP_by_pop!$K$137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PrEP_by_pop!$K$138:$K$143</c:f>
              <c:numCache>
                <c:formatCode>_(* #,##0_);_(* \(#,##0\);_(* "-"??_);_(@_)</c:formatCode>
                <c:ptCount val="6"/>
                <c:pt idx="0">
                  <c:v>135959.30927057684</c:v>
                </c:pt>
                <c:pt idx="1">
                  <c:v>0</c:v>
                </c:pt>
                <c:pt idx="2">
                  <c:v>3456554.303268488</c:v>
                </c:pt>
                <c:pt idx="3">
                  <c:v>46024.076031170749</c:v>
                </c:pt>
                <c:pt idx="4">
                  <c:v>55930.305387772773</c:v>
                </c:pt>
                <c:pt idx="5">
                  <c:v>252778.00368846871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B-42E9-B392-2D5FF194F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532480"/>
        <c:axId val="224524800"/>
      </c:barChart>
      <c:catAx>
        <c:axId val="2245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24524800"/>
        <c:crosses val="autoZero"/>
        <c:auto val="1"/>
        <c:lblAlgn val="ctr"/>
        <c:lblOffset val="100"/>
        <c:noMultiLvlLbl val="0"/>
      </c:catAx>
      <c:valAx>
        <c:axId val="22452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24532480"/>
        <c:crosses val="autoZero"/>
        <c:crossBetween val="between"/>
        <c:dispUnits>
          <c:builtInUnit val="millions"/>
          <c:dispUnitsLbl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de-AT" sz="1600" b="1" dirty="0"/>
                    <a:t>Millions of people using PrEP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 b="1"/>
              <a:t>PrEP</a:t>
            </a:r>
            <a:r>
              <a:rPr lang="de-AT" sz="1600" b="1" baseline="0"/>
              <a:t> targets by country income level</a:t>
            </a:r>
            <a:endParaRPr lang="de-AT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3-4D4F-A4B5-16DECF1906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3-4D4F-A4B5-16DECF19068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3-4D4F-A4B5-16DECF1906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PrEP_by_pop!$G$126:$G$128</c:f>
              <c:strCache>
                <c:ptCount val="3"/>
                <c:pt idx="0">
                  <c:v>Upper-middle income</c:v>
                </c:pt>
                <c:pt idx="1">
                  <c:v>Lower-middle income</c:v>
                </c:pt>
                <c:pt idx="2">
                  <c:v>Low income</c:v>
                </c:pt>
              </c:strCache>
            </c:strRef>
          </c:cat>
          <c:val>
            <c:numRef>
              <c:f>PrEP_by_pop!$Q$126:$Q$128</c:f>
              <c:numCache>
                <c:formatCode>_(* #,##0_);_(* \(#,##0\);_(* "-"??_);_(@_)</c:formatCode>
                <c:ptCount val="3"/>
                <c:pt idx="0">
                  <c:v>8425137.4523711074</c:v>
                </c:pt>
                <c:pt idx="1">
                  <c:v>6794858.2449357901</c:v>
                </c:pt>
                <c:pt idx="2">
                  <c:v>3947245.9976464766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3-4D4F-A4B5-16DECF1906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B4754-1F14-47B5-89BF-441E1447BFCE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C04F-0739-4CD5-98A0-CE8C1749AE8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850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78463-BB9F-4D04-97EC-C3B2C95CE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0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BEE2-871A-A070-A318-58E058DC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1F2C5-8EEE-BEA9-756C-5FE64DA10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6662E-D7A8-73A8-2205-8337BD74C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F9A8C-D3F7-787A-CF58-289D80F80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06A0E-6224-4D43-AEE1-8D2790A136A3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0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C04F-0739-4CD5-98A0-CE8C1749AE85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2662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8BD3-0FF5-00A5-DA36-A3E57B8D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FC1BAC-FC2F-063B-2188-3F105840A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9A200-B3AE-5BD9-172E-3C77222DE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61BB9-F294-4B9D-79FE-7A0D63F94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31254-3E2A-413C-B32A-FCE3FE6A85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5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C218F-EC0F-4D90-9154-090DF1A1DCDD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5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9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16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19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19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19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B790-ED4F-D848-A311-90295FFA1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EA2F0-CE23-FC2F-C29B-BFAFD52F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35EB-9FD2-CCFC-15FD-412F1325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978EA-3F34-5891-7755-1D66133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D22E-FD53-7672-E7B1-957994E0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1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7301-FBDB-8C6E-87EB-58CE3490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FA024-7C46-D6F3-BDB5-14287C0C2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C8303-2256-45EC-47E8-D01F1C46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68CF-736A-3270-0427-F36FBBD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2F7B-C69B-CB13-2A5F-0227DC98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62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366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66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6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6214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62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62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589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89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89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539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937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937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366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744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66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346215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7801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62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89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333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89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539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571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39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A53803-7777-AC4A-BF5E-34B4E07899F7}" type="datetime3">
              <a:rPr lang="en-US" smtClean="0"/>
              <a:t>31 March 2026</a:t>
            </a:fld>
            <a:endParaRPr lang="en-US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6F589A48-C3DC-924E-9308-89F5E6ACBAE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0558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2BA0DD-3377-960E-0182-0505445CDA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5837" y="3338482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5348C2B-533E-8F16-A43D-3182BDCEBC0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5837" y="3511246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20B4052F-2F5F-6990-9EBD-29C456D3A23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0558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D0189C1C-F1D6-5954-3B6A-5E7E063C64C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590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4328FEB9-5888-93EF-4022-CDF87BC5CC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0558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35923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14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3812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70EE2F-A61D-A346-A1AD-48B699236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381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804C9E-22F2-414C-8595-DD8A7D3462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381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94086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A1F4B3-C6A9-3846-8FDC-1D9CD8D055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4086" y="3253865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BD34077-F668-0349-BB4C-1EF3B85C2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4086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435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E16230B-6C8D-A747-933D-DA2F0CC9F2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360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DBFACE1-B1EE-1E4B-85A1-B0CF039CB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4360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4633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61BEE2D-C1E5-9848-98A8-E0AF5899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463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351946E-8582-E342-AC35-72E76B072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463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84907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B89CEDD-FF0E-464D-8925-C479A3F413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84907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AD45A73E-D755-104C-80AB-14FD871AFD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4907" y="3436719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315181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498C0996-AEBD-834F-8C1E-5C244D3E33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15181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37A42628-268F-7245-B03E-7273E573E2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15181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6" name="Picture Placeholder 24">
            <a:extLst>
              <a:ext uri="{FF2B5EF4-FFF2-40B4-BE49-F238E27FC236}">
                <a16:creationId xmlns:a16="http://schemas.microsoft.com/office/drawing/2014/main" id="{F2A89884-3199-424B-8EFE-0B742967A1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3539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99FE149C-EE6E-B146-9126-527F7A6E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3539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11B5BDA2-9E8E-A54A-8271-EB13DB66A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539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0E65F18E-24FA-9A4D-9BA3-FDF674C6207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163812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20A1ADF0-62A7-274C-A1F6-322CF48B04C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3812" y="5511106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D27F5E24-398B-2E46-9ACA-325D250B1D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6381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B59CCF85-5C43-934B-BEA3-833A6B771C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794086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16882A08-DBAF-2345-AE9C-8F7B6F6BA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4086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C2690339-9139-544B-A30E-035B02DAEB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4086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7" name="Picture Placeholder 33">
            <a:extLst>
              <a:ext uri="{FF2B5EF4-FFF2-40B4-BE49-F238E27FC236}">
                <a16:creationId xmlns:a16="http://schemas.microsoft.com/office/drawing/2014/main" id="{C4597007-754F-084D-B58B-B49AA63B5C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24360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4">
            <a:extLst>
              <a:ext uri="{FF2B5EF4-FFF2-40B4-BE49-F238E27FC236}">
                <a16:creationId xmlns:a16="http://schemas.microsoft.com/office/drawing/2014/main" id="{B8D33AAF-B52A-DF4C-97C5-9B314A17C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4360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D0355B35-8985-084A-BBF4-7330CA6A659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4359" y="5683000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3" name="Picture Placeholder 36">
            <a:extLst>
              <a:ext uri="{FF2B5EF4-FFF2-40B4-BE49-F238E27FC236}">
                <a16:creationId xmlns:a16="http://schemas.microsoft.com/office/drawing/2014/main" id="{CF226C3F-F4D7-DD4A-9708-694691D4D9E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54633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515C93A5-5B65-B444-8884-6576728F26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633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38">
            <a:extLst>
              <a:ext uri="{FF2B5EF4-FFF2-40B4-BE49-F238E27FC236}">
                <a16:creationId xmlns:a16="http://schemas.microsoft.com/office/drawing/2014/main" id="{3B35359D-3436-F145-B61C-98ED2FF7C9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463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02" name="Picture Placeholder 39">
            <a:extLst>
              <a:ext uri="{FF2B5EF4-FFF2-40B4-BE49-F238E27FC236}">
                <a16:creationId xmlns:a16="http://schemas.microsoft.com/office/drawing/2014/main" id="{4BE1AA30-6A6E-8B43-9AF5-6A8F53207ED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684907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4" name="Text Placeholder 40">
            <a:extLst>
              <a:ext uri="{FF2B5EF4-FFF2-40B4-BE49-F238E27FC236}">
                <a16:creationId xmlns:a16="http://schemas.microsoft.com/office/drawing/2014/main" id="{19AA4270-8849-9042-8DCF-C644856F0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4907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08" name="Text Placeholder 41">
            <a:extLst>
              <a:ext uri="{FF2B5EF4-FFF2-40B4-BE49-F238E27FC236}">
                <a16:creationId xmlns:a16="http://schemas.microsoft.com/office/drawing/2014/main" id="{4CB5D492-1596-2D4C-8DDE-D62789DC5E3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84907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12" name="Picture Placeholder 42">
            <a:extLst>
              <a:ext uri="{FF2B5EF4-FFF2-40B4-BE49-F238E27FC236}">
                <a16:creationId xmlns:a16="http://schemas.microsoft.com/office/drawing/2014/main" id="{3F86164D-94FD-D944-9186-025601AF16B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315181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16" name="Text Placeholder 43">
            <a:extLst>
              <a:ext uri="{FF2B5EF4-FFF2-40B4-BE49-F238E27FC236}">
                <a16:creationId xmlns:a16="http://schemas.microsoft.com/office/drawing/2014/main" id="{8F28A28C-604C-3F40-BC91-0472E855AC6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5181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0" name="Text Placeholder 44">
            <a:extLst>
              <a:ext uri="{FF2B5EF4-FFF2-40B4-BE49-F238E27FC236}">
                <a16:creationId xmlns:a16="http://schemas.microsoft.com/office/drawing/2014/main" id="{5C4484D7-BEC0-1142-A030-73C74DD1B0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5181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E0D1DF2-D40A-074D-A6A2-7F43C1BC657C}" type="datetime3">
              <a:rPr lang="en-US" smtClean="0"/>
              <a:t>31 March 2026</a:t>
            </a:fld>
            <a:endParaRPr lang="en-US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2029377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952710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371881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91052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210223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62939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048565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F08DC8-B83B-204C-A56D-D41478F95502}" type="datetime3">
              <a:rPr lang="en-US" smtClean="0"/>
              <a:t>31 March 2026</a:t>
            </a:fld>
            <a:endParaRPr lang="en-US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1D4425F1-3947-9688-343D-482840D86158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1046773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8CF8A6-32E5-C43B-08B3-00367805BA8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3284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B2A55ED-BA01-F8B5-7318-2D86BA29A8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3284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F9EA3E3-166D-2120-4EB3-75E9E72ABD8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59866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1B5EDB-70D1-27AF-4F59-01FDB57BF5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59866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7679BB-F1BD-CF38-5ABF-94BA185D57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8688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99F55A1-5744-3C70-96DF-49BEC9D9F4A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8688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4BE1D0-DA8F-1902-9105-2A6523FDCC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584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9CFAD58-C447-3891-79AE-023CE2B070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84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A2F6C1B-1590-FAA7-85E1-D8DF3F6EC7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59935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7E7FAE7-D169-E419-8577-93D747D45E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9935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8A31712-27A3-8C82-D343-DA9787E3DD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540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CB8D6DE-A1FA-6C36-D579-571563C5BE3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540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75028A4-1DDF-5775-0D53-ABA6AB5D725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5339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B0CFF4F-E7FE-F6D1-74FF-4205FBCB09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45339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397A0FB-2273-B90F-8D6A-D5998FFB64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533539" y="4121413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13AFA07-23B2-A5B7-C160-801FD257C9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3539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4F96D1C-FEAC-D281-BC7D-2B31A8083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33539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1FD616B-A505-C15A-7084-13552B917148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1952710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D1315B3-FA96-C045-7DA6-53F806BD587F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3371881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E83B9443-E43A-A873-D114-AE85B8EF2EE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4791052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45CB82C-C5C4-1588-4D40-71E0D39FF50A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6210223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3" name="Picture Placeholder 18">
            <a:extLst>
              <a:ext uri="{FF2B5EF4-FFF2-40B4-BE49-F238E27FC236}">
                <a16:creationId xmlns:a16="http://schemas.microsoft.com/office/drawing/2014/main" id="{DEDE46E8-3BDD-7014-AC1C-DEA32674F8DF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62939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Picture Placeholder 21">
            <a:extLst>
              <a:ext uri="{FF2B5EF4-FFF2-40B4-BE49-F238E27FC236}">
                <a16:creationId xmlns:a16="http://schemas.microsoft.com/office/drawing/2014/main" id="{AA903DCB-BB6D-5A1D-DBCD-E715967C7F9E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048565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AC3D3958-842B-B30C-1F63-D623591F7D6C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1046773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185AA623-674F-A973-6E18-2FFFFE0375A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93284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2EBD53E-F3A3-DBAA-2F1A-5358B448A65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93284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A1E84C5-21EB-CB3B-2366-924CF2418F6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59866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A2BB77D-BE73-A95B-9A81-B0901ED51A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359866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0E537FAA-2BFF-EC9F-5EC3-7D5C5546EC1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78688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B7EC7B2-13EA-7269-0E64-1645E388968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78688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55D0AD31-CEB6-57EB-419E-3C4BF0F8AE4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1584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47589C2-3A4F-B54A-9CB3-E62CDE64182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1584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63408816-0EF0-A98E-B3FE-2A9C3089154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59935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6AD2BE2-E8BC-8BEC-F544-079D0CC90DB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59935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FE37B27-BAD3-1165-BF9E-60DD2E0441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540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AA58134C-CBB3-9E00-C5C2-6D243F7713E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540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D0CB7B1-6B86-1413-DA04-636E452C026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45339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F3B57D6-272F-FB23-D1D1-C68C2096E8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45339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21297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20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8B02572-80B5-2A40-A464-6313F736473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314360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3318348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3143608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4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5120046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5300709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5120046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4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1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8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6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3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3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5300709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5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15B86EF9-E3A3-EF42-8C86-C3D8E3975248}" type="datetime3">
              <a:rPr lang="en-US" smtClean="0"/>
              <a:t>31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24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981996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991245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991245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3424764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343189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597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53542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68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637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77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06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6045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966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9175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8227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37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591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2318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27771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2733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3281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48366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981995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1245" y="43281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1245" y="44836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24763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0643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0769" y="44836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853541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59375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59374" y="44836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2636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98424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98486" y="44836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746044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51785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51720" y="44836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182272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87967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87965" y="44836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623182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628832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28893" y="44836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92AA5973-DBE5-1845-9139-D9C3F9F5A9D7}" type="datetime3">
              <a:rPr lang="en-US" smtClean="0"/>
              <a:t>31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5927557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083100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981996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991245" y="592755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991245" y="6083100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424764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30643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30769" y="6083100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4853542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859375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859374" y="6083100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292637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98424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98486" y="6083100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746045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51785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751720" y="6083100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182273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187967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187965" y="6083100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0623183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628832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628893" y="6083100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5555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>
          <p15:clr>
            <a:srgbClr val="FBAE40"/>
          </p15:clr>
        </p15:guide>
        <p15:guide id="2" orient="horz" pos="1691">
          <p15:clr>
            <a:srgbClr val="FBAE40"/>
          </p15:clr>
        </p15:guide>
        <p15:guide id="5" orient="horz" pos="1726">
          <p15:clr>
            <a:srgbClr val="FBAE40"/>
          </p15:clr>
        </p15:guide>
        <p15:guide id="6" orient="horz" pos="1823">
          <p15:clr>
            <a:srgbClr val="FBAE40"/>
          </p15:clr>
        </p15:guide>
        <p15:guide id="8" orient="horz" pos="1820">
          <p15:clr>
            <a:srgbClr val="FBAE40"/>
          </p15:clr>
        </p15:guide>
        <p15:guide id="9" orient="horz" pos="1917">
          <p15:clr>
            <a:srgbClr val="FBAE40"/>
          </p15:clr>
        </p15:guide>
        <p15:guide id="11" orient="horz" pos="2098">
          <p15:clr>
            <a:srgbClr val="FBAE40"/>
          </p15:clr>
        </p15:guide>
        <p15:guide id="12" orient="horz" pos="2732">
          <p15:clr>
            <a:srgbClr val="FBAE40"/>
          </p15:clr>
        </p15:guide>
        <p15:guide id="14" orient="horz" pos="2774">
          <p15:clr>
            <a:srgbClr val="FBAE40"/>
          </p15:clr>
        </p15:guide>
        <p15:guide id="15" orient="horz" pos="2871">
          <p15:clr>
            <a:srgbClr val="FBAE40"/>
          </p15:clr>
        </p15:guide>
        <p15:guide id="17" orient="horz" pos="2872">
          <p15:clr>
            <a:srgbClr val="FBAE40"/>
          </p15:clr>
        </p15:guide>
        <p15:guide id="18" orient="horz" pos="2969">
          <p15:clr>
            <a:srgbClr val="FBAE40"/>
          </p15:clr>
        </p15:guide>
        <p15:guide id="19" orient="horz" pos="311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30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35157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07117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6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435157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450711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3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450711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0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7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450711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5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2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29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4507117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6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4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63D85AEB-9F1D-CC4D-8EB6-D36659B2B63A}" type="datetime3">
              <a:rPr lang="en-US" smtClean="0"/>
              <a:t>31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5943982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099525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655567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64816" y="5943982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64816" y="6099525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777594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83473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783599" y="6099525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899621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905454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05453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021648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27435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027497" y="6099525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6143676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49416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49351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265703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271397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271395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387730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393379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393440" y="6099525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2" name="Picture Placeholder 57">
            <a:extLst>
              <a:ext uri="{FF2B5EF4-FFF2-40B4-BE49-F238E27FC236}">
                <a16:creationId xmlns:a16="http://schemas.microsoft.com/office/drawing/2014/main" id="{0F6455EF-0CE1-2370-C4E1-A5940983539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509757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4" name="Text Placeholder 58">
            <a:extLst>
              <a:ext uri="{FF2B5EF4-FFF2-40B4-BE49-F238E27FC236}">
                <a16:creationId xmlns:a16="http://schemas.microsoft.com/office/drawing/2014/main" id="{4CD5CE1F-8124-5700-D0FA-3DC8E61619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515360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6" name="Text Placeholder 59">
            <a:extLst>
              <a:ext uri="{FF2B5EF4-FFF2-40B4-BE49-F238E27FC236}">
                <a16:creationId xmlns:a16="http://schemas.microsoft.com/office/drawing/2014/main" id="{00DCFC32-34CC-A342-1461-5E37176DC35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515293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7" name="Picture Placeholder 60">
            <a:extLst>
              <a:ext uri="{FF2B5EF4-FFF2-40B4-BE49-F238E27FC236}">
                <a16:creationId xmlns:a16="http://schemas.microsoft.com/office/drawing/2014/main" id="{2F47573C-1828-EBB3-F36C-00F4F12F5196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10631785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8" name="Text Placeholder 61">
            <a:extLst>
              <a:ext uri="{FF2B5EF4-FFF2-40B4-BE49-F238E27FC236}">
                <a16:creationId xmlns:a16="http://schemas.microsoft.com/office/drawing/2014/main" id="{3B837F64-6D5A-A780-06BB-764E5B07CC1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637337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747AFC41-C326-C8EC-87C0-2368A1E8774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637337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2819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>
          <p15:clr>
            <a:srgbClr val="FBAE40"/>
          </p15:clr>
        </p15:guide>
        <p15:guide id="2" orient="horz" pos="1691">
          <p15:clr>
            <a:srgbClr val="FBAE40"/>
          </p15:clr>
        </p15:guide>
        <p15:guide id="5" orient="horz" pos="1726">
          <p15:clr>
            <a:srgbClr val="FBAE40"/>
          </p15:clr>
        </p15:guide>
        <p15:guide id="6" orient="horz" pos="1823">
          <p15:clr>
            <a:srgbClr val="FBAE40"/>
          </p15:clr>
        </p15:guide>
        <p15:guide id="8" orient="horz" pos="1820">
          <p15:clr>
            <a:srgbClr val="FBAE40"/>
          </p15:clr>
        </p15:guide>
        <p15:guide id="9" orient="horz" pos="1917">
          <p15:clr>
            <a:srgbClr val="FBAE40"/>
          </p15:clr>
        </p15:guide>
        <p15:guide id="11" orient="horz" pos="2098">
          <p15:clr>
            <a:srgbClr val="FBAE40"/>
          </p15:clr>
        </p15:guide>
        <p15:guide id="12" orient="horz" pos="2732">
          <p15:clr>
            <a:srgbClr val="FBAE40"/>
          </p15:clr>
        </p15:guide>
        <p15:guide id="14" orient="horz" pos="2774">
          <p15:clr>
            <a:srgbClr val="FBAE40"/>
          </p15:clr>
        </p15:guide>
        <p15:guide id="15" orient="horz" pos="2871">
          <p15:clr>
            <a:srgbClr val="FBAE40"/>
          </p15:clr>
        </p15:guide>
        <p15:guide id="17" orient="horz" pos="2872">
          <p15:clr>
            <a:srgbClr val="FBAE40"/>
          </p15:clr>
        </p15:guide>
        <p15:guide id="18" orient="horz" pos="2969">
          <p15:clr>
            <a:srgbClr val="FBAE40"/>
          </p15:clr>
        </p15:guide>
        <p15:guide id="19" orient="horz" pos="311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affr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CF003-5DD2-668D-560D-904F0FC45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" y="5301842"/>
            <a:ext cx="11563077" cy="1283501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8416763" y="272657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0" i="0">
                <a:solidFill>
                  <a:schemeClr val="accent6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403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4ADC6-39E6-9329-5308-BCC228B2E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318781" y="5301842"/>
            <a:ext cx="11562499" cy="1283501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A845772-49A1-5BDE-695D-1B3A5FBFC363}"/>
              </a:ext>
            </a:extLst>
          </p:cNvPr>
          <p:cNvSpPr txBox="1"/>
          <p:nvPr userDrawn="1"/>
        </p:nvSpPr>
        <p:spPr>
          <a:xfrm>
            <a:off x="8416763" y="272657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41894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One Column"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19"/>
          <p:cNvSpPr txBox="1">
            <a:spLocks noGrp="1"/>
          </p:cNvSpPr>
          <p:nvPr>
            <p:ph type="body" idx="1"/>
          </p:nvPr>
        </p:nvSpPr>
        <p:spPr>
          <a:xfrm>
            <a:off x="444967" y="1824367"/>
            <a:ext cx="11302400" cy="4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667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24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2133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23323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85" name="Google Shape;785;p119"/>
          <p:cNvSpPr txBox="1">
            <a:spLocks noGrp="1"/>
          </p:cNvSpPr>
          <p:nvPr>
            <p:ph type="subTitle" idx="2"/>
          </p:nvPr>
        </p:nvSpPr>
        <p:spPr>
          <a:xfrm>
            <a:off x="444967" y="1084967"/>
            <a:ext cx="112900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6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119"/>
          <p:cNvSpPr txBox="1">
            <a:spLocks noGrp="1"/>
          </p:cNvSpPr>
          <p:nvPr>
            <p:ph type="title"/>
          </p:nvPr>
        </p:nvSpPr>
        <p:spPr>
          <a:xfrm>
            <a:off x="444967" y="358200"/>
            <a:ext cx="11302000" cy="51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33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19"/>
          <p:cNvSpPr txBox="1"/>
          <p:nvPr/>
        </p:nvSpPr>
        <p:spPr>
          <a:xfrm>
            <a:off x="4799600" y="6378440"/>
            <a:ext cx="2592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Google Shape;788;p119"/>
          <p:cNvSpPr/>
          <p:nvPr/>
        </p:nvSpPr>
        <p:spPr>
          <a:xfrm>
            <a:off x="11346403" y="6132125"/>
            <a:ext cx="388400" cy="3856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333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89" name="Google Shape;789;p119"/>
          <p:cNvSpPr/>
          <p:nvPr/>
        </p:nvSpPr>
        <p:spPr>
          <a:xfrm>
            <a:off x="11346395" y="6008513"/>
            <a:ext cx="78800" cy="780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119"/>
          <p:cNvSpPr/>
          <p:nvPr/>
        </p:nvSpPr>
        <p:spPr>
          <a:xfrm>
            <a:off x="11133736" y="6086484"/>
            <a:ext cx="162400" cy="1608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91" name="Google Shape;791;p1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205747"/>
            <a:ext cx="402133" cy="39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8603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5E7813-0ECF-46D4-BB1D-4B9E9C7FA0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664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5E7813-0ECF-46D4-BB1D-4B9E9C7FA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lnSpc>
                <a:spcPct val="100000"/>
              </a:lnSpc>
              <a:defRPr>
                <a:cs typeface="+mj-cs"/>
              </a:defRPr>
            </a:lvl1pPr>
          </a:lstStyle>
          <a:p>
            <a:r>
              <a:rPr lang="en-US"/>
              <a:t>Basic text slide -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488" y="1021112"/>
            <a:ext cx="11120967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rgbClr val="000000"/>
                </a:solidFill>
                <a:cs typeface="+mn-cs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77832"/>
            <a:ext cx="11119274" cy="11259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lang="en-US" sz="700" kern="1200" spc="20" baseline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B0F17-266B-47E3-9822-7066163A054C}" type="datetime3">
              <a:rPr lang="en-US" smtClean="0"/>
              <a:t>31 March 2026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1218987" rtl="0" eaLnBrk="1" latinLnBrk="0" hangingPunct="1">
              <a:defRPr sz="700" kern="1200" spc="2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48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475A-99AC-3E37-A473-2D6D39C3A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E9173-C493-D4D6-880F-E9E2CACE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55A5-4CF7-BA05-CC48-79FDE5F7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836D-3DB4-CC58-6A74-1E5A6DB9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26CE-7DB1-A64B-3DC4-81BD484D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7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0A0FCF-9804-E18E-92D3-3A97353F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9003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1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35DA3AE-B289-C117-4D29-E992899A5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6120000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A653919-8691-BD72-FEC9-8ECCDAECB7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612000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6914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">
            <a:extLst>
              <a:ext uri="{FF2B5EF4-FFF2-40B4-BE49-F238E27FC236}">
                <a16:creationId xmlns:a16="http://schemas.microsoft.com/office/drawing/2014/main" id="{F5BC67E5-D42E-5064-B50C-CDDD78F839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0AB21A6-C81E-71F2-056B-ACEC41D42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0535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extLst>
              <a:ext uri="{FF2B5EF4-FFF2-40B4-BE49-F238E27FC236}">
                <a16:creationId xmlns:a16="http://schemas.microsoft.com/office/drawing/2014/main" id="{9B2DAB7A-347A-2174-BCC0-B11538883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pic>
        <p:nvPicPr>
          <p:cNvPr id="14" name="Graphic 2">
            <a:extLst>
              <a:ext uri="{FF2B5EF4-FFF2-40B4-BE49-F238E27FC236}">
                <a16:creationId xmlns:a16="http://schemas.microsoft.com/office/drawing/2014/main" id="{E4BCB2AB-45F5-8AA0-A2AA-7E9742124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6022109" y="0"/>
            <a:ext cx="6169891" cy="317253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9742A25D-1B42-0B10-897B-8F283A2BE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b="44316"/>
          <a:stretch/>
        </p:blipFill>
        <p:spPr>
          <a:xfrm rot="10800000" flipV="1">
            <a:off x="1161" y="5091435"/>
            <a:ext cx="6169891" cy="1766567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30A1FAD9-2E2A-B859-E64C-6BC29179F3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96C4F1D6-A65B-91AB-7249-1EA90C817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366813698" name="Logo" descr="{&quot;templafy&quot;:{&quot;id&quot;:&quot;0876b7f1-a5d4-4052-bdd7-4002bf10b63c&quot;}}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775" y="269877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B707C6B8-19DC-8518-4141-117368C0E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DE954BEA-6418-6152-8D0B-B26220088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8A2DFEE-533A-AC89-E8D9-ECB48D2B42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364611773" name="Logo" descr="{&quot;templafy&quot;:{&quot;id&quot;:&quot;abdb3161-3697-4e96-8a88-82b13028c5e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A7979B1-9138-093E-B8C7-C436A7C04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DE954BEA-6418-6152-8D0B-B26220088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8A2DFEE-533A-AC89-E8D9-ECB48D2B42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990218591" name="Logo" descr="{&quot;templafy&quot;:{&quot;id&quot;:&quot;1b4ff902-bf97-407b-933b-61e6b1401bf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ADEFC2A9-324D-20ED-647A-045604A11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66EA0CE4-ADC0-4BD0-694C-2E893BF39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2543A39-AFAF-48FC-480B-6EE884AB7D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507932396" name="Logo" descr="{&quot;templafy&quot;:{&quot;id&quot;:&quot;207adc4f-1818-47fe-8f4e-7945c98b5dc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269877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/>
            </a:lvl1pPr>
            <a:lvl2pPr marL="335756" indent="0">
              <a:buFont typeface="Arial" panose="020B0604020202020204" pitchFamily="34" charset="0"/>
              <a:buNone/>
              <a:defRPr/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7048EB2-14C5-4D54-C5AE-9B98E2A98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9046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380BEBCB-F8C9-CDB4-9C27-14716CC87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0287DF-CB16-7698-7F02-779B8036E89F}"/>
              </a:ext>
            </a:extLst>
          </p:cNvPr>
          <p:cNvGrpSpPr/>
          <p:nvPr userDrawn="1"/>
        </p:nvGrpSpPr>
        <p:grpSpPr>
          <a:xfrm>
            <a:off x="2873207" y="4679388"/>
            <a:ext cx="7288541" cy="2184708"/>
            <a:chOff x="2873206" y="4679388"/>
            <a:chExt cx="7288541" cy="2184708"/>
          </a:xfrm>
        </p:grpSpPr>
        <p:pic>
          <p:nvPicPr>
            <p:cNvPr id="9" name="Graphic 2">
              <a:extLst>
                <a:ext uri="{FF2B5EF4-FFF2-40B4-BE49-F238E27FC236}">
                  <a16:creationId xmlns:a16="http://schemas.microsoft.com/office/drawing/2014/main" id="{414BFE9F-2063-7347-3508-A432644DF9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82379" b="31137"/>
            <a:stretch/>
          </p:blipFill>
          <p:spPr>
            <a:xfrm rot="10800000" flipV="1">
              <a:off x="9074585" y="4679388"/>
              <a:ext cx="1087162" cy="2184708"/>
            </a:xfrm>
            <a:prstGeom prst="rect">
              <a:avLst/>
            </a:prstGeom>
          </p:spPr>
        </p:pic>
        <p:pic>
          <p:nvPicPr>
            <p:cNvPr id="8" name="Graphic 2">
              <a:extLst>
                <a:ext uri="{FF2B5EF4-FFF2-40B4-BE49-F238E27FC236}">
                  <a16:creationId xmlns:a16="http://schemas.microsoft.com/office/drawing/2014/main" id="{AEAE26FA-F74F-AB76-2E44-4446B953B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35665"/>
            <a:stretch/>
          </p:blipFill>
          <p:spPr>
            <a:xfrm rot="10800000" flipH="1" flipV="1">
              <a:off x="2873206" y="4823036"/>
              <a:ext cx="6169891" cy="2041060"/>
            </a:xfrm>
            <a:prstGeom prst="rect">
              <a:avLst/>
            </a:prstGeom>
          </p:spPr>
        </p:pic>
      </p:grp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/>
            </a:lvl1pPr>
            <a:lvl2pPr marL="335756" indent="0">
              <a:buFont typeface="Arial" panose="020B0604020202020204" pitchFamily="34" charset="0"/>
              <a:buNone/>
              <a:defRPr/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7048EB2-14C5-4D54-C5AE-9B98E2A98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DF0A7A7A-0FAE-DCC6-EBF1-9E09287AE5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6022109" y="0"/>
            <a:ext cx="6169891" cy="3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0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978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85560609" name="Logo" descr="{&quot;templafy&quot;:{&quot;id&quot;:&quot;bb6bc801-692f-4fb5-888a-3c7971a3a7b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D3037CC5-F003-D0BD-A14D-852B92149F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33575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84968985" name="Logo" descr="{&quot;templafy&quot;:{&quot;id&quot;:&quot;52efc335-efe1-4573-b28d-800a8109d03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741E37F3-B9FC-159B-EC31-E6D720297E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33575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3666852" name="Logo" descr="{&quot;templafy&quot;:{&quot;id&quot;:&quot;d868a459-d3a5-4946-b1b8-d5dda382134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4"/>
            <a:ext cx="1623600" cy="150433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D38415B-D3E9-280B-8A8D-C1BD19AC66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/>
            </a:lvl1pPr>
            <a:lvl2pPr marL="335756" indent="0">
              <a:buFont typeface="Arial" panose="020B0604020202020204" pitchFamily="34" charset="0"/>
              <a:buNone/>
              <a:defRPr/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33561348" name="Logo" descr="{&quot;templafy&quot;:{&quot;id&quot;:&quot;8526842e-d28b-492e-a977-ae7fb6348df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FD561B4-2D87-AB9B-F044-72F5F50C66B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33575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4725F519-C6D4-F1C8-FA65-F5ECAB2C4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7EC0FF88-F985-ADDD-750D-D7AA72C69D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D9E8BF1D-2C63-8E21-42DB-DADB21EA6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pic>
        <p:nvPicPr>
          <p:cNvPr id="13" name="Graphic 2">
            <a:extLst>
              <a:ext uri="{FF2B5EF4-FFF2-40B4-BE49-F238E27FC236}">
                <a16:creationId xmlns:a16="http://schemas.microsoft.com/office/drawing/2014/main" id="{DF43B82F-25EC-B048-6B18-298AA5C95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3132"/>
          <a:stretch/>
        </p:blipFill>
        <p:spPr>
          <a:xfrm rot="10800000" flipH="1">
            <a:off x="6832338" y="0"/>
            <a:ext cx="5359663" cy="317253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E23CB807-D63F-501A-F26B-8B01C6C9C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b="44316"/>
          <a:stretch/>
        </p:blipFill>
        <p:spPr>
          <a:xfrm rot="10800000" flipV="1">
            <a:off x="1161" y="5091435"/>
            <a:ext cx="6169891" cy="1766567"/>
          </a:xfrm>
          <a:prstGeom prst="rect">
            <a:avLst/>
          </a:prstGeom>
        </p:spPr>
      </p:pic>
      <p:pic>
        <p:nvPicPr>
          <p:cNvPr id="1159575974" name="Logo" descr="{&quot;templafy&quot;:{&quot;id&quot;:&quot;eba89f12-16df-43d3-a08a-ef84b1989bfe&quot;}}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" y="6427334"/>
            <a:ext cx="1623600" cy="150433"/>
          </a:xfrm>
          <a:prstGeom prst="rect">
            <a:avLst/>
          </a:prstGeom>
        </p:spPr>
      </p:pic>
      <p:sp>
        <p:nvSpPr>
          <p:cNvPr id="8" name="Subtitle">
            <a:extLst>
              <a:ext uri="{FF2B5EF4-FFF2-40B4-BE49-F238E27FC236}">
                <a16:creationId xmlns:a16="http://schemas.microsoft.com/office/drawing/2014/main" id="{1F1785A2-3388-8DD0-5D42-21303BE223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0F11DF99-32FF-3455-A16F-CFEADF678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2625" name="Logo" descr="{&quot;templafy&quot;:{&quot;id&quot;:&quot;b66e35c3-f3ef-4fc5-bb7d-094fc6b3d1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sp>
        <p:nvSpPr>
          <p:cNvPr id="2" name="Subtitle">
            <a:extLst>
              <a:ext uri="{FF2B5EF4-FFF2-40B4-BE49-F238E27FC236}">
                <a16:creationId xmlns:a16="http://schemas.microsoft.com/office/drawing/2014/main" id="{E1478291-93B3-295B-9523-6F504E7E2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307AAEF-60B2-6C2B-0478-A46522BCC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141607" name="Logo" descr="{&quot;templafy&quot;:{&quot;id&quot;:&quot;1939b12f-207a-4349-b393-d202187f6a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sp>
        <p:nvSpPr>
          <p:cNvPr id="2" name="Subtitle">
            <a:extLst>
              <a:ext uri="{FF2B5EF4-FFF2-40B4-BE49-F238E27FC236}">
                <a16:creationId xmlns:a16="http://schemas.microsoft.com/office/drawing/2014/main" id="{4BFFA987-EE36-893D-F744-E6E6A35E5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8E49C7B-0525-548F-330F-DF474F073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908461" name="Logo" descr="{&quot;templafy&quot;:{&quot;id&quot;:&quot;66e8edb1-f660-446d-9f73-b41988d8304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4"/>
            <a:ext cx="1623600" cy="150433"/>
          </a:xfrm>
          <a:prstGeom prst="rect">
            <a:avLst/>
          </a:prstGeom>
        </p:spPr>
      </p:pic>
      <p:sp>
        <p:nvSpPr>
          <p:cNvPr id="5" name="Subtitle">
            <a:extLst>
              <a:ext uri="{FF2B5EF4-FFF2-40B4-BE49-F238E27FC236}">
                <a16:creationId xmlns:a16="http://schemas.microsoft.com/office/drawing/2014/main" id="{75E7532A-62DB-A940-08F3-1E01B1A7D3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C6A9DB4C-1984-B2B2-4473-DB5BF9420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CA9428E6-3B0F-3016-2234-181895E2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838897" name="Logo" descr="{&quot;templafy&quot;:{&quot;id&quot;:&quot;d9f1af56-1644-4c7b-8402-95bf733caeb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BE639545-420E-1E7F-6A97-7C1759031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B858E4DF-75E5-CDB1-0E5B-52186C604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E25C-FB1F-3BDC-5F97-BBF48ECA1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57BA5-8D08-E68C-0692-9F0875727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11F18-4903-91FC-B0F9-79CEACB9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705B-BE29-3C83-F305-A393E247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67AAD-99E7-7BC0-052F-55E9561F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08008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">
            <a:extLst>
              <a:ext uri="{FF2B5EF4-FFF2-40B4-BE49-F238E27FC236}">
                <a16:creationId xmlns:a16="http://schemas.microsoft.com/office/drawing/2014/main" id="{9DB3AB84-4B0E-7C8F-BE5A-07B67D21384B}"/>
              </a:ext>
            </a:extLst>
          </p:cNvPr>
          <p:cNvCxnSpPr>
            <a:cxnSpLocks/>
          </p:cNvCxnSpPr>
          <p:nvPr userDrawn="1"/>
        </p:nvCxnSpPr>
        <p:spPr>
          <a:xfrm>
            <a:off x="358777" y="1363482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114696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9707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98EDE23C-40F3-6862-02D8-57FF686490C4}"/>
              </a:ext>
            </a:extLst>
          </p:cNvPr>
          <p:cNvCxnSpPr>
            <a:cxnSpLocks/>
          </p:cNvCxnSpPr>
          <p:nvPr userDrawn="1"/>
        </p:nvCxnSpPr>
        <p:spPr>
          <a:xfrm>
            <a:off x="6203951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08C05738-B344-A3B1-D1EB-4897676537D4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41" y="1584002"/>
            <a:ext cx="5627999" cy="4332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5" y="1584002"/>
            <a:ext cx="5627999" cy="4332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26901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&amp;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217714BE-1C26-362F-AAA5-0880BD56FA15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363482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B20D6673-E8EE-CF7C-27CF-CDF59FB871F6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36791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584000"/>
            <a:ext cx="75744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584000"/>
            <a:ext cx="36792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6377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1" y="37658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6" y="37658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0F846D38-E858-F0D4-E637-5ECC6FF4945E}"/>
              </a:ext>
            </a:extLst>
          </p:cNvPr>
          <p:cNvCxnSpPr>
            <a:cxnSpLocks/>
          </p:cNvCxnSpPr>
          <p:nvPr userDrawn="1"/>
        </p:nvCxnSpPr>
        <p:spPr>
          <a:xfrm>
            <a:off x="6203951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C95D5B98-B1D6-D60A-55F2-D0A3F686D2E4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2" y="3906676"/>
            <a:ext cx="5626100" cy="2052000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3906676"/>
            <a:ext cx="5626800" cy="2052000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2" y="1584001"/>
            <a:ext cx="5626100" cy="2051999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584000"/>
            <a:ext cx="5626800" cy="205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7581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B47BBB1-C861-0D63-0884-5796EA2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5400"/>
            </a:lvl1pPr>
            <a:lvl2pPr marL="0" indent="0">
              <a:buNone/>
              <a:defRPr sz="5400"/>
            </a:lvl2pPr>
            <a:lvl3pPr marL="0" indent="0">
              <a:buNone/>
              <a:defRPr sz="5400"/>
            </a:lvl3pPr>
            <a:lvl4pPr marL="0" indent="0">
              <a:buNone/>
              <a:defRPr sz="5400"/>
            </a:lvl4pPr>
            <a:lvl5pPr marL="0" indent="0">
              <a:buNone/>
              <a:defRPr sz="54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5400"/>
            </a:lvl1pPr>
            <a:lvl2pPr marL="0" indent="0">
              <a:buNone/>
              <a:defRPr sz="5400"/>
            </a:lvl2pPr>
            <a:lvl3pPr marL="0" indent="0">
              <a:buNone/>
              <a:defRPr sz="5400"/>
            </a:lvl3pPr>
            <a:lvl4pPr marL="0" indent="0">
              <a:buNone/>
              <a:defRPr sz="5400"/>
            </a:lvl4pPr>
            <a:lvl5pPr marL="0" indent="0">
              <a:buNone/>
              <a:defRPr sz="54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2" y="5080500"/>
            <a:ext cx="3678237" cy="877888"/>
          </a:xfrm>
        </p:spPr>
        <p:txBody>
          <a:bodyPr/>
          <a:lstStyle>
            <a:lvl1pPr marL="0" indent="0">
              <a:buNone/>
              <a:defRPr sz="5400"/>
            </a:lvl1pPr>
            <a:lvl2pPr marL="0" indent="0">
              <a:buNone/>
              <a:defRPr sz="5400"/>
            </a:lvl2pPr>
            <a:lvl3pPr marL="0" indent="0">
              <a:buNone/>
              <a:defRPr sz="5400"/>
            </a:lvl3pPr>
            <a:lvl4pPr marL="0" indent="0">
              <a:buNone/>
              <a:defRPr sz="5400"/>
            </a:lvl4pPr>
            <a:lvl5pPr marL="0" indent="0">
              <a:buNone/>
              <a:defRPr sz="54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90" y="3463303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40" y="3463303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90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9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7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3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4" y="1817890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</a:t>
            </a:r>
            <a:endParaRPr lang="en-US"/>
          </a:p>
          <a:p>
            <a:r>
              <a:rPr lang="en-US" dirty="0"/>
              <a:t>or image</a:t>
            </a:r>
            <a:endParaRPr lang="en-US"/>
          </a:p>
        </p:txBody>
      </p:sp>
      <p:sp>
        <p:nvSpPr>
          <p:cNvPr id="15" name="Picture 2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90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</a:t>
            </a:r>
            <a:endParaRPr lang="en-US"/>
          </a:p>
          <a:p>
            <a:r>
              <a:rPr lang="en-US" dirty="0"/>
              <a:t>or image</a:t>
            </a:r>
            <a:endParaRPr lang="en-US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4" y="1817890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</a:t>
            </a:r>
            <a:endParaRPr lang="en-US"/>
          </a:p>
          <a:p>
            <a:r>
              <a:rPr lang="en-US" dirty="0"/>
              <a:t>or image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6708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E7C992-DFED-5A58-BF5D-322AB41C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4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1" y="3027363"/>
            <a:ext cx="2706688" cy="29305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3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49" y="3027365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4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5"/>
            <a:ext cx="2706688" cy="29305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708392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0D438E6-44AE-1AE1-005B-3F8E6A4D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ource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2" y="4619567"/>
            <a:ext cx="3679999" cy="133112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40" y="1450975"/>
            <a:ext cx="7577137" cy="2497138"/>
          </a:xfrm>
        </p:spPr>
        <p:txBody>
          <a:bodyPr anchor="ctr" anchorCtr="0"/>
          <a:lstStyle>
            <a:lvl1pPr marL="0" indent="0" algn="ctr">
              <a:buNone/>
              <a:defRPr sz="36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1800">
                <a:latin typeface="+mj-lt"/>
              </a:defRPr>
            </a:lvl3pPr>
            <a:lvl4pPr marL="0" indent="0" algn="ctr">
              <a:buNone/>
              <a:defRPr sz="15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extLst>
              <a:ext uri="{FF2B5EF4-FFF2-40B4-BE49-F238E27FC236}">
                <a16:creationId xmlns:a16="http://schemas.microsoft.com/office/drawing/2014/main" id="{AEAD339E-96C1-896B-0F67-589397A4E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25F4A53F-53F4-68B2-6491-D64857156D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6022109" y="0"/>
            <a:ext cx="6169891" cy="3172532"/>
          </a:xfrm>
          <a:prstGeom prst="rect">
            <a:avLst/>
          </a:prstGeom>
        </p:spPr>
      </p:pic>
      <p:pic>
        <p:nvPicPr>
          <p:cNvPr id="6" name="Graphic 1">
            <a:extLst>
              <a:ext uri="{FF2B5EF4-FFF2-40B4-BE49-F238E27FC236}">
                <a16:creationId xmlns:a16="http://schemas.microsoft.com/office/drawing/2014/main" id="{68B83754-8084-E3AB-7EA7-FA209E80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r="20720" b="13037"/>
          <a:stretch/>
        </p:blipFill>
        <p:spPr>
          <a:xfrm rot="10800000" flipV="1">
            <a:off x="-1" y="4120825"/>
            <a:ext cx="4891457" cy="2758910"/>
          </a:xfrm>
          <a:prstGeom prst="rect">
            <a:avLst/>
          </a:prstGeom>
        </p:spPr>
      </p:pic>
      <p:sp>
        <p:nvSpPr>
          <p:cNvPr id="10" name="Source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2" y="4619567"/>
            <a:ext cx="3679999" cy="133112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40" y="1450975"/>
            <a:ext cx="7577137" cy="2497138"/>
          </a:xfrm>
        </p:spPr>
        <p:txBody>
          <a:bodyPr anchor="ctr" anchorCtr="0"/>
          <a:lstStyle>
            <a:lvl1pPr marL="0" indent="0" algn="ctr">
              <a:buNone/>
              <a:defRPr sz="36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1800">
                <a:latin typeface="+mj-lt"/>
              </a:defRPr>
            </a:lvl3pPr>
            <a:lvl4pPr marL="0" indent="0" algn="ctr">
              <a:buNone/>
              <a:defRPr sz="15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2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0">
            <a:extLst>
              <a:ext uri="{FF2B5EF4-FFF2-40B4-BE49-F238E27FC236}">
                <a16:creationId xmlns:a16="http://schemas.microsoft.com/office/drawing/2014/main" id="{CBD33412-F9C0-5229-E9FE-FED1FC905E88}"/>
              </a:ext>
            </a:extLst>
          </p:cNvPr>
          <p:cNvSpPr/>
          <p:nvPr userDrawn="1"/>
        </p:nvSpPr>
        <p:spPr>
          <a:xfrm>
            <a:off x="1722656" y="4963704"/>
            <a:ext cx="481069" cy="4810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374E75F2-641B-920F-8770-3F82FC716CB8}"/>
              </a:ext>
            </a:extLst>
          </p:cNvPr>
          <p:cNvSpPr/>
          <p:nvPr userDrawn="1"/>
        </p:nvSpPr>
        <p:spPr>
          <a:xfrm>
            <a:off x="975982" y="3109761"/>
            <a:ext cx="357679" cy="3576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278F52FC-FC20-0FAB-289C-F741B5EC6C8A}"/>
              </a:ext>
            </a:extLst>
          </p:cNvPr>
          <p:cNvSpPr/>
          <p:nvPr userDrawn="1"/>
        </p:nvSpPr>
        <p:spPr>
          <a:xfrm>
            <a:off x="7382374" y="953166"/>
            <a:ext cx="1867981" cy="186798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EEF0A11E-C1AA-F902-32AB-D5EF5E058E83}"/>
              </a:ext>
            </a:extLst>
          </p:cNvPr>
          <p:cNvSpPr/>
          <p:nvPr userDrawn="1"/>
        </p:nvSpPr>
        <p:spPr>
          <a:xfrm>
            <a:off x="9456205" y="2344113"/>
            <a:ext cx="477033" cy="477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4E662005-C1A4-FC15-3489-EBC12ABF9617}"/>
              </a:ext>
            </a:extLst>
          </p:cNvPr>
          <p:cNvSpPr/>
          <p:nvPr userDrawn="1"/>
        </p:nvSpPr>
        <p:spPr>
          <a:xfrm>
            <a:off x="10934700" y="3759983"/>
            <a:ext cx="240019" cy="2400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FE347A-D4F0-9F77-89BC-3CA8CBBD8298}"/>
              </a:ext>
            </a:extLst>
          </p:cNvPr>
          <p:cNvSpPr/>
          <p:nvPr userDrawn="1"/>
        </p:nvSpPr>
        <p:spPr>
          <a:xfrm>
            <a:off x="2258764" y="1450975"/>
            <a:ext cx="4296755" cy="4296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5723E6A6-88AB-77FC-6E24-A4AC412E36AE}"/>
              </a:ext>
            </a:extLst>
          </p:cNvPr>
          <p:cNvSpPr/>
          <p:nvPr userDrawn="1"/>
        </p:nvSpPr>
        <p:spPr>
          <a:xfrm>
            <a:off x="6921587" y="3378542"/>
            <a:ext cx="3170325" cy="317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1110F8AA-58CD-F3AC-44AE-8DB9F935671C}"/>
              </a:ext>
            </a:extLst>
          </p:cNvPr>
          <p:cNvSpPr/>
          <p:nvPr userDrawn="1"/>
        </p:nvSpPr>
        <p:spPr>
          <a:xfrm>
            <a:off x="2055641" y="1863044"/>
            <a:ext cx="962139" cy="962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6DD1E304-AE31-B71D-DF4A-D7CE728A9322}"/>
              </a:ext>
            </a:extLst>
          </p:cNvPr>
          <p:cNvSpPr/>
          <p:nvPr userDrawn="1"/>
        </p:nvSpPr>
        <p:spPr>
          <a:xfrm>
            <a:off x="3048174" y="414339"/>
            <a:ext cx="6029325" cy="602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06CC9643-273E-F9AE-D7FD-3047590242AF}"/>
              </a:ext>
            </a:extLst>
          </p:cNvPr>
          <p:cNvSpPr/>
          <p:nvPr userDrawn="1"/>
        </p:nvSpPr>
        <p:spPr>
          <a:xfrm>
            <a:off x="8059535" y="4694077"/>
            <a:ext cx="894429" cy="894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rce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2" y="5153891"/>
            <a:ext cx="3679999" cy="796796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>
                <a:latin typeface="+mj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8960" y="1450975"/>
            <a:ext cx="5968539" cy="3413990"/>
          </a:xfrm>
        </p:spPr>
        <p:txBody>
          <a:bodyPr anchor="ctr" anchorCtr="0"/>
          <a:lstStyle>
            <a:lvl1pPr marL="0" indent="0" algn="ctr">
              <a:buNone/>
              <a:defRPr sz="36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1800">
                <a:latin typeface="+mj-lt"/>
              </a:defRPr>
            </a:lvl3pPr>
            <a:lvl4pPr marL="0" indent="0" algn="ctr">
              <a:buNone/>
              <a:defRPr sz="15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lu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53613299-2C19-4C4B-E3BC-EF29877F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13" name="Yellow circle cluster">
            <a:extLst>
              <a:ext uri="{FF2B5EF4-FFF2-40B4-BE49-F238E27FC236}">
                <a16:creationId xmlns:a16="http://schemas.microsoft.com/office/drawing/2014/main" id="{C5057963-59B1-DC7E-3609-340FD77F190F}"/>
              </a:ext>
            </a:extLst>
          </p:cNvPr>
          <p:cNvGrpSpPr/>
          <p:nvPr userDrawn="1"/>
        </p:nvGrpSpPr>
        <p:grpSpPr>
          <a:xfrm>
            <a:off x="8373479" y="1867058"/>
            <a:ext cx="3464688" cy="4194223"/>
            <a:chOff x="8373478" y="1867056"/>
            <a:chExt cx="3464688" cy="4194223"/>
          </a:xfrm>
        </p:grpSpPr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9A6A11E8-436C-489C-47A6-CA772C63AD00}"/>
                </a:ext>
              </a:extLst>
            </p:cNvPr>
            <p:cNvSpPr/>
            <p:nvPr userDrawn="1"/>
          </p:nvSpPr>
          <p:spPr>
            <a:xfrm>
              <a:off x="8449729" y="1867056"/>
              <a:ext cx="2617223" cy="26172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84E52981-ECDB-6FB2-BC70-F32C95DA1040}"/>
                </a:ext>
              </a:extLst>
            </p:cNvPr>
            <p:cNvSpPr/>
            <p:nvPr userDrawn="1"/>
          </p:nvSpPr>
          <p:spPr>
            <a:xfrm>
              <a:off x="10105822" y="2298726"/>
              <a:ext cx="1701315" cy="1701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5F97E262-9B74-4FDA-C81A-5DF503762462}"/>
                </a:ext>
              </a:extLst>
            </p:cNvPr>
            <p:cNvSpPr/>
            <p:nvPr userDrawn="1"/>
          </p:nvSpPr>
          <p:spPr>
            <a:xfrm>
              <a:off x="8901051" y="3258261"/>
              <a:ext cx="2803018" cy="28030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E5302E9D-A329-39F7-620D-0440E31DC6ED}"/>
                </a:ext>
              </a:extLst>
            </p:cNvPr>
            <p:cNvSpPr/>
            <p:nvPr userDrawn="1"/>
          </p:nvSpPr>
          <p:spPr>
            <a:xfrm>
              <a:off x="8373478" y="2303159"/>
              <a:ext cx="3464688" cy="34646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944A2F2B-8CF3-659C-C456-0974033BFA8E}"/>
                </a:ext>
              </a:extLst>
            </p:cNvPr>
            <p:cNvSpPr/>
            <p:nvPr userDrawn="1"/>
          </p:nvSpPr>
          <p:spPr>
            <a:xfrm>
              <a:off x="8721365" y="2680838"/>
              <a:ext cx="359371" cy="359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Blue circle cluster">
            <a:extLst>
              <a:ext uri="{FF2B5EF4-FFF2-40B4-BE49-F238E27FC236}">
                <a16:creationId xmlns:a16="http://schemas.microsoft.com/office/drawing/2014/main" id="{C81D7D4F-8C7D-400A-189D-B4C72AA14DDD}"/>
              </a:ext>
            </a:extLst>
          </p:cNvPr>
          <p:cNvGrpSpPr/>
          <p:nvPr userDrawn="1"/>
        </p:nvGrpSpPr>
        <p:grpSpPr>
          <a:xfrm>
            <a:off x="4363657" y="1975478"/>
            <a:ext cx="3789219" cy="3975014"/>
            <a:chOff x="4363656" y="1975478"/>
            <a:chExt cx="3789219" cy="3975014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65AE374A-1E35-DCEE-FB12-C1CCEE1FE039}"/>
                </a:ext>
              </a:extLst>
            </p:cNvPr>
            <p:cNvSpPr/>
            <p:nvPr userDrawn="1"/>
          </p:nvSpPr>
          <p:spPr>
            <a:xfrm>
              <a:off x="5084330" y="1975478"/>
              <a:ext cx="2617223" cy="2617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5CEEFF85-CC80-FC60-6B31-8827C2AC42F1}"/>
                </a:ext>
              </a:extLst>
            </p:cNvPr>
            <p:cNvSpPr/>
            <p:nvPr userDrawn="1"/>
          </p:nvSpPr>
          <p:spPr>
            <a:xfrm>
              <a:off x="5535653" y="3236362"/>
              <a:ext cx="2617222" cy="26172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1A63A129-6ED0-1F04-4583-556F752EF02C}"/>
                </a:ext>
              </a:extLst>
            </p:cNvPr>
            <p:cNvSpPr/>
            <p:nvPr userDrawn="1"/>
          </p:nvSpPr>
          <p:spPr>
            <a:xfrm>
              <a:off x="4454293" y="4097798"/>
              <a:ext cx="1852694" cy="18526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5B4054C6-424E-9434-97F0-894B18C1E4AA}"/>
                </a:ext>
              </a:extLst>
            </p:cNvPr>
            <p:cNvSpPr/>
            <p:nvPr userDrawn="1"/>
          </p:nvSpPr>
          <p:spPr>
            <a:xfrm>
              <a:off x="4363656" y="2303159"/>
              <a:ext cx="3464688" cy="34646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E600627C-8A79-974D-E534-04B8CA3E1F14}"/>
                </a:ext>
              </a:extLst>
            </p:cNvPr>
            <p:cNvSpPr/>
            <p:nvPr userDrawn="1"/>
          </p:nvSpPr>
          <p:spPr>
            <a:xfrm>
              <a:off x="6977095" y="5177543"/>
              <a:ext cx="359371" cy="359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Red circle cluster">
            <a:extLst>
              <a:ext uri="{FF2B5EF4-FFF2-40B4-BE49-F238E27FC236}">
                <a16:creationId xmlns:a16="http://schemas.microsoft.com/office/drawing/2014/main" id="{7FFFAD14-14C4-22CA-8917-95871DE98192}"/>
              </a:ext>
            </a:extLst>
          </p:cNvPr>
          <p:cNvGrpSpPr/>
          <p:nvPr userDrawn="1"/>
        </p:nvGrpSpPr>
        <p:grpSpPr>
          <a:xfrm>
            <a:off x="353833" y="1871631"/>
            <a:ext cx="3561131" cy="4189648"/>
            <a:chOff x="353834" y="1871631"/>
            <a:chExt cx="3561130" cy="4189648"/>
          </a:xfrm>
        </p:grpSpPr>
        <p:sp>
          <p:nvSpPr>
            <p:cNvPr id="3" name="Oval 10">
              <a:extLst>
                <a:ext uri="{FF2B5EF4-FFF2-40B4-BE49-F238E27FC236}">
                  <a16:creationId xmlns:a16="http://schemas.microsoft.com/office/drawing/2014/main" id="{9319F740-1857-50E1-C47E-1DD95B60ABC0}"/>
                </a:ext>
              </a:extLst>
            </p:cNvPr>
            <p:cNvSpPr/>
            <p:nvPr/>
          </p:nvSpPr>
          <p:spPr>
            <a:xfrm>
              <a:off x="358808" y="1871631"/>
              <a:ext cx="2617223" cy="26172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0EAF440A-DDF1-D9B9-3F49-8F374BF8058E}"/>
                </a:ext>
              </a:extLst>
            </p:cNvPr>
            <p:cNvSpPr/>
            <p:nvPr/>
          </p:nvSpPr>
          <p:spPr>
            <a:xfrm>
              <a:off x="644159" y="3772565"/>
              <a:ext cx="2288714" cy="22887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F88693D0-D35A-AD2D-C55B-E3C4F36DB5CD}"/>
                </a:ext>
              </a:extLst>
            </p:cNvPr>
            <p:cNvSpPr/>
            <p:nvPr/>
          </p:nvSpPr>
          <p:spPr>
            <a:xfrm>
              <a:off x="1760891" y="2413494"/>
              <a:ext cx="2154073" cy="21540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DC49DB85-C79B-F96D-2CE6-F93152842489}"/>
                </a:ext>
              </a:extLst>
            </p:cNvPr>
            <p:cNvSpPr/>
            <p:nvPr/>
          </p:nvSpPr>
          <p:spPr>
            <a:xfrm>
              <a:off x="353834" y="2303159"/>
              <a:ext cx="3464688" cy="3464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AFDF44ED-B6BC-D8C5-2EF5-676E2AFF20B9}"/>
                </a:ext>
              </a:extLst>
            </p:cNvPr>
            <p:cNvSpPr/>
            <p:nvPr/>
          </p:nvSpPr>
          <p:spPr>
            <a:xfrm>
              <a:off x="1415086" y="2178181"/>
              <a:ext cx="470626" cy="4706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8CF131F-284F-1B80-D252-0B97A67B9B8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983253" y="2772583"/>
            <a:ext cx="2245140" cy="252584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A78C65-B96A-C40F-C830-3419105BE1F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73431" y="2772583"/>
            <a:ext cx="2245140" cy="252584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58E4738-6AC8-22AE-216A-09AFC863B1D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63609" y="2772583"/>
            <a:ext cx="2245140" cy="252584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819936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D8BB-8EDC-E8E0-B06A-B72C79E0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9772-EAF8-E28C-F876-57814A30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78E2-AA57-8783-A1C1-0D548F0A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33C9-1015-1F4B-12A3-956ACD5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3A2C-31EE-5BE7-831E-B0FDA1A2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99401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9" y="0"/>
            <a:ext cx="5988051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584000"/>
            <a:ext cx="56268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4CC74F80-B417-A075-A844-EC4164E4E5B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2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69503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88051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18752D61-3823-C73A-3CFE-9C22496DF4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4001" y="1584000"/>
            <a:ext cx="5626800" cy="4330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cxnSp>
        <p:nvCxnSpPr>
          <p:cNvPr id="7" name="Straight Connector">
            <a:extLst>
              <a:ext uri="{FF2B5EF4-FFF2-40B4-BE49-F238E27FC236}">
                <a16:creationId xmlns:a16="http://schemas.microsoft.com/office/drawing/2014/main" id="{5947D142-1FAA-A2E2-CD98-295822FEF9DB}"/>
              </a:ext>
            </a:extLst>
          </p:cNvPr>
          <p:cNvCxnSpPr>
            <a:cxnSpLocks/>
          </p:cNvCxnSpPr>
          <p:nvPr userDrawn="1"/>
        </p:nvCxnSpPr>
        <p:spPr>
          <a:xfrm>
            <a:off x="6204313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ACBFF27E-7ED4-AE11-37BD-3846954CB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4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4794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7" y="0"/>
            <a:ext cx="9885363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3"/>
            <a:ext cx="1732000" cy="4081575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tabLst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93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8E895DAA-4BE2-2CCB-0C6F-4F2577F6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7"/>
            <a:ext cx="1732000" cy="1067313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ed Photo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icture Placeholder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0E17887-E4A4-6BA7-8524-7118864525F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3"/>
            <a:ext cx="1732000" cy="4081575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8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ed Photo with Righ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3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340" name="Slide Number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3"/>
            <a:ext cx="1732000" cy="1051777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tabLst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5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with Treat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6" name="Job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7"/>
            <a:ext cx="5068888" cy="1133475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0" indent="0">
              <a:buNone/>
              <a:defRPr sz="2400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12" name="Name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40"/>
            <a:ext cx="5068888" cy="496887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6CCEF0C-98DF-2DFC-F585-30FD491A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7" y="47663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2" y="47663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4" y="47555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6" y="47627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cxnSp>
        <p:nvCxnSpPr>
          <p:cNvPr id="46" name="Straight Connector 8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1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Job 4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8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33" name="Job 3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3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31" name="Job 2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6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3" name="Job 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7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34" name="Name 4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7" y="4046537"/>
            <a:ext cx="2705311" cy="180000"/>
          </a:xfrm>
        </p:spPr>
        <p:txBody>
          <a:bodyPr/>
          <a:lstStyle>
            <a:lvl1pPr marL="0" indent="0">
              <a:buNone/>
              <a:defRPr sz="938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sp>
        <p:nvSpPr>
          <p:cNvPr id="32" name="Name 3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3" y="4046537"/>
            <a:ext cx="2705311" cy="180000"/>
          </a:xfrm>
        </p:spPr>
        <p:txBody>
          <a:bodyPr/>
          <a:lstStyle>
            <a:lvl1pPr marL="0" indent="0">
              <a:buNone/>
              <a:defRPr sz="938" b="1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sp>
        <p:nvSpPr>
          <p:cNvPr id="30" name="Name 2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5" y="4046537"/>
            <a:ext cx="2705311" cy="180000"/>
          </a:xfrm>
        </p:spPr>
        <p:txBody>
          <a:bodyPr/>
          <a:lstStyle>
            <a:lvl1pPr marL="0" indent="0">
              <a:buNone/>
              <a:defRPr sz="938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sp>
        <p:nvSpPr>
          <p:cNvPr id="10" name="Name 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6" y="4046537"/>
            <a:ext cx="2705311" cy="180000"/>
          </a:xfrm>
        </p:spPr>
        <p:txBody>
          <a:bodyPr/>
          <a:lstStyle>
            <a:lvl1pPr marL="0" indent="0">
              <a:buNone/>
              <a:defRPr sz="938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cxnSp>
        <p:nvCxnSpPr>
          <p:cNvPr id="42" name="Straight Connector 4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1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7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37" name="Subtitle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5390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710238" name="Logo" descr="{&quot;templafy&quot;:{&quot;id&quot;:&quot;e5f84910-a125-4e45-9f00-4a33b606e51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2" name="Address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1" cy="1871662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3B06538A-19B4-4BF2-025F-A0225C727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1341306" name="Logo" descr="{&quot;templafy&quot;:{&quot;id&quot;:&quot;0dc3d12a-6d56-4d67-81f3-e765897d2a2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4" name="Address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40"/>
            <a:ext cx="11474451" cy="1728787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8FB4-2F51-D515-8F36-16C1B711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0B4DE-DD8C-7DE6-66BC-75AC6ED0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D843-1360-DB79-9605-EF799049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54EF2-BF11-6F85-3F08-D0CBB398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1376-506C-C3A8-F736-3A9D1FF3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28332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2F8A631-6245-74E9-9DF8-51D20142C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6669984" name="Logo" descr="{&quot;templafy&quot;:{&quot;id&quot;:&quot;a093be51-ee8a-42b4-8521-e727ee6a9b9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3" name="Address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1" cy="1528762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46833213" name="Logo" descr="{&quot;templafy&quot;:{&quot;id&quot;:&quot;b3f4d776-4a33-4d61-affd-dc0f897dba2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7" name="Address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1" cy="1528762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3335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27695530" name="Logo" descr="{&quot;templafy&quot;:{&quot;id&quot;:&quot;25db08de-9ad0-42e9-b2fa-88fba727e5e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3" name="Address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1" cy="1528762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39C6-5C09-F1BF-0DB9-F24761D42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08334-0ACF-991C-A5D2-168A70D8C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C02A-39E8-89BF-27C3-93D2113C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4949-2ABB-B2AE-85B2-86445643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8716-A2AD-E62C-F169-52CE2F5C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7506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ED5C-A3A2-0081-D559-23D88D38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5B0C-D953-E004-5BBA-68448989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03DD1-E14E-824A-1611-548EE090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1DAE-2A93-BB4E-0209-2E308AA8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A473-C1B2-B001-86FE-D78596C6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2179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C5A3-EA8F-6B92-E108-552B26CF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AF9C1-BFAB-8285-8A3C-F0D60ADE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EBD7-568D-A1A5-8949-8FD9EA09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F1DB2-AC34-5716-C872-2766F09B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A09F-0BB7-DD0A-A523-112253D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5323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FAD0-F59B-91C9-144A-1694CB09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CD59-8C93-CA8B-8DED-D5A29DF61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54D6E-DED4-F9AE-149A-68B9D1D98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371B-14C6-CB1C-959D-904C9309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A23D7-1147-383C-5C87-70968C74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7C375-1F0D-1C29-D729-4173B673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1394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62AE-1C59-22CD-BBD2-35845EA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E82C-7B0A-2BE9-CC62-2B321829D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508B-E372-860D-E352-3F57A8B70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0BDF1-393D-0D4C-9109-9411A96D9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5449D-6B0C-EF7B-91B4-0F499B6B5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65C50-873C-0488-34BC-9C869986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03408-00CD-F9A2-C291-94F0CB0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24582-ACE2-3F0D-F731-C27E5D63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7372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0D3B-126E-C38A-2AA4-E40B161B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E7574-C641-A0B6-A329-D185B473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11E1F-3A95-F12D-F930-074545E7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8D01B-AC2A-1FF2-605A-6958C5F1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0454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6C547-784E-3524-59E8-0510E852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EB346-C064-F5BB-D80E-C1B1375D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F2BB3-01B2-F2AC-F321-50C4CCDD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9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6E00-F1D3-44C2-B287-C95DD8EB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A2A3-8497-6E79-C256-599D8C21A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96769-3B6C-1331-AABC-54D76D03C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A96C-9AD5-B5C1-52AC-A37C1A99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34A8C-B2C3-5C24-0FF7-E11E1652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47602-7DC7-E6FE-8AF6-EA65ADA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92089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03FF-8ECD-C3A6-8196-16138571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0DC2-E1E8-E5F0-D7C2-F5D6A121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AE935-B808-9C9D-A661-32E28704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8CDD8-7D88-A473-35C3-CC86FE1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9F7B-6468-0915-CC42-7DFE9B7B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66885-37C9-DDEF-0827-A0ECD599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2530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C1C4-31BC-BF0E-0E6C-9223715E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1994A-1C3A-C385-156A-E19A53C99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5413D-A825-6FB9-365E-9C3667C10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DEE2F-1C45-E5D6-554D-CCC77065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0C384-63A4-F0E2-6848-6E9970BA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6F6AC-18F3-1059-2496-CE5A3EA2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2523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D98F-1F6A-640D-AFAF-BF7E0104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80405-5844-54CE-6223-9D8B81A0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7013D-3679-E7B8-F900-05482B7B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3E19-F89D-EA85-A029-ACD1CF66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FD1F-D12A-777B-FA1D-9B9F202F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0294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9CF13-73B9-18AD-2D30-ED2EFD274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6A57B-3F06-359D-0FCC-DF4EE5CF0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61687-C5EE-00FA-5864-2480C289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3597-5707-14F7-B78B-54190449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F001-1DA8-774D-71F9-36123686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4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CD4C-2530-7908-3A07-048651DE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59489-72A1-FD45-64E5-D6CE8BC35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AFE8-C1FA-3C52-F6DF-A0BCF2FB6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0EEFF-D3E0-77A1-4E2F-4CAEBC4E7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BE9EE-71DC-DEAA-52C0-62758AB72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7E9C9-497D-B7D6-3459-C6642CF6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835C0-B8C7-B54D-A0BC-5C59AFCE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4A121-4CF5-652A-3416-4B5494EE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8025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E469-13A0-5D4F-1D11-934764C5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96F5F-135D-4EE9-B729-257375B9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0EFDA-3BEF-4273-BA8E-1199C758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F537-4866-B004-0CBE-5BE320E8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32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5301C-36D6-9D3A-D0F0-BA8F4AF9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55C75-72FA-321A-3A4A-EE5A64B2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3E7A-FC6F-117B-DD46-68096326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117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901B-1CCB-62DD-83B8-8573D118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3C4A-B3DF-4A65-5074-508FD1D6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A6E3-232F-39C8-07F2-D73C9375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BB033-69BB-CFFA-FCF3-7D0CF9A1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D08-5F83-596F-5150-46AC67A5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2C7D-3264-85B2-CA9B-474C4A4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1D54-4262-84CC-426E-86A7C9260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3F71-7D15-276D-81CE-16946D87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32A84-86E4-66E5-8081-77285277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B6B58-AA4E-C89E-9C70-358053AF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C4D68-AED8-6ABF-B7C3-3631097B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111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9A6F-CE3A-91B9-21B7-A2A8F075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C53A1-10D3-E07B-2111-7B4851AE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52EFD-A841-C7BC-0DAA-311B95605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C9EEF-DF31-0DC4-589F-60921400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A6B07-35C3-BE03-73F0-E8879CE8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3C5D0-4874-7E9F-5FE8-1B6BF5FE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894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9D45-4D6E-5A59-0107-B17C0A4C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A69B9-E743-D5FB-9BAD-8360A7C07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7272-3CED-5DDD-EF7F-A81E24C1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C986-23B3-E748-EA4E-72A25BD7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8C1D-1C42-8CA6-052E-BCBFB876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1528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84FDF-6396-7A46-E7E1-7D1BAE5F6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EE85-9689-202B-0EE8-8B552E146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232F-DE70-F7AF-AC5D-9EF54AEF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FD611-CD58-1066-EEF9-47BEB5E1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E288-79AB-F9BF-D695-923EE93F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305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0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1179-4680-8581-F183-68F1C22D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9F4B-14EC-1CC7-6964-9CDAFBD32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D5E5-CF6B-00DD-3602-22F50F17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6DD90-522D-81B2-07F6-7E7AE09B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F3E7-7052-7472-5D85-B121CDA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4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9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1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5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825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58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go Frame, Saffron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5EB390E2-0244-6E15-2935-B9AB8904E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048" cy="6877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803" y="6050784"/>
            <a:ext cx="2641786" cy="29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2311742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3018065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4216830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1171" y="5325302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72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go Frame,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5EB390E2-0244-6E15-2935-B9AB8904E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048" cy="6877049"/>
          </a:xfrm>
          <a:prstGeom prst="rect">
            <a:avLst/>
          </a:prstGeom>
          <a:noFill/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2121803" y="6050784"/>
            <a:ext cx="2641654" cy="29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2311742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3018065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4216830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1171" y="5325302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2677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0ADE-98E0-218B-371B-EB7D4C85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A19C-B189-2555-98D9-C6F41FBBA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664C1-6D7F-3E1E-9EBC-F453DFCEA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9233-2925-D9BA-5BB2-CDDD1E70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339A0-879D-BB84-D921-85EF9E7F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716CA-E0CD-8A3E-AE04-E5FBD8E7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7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go Frame,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B390E2-0244-6E15-2935-B9AB8904E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0" y="0"/>
            <a:ext cx="12189144" cy="6877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"/>
          <a:stretch/>
        </p:blipFill>
        <p:spPr>
          <a:xfrm>
            <a:off x="2121803" y="6050784"/>
            <a:ext cx="2641654" cy="29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2311742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3018065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4216830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1171" y="5325302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7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, Saffron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A87BDB-E4CD-7051-CB35-68897FD7A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8289" y="272657"/>
            <a:ext cx="2444149" cy="158267"/>
          </a:xfrm>
        </p:spPr>
        <p:txBody>
          <a:bodyPr tIns="0" bIns="0"/>
          <a:lstStyle>
            <a:lvl1pPr algn="r">
              <a:defRPr sz="12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1732902"/>
            <a:ext cx="8000274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2439225"/>
            <a:ext cx="8000274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i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3637990"/>
            <a:ext cx="801212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56212-B39B-3C39-28ED-417AF56BB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" y="5301842"/>
            <a:ext cx="11563077" cy="12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,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9" y="1732902"/>
            <a:ext cx="8063336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9" y="2439225"/>
            <a:ext cx="8063336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3637990"/>
            <a:ext cx="8072927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56212-B39B-3C39-28ED-417AF56BB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318781" y="5301842"/>
            <a:ext cx="11562499" cy="1283501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8DF1E54-3DF4-B88B-4F7C-230D405D8E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8289" y="272657"/>
            <a:ext cx="2444149" cy="158267"/>
          </a:xfrm>
        </p:spPr>
        <p:txBody>
          <a:bodyPr tIns="0" bIns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7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,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A87BDB-E4CD-7051-CB35-68897FD7A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8289" y="272657"/>
            <a:ext cx="2444149" cy="158267"/>
          </a:xfrm>
        </p:spPr>
        <p:txBody>
          <a:bodyPr tIns="0" bIns="0"/>
          <a:lstStyle>
            <a:lvl1pPr algn="r">
              <a:defRPr sz="12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1732902"/>
            <a:ext cx="8000274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2439225"/>
            <a:ext cx="8000274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i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3637990"/>
            <a:ext cx="801212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56212-B39B-3C39-28ED-417AF56BB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" y="5301842"/>
            <a:ext cx="11563077" cy="12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Saffron">
    <p:bg>
      <p:bgPr>
        <a:solidFill>
          <a:srgbClr val="E7C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FC7768-5668-6257-BB17-8E7CC9808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20114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Light Turqois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434ACB-D5B5-F104-1E71-E81A19FCA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28887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0A4C8F-B2AC-D87E-48A8-47206CCD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871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Dark Blu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7554CB-85D6-3343-4B4F-A43513B10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26329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342F-22B2-7161-5634-C9DE9F8A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B19B-69EF-1572-0A51-858742C8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00013-5ED3-FF5F-EEC4-B63FFF1DC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2547D-92D7-CFC4-4012-0BFFA7834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9CF35-B2D7-2C73-D896-EE86B0A9A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09DBF-B434-6D27-824B-36DA6C4E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81E31-D56D-BA9F-40A3-0D27FA3B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E7F73-88D8-D708-1E63-80D073EC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5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F809-B915-3003-B8B7-AF5D386AA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628650"/>
            <a:ext cx="8352183" cy="4129088"/>
          </a:xfrm>
        </p:spPr>
        <p:txBody>
          <a:bodyPr wrap="square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>
              <a:defRPr sz="7200">
                <a:solidFill>
                  <a:schemeClr val="tx2"/>
                </a:solidFill>
                <a:latin typeface="+mj-lt"/>
              </a:defRPr>
            </a:lvl2pPr>
            <a:lvl3pPr>
              <a:defRPr sz="7200">
                <a:solidFill>
                  <a:schemeClr val="tx2"/>
                </a:solidFill>
                <a:latin typeface="+mj-lt"/>
              </a:defRPr>
            </a:lvl3pPr>
            <a:lvl4pPr>
              <a:defRPr sz="7200">
                <a:solidFill>
                  <a:schemeClr val="tx2"/>
                </a:solidFill>
                <a:latin typeface="+mj-lt"/>
              </a:defRPr>
            </a:lvl4pPr>
            <a:lvl5pPr>
              <a:defRPr sz="7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Quote or fact statement.</a:t>
            </a:r>
          </a:p>
          <a:p>
            <a:pPr lvl="0"/>
            <a:r>
              <a:rPr lang="en-US"/>
              <a:t>Can also be used as </a:t>
            </a:r>
            <a:br>
              <a:rPr lang="en-US"/>
            </a:br>
            <a:r>
              <a:rPr lang="en-US"/>
              <a:t>a divider slide.</a:t>
            </a:r>
          </a:p>
        </p:txBody>
      </p:sp>
    </p:spTree>
    <p:extLst>
      <p:ext uri="{BB962C8B-B14F-4D97-AF65-F5344CB8AC3E}">
        <p14:creationId xmlns:p14="http://schemas.microsoft.com/office/powerpoint/2010/main" val="25117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Saffr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F809-B915-3003-B8B7-AF5D386AA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628650"/>
            <a:ext cx="8352183" cy="4129088"/>
          </a:xfrm>
        </p:spPr>
        <p:txBody>
          <a:bodyPr wrap="square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7200">
                <a:solidFill>
                  <a:schemeClr val="accent6"/>
                </a:solidFill>
                <a:latin typeface="+mj-lt"/>
              </a:defRPr>
            </a:lvl1pPr>
            <a:lvl2pPr>
              <a:defRPr sz="7200">
                <a:solidFill>
                  <a:schemeClr val="tx2"/>
                </a:solidFill>
                <a:latin typeface="+mj-lt"/>
              </a:defRPr>
            </a:lvl2pPr>
            <a:lvl3pPr>
              <a:defRPr sz="7200">
                <a:solidFill>
                  <a:schemeClr val="tx2"/>
                </a:solidFill>
                <a:latin typeface="+mj-lt"/>
              </a:defRPr>
            </a:lvl3pPr>
            <a:lvl4pPr>
              <a:defRPr sz="7200">
                <a:solidFill>
                  <a:schemeClr val="tx2"/>
                </a:solidFill>
                <a:latin typeface="+mj-lt"/>
              </a:defRPr>
            </a:lvl4pPr>
            <a:lvl5pPr>
              <a:defRPr sz="7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Quote or fact statement.</a:t>
            </a:r>
          </a:p>
          <a:p>
            <a:pPr lvl="0"/>
            <a:r>
              <a:rPr lang="en-US"/>
              <a:t>Can also be used as </a:t>
            </a:r>
            <a:br>
              <a:rPr lang="en-US"/>
            </a:br>
            <a:r>
              <a:rPr lang="en-US"/>
              <a:t>a divider slide.</a:t>
            </a:r>
          </a:p>
        </p:txBody>
      </p:sp>
    </p:spTree>
    <p:extLst>
      <p:ext uri="{BB962C8B-B14F-4D97-AF65-F5344CB8AC3E}">
        <p14:creationId xmlns:p14="http://schemas.microsoft.com/office/powerpoint/2010/main" val="27177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F809-B915-3003-B8B7-AF5D386AA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628650"/>
            <a:ext cx="8352183" cy="4129088"/>
          </a:xfrm>
        </p:spPr>
        <p:txBody>
          <a:bodyPr wrap="square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7200">
                <a:solidFill>
                  <a:schemeClr val="accent6"/>
                </a:solidFill>
                <a:latin typeface="+mj-lt"/>
              </a:defRPr>
            </a:lvl1pPr>
            <a:lvl2pPr>
              <a:defRPr sz="7200">
                <a:solidFill>
                  <a:schemeClr val="tx2"/>
                </a:solidFill>
                <a:latin typeface="+mj-lt"/>
              </a:defRPr>
            </a:lvl2pPr>
            <a:lvl3pPr>
              <a:defRPr sz="7200">
                <a:solidFill>
                  <a:schemeClr val="tx2"/>
                </a:solidFill>
                <a:latin typeface="+mj-lt"/>
              </a:defRPr>
            </a:lvl3pPr>
            <a:lvl4pPr>
              <a:defRPr sz="7200">
                <a:solidFill>
                  <a:schemeClr val="tx2"/>
                </a:solidFill>
                <a:latin typeface="+mj-lt"/>
              </a:defRPr>
            </a:lvl4pPr>
            <a:lvl5pPr>
              <a:defRPr sz="7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Quote or fact statement.</a:t>
            </a:r>
          </a:p>
          <a:p>
            <a:pPr lvl="0"/>
            <a:r>
              <a:rPr lang="en-US"/>
              <a:t>Can also be used as </a:t>
            </a:r>
            <a:br>
              <a:rPr lang="en-US"/>
            </a:br>
            <a:r>
              <a:rPr lang="en-US"/>
              <a:t>a divider slide.</a:t>
            </a:r>
          </a:p>
        </p:txBody>
      </p:sp>
    </p:spTree>
    <p:extLst>
      <p:ext uri="{BB962C8B-B14F-4D97-AF65-F5344CB8AC3E}">
        <p14:creationId xmlns:p14="http://schemas.microsoft.com/office/powerpoint/2010/main" val="13961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Standard slide –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CE5998-F8B0-A840-89AA-28D161AE06A5}" type="datetime3">
              <a:rPr lang="en-US" smtClean="0"/>
              <a:t>31 March 2026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</p:spTree>
    <p:extLst>
      <p:ext uri="{BB962C8B-B14F-4D97-AF65-F5344CB8AC3E}">
        <p14:creationId xmlns:p14="http://schemas.microsoft.com/office/powerpoint/2010/main" val="41813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Parchmen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Standard slide – parchment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CE5998-F8B0-A840-89AA-28D161AE06A5}" type="datetime3">
              <a:rPr lang="en-US" smtClean="0"/>
              <a:t>31 March 2026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7E99AEF-095A-5680-1445-FABB4D7C7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-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Basic text slide – slate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D9174E-463E-5F46-AFCF-E36D8E9AF966}" type="datetime3">
              <a:rPr lang="en-US" smtClean="0"/>
              <a:pPr/>
              <a:t>31 March 2026</a:t>
            </a:fld>
            <a:endParaRPr lang="en-US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20438" cy="4649073"/>
          </a:xfrm>
          <a:noFill/>
        </p:spPr>
        <p:txBody>
          <a:bodyPr lIns="182880" tIns="18288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688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-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Basic text slide – parchment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92EC4D-7FB8-6444-9B47-C6CAB9319D7D}" type="datetime3">
              <a:rPr lang="en-US" smtClean="0"/>
              <a:t>31 March 2026</a:t>
            </a:fld>
            <a:endParaRPr lang="en-US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7" y="1585029"/>
            <a:ext cx="11112303" cy="4649073"/>
          </a:xfrm>
          <a:noFill/>
        </p:spPr>
        <p:txBody>
          <a:bodyPr lIns="182880" tIns="182880" rIns="182880" bIns="182880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617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Basic text slide –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0030"/>
            <a:ext cx="11119274" cy="20819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05E90DF-A85F-8E4E-BC8E-531A51B85A85}" type="datetime3">
              <a:rPr lang="en-US" smtClean="0"/>
              <a:t>31 March 2026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F05B559-581F-D941-BDCC-78105100E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489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BEE4-0CDC-162B-DA4B-1E5D0868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84E43-9CDD-1D92-F896-F7982905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BB4C2-B70D-55D7-5020-D04C645A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C3829-4162-9901-659A-05D557E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5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 + head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or graphic - 2 columns +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6BCE5A-C6EA-3D45-B6AA-69F8F5DE5F7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4221" y="1641186"/>
            <a:ext cx="5439928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>
                <a:solidFill>
                  <a:schemeClr val="accent6"/>
                </a:solidFill>
              </a:defRPr>
            </a:lvl1pPr>
          </a:lstStyle>
          <a:p>
            <a:pPr marL="171501" lvl="0" indent="-171501"/>
            <a:r>
              <a:rPr lang="en-US"/>
              <a:t>Header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2244720"/>
            <a:ext cx="5447479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F34A11-D1C4-1141-A437-411C04A150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359" y="1641186"/>
            <a:ext cx="5368926" cy="276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>
                <a:solidFill>
                  <a:schemeClr val="accent6"/>
                </a:solidFill>
              </a:defRPr>
            </a:lvl1pPr>
          </a:lstStyle>
          <a:p>
            <a:pPr marL="171501" lvl="0" indent="-171501"/>
            <a:r>
              <a:rPr lang="en-US"/>
              <a:t>Header 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87039" y="2244720"/>
            <a:ext cx="5376378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3A97348-D29C-3C40-912C-F73B04E68B6D}" type="datetime3">
              <a:rPr lang="en-US" smtClean="0"/>
              <a:t>31 March 2026</a:t>
            </a:fld>
            <a:endParaRPr lang="en-US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7FFAF916-9C90-0441-B544-DB40E49534DD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399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84A50A12-A2BB-E740-BF44-D5B7CEBE05B3}"/>
              </a:ext>
            </a:extLst>
          </p:cNvPr>
          <p:cNvCxnSpPr>
            <a:cxnSpLocks/>
          </p:cNvCxnSpPr>
          <p:nvPr userDrawn="1"/>
        </p:nvCxnSpPr>
        <p:spPr>
          <a:xfrm>
            <a:off x="6290246" y="1570338"/>
            <a:ext cx="5367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3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, n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57" y="530943"/>
            <a:ext cx="11120967" cy="3657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or graphic - 2 columns, no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1782147"/>
            <a:ext cx="5447479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48400" y="1782147"/>
            <a:ext cx="5415017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ctr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C37ADF3-A856-DB40-90F0-BD1B78D75ADE}" type="datetime3">
              <a:rPr lang="en-US" smtClean="0"/>
              <a:t>31 March 2026</a:t>
            </a:fld>
            <a:endParaRPr lang="en-US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7719F-4180-6E81-9C02-4D0BE327AC66}"/>
              </a:ext>
            </a:extLst>
          </p:cNvPr>
          <p:cNvSpPr txBox="1"/>
          <p:nvPr userDrawn="1"/>
        </p:nvSpPr>
        <p:spPr>
          <a:xfrm>
            <a:off x="10548594" y="-103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3 Col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27B-AF9D-AAAE-0232-18D579622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or graphic - 3 columns + headers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A6A3E-D5C2-274B-9184-CF0B08D6326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5F1F30-ADD4-2D42-B311-B75E622B009F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539" y="1641185"/>
            <a:ext cx="3505220" cy="323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>
                <a:solidFill>
                  <a:schemeClr val="accent6"/>
                </a:solidFill>
              </a:defRPr>
            </a:lvl1pPr>
          </a:lstStyle>
          <a:p>
            <a:pPr marL="171501" lvl="0" indent="-171501"/>
            <a:r>
              <a:rPr lang="en-US"/>
              <a:t>Header 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9011BA4-3821-4B58-946F-A0583B8E1B4E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533539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15B2A8-7385-AE44-8F67-B76BE921AD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44186" y="1641185"/>
            <a:ext cx="3504524" cy="3229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10828F-1382-45D3-89A8-402C37D30449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4343804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4F4A86-B345-DD4A-8370-2D614F921BA0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8153838" y="1641185"/>
            <a:ext cx="3512407" cy="31960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976A536-AE04-47EE-AABB-40C62FC32200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8153936" y="2244720"/>
            <a:ext cx="3507796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7" name="Date Placeholder 10">
            <a:extLst>
              <a:ext uri="{FF2B5EF4-FFF2-40B4-BE49-F238E27FC236}">
                <a16:creationId xmlns:a16="http://schemas.microsoft.com/office/drawing/2014/main" id="{A0B25769-BA88-A643-B364-6674B6C73A63}"/>
              </a:ext>
            </a:extLst>
          </p:cNvPr>
          <p:cNvSpPr>
            <a:spLocks noGrp="1"/>
          </p:cNvSpPr>
          <p:nvPr>
            <p:ph type="dt" sz="half" idx="9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5632BEE-40D1-A44D-8EE0-C023ED8A09EF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D4B82B62-89D6-1C4B-B886-A14D4F516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8FA37F43-6547-5445-851B-83EE6B2A8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1EB1A-BD52-6E4D-B2F3-4E0C90632DAD}"/>
              </a:ext>
            </a:extLst>
          </p:cNvPr>
          <p:cNvCxnSpPr>
            <a:cxnSpLocks/>
          </p:cNvCxnSpPr>
          <p:nvPr userDrawn="1"/>
        </p:nvCxnSpPr>
        <p:spPr>
          <a:xfrm>
            <a:off x="533539" y="1570338"/>
            <a:ext cx="35052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744E64E2-DAFF-1A41-9B6B-24903F2DB65C}"/>
              </a:ext>
            </a:extLst>
          </p:cNvPr>
          <p:cNvCxnSpPr>
            <a:cxnSpLocks/>
          </p:cNvCxnSpPr>
          <p:nvPr userDrawn="1"/>
        </p:nvCxnSpPr>
        <p:spPr>
          <a:xfrm>
            <a:off x="4344188" y="1570338"/>
            <a:ext cx="35041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1B6D433B-5A96-A544-B3DF-4EC0C519327F}"/>
              </a:ext>
            </a:extLst>
          </p:cNvPr>
          <p:cNvCxnSpPr>
            <a:cxnSpLocks/>
          </p:cNvCxnSpPr>
          <p:nvPr userDrawn="1"/>
        </p:nvCxnSpPr>
        <p:spPr>
          <a:xfrm>
            <a:off x="8153838" y="1570338"/>
            <a:ext cx="351240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04D0E82-B23A-2AD0-FE90-9697B2DC1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1556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r graphic - 4 col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Text or graphic - 4 columns + headers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71927BD-B4FA-EC4D-A5D3-E03AE021C3F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984" y="1641185"/>
            <a:ext cx="254203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EF76F41-D8DB-4580-811E-D1003591DD53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533539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05214" y="1641185"/>
            <a:ext cx="2542032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8E1E33F-6DF6-48A3-A979-304826CA9205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3396136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6244756" y="1641185"/>
            <a:ext cx="2542032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9AABD8A-B408-41CE-9B4A-1133E3CC445C}"/>
              </a:ext>
            </a:extLst>
          </p:cNvPr>
          <p:cNvSpPr>
            <a:spLocks noGrp="1"/>
          </p:cNvSpPr>
          <p:nvPr>
            <p:ph sz="quarter" idx="8" hasCustomPrompt="1"/>
          </p:nvPr>
        </p:nvSpPr>
        <p:spPr>
          <a:xfrm>
            <a:off x="6258733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21331" y="1641185"/>
            <a:ext cx="2542032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A2C700D-EE02-41BA-A700-9BE5E6C60C26}"/>
              </a:ext>
            </a:extLst>
          </p:cNvPr>
          <p:cNvSpPr>
            <a:spLocks noGrp="1"/>
          </p:cNvSpPr>
          <p:nvPr>
            <p:ph sz="quarter" idx="9" hasCustomPrompt="1"/>
          </p:nvPr>
        </p:nvSpPr>
        <p:spPr>
          <a:xfrm>
            <a:off x="9121331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74E7973-C3D3-474E-8452-C92D4C0A5294}" type="datetime3">
              <a:rPr lang="en-US" smtClean="0"/>
              <a:t>31 March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3405214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6244756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912133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D8E862E-0083-4813-69DE-206DC409F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2006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+ photos - 4 Columns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71927BD-B4FA-EC4D-A5D3-E03AE021C3F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984" y="1641184"/>
            <a:ext cx="2542032" cy="141551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96433" y="1641184"/>
            <a:ext cx="2542032" cy="14185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6258882" y="1641184"/>
            <a:ext cx="2542032" cy="14185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21331" y="1641184"/>
            <a:ext cx="2542032" cy="14185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F6D186-DD17-1648-A0B2-C192F6BE5666}" type="datetime3">
              <a:rPr lang="en-US" smtClean="0"/>
              <a:t>31 March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339659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625896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912133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514D60-64FD-835A-C69B-1EBC2A8A1C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7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3727B-D178-271E-9284-21AA7B79CA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5819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93A1A34-5627-2B57-DE5E-C4A95866C9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69181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A016B4A-9DF5-9138-23C6-125C197594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542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67C397E-8C1E-6C10-8D52-668BE1D18B1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D05FF9-349E-8CD9-AAA2-BCEA302D05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4" y="5687193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627364E-17AC-6F82-8B3F-7C3C003FDF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8502" y="5687193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32C95F6-750E-227C-9738-4ED9333395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7506" y="5664489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EB25BC-206B-50D0-2072-DBAFA24A24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2542" y="5664489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40985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 +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Full-width image + title &amp; subhead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30509C-165E-064C-810A-F5EBDA985433}" type="datetime3">
              <a:rPr lang="en-US" smtClean="0"/>
              <a:t>31 March 2026</a:t>
            </a:fld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C4BA8D-D559-D0AD-8DF5-47F52AF11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5486" y="1485901"/>
            <a:ext cx="11106150" cy="4648200"/>
          </a:xfrm>
          <a:noFill/>
        </p:spPr>
        <p:txBody>
          <a:bodyPr tIns="1463040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or click icon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35109B4-C1C0-143D-5B13-39E659557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57" y="6180307"/>
            <a:ext cx="1110615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6413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+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Full-width graphic + title &amp; subhead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1562100"/>
            <a:ext cx="11122000" cy="4572000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D636C93-5C49-5349-BF14-0148CCEEBC25}" type="datetime3">
              <a:rPr lang="en-US" smtClean="0"/>
              <a:t>31 March 2026</a:t>
            </a:fld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B59FDBE-D5D8-B72C-6EBC-43F1D2FA173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987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–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535517"/>
            <a:ext cx="11122000" cy="5598583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D636C93-5C49-5349-BF14-0148CCEEBC25}" type="datetime3">
              <a:rPr lang="en-US" smtClean="0"/>
              <a:t>31 March 2026</a:t>
            </a:fld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B59FDBE-D5D8-B72C-6EBC-43F1D2FA173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6447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Large 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416187-2676-4C97-8C77-B094D1524F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221" y="1754704"/>
            <a:ext cx="3503842" cy="4303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096696"/>
            <a:ext cx="7284317" cy="183575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00A32D5-599B-0E4F-9F06-69C145ECA256}" type="datetime3">
              <a:rPr lang="en-US" smtClean="0"/>
              <a:t>31 March 2026</a:t>
            </a:fld>
            <a:endParaRPr lang="en-US"/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D8AD69F0-C6ED-1D41-9425-FD4C83DAA44D}"/>
              </a:ext>
            </a:extLst>
          </p:cNvPr>
          <p:cNvCxnSpPr>
            <a:cxnSpLocks/>
          </p:cNvCxnSpPr>
          <p:nvPr userDrawn="1"/>
        </p:nvCxnSpPr>
        <p:spPr>
          <a:xfrm>
            <a:off x="543952" y="1564876"/>
            <a:ext cx="34941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07FB6E-96D0-0A16-600B-BA7482910C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43400" y="1565274"/>
            <a:ext cx="7284317" cy="4492619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34557-9B55-A4B0-61F1-ACCEC34D0401}"/>
              </a:ext>
            </a:extLst>
          </p:cNvPr>
          <p:cNvSpPr txBox="1"/>
          <p:nvPr userDrawn="1"/>
        </p:nvSpPr>
        <p:spPr>
          <a:xfrm>
            <a:off x="2008094" y="22142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783D1-5884-54CC-EC86-75E75B8F752F}"/>
              </a:ext>
            </a:extLst>
          </p:cNvPr>
          <p:cNvSpPr txBox="1"/>
          <p:nvPr userDrawn="1"/>
        </p:nvSpPr>
        <p:spPr>
          <a:xfrm>
            <a:off x="1659467" y="18965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Large 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43400" y="1564877"/>
            <a:ext cx="7284317" cy="4487248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4A8127-87E3-BC48-AD95-DED164029ADC}" type="datetime3">
              <a:rPr lang="en-US" smtClean="0"/>
              <a:t>31 March 2026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3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Large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639606-D190-C517-A1E5-81A163BF5326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5461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2F207-B67A-5107-4F66-A1ECF962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CEC38-2AB9-DFAA-B8B5-2FBC7810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4CF3-3359-6F5B-00F3-EB6A70CD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9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9A29D6-76B5-B1E0-4A1A-E8138F83A9D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400" y="1565275"/>
            <a:ext cx="7285038" cy="4489450"/>
          </a:xfrm>
        </p:spPr>
        <p:txBody>
          <a:bodyPr bIns="1828800" anchor="ctr"/>
          <a:lstStyle>
            <a:lvl1pPr algn="ctr">
              <a:defRPr sz="12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704EB6F-0EB5-414F-AEF5-C56AD69ADF43}" type="datetime3">
              <a:rPr lang="en-US" smtClean="0"/>
              <a:t>31 March 2026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0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C48E8-43FD-171A-5628-EDD4F13205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096697"/>
            <a:ext cx="7284317" cy="10772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1156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65266" y="1564876"/>
            <a:ext cx="7262451" cy="4493021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AF699F9-19B4-4241-8415-D375D9EA6F74}" type="datetime3">
              <a:rPr lang="en-US" smtClean="0"/>
              <a:t>31 March 2026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400" baseline="0">
                <a:solidFill>
                  <a:schemeClr val="tx1"/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1CC0DA-CE10-8B9F-655C-3E5D8E001E5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785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, Chart or Object -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2 table, chart or object - 1:3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3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F3EE0DC-8C8B-7A4A-8685-EB7180526FD2}" type="datetime3">
              <a:rPr lang="en-US" smtClean="0"/>
              <a:t>31 March 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01442-EBCF-F40C-F167-C486C9BDCD4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64283" y="1565275"/>
            <a:ext cx="3495675" cy="4501430"/>
          </a:xfrm>
        </p:spPr>
        <p:txBody>
          <a:bodyPr tIns="1188720"/>
          <a:lstStyle>
            <a:lvl1pPr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AE21997-0BB6-A4D0-872A-BCC74D43F77D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4779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-bar notes – par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5"/>
            <a:ext cx="2011680" cy="4570476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67C3BD8-00AE-0742-8DB1-6FA3CD6B1C0D}" type="datetime3">
              <a:rPr lang="en-US" smtClean="0"/>
              <a:t>31 March 2026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DCA2DA-B5A7-F9D8-B9C9-826D58BF56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25"/>
            <a:ext cx="8869680" cy="4570475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1F500B-8108-D66D-8E5A-F983BBA5E4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683" y="6182797"/>
            <a:ext cx="8862771" cy="247595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7253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752">
          <p15:clr>
            <a:srgbClr val="FBAE40"/>
          </p15:clr>
        </p15:guide>
        <p15:guide id="8" pos="160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Graphic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69787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1637929-26A8-274C-A161-5C062C1E2201}" type="datetime3">
              <a:rPr lang="en-US" smtClean="0"/>
              <a:t>31 March 2026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3683" y="1563624"/>
            <a:ext cx="8869680" cy="4570476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image, graphic, or other content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AA89EDA-DE65-ED49-625C-EF4D0209C80A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2355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5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ate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and slate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accent6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56AA10-6C1E-0243-B075-C09DF783BF2A}" type="datetime3">
              <a:rPr lang="en-US" smtClean="0"/>
              <a:t>31 March 2026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A97FEB3-4446-CDCD-010B-FEDABA5276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683" y="6182797"/>
            <a:ext cx="8862771" cy="19737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636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7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affron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and Saffron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tx2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56AA10-6C1E-0243-B075-C09DF783BF2A}" type="datetime3">
              <a:rPr lang="en-US" smtClean="0"/>
              <a:t>31 March 2026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2274F95-6859-33D5-852F-B0C0562902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683" y="6182797"/>
            <a:ext cx="8862771" cy="19737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2718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7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late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Graphic and slate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accent6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62BCAF0-E24F-DF4E-ABE1-5CE5A5FCE0AC}" type="datetime3">
              <a:rPr lang="en-US" smtClean="0"/>
              <a:t>31 March 2026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image, graphic, or other content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B8A36A1-4776-7C50-89CC-A6C822ED710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2000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5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affron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Graphic and saffron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tx2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62BCAF0-E24F-DF4E-ABE1-5CE5A5FCE0AC}" type="datetime3">
              <a:rPr lang="en-US" smtClean="0"/>
              <a:t>31 March 2026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image, graphic, or other content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B33BB7-53BD-D85E-4446-6F16369F388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069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5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- 4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and images - 4 columns + headers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1573067"/>
            <a:ext cx="250327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1573067"/>
            <a:ext cx="248781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1573067"/>
            <a:ext cx="248781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1573067"/>
            <a:ext cx="248781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3206699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3206699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3206699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3206699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539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1749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9815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7881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D7BFEA-381A-8345-82DA-A71F7B2A5E7E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3EC240E-9B26-E2EC-A8F6-74D6AE04C1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2855841"/>
            <a:ext cx="25075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62CE65-B007-3B02-E36A-94B2EBF64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5012" y="2855841"/>
            <a:ext cx="248455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D0432-E00B-63D3-8BFE-1E67A2E1A7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815" y="2855841"/>
            <a:ext cx="248455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23ED2EB-DCEE-0374-1099-D5B3662A1E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4619" y="2855841"/>
            <a:ext cx="2487817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9155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CF01-99B9-5141-9C12-84BF0FD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AF9B-44EF-C010-2F54-F646A3D10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ABCC-E05C-EFBD-F4C1-90AB3128E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CAAC-DFDB-BA6A-62C6-FDE6D4EC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F1EE1-A9B5-729F-C965-71064E01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420F4-9AFB-BF2E-5027-7A460F8F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38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 heading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Images with headings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2103124"/>
            <a:ext cx="250327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4301322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2486B55-A585-344E-A5BE-3FA38CE05635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+ text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and text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2"/>
            <a:ext cx="3474720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58640" y="4083691"/>
            <a:ext cx="3474720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E1AEF1-97B3-B645-B20D-4CA19CC506DA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5" y="1573402"/>
            <a:ext cx="3509428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5" y="4083691"/>
            <a:ext cx="3509428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44725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0C80C0-6A1B-E886-15F9-7C7DD3834B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65499"/>
            <a:ext cx="25075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41C741-BC50-AFF7-AA7C-A29E8594ED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8640" y="6165499"/>
            <a:ext cx="34747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6AA83ED-0B7A-204E-B5F9-FF358EB253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3935" y="6165499"/>
            <a:ext cx="351850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C060DFA-C111-BC41-1C40-80D6FFE32F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8640" y="3660565"/>
            <a:ext cx="34747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FDBD51-D18A-9042-F9B5-E74881958D3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3935" y="3671374"/>
            <a:ext cx="351850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8180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–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Images and text – 3 photos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3"/>
            <a:ext cx="4583229" cy="456069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01EFAF6-90EB-344A-95A3-5216600B8A52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269127" y="1573403"/>
            <a:ext cx="2394236" cy="211537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69127" y="3994850"/>
            <a:ext cx="2394236" cy="2139250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6089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A003E8A-54C4-CB7B-4BD1-86C75D0C46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65499"/>
            <a:ext cx="349865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59AFF1-B8F5-EF6C-7267-800AAC31D6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8640" y="6165499"/>
            <a:ext cx="4583229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1A5EC0-6356-B336-3C26-5A9866B73B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9127" y="6165499"/>
            <a:ext cx="2394236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2F0B23-7DFC-9278-EF68-8007F527F6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69127" y="3724448"/>
            <a:ext cx="2394236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3209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5 images + headings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2101663"/>
            <a:ext cx="5439243" cy="4032437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5978" y="2083756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C32785-F12B-E046-A31C-1C53461053E5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5978609-77B5-786C-26A9-8A8687356B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45978" y="4530815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07562A-A557-9DE5-A065-373483B32D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72436" y="2083756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ECF28FF-7557-AEA5-5409-0F963C71C4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2436" y="4530815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615921-4DC2-6C1B-E40D-82C85E9B26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3983" y="1641185"/>
            <a:ext cx="5447814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1FBD5F-F20E-A98F-39CA-95B3D30A70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6207" y="1641185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2759FE6-37D3-E285-6417-622CF0ED974C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45978" y="1641185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4F82-1D54-11E5-B131-F5B85DE83CF4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4781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427334F-27DB-A50A-C956-1BEA0341BCFD}"/>
              </a:ext>
            </a:extLst>
          </p:cNvPr>
          <p:cNvCxnSpPr>
            <a:cxnSpLocks/>
          </p:cNvCxnSpPr>
          <p:nvPr userDrawn="1"/>
        </p:nvCxnSpPr>
        <p:spPr>
          <a:xfrm>
            <a:off x="6276206" y="1570338"/>
            <a:ext cx="2560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72DD0A2C-5318-63EB-8275-6913D5B3F889}"/>
              </a:ext>
            </a:extLst>
          </p:cNvPr>
          <p:cNvCxnSpPr>
            <a:cxnSpLocks/>
          </p:cNvCxnSpPr>
          <p:nvPr userDrawn="1"/>
        </p:nvCxnSpPr>
        <p:spPr>
          <a:xfrm>
            <a:off x="9145978" y="1570338"/>
            <a:ext cx="2560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2D59345-9AD7-65E3-2D1B-43FB4C241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76207" y="4103602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A6FF786-2DF7-8B19-9F9C-F92F81333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5978" y="4103602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5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E173FE2-DB15-0DD8-2E98-3AB8619BF5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89352"/>
            <a:ext cx="25075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92302BE-8FAD-4666-DCE1-55C5C6D0C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554" y="6189352"/>
            <a:ext cx="25603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6A0828A-4FAE-4217-20EC-113B5A70AA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5978" y="6189352"/>
            <a:ext cx="25603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7347D94-939E-6F3A-79FA-F354FBA673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1554" y="3743301"/>
            <a:ext cx="2593687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6876C49-2191-EB6E-8CED-183AD30FBDE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5978" y="3754110"/>
            <a:ext cx="25319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32484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– 2 x 1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1573403"/>
            <a:ext cx="5439243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4583" y="1573403"/>
            <a:ext cx="5394960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FE3FFF9-82BE-4F45-AB2A-49760BA53BDB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19A84E-FCC4-1957-BE73-754D41CC6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89352"/>
            <a:ext cx="54477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0880FA1-15E8-0361-C357-051E64F4F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554" y="6189352"/>
            <a:ext cx="539490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2181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426" y="1573403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426" y="4138630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1494" y="1573403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1494" y="4138630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F20B7DB-99C0-6E49-A94D-7B2B48A87EA9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8EE2F4C-4A14-E5F0-9411-E68C5E2CCB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3" y="6189352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4768B9-A0BC-F83A-B112-04CAFC34B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494" y="6189352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AB9263A-8419-6694-2300-E49E824502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983" y="3629035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D86DE33-0640-2158-B378-A9DF6E3D20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1494" y="3629035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9225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– 2 x 3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16302" y="1573404"/>
            <a:ext cx="3522297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6302" y="4064891"/>
            <a:ext cx="3522297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399" y="1573404"/>
            <a:ext cx="3520440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3399" y="4064891"/>
            <a:ext cx="3520440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067E45-C0E7-244B-B2FC-1F0132196F7E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4" y="1573404"/>
            <a:ext cx="3521763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4" y="4064891"/>
            <a:ext cx="3521763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A2CAC5-2B6D-35DD-9289-F77085559E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3" y="6189352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6785BEC-D393-33E4-513C-DC5936DAF8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3399" y="6189352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61D2A2-A760-5257-AF82-15F6364A8C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3933" y="6189352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6E39E06-3176-1149-96E3-56ED4AAB01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3983" y="3748301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3874A0-89DB-0872-7FA6-37F40B71E3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3399" y="3748301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8E51F9F-38AB-5F04-CDA2-DDFEFD2646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3933" y="3748301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39443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Key figures grid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9988F6-6C19-FB4C-A973-2DEDDD5F178D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65484-D15B-FBE5-51F4-865E57F09705}"/>
              </a:ext>
            </a:extLst>
          </p:cNvPr>
          <p:cNvSpPr/>
          <p:nvPr userDrawn="1"/>
        </p:nvSpPr>
        <p:spPr>
          <a:xfrm>
            <a:off x="533400" y="1562100"/>
            <a:ext cx="11125294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9B82EA-9A06-9EDA-8C35-1E39D8CF0259}"/>
              </a:ext>
            </a:extLst>
          </p:cNvPr>
          <p:cNvCxnSpPr>
            <a:cxnSpLocks/>
          </p:cNvCxnSpPr>
          <p:nvPr/>
        </p:nvCxnSpPr>
        <p:spPr>
          <a:xfrm>
            <a:off x="3257999" y="1980007"/>
            <a:ext cx="0" cy="371319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C4A1D4-F19E-5021-E435-8F0A4457D205}"/>
              </a:ext>
            </a:extLst>
          </p:cNvPr>
          <p:cNvCxnSpPr>
            <a:cxnSpLocks/>
          </p:cNvCxnSpPr>
          <p:nvPr/>
        </p:nvCxnSpPr>
        <p:spPr>
          <a:xfrm>
            <a:off x="6094439" y="1980007"/>
            <a:ext cx="0" cy="371319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C1839-561D-33BB-F5FD-EA260E72CAB1}"/>
              </a:ext>
            </a:extLst>
          </p:cNvPr>
          <p:cNvCxnSpPr>
            <a:cxnSpLocks/>
          </p:cNvCxnSpPr>
          <p:nvPr/>
        </p:nvCxnSpPr>
        <p:spPr>
          <a:xfrm>
            <a:off x="8930879" y="1980007"/>
            <a:ext cx="0" cy="371319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8DBA3-384B-8DB7-EFA4-263D2AEBD86C}"/>
              </a:ext>
            </a:extLst>
          </p:cNvPr>
          <p:cNvCxnSpPr>
            <a:cxnSpLocks/>
          </p:cNvCxnSpPr>
          <p:nvPr/>
        </p:nvCxnSpPr>
        <p:spPr>
          <a:xfrm>
            <a:off x="647532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0082AC-428E-2CFA-8E31-8174B29EC8C2}"/>
              </a:ext>
            </a:extLst>
          </p:cNvPr>
          <p:cNvCxnSpPr>
            <a:cxnSpLocks/>
          </p:cNvCxnSpPr>
          <p:nvPr/>
        </p:nvCxnSpPr>
        <p:spPr>
          <a:xfrm>
            <a:off x="3477399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BFFFB-5BC8-5ABD-6423-853CE7F88B90}"/>
              </a:ext>
            </a:extLst>
          </p:cNvPr>
          <p:cNvCxnSpPr>
            <a:cxnSpLocks/>
          </p:cNvCxnSpPr>
          <p:nvPr/>
        </p:nvCxnSpPr>
        <p:spPr>
          <a:xfrm>
            <a:off x="6307266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26A0FB-63A2-568A-DAE8-E8B5F2F0939B}"/>
              </a:ext>
            </a:extLst>
          </p:cNvPr>
          <p:cNvCxnSpPr>
            <a:cxnSpLocks/>
          </p:cNvCxnSpPr>
          <p:nvPr/>
        </p:nvCxnSpPr>
        <p:spPr>
          <a:xfrm>
            <a:off x="9137133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CD16269-78C3-B0C1-9A1A-A726DEF1E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4447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DA563734-95AB-0813-1D2C-1555DCC43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01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XXX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84AA8F5-1B66-3727-2031-145F7F3D8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7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76F63185-1E4B-A5D1-6914-253A926D58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056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F77D622-554E-5009-A289-09FBC710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447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XX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F832B634-020A-3B52-7EDE-CCD2A07446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01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6DD99106-EC39-A88F-0292-659C187A59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3567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X.XB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62E311D3-D98D-24FE-F1A8-66277E5A2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08056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763626B-7207-2E7C-8C28-88420CB1F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585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F3C997B-97B5-17FF-DA61-3926DBDB5C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585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95BF83A8-6D19-66A5-F87B-12A2CFFD0F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1151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76C1369B-4B74-5642-9988-CD43086FCF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1151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3109FC0F-DEFB-783D-0523-DD1A2A9616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40266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77CAF99F-1395-0DAA-17D7-A7A4F6205C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0266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64195D92-C76A-CCE3-D656-6637C5F6F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2922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48B6C252-F0AA-06CC-F881-B4C4F1116F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2922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02EABD-F98A-87B2-172E-956EEF7193EC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9106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boxes – 5 columns +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Slate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2596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4029C4-B8C6-3F41-8F25-5A76CEA062C9}" type="datetime3">
              <a:rPr lang="en-US" smtClean="0"/>
              <a:t>31 March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39AAEC0-0AA6-0C76-E0F8-838FBE0FFD33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CE8B8-850D-F173-FBAD-A38D8734F6D8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86446"/>
            <a:ext cx="1112751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boxes – 5 columns + 1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425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White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53336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F186AB-10A0-D14E-ABBD-133ADD9E42F9}" type="datetime3">
              <a:rPr lang="en-US" smtClean="0"/>
              <a:t>31 March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07979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0533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3C0DA65-5041-AD5C-9746-5948B6C347F9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87881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87B7-6F01-2B79-4BB0-AF40C6BA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1DBDD-98ED-3B68-A5FA-223AF01E7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5F77-45F2-CB65-53D0-E467787C9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E932E-48E3-C28B-CA1D-6FC649AC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6D523-FDDB-DFAD-A28A-8E85A452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5D3D2-A68D-A198-953F-5903C9C9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63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– 5 columns + 5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Boxes – 5 columns + 5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6149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CC230EB-E2BB-1944-B5B7-93A9953B6CF9}" type="datetime3">
              <a:rPr lang="en-US" smtClean="0"/>
              <a:t>31 March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5</a:t>
            </a:r>
          </a:p>
        </p:txBody>
      </p: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87072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5798815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2034776-3E5F-F056-9427-73148E167A96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C2B74-99BD-77C4-AFB7-FA85463AE808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6C2AE1CC-709D-1925-4C6E-A68A344193A5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A20D2952-32DE-9B5B-7C8E-C3EAFEA85C0A}"/>
              </a:ext>
            </a:extLst>
          </p:cNvPr>
          <p:cNvCxnSpPr>
            <a:cxnSpLocks/>
          </p:cNvCxnSpPr>
          <p:nvPr userDrawn="1"/>
        </p:nvCxnSpPr>
        <p:spPr>
          <a:xfrm>
            <a:off x="5070532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A0104644-C44E-F927-D4D1-EFFEA453ECFF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0FC5466C-20F4-6EDB-5037-0353D36E1437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Sla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2 topics overview – Slate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3D6DA39-FF24-8C4A-BF3A-DA98A8C68F4A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429B122-DD36-C8E1-56AF-8989561AFE5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CF306-2E80-5208-8BE3-5086CD1B3DDE}"/>
              </a:ext>
            </a:extLst>
          </p:cNvPr>
          <p:cNvSpPr txBox="1"/>
          <p:nvPr userDrawn="1"/>
        </p:nvSpPr>
        <p:spPr>
          <a:xfrm>
            <a:off x="1781092" y="63451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Saffr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2 topics overview – Saffron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3B00CC-BD4B-D846-AEEF-AFD8AA7BEFDA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8876D4E-7154-ACB7-D877-43F7BC539F9D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272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- sla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612676-DCCE-0861-CF1D-E7CA58F3595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5E3A91-AB78-B6A1-9BD8-74504AF070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511E2F-6875-850E-B211-CFCFC8979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FF80EC-A35E-DF8F-A599-633717B1AF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0A5781-7FE7-FF2B-A967-E3DA8AA8A94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6390D9-0900-53E3-6010-2B91F87FD9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322635-3FA9-FC7A-BF5A-FABFEE55BF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B4384B-EB58-DFF4-D58F-C2392425C236}"/>
              </a:ext>
            </a:extLst>
          </p:cNvPr>
          <p:cNvCxnSpPr>
            <a:cxnSpLocks/>
          </p:cNvCxnSpPr>
          <p:nvPr userDrawn="1"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49951-109F-95C6-78D1-A293DC17A862}"/>
              </a:ext>
            </a:extLst>
          </p:cNvPr>
          <p:cNvCxnSpPr>
            <a:cxnSpLocks/>
          </p:cNvCxnSpPr>
          <p:nvPr userDrawn="1"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271B6-09C4-186C-1C8C-B1ED07ED859E}"/>
              </a:ext>
            </a:extLst>
          </p:cNvPr>
          <p:cNvCxnSpPr>
            <a:cxnSpLocks/>
          </p:cNvCxnSpPr>
          <p:nvPr userDrawn="1"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56A4E3A-5FD3-C03D-D80B-DE77EED9FA3B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lang="en-US" sz="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E97DAE4-E448-D4DF-407D-4DC0417178D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lang="en-US" sz="700" b="0" kern="1200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E6D4F3A-1F7A-7672-390F-8364041FF2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3 topics overview – Slate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E016FA-6FC7-BA4A-A6BB-AA59FE7F775F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E503892-9D58-9A41-B683-8FDFDB62035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9477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8"/>
            <a:ext cx="11142158" cy="456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3 topics overview – Saffron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2444BE6-8FAB-BB4A-99D3-AF8960928058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9171BF-1FB1-5225-DD35-BC2E8F91D28F}"/>
              </a:ext>
            </a:extLst>
          </p:cNvPr>
          <p:cNvCxnSpPr>
            <a:cxnSpLocks/>
          </p:cNvCxnSpPr>
          <p:nvPr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Tx/>
              <a:buFontTx/>
              <a:buNone/>
              <a:tabLst/>
              <a:defRPr lang="en-US" sz="700" b="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Tx/>
              <a:buFontTx/>
              <a:buNone/>
              <a:tabLst/>
              <a:defRPr lang="en-US" sz="700" b="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ADE45-A04E-D3FE-F3C4-46C1453A3FD3}"/>
              </a:ext>
            </a:extLst>
          </p:cNvPr>
          <p:cNvSpPr txBox="1"/>
          <p:nvPr userDrawn="1"/>
        </p:nvSpPr>
        <p:spPr>
          <a:xfrm>
            <a:off x="4288221" y="115613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669A14-C814-E9A0-D0CC-7B75CFBE5C6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3641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Sla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41FE0-753B-09BF-8FFF-8B503D8AA7A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5460945-2B51-9F18-FCCB-89F8DCE13B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7A913-33BF-EF9E-A215-31033B26EC2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5EF440-758E-8F55-173D-7001807CC95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D4ED0-E7BB-AFFB-6031-DCCB66F4AA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0EF232-7398-36BA-D21B-48D47F4320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D04EE4-48C3-123C-7C55-F918BFE5B90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C9FCC-F829-257A-C888-E409BE29B11B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59DBB7-C81F-74FE-4C42-A36D2935DB81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7DC6D9-C009-96BD-D206-DCD722561BF7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B338BD-9FAD-A5E6-85C2-52931A535151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EAEC404-1C8F-E638-1F9F-652FF43F9AC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7773C4A-7495-5A43-50DD-1F86C79E2D3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AD4BA92-F560-555B-50D5-077C6DE504C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8FE42A0-4EB1-6C48-928A-31A809AC3F5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617D3FCF-E632-AE29-A69D-27A02192C5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4 topics overview – Slate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F58041-E4B7-B84C-AF67-EB5A0FCFF1C8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8EB7340-38BB-F1B4-0357-BDF048001CDB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128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4 topics overview – Saffron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250DD5-7175-544E-8A61-31ABE6C4E6F0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4B688-5E30-C837-D803-FFAB3F159E72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5E1984-FE9B-14DE-6BEF-2CC63B74ACA8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AFE795-0850-7B37-82B7-087B5CBA3740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9171BF-1FB1-5225-DD35-BC2E8F91D28F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4E422F0C-EFCE-3F9D-20E1-6116E59BFB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25B8882-4F3E-1100-DA5C-0974F3D609A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FFE5FBF-96D0-B3BE-DAB3-6A9436DCCE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9FCA94-895A-B774-1F9D-7EB57C1D6323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400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+ circle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4 boxes + circles with icons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D3F47A-0A18-894C-A58B-5B231D1D4363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8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221AC68-3667-71AF-F68F-25FC0A0F9822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024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C190-B5C9-47FA-10C6-07F337F1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5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944A30D-2044-A849-808A-30EB8C0A3D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1A5254C-65E5-A241-9FAB-78AB62117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233467-277A-554F-B4E3-8C0EA14B90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4E693F-E035-4E4C-962E-AFCF3C0CD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DABD545-C34D-584B-99D7-D43B9E302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3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DB021E-4B46-334D-B0F3-FF34632F5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67A86AD-87F6-B94C-AAC1-33B1E46F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952BDE5-E6FC-C944-BBD9-066D6D611D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D90A936-F1A5-214C-81E0-2ADED4662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17CFD62-2C53-D040-81ED-81883ACEC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C5999DBE-31CD-3E4A-8E41-8CB7A79C5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2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032FB1D-C194-E143-B857-24789F952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1479EC3-8A55-EF41-8FA7-17E0062038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5E281BA-D0B1-F044-BA13-37D5377663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4B6D29B-D885-7040-97B3-AD86B0B03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EE0884A-5AE0-9F49-B2E9-B9D7EAB2D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5" name="Date Placeholder 18">
            <a:extLst>
              <a:ext uri="{FF2B5EF4-FFF2-40B4-BE49-F238E27FC236}">
                <a16:creationId xmlns:a16="http://schemas.microsoft.com/office/drawing/2014/main" id="{084A004B-5886-8340-B002-FC3D82E3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2921FEB-FCCA-EE44-A229-4D425E212CB9}" type="datetime3">
              <a:rPr lang="en-US" smtClean="0"/>
              <a:t>31 March 2026</a:t>
            </a:fld>
            <a:endParaRPr lang="en-US"/>
          </a:p>
        </p:txBody>
      </p:sp>
      <p:sp>
        <p:nvSpPr>
          <p:cNvPr id="23" name="Footer Placeholder 19">
            <a:extLst>
              <a:ext uri="{FF2B5EF4-FFF2-40B4-BE49-F238E27FC236}">
                <a16:creationId xmlns:a16="http://schemas.microsoft.com/office/drawing/2014/main" id="{CBF197E8-1900-1548-A0B5-F735F91D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4" name="Slide Number Placeholder 20">
            <a:extLst>
              <a:ext uri="{FF2B5EF4-FFF2-40B4-BE49-F238E27FC236}">
                <a16:creationId xmlns:a16="http://schemas.microsoft.com/office/drawing/2014/main" id="{A079C675-3CEF-F544-89F7-C5F882BEC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2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7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1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22123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291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2212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530178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3374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178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681452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83832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452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61115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64291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611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B12A27-0C47-814E-A0E0-27C3617F84C5}" type="datetime3">
              <a:rPr lang="en-US" smtClean="0"/>
              <a:t>31 March 2026</a:t>
            </a:fld>
            <a:endParaRPr lang="en-US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100.xml"/><Relationship Id="rId68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3" Type="http://schemas.openxmlformats.org/officeDocument/2006/relationships/slideLayout" Target="../slideLayouts/slideLayout90.xml"/><Relationship Id="rId58" Type="http://schemas.openxmlformats.org/officeDocument/2006/relationships/slideLayout" Target="../slideLayouts/slideLayout95.xml"/><Relationship Id="rId6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42.xml"/><Relationship Id="rId61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56" Type="http://schemas.openxmlformats.org/officeDocument/2006/relationships/slideLayout" Target="../slideLayouts/slideLayout93.xml"/><Relationship Id="rId64" Type="http://schemas.openxmlformats.org/officeDocument/2006/relationships/slideLayout" Target="../slideLayouts/slideLayout101.xml"/><Relationship Id="rId6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7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59" Type="http://schemas.openxmlformats.org/officeDocument/2006/relationships/slideLayout" Target="../slideLayouts/slideLayout96.xml"/><Relationship Id="rId67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62" Type="http://schemas.openxmlformats.org/officeDocument/2006/relationships/slideLayout" Target="../slideLayouts/slideLayout99.xml"/><Relationship Id="rId7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Relationship Id="rId57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60" Type="http://schemas.openxmlformats.org/officeDocument/2006/relationships/slideLayout" Target="../slideLayouts/slideLayout97.xml"/><Relationship Id="rId65" Type="http://schemas.openxmlformats.org/officeDocument/2006/relationships/slideLayout" Target="../slideLayouts/slideLayout102.xml"/><Relationship Id="rId73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92.xml"/><Relationship Id="rId7" Type="http://schemas.openxmlformats.org/officeDocument/2006/relationships/slideLayout" Target="../slideLayouts/slideLayout44.xml"/><Relationship Id="rId71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tags" Target="../tags/tag3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184FF-C8C4-869C-8D30-AD70E640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AD53-2027-CFBE-4BE0-AB1EE9FB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ECE1-E09D-118C-71EB-637E9251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D0D61-17B3-44A9-9999-8F39D972DD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B4C0-D7EB-5A5D-A72D-55C1DAE8E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84C0-3E52-03BB-5C88-2D88DD782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E18DC-B60B-0D50-6CDE-9942EDE8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7897C-B85D-C4DF-DB99-BA887F629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E6B1-EA5F-4347-BF56-A70AE068B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1C130-2CC3-4888-8DBA-D9FFE337BF3B}" type="datetimeFigureOut">
              <a:rPr lang="en-CH" smtClean="0"/>
              <a:t>31/03/2026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F2AF-EE63-817D-B65E-78CBF946F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045F-5B9B-1BBB-0353-E36A1F3E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061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8D78C839-60B9-D663-FA4D-E3E3522B14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23" y="6425342"/>
            <a:ext cx="1530927" cy="2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3/31/2026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FDBF2F-985A-41CB-86F1-74566831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87" y="1568132"/>
            <a:ext cx="11120966" cy="4261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E9821-4EAA-4CBC-B4C8-160B7A12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2A02819-2556-6D4D-9652-FC025265AC09}" type="datetime3">
              <a:rPr lang="en-US" smtClean="0"/>
              <a:pPr/>
              <a:t>31 March 2026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646D8E4-CFBD-654F-88D5-B9988759092F}"/>
              </a:ext>
            </a:extLst>
          </p:cNvPr>
          <p:cNvSpPr txBox="1"/>
          <p:nvPr userDrawn="1"/>
        </p:nvSpPr>
        <p:spPr>
          <a:xfrm>
            <a:off x="9933766" y="6577228"/>
            <a:ext cx="1371957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r>
              <a:rPr lang="en-US" sz="700">
                <a:solidFill>
                  <a:schemeClr val="accent6"/>
                </a:solidFill>
              </a:rPr>
              <a:t>©Gates Foundation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7"/>
          <p:cNvCxnSpPr>
            <a:cxnSpLocks/>
          </p:cNvCxnSpPr>
          <p:nvPr/>
        </p:nvCxnSpPr>
        <p:spPr>
          <a:xfrm>
            <a:off x="535517" y="6465243"/>
            <a:ext cx="1112096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  <p:sldLayoutId id="2147483809" r:id="rId56"/>
    <p:sldLayoutId id="2147483810" r:id="rId57"/>
    <p:sldLayoutId id="2147483811" r:id="rId58"/>
    <p:sldLayoutId id="2147483812" r:id="rId59"/>
    <p:sldLayoutId id="2147483813" r:id="rId60"/>
    <p:sldLayoutId id="2147483814" r:id="rId61"/>
    <p:sldLayoutId id="2147483815" r:id="rId62"/>
    <p:sldLayoutId id="2147483816" r:id="rId63"/>
    <p:sldLayoutId id="2147483817" r:id="rId64"/>
    <p:sldLayoutId id="2147483818" r:id="rId65"/>
    <p:sldLayoutId id="2147483819" r:id="rId66"/>
    <p:sldLayoutId id="2147483820" r:id="rId67"/>
    <p:sldLayoutId id="2147483821" r:id="rId68"/>
    <p:sldLayoutId id="2147483822" r:id="rId69"/>
    <p:sldLayoutId id="2147483823" r:id="rId70"/>
    <p:sldLayoutId id="2147483824" r:id="rId71"/>
    <p:sldLayoutId id="2147483825" r:id="rId7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674" rtl="0" eaLnBrk="1" latinLnBrk="0" hangingPunct="1">
        <a:lnSpc>
          <a:spcPts val="2301"/>
        </a:lnSpc>
        <a:spcBef>
          <a:spcPct val="0"/>
        </a:spcBef>
        <a:buNone/>
        <a:defRPr lang="en-US" sz="2800" b="0" i="0" kern="1200" cap="none" baseline="0" dirty="0">
          <a:solidFill>
            <a:schemeClr val="accent6"/>
          </a:solidFill>
          <a:latin typeface="+mj-lt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0" indent="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71501" indent="-171501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365760" indent="-169914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Font typeface="System Font Regular"/>
        <a:buChar char="–"/>
        <a:tabLst>
          <a:tab pos="171501" algn="l"/>
          <a:tab pos="1203686" algn="l"/>
        </a:tabLst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548640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743173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100000"/>
        <a:buFont typeface="System Font Regular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>
          <p15:clr>
            <a:srgbClr val="F26B43"/>
          </p15:clr>
        </p15:guide>
        <p15:guide id="4" pos="7347">
          <p15:clr>
            <a:srgbClr val="F26B43"/>
          </p15:clr>
        </p15:guide>
        <p15:guide id="5" orient="horz" pos="384">
          <p15:clr>
            <a:srgbClr val="F26B43"/>
          </p15:clr>
        </p15:guide>
        <p15:guide id="7" orient="horz" pos="984">
          <p15:clr>
            <a:srgbClr val="F26B43"/>
          </p15:clr>
        </p15:guide>
        <p15:guide id="8" pos="3936">
          <p15:clr>
            <a:srgbClr val="F26B43"/>
          </p15:clr>
        </p15:guide>
        <p15:guide id="9" pos="3768">
          <p15:clr>
            <a:srgbClr val="F26B43"/>
          </p15:clr>
        </p15:guide>
        <p15:guide id="10" orient="horz" pos="2496">
          <p15:clr>
            <a:srgbClr val="F26B43"/>
          </p15:clr>
        </p15:guide>
        <p15:guide id="11" orient="horz" pos="3816">
          <p15:clr>
            <a:srgbClr val="F26B43"/>
          </p15:clr>
        </p15:guide>
        <p15:guide id="12" orient="horz" pos="3672">
          <p15:clr>
            <a:srgbClr val="F26B43"/>
          </p15:clr>
        </p15:guide>
        <p15:guide id="13" pos="2544">
          <p15:clr>
            <a:srgbClr val="F26B43"/>
          </p15:clr>
        </p15:guide>
        <p15:guide id="14" pos="2736">
          <p15:clr>
            <a:srgbClr val="F26B43"/>
          </p15:clr>
        </p15:guide>
        <p15:guide id="15" pos="4944">
          <p15:clr>
            <a:srgbClr val="F26B43"/>
          </p15:clr>
        </p15:guide>
        <p15:guide id="16" pos="5136">
          <p15:clr>
            <a:srgbClr val="F26B43"/>
          </p15:clr>
        </p15:guide>
        <p15:guide id="18" orient="horz" pos="3864">
          <p15:clr>
            <a:srgbClr val="F26B43"/>
          </p15:clr>
        </p15:guide>
        <p15:guide id="19" orient="horz" pos="2328">
          <p15:clr>
            <a:srgbClr val="F26B43"/>
          </p15:clr>
        </p15:guide>
        <p15:guide id="20" orient="horz" pos="26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2" y="6203952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36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  <p:sldLayoutId id="2147483866" r:id="rId40"/>
    <p:sldLayoutId id="2147483867" r:id="rId41"/>
    <p:sldLayoutId id="2147483868" r:id="rId42"/>
    <p:sldLayoutId id="2147483869" r:id="rId4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F7C15-002A-F090-A10B-BAB6936D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38564-3296-9F80-C50F-ACB7BD2A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1697-9E85-28E2-A1D6-9B6931A08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26124-F8B4-4E65-9E4E-0E2A6B135DDB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525C-90FF-7C49-E1F9-F7A9FB35D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CB21-D472-93BD-9CB5-522428499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59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hyperlink" Target="https://www.unaids.org/en/resources/documents/2025/2025-global-aids-update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aids.org/sites/default/files/media_asset/global-AIDS-strategy-2021-2026_en.pdf" TargetMode="External"/><Relationship Id="rId5" Type="http://schemas.openxmlformats.org/officeDocument/2006/relationships/hyperlink" Target="#_ednref1"/><Relationship Id="rId4" Type="http://schemas.openxmlformats.org/officeDocument/2006/relationships/hyperlink" Target="#_edn1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8A4-C1AC-8E4D-B4B0-A9C69428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284" y="659935"/>
            <a:ext cx="5258067" cy="34138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100" dirty="0">
                <a:solidFill>
                  <a:srgbClr val="009999"/>
                </a:solidFill>
                <a:latin typeface="Arial Nova Cond" panose="020B0506020202020204" pitchFamily="34" charset="0"/>
              </a:rPr>
              <a:t>HIV Prevention 2030. </a:t>
            </a:r>
            <a:br>
              <a:rPr lang="en-US" sz="4800" dirty="0">
                <a:solidFill>
                  <a:srgbClr val="009999"/>
                </a:solidFill>
                <a:latin typeface="Arial Nova Cond" panose="020B0506020202020204" pitchFamily="34" charset="0"/>
              </a:rPr>
            </a:br>
            <a:r>
              <a:rPr lang="en-ZA" sz="3600" dirty="0">
                <a:solidFill>
                  <a:srgbClr val="C00000"/>
                </a:solidFill>
                <a:latin typeface="Arial Nova Cond" panose="020B0506020202020204" pitchFamily="34" charset="0"/>
              </a:rPr>
              <a:t>A Global Access Framework for Country-Led Responses</a:t>
            </a:r>
            <a:endParaRPr lang="en-US" sz="4800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6CE1B-0EF6-7CEF-D6D6-86E543560EAD}"/>
              </a:ext>
            </a:extLst>
          </p:cNvPr>
          <p:cNvSpPr/>
          <p:nvPr/>
        </p:nvSpPr>
        <p:spPr>
          <a:xfrm>
            <a:off x="6467321" y="4491142"/>
            <a:ext cx="5493030" cy="862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Dissemination webinar, 31 March 2026</a:t>
            </a:r>
            <a:endParaRPr lang="en-CH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9767B-32F7-FC52-C84C-348E7E6E6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333" r="1727"/>
          <a:stretch>
            <a:fillRect/>
          </a:stretch>
        </p:blipFill>
        <p:spPr>
          <a:xfrm>
            <a:off x="-1" y="0"/>
            <a:ext cx="671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2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A0A24C-668E-A268-D48D-1B7444882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3338"/>
              </p:ext>
            </p:extLst>
          </p:nvPr>
        </p:nvGraphicFramePr>
        <p:xfrm>
          <a:off x="1143000" y="491959"/>
          <a:ext cx="10792325" cy="6034414"/>
        </p:xfrm>
        <a:graphic>
          <a:graphicData uri="http://schemas.openxmlformats.org/drawingml/2006/table">
            <a:tbl>
              <a:tblPr firstRow="1" firstCol="1" bandRow="1"/>
              <a:tblGrid>
                <a:gridCol w="2346206">
                  <a:extLst>
                    <a:ext uri="{9D8B030D-6E8A-4147-A177-3AD203B41FA5}">
                      <a16:colId xmlns:a16="http://schemas.microsoft.com/office/drawing/2014/main" val="3632910376"/>
                    </a:ext>
                  </a:extLst>
                </a:gridCol>
                <a:gridCol w="1542710">
                  <a:extLst>
                    <a:ext uri="{9D8B030D-6E8A-4147-A177-3AD203B41FA5}">
                      <a16:colId xmlns:a16="http://schemas.microsoft.com/office/drawing/2014/main" val="2066881684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618141889"/>
                    </a:ext>
                  </a:extLst>
                </a:gridCol>
                <a:gridCol w="911662">
                  <a:extLst>
                    <a:ext uri="{9D8B030D-6E8A-4147-A177-3AD203B41FA5}">
                      <a16:colId xmlns:a16="http://schemas.microsoft.com/office/drawing/2014/main" val="715733388"/>
                    </a:ext>
                  </a:extLst>
                </a:gridCol>
                <a:gridCol w="1028474">
                  <a:extLst>
                    <a:ext uri="{9D8B030D-6E8A-4147-A177-3AD203B41FA5}">
                      <a16:colId xmlns:a16="http://schemas.microsoft.com/office/drawing/2014/main" val="1793827898"/>
                    </a:ext>
                  </a:extLst>
                </a:gridCol>
                <a:gridCol w="1247911">
                  <a:extLst>
                    <a:ext uri="{9D8B030D-6E8A-4147-A177-3AD203B41FA5}">
                      <a16:colId xmlns:a16="http://schemas.microsoft.com/office/drawing/2014/main" val="283744788"/>
                    </a:ext>
                  </a:extLst>
                </a:gridCol>
                <a:gridCol w="2571184">
                  <a:extLst>
                    <a:ext uri="{9D8B030D-6E8A-4147-A177-3AD203B41FA5}">
                      <a16:colId xmlns:a16="http://schemas.microsoft.com/office/drawing/2014/main" val="2011955288"/>
                    </a:ext>
                  </a:extLst>
                </a:gridCol>
              </a:tblGrid>
              <a:tr h="6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2024 (baseline)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2028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2029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2030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26917"/>
                  </a:ext>
                </a:extLst>
              </a:tr>
              <a:tr h="449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Condoms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 million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 million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19091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PrEP</a:t>
                      </a: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70 000 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65747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PEP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50185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VMMC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439823"/>
                  </a:ext>
                </a:extLst>
              </a:tr>
              <a:tr h="7324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Women  &amp; girls in locations with elevated HIV incidence (&gt;0.2%)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97756"/>
                  </a:ext>
                </a:extLst>
              </a:tr>
              <a:tr h="8126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Men and boys in locations with elevated HIV incidence (&gt;0.2%)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479919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Sex Workers reached 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35 000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40 000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45 000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8342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MSM reached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24 000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32 000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40 000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50 000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1699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TG people reached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25828"/>
                  </a:ext>
                </a:extLst>
              </a:tr>
              <a:tr h="484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PWID reached with needles &amp; syringes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8000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09900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PWID receiving OAMT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</a:rPr>
                        <a:t>4800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27012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Prisoners reached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</a:rPr>
                        <a:t>6000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747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01D2E1-8428-D59C-9955-9C35FEA3D866}"/>
              </a:ext>
            </a:extLst>
          </p:cNvPr>
          <p:cNvSpPr txBox="1"/>
          <p:nvPr/>
        </p:nvSpPr>
        <p:spPr>
          <a:xfrm>
            <a:off x="69296" y="30294"/>
            <a:ext cx="117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6A0A8"/>
                </a:solidFill>
              </a:rPr>
              <a:t>Illustrative country target table based on granular needs estimate</a:t>
            </a:r>
            <a:endParaRPr lang="en-CH" sz="2400" dirty="0">
              <a:solidFill>
                <a:srgbClr val="36A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C658-B432-28AD-F40B-365C73B9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Strategic shifts in the new framing of prevention</a:t>
            </a:r>
            <a:endParaRPr lang="en-CH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74D0F-509C-A9BB-589A-3595AE21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98"/>
          <a:stretch>
            <a:fillRect/>
          </a:stretch>
        </p:blipFill>
        <p:spPr>
          <a:xfrm>
            <a:off x="493318" y="1252729"/>
            <a:ext cx="11683878" cy="5605272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F969B872-9F87-8109-C8B4-134700587F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9" y="6398119"/>
            <a:ext cx="747017" cy="369332"/>
          </a:xfrm>
          <a:prstGeom prst="rect">
            <a:avLst/>
          </a:prstGeom>
        </p:spPr>
      </p:pic>
      <p:pic>
        <p:nvPicPr>
          <p:cNvPr id="5" name="Picture 4" descr="A black and red letter a&#10;&#10;AI-generated content may be incorrect.">
            <a:extLst>
              <a:ext uri="{FF2B5EF4-FFF2-40B4-BE49-F238E27FC236}">
                <a16:creationId xmlns:a16="http://schemas.microsoft.com/office/drawing/2014/main" id="{5AFFAB5F-EE25-B99A-B37E-8151B3FB4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35" y="6474771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F9C1-584F-5E43-D221-59D6815A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03200"/>
            <a:ext cx="3935184" cy="1549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 person- </a:t>
            </a:r>
            <a:r>
              <a:rPr lang="en-US" sz="2400" b="1" dirty="0" err="1">
                <a:solidFill>
                  <a:schemeClr val="accent1"/>
                </a:solidFill>
              </a:rPr>
              <a:t>centred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prevention framework</a:t>
            </a:r>
            <a:endParaRPr lang="en-CH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CDBB2-7653-6787-5304-71A762BA9FE3}"/>
              </a:ext>
            </a:extLst>
          </p:cNvPr>
          <p:cNvSpPr txBox="1"/>
          <p:nvPr/>
        </p:nvSpPr>
        <p:spPr>
          <a:xfrm>
            <a:off x="35194" y="2556710"/>
            <a:ext cx="401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But not everything for everyone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Carefully chosen biomedical, behavioral,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structural elements</a:t>
            </a:r>
            <a:endParaRPr lang="en-CH" sz="1600" dirty="0">
              <a:solidFill>
                <a:srgbClr val="C00000"/>
              </a:solidFill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7638BD67-BA9E-2052-8419-3D9E50C920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5832062"/>
            <a:ext cx="747017" cy="369332"/>
          </a:xfrm>
          <a:prstGeom prst="rect">
            <a:avLst/>
          </a:prstGeom>
        </p:spPr>
      </p:pic>
      <p:pic>
        <p:nvPicPr>
          <p:cNvPr id="6" name="Picture 5" descr="A black and red letter a&#10;&#10;AI-generated content may be incorrect.">
            <a:extLst>
              <a:ext uri="{FF2B5EF4-FFF2-40B4-BE49-F238E27FC236}">
                <a16:creationId xmlns:a16="http://schemas.microsoft.com/office/drawing/2014/main" id="{12E14980-9B29-9CD9-461D-44EB85BD9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6438773"/>
            <a:ext cx="1152144" cy="21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D6886-0B53-128D-E373-DAC89353E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4" y="0"/>
            <a:ext cx="7555686" cy="68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2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AD16-63A3-255F-3488-7D78DE8B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8" y="-216568"/>
            <a:ext cx="11828691" cy="13255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A99A"/>
                </a:solidFill>
                <a:latin typeface="+mn-lt"/>
              </a:rPr>
              <a:t>Scaled trusted access </a:t>
            </a:r>
            <a:r>
              <a:rPr lang="en-US" sz="2400" dirty="0">
                <a:solidFill>
                  <a:srgbClr val="00A99A"/>
                </a:solidFill>
                <a:latin typeface="+mn-lt"/>
              </a:rPr>
              <a:t>platforms</a:t>
            </a:r>
            <a:endParaRPr lang="en-CH" sz="2400" dirty="0">
              <a:solidFill>
                <a:srgbClr val="00A99A"/>
              </a:solidFill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CBF3F4-0987-3D5C-F2A8-EB0A74B2B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84519"/>
              </p:ext>
            </p:extLst>
          </p:nvPr>
        </p:nvGraphicFramePr>
        <p:xfrm>
          <a:off x="6430486" y="3581117"/>
          <a:ext cx="5685312" cy="3094375"/>
        </p:xfrm>
        <a:graphic>
          <a:graphicData uri="http://schemas.openxmlformats.org/drawingml/2006/table">
            <a:tbl>
              <a:tblPr firstRow="1" bandRow="1"/>
              <a:tblGrid>
                <a:gridCol w="968564">
                  <a:extLst>
                    <a:ext uri="{9D8B030D-6E8A-4147-A177-3AD203B41FA5}">
                      <a16:colId xmlns:a16="http://schemas.microsoft.com/office/drawing/2014/main" val="3581667024"/>
                    </a:ext>
                  </a:extLst>
                </a:gridCol>
                <a:gridCol w="623592">
                  <a:extLst>
                    <a:ext uri="{9D8B030D-6E8A-4147-A177-3AD203B41FA5}">
                      <a16:colId xmlns:a16="http://schemas.microsoft.com/office/drawing/2014/main" val="2461992520"/>
                    </a:ext>
                  </a:extLst>
                </a:gridCol>
                <a:gridCol w="608403">
                  <a:extLst>
                    <a:ext uri="{9D8B030D-6E8A-4147-A177-3AD203B41FA5}">
                      <a16:colId xmlns:a16="http://schemas.microsoft.com/office/drawing/2014/main" val="2031551765"/>
                    </a:ext>
                  </a:extLst>
                </a:gridCol>
                <a:gridCol w="607282">
                  <a:extLst>
                    <a:ext uri="{9D8B030D-6E8A-4147-A177-3AD203B41FA5}">
                      <a16:colId xmlns:a16="http://schemas.microsoft.com/office/drawing/2014/main" val="1049846416"/>
                    </a:ext>
                  </a:extLst>
                </a:gridCol>
                <a:gridCol w="607282">
                  <a:extLst>
                    <a:ext uri="{9D8B030D-6E8A-4147-A177-3AD203B41FA5}">
                      <a16:colId xmlns:a16="http://schemas.microsoft.com/office/drawing/2014/main" val="4072324488"/>
                    </a:ext>
                  </a:extLst>
                </a:gridCol>
                <a:gridCol w="456022">
                  <a:extLst>
                    <a:ext uri="{9D8B030D-6E8A-4147-A177-3AD203B41FA5}">
                      <a16:colId xmlns:a16="http://schemas.microsoft.com/office/drawing/2014/main" val="1164879237"/>
                    </a:ext>
                  </a:extLst>
                </a:gridCol>
                <a:gridCol w="532212">
                  <a:extLst>
                    <a:ext uri="{9D8B030D-6E8A-4147-A177-3AD203B41FA5}">
                      <a16:colId xmlns:a16="http://schemas.microsoft.com/office/drawing/2014/main" val="1650899287"/>
                    </a:ext>
                  </a:extLst>
                </a:gridCol>
                <a:gridCol w="620728">
                  <a:extLst>
                    <a:ext uri="{9D8B030D-6E8A-4147-A177-3AD203B41FA5}">
                      <a16:colId xmlns:a16="http://schemas.microsoft.com/office/drawing/2014/main" val="2065707288"/>
                    </a:ext>
                  </a:extLst>
                </a:gridCol>
                <a:gridCol w="661227">
                  <a:extLst>
                    <a:ext uri="{9D8B030D-6E8A-4147-A177-3AD203B41FA5}">
                      <a16:colId xmlns:a16="http://schemas.microsoft.com/office/drawing/2014/main" val="410508090"/>
                    </a:ext>
                  </a:extLst>
                </a:gridCol>
              </a:tblGrid>
              <a:tr h="1987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u="none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Access points</a:t>
                      </a:r>
                      <a:endParaRPr lang="en-CH" sz="1000" u="none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49140"/>
                  </a:ext>
                </a:extLst>
              </a:tr>
              <a:tr h="56540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By intervention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Health facilities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 -led and other outreach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Pharmacies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Key / higher risk locations  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Virtual space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Private sector outlets 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Other government sectors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Dispensers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3271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Communications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522130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Condoms 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19904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Oral PrEP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22251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PEP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57784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Needles &amp; syringes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23329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By population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15744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Women &amp; Girls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0131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Men &amp; boys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661452"/>
                  </a:ext>
                </a:extLst>
              </a:tr>
              <a:tr h="28270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Gay men &amp; other MSM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089649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 workers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63903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Transgender people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04384"/>
                  </a:ext>
                </a:extLst>
              </a:tr>
              <a:tr h="2827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People who inject drugs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 dirty="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 dirty="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108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86262C-DFA5-5289-E75C-3C259D15CEFF}"/>
              </a:ext>
            </a:extLst>
          </p:cNvPr>
          <p:cNvSpPr txBox="1"/>
          <p:nvPr/>
        </p:nvSpPr>
        <p:spPr>
          <a:xfrm>
            <a:off x="7790447" y="1108995"/>
            <a:ext cx="4018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</a:t>
            </a:r>
          </a:p>
          <a:p>
            <a:pPr marL="285750" indent="-285750">
              <a:buFontTx/>
              <a:buChar char="-"/>
            </a:pPr>
            <a:r>
              <a:rPr lang="en-US" dirty="0"/>
              <a:t>Systematically plan country access platforms for different prevention options and populations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Design with a view to enable self-care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2290ADE4-DB14-B793-B31D-E1FF0708DF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8" y="6300148"/>
            <a:ext cx="747017" cy="369332"/>
          </a:xfrm>
          <a:prstGeom prst="rect">
            <a:avLst/>
          </a:prstGeom>
        </p:spPr>
      </p:pic>
      <p:pic>
        <p:nvPicPr>
          <p:cNvPr id="8" name="Picture 7" descr="A black and red letter a&#10;&#10;AI-generated content may be incorrect.">
            <a:extLst>
              <a:ext uri="{FF2B5EF4-FFF2-40B4-BE49-F238E27FC236}">
                <a16:creationId xmlns:a16="http://schemas.microsoft.com/office/drawing/2014/main" id="{287A1B1D-2620-D481-6048-CAF13427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6376800"/>
            <a:ext cx="1152144" cy="21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CA06A-F7B1-2F69-A88D-363C53C01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31722"/>
            <a:ext cx="6047482" cy="34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6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7C429-AA85-35AD-8777-3CCF94E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D3126-99EB-071E-DF21-5E8CC922B66F}"/>
              </a:ext>
            </a:extLst>
          </p:cNvPr>
          <p:cNvSpPr txBox="1"/>
          <p:nvPr/>
        </p:nvSpPr>
        <p:spPr>
          <a:xfrm>
            <a:off x="3244885" y="4457312"/>
            <a:ext cx="853821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F6600"/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Fewer resources                                                                                                           More resources</a:t>
            </a:r>
            <a:endParaRPr sz="1400" b="1" dirty="0">
              <a:solidFill>
                <a:srgbClr val="FF6600"/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5C6FD-2D3C-FD45-9352-DA5115E292C8}"/>
              </a:ext>
            </a:extLst>
          </p:cNvPr>
          <p:cNvSpPr txBox="1"/>
          <p:nvPr/>
        </p:nvSpPr>
        <p:spPr>
          <a:xfrm rot="16200000">
            <a:off x="10578852" y="1947763"/>
            <a:ext cx="243368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9999"/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Service delivery approaches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3FCF3-551F-A95B-84EE-5C4BAB0010AF}"/>
              </a:ext>
            </a:extLst>
          </p:cNvPr>
          <p:cNvSpPr/>
          <p:nvPr/>
        </p:nvSpPr>
        <p:spPr>
          <a:xfrm>
            <a:off x="4900769" y="5928187"/>
            <a:ext cx="5309935" cy="393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Community engagement</a:t>
            </a: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, leadership</a:t>
            </a:r>
            <a:r>
              <a:rPr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and accountability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AC957-211C-F7C9-FF30-AD092C2880F2}"/>
              </a:ext>
            </a:extLst>
          </p:cNvPr>
          <p:cNvSpPr/>
          <p:nvPr/>
        </p:nvSpPr>
        <p:spPr>
          <a:xfrm>
            <a:off x="4900769" y="5501545"/>
            <a:ext cx="5309936" cy="393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Actions to address human-rights &amp; gender related barriers and create an enabling policy environment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5129C-D46C-DD77-65E7-E8F205E23CC8}"/>
              </a:ext>
            </a:extLst>
          </p:cNvPr>
          <p:cNvSpPr/>
          <p:nvPr/>
        </p:nvSpPr>
        <p:spPr>
          <a:xfrm>
            <a:off x="3311234" y="3746978"/>
            <a:ext cx="8322877" cy="37256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/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KP-competent </a:t>
            </a: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p</a:t>
            </a: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harmacies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A5063-E6C7-3B3C-F877-0350464CB33B}"/>
              </a:ext>
            </a:extLst>
          </p:cNvPr>
          <p:cNvSpPr/>
          <p:nvPr/>
        </p:nvSpPr>
        <p:spPr>
          <a:xfrm>
            <a:off x="3311235" y="3342215"/>
            <a:ext cx="8322874" cy="372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KP-competent health facilities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C6BDE2-1E56-DB69-85DF-5624693D4C92}"/>
              </a:ext>
            </a:extLst>
          </p:cNvPr>
          <p:cNvSpPr/>
          <p:nvPr/>
        </p:nvSpPr>
        <p:spPr>
          <a:xfrm>
            <a:off x="7660012" y="1687428"/>
            <a:ext cx="3956714" cy="391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Other health facility-based modalities: Peer navigation, </a:t>
            </a:r>
            <a:b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</a:b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 rooms or days, sexual health clinics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EBE82-61B7-A288-F171-F15128E1A345}"/>
              </a:ext>
            </a:extLst>
          </p:cNvPr>
          <p:cNvSpPr/>
          <p:nvPr/>
        </p:nvSpPr>
        <p:spPr>
          <a:xfrm>
            <a:off x="3311234" y="2940103"/>
            <a:ext cx="8301086" cy="372568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Peer-led outreach in virtual spaces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C08EA-6D6F-B436-5415-7A36C751B44A}"/>
              </a:ext>
            </a:extLst>
          </p:cNvPr>
          <p:cNvSpPr/>
          <p:nvPr/>
        </p:nvSpPr>
        <p:spPr>
          <a:xfrm>
            <a:off x="6467547" y="2101651"/>
            <a:ext cx="5152048" cy="391838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Additional online services</a:t>
            </a: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</a:t>
            </a: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(e-pharmacy, counselling)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65386-2EA0-4071-A68F-05AF678A4580}"/>
              </a:ext>
            </a:extLst>
          </p:cNvPr>
          <p:cNvSpPr/>
          <p:nvPr/>
        </p:nvSpPr>
        <p:spPr>
          <a:xfrm>
            <a:off x="5200221" y="2518891"/>
            <a:ext cx="6406836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Peer-led outreach in physical settings</a:t>
            </a: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(differentiated based on need)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80EA54-F98F-4983-AA9D-2274DC9FDDEE}"/>
              </a:ext>
            </a:extLst>
          </p:cNvPr>
          <p:cNvSpPr/>
          <p:nvPr/>
        </p:nvSpPr>
        <p:spPr>
          <a:xfrm>
            <a:off x="8705081" y="856928"/>
            <a:ext cx="2893615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Drop-in </a:t>
            </a:r>
            <a:r>
              <a:rPr sz="1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centres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6ED6A7-B5D0-7845-76E4-B51D30B9E60C}"/>
              </a:ext>
            </a:extLst>
          </p:cNvPr>
          <p:cNvSpPr/>
          <p:nvPr/>
        </p:nvSpPr>
        <p:spPr>
          <a:xfrm>
            <a:off x="7655607" y="1274375"/>
            <a:ext cx="3956713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Other key venue presence: </a:t>
            </a:r>
            <a:b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</a:b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Vending machines, bars, kiosks, events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54F9E-236A-724E-BE98-AD34AC3ACF15}"/>
              </a:ext>
            </a:extLst>
          </p:cNvPr>
          <p:cNvSpPr/>
          <p:nvPr/>
        </p:nvSpPr>
        <p:spPr>
          <a:xfrm>
            <a:off x="10233755" y="443400"/>
            <a:ext cx="1360106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Mobile clinics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D79A4F-D481-C377-E773-3001D205AA85}"/>
              </a:ext>
            </a:extLst>
          </p:cNvPr>
          <p:cNvCxnSpPr>
            <a:cxnSpLocks/>
          </p:cNvCxnSpPr>
          <p:nvPr/>
        </p:nvCxnSpPr>
        <p:spPr>
          <a:xfrm>
            <a:off x="3227343" y="4432148"/>
            <a:ext cx="8469630" cy="0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55F03AD-0BA8-EE20-7C1E-6ECE6EE2D346}"/>
              </a:ext>
            </a:extLst>
          </p:cNvPr>
          <p:cNvSpPr/>
          <p:nvPr/>
        </p:nvSpPr>
        <p:spPr>
          <a:xfrm>
            <a:off x="10238591" y="30496"/>
            <a:ext cx="1360105" cy="391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Dedicated </a:t>
            </a:r>
            <a:b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</a:b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 clinic sites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07993A-4F69-AE75-3973-11E7D06876E0}"/>
              </a:ext>
            </a:extLst>
          </p:cNvPr>
          <p:cNvSpPr/>
          <p:nvPr/>
        </p:nvSpPr>
        <p:spPr>
          <a:xfrm>
            <a:off x="3132695" y="2104924"/>
            <a:ext cx="622093" cy="143567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825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Online</a:t>
            </a:r>
            <a:endParaRPr sz="825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1F39BF-C75A-385A-07DA-392BF3F7E061}"/>
              </a:ext>
            </a:extLst>
          </p:cNvPr>
          <p:cNvSpPr/>
          <p:nvPr/>
        </p:nvSpPr>
        <p:spPr>
          <a:xfrm>
            <a:off x="3132695" y="1752299"/>
            <a:ext cx="622093" cy="14356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825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Clinics</a:t>
            </a:r>
            <a:endParaRPr sz="825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D34295-358A-9C43-3FC3-6A2987216E61}"/>
              </a:ext>
            </a:extLst>
          </p:cNvPr>
          <p:cNvSpPr/>
          <p:nvPr/>
        </p:nvSpPr>
        <p:spPr>
          <a:xfrm>
            <a:off x="3132694" y="1935555"/>
            <a:ext cx="622093" cy="143567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825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Outreach</a:t>
            </a:r>
            <a:endParaRPr sz="825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A0127F1-5624-6CD6-1095-03EA34783603}"/>
              </a:ext>
            </a:extLst>
          </p:cNvPr>
          <p:cNvSpPr/>
          <p:nvPr/>
        </p:nvSpPr>
        <p:spPr>
          <a:xfrm rot="9688276" flipH="1">
            <a:off x="-2331401" y="817827"/>
            <a:ext cx="10588077" cy="2065494"/>
          </a:xfrm>
          <a:prstGeom prst="arc">
            <a:avLst/>
          </a:prstGeom>
          <a:ln w="76200">
            <a:solidFill>
              <a:srgbClr val="0099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CH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170D2C-9EB1-2640-D912-57B520262728}"/>
              </a:ext>
            </a:extLst>
          </p:cNvPr>
          <p:cNvSpPr txBox="1"/>
          <p:nvPr/>
        </p:nvSpPr>
        <p:spPr>
          <a:xfrm rot="20131491">
            <a:off x="5714851" y="1435084"/>
            <a:ext cx="55784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009999"/>
                </a:solidFill>
                <a:latin typeface="Arial"/>
              </a:rPr>
              <a:t>Add …</a:t>
            </a:r>
            <a:endParaRPr lang="en-CH" sz="1350" b="1" dirty="0">
              <a:solidFill>
                <a:srgbClr val="009999"/>
              </a:solidFill>
              <a:latin typeface="Arial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2EBED96-6393-D0DC-D877-5166F32AEC27}"/>
              </a:ext>
            </a:extLst>
          </p:cNvPr>
          <p:cNvCxnSpPr>
            <a:cxnSpLocks/>
          </p:cNvCxnSpPr>
          <p:nvPr/>
        </p:nvCxnSpPr>
        <p:spPr>
          <a:xfrm>
            <a:off x="3227343" y="4944965"/>
            <a:ext cx="8469630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F68084-D4D3-1872-520D-1F8011D7063F}"/>
              </a:ext>
            </a:extLst>
          </p:cNvPr>
          <p:cNvSpPr txBox="1"/>
          <p:nvPr/>
        </p:nvSpPr>
        <p:spPr>
          <a:xfrm>
            <a:off x="3244885" y="5003187"/>
            <a:ext cx="853821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44CC36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Lower HIV incidence                                                                                            Higher HIV incidence</a:t>
            </a:r>
            <a:endParaRPr sz="1400" b="1" dirty="0">
              <a:solidFill>
                <a:srgbClr val="44CC36">
                  <a:lumMod val="75000"/>
                </a:srgb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F366AF-B287-B6F2-550A-0F6831165F19}"/>
              </a:ext>
            </a:extLst>
          </p:cNvPr>
          <p:cNvSpPr txBox="1"/>
          <p:nvPr/>
        </p:nvSpPr>
        <p:spPr>
          <a:xfrm>
            <a:off x="4417348" y="6427591"/>
            <a:ext cx="61106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200"/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Enablers are a foundation that entail some actions that do not require extensive resources and others that do. </a:t>
            </a:r>
            <a:b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</a:br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The specific needs should be considered based on the country’s legal and policy environment and resource availability .</a:t>
            </a:r>
            <a:endParaRPr lang="en-CH" sz="9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3F1D18-75A8-AA02-E6E3-E01D7F8E9612}"/>
              </a:ext>
            </a:extLst>
          </p:cNvPr>
          <p:cNvSpPr txBox="1"/>
          <p:nvPr/>
        </p:nvSpPr>
        <p:spPr>
          <a:xfrm rot="16200000">
            <a:off x="11223927" y="5860526"/>
            <a:ext cx="94609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C00000"/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Enablers</a:t>
            </a:r>
            <a:endParaRPr sz="1500" dirty="0">
              <a:solidFill>
                <a:srgbClr val="C00000"/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A07DC-BA30-AAD9-797E-7CA9B7295820}"/>
              </a:ext>
            </a:extLst>
          </p:cNvPr>
          <p:cNvSpPr txBox="1"/>
          <p:nvPr/>
        </p:nvSpPr>
        <p:spPr>
          <a:xfrm>
            <a:off x="313307" y="3309974"/>
            <a:ext cx="13743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i="1" dirty="0">
                <a:solidFill>
                  <a:srgbClr val="C00000"/>
                </a:solidFill>
              </a:rPr>
              <a:t>Updated detailed </a:t>
            </a:r>
            <a:br>
              <a:rPr lang="en-US" sz="1600" i="1" dirty="0">
                <a:solidFill>
                  <a:srgbClr val="C00000"/>
                </a:solidFill>
              </a:rPr>
            </a:br>
            <a:r>
              <a:rPr lang="en-US" sz="1600" i="1" dirty="0">
                <a:solidFill>
                  <a:srgbClr val="C00000"/>
                </a:solidFill>
              </a:rPr>
              <a:t>planning guide available</a:t>
            </a:r>
            <a:endParaRPr lang="en-CH" sz="16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PLANNING AND MANAGING HIV PROGRAMMES WITH KEY POPULATIONS">
            <a:extLst>
              <a:ext uri="{FF2B5EF4-FFF2-40B4-BE49-F238E27FC236}">
                <a16:creationId xmlns:a16="http://schemas.microsoft.com/office/drawing/2014/main" id="{BAB05FCF-BFA7-8DFF-C0DE-94B75744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7" y="4611200"/>
            <a:ext cx="1442274" cy="20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D92FAA-369A-DC45-F5ED-8ED10407A3E2}"/>
              </a:ext>
            </a:extLst>
          </p:cNvPr>
          <p:cNvSpPr txBox="1"/>
          <p:nvPr/>
        </p:nvSpPr>
        <p:spPr>
          <a:xfrm>
            <a:off x="330040" y="329270"/>
            <a:ext cx="18516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i="1" dirty="0">
                <a:solidFill>
                  <a:srgbClr val="C00000"/>
                </a:solidFill>
              </a:rPr>
              <a:t>Example: Prioritizing access platforms for key populations</a:t>
            </a:r>
            <a:endParaRPr lang="en-CH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0C50C-75C9-7AC1-6AB8-390523E43911}"/>
              </a:ext>
            </a:extLst>
          </p:cNvPr>
          <p:cNvSpPr txBox="1"/>
          <p:nvPr/>
        </p:nvSpPr>
        <p:spPr>
          <a:xfrm>
            <a:off x="114212" y="327923"/>
            <a:ext cx="2081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Multi-sector stewardship of HIV prevention: Key functions of national coordinating / lead agencies</a:t>
            </a:r>
            <a:endParaRPr lang="en-CH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B047D5-8AE1-E1A2-E23C-987371B4CEDB}"/>
              </a:ext>
            </a:extLst>
          </p:cNvPr>
          <p:cNvGrpSpPr/>
          <p:nvPr/>
        </p:nvGrpSpPr>
        <p:grpSpPr>
          <a:xfrm>
            <a:off x="2195764" y="205975"/>
            <a:ext cx="9612962" cy="6041317"/>
            <a:chOff x="1250980" y="527163"/>
            <a:chExt cx="9612962" cy="60413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681670-9F2C-3A4B-48FC-822117BE15ED}"/>
                </a:ext>
              </a:extLst>
            </p:cNvPr>
            <p:cNvSpPr/>
            <p:nvPr/>
          </p:nvSpPr>
          <p:spPr>
            <a:xfrm>
              <a:off x="4065232" y="1284161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8" tIns="42647" rIns="289399" bIns="42646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77DC554-0CA0-DF4C-4B28-AADBB169A0EC}"/>
                </a:ext>
              </a:extLst>
            </p:cNvPr>
            <p:cNvSpPr/>
            <p:nvPr/>
          </p:nvSpPr>
          <p:spPr>
            <a:xfrm>
              <a:off x="4680810" y="527163"/>
              <a:ext cx="2750611" cy="1819514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Analysis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Analyse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 HIV epidemic &amp; prevention response, determine the  gaps and needs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67F7E9-9FBF-5BDD-4318-6735F0DA7F60}"/>
                </a:ext>
              </a:extLst>
            </p:cNvPr>
            <p:cNvSpPr/>
            <p:nvPr/>
          </p:nvSpPr>
          <p:spPr>
            <a:xfrm>
              <a:off x="7352720" y="1284161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9" tIns="42647" rIns="289398" bIns="42646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67DA20-3C99-F852-81EA-F251111C91D6}"/>
                </a:ext>
              </a:extLst>
            </p:cNvPr>
            <p:cNvSpPr/>
            <p:nvPr/>
          </p:nvSpPr>
          <p:spPr>
            <a:xfrm>
              <a:off x="7936851" y="527163"/>
              <a:ext cx="2927089" cy="1817717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an evidence-based strategy, set targets and multisectoral action areas for programmes, and address policy &amp; legal barriers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AD0208-71E1-0A2E-5E11-C2E42EC3698C}"/>
                </a:ext>
              </a:extLst>
            </p:cNvPr>
            <p:cNvSpPr/>
            <p:nvPr/>
          </p:nvSpPr>
          <p:spPr>
            <a:xfrm>
              <a:off x="2730655" y="2129908"/>
              <a:ext cx="6574976" cy="584133"/>
            </a:xfrm>
            <a:custGeom>
              <a:avLst/>
              <a:gdLst>
                <a:gd name="connsiteX0" fmla="*/ 6574976 w 6574976"/>
                <a:gd name="connsiteY0" fmla="*/ 0 h 584133"/>
                <a:gd name="connsiteX1" fmla="*/ 6574976 w 6574976"/>
                <a:gd name="connsiteY1" fmla="*/ 309166 h 584133"/>
                <a:gd name="connsiteX2" fmla="*/ 0 w 6574976"/>
                <a:gd name="connsiteY2" fmla="*/ 309166 h 584133"/>
                <a:gd name="connsiteX3" fmla="*/ 0 w 6574976"/>
                <a:gd name="connsiteY3" fmla="*/ 584133 h 58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4976" h="584133">
                  <a:moveTo>
                    <a:pt x="6574976" y="0"/>
                  </a:moveTo>
                  <a:lnTo>
                    <a:pt x="6574976" y="309166"/>
                  </a:lnTo>
                  <a:lnTo>
                    <a:pt x="0" y="309166"/>
                  </a:lnTo>
                  <a:lnTo>
                    <a:pt x="0" y="584133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3135097" tIns="288993" rIns="3135097" bIns="288993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8C88E88-96A8-C656-577C-19D97A8742FF}"/>
                </a:ext>
              </a:extLst>
            </p:cNvPr>
            <p:cNvSpPr/>
            <p:nvPr/>
          </p:nvSpPr>
          <p:spPr>
            <a:xfrm>
              <a:off x="1317115" y="2770548"/>
              <a:ext cx="2780439" cy="1702051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resource needs &amp; gaps and mobilize resources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70ECFC-8FD5-F2FE-D877-25E01AA20BC5}"/>
                </a:ext>
              </a:extLst>
            </p:cNvPr>
            <p:cNvSpPr/>
            <p:nvPr/>
          </p:nvSpPr>
          <p:spPr>
            <a:xfrm>
              <a:off x="4065232" y="3502548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8" tIns="42646" rIns="289399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B6FD754-A8BA-4C3B-FC67-AE1D063E66BA}"/>
                </a:ext>
              </a:extLst>
            </p:cNvPr>
            <p:cNvSpPr/>
            <p:nvPr/>
          </p:nvSpPr>
          <p:spPr>
            <a:xfrm>
              <a:off x="1250980" y="527163"/>
              <a:ext cx="2845697" cy="1819514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 &amp; coordination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Establish political leadership and responsibility for stewardship of the multi-sectoral HIV prevention response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CF2BB-A9EA-4BB3-48ED-E653D8AEACD7}"/>
                </a:ext>
              </a:extLst>
            </p:cNvPr>
            <p:cNvSpPr/>
            <p:nvPr/>
          </p:nvSpPr>
          <p:spPr>
            <a:xfrm>
              <a:off x="7352720" y="3502548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9" tIns="42646" rIns="289398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181F4CE-C7E9-ED47-99AE-C921E21055E4}"/>
                </a:ext>
              </a:extLst>
            </p:cNvPr>
            <p:cNvSpPr/>
            <p:nvPr/>
          </p:nvSpPr>
          <p:spPr>
            <a:xfrm>
              <a:off x="4681766" y="2746441"/>
              <a:ext cx="2672754" cy="1726159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Popularize the urgency of HIV prevention and coordinate communications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46CFE9-6353-C14A-24DE-3D51C9B45CAF}"/>
                </a:ext>
              </a:extLst>
            </p:cNvPr>
            <p:cNvSpPr/>
            <p:nvPr/>
          </p:nvSpPr>
          <p:spPr>
            <a:xfrm>
              <a:off x="2730655" y="4348294"/>
              <a:ext cx="6574976" cy="584133"/>
            </a:xfrm>
            <a:custGeom>
              <a:avLst/>
              <a:gdLst>
                <a:gd name="connsiteX0" fmla="*/ 6574976 w 6574976"/>
                <a:gd name="connsiteY0" fmla="*/ 0 h 584133"/>
                <a:gd name="connsiteX1" fmla="*/ 6574976 w 6574976"/>
                <a:gd name="connsiteY1" fmla="*/ 309166 h 584133"/>
                <a:gd name="connsiteX2" fmla="*/ 0 w 6574976"/>
                <a:gd name="connsiteY2" fmla="*/ 309166 h 584133"/>
                <a:gd name="connsiteX3" fmla="*/ 0 w 6574976"/>
                <a:gd name="connsiteY3" fmla="*/ 584133 h 58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4976" h="584133">
                  <a:moveTo>
                    <a:pt x="6574976" y="0"/>
                  </a:moveTo>
                  <a:lnTo>
                    <a:pt x="6574976" y="309166"/>
                  </a:lnTo>
                  <a:lnTo>
                    <a:pt x="0" y="309166"/>
                  </a:lnTo>
                  <a:lnTo>
                    <a:pt x="0" y="584133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3135097" tIns="288994" rIns="3135097" bIns="288992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DD8A1A0-33A5-892F-C39E-38AE93DBEABB}"/>
                </a:ext>
              </a:extLst>
            </p:cNvPr>
            <p:cNvSpPr/>
            <p:nvPr/>
          </p:nvSpPr>
          <p:spPr>
            <a:xfrm>
              <a:off x="7969254" y="2746442"/>
              <a:ext cx="2894688" cy="1726160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design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a sustainable national prevention delivery system, identify strategic actors and their roles (across all partners and funding streams)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A593152-9C1D-3F6C-8733-FA46E1B8A420}"/>
                </a:ext>
              </a:extLst>
            </p:cNvPr>
            <p:cNvSpPr/>
            <p:nvPr/>
          </p:nvSpPr>
          <p:spPr>
            <a:xfrm>
              <a:off x="4065232" y="5720935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8" tIns="42646" rIns="289399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97AA0C7-265E-F5DC-5129-6C026F0F9C30}"/>
                </a:ext>
              </a:extLst>
            </p:cNvPr>
            <p:cNvSpPr/>
            <p:nvPr/>
          </p:nvSpPr>
          <p:spPr>
            <a:xfrm>
              <a:off x="1317115" y="4964828"/>
              <a:ext cx="2749916" cy="1603652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 and facilitate effective management of implementation at scale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EBBBDF-E4C1-1EE3-9FB8-380270363ED5}"/>
                </a:ext>
              </a:extLst>
            </p:cNvPr>
            <p:cNvSpPr/>
            <p:nvPr/>
          </p:nvSpPr>
          <p:spPr>
            <a:xfrm>
              <a:off x="7352720" y="5720935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9" tIns="42646" rIns="289398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86FB33-BE15-67F7-F600-4CF64FD333EF}"/>
                </a:ext>
              </a:extLst>
            </p:cNvPr>
            <p:cNvSpPr/>
            <p:nvPr/>
          </p:nvSpPr>
          <p:spPr>
            <a:xfrm>
              <a:off x="4681766" y="4964828"/>
              <a:ext cx="2672754" cy="1603652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Monitoring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Monitor &amp; evaluate and use learnings for problem-solving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32DEAD0-EFEE-64B7-F500-96965B5E8309}"/>
                </a:ext>
              </a:extLst>
            </p:cNvPr>
            <p:cNvSpPr/>
            <p:nvPr/>
          </p:nvSpPr>
          <p:spPr>
            <a:xfrm>
              <a:off x="7969253" y="4964828"/>
              <a:ext cx="2894687" cy="1603652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Accountability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Establish and monitor joint accountability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10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69BE-5ED4-38FF-B869-A00DDE14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35" y="192505"/>
            <a:ext cx="11734800" cy="89635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A99A"/>
                </a:solidFill>
              </a:rPr>
              <a:t>Scalable and sustainable prevention to 2030 and beyond. </a:t>
            </a:r>
            <a:r>
              <a:rPr lang="en-US" sz="2800" dirty="0">
                <a:solidFill>
                  <a:srgbClr val="C00000"/>
                </a:solidFill>
              </a:rPr>
              <a:t>5 Ps of prioritization</a:t>
            </a:r>
            <a:br>
              <a:rPr lang="en-US" sz="2800" dirty="0">
                <a:solidFill>
                  <a:srgbClr val="00A99A"/>
                </a:solidFill>
              </a:rPr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 right people, right places, packages, best platforms, prices</a:t>
            </a:r>
            <a:endParaRPr lang="en-CH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82445E75-3FA1-6723-F230-39E6DDDC5C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1" y="6248400"/>
            <a:ext cx="994083" cy="495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708A8-0344-2ED1-412A-F5D266320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858"/>
            <a:ext cx="9223683" cy="57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5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FCB6-C9A2-0635-5C5C-C5662591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3" y="2919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Rationale for prevention targets – and how they relate to HIV incidence</a:t>
            </a:r>
            <a:endParaRPr lang="en-CH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7F214B-1331-2C79-521C-1FC7FD70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3" y="1453771"/>
            <a:ext cx="11034200" cy="53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5BF6-9FF9-9E23-BBBF-BEA3E3E1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" y="109633"/>
            <a:ext cx="10515600" cy="7838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A99A"/>
                </a:solidFill>
              </a:rPr>
              <a:t>A new financing context </a:t>
            </a:r>
            <a:endParaRPr lang="en-CH" sz="3600" dirty="0">
              <a:solidFill>
                <a:srgbClr val="00A99A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C62288-C085-AE1C-B7CA-A31B9A7EAC6D}"/>
              </a:ext>
            </a:extLst>
          </p:cNvPr>
          <p:cNvGraphicFramePr/>
          <p:nvPr/>
        </p:nvGraphicFramePr>
        <p:xfrm>
          <a:off x="5951918" y="737732"/>
          <a:ext cx="2908300" cy="283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EFA6C0-6EE9-E838-CB1D-1B040EDFF43F}"/>
              </a:ext>
            </a:extLst>
          </p:cNvPr>
          <p:cNvGraphicFramePr/>
          <p:nvPr/>
        </p:nvGraphicFramePr>
        <p:xfrm>
          <a:off x="8860218" y="670066"/>
          <a:ext cx="3298682" cy="297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6AA952A9-06F7-206C-FCB7-FBCCD19B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293" y="1898676"/>
            <a:ext cx="8493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Need: </a:t>
            </a:r>
            <a:endParaRPr kumimoji="0" lang="en-US" altLang="en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US$ 21.9 billion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5FE6431-4C13-3BC5-E968-2FD4814C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412" y="1782167"/>
            <a:ext cx="8493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Need:</a:t>
            </a:r>
            <a:r>
              <a:rPr kumimoji="0" lang="en-US" altLang="en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US$ 29.3 billion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87DEB4-38FA-06A1-09CC-03AA4F84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18" y="97152"/>
            <a:ext cx="6001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CH" b="1" i="0" u="none" strike="noStrike" cap="none" normalizeH="0" baseline="0" dirty="0">
                <a:ln>
                  <a:noFill/>
                </a:ln>
                <a:solidFill>
                  <a:srgbClr val="1F69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10. </a:t>
            </a:r>
            <a:r>
              <a:rPr kumimoji="0" lang="en-ZA" altLang="en-C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Adjusted Resource Needs Estimates for HIV Prevention, 2025 vs 2030 </a:t>
            </a:r>
            <a:r>
              <a:rPr kumimoji="0" lang="en-ZA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ZA" altLang="en-CH" b="1" i="1" u="sng" strike="noStrike" cap="none" normalizeH="0" baseline="30000" dirty="0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[</a:t>
            </a:r>
            <a:r>
              <a:rPr kumimoji="0" lang="en-ZA" altLang="en-CH" b="1" i="1" u="sng" strike="noStrike" cap="none" normalizeH="0" baseline="30000" dirty="0" err="1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i</a:t>
            </a:r>
            <a:r>
              <a:rPr kumimoji="0" lang="en-ZA" altLang="en-CH" b="1" i="1" u="sng" strike="noStrike" cap="none" normalizeH="0" baseline="30000" dirty="0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]</a:t>
            </a:r>
            <a:r>
              <a:rPr kumimoji="0" lang="en-ZA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ZA" altLang="en-C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2447A-4F42-A91B-7A10-17044BFE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0F552-EFAC-DDDA-D83D-7179B38E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CH" sz="10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CH" sz="1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       </a:t>
            </a:r>
            <a:endParaRPr kumimoji="0" lang="en-ZA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DF04B-336D-1AAC-1EEA-BE4185D5F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H" altLang="en-CH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E3F4B-09F2-DA07-6623-7C19792F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9" y="6286702"/>
            <a:ext cx="5623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CH" sz="600" b="0" i="0" u="sng" strike="noStrike" cap="none" normalizeH="0" baseline="30000" dirty="0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[</a:t>
            </a:r>
            <a:r>
              <a:rPr kumimoji="0" lang="en-ZA" altLang="en-CH" sz="600" b="0" i="0" u="sng" strike="noStrike" cap="none" normalizeH="0" baseline="30000" dirty="0" err="1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i</a:t>
            </a:r>
            <a:r>
              <a:rPr kumimoji="0" lang="en-ZA" altLang="en-CH" sz="600" b="0" i="0" u="sng" strike="noStrike" cap="none" normalizeH="0" baseline="30000" dirty="0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]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UNAIDS (2021). Global AIDS Strategy 2021-2026 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—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End Inequalities. End AIDS. Page 103. Online at 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https://www.unaids.org/sites/default/files/media_asset/global-AIDS-strategy-2021-2026_en.pdf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&amp; UNAIDS (2025). AIDS, crisis and the power to transform: UNAIDS Global AIDS Update 2025. Geneva: Joint United Nations Programme on HIV/AIDS; 2025. Licence: CC BY-NC-SA 3.0 IGO. </a:t>
            </a:r>
            <a:r>
              <a:rPr kumimoji="0" lang="en-US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Page 112-113. Online at </a:t>
            </a:r>
            <a:r>
              <a:rPr kumimoji="0" lang="en-US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/>
              </a:rPr>
              <a:t>https://www.unaids.org/en/resources/documents/2025/2025-global-aids-update</a:t>
            </a:r>
            <a:endParaRPr kumimoji="0" lang="en-US" altLang="en-C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233077A-1EF0-436B-3BF4-8C4E7F11E505}"/>
              </a:ext>
            </a:extLst>
          </p:cNvPr>
          <p:cNvGraphicFramePr/>
          <p:nvPr/>
        </p:nvGraphicFramePr>
        <p:xfrm>
          <a:off x="5951918" y="3669819"/>
          <a:ext cx="6235700" cy="317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93A28B5-3B2A-384E-2F4C-E34D9F1EED06}"/>
              </a:ext>
            </a:extLst>
          </p:cNvPr>
          <p:cNvSpPr txBox="1"/>
          <p:nvPr/>
        </p:nvSpPr>
        <p:spPr>
          <a:xfrm>
            <a:off x="333343" y="1346493"/>
            <a:ext cx="52852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45% reduction in cost for meeting 2030 prevention targets in low-and middle-income countries compared to the resource needs estimate for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Reductions in commodity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Improved focus of programs and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bulk of resource need for prevention is now in middle- income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Among the Top 10 LMICs for prevention resource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9 of 10 are middle- income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8 of 10 are outside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384763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D92C-DB49-F7A9-88FD-0874055D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2" y="136525"/>
            <a:ext cx="10515600" cy="1325563"/>
          </a:xfrm>
        </p:spPr>
        <p:txBody>
          <a:bodyPr/>
          <a:lstStyle/>
          <a:p>
            <a:r>
              <a:rPr lang="en-US" dirty="0"/>
              <a:t>2030 </a:t>
            </a:r>
            <a:r>
              <a:rPr lang="en-US" dirty="0" err="1"/>
              <a:t>PrEP</a:t>
            </a:r>
            <a:r>
              <a:rPr lang="en-US" dirty="0"/>
              <a:t> targets in LMICs by income level</a:t>
            </a:r>
            <a:endParaRPr lang="en-C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72D80A-5FA1-8C9C-08EE-0C7EBDE41E2F}"/>
              </a:ext>
            </a:extLst>
          </p:cNvPr>
          <p:cNvGraphicFramePr>
            <a:graphicFrameLocks/>
          </p:cNvGraphicFramePr>
          <p:nvPr/>
        </p:nvGraphicFramePr>
        <p:xfrm>
          <a:off x="173736" y="1572768"/>
          <a:ext cx="8714231" cy="492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1663BA-8558-0122-611E-CC3B1D254924}"/>
              </a:ext>
            </a:extLst>
          </p:cNvPr>
          <p:cNvGraphicFramePr>
            <a:graphicFrameLocks/>
          </p:cNvGraphicFramePr>
          <p:nvPr/>
        </p:nvGraphicFramePr>
        <p:xfrm>
          <a:off x="8622792" y="1572768"/>
          <a:ext cx="3474720" cy="346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07707E-3B94-3538-EBF4-D64CC4F2827E}"/>
              </a:ext>
            </a:extLst>
          </p:cNvPr>
          <p:cNvSpPr txBox="1"/>
          <p:nvPr/>
        </p:nvSpPr>
        <p:spPr>
          <a:xfrm>
            <a:off x="3118104" y="3636950"/>
            <a:ext cx="5073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this is South Africa                                         </a:t>
            </a:r>
            <a:r>
              <a:rPr kumimoji="0" lang="en-US" sz="1200" b="0" i="0" u="none" strike="sng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50% of this is Mozambique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4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345D-394A-F224-7868-6CE70A6B0E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83227" y="900387"/>
            <a:ext cx="2577539" cy="1181076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sustained and accelerated primary prevention, 2030 targets will be out of reach and gains lost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F4E5-B12A-CFCB-31C4-CAA2C4A7B4BB}"/>
              </a:ext>
            </a:extLst>
          </p:cNvPr>
          <p:cNvSpPr txBox="1"/>
          <p:nvPr/>
        </p:nvSpPr>
        <p:spPr>
          <a:xfrm>
            <a:off x="7399661" y="6350169"/>
            <a:ext cx="46664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UNAIDS estimates and projections from Avenir Health, October 2025.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more information please see: https://www.unaids.org/sites/default/files/2025-04/JC3144_Estimates_Funding_cuts_impact_En.pdf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7BA7D-7F51-AB31-FF72-FB68BDF79FE4}"/>
              </a:ext>
            </a:extLst>
          </p:cNvPr>
          <p:cNvSpPr txBox="1"/>
          <p:nvPr/>
        </p:nvSpPr>
        <p:spPr>
          <a:xfrm>
            <a:off x="180568" y="507831"/>
            <a:ext cx="1076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HIV infections: Trends and projections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three scenarios, global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B59C6-0A6A-F50A-B67F-DC775D1057CE}"/>
              </a:ext>
            </a:extLst>
          </p:cNvPr>
          <p:cNvSpPr txBox="1"/>
          <p:nvPr/>
        </p:nvSpPr>
        <p:spPr>
          <a:xfrm>
            <a:off x="180568" y="97760"/>
            <a:ext cx="10767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world’s HIV response at a tipping point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5CCC6826-3104-DB22-0DE2-9866122CF1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8" y="6390908"/>
            <a:ext cx="747017" cy="369332"/>
          </a:xfrm>
          <a:prstGeom prst="rect">
            <a:avLst/>
          </a:prstGeom>
        </p:spPr>
      </p:pic>
      <p:pic>
        <p:nvPicPr>
          <p:cNvPr id="11" name="Picture 10" descr="A black and red letter a&#10;&#10;AI-generated content may be incorrect.">
            <a:extLst>
              <a:ext uri="{FF2B5EF4-FFF2-40B4-BE49-F238E27FC236}">
                <a16:creationId xmlns:a16="http://schemas.microsoft.com/office/drawing/2014/main" id="{220AD228-FF21-6429-3122-5542CE6C9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6532055"/>
            <a:ext cx="1152144" cy="2160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FD89A1-0756-48E7-AE2F-005B93189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12644"/>
              </p:ext>
            </p:extLst>
          </p:nvPr>
        </p:nvGraphicFramePr>
        <p:xfrm>
          <a:off x="393366" y="1372840"/>
          <a:ext cx="7204576" cy="455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889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21B-130F-9FD6-1992-B37B6DB9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27" y="636292"/>
            <a:ext cx="303381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2030 Condom targets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600AE-79C0-0A43-0A70-793DC58D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89" y="94569"/>
            <a:ext cx="7442911" cy="6763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50572-CF2C-6F82-F8C1-3B92766B2B6B}"/>
              </a:ext>
            </a:extLst>
          </p:cNvPr>
          <p:cNvSpPr txBox="1"/>
          <p:nvPr/>
        </p:nvSpPr>
        <p:spPr>
          <a:xfrm>
            <a:off x="649540" y="2667525"/>
            <a:ext cx="3960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differentiated total market/ program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role for markets in high-income and (upper) middle- income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role for international financing in lower- income countries with high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640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6D9E-C1E8-600A-799C-C9716807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246254"/>
            <a:ext cx="10515600" cy="29260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From needs estimates to delivery and financing (illustrative country table)</a:t>
            </a:r>
            <a:endParaRPr lang="en-CH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FF1DF6-C72C-4792-41AC-A07C06A9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55342"/>
              </p:ext>
            </p:extLst>
          </p:nvPr>
        </p:nvGraphicFramePr>
        <p:xfrm>
          <a:off x="36576" y="657731"/>
          <a:ext cx="12127990" cy="6200269"/>
        </p:xfrm>
        <a:graphic>
          <a:graphicData uri="http://schemas.openxmlformats.org/drawingml/2006/table">
            <a:tbl>
              <a:tblPr firstRow="1" firstCol="1" bandRow="1"/>
              <a:tblGrid>
                <a:gridCol w="3283653">
                  <a:extLst>
                    <a:ext uri="{9D8B030D-6E8A-4147-A177-3AD203B41FA5}">
                      <a16:colId xmlns:a16="http://schemas.microsoft.com/office/drawing/2014/main" val="400177697"/>
                    </a:ext>
                  </a:extLst>
                </a:gridCol>
                <a:gridCol w="1351337">
                  <a:extLst>
                    <a:ext uri="{9D8B030D-6E8A-4147-A177-3AD203B41FA5}">
                      <a16:colId xmlns:a16="http://schemas.microsoft.com/office/drawing/2014/main" val="3742581936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5568868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41364450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93943615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32914066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183928391"/>
                    </a:ext>
                  </a:extLst>
                </a:gridCol>
              </a:tblGrid>
              <a:tr h="563056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Prevention options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  <a:b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(illustrative)</a:t>
                      </a:r>
                      <a:endParaRPr lang="en-CH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 /market segment</a:t>
                      </a:r>
                    </a:p>
                    <a:p>
                      <a:pPr marL="0" algn="ctr">
                        <a:buNone/>
                      </a:pPr>
                      <a:r>
                        <a:rPr lang="en-ZA" sz="14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(share in % of products and populations to be reached)</a:t>
                      </a:r>
                      <a:endParaRPr lang="en-CH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Funding source for free &amp; subsidized  </a:t>
                      </a:r>
                      <a:r>
                        <a:rPr lang="en-ZA" sz="14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(share in % of cost)</a:t>
                      </a:r>
                      <a:endParaRPr lang="en-CH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buNone/>
                      </a:pPr>
                      <a:endParaRPr lang="en-CH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91535"/>
                  </a:ext>
                </a:extLst>
              </a:tr>
              <a:tr h="528297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Free (public)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Subsidized </a:t>
                      </a:r>
                      <a:r>
                        <a:rPr lang="en-ZA" sz="1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(social marketing)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Sold </a:t>
                      </a:r>
                      <a:r>
                        <a:rPr lang="en-ZA" sz="1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(private /out of pocket)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Government 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Donors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02497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Condoms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 million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30619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PrEP (Daily Oral)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63413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PrEP (Long-acting)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230 000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82932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PEP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07072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VMMC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39499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Needles &amp; syringes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 million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31993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OAMT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4 800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54564"/>
                  </a:ext>
                </a:extLst>
              </a:tr>
              <a:tr h="563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People-centred programs and access platforms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</a:t>
                      </a:r>
                      <a:b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ZA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(illustrative)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Facility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Outreach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Virtual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Government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Donors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0428"/>
                  </a:ext>
                </a:extLst>
              </a:tr>
              <a:tr h="563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Women &amp; girls in locations with elevated HIV incidence </a:t>
                      </a:r>
                      <a:r>
                        <a:rPr lang="en-ZA" sz="16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(&gt;0.2%)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93969"/>
                  </a:ext>
                </a:extLst>
              </a:tr>
              <a:tr h="563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Men and boys in locations with elevated HIV incidence </a:t>
                      </a:r>
                      <a:r>
                        <a:rPr lang="en-ZA" sz="16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(&gt;0.2%)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400 000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88756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Sex Workers reached 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13949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MSM reached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50453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TG people reached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4201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PWID reached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28662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Prisoners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72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46B1-3FAF-A00F-B352-96C11F11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262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A99A"/>
                </a:solidFill>
              </a:rPr>
              <a:t>Key milestones of a roll-out plan for 2030</a:t>
            </a:r>
            <a:endParaRPr lang="en-CH" dirty="0">
              <a:solidFill>
                <a:srgbClr val="00A99A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F024B6-43F4-B1A7-1AA7-4E8215B15C46}"/>
              </a:ext>
            </a:extLst>
          </p:cNvPr>
          <p:cNvGraphicFramePr>
            <a:graphicFrameLocks noGrp="1"/>
          </p:cNvGraphicFramePr>
          <p:nvPr/>
        </p:nvGraphicFramePr>
        <p:xfrm>
          <a:off x="549441" y="1485593"/>
          <a:ext cx="10515600" cy="4626122"/>
        </p:xfrm>
        <a:graphic>
          <a:graphicData uri="http://schemas.openxmlformats.org/drawingml/2006/table">
            <a:tbl>
              <a:tblPr firstRow="1" firstCol="1" bandRow="1"/>
              <a:tblGrid>
                <a:gridCol w="477427">
                  <a:extLst>
                    <a:ext uri="{9D8B030D-6E8A-4147-A177-3AD203B41FA5}">
                      <a16:colId xmlns:a16="http://schemas.microsoft.com/office/drawing/2014/main" val="224804411"/>
                    </a:ext>
                  </a:extLst>
                </a:gridCol>
                <a:gridCol w="8310127">
                  <a:extLst>
                    <a:ext uri="{9D8B030D-6E8A-4147-A177-3AD203B41FA5}">
                      <a16:colId xmlns:a16="http://schemas.microsoft.com/office/drawing/2014/main" val="1524011915"/>
                    </a:ext>
                  </a:extLst>
                </a:gridCol>
                <a:gridCol w="1728046">
                  <a:extLst>
                    <a:ext uri="{9D8B030D-6E8A-4147-A177-3AD203B41FA5}">
                      <a16:colId xmlns:a16="http://schemas.microsoft.com/office/drawing/2014/main" val="2562898770"/>
                    </a:ext>
                  </a:extLst>
                </a:gridCol>
              </a:tblGrid>
              <a:tr h="297962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Due Date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17584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Needs Estimates</a:t>
                      </a:r>
                      <a:r>
                        <a:rPr lang="en-ZA" sz="1600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Revise prevention denominators for those in need of targeted services 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April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89209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Method Mix Tables</a:t>
                      </a:r>
                      <a:r>
                        <a:rPr lang="en-ZA" sz="1600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Set annual numeric access targets per population and intervention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April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5718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M&amp;E Tools: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Update tools to track overall HIV prevention use (i.e., any method at last sex)  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June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7763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Access Platforms: 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Map prevention use by population and product across delivery models 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June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64456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Market Approach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Analyse viability of increased self-care and social enterprise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August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7223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Resource Needs:</a:t>
                      </a: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Estimate domestic and external funding required to meet access targets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September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04969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Planning: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Develop National “Prevention 2030” Action Plan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December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8211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Monitoring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Update Prevention 2030 country scorecards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Annually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746388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Resource Tracking: 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Assess prevention spending; focus on domestic and KP expenditure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Annually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37087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Management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TBC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728007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78639A69-4403-B958-D867-003E11D076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3" y="6334353"/>
            <a:ext cx="747017" cy="369332"/>
          </a:xfrm>
          <a:prstGeom prst="rect">
            <a:avLst/>
          </a:prstGeom>
        </p:spPr>
      </p:pic>
      <p:pic>
        <p:nvPicPr>
          <p:cNvPr id="10" name="Picture 9" descr="A black and red letter a&#10;&#10;AI-generated content may be incorrect.">
            <a:extLst>
              <a:ext uri="{FF2B5EF4-FFF2-40B4-BE49-F238E27FC236}">
                <a16:creationId xmlns:a16="http://schemas.microsoft.com/office/drawing/2014/main" id="{74CBC2F1-D4B2-6678-B731-559D8ABA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411005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9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0E18-C764-12A1-6829-8D4F5D1A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A99A"/>
                </a:solidFill>
              </a:rPr>
              <a:t>Call to action: A new era of prevention</a:t>
            </a:r>
            <a:endParaRPr lang="en-CH" sz="3600" dirty="0">
              <a:solidFill>
                <a:srgbClr val="00A99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4C8-BDA8-9C80-172B-2AE277D3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44"/>
            <a:ext cx="10515600" cy="47451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New set of targets</a:t>
            </a:r>
          </a:p>
          <a:p>
            <a:pPr lvl="0"/>
            <a:r>
              <a:rPr lang="en-US" dirty="0"/>
              <a:t>New approach to prevention needs estimates</a:t>
            </a:r>
          </a:p>
          <a:p>
            <a:pPr lvl="0"/>
            <a:r>
              <a:rPr lang="en-US" dirty="0"/>
              <a:t>Will enable </a:t>
            </a:r>
          </a:p>
          <a:p>
            <a:pPr lvl="1"/>
            <a:r>
              <a:rPr lang="en-US" dirty="0"/>
              <a:t>more granular &amp; more systematic analysis of need across populations and prevention options</a:t>
            </a:r>
          </a:p>
          <a:p>
            <a:pPr lvl="1"/>
            <a:r>
              <a:rPr lang="en-US" dirty="0"/>
              <a:t>annual tracking of progress at all levels</a:t>
            </a:r>
          </a:p>
          <a:p>
            <a:pPr lvl="1"/>
            <a:r>
              <a:rPr lang="en-US" dirty="0"/>
              <a:t>prioritization and alignment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A new era, a new framework</a:t>
            </a:r>
          </a:p>
          <a:p>
            <a:pPr lvl="1"/>
            <a:r>
              <a:rPr lang="en-US" dirty="0"/>
              <a:t>Country-led, streamlined, sustainable models &amp; costs</a:t>
            </a:r>
          </a:p>
          <a:p>
            <a:pPr lvl="1"/>
            <a:r>
              <a:rPr lang="en-US" dirty="0"/>
              <a:t>Revised state-of-the-art country prevention plans are needed to chart the way to 2030</a:t>
            </a:r>
          </a:p>
          <a:p>
            <a:r>
              <a:rPr lang="en-US" dirty="0">
                <a:solidFill>
                  <a:srgbClr val="00A99A"/>
                </a:solidFill>
              </a:rPr>
              <a:t>2026 – we can make it the year of a renewed prevention push!</a:t>
            </a:r>
          </a:p>
          <a:p>
            <a:endParaRPr lang="en-CH" dirty="0">
              <a:solidFill>
                <a:srgbClr val="00A99A"/>
              </a:solidFill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C38D7A3C-F58E-E993-87C2-44634636D2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8" y="6241596"/>
            <a:ext cx="747017" cy="369332"/>
          </a:xfrm>
          <a:prstGeom prst="rect">
            <a:avLst/>
          </a:prstGeom>
        </p:spPr>
      </p:pic>
      <p:pic>
        <p:nvPicPr>
          <p:cNvPr id="5" name="Picture 4" descr="A black and red letter a&#10;&#10;AI-generated content may be incorrect.">
            <a:extLst>
              <a:ext uri="{FF2B5EF4-FFF2-40B4-BE49-F238E27FC236}">
                <a16:creationId xmlns:a16="http://schemas.microsoft.com/office/drawing/2014/main" id="{FCB83B86-FF1A-C6DF-F149-92D47B69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6318248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BE14-2499-B7E5-001D-0B212B50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you, Merci, </a:t>
            </a:r>
            <a:r>
              <a:rPr lang="en-US" sz="5400" dirty="0" err="1"/>
              <a:t>Obrigado</a:t>
            </a:r>
            <a:endParaRPr lang="en-CH" sz="5400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315E3F6C-4094-B8B8-C3C2-7CD3B77695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09" y="5617029"/>
            <a:ext cx="2093361" cy="991177"/>
          </a:xfrm>
          <a:prstGeom prst="rect">
            <a:avLst/>
          </a:prstGeom>
        </p:spPr>
      </p:pic>
      <p:pic>
        <p:nvPicPr>
          <p:cNvPr id="5" name="Picture 4" descr="A black and red letter a&#10;&#10;AI-generated content may be incorrect.">
            <a:extLst>
              <a:ext uri="{FF2B5EF4-FFF2-40B4-BE49-F238E27FC236}">
                <a16:creationId xmlns:a16="http://schemas.microsoft.com/office/drawing/2014/main" id="{3044B051-F39C-6A4C-F428-24AD73DE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6" y="5921828"/>
            <a:ext cx="2920453" cy="5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C3E4-C35B-05DB-FF1D-80039923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3" y="8839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A99A"/>
                </a:solidFill>
              </a:rPr>
              <a:t>Progress made in the Africa region through a combination of treatment and primary prevention </a:t>
            </a:r>
            <a:endParaRPr lang="en-CH" sz="3200" dirty="0">
              <a:solidFill>
                <a:srgbClr val="00A99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98B8D-8A16-3471-6FEC-A8C4F1C0DE27}"/>
              </a:ext>
            </a:extLst>
          </p:cNvPr>
          <p:cNvSpPr txBox="1"/>
          <p:nvPr/>
        </p:nvSpPr>
        <p:spPr>
          <a:xfrm>
            <a:off x="275721" y="2066560"/>
            <a:ext cx="2521907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but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- large gaps remain to reach targets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- </a:t>
            </a:r>
            <a:r>
              <a:rPr lang="en-US" dirty="0">
                <a:solidFill>
                  <a:srgbClr val="C00000"/>
                </a:solidFill>
              </a:rPr>
              <a:t>progress</a:t>
            </a:r>
            <a:r>
              <a:rPr lang="en-US" sz="1800" dirty="0">
                <a:solidFill>
                  <a:srgbClr val="C00000"/>
                </a:solidFill>
              </a:rPr>
              <a:t> is unequal between countries and,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- threatened by declining investment</a:t>
            </a:r>
            <a:endParaRPr lang="en-CH" dirty="0">
              <a:solidFill>
                <a:srgbClr val="C00000"/>
              </a:solidFill>
            </a:endParaRP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EA7D5D1F-E538-CF08-24DD-35FCD450E4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7" y="6300583"/>
            <a:ext cx="747017" cy="36933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FACD45-B57B-6633-6BCE-B69815E5C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803034"/>
              </p:ext>
            </p:extLst>
          </p:nvPr>
        </p:nvGraphicFramePr>
        <p:xfrm>
          <a:off x="3143667" y="1621665"/>
          <a:ext cx="766127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00F053-D14E-596A-CAE2-FBEAD8A45CCC}"/>
              </a:ext>
            </a:extLst>
          </p:cNvPr>
          <p:cNvSpPr txBox="1"/>
          <p:nvPr/>
        </p:nvSpPr>
        <p:spPr>
          <a:xfrm>
            <a:off x="5988468" y="6069840"/>
            <a:ext cx="2837252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accent6"/>
                </a:solidFill>
              </a:rPr>
              <a:t>2030 Target: 90%</a:t>
            </a:r>
            <a:r>
              <a:rPr lang="en-US" sz="1100" b="1" baseline="0">
                <a:solidFill>
                  <a:schemeClr val="accent6"/>
                </a:solidFill>
              </a:rPr>
              <a:t> reduction compared to 2010</a:t>
            </a:r>
            <a:endParaRPr lang="en-CH" sz="11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0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78F-F989-0336-77FF-F4298F5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51" y="2724037"/>
            <a:ext cx="4998963" cy="1932184"/>
          </a:xfrm>
        </p:spPr>
        <p:txBody>
          <a:bodyPr>
            <a:normAutofit/>
          </a:bodyPr>
          <a:lstStyle/>
          <a:p>
            <a:r>
              <a:rPr lang="en-US" dirty="0"/>
              <a:t>Global AIDS Strategy </a:t>
            </a:r>
            <a:br>
              <a:rPr lang="en-US" dirty="0"/>
            </a:br>
            <a:r>
              <a:rPr lang="en-US" dirty="0"/>
              <a:t>2026-2031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EBA24-06F9-5C9F-0268-F67D1968E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5" y="0"/>
            <a:ext cx="69272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7DC29-B6BC-7C64-02F5-C3884655744D}"/>
              </a:ext>
            </a:extLst>
          </p:cNvPr>
          <p:cNvSpPr txBox="1"/>
          <p:nvPr/>
        </p:nvSpPr>
        <p:spPr>
          <a:xfrm>
            <a:off x="259251" y="4286889"/>
            <a:ext cx="516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6A0A8"/>
                </a:solidFill>
              </a:rPr>
              <a:t>2030 Global AIDS Targets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37173B-707B-D532-BF7C-9C74C63936DF}"/>
              </a:ext>
            </a:extLst>
          </p:cNvPr>
          <p:cNvSpPr/>
          <p:nvPr/>
        </p:nvSpPr>
        <p:spPr>
          <a:xfrm>
            <a:off x="5258214" y="1014984"/>
            <a:ext cx="6927275" cy="11795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953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107F3-1F45-FEFB-F8E7-1D46E484F8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81E5C-0A8C-F70A-5DDE-F5273DBD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</a:rPr>
              <a:t>Bold Vision</a:t>
            </a:r>
            <a:endParaRPr lang="en-CH" sz="10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BEC3-7D3A-1EE0-518E-2F656A57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35" y="2396004"/>
            <a:ext cx="11066930" cy="389068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By 2030, every person at risk of HIV will have access to a prevention option that suits their needs.</a:t>
            </a:r>
            <a:endParaRPr lang="en-CH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E3B08-9103-6285-A233-AA0532A0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0F06-1F38-9876-E583-45253292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71314"/>
            <a:ext cx="113183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Reality of a Funding Crisis</a:t>
            </a:r>
            <a:endParaRPr lang="en-CH" sz="8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F46D-4E72-A9BE-26A7-2D1BF1F9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35" y="2044700"/>
            <a:ext cx="11066930" cy="48133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We will not achieve our bold vision for 2030 in a constrained environment without significant transformation.</a:t>
            </a:r>
          </a:p>
          <a:p>
            <a:pPr marL="0" indent="0" algn="ctr">
              <a:buNone/>
            </a:pPr>
            <a:endParaRPr lang="en-US" sz="2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Countries now need to reshape their responses towards country-led, sustainable, well-prioritized, efficient prevention programs.</a:t>
            </a:r>
          </a:p>
          <a:p>
            <a:pPr marL="0" indent="0" algn="ctr">
              <a:buNone/>
            </a:pPr>
            <a:endParaRPr lang="en-US" sz="27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rgbClr val="D30000"/>
                </a:solidFill>
              </a:rPr>
              <a:t>-&gt; optimally use available resources</a:t>
            </a:r>
            <a:endParaRPr lang="en-CH" sz="6600" b="1" dirty="0">
              <a:solidFill>
                <a:srgbClr val="D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8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C0C4-2022-9249-59D2-A1DAB76E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305324-1126-FC5B-CDD9-EF69826F64EC}"/>
              </a:ext>
            </a:extLst>
          </p:cNvPr>
          <p:cNvSpPr txBox="1"/>
          <p:nvPr/>
        </p:nvSpPr>
        <p:spPr>
          <a:xfrm>
            <a:off x="10304422" y="839797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7AF1B-C0D4-7C94-623D-15E3A28F15A7}"/>
              </a:ext>
            </a:extLst>
          </p:cNvPr>
          <p:cNvSpPr txBox="1"/>
          <p:nvPr/>
        </p:nvSpPr>
        <p:spPr>
          <a:xfrm>
            <a:off x="245979" y="240170"/>
            <a:ext cx="1024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Zooming in on 2030 programmatic primary prevention targets within GAS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F09546-C3D2-1054-2009-2B6B542E7E42}"/>
              </a:ext>
            </a:extLst>
          </p:cNvPr>
          <p:cNvSpPr txBox="1"/>
          <p:nvPr/>
        </p:nvSpPr>
        <p:spPr>
          <a:xfrm>
            <a:off x="2847717" y="850905"/>
            <a:ext cx="94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Outputs</a:t>
            </a:r>
            <a:endParaRPr kumimoji="0" lang="en-CH" sz="1600" b="1" i="0" u="none" strike="noStrike" kern="1200" cap="none" spc="0" normalizeH="0" baseline="0" noProof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8ED55-A53B-7E4E-EEF9-974A87BC9523}"/>
              </a:ext>
            </a:extLst>
          </p:cNvPr>
          <p:cNvSpPr txBox="1"/>
          <p:nvPr/>
        </p:nvSpPr>
        <p:spPr>
          <a:xfrm>
            <a:off x="6520200" y="833176"/>
            <a:ext cx="115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Outcomes</a:t>
            </a:r>
            <a:endParaRPr kumimoji="0" lang="en-CH" sz="1600" b="1" i="0" u="none" strike="noStrike" kern="1200" cap="none" spc="0" normalizeH="0" baseline="0" noProof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6A8A8C-FBBF-0606-092A-667AB9ADE146}"/>
              </a:ext>
            </a:extLst>
          </p:cNvPr>
          <p:cNvSpPr txBox="1"/>
          <p:nvPr/>
        </p:nvSpPr>
        <p:spPr>
          <a:xfrm>
            <a:off x="2815232" y="2167128"/>
            <a:ext cx="2920298" cy="2523745"/>
          </a:xfrm>
          <a:prstGeom prst="roundRect">
            <a:avLst>
              <a:gd name="adj" fmla="val 3668"/>
            </a:avLst>
          </a:prstGeom>
          <a:solidFill>
            <a:srgbClr val="ECF9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>
              <a:lnSpc>
                <a:spcPct val="80000"/>
              </a:lnSpc>
              <a:defRPr sz="1050" b="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Translated into: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reached with person-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prevention programs*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country distribution need met for condoms,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PEP, needles, syringes, OAMT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adolescents and young people receive CSE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of people-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HIV prevention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programmes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key populations delivered by community-led organizations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Achieved through trusted health, community, virtual and other sector platforms for women &amp; girls, men &amp; boys in settings with high HIV and  five key popula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tions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0A3D5-B886-FEBD-9B16-886C9DD5B73D}"/>
              </a:ext>
            </a:extLst>
          </p:cNvPr>
          <p:cNvSpPr txBox="1"/>
          <p:nvPr/>
        </p:nvSpPr>
        <p:spPr>
          <a:xfrm>
            <a:off x="10233272" y="2447828"/>
            <a:ext cx="1838917" cy="1962344"/>
          </a:xfrm>
          <a:prstGeom prst="roundRect">
            <a:avLst>
              <a:gd name="adj" fmla="val 83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New HIV infections reduced by 90% in 2030 compared to 2010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82CB5-5932-DA65-8660-F7632672355A}"/>
              </a:ext>
            </a:extLst>
          </p:cNvPr>
          <p:cNvSpPr txBox="1"/>
          <p:nvPr/>
        </p:nvSpPr>
        <p:spPr>
          <a:xfrm>
            <a:off x="6495108" y="1173905"/>
            <a:ext cx="2978492" cy="988777"/>
          </a:xfrm>
          <a:prstGeom prst="roundRect">
            <a:avLst>
              <a:gd name="adj" fmla="val 580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90%* of people in need of prevention use effective prevention options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F7D5B566-3578-56BE-A282-9EE6E5B90FC4}"/>
              </a:ext>
            </a:extLst>
          </p:cNvPr>
          <p:cNvSpPr/>
          <p:nvPr/>
        </p:nvSpPr>
        <p:spPr>
          <a:xfrm>
            <a:off x="9646686" y="1163798"/>
            <a:ext cx="376606" cy="4636367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6C011DA-CC91-6B91-BBAF-6ADE145490F3}"/>
              </a:ext>
            </a:extLst>
          </p:cNvPr>
          <p:cNvSpPr/>
          <p:nvPr/>
        </p:nvSpPr>
        <p:spPr>
          <a:xfrm>
            <a:off x="5929513" y="1184246"/>
            <a:ext cx="376606" cy="4615920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1F5DE3-694B-89AA-159F-DEF62E193165}"/>
              </a:ext>
            </a:extLst>
          </p:cNvPr>
          <p:cNvSpPr txBox="1"/>
          <p:nvPr/>
        </p:nvSpPr>
        <p:spPr>
          <a:xfrm>
            <a:off x="6495108" y="2162682"/>
            <a:ext cx="2978492" cy="2532637"/>
          </a:xfrm>
          <a:prstGeom prst="roundRect">
            <a:avLst>
              <a:gd name="adj" fmla="val 2295"/>
            </a:avLst>
          </a:prstGeom>
          <a:solidFill>
            <a:srgbClr val="ECF9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>
              <a:lnSpc>
                <a:spcPct val="80000"/>
              </a:lnSpc>
              <a:defRPr sz="900" b="0">
                <a:solidFill>
                  <a:srgbClr val="009999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Translated into thematic targets: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condom use with non-regular partners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 to 80% use of ARV-based prevention – PEP/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including long-acting products in line with epidemiology** and people’s choices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Population-specific targets: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boys &amp; men accessed VMMC in 15 priority countries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who inject drugs use safe injecting equipment, 50% of people who inject opioids on OST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condom use at paid sex among sex workers and their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07777-0D17-A7B9-DF33-AAA9350D929B}"/>
              </a:ext>
            </a:extLst>
          </p:cNvPr>
          <p:cNvSpPr txBox="1"/>
          <p:nvPr/>
        </p:nvSpPr>
        <p:spPr>
          <a:xfrm>
            <a:off x="6495108" y="5882670"/>
            <a:ext cx="347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** For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targets, indicative HIV incidence thresholds by sub-populations will be updated and simplified, while maintaining the principle of a differentiated approach.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D5EB94-F2EE-E617-384D-DAAD5C59CC0B}"/>
              </a:ext>
            </a:extLst>
          </p:cNvPr>
          <p:cNvSpPr txBox="1"/>
          <p:nvPr/>
        </p:nvSpPr>
        <p:spPr>
          <a:xfrm>
            <a:off x="6495108" y="4721276"/>
            <a:ext cx="2978492" cy="1060103"/>
          </a:xfrm>
          <a:prstGeom prst="roundRect">
            <a:avLst>
              <a:gd name="adj" fmla="val 58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HIV treatment as prevention: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ＭＳ Ｐゴシック" panose="020B0600070205080204" pitchFamily="34" charset="-128"/>
                <a:cs typeface="+mn-cs"/>
              </a:rPr>
              <a:t>90% of all people living with HIV have suppressed viral loads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E9AE7A-EC24-ADA1-B163-745E5D635A61}"/>
              </a:ext>
            </a:extLst>
          </p:cNvPr>
          <p:cNvSpPr txBox="1"/>
          <p:nvPr/>
        </p:nvSpPr>
        <p:spPr>
          <a:xfrm>
            <a:off x="2788262" y="4711882"/>
            <a:ext cx="2914014" cy="1078890"/>
          </a:xfrm>
          <a:prstGeom prst="roundRect">
            <a:avLst>
              <a:gd name="adj" fmla="val 58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Improved health, community, education &amp; social support systems, legal environments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HIV prevention options delivered by  community-led organizations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15787-FFCB-29E4-6D0E-8428CD724738}"/>
              </a:ext>
            </a:extLst>
          </p:cNvPr>
          <p:cNvSpPr txBox="1"/>
          <p:nvPr/>
        </p:nvSpPr>
        <p:spPr>
          <a:xfrm>
            <a:off x="269545" y="6492960"/>
            <a:ext cx="286615" cy="157949"/>
          </a:xfrm>
          <a:prstGeom prst="roundRect">
            <a:avLst>
              <a:gd name="adj" fmla="val 6850"/>
            </a:avLst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B48AAD-EAE8-BC58-0992-DF335E8BB7B2}"/>
              </a:ext>
            </a:extLst>
          </p:cNvPr>
          <p:cNvSpPr txBox="1"/>
          <p:nvPr/>
        </p:nvSpPr>
        <p:spPr>
          <a:xfrm>
            <a:off x="685033" y="6377544"/>
            <a:ext cx="17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Other critical HIV, health &amp; development targets</a:t>
            </a:r>
            <a:endParaRPr kumimoji="0" lang="en-CH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B12934-3C95-AE23-7EC7-5C1A0154CB29}"/>
              </a:ext>
            </a:extLst>
          </p:cNvPr>
          <p:cNvSpPr/>
          <p:nvPr/>
        </p:nvSpPr>
        <p:spPr>
          <a:xfrm>
            <a:off x="256896" y="1184245"/>
            <a:ext cx="2304129" cy="4615920"/>
          </a:xfrm>
          <a:prstGeom prst="roundRect">
            <a:avLst>
              <a:gd name="adj" fmla="val 3439"/>
            </a:avLst>
          </a:prstGeom>
          <a:solidFill>
            <a:srgbClr val="ECF9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People in need of HIV prevention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Young people and adults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(in areas with elevated HIV)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populations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(sex workers, gay men and other men who have sex with men, transgender people, people who inject drugs, people in prisons and other closed settings)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People living with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59D0-A519-E27B-41D4-AC2ED795FC9B}"/>
              </a:ext>
            </a:extLst>
          </p:cNvPr>
          <p:cNvSpPr txBox="1"/>
          <p:nvPr/>
        </p:nvSpPr>
        <p:spPr>
          <a:xfrm>
            <a:off x="2815232" y="1178352"/>
            <a:ext cx="2920298" cy="988776"/>
          </a:xfrm>
          <a:prstGeom prst="roundRect">
            <a:avLst>
              <a:gd name="adj" fmla="val 580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in need of prevention reached with HIV prevention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EFD56-5494-69F0-3B38-E876339DB302}"/>
              </a:ext>
            </a:extLst>
          </p:cNvPr>
          <p:cNvSpPr txBox="1"/>
          <p:nvPr/>
        </p:nvSpPr>
        <p:spPr>
          <a:xfrm>
            <a:off x="2699323" y="5830568"/>
            <a:ext cx="3606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200">
                <a:solidFill>
                  <a:srgbClr val="00999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People-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programs in line with programmatic guidance include services, access to prevention options, actions to address structural barriers and tailored prevention communications addressing behavior and norms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29492-FC3D-4E22-E086-A1829F5D2C84}"/>
              </a:ext>
            </a:extLst>
          </p:cNvPr>
          <p:cNvSpPr txBox="1"/>
          <p:nvPr/>
        </p:nvSpPr>
        <p:spPr>
          <a:xfrm>
            <a:off x="245979" y="838430"/>
            <a:ext cx="1851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Denominators </a:t>
            </a:r>
            <a:endParaRPr kumimoji="0" lang="en-CH" sz="1600" b="0" i="0" u="none" strike="noStrike" kern="1200" cap="none" spc="0" normalizeH="0" baseline="0" noProof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5D983-D97A-3D08-FBC9-C6A9C51EBCE0}"/>
              </a:ext>
            </a:extLst>
          </p:cNvPr>
          <p:cNvSpPr txBox="1"/>
          <p:nvPr/>
        </p:nvSpPr>
        <p:spPr>
          <a:xfrm>
            <a:off x="269545" y="6094008"/>
            <a:ext cx="286615" cy="157949"/>
          </a:xfrm>
          <a:prstGeom prst="roundRect">
            <a:avLst>
              <a:gd name="adj" fmla="val 6850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24F66-F992-49A7-12FF-E28151740033}"/>
              </a:ext>
            </a:extLst>
          </p:cNvPr>
          <p:cNvSpPr txBox="1"/>
          <p:nvPr/>
        </p:nvSpPr>
        <p:spPr>
          <a:xfrm>
            <a:off x="685033" y="5978592"/>
            <a:ext cx="17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Primary HIV prevention targets</a:t>
            </a:r>
            <a:endParaRPr kumimoji="0" lang="en-CH" sz="105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31061036-FE60-0FA0-8D22-C3133A00A7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8" y="6389590"/>
            <a:ext cx="747017" cy="369332"/>
          </a:xfrm>
          <a:prstGeom prst="rect">
            <a:avLst/>
          </a:prstGeom>
        </p:spPr>
      </p:pic>
      <p:pic>
        <p:nvPicPr>
          <p:cNvPr id="12" name="Picture 11" descr="A black and red letter a&#10;&#10;AI-generated content may be incorrect.">
            <a:extLst>
              <a:ext uri="{FF2B5EF4-FFF2-40B4-BE49-F238E27FC236}">
                <a16:creationId xmlns:a16="http://schemas.microsoft.com/office/drawing/2014/main" id="{FA9DF484-2C19-BF4D-AC2E-479A200DD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89" y="6542895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060F5-87F0-708F-5A30-303DBC25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857674C2-B10E-399E-4E64-0ED8F0DC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8" y="3230406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Condom - Free healthcare and medical icons">
            <a:extLst>
              <a:ext uri="{FF2B5EF4-FFF2-40B4-BE49-F238E27FC236}">
                <a16:creationId xmlns:a16="http://schemas.microsoft.com/office/drawing/2014/main" id="{4D8F33BD-2094-3757-DE34-6B5927DD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54" y="2696854"/>
            <a:ext cx="628035" cy="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Money - Free business and finance icons">
            <a:extLst>
              <a:ext uri="{FF2B5EF4-FFF2-40B4-BE49-F238E27FC236}">
                <a16:creationId xmlns:a16="http://schemas.microsoft.com/office/drawing/2014/main" id="{BA355383-9E43-2976-99CF-FAA92F75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9" y="3599614"/>
            <a:ext cx="726564" cy="7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477D1F0C-8B72-71A9-8797-6A995AD1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22" y="3278605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570E8BFA-0790-8DE7-D153-043A9008AE5E}"/>
              </a:ext>
            </a:extLst>
          </p:cNvPr>
          <p:cNvSpPr/>
          <p:nvPr/>
        </p:nvSpPr>
        <p:spPr>
          <a:xfrm>
            <a:off x="3411988" y="3429000"/>
            <a:ext cx="410204" cy="372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6160A721-C858-065C-9A2A-8F521E6EA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5115" y="3230406"/>
            <a:ext cx="656052" cy="656052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93D4B013-8710-D2FB-08D3-A93794AC5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3414" y="1468824"/>
            <a:ext cx="1058941" cy="1058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5587A-C4A5-0800-389E-F94E03C1612B}"/>
              </a:ext>
            </a:extLst>
          </p:cNvPr>
          <p:cNvSpPr txBox="1"/>
          <p:nvPr/>
        </p:nvSpPr>
        <p:spPr>
          <a:xfrm>
            <a:off x="107110" y="257997"/>
            <a:ext cx="969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40+20 by 30: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line numeric milestones for reducing new HIV infections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0BBC9-8AF8-5E09-88CC-946236660AD8}"/>
              </a:ext>
            </a:extLst>
          </p:cNvPr>
          <p:cNvSpPr txBox="1"/>
          <p:nvPr/>
        </p:nvSpPr>
        <p:spPr>
          <a:xfrm>
            <a:off x="8437609" y="58421"/>
            <a:ext cx="364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Alternative presentation – DO NOT CITE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B842DB08-AE92-7AA7-26C6-7A57F3A0D1E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09" y="6038890"/>
            <a:ext cx="928591" cy="45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99CA3-2872-8002-6A4C-5CEEE7B3F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466"/>
            <a:ext cx="10101943" cy="59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7B33-F584-DF3E-B619-5164B63C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6CD2097D-7F1B-DA6C-9627-94C0D27B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8" y="3230406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Condom - Free healthcare and medical icons">
            <a:extLst>
              <a:ext uri="{FF2B5EF4-FFF2-40B4-BE49-F238E27FC236}">
                <a16:creationId xmlns:a16="http://schemas.microsoft.com/office/drawing/2014/main" id="{6F5B2F3E-5E65-79F2-FC04-D6D595B3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54" y="2696854"/>
            <a:ext cx="628035" cy="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Money - Free business and finance icons">
            <a:extLst>
              <a:ext uri="{FF2B5EF4-FFF2-40B4-BE49-F238E27FC236}">
                <a16:creationId xmlns:a16="http://schemas.microsoft.com/office/drawing/2014/main" id="{FB4BB228-1A1E-03CD-9303-42DA0337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9" y="3599614"/>
            <a:ext cx="726564" cy="7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826CA577-AB69-2C79-D9DC-8C7E3924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22" y="3278605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ADE1D0A1-0E69-A858-8B03-9A156699B9DF}"/>
              </a:ext>
            </a:extLst>
          </p:cNvPr>
          <p:cNvSpPr/>
          <p:nvPr/>
        </p:nvSpPr>
        <p:spPr>
          <a:xfrm>
            <a:off x="3411988" y="3429000"/>
            <a:ext cx="410204" cy="372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784888F7-BA23-51CE-92D5-2BDA653D3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5115" y="3230406"/>
            <a:ext cx="656052" cy="656052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1D7E4C53-E605-B8F9-8C8A-30A313900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3414" y="1468824"/>
            <a:ext cx="1058941" cy="1058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C27753-706D-866E-466A-F1EFE0F998C8}"/>
              </a:ext>
            </a:extLst>
          </p:cNvPr>
          <p:cNvSpPr txBox="1"/>
          <p:nvPr/>
        </p:nvSpPr>
        <p:spPr>
          <a:xfrm>
            <a:off x="44905" y="363633"/>
            <a:ext cx="1158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innovation will be country-owned needs estimates &amp; milestones based on granular data: Illustrative country example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68B94-D9D1-E553-D615-A7DD2CC65079}"/>
              </a:ext>
            </a:extLst>
          </p:cNvPr>
          <p:cNvSpPr txBox="1"/>
          <p:nvPr/>
        </p:nvSpPr>
        <p:spPr>
          <a:xfrm>
            <a:off x="8437609" y="58421"/>
            <a:ext cx="364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Alternative presentation – DO NOT CITE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85F19-1C38-6115-78E6-49B6DF254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35580"/>
              </p:ext>
            </p:extLst>
          </p:nvPr>
        </p:nvGraphicFramePr>
        <p:xfrm>
          <a:off x="107110" y="1034880"/>
          <a:ext cx="12039985" cy="5749602"/>
        </p:xfrm>
        <a:graphic>
          <a:graphicData uri="http://schemas.openxmlformats.org/drawingml/2006/table">
            <a:tbl>
              <a:tblPr firstRow="1" firstCol="1" bandRow="1"/>
              <a:tblGrid>
                <a:gridCol w="2207827">
                  <a:extLst>
                    <a:ext uri="{9D8B030D-6E8A-4147-A177-3AD203B41FA5}">
                      <a16:colId xmlns:a16="http://schemas.microsoft.com/office/drawing/2014/main" val="3961624263"/>
                    </a:ext>
                  </a:extLst>
                </a:gridCol>
                <a:gridCol w="353028">
                  <a:extLst>
                    <a:ext uri="{9D8B030D-6E8A-4147-A177-3AD203B41FA5}">
                      <a16:colId xmlns:a16="http://schemas.microsoft.com/office/drawing/2014/main" val="3433435054"/>
                    </a:ext>
                  </a:extLst>
                </a:gridCol>
                <a:gridCol w="1237721">
                  <a:extLst>
                    <a:ext uri="{9D8B030D-6E8A-4147-A177-3AD203B41FA5}">
                      <a16:colId xmlns:a16="http://schemas.microsoft.com/office/drawing/2014/main" val="3077676287"/>
                    </a:ext>
                  </a:extLst>
                </a:gridCol>
                <a:gridCol w="1042491">
                  <a:extLst>
                    <a:ext uri="{9D8B030D-6E8A-4147-A177-3AD203B41FA5}">
                      <a16:colId xmlns:a16="http://schemas.microsoft.com/office/drawing/2014/main" val="3501709460"/>
                    </a:ext>
                  </a:extLst>
                </a:gridCol>
                <a:gridCol w="272005">
                  <a:extLst>
                    <a:ext uri="{9D8B030D-6E8A-4147-A177-3AD203B41FA5}">
                      <a16:colId xmlns:a16="http://schemas.microsoft.com/office/drawing/2014/main" val="620117696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319427415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568267659"/>
                    </a:ext>
                  </a:extLst>
                </a:gridCol>
                <a:gridCol w="380510">
                  <a:extLst>
                    <a:ext uri="{9D8B030D-6E8A-4147-A177-3AD203B41FA5}">
                      <a16:colId xmlns:a16="http://schemas.microsoft.com/office/drawing/2014/main" val="2170087534"/>
                    </a:ext>
                  </a:extLst>
                </a:gridCol>
                <a:gridCol w="1990734">
                  <a:extLst>
                    <a:ext uri="{9D8B030D-6E8A-4147-A177-3AD203B41FA5}">
                      <a16:colId xmlns:a16="http://schemas.microsoft.com/office/drawing/2014/main" val="772584331"/>
                    </a:ext>
                  </a:extLst>
                </a:gridCol>
                <a:gridCol w="401262">
                  <a:extLst>
                    <a:ext uri="{9D8B030D-6E8A-4147-A177-3AD203B41FA5}">
                      <a16:colId xmlns:a16="http://schemas.microsoft.com/office/drawing/2014/main" val="2161561249"/>
                    </a:ext>
                  </a:extLst>
                </a:gridCol>
                <a:gridCol w="1908918">
                  <a:extLst>
                    <a:ext uri="{9D8B030D-6E8A-4147-A177-3AD203B41FA5}">
                      <a16:colId xmlns:a16="http://schemas.microsoft.com/office/drawing/2014/main" val="1254909857"/>
                    </a:ext>
                  </a:extLst>
                </a:gridCol>
              </a:tblGrid>
              <a:tr h="1744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kumimoji="0" lang="en-CH" sz="3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MILLION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</a:t>
                      </a:r>
                      <a:endParaRPr lang="en-CH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THOUSAND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8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MILLION</a:t>
                      </a:r>
                      <a:endParaRPr lang="en-CH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&gt;</a:t>
                      </a:r>
                      <a:r>
                        <a:rPr lang="en-US" sz="8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en-US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</a:t>
                      </a:r>
                      <a:endParaRPr lang="en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5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en-GB" sz="2000" b="1" kern="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algn="ctr">
                        <a:buNone/>
                      </a:pPr>
                      <a:r>
                        <a:rPr lang="en-GB" sz="1100" b="1" kern="100" dirty="0">
                          <a:solidFill>
                            <a:srgbClr val="C7945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54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 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people in need use prevention options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42424"/>
                  </a:ext>
                </a:extLst>
              </a:tr>
              <a:tr h="162446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People living with HIV accessing treatment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People using </a:t>
                      </a:r>
                      <a:r>
                        <a:rPr kumimoji="0" lang="en-US" sz="20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PrEP</a:t>
                      </a:r>
                      <a:r>
                        <a:rPr kumimoji="0" 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options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Condoms 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domestic HIV </a:t>
                      </a:r>
                      <a:b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goes to</a:t>
                      </a:r>
                      <a:b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5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r>
                        <a:rPr kumimoji="0" lang="en-US" sz="4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sz="3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of people living with HIV virally suppressed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1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15387"/>
                  </a:ext>
                </a:extLst>
              </a:tr>
              <a:tr h="944714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And this could be translated into district targets as well</a:t>
                      </a:r>
                      <a:endParaRPr lang="en-CH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1.3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5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MILLION</a:t>
                      </a:r>
                      <a:endParaRPr lang="en-CH" sz="15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Women &amp; girls, boys &amp; men in locations with high HIV</a:t>
                      </a:r>
                      <a:endParaRPr lang="en-C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kumimoji="0" lang="en-GB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Reached with combination prevention</a:t>
                      </a:r>
                      <a:br>
                        <a:rPr kumimoji="0" lang="en-GB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GB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Highly focused </a:t>
                      </a:r>
                      <a:r>
                        <a:rPr kumimoji="0" lang="en-GB" sz="105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behavioral</a:t>
                      </a:r>
                      <a:r>
                        <a:rPr kumimoji="0" lang="en-GB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biomedical and structural elements with additional population-specific sub-targets for an optimized mix of interventions and access platforms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b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reduction in new HIV infections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from 2010 to 2030</a:t>
                      </a:r>
                      <a:r>
                        <a:rPr lang="en-US" sz="5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sz="4400" dirty="0"/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8149"/>
                  </a:ext>
                </a:extLst>
              </a:tr>
              <a:tr h="851398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5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THOUSAND</a:t>
                      </a:r>
                      <a:endParaRPr lang="en-CH" sz="15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Key populations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(with 9 500 using harm reduction)</a:t>
                      </a:r>
                      <a:endParaRPr lang="en-CH" sz="12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CH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100" b="1" kern="100" dirty="0">
                        <a:solidFill>
                          <a:srgbClr val="206A9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b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reduction in new HIV infections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from 2010 to 2030</a:t>
                      </a:r>
                      <a:r>
                        <a:rPr lang="en-US" sz="5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41580"/>
                  </a:ext>
                </a:extLst>
              </a:tr>
              <a:tr h="93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77110"/>
                  </a:ext>
                </a:extLst>
              </a:tr>
              <a:tr h="4909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Contribution of other HIV response targets, enablers and systems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20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4815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BCE2B5C8-759F-286E-D57F-41FFD397286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95" y="73519"/>
            <a:ext cx="74701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4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5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MGF Layouts">
  <a:themeElements>
    <a:clrScheme name="Custom 4">
      <a:dk1>
        <a:srgbClr val="000000"/>
      </a:dk1>
      <a:lt1>
        <a:srgbClr val="F5F3ED"/>
      </a:lt1>
      <a:dk2>
        <a:srgbClr val="E7C700"/>
      </a:dk2>
      <a:lt2>
        <a:srgbClr val="FFFFFF"/>
      </a:lt2>
      <a:accent1>
        <a:srgbClr val="F85C02"/>
      </a:accent1>
      <a:accent2>
        <a:srgbClr val="D93027"/>
      </a:accent2>
      <a:accent3>
        <a:srgbClr val="D83397"/>
      </a:accent3>
      <a:accent4>
        <a:srgbClr val="248AF9"/>
      </a:accent4>
      <a:accent5>
        <a:srgbClr val="3AC9B1"/>
      </a:accent5>
      <a:accent6>
        <a:srgbClr val="303A44"/>
      </a:accent6>
      <a:hlink>
        <a:srgbClr val="303A44"/>
      </a:hlink>
      <a:folHlink>
        <a:srgbClr val="EBCB00"/>
      </a:folHlink>
    </a:clrScheme>
    <a:fontScheme name="Custom 4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t"/>
      <a:lstStyle>
        <a:defPPr algn="l">
          <a:spcAft>
            <a:spcPts val="600"/>
          </a:spcAft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200" dirty="0" smtClean="0">
            <a:solidFill>
              <a:schemeClr val="accent6"/>
            </a:solidFill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TES FOUNDATION OVERVIEW PPT AND TEMPLATE_250114" id="{3E293F38-4B1D-F34D-B510-2DE2329046D2}" vid="{16A75C1A-621F-254D-92DC-2B4281D0D1CD}"/>
    </a:ext>
  </a:extLst>
</a:theme>
</file>

<file path=ppt/theme/theme6.xml><?xml version="1.0" encoding="utf-8"?>
<a:theme xmlns:a="http://schemas.openxmlformats.org/drawingml/2006/main" name="3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95553</TotalTime>
  <Words>2368</Words>
  <Application>Microsoft Office PowerPoint</Application>
  <PresentationFormat>Widescreen</PresentationFormat>
  <Paragraphs>513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51" baseType="lpstr">
      <vt:lpstr>Agency FB</vt:lpstr>
      <vt:lpstr>Aptos</vt:lpstr>
      <vt:lpstr>Aptos Display</vt:lpstr>
      <vt:lpstr>Arial</vt:lpstr>
      <vt:lpstr>Arial Black</vt:lpstr>
      <vt:lpstr>Arial Nova Cond</vt:lpstr>
      <vt:lpstr>Calibri</vt:lpstr>
      <vt:lpstr>Calibri Light</vt:lpstr>
      <vt:lpstr>Cambria</vt:lpstr>
      <vt:lpstr>Corbel</vt:lpstr>
      <vt:lpstr>Courier New</vt:lpstr>
      <vt:lpstr>Georgia</vt:lpstr>
      <vt:lpstr>Roboto</vt:lpstr>
      <vt:lpstr>Roboto Light</vt:lpstr>
      <vt:lpstr>Roboto Medium</vt:lpstr>
      <vt:lpstr>System Font Regular</vt:lpstr>
      <vt:lpstr>Times New Roman</vt:lpstr>
      <vt:lpstr>Wingdings</vt:lpstr>
      <vt:lpstr>Wingdings 2</vt:lpstr>
      <vt:lpstr>Office Theme</vt:lpstr>
      <vt:lpstr>1_Office Theme</vt:lpstr>
      <vt:lpstr>Frame</vt:lpstr>
      <vt:lpstr>5_Custom Design</vt:lpstr>
      <vt:lpstr>1_BMGF Layouts</vt:lpstr>
      <vt:lpstr>3_Office Theme</vt:lpstr>
      <vt:lpstr>2_Office Theme</vt:lpstr>
      <vt:lpstr>think-cell Slide</vt:lpstr>
      <vt:lpstr>HIV Prevention 2030.  A Global Access Framework for Country-Led Responses</vt:lpstr>
      <vt:lpstr>Without sustained and accelerated primary prevention, 2030 targets will be out of reach and gains lost</vt:lpstr>
      <vt:lpstr>Progress made in the Africa region through a combination of treatment and primary prevention </vt:lpstr>
      <vt:lpstr>Global AIDS Strategy  2026-2031 </vt:lpstr>
      <vt:lpstr>Bold Vision</vt:lpstr>
      <vt:lpstr>Reality of a Funding Crisis</vt:lpstr>
      <vt:lpstr>PowerPoint Presentation</vt:lpstr>
      <vt:lpstr>PowerPoint Presentation</vt:lpstr>
      <vt:lpstr>PowerPoint Presentation</vt:lpstr>
      <vt:lpstr>PowerPoint Presentation</vt:lpstr>
      <vt:lpstr>Strategic shifts in the new framing of prevention</vt:lpstr>
      <vt:lpstr>A person- centred prevention framework</vt:lpstr>
      <vt:lpstr>Scaled trusted access platforms</vt:lpstr>
      <vt:lpstr>PowerPoint Presentation</vt:lpstr>
      <vt:lpstr>PowerPoint Presentation</vt:lpstr>
      <vt:lpstr>Scalable and sustainable prevention to 2030 and beyond. 5 Ps of prioritization The right people, right places, packages, best platforms, prices</vt:lpstr>
      <vt:lpstr>Rationale for prevention targets – and how they relate to HIV incidence</vt:lpstr>
      <vt:lpstr>A new financing context </vt:lpstr>
      <vt:lpstr>2030 PrEP targets in LMICs by income level</vt:lpstr>
      <vt:lpstr>2030 Condom targets</vt:lpstr>
      <vt:lpstr>From needs estimates to delivery and financing (illustrative country table)</vt:lpstr>
      <vt:lpstr>Key milestones of a roll-out plan for 2030</vt:lpstr>
      <vt:lpstr>Call to action: A new era of prevention</vt:lpstr>
      <vt:lpstr>Thank you, Merci,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BYARUHANGA, Buyinza Gloria</dc:creator>
  <cp:lastModifiedBy>BENEDIKT, Clemens</cp:lastModifiedBy>
  <cp:revision>15</cp:revision>
  <dcterms:created xsi:type="dcterms:W3CDTF">2025-04-09T10:49:50Z</dcterms:created>
  <dcterms:modified xsi:type="dcterms:W3CDTF">2026-03-31T11:00:38Z</dcterms:modified>
</cp:coreProperties>
</file>