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5" r:id="rId3"/>
  </p:sldMasterIdLst>
  <p:notesMasterIdLst>
    <p:notesMasterId r:id="rId13"/>
  </p:notesMasterIdLst>
  <p:sldIdLst>
    <p:sldId id="256" r:id="rId4"/>
    <p:sldId id="4709" r:id="rId5"/>
    <p:sldId id="4757" r:id="rId6"/>
    <p:sldId id="4758" r:id="rId7"/>
    <p:sldId id="4711" r:id="rId8"/>
    <p:sldId id="4713" r:id="rId9"/>
    <p:sldId id="4759" r:id="rId10"/>
    <p:sldId id="4756" r:id="rId11"/>
    <p:sldId id="4681" r:id="rId12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6FF257-E411-4557-86A6-88F94EC30D35}" v="63" dt="2026-05-11T12:40:05.2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5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EDIKT, Clemens" userId="249138a5-33c7-4348-8807-dc718a0ef12c" providerId="ADAL" clId="{08AF2829-D19D-4208-8E61-5711E9836F30}"/>
    <pc:docChg chg="undo custSel addSld modSld">
      <pc:chgData name="BENEDIKT, Clemens" userId="249138a5-33c7-4348-8807-dc718a0ef12c" providerId="ADAL" clId="{08AF2829-D19D-4208-8E61-5711E9836F30}" dt="2026-05-11T12:39:46.191" v="520" actId="404"/>
      <pc:docMkLst>
        <pc:docMk/>
      </pc:docMkLst>
      <pc:sldChg chg="addSp modSp mod">
        <pc:chgData name="BENEDIKT, Clemens" userId="249138a5-33c7-4348-8807-dc718a0ef12c" providerId="ADAL" clId="{08AF2829-D19D-4208-8E61-5711E9836F30}" dt="2026-05-11T11:53:37.895" v="169" actId="1076"/>
        <pc:sldMkLst>
          <pc:docMk/>
          <pc:sldMk cId="2561030578" sldId="256"/>
        </pc:sldMkLst>
        <pc:spChg chg="mod">
          <ac:chgData name="BENEDIKT, Clemens" userId="249138a5-33c7-4348-8807-dc718a0ef12c" providerId="ADAL" clId="{08AF2829-D19D-4208-8E61-5711E9836F30}" dt="2026-05-11T11:51:14.942" v="153" actId="404"/>
          <ac:spMkLst>
            <pc:docMk/>
            <pc:sldMk cId="2561030578" sldId="256"/>
            <ac:spMk id="2" creationId="{8CE183CD-A5FF-E849-BC0F-CCE9C7EF0F43}"/>
          </ac:spMkLst>
        </pc:spChg>
        <pc:spChg chg="mod">
          <ac:chgData name="BENEDIKT, Clemens" userId="249138a5-33c7-4348-8807-dc718a0ef12c" providerId="ADAL" clId="{08AF2829-D19D-4208-8E61-5711E9836F30}" dt="2026-05-11T11:51:04.773" v="152" actId="27636"/>
          <ac:spMkLst>
            <pc:docMk/>
            <pc:sldMk cId="2561030578" sldId="256"/>
            <ac:spMk id="3" creationId="{D2504A7A-7C76-E71B-D421-16528FA150F5}"/>
          </ac:spMkLst>
        </pc:spChg>
        <pc:picChg chg="add mod">
          <ac:chgData name="BENEDIKT, Clemens" userId="249138a5-33c7-4348-8807-dc718a0ef12c" providerId="ADAL" clId="{08AF2829-D19D-4208-8E61-5711E9836F30}" dt="2026-05-11T11:48:29.692" v="126" actId="18131"/>
          <ac:picMkLst>
            <pc:docMk/>
            <pc:sldMk cId="2561030578" sldId="256"/>
            <ac:picMk id="4" creationId="{7D65662E-5102-CB7C-AD94-7A86488469E2}"/>
          </ac:picMkLst>
        </pc:picChg>
        <pc:picChg chg="add mod">
          <ac:chgData name="BENEDIKT, Clemens" userId="249138a5-33c7-4348-8807-dc718a0ef12c" providerId="ADAL" clId="{08AF2829-D19D-4208-8E61-5711E9836F30}" dt="2026-05-11T11:53:37.895" v="169" actId="1076"/>
          <ac:picMkLst>
            <pc:docMk/>
            <pc:sldMk cId="2561030578" sldId="256"/>
            <ac:picMk id="5" creationId="{5C6391D1-50A8-63D9-3178-C2D9D343C0E9}"/>
          </ac:picMkLst>
        </pc:picChg>
        <pc:picChg chg="add mod">
          <ac:chgData name="BENEDIKT, Clemens" userId="249138a5-33c7-4348-8807-dc718a0ef12c" providerId="ADAL" clId="{08AF2829-D19D-4208-8E61-5711E9836F30}" dt="2026-05-11T11:53:35.295" v="168" actId="1076"/>
          <ac:picMkLst>
            <pc:docMk/>
            <pc:sldMk cId="2561030578" sldId="256"/>
            <ac:picMk id="2050" creationId="{5BFBB901-9E29-5F88-75D1-AF8620F9398E}"/>
          </ac:picMkLst>
        </pc:picChg>
      </pc:sldChg>
      <pc:sldChg chg="modSp">
        <pc:chgData name="BENEDIKT, Clemens" userId="249138a5-33c7-4348-8807-dc718a0ef12c" providerId="ADAL" clId="{08AF2829-D19D-4208-8E61-5711E9836F30}" dt="2026-05-11T11:32:49.732" v="8" actId="1076"/>
        <pc:sldMkLst>
          <pc:docMk/>
          <pc:sldMk cId="4132675219" sldId="4681"/>
        </pc:sldMkLst>
        <pc:spChg chg="mod">
          <ac:chgData name="BENEDIKT, Clemens" userId="249138a5-33c7-4348-8807-dc718a0ef12c" providerId="ADAL" clId="{08AF2829-D19D-4208-8E61-5711E9836F30}" dt="2026-05-11T11:32:49.732" v="8" actId="1076"/>
          <ac:spMkLst>
            <pc:docMk/>
            <pc:sldMk cId="4132675219" sldId="4681"/>
            <ac:spMk id="3" creationId="{30C183EC-E09D-FB39-2F02-74DD07148E3A}"/>
          </ac:spMkLst>
        </pc:spChg>
      </pc:sldChg>
      <pc:sldChg chg="modSp">
        <pc:chgData name="BENEDIKT, Clemens" userId="249138a5-33c7-4348-8807-dc718a0ef12c" providerId="ADAL" clId="{08AF2829-D19D-4208-8E61-5711E9836F30}" dt="2026-05-11T11:52:26.329" v="167" actId="20577"/>
        <pc:sldMkLst>
          <pc:docMk/>
          <pc:sldMk cId="226369079" sldId="4709"/>
        </pc:sldMkLst>
        <pc:spChg chg="mod">
          <ac:chgData name="BENEDIKT, Clemens" userId="249138a5-33c7-4348-8807-dc718a0ef12c" providerId="ADAL" clId="{08AF2829-D19D-4208-8E61-5711E9836F30}" dt="2026-05-11T11:52:26.329" v="167" actId="20577"/>
          <ac:spMkLst>
            <pc:docMk/>
            <pc:sldMk cId="226369079" sldId="4709"/>
            <ac:spMk id="5" creationId="{DD5D35BB-A61A-DC32-885C-4F961FFE9A18}"/>
          </ac:spMkLst>
        </pc:spChg>
      </pc:sldChg>
      <pc:sldChg chg="addSp delSp modSp mod">
        <pc:chgData name="BENEDIKT, Clemens" userId="249138a5-33c7-4348-8807-dc718a0ef12c" providerId="ADAL" clId="{08AF2829-D19D-4208-8E61-5711E9836F30}" dt="2026-05-11T11:32:06.726" v="6" actId="122"/>
        <pc:sldMkLst>
          <pc:docMk/>
          <pc:sldMk cId="2629347578" sldId="4711"/>
        </pc:sldMkLst>
        <pc:graphicFrameChg chg="del">
          <ac:chgData name="BENEDIKT, Clemens" userId="249138a5-33c7-4348-8807-dc718a0ef12c" providerId="ADAL" clId="{08AF2829-D19D-4208-8E61-5711E9836F30}" dt="2026-05-11T11:31:31.411" v="0" actId="478"/>
          <ac:graphicFrameMkLst>
            <pc:docMk/>
            <pc:sldMk cId="2629347578" sldId="4711"/>
            <ac:graphicFrameMk id="3" creationId="{E5883397-A3A9-52A2-C0AC-CD12AD9B8299}"/>
          </ac:graphicFrameMkLst>
        </pc:graphicFrameChg>
        <pc:graphicFrameChg chg="add mod">
          <ac:chgData name="BENEDIKT, Clemens" userId="249138a5-33c7-4348-8807-dc718a0ef12c" providerId="ADAL" clId="{08AF2829-D19D-4208-8E61-5711E9836F30}" dt="2026-05-11T11:31:34.216" v="1"/>
          <ac:graphicFrameMkLst>
            <pc:docMk/>
            <pc:sldMk cId="2629347578" sldId="4711"/>
            <ac:graphicFrameMk id="9" creationId="{BF980ECA-6DB5-B0C8-042E-F4B87A3C3987}"/>
          </ac:graphicFrameMkLst>
        </pc:graphicFrameChg>
        <pc:graphicFrameChg chg="add mod modGraphic">
          <ac:chgData name="BENEDIKT, Clemens" userId="249138a5-33c7-4348-8807-dc718a0ef12c" providerId="ADAL" clId="{08AF2829-D19D-4208-8E61-5711E9836F30}" dt="2026-05-11T11:32:06.726" v="6" actId="122"/>
          <ac:graphicFrameMkLst>
            <pc:docMk/>
            <pc:sldMk cId="2629347578" sldId="4711"/>
            <ac:graphicFrameMk id="10" creationId="{29F384B9-B856-1BEA-97EA-9663FFAD8198}"/>
          </ac:graphicFrameMkLst>
        </pc:graphicFrameChg>
      </pc:sldChg>
      <pc:sldChg chg="addSp delSp modSp mod modClrScheme chgLayout">
        <pc:chgData name="BENEDIKT, Clemens" userId="249138a5-33c7-4348-8807-dc718a0ef12c" providerId="ADAL" clId="{08AF2829-D19D-4208-8E61-5711E9836F30}" dt="2026-05-11T11:37:51.005" v="112" actId="255"/>
        <pc:sldMkLst>
          <pc:docMk/>
          <pc:sldMk cId="1493584516" sldId="4756"/>
        </pc:sldMkLst>
        <pc:spChg chg="del mod ord">
          <ac:chgData name="BENEDIKT, Clemens" userId="249138a5-33c7-4348-8807-dc718a0ef12c" providerId="ADAL" clId="{08AF2829-D19D-4208-8E61-5711E9836F30}" dt="2026-05-11T11:35:33.454" v="25" actId="700"/>
          <ac:spMkLst>
            <pc:docMk/>
            <pc:sldMk cId="1493584516" sldId="4756"/>
            <ac:spMk id="2" creationId="{0C2B61F9-BD41-54F7-28A9-2EE22CD968F8}"/>
          </ac:spMkLst>
        </pc:spChg>
        <pc:spChg chg="del">
          <ac:chgData name="BENEDIKT, Clemens" userId="249138a5-33c7-4348-8807-dc718a0ef12c" providerId="ADAL" clId="{08AF2829-D19D-4208-8E61-5711E9836F30}" dt="2026-05-11T11:35:33.454" v="25" actId="700"/>
          <ac:spMkLst>
            <pc:docMk/>
            <pc:sldMk cId="1493584516" sldId="4756"/>
            <ac:spMk id="3" creationId="{2C5AD239-4241-88B2-B9BC-371DE239D600}"/>
          </ac:spMkLst>
        </pc:spChg>
        <pc:spChg chg="mod">
          <ac:chgData name="BENEDIKT, Clemens" userId="249138a5-33c7-4348-8807-dc718a0ef12c" providerId="ADAL" clId="{08AF2829-D19D-4208-8E61-5711E9836F30}" dt="2026-05-11T11:37:23.576" v="107" actId="1076"/>
          <ac:spMkLst>
            <pc:docMk/>
            <pc:sldMk cId="1493584516" sldId="4756"/>
            <ac:spMk id="5" creationId="{FC234D03-E18B-D0D2-FD98-DC0396E89FD4}"/>
          </ac:spMkLst>
        </pc:spChg>
        <pc:spChg chg="add del">
          <ac:chgData name="BENEDIKT, Clemens" userId="249138a5-33c7-4348-8807-dc718a0ef12c" providerId="ADAL" clId="{08AF2829-D19D-4208-8E61-5711E9836F30}" dt="2026-05-11T11:34:48.008" v="18" actId="22"/>
          <ac:spMkLst>
            <pc:docMk/>
            <pc:sldMk cId="1493584516" sldId="4756"/>
            <ac:spMk id="7" creationId="{2CE64EA2-DBCB-A83E-E7A0-60C9BE9360E6}"/>
          </ac:spMkLst>
        </pc:spChg>
        <pc:spChg chg="add mod">
          <ac:chgData name="BENEDIKT, Clemens" userId="249138a5-33c7-4348-8807-dc718a0ef12c" providerId="ADAL" clId="{08AF2829-D19D-4208-8E61-5711E9836F30}" dt="2026-05-11T11:37:51.005" v="112" actId="255"/>
          <ac:spMkLst>
            <pc:docMk/>
            <pc:sldMk cId="1493584516" sldId="4756"/>
            <ac:spMk id="9" creationId="{EE74FFFE-44E5-0222-9EEF-30404C2F36B0}"/>
          </ac:spMkLst>
        </pc:spChg>
        <pc:spChg chg="add mod ord">
          <ac:chgData name="BENEDIKT, Clemens" userId="249138a5-33c7-4348-8807-dc718a0ef12c" providerId="ADAL" clId="{08AF2829-D19D-4208-8E61-5711E9836F30}" dt="2026-05-11T11:37:20.127" v="106" actId="1076"/>
          <ac:spMkLst>
            <pc:docMk/>
            <pc:sldMk cId="1493584516" sldId="4756"/>
            <ac:spMk id="10" creationId="{7A59F5B1-DED0-DECA-79E2-B8B69A213FBB}"/>
          </ac:spMkLst>
        </pc:spChg>
        <pc:picChg chg="mod modCrop">
          <ac:chgData name="BENEDIKT, Clemens" userId="249138a5-33c7-4348-8807-dc718a0ef12c" providerId="ADAL" clId="{08AF2829-D19D-4208-8E61-5711E9836F30}" dt="2026-05-11T11:37:30.088" v="108" actId="1076"/>
          <ac:picMkLst>
            <pc:docMk/>
            <pc:sldMk cId="1493584516" sldId="4756"/>
            <ac:picMk id="4" creationId="{BDC144D4-A4C6-865E-6453-F2DA51746279}"/>
          </ac:picMkLst>
        </pc:picChg>
      </pc:sldChg>
      <pc:sldChg chg="modSp mod">
        <pc:chgData name="BENEDIKT, Clemens" userId="249138a5-33c7-4348-8807-dc718a0ef12c" providerId="ADAL" clId="{08AF2829-D19D-4208-8E61-5711E9836F30}" dt="2026-05-11T11:38:00.556" v="114" actId="27636"/>
        <pc:sldMkLst>
          <pc:docMk/>
          <pc:sldMk cId="2528406076" sldId="4758"/>
        </pc:sldMkLst>
        <pc:spChg chg="mod">
          <ac:chgData name="BENEDIKT, Clemens" userId="249138a5-33c7-4348-8807-dc718a0ef12c" providerId="ADAL" clId="{08AF2829-D19D-4208-8E61-5711E9836F30}" dt="2026-05-11T11:38:00.556" v="114" actId="27636"/>
          <ac:spMkLst>
            <pc:docMk/>
            <pc:sldMk cId="2528406076" sldId="4758"/>
            <ac:spMk id="3" creationId="{599B702D-4A1E-99DC-D5AF-02C31C260C42}"/>
          </ac:spMkLst>
        </pc:spChg>
      </pc:sldChg>
      <pc:sldChg chg="addSp delSp modSp new mod">
        <pc:chgData name="BENEDIKT, Clemens" userId="249138a5-33c7-4348-8807-dc718a0ef12c" providerId="ADAL" clId="{08AF2829-D19D-4208-8E61-5711E9836F30}" dt="2026-05-11T12:39:46.191" v="520" actId="404"/>
        <pc:sldMkLst>
          <pc:docMk/>
          <pc:sldMk cId="3425009933" sldId="4759"/>
        </pc:sldMkLst>
        <pc:spChg chg="mod">
          <ac:chgData name="BENEDIKT, Clemens" userId="249138a5-33c7-4348-8807-dc718a0ef12c" providerId="ADAL" clId="{08AF2829-D19D-4208-8E61-5711E9836F30}" dt="2026-05-11T12:37:56.299" v="515" actId="6549"/>
          <ac:spMkLst>
            <pc:docMk/>
            <pc:sldMk cId="3425009933" sldId="4759"/>
            <ac:spMk id="2" creationId="{30C178C4-1FC4-5CB2-45E1-8773BA4F7F30}"/>
          </ac:spMkLst>
        </pc:spChg>
        <pc:spChg chg="del">
          <ac:chgData name="BENEDIKT, Clemens" userId="249138a5-33c7-4348-8807-dc718a0ef12c" providerId="ADAL" clId="{08AF2829-D19D-4208-8E61-5711E9836F30}" dt="2026-05-11T12:31:10.608" v="173" actId="478"/>
          <ac:spMkLst>
            <pc:docMk/>
            <pc:sldMk cId="3425009933" sldId="4759"/>
            <ac:spMk id="3" creationId="{BF1B285E-2D38-D4E0-ECC7-C0034C0975A9}"/>
          </ac:spMkLst>
        </pc:spChg>
        <pc:graphicFrameChg chg="add mod">
          <ac:chgData name="BENEDIKT, Clemens" userId="249138a5-33c7-4348-8807-dc718a0ef12c" providerId="ADAL" clId="{08AF2829-D19D-4208-8E61-5711E9836F30}" dt="2026-05-11T12:39:46.191" v="520" actId="404"/>
          <ac:graphicFrameMkLst>
            <pc:docMk/>
            <pc:sldMk cId="3425009933" sldId="4759"/>
            <ac:graphicFrameMk id="4" creationId="{C7D97F29-3712-B117-2A81-97EC1239A303}"/>
          </ac:graphicFrameMkLst>
        </pc:graphicFrameChg>
        <pc:graphicFrameChg chg="add mod">
          <ac:chgData name="BENEDIKT, Clemens" userId="249138a5-33c7-4348-8807-dc718a0ef12c" providerId="ADAL" clId="{08AF2829-D19D-4208-8E61-5711E9836F30}" dt="2026-05-11T12:35:03.554" v="376"/>
          <ac:graphicFrameMkLst>
            <pc:docMk/>
            <pc:sldMk cId="3425009933" sldId="4759"/>
            <ac:graphicFrameMk id="5" creationId="{8C17A349-F36B-703F-177D-69C60B65D27A}"/>
          </ac:graphicFrameMkLst>
        </pc:graphicFrameChg>
        <pc:graphicFrameChg chg="add mod">
          <ac:chgData name="BENEDIKT, Clemens" userId="249138a5-33c7-4348-8807-dc718a0ef12c" providerId="ADAL" clId="{08AF2829-D19D-4208-8E61-5711E9836F30}" dt="2026-05-11T12:39:32.315" v="517" actId="2711"/>
          <ac:graphicFrameMkLst>
            <pc:docMk/>
            <pc:sldMk cId="3425009933" sldId="4759"/>
            <ac:graphicFrameMk id="6" creationId="{8C17A349-F36B-703F-177D-69C60B65D27A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/>
              <a:t>Cost per infection averted for different HIV incidence rates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CH"/>
        </a:p>
      </c:txPr>
    </c:title>
    <c:autoTitleDeleted val="0"/>
    <c:plotArea>
      <c:layout>
        <c:manualLayout>
          <c:layoutTarget val="inner"/>
          <c:xMode val="edge"/>
          <c:yMode val="edge"/>
          <c:x val="0.21758413339251881"/>
          <c:y val="0.11404120502636285"/>
          <c:w val="0.76872140164655678"/>
          <c:h val="0.62147882842078361"/>
        </c:manualLayout>
      </c:layout>
      <c:lineChart>
        <c:grouping val="standard"/>
        <c:varyColors val="0"/>
        <c:ser>
          <c:idx val="0"/>
          <c:order val="0"/>
          <c:tx>
            <c:strRef>
              <c:f>'[PICEA tool - basic calculations on cost vs impact of HIV prevention draft r1.xlsx]Condoms-PrEP simple'!$M$9</c:f>
              <c:strCache>
                <c:ptCount val="1"/>
                <c:pt idx="0">
                  <c:v>Condoms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'[PICEA tool - basic calculations on cost vs impact of HIV prevention draft r1.xlsx]Condoms-PrEP simple'!$P$8:$AI$8</c:f>
              <c:numCache>
                <c:formatCode>General</c:formatCode>
                <c:ptCount val="20"/>
                <c:pt idx="0">
                  <c:v>0.2</c:v>
                </c:pt>
                <c:pt idx="1">
                  <c:v>0.4</c:v>
                </c:pt>
                <c:pt idx="2">
                  <c:v>0.6</c:v>
                </c:pt>
                <c:pt idx="3">
                  <c:v>0.8</c:v>
                </c:pt>
                <c:pt idx="4">
                  <c:v>1</c:v>
                </c:pt>
                <c:pt idx="5">
                  <c:v>1.2</c:v>
                </c:pt>
                <c:pt idx="6">
                  <c:v>1.4</c:v>
                </c:pt>
                <c:pt idx="7">
                  <c:v>1.6</c:v>
                </c:pt>
                <c:pt idx="8">
                  <c:v>1.8</c:v>
                </c:pt>
                <c:pt idx="9">
                  <c:v>2</c:v>
                </c:pt>
                <c:pt idx="10">
                  <c:v>2.2000000000000002</c:v>
                </c:pt>
                <c:pt idx="11">
                  <c:v>2.4</c:v>
                </c:pt>
                <c:pt idx="12">
                  <c:v>2.6</c:v>
                </c:pt>
                <c:pt idx="13">
                  <c:v>2.8</c:v>
                </c:pt>
                <c:pt idx="14">
                  <c:v>3</c:v>
                </c:pt>
                <c:pt idx="15">
                  <c:v>3.2</c:v>
                </c:pt>
                <c:pt idx="16">
                  <c:v>3.4</c:v>
                </c:pt>
                <c:pt idx="17">
                  <c:v>3.6</c:v>
                </c:pt>
                <c:pt idx="18">
                  <c:v>3.8</c:v>
                </c:pt>
                <c:pt idx="19">
                  <c:v>4</c:v>
                </c:pt>
              </c:numCache>
            </c:numRef>
          </c:cat>
          <c:val>
            <c:numRef>
              <c:f>'[PICEA tool - basic calculations on cost vs impact of HIV prevention draft r1.xlsx]Condoms-PrEP simple'!$P$9:$AI$9</c:f>
              <c:numCache>
                <c:formatCode>_(* #,##0_);_(* \(#,##0\);_(* "-"??_);_(@_)</c:formatCode>
                <c:ptCount val="20"/>
                <c:pt idx="0">
                  <c:v>7500</c:v>
                </c:pt>
                <c:pt idx="1">
                  <c:v>3750</c:v>
                </c:pt>
                <c:pt idx="2">
                  <c:v>2499.9999999999995</c:v>
                </c:pt>
                <c:pt idx="3">
                  <c:v>1875</c:v>
                </c:pt>
                <c:pt idx="4">
                  <c:v>1500</c:v>
                </c:pt>
                <c:pt idx="5">
                  <c:v>1249.9999999999998</c:v>
                </c:pt>
                <c:pt idx="6">
                  <c:v>1071.4285714285713</c:v>
                </c:pt>
                <c:pt idx="7">
                  <c:v>937.5</c:v>
                </c:pt>
                <c:pt idx="8">
                  <c:v>833.33333333333314</c:v>
                </c:pt>
                <c:pt idx="9">
                  <c:v>750</c:v>
                </c:pt>
                <c:pt idx="10">
                  <c:v>681.81818181818176</c:v>
                </c:pt>
                <c:pt idx="11">
                  <c:v>624.99999999999989</c:v>
                </c:pt>
                <c:pt idx="12">
                  <c:v>576.92307692307691</c:v>
                </c:pt>
                <c:pt idx="13">
                  <c:v>535.71428571428567</c:v>
                </c:pt>
                <c:pt idx="14">
                  <c:v>500</c:v>
                </c:pt>
                <c:pt idx="15">
                  <c:v>468.75</c:v>
                </c:pt>
                <c:pt idx="16">
                  <c:v>441.17647058823525</c:v>
                </c:pt>
                <c:pt idx="17">
                  <c:v>416.66666666666657</c:v>
                </c:pt>
                <c:pt idx="18">
                  <c:v>394.73684210526318</c:v>
                </c:pt>
                <c:pt idx="19">
                  <c:v>375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3D-43F4-92A1-C742DDDA4ABC}"/>
            </c:ext>
          </c:extLst>
        </c:ser>
        <c:ser>
          <c:idx val="1"/>
          <c:order val="1"/>
          <c:tx>
            <c:strRef>
              <c:f>'[PICEA tool - basic calculations on cost vs impact of HIV prevention draft r1.xlsx]Condoms-PrEP simple'!$M$10</c:f>
              <c:strCache>
                <c:ptCount val="1"/>
                <c:pt idx="0">
                  <c:v>Oral-PrEP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'[PICEA tool - basic calculations on cost vs impact of HIV prevention draft r1.xlsx]Condoms-PrEP simple'!$P$8:$AI$8</c:f>
              <c:numCache>
                <c:formatCode>General</c:formatCode>
                <c:ptCount val="20"/>
                <c:pt idx="0">
                  <c:v>0.2</c:v>
                </c:pt>
                <c:pt idx="1">
                  <c:v>0.4</c:v>
                </c:pt>
                <c:pt idx="2">
                  <c:v>0.6</c:v>
                </c:pt>
                <c:pt idx="3">
                  <c:v>0.8</c:v>
                </c:pt>
                <c:pt idx="4">
                  <c:v>1</c:v>
                </c:pt>
                <c:pt idx="5">
                  <c:v>1.2</c:v>
                </c:pt>
                <c:pt idx="6">
                  <c:v>1.4</c:v>
                </c:pt>
                <c:pt idx="7">
                  <c:v>1.6</c:v>
                </c:pt>
                <c:pt idx="8">
                  <c:v>1.8</c:v>
                </c:pt>
                <c:pt idx="9">
                  <c:v>2</c:v>
                </c:pt>
                <c:pt idx="10">
                  <c:v>2.2000000000000002</c:v>
                </c:pt>
                <c:pt idx="11">
                  <c:v>2.4</c:v>
                </c:pt>
                <c:pt idx="12">
                  <c:v>2.6</c:v>
                </c:pt>
                <c:pt idx="13">
                  <c:v>2.8</c:v>
                </c:pt>
                <c:pt idx="14">
                  <c:v>3</c:v>
                </c:pt>
                <c:pt idx="15">
                  <c:v>3.2</c:v>
                </c:pt>
                <c:pt idx="16">
                  <c:v>3.4</c:v>
                </c:pt>
                <c:pt idx="17">
                  <c:v>3.6</c:v>
                </c:pt>
                <c:pt idx="18">
                  <c:v>3.8</c:v>
                </c:pt>
                <c:pt idx="19">
                  <c:v>4</c:v>
                </c:pt>
              </c:numCache>
            </c:numRef>
          </c:cat>
          <c:val>
            <c:numRef>
              <c:f>'[PICEA tool - basic calculations on cost vs impact of HIV prevention draft r1.xlsx]Condoms-PrEP simple'!$P$10:$AI$10</c:f>
              <c:numCache>
                <c:formatCode>_(* #,##0_);_(* \(#,##0\);_(* "-"??_);_(@_)</c:formatCode>
                <c:ptCount val="20"/>
                <c:pt idx="0">
                  <c:v>41666.666666666672</c:v>
                </c:pt>
                <c:pt idx="1">
                  <c:v>20833.333333333336</c:v>
                </c:pt>
                <c:pt idx="2">
                  <c:v>13888.888888888889</c:v>
                </c:pt>
                <c:pt idx="3">
                  <c:v>10416.666666666668</c:v>
                </c:pt>
                <c:pt idx="4">
                  <c:v>8333.3333333333339</c:v>
                </c:pt>
                <c:pt idx="5">
                  <c:v>6944.4444444444443</c:v>
                </c:pt>
                <c:pt idx="6">
                  <c:v>5952.3809523809523</c:v>
                </c:pt>
                <c:pt idx="7">
                  <c:v>5208.3333333333339</c:v>
                </c:pt>
                <c:pt idx="8">
                  <c:v>4629.6296296296296</c:v>
                </c:pt>
                <c:pt idx="9">
                  <c:v>4166.666666666667</c:v>
                </c:pt>
                <c:pt idx="10">
                  <c:v>3787.8787878787875</c:v>
                </c:pt>
                <c:pt idx="11">
                  <c:v>3472.2222222222222</c:v>
                </c:pt>
                <c:pt idx="12">
                  <c:v>3205.1282051282051</c:v>
                </c:pt>
                <c:pt idx="13">
                  <c:v>2976.1904761904761</c:v>
                </c:pt>
                <c:pt idx="14">
                  <c:v>2777.7777777777778</c:v>
                </c:pt>
                <c:pt idx="15">
                  <c:v>2604.166666666667</c:v>
                </c:pt>
                <c:pt idx="16">
                  <c:v>2450.9803921568628</c:v>
                </c:pt>
                <c:pt idx="17">
                  <c:v>2314.8148148148148</c:v>
                </c:pt>
                <c:pt idx="18">
                  <c:v>2192.9824561403511</c:v>
                </c:pt>
                <c:pt idx="19">
                  <c:v>2083.3333333333335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B3D-43F4-92A1-C742DDDA4ABC}"/>
            </c:ext>
          </c:extLst>
        </c:ser>
        <c:ser>
          <c:idx val="2"/>
          <c:order val="2"/>
          <c:tx>
            <c:strRef>
              <c:f>'[PICEA tool - basic calculations on cost vs impact of HIV prevention draft r1.xlsx]Condoms-PrEP simple'!$M$11</c:f>
              <c:strCache>
                <c:ptCount val="1"/>
                <c:pt idx="0">
                  <c:v>Long-acting injectable PrEP</c:v>
                </c:pt>
              </c:strCache>
            </c:strRef>
          </c:tx>
          <c:spPr>
            <a:ln w="28575" cap="rnd">
              <a:solidFill>
                <a:srgbClr val="CC339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C3399"/>
              </a:solidFill>
              <a:ln w="9525">
                <a:solidFill>
                  <a:srgbClr val="CC3399"/>
                </a:solidFill>
              </a:ln>
              <a:effectLst/>
            </c:spPr>
          </c:marker>
          <c:cat>
            <c:numRef>
              <c:f>'[PICEA tool - basic calculations on cost vs impact of HIV prevention draft r1.xlsx]Condoms-PrEP simple'!$P$8:$AI$8</c:f>
              <c:numCache>
                <c:formatCode>General</c:formatCode>
                <c:ptCount val="20"/>
                <c:pt idx="0">
                  <c:v>0.2</c:v>
                </c:pt>
                <c:pt idx="1">
                  <c:v>0.4</c:v>
                </c:pt>
                <c:pt idx="2">
                  <c:v>0.6</c:v>
                </c:pt>
                <c:pt idx="3">
                  <c:v>0.8</c:v>
                </c:pt>
                <c:pt idx="4">
                  <c:v>1</c:v>
                </c:pt>
                <c:pt idx="5">
                  <c:v>1.2</c:v>
                </c:pt>
                <c:pt idx="6">
                  <c:v>1.4</c:v>
                </c:pt>
                <c:pt idx="7">
                  <c:v>1.6</c:v>
                </c:pt>
                <c:pt idx="8">
                  <c:v>1.8</c:v>
                </c:pt>
                <c:pt idx="9">
                  <c:v>2</c:v>
                </c:pt>
                <c:pt idx="10">
                  <c:v>2.2000000000000002</c:v>
                </c:pt>
                <c:pt idx="11">
                  <c:v>2.4</c:v>
                </c:pt>
                <c:pt idx="12">
                  <c:v>2.6</c:v>
                </c:pt>
                <c:pt idx="13">
                  <c:v>2.8</c:v>
                </c:pt>
                <c:pt idx="14">
                  <c:v>3</c:v>
                </c:pt>
                <c:pt idx="15">
                  <c:v>3.2</c:v>
                </c:pt>
                <c:pt idx="16">
                  <c:v>3.4</c:v>
                </c:pt>
                <c:pt idx="17">
                  <c:v>3.6</c:v>
                </c:pt>
                <c:pt idx="18">
                  <c:v>3.8</c:v>
                </c:pt>
                <c:pt idx="19">
                  <c:v>4</c:v>
                </c:pt>
              </c:numCache>
            </c:numRef>
          </c:cat>
          <c:val>
            <c:numRef>
              <c:f>'[PICEA tool - basic calculations on cost vs impact of HIV prevention draft r1.xlsx]Condoms-PrEP simple'!$P$11:$AI$11</c:f>
              <c:numCache>
                <c:formatCode>_(* #,##0_);_(* \(#,##0\);_(* "-"??_);_(@_)</c:formatCode>
                <c:ptCount val="20"/>
                <c:pt idx="0">
                  <c:v>44444.444444444438</c:v>
                </c:pt>
                <c:pt idx="1">
                  <c:v>22222.222222222219</c:v>
                </c:pt>
                <c:pt idx="2">
                  <c:v>14814.814814814814</c:v>
                </c:pt>
                <c:pt idx="3">
                  <c:v>11111.111111111109</c:v>
                </c:pt>
                <c:pt idx="4">
                  <c:v>8888.8888888888887</c:v>
                </c:pt>
                <c:pt idx="5">
                  <c:v>7407.4074074074069</c:v>
                </c:pt>
                <c:pt idx="6">
                  <c:v>6349.2063492063498</c:v>
                </c:pt>
                <c:pt idx="7">
                  <c:v>5555.5555555555547</c:v>
                </c:pt>
                <c:pt idx="8">
                  <c:v>4938.2716049382707</c:v>
                </c:pt>
                <c:pt idx="9">
                  <c:v>4444.4444444444443</c:v>
                </c:pt>
                <c:pt idx="10">
                  <c:v>4040.4040404040402</c:v>
                </c:pt>
                <c:pt idx="11">
                  <c:v>3703.7037037037035</c:v>
                </c:pt>
                <c:pt idx="12">
                  <c:v>3418.803418803418</c:v>
                </c:pt>
                <c:pt idx="13">
                  <c:v>3174.6031746031749</c:v>
                </c:pt>
                <c:pt idx="14">
                  <c:v>2962.962962962963</c:v>
                </c:pt>
                <c:pt idx="15">
                  <c:v>2777.7777777777774</c:v>
                </c:pt>
                <c:pt idx="16">
                  <c:v>2614.3790849673201</c:v>
                </c:pt>
                <c:pt idx="17">
                  <c:v>2469.1358024691353</c:v>
                </c:pt>
                <c:pt idx="18">
                  <c:v>2339.1812865497077</c:v>
                </c:pt>
                <c:pt idx="19">
                  <c:v>2222.2222222222222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B3D-43F4-92A1-C742DDDA4ABC}"/>
            </c:ext>
          </c:extLst>
        </c:ser>
        <c:ser>
          <c:idx val="3"/>
          <c:order val="3"/>
          <c:tx>
            <c:strRef>
              <c:f>'[PICEA tool - basic calculations on cost vs impact of HIV prevention draft r1.xlsx]Condoms-PrEP simple'!$M$12</c:f>
              <c:strCache>
                <c:ptCount val="1"/>
                <c:pt idx="0">
                  <c:v>Threshold (user-defined)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'[PICEA tool - basic calculations on cost vs impact of HIV prevention draft r1.xlsx]Condoms-PrEP simple'!$P$8:$AI$8</c:f>
              <c:numCache>
                <c:formatCode>General</c:formatCode>
                <c:ptCount val="20"/>
                <c:pt idx="0">
                  <c:v>0.2</c:v>
                </c:pt>
                <c:pt idx="1">
                  <c:v>0.4</c:v>
                </c:pt>
                <c:pt idx="2">
                  <c:v>0.6</c:v>
                </c:pt>
                <c:pt idx="3">
                  <c:v>0.8</c:v>
                </c:pt>
                <c:pt idx="4">
                  <c:v>1</c:v>
                </c:pt>
                <c:pt idx="5">
                  <c:v>1.2</c:v>
                </c:pt>
                <c:pt idx="6">
                  <c:v>1.4</c:v>
                </c:pt>
                <c:pt idx="7">
                  <c:v>1.6</c:v>
                </c:pt>
                <c:pt idx="8">
                  <c:v>1.8</c:v>
                </c:pt>
                <c:pt idx="9">
                  <c:v>2</c:v>
                </c:pt>
                <c:pt idx="10">
                  <c:v>2.2000000000000002</c:v>
                </c:pt>
                <c:pt idx="11">
                  <c:v>2.4</c:v>
                </c:pt>
                <c:pt idx="12">
                  <c:v>2.6</c:v>
                </c:pt>
                <c:pt idx="13">
                  <c:v>2.8</c:v>
                </c:pt>
                <c:pt idx="14">
                  <c:v>3</c:v>
                </c:pt>
                <c:pt idx="15">
                  <c:v>3.2</c:v>
                </c:pt>
                <c:pt idx="16">
                  <c:v>3.4</c:v>
                </c:pt>
                <c:pt idx="17">
                  <c:v>3.6</c:v>
                </c:pt>
                <c:pt idx="18">
                  <c:v>3.8</c:v>
                </c:pt>
                <c:pt idx="19">
                  <c:v>4</c:v>
                </c:pt>
              </c:numCache>
            </c:numRef>
          </c:cat>
          <c:val>
            <c:numRef>
              <c:f>'[PICEA tool - basic calculations on cost vs impact of HIV prevention draft r1.xlsx]Condoms-PrEP simple'!$P$12:$AI$12</c:f>
              <c:numCache>
                <c:formatCode>_(* #,##0_);_(* \(#,##0\);_(* "-"??_);_(@_)</c:formatCode>
                <c:ptCount val="20"/>
                <c:pt idx="0">
                  <c:v>10000</c:v>
                </c:pt>
                <c:pt idx="1">
                  <c:v>10000</c:v>
                </c:pt>
                <c:pt idx="2">
                  <c:v>10000</c:v>
                </c:pt>
                <c:pt idx="3">
                  <c:v>10000</c:v>
                </c:pt>
                <c:pt idx="4">
                  <c:v>10000</c:v>
                </c:pt>
                <c:pt idx="5">
                  <c:v>10000</c:v>
                </c:pt>
                <c:pt idx="6">
                  <c:v>10000</c:v>
                </c:pt>
                <c:pt idx="7">
                  <c:v>10000</c:v>
                </c:pt>
                <c:pt idx="8">
                  <c:v>10000</c:v>
                </c:pt>
                <c:pt idx="9">
                  <c:v>10000</c:v>
                </c:pt>
                <c:pt idx="10">
                  <c:v>10000</c:v>
                </c:pt>
                <c:pt idx="11">
                  <c:v>10000</c:v>
                </c:pt>
                <c:pt idx="12">
                  <c:v>10000</c:v>
                </c:pt>
                <c:pt idx="13">
                  <c:v>10000</c:v>
                </c:pt>
                <c:pt idx="14">
                  <c:v>10000</c:v>
                </c:pt>
                <c:pt idx="15">
                  <c:v>10000</c:v>
                </c:pt>
                <c:pt idx="16">
                  <c:v>10000</c:v>
                </c:pt>
                <c:pt idx="17">
                  <c:v>10000</c:v>
                </c:pt>
                <c:pt idx="18">
                  <c:v>10000</c:v>
                </c:pt>
                <c:pt idx="19">
                  <c:v>10000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B3D-43F4-92A1-C742DDDA4A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6614751"/>
        <c:axId val="886617151"/>
      </c:lineChart>
      <c:catAx>
        <c:axId val="8866147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HIV incidence rate per 100 person</a:t>
                </a:r>
                <a:r>
                  <a:rPr lang="en-US" baseline="0"/>
                  <a:t> years 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gency FB" panose="020B0503020202020204" pitchFamily="34" charset="0"/>
                <a:ea typeface="+mn-ea"/>
                <a:cs typeface="+mn-cs"/>
              </a:defRPr>
            </a:pPr>
            <a:endParaRPr lang="en-CH"/>
          </a:p>
        </c:txPr>
        <c:crossAx val="886617151"/>
        <c:crosses val="autoZero"/>
        <c:auto val="1"/>
        <c:lblAlgn val="ctr"/>
        <c:lblOffset val="100"/>
        <c:tickLblSkip val="1"/>
        <c:noMultiLvlLbl val="0"/>
      </c:catAx>
      <c:valAx>
        <c:axId val="8866171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Cost per HIV infection averted in USD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CH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CH"/>
          </a:p>
        </c:txPr>
        <c:crossAx val="8866147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CH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ysClr val="window" lastClr="FFFFFF"/>
    </a:solidFill>
    <a:ln>
      <a:noFill/>
    </a:ln>
    <a:effectLst/>
  </c:spPr>
  <c:txPr>
    <a:bodyPr/>
    <a:lstStyle/>
    <a:p>
      <a:pPr>
        <a:defRPr sz="1600"/>
      </a:pPr>
      <a:endParaRPr lang="en-CH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/>
              <a:t>Cost per infection averted considering different intensity of condom and oral PrEP provision </a:t>
            </a:r>
          </a:p>
          <a:p>
            <a:pPr>
              <a:defRPr/>
            </a:pPr>
            <a:r>
              <a:rPr lang="en-US"/>
              <a:t>(based on individual frequency of sex acts and differential demand generation cost)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CH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'[PICEA tool - basic calculations on cost vs impact of HIV prevention draft r1.xlsx]Condoms-PrEP simple'!$M$49</c:f>
              <c:strCache>
                <c:ptCount val="1"/>
                <c:pt idx="0">
                  <c:v>Condoms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'[PICEA tool - basic calculations on cost vs impact of HIV prevention draft r1.xlsx]Condoms-PrEP simple'!$P$48:$Z$48</c:f>
              <c:strCache>
                <c:ptCount val="11"/>
                <c:pt idx="0">
                  <c:v>USD 3 / USD 35</c:v>
                </c:pt>
                <c:pt idx="1">
                  <c:v>USD 13 / USD 45</c:v>
                </c:pt>
                <c:pt idx="2">
                  <c:v>USD 23 / USD 55</c:v>
                </c:pt>
                <c:pt idx="3">
                  <c:v>USD 33 / USD 65</c:v>
                </c:pt>
                <c:pt idx="4">
                  <c:v>USD 43 / USD 75</c:v>
                </c:pt>
                <c:pt idx="5">
                  <c:v>USD 53 / USD 85</c:v>
                </c:pt>
                <c:pt idx="6">
                  <c:v>USD 63 / USD 95</c:v>
                </c:pt>
                <c:pt idx="7">
                  <c:v>USD 73 / USD 105</c:v>
                </c:pt>
                <c:pt idx="8">
                  <c:v>USD 83 / USD 115</c:v>
                </c:pt>
                <c:pt idx="9">
                  <c:v>USD 93 / USD 125</c:v>
                </c:pt>
                <c:pt idx="10">
                  <c:v>USD 103 / USD 135</c:v>
                </c:pt>
              </c:strCache>
            </c:strRef>
          </c:cat>
          <c:val>
            <c:numRef>
              <c:f>'[PICEA tool - basic calculations on cost vs impact of HIV prevention draft r1.xlsx]Condoms-PrEP simple'!$P$49:$Z$49</c:f>
              <c:numCache>
                <c:formatCode>_(* #,##0_);_(* \(#,##0\);_(* "-"??_);_(@_)</c:formatCode>
                <c:ptCount val="11"/>
                <c:pt idx="0">
                  <c:v>750</c:v>
                </c:pt>
                <c:pt idx="1">
                  <c:v>3250</c:v>
                </c:pt>
                <c:pt idx="2">
                  <c:v>5750</c:v>
                </c:pt>
                <c:pt idx="3">
                  <c:v>8250</c:v>
                </c:pt>
                <c:pt idx="4">
                  <c:v>10750</c:v>
                </c:pt>
                <c:pt idx="5">
                  <c:v>13250</c:v>
                </c:pt>
                <c:pt idx="6">
                  <c:v>15750</c:v>
                </c:pt>
                <c:pt idx="7">
                  <c:v>18250</c:v>
                </c:pt>
                <c:pt idx="8">
                  <c:v>20750</c:v>
                </c:pt>
                <c:pt idx="9">
                  <c:v>23250</c:v>
                </c:pt>
                <c:pt idx="10">
                  <c:v>25750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834-4B7D-9274-7338CF145DE2}"/>
            </c:ext>
          </c:extLst>
        </c:ser>
        <c:ser>
          <c:idx val="1"/>
          <c:order val="1"/>
          <c:tx>
            <c:strRef>
              <c:f>'[PICEA tool - basic calculations on cost vs impact of HIV prevention draft r1.xlsx]Condoms-PrEP simple'!$M$50</c:f>
              <c:strCache>
                <c:ptCount val="1"/>
                <c:pt idx="0">
                  <c:v>Oral-PrEP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'[PICEA tool - basic calculations on cost vs impact of HIV prevention draft r1.xlsx]Condoms-PrEP simple'!$P$48:$Z$48</c:f>
              <c:strCache>
                <c:ptCount val="11"/>
                <c:pt idx="0">
                  <c:v>USD 3 / USD 35</c:v>
                </c:pt>
                <c:pt idx="1">
                  <c:v>USD 13 / USD 45</c:v>
                </c:pt>
                <c:pt idx="2">
                  <c:v>USD 23 / USD 55</c:v>
                </c:pt>
                <c:pt idx="3">
                  <c:v>USD 33 / USD 65</c:v>
                </c:pt>
                <c:pt idx="4">
                  <c:v>USD 43 / USD 75</c:v>
                </c:pt>
                <c:pt idx="5">
                  <c:v>USD 53 / USD 85</c:v>
                </c:pt>
                <c:pt idx="6">
                  <c:v>USD 63 / USD 95</c:v>
                </c:pt>
                <c:pt idx="7">
                  <c:v>USD 73 / USD 105</c:v>
                </c:pt>
                <c:pt idx="8">
                  <c:v>USD 83 / USD 115</c:v>
                </c:pt>
                <c:pt idx="9">
                  <c:v>USD 93 / USD 125</c:v>
                </c:pt>
                <c:pt idx="10">
                  <c:v>USD 103 / USD 135</c:v>
                </c:pt>
              </c:strCache>
            </c:strRef>
          </c:cat>
          <c:val>
            <c:numRef>
              <c:f>'[PICEA tool - basic calculations on cost vs impact of HIV prevention draft r1.xlsx]Condoms-PrEP simple'!$P$50:$Z$50</c:f>
              <c:numCache>
                <c:formatCode>_(* #,##0_);_(* \(#,##0\);_(* "-"??_);_(@_)</c:formatCode>
                <c:ptCount val="11"/>
                <c:pt idx="0">
                  <c:v>5833.3333333333339</c:v>
                </c:pt>
                <c:pt idx="1">
                  <c:v>7500.0000000000009</c:v>
                </c:pt>
                <c:pt idx="2">
                  <c:v>9166.6666666666679</c:v>
                </c:pt>
                <c:pt idx="3">
                  <c:v>10833.333333333334</c:v>
                </c:pt>
                <c:pt idx="4">
                  <c:v>12500.000000000002</c:v>
                </c:pt>
                <c:pt idx="5">
                  <c:v>14166.666666666668</c:v>
                </c:pt>
                <c:pt idx="6">
                  <c:v>15833.333333333336</c:v>
                </c:pt>
                <c:pt idx="7">
                  <c:v>17500.000000000004</c:v>
                </c:pt>
                <c:pt idx="8">
                  <c:v>19166.666666666668</c:v>
                </c:pt>
                <c:pt idx="9">
                  <c:v>20833.333333333336</c:v>
                </c:pt>
                <c:pt idx="10">
                  <c:v>22500.000000000004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834-4B7D-9274-7338CF145DE2}"/>
            </c:ext>
          </c:extLst>
        </c:ser>
        <c:ser>
          <c:idx val="2"/>
          <c:order val="2"/>
          <c:tx>
            <c:strRef>
              <c:f>'[PICEA tool - basic calculations on cost vs impact of HIV prevention draft r1.xlsx]Condoms-PrEP simple'!$M$51</c:f>
              <c:strCache>
                <c:ptCount val="1"/>
                <c:pt idx="0">
                  <c:v>LA-Prep</c:v>
                </c:pt>
              </c:strCache>
            </c:strRef>
          </c:tx>
          <c:spPr>
            <a:ln w="28575" cap="rnd">
              <a:solidFill>
                <a:srgbClr val="CC339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C3399"/>
              </a:solidFill>
              <a:ln w="9525">
                <a:solidFill>
                  <a:srgbClr val="CC3399"/>
                </a:solidFill>
              </a:ln>
              <a:effectLst/>
            </c:spPr>
          </c:marker>
          <c:cat>
            <c:strRef>
              <c:f>'[PICEA tool - basic calculations on cost vs impact of HIV prevention draft r1.xlsx]Condoms-PrEP simple'!$P$48:$Z$48</c:f>
              <c:strCache>
                <c:ptCount val="11"/>
                <c:pt idx="0">
                  <c:v>USD 3 / USD 35</c:v>
                </c:pt>
                <c:pt idx="1">
                  <c:v>USD 13 / USD 45</c:v>
                </c:pt>
                <c:pt idx="2">
                  <c:v>USD 23 / USD 55</c:v>
                </c:pt>
                <c:pt idx="3">
                  <c:v>USD 33 / USD 65</c:v>
                </c:pt>
                <c:pt idx="4">
                  <c:v>USD 43 / USD 75</c:v>
                </c:pt>
                <c:pt idx="5">
                  <c:v>USD 53 / USD 85</c:v>
                </c:pt>
                <c:pt idx="6">
                  <c:v>USD 63 / USD 95</c:v>
                </c:pt>
                <c:pt idx="7">
                  <c:v>USD 73 / USD 105</c:v>
                </c:pt>
                <c:pt idx="8">
                  <c:v>USD 83 / USD 115</c:v>
                </c:pt>
                <c:pt idx="9">
                  <c:v>USD 93 / USD 125</c:v>
                </c:pt>
                <c:pt idx="10">
                  <c:v>USD 103 / USD 135</c:v>
                </c:pt>
              </c:strCache>
            </c:strRef>
          </c:cat>
          <c:val>
            <c:numRef>
              <c:f>'[PICEA tool - basic calculations on cost vs impact of HIV prevention draft r1.xlsx]Condoms-PrEP simple'!$P$51:$Z$51</c:f>
              <c:numCache>
                <c:formatCode>_(* #,##0_);_(* \(#,##0\);_(* "-"??_);_(@_)</c:formatCode>
                <c:ptCount val="11"/>
                <c:pt idx="0">
                  <c:v>7777.7777777777783</c:v>
                </c:pt>
                <c:pt idx="1">
                  <c:v>8888.8888888888887</c:v>
                </c:pt>
                <c:pt idx="2">
                  <c:v>10000</c:v>
                </c:pt>
                <c:pt idx="3">
                  <c:v>11111.111111111111</c:v>
                </c:pt>
                <c:pt idx="4">
                  <c:v>12222.222222222223</c:v>
                </c:pt>
                <c:pt idx="5">
                  <c:v>13333.333333333334</c:v>
                </c:pt>
                <c:pt idx="6">
                  <c:v>14444.444444444445</c:v>
                </c:pt>
                <c:pt idx="7">
                  <c:v>15555.555555555557</c:v>
                </c:pt>
                <c:pt idx="8">
                  <c:v>16666.666666666668</c:v>
                </c:pt>
                <c:pt idx="9">
                  <c:v>17777.777777777777</c:v>
                </c:pt>
                <c:pt idx="10">
                  <c:v>18888.888888888891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834-4B7D-9274-7338CF145D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0055711"/>
        <c:axId val="1650060511"/>
      </c:lineChart>
      <c:catAx>
        <c:axId val="165005571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/>
                  <a:t>Annual cost per person year (condoms/ oral PrEP)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CH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CH"/>
          </a:p>
        </c:txPr>
        <c:crossAx val="1650060511"/>
        <c:crosses val="autoZero"/>
        <c:auto val="1"/>
        <c:lblAlgn val="ctr"/>
        <c:lblOffset val="100"/>
        <c:noMultiLvlLbl val="0"/>
      </c:catAx>
      <c:valAx>
        <c:axId val="16500605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CH"/>
          </a:p>
        </c:txPr>
        <c:crossAx val="16500557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CH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ysClr val="window" lastClr="FFFFFF"/>
    </a:solidFill>
    <a:ln>
      <a:noFill/>
    </a:ln>
    <a:effectLst/>
  </c:spPr>
  <c:txPr>
    <a:bodyPr/>
    <a:lstStyle/>
    <a:p>
      <a:pPr>
        <a:defRPr/>
      </a:pPr>
      <a:endParaRPr lang="en-CH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ABB39-4128-4FE0-9DE8-97C2A5CC8125}" type="datetimeFigureOut">
              <a:rPr lang="en-CH" smtClean="0"/>
              <a:t>11/05/2026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E64B3-7F46-407D-87E8-F0A52BAFA1CB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19003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EE64B3-7F46-407D-87E8-F0A52BAFA1CB}" type="slidenum">
              <a:rPr lang="en-CH" smtClean="0"/>
              <a:t>7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718906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08D43-4E53-4CC4-A803-545B01BE2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E1B145-DE3F-33D8-ACCC-B98F3BC4AC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0EEAF-8B57-D46F-ED25-515D31D70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0F29-6E81-4C49-8F5E-3D3551400263}" type="datetimeFigureOut">
              <a:rPr lang="en-CH" smtClean="0"/>
              <a:t>11/05/2026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0F476-2E9B-59DD-F955-5EE22CC53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7B5F5-FC21-7FB9-F047-81EEDD376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B677-EA89-4D4F-8B55-1B257D395FE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54797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EDEEF-9AA5-16A1-F0FB-597926D0B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912372-BCBB-DF5D-842A-808415BA8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72974-4299-E4DF-794E-A23D01B3D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0F29-6E81-4C49-8F5E-3D3551400263}" type="datetimeFigureOut">
              <a:rPr lang="en-CH" smtClean="0"/>
              <a:t>11/05/2026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186F9-69B3-5864-C7E0-A91095C58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F6FD1-6ABA-17D4-331D-910CA9106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B677-EA89-4D4F-8B55-1B257D395FE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71473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9D2AA9-D52C-231A-4A18-FC3630BF33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C4DE68-EF1B-9758-C75D-7897E225BB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57B97-9B2C-B8B7-5FB9-692246012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0F29-6E81-4C49-8F5E-3D3551400263}" type="datetimeFigureOut">
              <a:rPr lang="en-CH" smtClean="0"/>
              <a:t>11/05/2026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19CAF-DB93-94A7-E578-F27CC8090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BE3777-1106-9F94-CA8C-A682E9734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B677-EA89-4D4F-8B55-1B257D395FE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75511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C63C66DC-666C-4C0B-B57C-478E431BBF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8"/>
            <a:ext cx="12192000" cy="577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0240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0680895-A57A-4042-AC93-EDEB300A0DB4}"/>
              </a:ext>
            </a:extLst>
          </p:cNvPr>
          <p:cNvSpPr/>
          <p:nvPr userDrawn="1"/>
        </p:nvSpPr>
        <p:spPr>
          <a:xfrm>
            <a:off x="0" y="6110288"/>
            <a:ext cx="12192000" cy="747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 dirty="0"/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53F707E9-D5A4-45BF-AF3B-986B1F0320E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21956" y="5935671"/>
            <a:ext cx="1670049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895904-A51F-464E-9963-FD5908B5560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249767" y="6396038"/>
            <a:ext cx="4478867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/>
            </a:pPr>
            <a:r>
              <a:rPr lang="en-US" altLang="en-US" sz="825" dirty="0">
                <a:solidFill>
                  <a:srgbClr val="000000"/>
                </a:solidFill>
                <a:cs typeface="Arial" panose="020B0604020202020204" pitchFamily="34" charset="0"/>
              </a:rPr>
              <a:t>Global HIV Prevention Coalition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434" y="215102"/>
            <a:ext cx="11283141" cy="81757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434" y="1363287"/>
            <a:ext cx="11283141" cy="4638502"/>
          </a:xfrm>
        </p:spPr>
        <p:txBody>
          <a:bodyPr/>
          <a:lstStyle>
            <a:lvl1pPr marL="257196" indent="-257196"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91858E5-A638-4CCE-9D54-A41357A90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939DE31-9062-486B-A790-06E36A096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A8DB0F5-EC77-45B9-8680-1D618CB17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buSzPct val="25000"/>
              <a:defRPr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>
              <a:defRPr/>
            </a:pPr>
            <a:fld id="{5E8FDD4C-DCAD-4FF1-84E1-B1C966C77D3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97964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8875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2982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9999"/>
                </a:solidFill>
              </a:defRPr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B7360-C084-D846-AED8-C06AFEFD5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83327"/>
            <a:ext cx="10882745" cy="4493636"/>
          </a:xfrm>
          <a:prstGeom prst="rect">
            <a:avLst/>
          </a:prstGeom>
        </p:spPr>
        <p:txBody>
          <a:bodyPr/>
          <a:lstStyle>
            <a:lvl1pPr>
              <a:buSzPct val="80000"/>
              <a:buFont typeface="Wingdings" pitchFamily="2" charset="2"/>
              <a:buChar char="§"/>
              <a:defRPr sz="2500" baseline="0"/>
            </a:lvl1pPr>
            <a:lvl2pPr marL="800100" indent="-342900">
              <a:buSzPct val="60000"/>
              <a:buFont typeface="Arial" panose="020B0604020202020204" pitchFamily="34" charset="0"/>
              <a:buChar char="—"/>
              <a:defRPr sz="2500" baseline="0"/>
            </a:lvl2pPr>
            <a:lvl3pPr>
              <a:buSzPct val="60000"/>
              <a:buFont typeface="Arial" panose="020B0604020202020204" pitchFamily="34" charset="0"/>
              <a:buChar char="•"/>
              <a:defRPr sz="2500" baseline="0"/>
            </a:lvl3pPr>
            <a:lvl4pPr>
              <a:buSzPct val="60000"/>
              <a:buFont typeface="Wingdings" pitchFamily="2" charset="2"/>
              <a:buChar char="§"/>
              <a:defRPr sz="2800" baseline="0"/>
            </a:lvl4pPr>
            <a:lvl5pPr>
              <a:buSzPct val="60000"/>
              <a:buFont typeface="Wingdings" pitchFamily="2" charset="2"/>
              <a:buChar char="§"/>
              <a:defRPr sz="2800"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094954"/>
            <a:ext cx="10882744" cy="54709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50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pic>
        <p:nvPicPr>
          <p:cNvPr id="8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48E3851A-5645-B8BB-BADB-1DA8822319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01312" y="5949950"/>
            <a:ext cx="1690688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472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213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0B800-7B89-43C5-98FD-B7611F943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F1E24-12AB-4820-A4D5-551EC1C41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6C4EC-8D68-42D2-86A5-7F1D7A217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FBCFCD-10EA-423E-A4AF-8F7CA01981B5}" type="datetimeFigureOut">
              <a:rPr kumimoji="0" lang="en-MW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05/07/2026</a:t>
            </a:fld>
            <a:endParaRPr kumimoji="0" lang="en-MW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6833B-C5AB-4A7D-8935-2E2FA53A4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W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5CA59E-CA08-405F-BA7F-3D3510FBE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93963D-C495-4C73-A4DD-BF8319F550E6}" type="slidenum">
              <a:rPr kumimoji="0" lang="en-MW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MW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15649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44165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1A880-77F3-26CC-49CF-5CB4BED84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8F5B3-B101-0127-3B65-1C4636394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25748-92B4-17E1-C68A-359D24A90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9C64-6954-44EC-9EE4-ACD7B3B8A24E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84F32-8F90-D341-F92E-1B9F9EDF0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8D078-5EC2-2C75-0BB7-B6E59287A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499B-058B-4BB4-A743-1608090AD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022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4F7E8-F254-07A0-AD07-5A7881C07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08CEB-0AC9-8987-048D-0E7F12F22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5C1A0-27E4-06E9-0FEB-B6A3338A0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0F29-6E81-4C49-8F5E-3D3551400263}" type="datetimeFigureOut">
              <a:rPr lang="en-CH" smtClean="0"/>
              <a:t>11/05/2026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A6155-2AA8-7D6C-EFAC-568DCE50F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032E9-08E3-7546-8950-37AA9D611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B677-EA89-4D4F-8B55-1B257D395FE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144491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2982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9999"/>
                </a:solidFill>
              </a:defRPr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B7360-C084-D846-AED8-C06AFEFD5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83327"/>
            <a:ext cx="10882745" cy="4493636"/>
          </a:xfrm>
          <a:prstGeom prst="rect">
            <a:avLst/>
          </a:prstGeom>
        </p:spPr>
        <p:txBody>
          <a:bodyPr/>
          <a:lstStyle>
            <a:lvl1pPr>
              <a:buSzPct val="80000"/>
              <a:buFont typeface="Wingdings" pitchFamily="2" charset="2"/>
              <a:buChar char="§"/>
              <a:defRPr sz="2500" baseline="0"/>
            </a:lvl1pPr>
            <a:lvl2pPr marL="800100" indent="-342900">
              <a:buSzPct val="60000"/>
              <a:buFont typeface="Arial" panose="020B0604020202020204" pitchFamily="34" charset="0"/>
              <a:buChar char="—"/>
              <a:defRPr sz="2500" baseline="0"/>
            </a:lvl2pPr>
            <a:lvl3pPr>
              <a:buSzPct val="60000"/>
              <a:buFont typeface="Arial" panose="020B0604020202020204" pitchFamily="34" charset="0"/>
              <a:buChar char="•"/>
              <a:defRPr sz="2500" baseline="0"/>
            </a:lvl3pPr>
            <a:lvl4pPr>
              <a:buSzPct val="60000"/>
              <a:buFont typeface="Wingdings" pitchFamily="2" charset="2"/>
              <a:buChar char="§"/>
              <a:defRPr sz="2800" baseline="0"/>
            </a:lvl4pPr>
            <a:lvl5pPr>
              <a:buSzPct val="60000"/>
              <a:buFont typeface="Wingdings" pitchFamily="2" charset="2"/>
              <a:buChar char="§"/>
              <a:defRPr sz="2800"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094954"/>
            <a:ext cx="10882744" cy="54709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50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pic>
        <p:nvPicPr>
          <p:cNvPr id="8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48E3851A-5645-B8BB-BADB-1DA8822319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01312" y="5949950"/>
            <a:ext cx="1690688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6482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5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4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5A5F09AA-FEEA-9809-1FF1-686466BB44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01312" y="5949950"/>
            <a:ext cx="1690688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9284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D4E5C-6BFD-D69D-BE77-018CEFC36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3F8D6-1D58-1E03-801A-BE3FAE756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6D4D2C-4515-170D-5BED-68DCE9317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0F29-6E81-4C49-8F5E-3D3551400263}" type="datetimeFigureOut">
              <a:rPr lang="en-CH" smtClean="0"/>
              <a:t>11/05/2026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088EE-456D-E0A1-0B7F-E8530C9FA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ABAD4-E786-21DA-B998-F390B81A5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B677-EA89-4D4F-8B55-1B257D395FE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539843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C1412-34E5-35F9-ADB7-C2C14BAA8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7AD1B-FFF1-1CD8-2D2C-5D6C52F7D8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A3A143-6AD6-F8CF-A316-2F6D4825FE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267610-7FB5-F918-C6BE-038F630A1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0F29-6E81-4C49-8F5E-3D3551400263}" type="datetimeFigureOut">
              <a:rPr lang="en-CH" smtClean="0"/>
              <a:t>11/05/2026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5E5B2-6412-0276-E38B-E2D8FCA56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D4AFB5-7360-C503-6FD4-073FC6E59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B677-EA89-4D4F-8B55-1B257D395FE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81083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2BB37-2DAE-5E33-3DC1-1F07F73E0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041050-6507-13D3-27CF-31E2B7A7B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5B512F-CF64-A9EC-E84B-F05C2CA0F2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B1449C-D96E-46C1-9981-E54CE1EE29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9C561C-C35C-2468-9625-27ADD22C1B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EB4A68-9306-8A4A-3F60-F81563DE7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0F29-6E81-4C49-8F5E-3D3551400263}" type="datetimeFigureOut">
              <a:rPr lang="en-CH" smtClean="0"/>
              <a:t>11/05/2026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5EEF58-DFFC-A552-2FDB-8169F3028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2BCD71-D259-A9A7-068E-17588E528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B677-EA89-4D4F-8B55-1B257D395FE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542495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503E3-1706-FB4B-8980-C77D0FCCA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5BCD35-17C2-BD82-1B1B-7C24198AE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0F29-6E81-4C49-8F5E-3D3551400263}" type="datetimeFigureOut">
              <a:rPr lang="en-CH" smtClean="0"/>
              <a:t>11/05/2026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9F5DA6-568B-2F5E-932A-B7F9347F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73E390-C2DA-6669-9530-011A8E62E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B677-EA89-4D4F-8B55-1B257D395FE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593097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08CC85-375A-F9BE-0069-C5B04607F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0F29-6E81-4C49-8F5E-3D3551400263}" type="datetimeFigureOut">
              <a:rPr lang="en-CH" smtClean="0"/>
              <a:t>11/05/2026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BA61D5-433C-5C91-9879-823F80C59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09AF8D-49AA-6482-3FB2-C17C43F78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B677-EA89-4D4F-8B55-1B257D395FE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9265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432D7-486D-9372-8B56-D16746459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BDD26-6CF9-EBC7-7D85-219FC67F5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C26934-3ADD-1138-A576-CE7CB44A93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4A9D08-F723-6606-8307-A123BF537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0F29-6E81-4C49-8F5E-3D3551400263}" type="datetimeFigureOut">
              <a:rPr lang="en-CH" smtClean="0"/>
              <a:t>11/05/2026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84E720-DC82-4C72-CD8E-DEC41291F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85AD77-01BF-9197-0189-625CDD23F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B677-EA89-4D4F-8B55-1B257D395FE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38528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59757-75F0-D43B-5961-597C2E06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AA6115-8071-4279-7C94-684112F903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1E21DF-5DCE-FBD0-7FB8-42FA967B0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F8CC03-41A3-BEFA-12DC-237D976D2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0F29-6E81-4C49-8F5E-3D3551400263}" type="datetimeFigureOut">
              <a:rPr lang="en-CH" smtClean="0"/>
              <a:t>11/05/2026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8BA75-FEC5-4A51-CF53-6FB7199D5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36E2A9-8785-9B6A-3808-FF12F3280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5B677-EA89-4D4F-8B55-1B257D395FE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01712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7C47E4-CB76-B195-BD2E-06DD4574C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3A1909-1219-E620-0A12-60EED9753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62EF6-DCAD-8C26-81C7-610F3D2A2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B10F29-6E81-4C49-8F5E-3D3551400263}" type="datetimeFigureOut">
              <a:rPr lang="en-CH" smtClean="0"/>
              <a:t>11/05/2026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C717A-37D9-3F1C-5325-9FC6E723E2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23140-67CB-6816-5999-1D6A608EF7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55B677-EA89-4D4F-8B55-1B257D395FE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4878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EDEAE35-7355-4440-BA2A-A9D763578AB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BAE4259-5D7D-4A23-9913-89833214BE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DC88C-2B8D-4CDC-A966-9587D2BDDD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791000D2-CAE6-49BE-96C6-F30C6E83F6DC}" type="datetimeFigureOut">
              <a:rPr lang="en-US"/>
              <a:pPr>
                <a:defRPr/>
              </a:pPr>
              <a:t>5/7/2026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2902A-B6D5-42B7-AF46-49A1A85F7C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180EB-3F04-4851-B6A8-BF58094DCC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213543E-7578-49FA-A272-369487A2D22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6">
            <a:extLst>
              <a:ext uri="{FF2B5EF4-FFF2-40B4-BE49-F238E27FC236}">
                <a16:creationId xmlns:a16="http://schemas.microsoft.com/office/drawing/2014/main" id="{F491E23E-FB95-4F20-BEAB-26A64D12654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4071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5pPr>
      <a:lvl6pPr marL="342929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6pPr>
      <a:lvl7pPr marL="685857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7pPr>
      <a:lvl8pPr marL="1028787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8pPr>
      <a:lvl9pPr marL="1371715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9pPr>
    </p:titleStyle>
    <p:bodyStyle>
      <a:lvl1pPr marL="257196" indent="-25719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59" indent="-21433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322" indent="-17146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251" indent="-17146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180" indent="-17146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6109" indent="-171465" algn="l" defTabSz="685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038" indent="-171465" algn="l" defTabSz="685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966" indent="-171465" algn="l" defTabSz="685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897" indent="-171465" algn="l" defTabSz="685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29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57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87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715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645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572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503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432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5693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183CD-A5FF-E849-BC0F-CCE9C7EF0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5563" y="1898816"/>
            <a:ext cx="3998114" cy="1736662"/>
          </a:xfrm>
        </p:spPr>
        <p:txBody>
          <a:bodyPr>
            <a:noAutofit/>
          </a:bodyPr>
          <a:lstStyle/>
          <a:p>
            <a:pPr algn="l"/>
            <a:r>
              <a:rPr lang="en-US" sz="4400" dirty="0">
                <a:solidFill>
                  <a:srgbClr val="009999"/>
                </a:solidFill>
              </a:rPr>
              <a:t>Reflections on prevention investment decisions</a:t>
            </a:r>
            <a:endParaRPr lang="en-CH" sz="4400" dirty="0">
              <a:solidFill>
                <a:srgbClr val="009999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504A7A-7C76-E71B-D421-16528FA150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5563" y="4435519"/>
            <a:ext cx="3113211" cy="1070546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 hands-on approach</a:t>
            </a:r>
            <a:endParaRPr lang="en-CH" dirty="0"/>
          </a:p>
        </p:txBody>
      </p:sp>
      <p:pic>
        <p:nvPicPr>
          <p:cNvPr id="2050" name="Picture 2" descr="Prevention Needs Tools - The collection_thumbnail">
            <a:extLst>
              <a:ext uri="{FF2B5EF4-FFF2-40B4-BE49-F238E27FC236}">
                <a16:creationId xmlns:a16="http://schemas.microsoft.com/office/drawing/2014/main" id="{5BFBB901-9E29-5F88-75D1-AF8620F939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008"/>
          <a:stretch>
            <a:fillRect/>
          </a:stretch>
        </p:blipFill>
        <p:spPr bwMode="auto">
          <a:xfrm>
            <a:off x="4473675" y="3331866"/>
            <a:ext cx="7718325" cy="2956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Prevention Needs Tools - The collection_thumbnail">
            <a:extLst>
              <a:ext uri="{FF2B5EF4-FFF2-40B4-BE49-F238E27FC236}">
                <a16:creationId xmlns:a16="http://schemas.microsoft.com/office/drawing/2014/main" id="{5C6391D1-50A8-63D9-3178-C2D9D343C0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827"/>
          <a:stretch>
            <a:fillRect/>
          </a:stretch>
        </p:blipFill>
        <p:spPr bwMode="auto">
          <a:xfrm>
            <a:off x="4473675" y="420814"/>
            <a:ext cx="7718323" cy="2911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1030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EE61D9-578D-0E2C-9FEF-22A8702FF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65D63-315B-32DA-17C1-0B7B527D7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4826" y="0"/>
            <a:ext cx="8462356" cy="817577"/>
          </a:xfrm>
        </p:spPr>
        <p:txBody>
          <a:bodyPr>
            <a:normAutofit/>
          </a:bodyPr>
          <a:lstStyle/>
          <a:p>
            <a:r>
              <a:rPr lang="en-US" sz="2800" b="1" dirty="0"/>
              <a:t>Basic factors for value for money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47F92-CC41-EA44-21A3-EEE1C62AC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12" y="721563"/>
            <a:ext cx="11542201" cy="4469416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Three factors are essential to understand cost-effectiveness of HIV prevention:</a:t>
            </a:r>
          </a:p>
          <a:p>
            <a:r>
              <a:rPr lang="en-US" sz="2400" dirty="0">
                <a:solidFill>
                  <a:schemeClr val="accent3"/>
                </a:solidFill>
              </a:rPr>
              <a:t>HIV incidence </a:t>
            </a:r>
            <a:r>
              <a:rPr lang="en-US" sz="1800" dirty="0"/>
              <a:t>(by age, by location, by sub-population, individual factors)</a:t>
            </a:r>
          </a:p>
          <a:p>
            <a:r>
              <a:rPr lang="en-US" sz="2400" dirty="0">
                <a:solidFill>
                  <a:schemeClr val="accent3"/>
                </a:solidFill>
              </a:rPr>
              <a:t>Unit costs </a:t>
            </a:r>
            <a:r>
              <a:rPr lang="en-US" sz="1800" dirty="0"/>
              <a:t>(cost per person year of protection for the intervention)</a:t>
            </a:r>
          </a:p>
          <a:p>
            <a:r>
              <a:rPr lang="en-US" sz="2400" dirty="0">
                <a:solidFill>
                  <a:schemeClr val="accent3"/>
                </a:solidFill>
              </a:rPr>
              <a:t>Effectiveness of interventions </a:t>
            </a:r>
            <a:r>
              <a:rPr lang="en-US" sz="1800" dirty="0">
                <a:solidFill>
                  <a:sysClr val="windowText" lastClr="000000"/>
                </a:solidFill>
              </a:rPr>
              <a:t>(realistic assumption for effect in real world setting outside trials)</a:t>
            </a:r>
            <a:endParaRPr lang="en-US" sz="2400" dirty="0">
              <a:solidFill>
                <a:schemeClr val="accent3"/>
              </a:solidFill>
            </a:endParaRPr>
          </a:p>
          <a:p>
            <a:endParaRPr lang="en-US" sz="2800" dirty="0"/>
          </a:p>
          <a:p>
            <a:pPr marL="0" indent="0">
              <a:buNone/>
            </a:pPr>
            <a:r>
              <a:rPr lang="en-US" sz="2000" dirty="0"/>
              <a:t>EXAMPLE:</a:t>
            </a:r>
          </a:p>
          <a:p>
            <a:r>
              <a:rPr lang="en-US" sz="2000" dirty="0"/>
              <a:t>A district/population with baseline HIV incidence of 0.4 in 100 PY (high HIV incidence category)</a:t>
            </a:r>
          </a:p>
          <a:p>
            <a:r>
              <a:rPr lang="en-US" sz="2000" dirty="0"/>
              <a:t>1 million USD spent at a unit cost of 100 USD per person/year</a:t>
            </a:r>
          </a:p>
          <a:p>
            <a:r>
              <a:rPr lang="en-US" sz="2000" dirty="0"/>
              <a:t>30% effectiveness of the </a:t>
            </a:r>
            <a:r>
              <a:rPr lang="en-US" sz="2000" dirty="0" err="1"/>
              <a:t>programme</a:t>
            </a:r>
            <a:r>
              <a:rPr lang="en-US" sz="2000" dirty="0"/>
              <a:t> in reducing incidence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RESULTS WILL BE:</a:t>
            </a:r>
          </a:p>
          <a:p>
            <a:endParaRPr lang="en-US" sz="2800" dirty="0"/>
          </a:p>
          <a:p>
            <a:endParaRPr lang="en-US" sz="2400" dirty="0"/>
          </a:p>
          <a:p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5D35BB-A61A-DC32-885C-4F961FFE9A18}"/>
              </a:ext>
            </a:extLst>
          </p:cNvPr>
          <p:cNvSpPr txBox="1"/>
          <p:nvPr/>
        </p:nvSpPr>
        <p:spPr>
          <a:xfrm>
            <a:off x="1864826" y="5444128"/>
            <a:ext cx="73212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10,000 people reached</a:t>
            </a:r>
          </a:p>
          <a:p>
            <a:pPr marL="28575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Among whom 40 new HIV infections would have occurred in a year</a:t>
            </a:r>
          </a:p>
          <a:p>
            <a:pPr marL="28575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Of which 12 new HIV infections will be averted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32DB2C-2C12-A916-33C7-98C6210B9582}"/>
              </a:ext>
            </a:extLst>
          </p:cNvPr>
          <p:cNvSpPr txBox="1"/>
          <p:nvPr/>
        </p:nvSpPr>
        <p:spPr>
          <a:xfrm>
            <a:off x="7484962" y="6367458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Do not cite</a:t>
            </a:r>
          </a:p>
        </p:txBody>
      </p:sp>
    </p:spTree>
    <p:extLst>
      <p:ext uri="{BB962C8B-B14F-4D97-AF65-F5344CB8AC3E}">
        <p14:creationId xmlns:p14="http://schemas.microsoft.com/office/powerpoint/2010/main" val="22636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A7A6FAF-C3DF-201A-8886-D28806D3E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416" y="227965"/>
            <a:ext cx="11478768" cy="718625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009999"/>
                </a:solidFill>
              </a:rPr>
              <a:t>Start with available HIV incidence information, group districts in similar categories, use national HIV incidence estimates for KPs</a:t>
            </a:r>
            <a:endParaRPr lang="en-CH" sz="3200" dirty="0">
              <a:solidFill>
                <a:srgbClr val="009999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08BB51-9945-F996-509B-B6A3DF7C350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-1" b="33487"/>
          <a:stretch>
            <a:fillRect/>
          </a:stretch>
        </p:blipFill>
        <p:spPr>
          <a:xfrm>
            <a:off x="0" y="1083750"/>
            <a:ext cx="12192000" cy="577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859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37F61-791A-9D93-8798-B980304E4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74999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Mentimeter</a:t>
            </a:r>
            <a:r>
              <a:rPr lang="en-US" dirty="0"/>
              <a:t> exercise</a:t>
            </a:r>
            <a:endParaRPr lang="en-CH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9B702D-4A1E-99DC-D5AF-02C31C260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29001"/>
            <a:ext cx="10515600" cy="2660650"/>
          </a:xfrm>
        </p:spPr>
        <p:txBody>
          <a:bodyPr>
            <a:normAutofit/>
          </a:bodyPr>
          <a:lstStyle/>
          <a:p>
            <a:r>
              <a:rPr lang="en-US" sz="4400" b="1" i="0" dirty="0">
                <a:solidFill>
                  <a:srgbClr val="009999"/>
                </a:solidFill>
                <a:effectLst/>
                <a:latin typeface="MentiText"/>
              </a:rPr>
              <a:t>Go to </a:t>
            </a:r>
            <a:r>
              <a:rPr lang="en-US" sz="4400" b="1" i="0" dirty="0">
                <a:solidFill>
                  <a:srgbClr val="009999"/>
                </a:solidFill>
                <a:effectLst/>
                <a:latin typeface="MentiDisplay"/>
              </a:rPr>
              <a:t>www.menti.com</a:t>
            </a:r>
          </a:p>
          <a:p>
            <a:endParaRPr lang="en-US" sz="4400" b="1" i="0" dirty="0">
              <a:solidFill>
                <a:srgbClr val="009999"/>
              </a:solidFill>
              <a:effectLst/>
              <a:latin typeface="MentiText"/>
            </a:endParaRPr>
          </a:p>
          <a:p>
            <a:endParaRPr lang="en-CH" sz="4400" b="1" dirty="0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406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F9929-CEE4-85A6-F560-A3633A731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024411E-0D14-BB3C-A941-DF14A0B2EC3A}"/>
              </a:ext>
            </a:extLst>
          </p:cNvPr>
          <p:cNvSpPr txBox="1"/>
          <p:nvPr/>
        </p:nvSpPr>
        <p:spPr>
          <a:xfrm>
            <a:off x="1611990" y="219606"/>
            <a:ext cx="8894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Exercise results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(illustrative – not actual country data, DO NOT CITE)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9F384B9-B856-1BEA-97EA-9663FFAD8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82606"/>
              </p:ext>
            </p:extLst>
          </p:nvPr>
        </p:nvGraphicFramePr>
        <p:xfrm>
          <a:off x="475488" y="1042416"/>
          <a:ext cx="11338560" cy="5440679"/>
        </p:xfrm>
        <a:graphic>
          <a:graphicData uri="http://schemas.openxmlformats.org/drawingml/2006/table">
            <a:tbl>
              <a:tblPr/>
              <a:tblGrid>
                <a:gridCol w="971310">
                  <a:extLst>
                    <a:ext uri="{9D8B030D-6E8A-4147-A177-3AD203B41FA5}">
                      <a16:colId xmlns:a16="http://schemas.microsoft.com/office/drawing/2014/main" val="1777407715"/>
                    </a:ext>
                  </a:extLst>
                </a:gridCol>
                <a:gridCol w="1248827">
                  <a:extLst>
                    <a:ext uri="{9D8B030D-6E8A-4147-A177-3AD203B41FA5}">
                      <a16:colId xmlns:a16="http://schemas.microsoft.com/office/drawing/2014/main" val="1071409781"/>
                    </a:ext>
                  </a:extLst>
                </a:gridCol>
                <a:gridCol w="1546167">
                  <a:extLst>
                    <a:ext uri="{9D8B030D-6E8A-4147-A177-3AD203B41FA5}">
                      <a16:colId xmlns:a16="http://schemas.microsoft.com/office/drawing/2014/main" val="3194999700"/>
                    </a:ext>
                  </a:extLst>
                </a:gridCol>
                <a:gridCol w="951487">
                  <a:extLst>
                    <a:ext uri="{9D8B030D-6E8A-4147-A177-3AD203B41FA5}">
                      <a16:colId xmlns:a16="http://schemas.microsoft.com/office/drawing/2014/main" val="908960010"/>
                    </a:ext>
                  </a:extLst>
                </a:gridCol>
                <a:gridCol w="1010956">
                  <a:extLst>
                    <a:ext uri="{9D8B030D-6E8A-4147-A177-3AD203B41FA5}">
                      <a16:colId xmlns:a16="http://schemas.microsoft.com/office/drawing/2014/main" val="2302463406"/>
                    </a:ext>
                  </a:extLst>
                </a:gridCol>
                <a:gridCol w="753262">
                  <a:extLst>
                    <a:ext uri="{9D8B030D-6E8A-4147-A177-3AD203B41FA5}">
                      <a16:colId xmlns:a16="http://schemas.microsoft.com/office/drawing/2014/main" val="4134247963"/>
                    </a:ext>
                  </a:extLst>
                </a:gridCol>
                <a:gridCol w="931665">
                  <a:extLst>
                    <a:ext uri="{9D8B030D-6E8A-4147-A177-3AD203B41FA5}">
                      <a16:colId xmlns:a16="http://schemas.microsoft.com/office/drawing/2014/main" val="3942219687"/>
                    </a:ext>
                  </a:extLst>
                </a:gridCol>
                <a:gridCol w="971310">
                  <a:extLst>
                    <a:ext uri="{9D8B030D-6E8A-4147-A177-3AD203B41FA5}">
                      <a16:colId xmlns:a16="http://schemas.microsoft.com/office/drawing/2014/main" val="4086780286"/>
                    </a:ext>
                  </a:extLst>
                </a:gridCol>
                <a:gridCol w="971310">
                  <a:extLst>
                    <a:ext uri="{9D8B030D-6E8A-4147-A177-3AD203B41FA5}">
                      <a16:colId xmlns:a16="http://schemas.microsoft.com/office/drawing/2014/main" val="3937405790"/>
                    </a:ext>
                  </a:extLst>
                </a:gridCol>
                <a:gridCol w="832552">
                  <a:extLst>
                    <a:ext uri="{9D8B030D-6E8A-4147-A177-3AD203B41FA5}">
                      <a16:colId xmlns:a16="http://schemas.microsoft.com/office/drawing/2014/main" val="1926050407"/>
                    </a:ext>
                  </a:extLst>
                </a:gridCol>
                <a:gridCol w="1149714">
                  <a:extLst>
                    <a:ext uri="{9D8B030D-6E8A-4147-A177-3AD203B41FA5}">
                      <a16:colId xmlns:a16="http://schemas.microsoft.com/office/drawing/2014/main" val="1640488637"/>
                    </a:ext>
                  </a:extLst>
                </a:gridCol>
              </a:tblGrid>
              <a:tr h="9042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H" sz="1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Population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Intervention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HIV incidence (%)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Cost per person year (USD)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Effect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Reached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New HIV infections expected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New HIV infections averted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Rating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Cost per infection averted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662151"/>
                  </a:ext>
                </a:extLst>
              </a:tr>
              <a:tr h="90426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AGYW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Cash transfers+ (or multi-component)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6’667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13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250’000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8837432"/>
                  </a:ext>
                </a:extLst>
              </a:tr>
              <a:tr h="90426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B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AGYW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Outreach, condoms, PrEP+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12’500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63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38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E7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26’667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669179"/>
                  </a:ext>
                </a:extLst>
              </a:tr>
              <a:tr h="90426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 workers /MSM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PrEP, condoms+, peer-led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10’000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180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CA7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5’556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812477"/>
                  </a:ext>
                </a:extLst>
              </a:tr>
              <a:tr h="90426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Young people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Condoms+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166’667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667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5’000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798025"/>
                  </a:ext>
                </a:extLst>
              </a:tr>
              <a:tr h="91933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Women using contraception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e-A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HTS, PrEP, condoms+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16’667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120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CH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8’333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301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9347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21B9D-188E-CE74-E6E6-139D38652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7DE0C6E-9EDB-AD4A-0D67-842361A373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9319" y="0"/>
            <a:ext cx="7134377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5854EBE-3DC4-E5F6-AA0E-EBD8A0EDDE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69" t="2534" r="51610" b="2615"/>
          <a:stretch/>
        </p:blipFill>
        <p:spPr>
          <a:xfrm>
            <a:off x="9432130" y="3233806"/>
            <a:ext cx="2391661" cy="228481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346A10D-ADE0-C0B7-108C-A0689BEB6E22}"/>
              </a:ext>
            </a:extLst>
          </p:cNvPr>
          <p:cNvSpPr/>
          <p:nvPr/>
        </p:nvSpPr>
        <p:spPr>
          <a:xfrm>
            <a:off x="10627961" y="4302369"/>
            <a:ext cx="45719" cy="144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4CF71F-3EE3-614D-47D8-D7FAE2D803B3}"/>
              </a:ext>
            </a:extLst>
          </p:cNvPr>
          <p:cNvSpPr txBox="1"/>
          <p:nvPr/>
        </p:nvSpPr>
        <p:spPr>
          <a:xfrm>
            <a:off x="9683415" y="2248236"/>
            <a:ext cx="2426329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Legend: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Impact of USD 500 million (in % of global new HIV infections among adults averted)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A159302-DB49-65A2-D049-C108822A723D}"/>
              </a:ext>
            </a:extLst>
          </p:cNvPr>
          <p:cNvSpPr txBox="1"/>
          <p:nvPr/>
        </p:nvSpPr>
        <p:spPr>
          <a:xfrm>
            <a:off x="10252813" y="97004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Do not cite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BFFB59-089E-2AD6-E895-7F4141780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258" y="1339377"/>
            <a:ext cx="2102342" cy="2537297"/>
          </a:xfrm>
        </p:spPr>
        <p:txBody>
          <a:bodyPr>
            <a:noAutofit/>
          </a:bodyPr>
          <a:lstStyle/>
          <a:p>
            <a:pPr algn="l"/>
            <a:r>
              <a:rPr lang="en-US" sz="2400" dirty="0"/>
              <a:t>What will be the effect of investing 1 million USD in prevention?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0E0DF-C7DA-A7C6-C209-5286EB118D7B}"/>
              </a:ext>
            </a:extLst>
          </p:cNvPr>
          <p:cNvSpPr txBox="1"/>
          <p:nvPr/>
        </p:nvSpPr>
        <p:spPr>
          <a:xfrm>
            <a:off x="164461" y="4696037"/>
            <a:ext cx="2145139" cy="138499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IMPORTANT TO NOTE: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Several limitations to be 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considered in such basic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reasoning – this analysis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only provides a broad 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direction</a:t>
            </a:r>
          </a:p>
        </p:txBody>
      </p:sp>
    </p:spTree>
    <p:extLst>
      <p:ext uri="{BB962C8B-B14F-4D97-AF65-F5344CB8AC3E}">
        <p14:creationId xmlns:p14="http://schemas.microsoft.com/office/powerpoint/2010/main" val="4280231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178C4-1FC4-5CB2-45E1-8773BA4F7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434" y="215102"/>
            <a:ext cx="11283141" cy="1199537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>
                <a:solidFill>
                  <a:schemeClr val="accent3">
                    <a:lumMod val="75000"/>
                  </a:schemeClr>
                </a:solidFill>
              </a:rPr>
              <a:t>Condoms and </a:t>
            </a:r>
            <a:r>
              <a:rPr lang="en-US" sz="4000" b="1" dirty="0" err="1">
                <a:solidFill>
                  <a:schemeClr val="accent3">
                    <a:lumMod val="75000"/>
                  </a:schemeClr>
                </a:solidFill>
              </a:rPr>
              <a:t>PrEP</a:t>
            </a:r>
            <a:r>
              <a:rPr lang="en-US" sz="4000" b="1" dirty="0">
                <a:solidFill>
                  <a:schemeClr val="accent3">
                    <a:lumMod val="75000"/>
                  </a:schemeClr>
                </a:solidFill>
              </a:rPr>
              <a:t> are complementary</a:t>
            </a:r>
            <a:br>
              <a:rPr lang="en-US" sz="4000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- without high cost for promotion condoms have best value for money 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- the higher the cost to ensure consistent use, the better the value for </a:t>
            </a:r>
            <a:r>
              <a:rPr lang="en-US" dirty="0" err="1">
                <a:solidFill>
                  <a:srgbClr val="C00000"/>
                </a:solidFill>
              </a:rPr>
              <a:t>PrEP</a:t>
            </a:r>
            <a:r>
              <a:rPr lang="en-US" dirty="0">
                <a:solidFill>
                  <a:srgbClr val="C00000"/>
                </a:solidFill>
              </a:rPr>
              <a:t>, in particular long-acting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 </a:t>
            </a:r>
            <a:endParaRPr lang="en-CH" dirty="0">
              <a:solidFill>
                <a:srgbClr val="C00000"/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7D97F29-3712-B117-2A81-97EC1239A3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7960709"/>
              </p:ext>
            </p:extLst>
          </p:nvPr>
        </p:nvGraphicFramePr>
        <p:xfrm>
          <a:off x="110296" y="1414639"/>
          <a:ext cx="5985703" cy="5346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C17A349-F36B-703F-177D-69C60B65D2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9294061"/>
              </p:ext>
            </p:extLst>
          </p:nvPr>
        </p:nvGraphicFramePr>
        <p:xfrm>
          <a:off x="6095999" y="1414639"/>
          <a:ext cx="6096001" cy="5443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25009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7A59F5B1-DED0-DECA-79E2-B8B69A213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90" y="526598"/>
            <a:ext cx="10515600" cy="732155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9999"/>
                </a:solidFill>
              </a:rPr>
              <a:t>Tool for examining HIV prevention impact and cost assumptions</a:t>
            </a:r>
            <a:endParaRPr lang="en-CH" sz="2800" dirty="0">
              <a:solidFill>
                <a:srgbClr val="009999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C144D4-A4C6-865E-6453-F2DA517462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034"/>
          <a:stretch>
            <a:fillRect/>
          </a:stretch>
        </p:blipFill>
        <p:spPr>
          <a:xfrm>
            <a:off x="605790" y="1280408"/>
            <a:ext cx="10739680" cy="490002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C234D03-E18B-D0D2-FD98-DC0396E89FD4}"/>
              </a:ext>
            </a:extLst>
          </p:cNvPr>
          <p:cNvSpPr txBox="1"/>
          <p:nvPr/>
        </p:nvSpPr>
        <p:spPr>
          <a:xfrm>
            <a:off x="8383454" y="197166"/>
            <a:ext cx="35927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 NOT CITE – ONLY ILLUSTRATIVE EXAMPLES</a:t>
            </a:r>
            <a:endParaRPr kumimoji="0" lang="en-CH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E74FFFE-44E5-0222-9EEF-30404C2F36B0}"/>
              </a:ext>
            </a:extLst>
          </p:cNvPr>
          <p:cNvSpPr txBox="1"/>
          <p:nvPr/>
        </p:nvSpPr>
        <p:spPr>
          <a:xfrm>
            <a:off x="332612" y="6331402"/>
            <a:ext cx="11859387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sz="1900" dirty="0"/>
              <a:t>https://hivpreventioncoalition.unaids.org/en/resources/supporting-prioritization-context-hiv-funding-cuts</a:t>
            </a:r>
            <a:endParaRPr lang="en-CH" sz="1900" dirty="0"/>
          </a:p>
        </p:txBody>
      </p:sp>
    </p:spTree>
    <p:extLst>
      <p:ext uri="{BB962C8B-B14F-4D97-AF65-F5344CB8AC3E}">
        <p14:creationId xmlns:p14="http://schemas.microsoft.com/office/powerpoint/2010/main" val="1493584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26CED-ACF3-7E0D-0EC8-61ED14798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People </a:t>
            </a:r>
            <a:r>
              <a:rPr lang="en-US" sz="2800" dirty="0" err="1"/>
              <a:t>centred</a:t>
            </a:r>
            <a:r>
              <a:rPr lang="en-US" sz="2800" dirty="0"/>
              <a:t> precise prevention is not about focusing on very few, </a:t>
            </a:r>
            <a:br>
              <a:rPr lang="en-US" sz="2800" dirty="0"/>
            </a:br>
            <a:r>
              <a:rPr lang="en-US" sz="2800" dirty="0"/>
              <a:t>but about the right intensity aligned to people’s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183EC-E09D-FB39-2F02-74DD07148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88" y="1118291"/>
            <a:ext cx="11207223" cy="4148653"/>
          </a:xfrm>
        </p:spPr>
        <p:txBody>
          <a:bodyPr/>
          <a:lstStyle/>
          <a:p>
            <a:r>
              <a:rPr lang="en-US" sz="2400" b="1" dirty="0">
                <a:solidFill>
                  <a:schemeClr val="accent3"/>
                </a:solidFill>
              </a:rPr>
              <a:t>People-centered </a:t>
            </a:r>
          </a:p>
          <a:p>
            <a:pPr lvl="1"/>
            <a:r>
              <a:rPr lang="en-US" sz="2000" dirty="0"/>
              <a:t>Precision in </a:t>
            </a:r>
            <a:r>
              <a:rPr lang="en-US" sz="2000" u="sng" dirty="0"/>
              <a:t>design</a:t>
            </a:r>
            <a:r>
              <a:rPr lang="en-US" sz="2000" dirty="0"/>
              <a:t> at community-level but avoid invasive screening of individuals</a:t>
            </a:r>
          </a:p>
          <a:p>
            <a:pPr lvl="2"/>
            <a:r>
              <a:rPr lang="en-US" sz="1850" dirty="0"/>
              <a:t>Platforms that reach people most in need – not disclosure of key population identities or excluding people who demand prevention</a:t>
            </a:r>
          </a:p>
          <a:p>
            <a:pPr lvl="1"/>
            <a:r>
              <a:rPr lang="en-US" sz="2000" dirty="0"/>
              <a:t>Co-create, life-style choices, local design</a:t>
            </a:r>
          </a:p>
          <a:p>
            <a:r>
              <a:rPr lang="en-US" sz="2400" b="1" dirty="0">
                <a:solidFill>
                  <a:schemeClr val="accent3"/>
                </a:solidFill>
              </a:rPr>
              <a:t>Need a mix of </a:t>
            </a:r>
          </a:p>
          <a:p>
            <a:pPr lvl="1"/>
            <a:r>
              <a:rPr lang="en-US" sz="2000" b="1" dirty="0"/>
              <a:t>intensive prevention for populations with highest HIV incidence </a:t>
            </a:r>
            <a:r>
              <a:rPr lang="en-US" sz="2000" dirty="0"/>
              <a:t>(key populations and adolescent girls, boys, women and men in very few locations, mostly in southern Africa, some few in eastern Africa) – this includes PrEP and regular community outreach/empowerment plus all basic prevention &amp; treatment options)</a:t>
            </a:r>
          </a:p>
          <a:p>
            <a:pPr lvl="1"/>
            <a:r>
              <a:rPr lang="en-US" sz="2000" b="1" dirty="0"/>
              <a:t>basic lower cost prevention options at scale</a:t>
            </a:r>
            <a:r>
              <a:rPr lang="en-US" sz="2000" dirty="0"/>
              <a:t> (condoms, VMMC where applicable, testing &amp; treatment plus basic demand generation using cost-efficient channels) for other settings with moderate HIV incidence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92D050"/>
                </a:solidFill>
              </a:rPr>
              <a:t>-&gt; To achieve optimal prevention outcomes and reductions in HIV incidence</a:t>
            </a:r>
          </a:p>
          <a:p>
            <a:pPr lvl="1"/>
            <a:endParaRPr lang="en-US" sz="225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2675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9034"/>
    </mc:Choice>
    <mc:Fallback>
      <p:transition spd="slow" advTm="129034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5_Custom Design">
  <a:themeElements>
    <a:clrScheme name="UNAIDS Ocean">
      <a:dk1>
        <a:sysClr val="windowText" lastClr="000000"/>
      </a:dk1>
      <a:lt1>
        <a:sysClr val="window" lastClr="FFFFFF"/>
      </a:lt1>
      <a:dk2>
        <a:srgbClr val="70C8BE"/>
      </a:dk2>
      <a:lt2>
        <a:srgbClr val="D8D5CF"/>
      </a:lt2>
      <a:accent1>
        <a:srgbClr val="70C8BE"/>
      </a:accent1>
      <a:accent2>
        <a:srgbClr val="E31837"/>
      </a:accent2>
      <a:accent3>
        <a:srgbClr val="00A99A"/>
      </a:accent3>
      <a:accent4>
        <a:srgbClr val="78BCC1"/>
      </a:accent4>
      <a:accent5>
        <a:srgbClr val="63CDF6"/>
      </a:accent5>
      <a:accent6>
        <a:srgbClr val="CDC884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UNAIDS Ocean">
      <a:dk1>
        <a:sysClr val="windowText" lastClr="000000"/>
      </a:dk1>
      <a:lt1>
        <a:sysClr val="window" lastClr="FFFFFF"/>
      </a:lt1>
      <a:dk2>
        <a:srgbClr val="70C8BE"/>
      </a:dk2>
      <a:lt2>
        <a:srgbClr val="D8D5CF"/>
      </a:lt2>
      <a:accent1>
        <a:srgbClr val="70C8BE"/>
      </a:accent1>
      <a:accent2>
        <a:srgbClr val="E31837"/>
      </a:accent2>
      <a:accent3>
        <a:srgbClr val="00A99A"/>
      </a:accent3>
      <a:accent4>
        <a:srgbClr val="78BCC1"/>
      </a:accent4>
      <a:accent5>
        <a:srgbClr val="63CDF6"/>
      </a:accent5>
      <a:accent6>
        <a:srgbClr val="CDC884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Metadata/LabelInfo.xml><?xml version="1.0" encoding="utf-8"?>
<clbl:labelList xmlns:clbl="http://schemas.microsoft.com/office/2020/mipLabelMetadata">
  <clbl:label id="{c2e1cf9b-e1b6-44eb-8021-428c292d3eb5}" enabled="0" method="" siteId="{c2e1cf9b-e1b6-44eb-8021-428c292d3eb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677</Words>
  <Application>Microsoft Office PowerPoint</Application>
  <PresentationFormat>Widescreen</PresentationFormat>
  <Paragraphs>121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MentiDisplay</vt:lpstr>
      <vt:lpstr>MentiText</vt:lpstr>
      <vt:lpstr>Wingdings</vt:lpstr>
      <vt:lpstr>Office Theme</vt:lpstr>
      <vt:lpstr>5_Custom Design</vt:lpstr>
      <vt:lpstr>1_Custom Design</vt:lpstr>
      <vt:lpstr>Reflections on prevention investment decisions</vt:lpstr>
      <vt:lpstr>Basic factors for value for money</vt:lpstr>
      <vt:lpstr>Start with available HIV incidence information, group districts in similar categories, use national HIV incidence estimates for KPs</vt:lpstr>
      <vt:lpstr>Mentimeter exercise</vt:lpstr>
      <vt:lpstr>PowerPoint Presentation</vt:lpstr>
      <vt:lpstr>What will be the effect of investing 1 million USD in prevention?</vt:lpstr>
      <vt:lpstr>Condoms and PrEP are complementary - without high cost for promotion condoms have best value for money  - the higher the cost to ensure consistent use, the better the value for PrEP, in particular long-acting  </vt:lpstr>
      <vt:lpstr>Tool for examining HIV prevention impact and cost assumptions</vt:lpstr>
      <vt:lpstr>People centred precise prevention is not about focusing on very few,  but about the right intensity aligned to people’s needs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BENEDIKT, Clemens</dc:creator>
  <cp:lastModifiedBy>BENEDIKT, Clemens</cp:lastModifiedBy>
  <cp:revision>1</cp:revision>
  <dcterms:created xsi:type="dcterms:W3CDTF">2026-05-11T10:58:56Z</dcterms:created>
  <dcterms:modified xsi:type="dcterms:W3CDTF">2026-05-11T12:40:39Z</dcterms:modified>
</cp:coreProperties>
</file>