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sldIdLst>
    <p:sldId id="375" r:id="rId2"/>
    <p:sldId id="386" r:id="rId3"/>
    <p:sldId id="388" r:id="rId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2" autoAdjust="0"/>
    <p:restoredTop sz="80832" autoAdjust="0"/>
  </p:normalViewPr>
  <p:slideViewPr>
    <p:cSldViewPr>
      <p:cViewPr varScale="1">
        <p:scale>
          <a:sx n="121" d="100"/>
          <a:sy n="121" d="100"/>
        </p:scale>
        <p:origin x="2440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230" y="126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D398E688-B415-4905-A7D9-82FC4AC5E096}" type="datetimeFigureOut">
              <a:rPr lang="en-US"/>
              <a:pPr>
                <a:defRPr/>
              </a:pPr>
              <a:t>11/4/24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C6FC376-294A-4EC8-AA3F-F8241B074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49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F553E0B1-35FF-4865-B4C5-7023FDA7B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50" y="460368"/>
            <a:ext cx="1416050" cy="773341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 rot="-5400000">
            <a:off x="6591300" y="4305300"/>
            <a:ext cx="4953000" cy="152400"/>
          </a:xfrm>
          <a:prstGeom prst="rect">
            <a:avLst/>
          </a:prstGeom>
          <a:solidFill>
            <a:srgbClr val="8C6428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pic>
        <p:nvPicPr>
          <p:cNvPr id="13" name="Picture 23" descr="Horizontal_CMYK_6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374" y="304800"/>
            <a:ext cx="3448626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28600"/>
            <a:ext cx="98534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" b="13564"/>
          <a:stretch/>
        </p:blipFill>
        <p:spPr>
          <a:xfrm>
            <a:off x="2974848" y="88900"/>
            <a:ext cx="2968752" cy="9017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228600" y="114300"/>
            <a:ext cx="2590800" cy="800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38" y="207772"/>
            <a:ext cx="609162" cy="70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t="8181" r="4814" b="15883"/>
          <a:stretch/>
        </p:blipFill>
        <p:spPr>
          <a:xfrm>
            <a:off x="8229600" y="5867400"/>
            <a:ext cx="647700" cy="855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and what happens when it returns yes it indents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2A6C"/>
              </a:solidFill>
            </a:endParaRPr>
          </a:p>
        </p:txBody>
      </p:sp>
      <p:pic>
        <p:nvPicPr>
          <p:cNvPr id="1030" name="Picture 23" descr="Horizontal_CMYK_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152400"/>
            <a:ext cx="22955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93460"/>
            <a:ext cx="838200" cy="45776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 rot="-5400000">
            <a:off x="6248400" y="3962400"/>
            <a:ext cx="5638800" cy="152400"/>
          </a:xfrm>
          <a:prstGeom prst="rect">
            <a:avLst/>
          </a:prstGeom>
          <a:solidFill>
            <a:srgbClr val="8C6428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458200" cy="609600"/>
          </a:xfrm>
        </p:spPr>
        <p:txBody>
          <a:bodyPr/>
          <a:lstStyle/>
          <a:p>
            <a:r>
              <a:rPr lang="en-US" dirty="0"/>
              <a:t>Safe Love Campaign &amp; Voluntary Male Medical Circumcision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772400" cy="4038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Community-based organizations facilitate small group meetings: “Safe Love Clubs” to cover range of topics: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Multiple partners/sexual networks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Condom use and negotiation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VCT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Women’s empowerment and relationships skills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PMTCT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VMMC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Promoting demand for service like VMMC which is not always available at every clinic (unlike VCT or PMTCT for example) is complicated—there is an “action gap:”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A positive behavior is encouraged but cannot yet be practiced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How to handle this?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958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Strategy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Used to fill the “action gap”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CSO collects phone numbers of interested potential VMMC clients/men of target age range during Safe Love Club meetings and outreach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CSH uses phone registries to: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Immediately send SMS to interested men with more information about VMMC and its benefits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Send another SMS to same man once services are available in his area with time and date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CSO will follow up with men with IPC to determine if they went for VMMC or not following the SMS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CSH will use phone numbers to also randomly sample men to ask about their experience with the service and if they were prompted to seek VMMC as a result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4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609600"/>
          </a:xfrm>
        </p:spPr>
        <p:txBody>
          <a:bodyPr/>
          <a:lstStyle/>
          <a:p>
            <a:r>
              <a:rPr lang="en-US" dirty="0"/>
              <a:t>Potential reach/scope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2209800" y="2133600"/>
            <a:ext cx="4572000" cy="4572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267634"/>
            <a:ext cx="2667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CSO target= 200,000 men and women between 15-49 in 7 provinces over 6 months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3352800" y="3200400"/>
            <a:ext cx="2286000" cy="2286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1944469"/>
            <a:ext cx="2667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Roughly 100,000 men reached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3886200" y="3733800"/>
            <a:ext cx="1143000" cy="11430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5410200"/>
            <a:ext cx="2667000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Ambitious goal: 40% reached provide phone numbers =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40,000 men</a:t>
            </a:r>
          </a:p>
        </p:txBody>
      </p:sp>
      <p:sp>
        <p:nvSpPr>
          <p:cNvPr id="21" name="Right Arrow 20"/>
          <p:cNvSpPr/>
          <p:nvPr/>
        </p:nvSpPr>
        <p:spPr bwMode="auto">
          <a:xfrm rot="3495172">
            <a:off x="2086943" y="3555370"/>
            <a:ext cx="1047143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7977406">
            <a:off x="4760384" y="3009900"/>
            <a:ext cx="2203371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3514876">
            <a:off x="4043132" y="4685320"/>
            <a:ext cx="1827944" cy="5361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2464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5749</TotalTime>
  <Words>243</Words>
  <Application>Microsoft Macintosh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</vt:lpstr>
      <vt:lpstr>Blank</vt:lpstr>
      <vt:lpstr>Safe Love Campaign &amp; Voluntary Male Medical Circumcision</vt:lpstr>
      <vt:lpstr>SMS Strategy </vt:lpstr>
      <vt:lpstr>Potential reach/scope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Behavior-Centered Programming/BCC</dc:title>
  <dc:creator>manoff</dc:creator>
  <cp:lastModifiedBy>Sachit Thapa</cp:lastModifiedBy>
  <cp:revision>443</cp:revision>
  <dcterms:created xsi:type="dcterms:W3CDTF">2010-09-01T15:43:28Z</dcterms:created>
  <dcterms:modified xsi:type="dcterms:W3CDTF">2024-11-04T20:20:43Z</dcterms:modified>
</cp:coreProperties>
</file>