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14"/>
  </p:notesMasterIdLst>
  <p:handoutMasterIdLst>
    <p:handoutMasterId r:id="rId15"/>
  </p:handoutMasterIdLst>
  <p:sldIdLst>
    <p:sldId id="609" r:id="rId2"/>
    <p:sldId id="602" r:id="rId3"/>
    <p:sldId id="611" r:id="rId4"/>
    <p:sldId id="612" r:id="rId5"/>
    <p:sldId id="613" r:id="rId6"/>
    <p:sldId id="614" r:id="rId7"/>
    <p:sldId id="615" r:id="rId8"/>
    <p:sldId id="616" r:id="rId9"/>
    <p:sldId id="617" r:id="rId10"/>
    <p:sldId id="618" r:id="rId11"/>
    <p:sldId id="619" r:id="rId12"/>
    <p:sldId id="620" r:id="rId13"/>
  </p:sldIdLst>
  <p:sldSz cx="9906000" cy="6858000" type="A4"/>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han" initials="SC" lastIdx="11" clrIdx="0">
    <p:extLst>
      <p:ext uri="{19B8F6BF-5375-455C-9EA6-DF929625EA0E}">
        <p15:presenceInfo xmlns:p15="http://schemas.microsoft.com/office/powerpoint/2012/main" userId="S-1-5-21-1428568915-2263038192-51600186-23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9"/>
    <a:srgbClr val="009999"/>
    <a:srgbClr val="FAC0B3"/>
    <a:srgbClr val="F26A73"/>
    <a:srgbClr val="F57C55"/>
    <a:srgbClr val="B5ADA7"/>
    <a:srgbClr val="636462"/>
    <a:srgbClr val="61CCF7"/>
    <a:srgbClr val="19AA9A"/>
    <a:srgbClr val="6EC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47" autoAdjust="0"/>
    <p:restoredTop sz="92364" autoAdjust="0"/>
  </p:normalViewPr>
  <p:slideViewPr>
    <p:cSldViewPr snapToGrid="0" snapToObjects="1">
      <p:cViewPr varScale="1">
        <p:scale>
          <a:sx n="46" d="100"/>
          <a:sy n="46" d="100"/>
        </p:scale>
        <p:origin x="176" y="1944"/>
      </p:cViewPr>
      <p:guideLst/>
    </p:cSldViewPr>
  </p:slideViewPr>
  <p:outlineViewPr>
    <p:cViewPr>
      <p:scale>
        <a:sx n="33" d="100"/>
        <a:sy n="33" d="100"/>
      </p:scale>
      <p:origin x="0" y="-12396"/>
    </p:cViewPr>
  </p:outlineViewPr>
  <p:notesTextViewPr>
    <p:cViewPr>
      <p:scale>
        <a:sx n="400" d="100"/>
        <a:sy n="400" d="100"/>
      </p:scale>
      <p:origin x="0" y="0"/>
    </p:cViewPr>
  </p:notesTextViewPr>
  <p:sorterViewPr>
    <p:cViewPr>
      <p:scale>
        <a:sx n="100" d="100"/>
        <a:sy n="100" d="100"/>
      </p:scale>
      <p:origin x="0" y="-6618"/>
    </p:cViewPr>
  </p:sorterViewPr>
  <p:notesViewPr>
    <p:cSldViewPr snapToGrid="0" snapToObjects="1">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Mangold" userId="b200d5fcbfac451c" providerId="LiveId" clId="{2610B7E1-62D3-49A5-9D5D-A24DABE6ABB1}"/>
    <pc:docChg chg="custSel addSld delSld modSld">
      <pc:chgData name="Kerry Mangold" userId="b200d5fcbfac451c" providerId="LiveId" clId="{2610B7E1-62D3-49A5-9D5D-A24DABE6ABB1}" dt="2021-02-23T13:13:10.073" v="63" actId="20577"/>
      <pc:docMkLst>
        <pc:docMk/>
      </pc:docMkLst>
      <pc:sldChg chg="modSp add del modTransition">
        <pc:chgData name="Kerry Mangold" userId="b200d5fcbfac451c" providerId="LiveId" clId="{2610B7E1-62D3-49A5-9D5D-A24DABE6ABB1}" dt="2021-02-23T12:44:11.861" v="25"/>
        <pc:sldMkLst>
          <pc:docMk/>
          <pc:sldMk cId="0" sldId="258"/>
        </pc:sldMkLst>
        <pc:spChg chg="mod">
          <ac:chgData name="Kerry Mangold" userId="b200d5fcbfac451c" providerId="LiveId" clId="{2610B7E1-62D3-49A5-9D5D-A24DABE6ABB1}" dt="2021-02-23T12:41:21.270" v="21"/>
          <ac:spMkLst>
            <pc:docMk/>
            <pc:sldMk cId="0" sldId="258"/>
            <ac:spMk id="193" creationId="{00000000-0000-0000-0000-000000000000}"/>
          </ac:spMkLst>
        </pc:spChg>
      </pc:sldChg>
      <pc:sldChg chg="modSp mod">
        <pc:chgData name="Kerry Mangold" userId="b200d5fcbfac451c" providerId="LiveId" clId="{2610B7E1-62D3-49A5-9D5D-A24DABE6ABB1}" dt="2021-02-23T13:13:10.073" v="63" actId="20577"/>
        <pc:sldMkLst>
          <pc:docMk/>
          <pc:sldMk cId="837209323" sldId="260"/>
        </pc:sldMkLst>
        <pc:spChg chg="mod">
          <ac:chgData name="Kerry Mangold" userId="b200d5fcbfac451c" providerId="LiveId" clId="{2610B7E1-62D3-49A5-9D5D-A24DABE6ABB1}" dt="2021-02-23T13:13:10.073" v="63" actId="20577"/>
          <ac:spMkLst>
            <pc:docMk/>
            <pc:sldMk cId="837209323" sldId="260"/>
            <ac:spMk id="16" creationId="{B73F8C52-5A90-8848-AF5E-B04687C74C45}"/>
          </ac:spMkLst>
        </pc:spChg>
      </pc:sldChg>
      <pc:sldChg chg="add modTransition">
        <pc:chgData name="Kerry Mangold" userId="b200d5fcbfac451c" providerId="LiveId" clId="{2610B7E1-62D3-49A5-9D5D-A24DABE6ABB1}" dt="2021-02-23T12:44:05.905" v="24"/>
        <pc:sldMkLst>
          <pc:docMk/>
          <pc:sldMk cId="0" sldId="269"/>
        </pc:sldMkLst>
      </pc:sldChg>
      <pc:sldChg chg="del">
        <pc:chgData name="Kerry Mangold" userId="b200d5fcbfac451c" providerId="LiveId" clId="{2610B7E1-62D3-49A5-9D5D-A24DABE6ABB1}" dt="2021-02-23T12:40:22.492" v="0" actId="47"/>
        <pc:sldMkLst>
          <pc:docMk/>
          <pc:sldMk cId="830898704" sldId="621"/>
        </pc:sldMkLst>
      </pc:sldChg>
      <pc:sldChg chg="del">
        <pc:chgData name="Kerry Mangold" userId="b200d5fcbfac451c" providerId="LiveId" clId="{2610B7E1-62D3-49A5-9D5D-A24DABE6ABB1}" dt="2021-02-23T12:41:08.193" v="19" actId="47"/>
        <pc:sldMkLst>
          <pc:docMk/>
          <pc:sldMk cId="2930133206" sldId="622"/>
        </pc:sldMkLst>
      </pc:sldChg>
      <pc:sldChg chg="del">
        <pc:chgData name="Kerry Mangold" userId="b200d5fcbfac451c" providerId="LiveId" clId="{2610B7E1-62D3-49A5-9D5D-A24DABE6ABB1}" dt="2021-02-23T12:42:38.580" v="23" actId="47"/>
        <pc:sldMkLst>
          <pc:docMk/>
          <pc:sldMk cId="2854427775" sldId="633"/>
        </pc:sldMkLst>
      </pc:sldChg>
      <pc:sldChg chg="modTransition">
        <pc:chgData name="Kerry Mangold" userId="b200d5fcbfac451c" providerId="LiveId" clId="{2610B7E1-62D3-49A5-9D5D-A24DABE6ABB1}" dt="2021-02-23T12:44:18.864" v="26"/>
        <pc:sldMkLst>
          <pc:docMk/>
          <pc:sldMk cId="2547082090" sldId="635"/>
        </pc:sldMkLst>
      </pc:sldChg>
      <pc:sldChg chg="del">
        <pc:chgData name="Kerry Mangold" userId="b200d5fcbfac451c" providerId="LiveId" clId="{2610B7E1-62D3-49A5-9D5D-A24DABE6ABB1}" dt="2021-02-23T12:44:28.177" v="27" actId="47"/>
        <pc:sldMkLst>
          <pc:docMk/>
          <pc:sldMk cId="2329802107" sldId="6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8BD7E7-0ADA-4B61-811D-9C9C0D6F75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5ACC1353-25B8-4A33-929D-9F1B726773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BEE6C-D447-4631-B529-122BD29D6FF4}" type="datetimeFigureOut">
              <a:rPr lang="en-ZA" smtClean="0"/>
              <a:t>2024/07/10</a:t>
            </a:fld>
            <a:endParaRPr lang="en-ZA"/>
          </a:p>
        </p:txBody>
      </p:sp>
      <p:sp>
        <p:nvSpPr>
          <p:cNvPr id="4" name="Footer Placeholder 3">
            <a:extLst>
              <a:ext uri="{FF2B5EF4-FFF2-40B4-BE49-F238E27FC236}">
                <a16:creationId xmlns:a16="http://schemas.microsoft.com/office/drawing/2014/main" id="{3FE9EEC8-97D8-43D5-B310-5718CDABDC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AB1E1082-EBB2-40FC-A26F-1AEA244911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9796EA-3C9E-493D-8509-D9476306B106}" type="slidenum">
              <a:rPr lang="en-ZA" smtClean="0"/>
              <a:t>‹#›</a:t>
            </a:fld>
            <a:endParaRPr lang="en-ZA"/>
          </a:p>
        </p:txBody>
      </p:sp>
    </p:spTree>
    <p:extLst>
      <p:ext uri="{BB962C8B-B14F-4D97-AF65-F5344CB8AC3E}">
        <p14:creationId xmlns:p14="http://schemas.microsoft.com/office/powerpoint/2010/main" val="1270791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BE58D-A735-1E40-BB84-A4AC70E984D2}" type="datetimeFigureOut">
              <a:rPr lang="en-US" smtClean="0"/>
              <a:t>7/10/24</a:t>
            </a:fld>
            <a:endParaRPr lang="en-US" dirty="0"/>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17924-761E-C745-9CBB-0D02D7484EB2}" type="slidenum">
              <a:rPr lang="en-US" smtClean="0"/>
              <a:t>‹#›</a:t>
            </a:fld>
            <a:endParaRPr lang="en-US" dirty="0"/>
          </a:p>
        </p:txBody>
      </p:sp>
    </p:spTree>
    <p:extLst>
      <p:ext uri="{BB962C8B-B14F-4D97-AF65-F5344CB8AC3E}">
        <p14:creationId xmlns:p14="http://schemas.microsoft.com/office/powerpoint/2010/main" val="104768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Thank you Richard. My name is Parinita and I work with University of Manitoba. I am going to share how the Kenya KP </a:t>
            </a:r>
            <a:r>
              <a:rPr lang="en-US" sz="800" dirty="0" err="1"/>
              <a:t>Programme</a:t>
            </a:r>
            <a:r>
              <a:rPr lang="en-US" sz="800" baseline="0" dirty="0"/>
              <a:t> is managing a </a:t>
            </a:r>
            <a:r>
              <a:rPr lang="en-US" sz="800" baseline="0" dirty="0" err="1"/>
              <a:t>programme</a:t>
            </a:r>
            <a:r>
              <a:rPr lang="en-US" sz="800" baseline="0" dirty="0"/>
              <a:t> at scale keeping some of the key elements of TAP in mind. The Kenya KP </a:t>
            </a:r>
            <a:r>
              <a:rPr lang="en-US" sz="800" baseline="0" dirty="0" err="1"/>
              <a:t>programme</a:t>
            </a:r>
            <a:r>
              <a:rPr lang="en-US" sz="800" baseline="0" dirty="0"/>
              <a:t> is led by NASCOP and NACC and University of Manitoba provides technical support to the </a:t>
            </a:r>
            <a:r>
              <a:rPr lang="en-US" sz="800" baseline="0" dirty="0" err="1"/>
              <a:t>programme</a:t>
            </a:r>
            <a:r>
              <a:rPr lang="en-US" sz="800" baseline="0" dirty="0"/>
              <a:t> through a establishment of a Technical Support Unit embedded within NASCOP</a:t>
            </a:r>
            <a:endParaRPr lang="en-US" sz="800" dirty="0"/>
          </a:p>
        </p:txBody>
      </p:sp>
      <p:sp>
        <p:nvSpPr>
          <p:cNvPr id="4" name="Slide Number Placeholder 3"/>
          <p:cNvSpPr>
            <a:spLocks noGrp="1"/>
          </p:cNvSpPr>
          <p:nvPr>
            <p:ph type="sldNum" sz="quarter" idx="10"/>
          </p:nvPr>
        </p:nvSpPr>
        <p:spPr/>
        <p:txBody>
          <a:bodyPr/>
          <a:lstStyle/>
          <a:p>
            <a:fld id="{A6C17924-761E-C745-9CBB-0D02D7484EB2}" type="slidenum">
              <a:rPr lang="en-US" smtClean="0"/>
              <a:t>1</a:t>
            </a:fld>
            <a:endParaRPr lang="en-US" dirty="0"/>
          </a:p>
        </p:txBody>
      </p:sp>
    </p:spTree>
    <p:extLst>
      <p:ext uri="{BB962C8B-B14F-4D97-AF65-F5344CB8AC3E}">
        <p14:creationId xmlns:p14="http://schemas.microsoft.com/office/powerpoint/2010/main" val="1832092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The</a:t>
            </a:r>
            <a:r>
              <a:rPr lang="en-US" sz="800" baseline="0" dirty="0"/>
              <a:t> national </a:t>
            </a:r>
            <a:r>
              <a:rPr lang="en-US" sz="800" baseline="0" dirty="0" err="1"/>
              <a:t>programme</a:t>
            </a:r>
            <a:r>
              <a:rPr lang="en-US" sz="800" baseline="0" dirty="0"/>
              <a:t> has developed standard set of indicators, data collection tools and reporting formats and all implementing partners report using these tools, irrespective of the donors. The national </a:t>
            </a:r>
            <a:r>
              <a:rPr lang="en-US" sz="800" baseline="0" dirty="0" err="1"/>
              <a:t>programme</a:t>
            </a:r>
            <a:r>
              <a:rPr lang="en-US" sz="800" baseline="0" dirty="0"/>
              <a:t> has reviewed the global targets and indicators to </a:t>
            </a:r>
            <a:r>
              <a:rPr lang="en-US" sz="800" baseline="0" dirty="0" err="1"/>
              <a:t>finalise</a:t>
            </a:r>
            <a:r>
              <a:rPr lang="en-US" sz="800" baseline="0" dirty="0"/>
              <a:t> the national indicators. Data collections tools are available for all cadre of staff including peer educators. We have tried to keep the tools simple and few for the peer educators. These tools are used to review progress and performance of different staff. Like the peer educator calendar is used by peer educators and outreach workers to review how many </a:t>
            </a:r>
            <a:r>
              <a:rPr lang="en-US" sz="800" baseline="0" dirty="0" err="1"/>
              <a:t>Kps</a:t>
            </a:r>
            <a:r>
              <a:rPr lang="en-US" sz="800" baseline="0" dirty="0"/>
              <a:t> were reached in the cohort with what services, the gaps and where the PE should pay attention. The national </a:t>
            </a:r>
            <a:r>
              <a:rPr lang="en-US" sz="800" baseline="0" dirty="0" err="1"/>
              <a:t>programme</a:t>
            </a:r>
            <a:r>
              <a:rPr lang="en-US" sz="800" baseline="0" dirty="0"/>
              <a:t> has a KP module in the DHIS and all implementing partners report on a monthly basis. We are also trying to move towards EMR. As we collect data we also </a:t>
            </a:r>
            <a:r>
              <a:rPr lang="en-US" sz="800" baseline="0" dirty="0" err="1"/>
              <a:t>analyse</a:t>
            </a:r>
            <a:r>
              <a:rPr lang="en-US" sz="800" baseline="0" dirty="0"/>
              <a:t> and disseminate data at all levels. At the implementing partner level, they </a:t>
            </a:r>
            <a:r>
              <a:rPr lang="en-US" sz="800" baseline="0" dirty="0" err="1"/>
              <a:t>analyse</a:t>
            </a:r>
            <a:r>
              <a:rPr lang="en-US" sz="800" baseline="0" dirty="0"/>
              <a:t> their data and use it for improving </a:t>
            </a:r>
            <a:r>
              <a:rPr lang="en-US" sz="800" baseline="0" dirty="0" err="1"/>
              <a:t>programme</a:t>
            </a:r>
            <a:r>
              <a:rPr lang="en-US" sz="800" baseline="0" dirty="0"/>
              <a:t>. At the county level and the national level, the data is </a:t>
            </a:r>
            <a:r>
              <a:rPr lang="en-US" sz="800" baseline="0" dirty="0" err="1"/>
              <a:t>analysed</a:t>
            </a:r>
            <a:r>
              <a:rPr lang="en-US" sz="800" baseline="0" dirty="0"/>
              <a:t> during our Technical Working groups to define </a:t>
            </a:r>
            <a:r>
              <a:rPr lang="en-US" sz="800" baseline="0" dirty="0" err="1"/>
              <a:t>programme</a:t>
            </a:r>
            <a:r>
              <a:rPr lang="en-US" sz="800" baseline="0" dirty="0"/>
              <a:t> priorities. Kenya also conducts annual </a:t>
            </a:r>
            <a:r>
              <a:rPr lang="en-US" sz="800" baseline="0" dirty="0" err="1"/>
              <a:t>behavioural</a:t>
            </a:r>
            <a:r>
              <a:rPr lang="en-US" sz="800" baseline="0" dirty="0"/>
              <a:t> survey to monitor the </a:t>
            </a:r>
            <a:r>
              <a:rPr lang="en-US" sz="800" baseline="0" dirty="0" err="1"/>
              <a:t>programme</a:t>
            </a:r>
            <a:r>
              <a:rPr lang="en-US" sz="800" baseline="0" dirty="0"/>
              <a:t> outcomes. These are population based surveys and the method of Polling Booth Surveys, makes the surveys rapid, feasible and cost effective. Again it is essential to budget of these activities as this helps in monitoring the </a:t>
            </a:r>
            <a:r>
              <a:rPr lang="en-US" sz="800" baseline="0" dirty="0" err="1"/>
              <a:t>programme</a:t>
            </a:r>
            <a:r>
              <a:rPr lang="en-US" sz="800" baseline="0" dirty="0"/>
              <a:t> and identifying priorities for improvement. In GF proposals and budgets we should also explore inclusion of these activities under the RSSH module rather than burdening the KP module. Wanted to share this as a thought.</a:t>
            </a:r>
            <a:endParaRPr lang="en-US" sz="800" dirty="0"/>
          </a:p>
        </p:txBody>
      </p:sp>
      <p:sp>
        <p:nvSpPr>
          <p:cNvPr id="4" name="Slide Number Placeholder 3"/>
          <p:cNvSpPr>
            <a:spLocks noGrp="1"/>
          </p:cNvSpPr>
          <p:nvPr>
            <p:ph type="sldNum" sz="quarter" idx="10"/>
          </p:nvPr>
        </p:nvSpPr>
        <p:spPr/>
        <p:txBody>
          <a:bodyPr/>
          <a:lstStyle/>
          <a:p>
            <a:fld id="{A6C17924-761E-C745-9CBB-0D02D7484EB2}" type="slidenum">
              <a:rPr lang="en-US" smtClean="0"/>
              <a:t>10</a:t>
            </a:fld>
            <a:endParaRPr lang="en-US" dirty="0"/>
          </a:p>
        </p:txBody>
      </p:sp>
    </p:spTree>
    <p:extLst>
      <p:ext uri="{BB962C8B-B14F-4D97-AF65-F5344CB8AC3E}">
        <p14:creationId xmlns:p14="http://schemas.microsoft.com/office/powerpoint/2010/main" val="392562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KP</a:t>
            </a:r>
            <a:r>
              <a:rPr lang="en-US" baseline="0" dirty="0"/>
              <a:t> </a:t>
            </a:r>
            <a:r>
              <a:rPr lang="en-US" baseline="0" dirty="0" err="1"/>
              <a:t>programme</a:t>
            </a:r>
            <a:r>
              <a:rPr lang="en-US" baseline="0" dirty="0"/>
              <a:t> is dependent on the team implementing the </a:t>
            </a:r>
            <a:r>
              <a:rPr lang="en-US" baseline="0" dirty="0" err="1"/>
              <a:t>programme</a:t>
            </a:r>
            <a:r>
              <a:rPr lang="en-US" baseline="0" dirty="0"/>
              <a:t> and hence investment in capacity building is critical. Capacity building is not one time activity and hence we need to plan for refresher trainings too. In Kenya we do cadre wise training but also do joint training when it comes to training of police or health care workers. We use standardized curriculum and an approach. The responsibility of developing a team of trainers is with the national </a:t>
            </a:r>
            <a:r>
              <a:rPr lang="en-US" baseline="0" dirty="0" err="1"/>
              <a:t>programme</a:t>
            </a:r>
            <a:r>
              <a:rPr lang="en-US" baseline="0" dirty="0"/>
              <a:t> and the implementation level and county training is done by the implementing partners and county. Trainings need to be adequately budgeted for though with </a:t>
            </a:r>
            <a:r>
              <a:rPr lang="en-US" baseline="0" dirty="0" err="1"/>
              <a:t>covid</a:t>
            </a:r>
            <a:r>
              <a:rPr lang="en-US" baseline="0" dirty="0"/>
              <a:t> 19, we are adapting to virtual trainings too.</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11</a:t>
            </a:fld>
            <a:endParaRPr lang="en-US" dirty="0"/>
          </a:p>
        </p:txBody>
      </p:sp>
    </p:spTree>
    <p:extLst>
      <p:ext uri="{BB962C8B-B14F-4D97-AF65-F5344CB8AC3E}">
        <p14:creationId xmlns:p14="http://schemas.microsoft.com/office/powerpoint/2010/main" val="2224347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strong coordination mechanisms to manage scale at national and county level and hence Kenya has established</a:t>
            </a:r>
            <a:r>
              <a:rPr lang="en-US" baseline="0" dirty="0"/>
              <a:t> Technical working groups for KPs which meet on a quarterly basis. This is a technical and sharing forum where all stakeholders are present including KP led </a:t>
            </a:r>
            <a:r>
              <a:rPr lang="en-US" baseline="0" dirty="0" err="1"/>
              <a:t>organisations</a:t>
            </a:r>
            <a:r>
              <a:rPr lang="en-US" baseline="0" dirty="0"/>
              <a:t>. Kenya also has quarterly forums with donors to ensure that resources are optimally used to reach the estimated population. These forums are great for also ensure we do not have duplication of efforts. We also organize annual peer educators convention where we invite peer educators from all partner organization to share their experiences and feedback. This is one of our community monitoring approach. We also have a Technical Support Unit embedded with the national </a:t>
            </a:r>
            <a:r>
              <a:rPr lang="en-US" baseline="0" dirty="0" err="1"/>
              <a:t>programme</a:t>
            </a:r>
            <a:r>
              <a:rPr lang="en-US" baseline="0" dirty="0"/>
              <a:t> that supports in develop technical strategies to manage scale</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12</a:t>
            </a:fld>
            <a:endParaRPr lang="en-US" dirty="0"/>
          </a:p>
        </p:txBody>
      </p:sp>
    </p:spTree>
    <p:extLst>
      <p:ext uri="{BB962C8B-B14F-4D97-AF65-F5344CB8AC3E}">
        <p14:creationId xmlns:p14="http://schemas.microsoft.com/office/powerpoint/2010/main" val="361725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about the context of the KP </a:t>
            </a:r>
            <a:r>
              <a:rPr lang="en-US" dirty="0" err="1"/>
              <a:t>programme</a:t>
            </a:r>
            <a:r>
              <a:rPr lang="en-US" dirty="0"/>
              <a:t> in Kenya for those who may not be aware.</a:t>
            </a:r>
            <a:r>
              <a:rPr lang="en-US" baseline="0" dirty="0"/>
              <a:t> HIV prevalence among KP is high in Kenya, 29% among FSW, 19% among MSM and 18% among PWID while the general population prevalence is at 4.7%. A population size estimates conducted in 2018 also shows that the population size of key populations is high. Key populations were prioritized in the National Strategic Plan in 2009 with </a:t>
            </a:r>
            <a:r>
              <a:rPr lang="en-US" baseline="0" dirty="0" err="1"/>
              <a:t>MoH</a:t>
            </a:r>
            <a:r>
              <a:rPr lang="en-US" baseline="0" dirty="0"/>
              <a:t> taking the lead. In Kenya NASCAP and NACC lead the national KP </a:t>
            </a:r>
            <a:r>
              <a:rPr lang="en-US" baseline="0" dirty="0" err="1"/>
              <a:t>programme</a:t>
            </a:r>
            <a:r>
              <a:rPr lang="en-US" baseline="0" dirty="0"/>
              <a:t>. Currently we have </a:t>
            </a:r>
            <a:r>
              <a:rPr lang="en-US" baseline="0" dirty="0" err="1"/>
              <a:t>programmes</a:t>
            </a:r>
            <a:r>
              <a:rPr lang="en-US" baseline="0" dirty="0"/>
              <a:t> in 36 out of 47 counties in Kenya with 100 implementing partners reaching more than 80% of the estimated population. Our implementing partners are civil society organization and KP led </a:t>
            </a:r>
            <a:r>
              <a:rPr lang="en-US" baseline="0" dirty="0" err="1"/>
              <a:t>organisations</a:t>
            </a:r>
            <a:r>
              <a:rPr lang="en-US" baseline="0" dirty="0"/>
              <a:t> sub contracted by the civil society PR of the donors. We are just starting our </a:t>
            </a:r>
            <a:r>
              <a:rPr lang="en-US" baseline="0" dirty="0" err="1"/>
              <a:t>programme</a:t>
            </a:r>
            <a:r>
              <a:rPr lang="en-US" baseline="0" dirty="0"/>
              <a:t> with transgender people with the populations estimation of 2018 showing that the country has over 4000 transgender people. We also have a prison </a:t>
            </a:r>
            <a:r>
              <a:rPr lang="en-US" baseline="0" dirty="0" err="1"/>
              <a:t>programme</a:t>
            </a:r>
            <a:r>
              <a:rPr lang="en-US" baseline="0" dirty="0"/>
              <a:t> funded by largely PEPFAR but as a national </a:t>
            </a:r>
            <a:r>
              <a:rPr lang="en-US" baseline="0" dirty="0" err="1"/>
              <a:t>programme</a:t>
            </a:r>
            <a:r>
              <a:rPr lang="en-US" baseline="0" dirty="0"/>
              <a:t> we still need to bring it under the KP programming.</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2</a:t>
            </a:fld>
            <a:endParaRPr lang="en-US" dirty="0"/>
          </a:p>
        </p:txBody>
      </p:sp>
    </p:spTree>
    <p:extLst>
      <p:ext uri="{BB962C8B-B14F-4D97-AF65-F5344CB8AC3E}">
        <p14:creationId xmlns:p14="http://schemas.microsoft.com/office/powerpoint/2010/main" val="131531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 work, same sex relationships, drug possession and use  is still criminalized. Kenya</a:t>
            </a:r>
            <a:r>
              <a:rPr lang="en-US" baseline="0" dirty="0"/>
              <a:t> also has age at consent related laws which make it challenging to provide services to young KPs. However, we have created opportunities to </a:t>
            </a:r>
            <a:r>
              <a:rPr lang="en-US" baseline="0" dirty="0" err="1"/>
              <a:t>programme</a:t>
            </a:r>
            <a:r>
              <a:rPr lang="en-US" baseline="0" dirty="0"/>
              <a:t> with KPs by including them as priority population in our NSP and developing several national guidelines providing guidance and standards to work with the populations. All these guidelines borrow heavily from global guidance like the SWIT, MSMIT and under WHO and UNAIDS guidelines. </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3</a:t>
            </a:fld>
            <a:endParaRPr lang="en-US" dirty="0"/>
          </a:p>
        </p:txBody>
      </p:sp>
    </p:spTree>
    <p:extLst>
      <p:ext uri="{BB962C8B-B14F-4D97-AF65-F5344CB8AC3E}">
        <p14:creationId xmlns:p14="http://schemas.microsoft.com/office/powerpoint/2010/main" val="66137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the NSP included KP as the priority population, the country developed their plans to scale up KP </a:t>
            </a:r>
            <a:r>
              <a:rPr lang="en-US" baseline="0" dirty="0" err="1"/>
              <a:t>programme</a:t>
            </a:r>
            <a:r>
              <a:rPr lang="en-US" baseline="0" dirty="0"/>
              <a:t> and the first step was conducting population size estimates in 2012. We used a geographic mapping approach as we were going to towns and cities where there were no </a:t>
            </a:r>
            <a:r>
              <a:rPr lang="en-US" baseline="0" dirty="0" err="1"/>
              <a:t>programmes</a:t>
            </a:r>
            <a:r>
              <a:rPr lang="en-US" baseline="0" dirty="0"/>
              <a:t>. Subsequently after 5 years of implementation, when we reached a scale, the KP </a:t>
            </a:r>
            <a:r>
              <a:rPr lang="en-US" baseline="0" dirty="0" err="1"/>
              <a:t>programme</a:t>
            </a:r>
            <a:r>
              <a:rPr lang="en-US" baseline="0" dirty="0"/>
              <a:t> decided to conduct another exercise to validate the estimates in counties where there are </a:t>
            </a:r>
            <a:r>
              <a:rPr lang="en-US" baseline="0" dirty="0" err="1"/>
              <a:t>programmes</a:t>
            </a:r>
            <a:r>
              <a:rPr lang="en-US" baseline="0" dirty="0"/>
              <a:t>, conduct size estimation in the counties where there are no </a:t>
            </a:r>
            <a:r>
              <a:rPr lang="en-US" baseline="0" dirty="0" err="1"/>
              <a:t>programmes</a:t>
            </a:r>
            <a:r>
              <a:rPr lang="en-US" baseline="0" dirty="0"/>
              <a:t>, include virtual sites (as traditionally we had included physical sites and venues), include estimation of young KPs and Transgender people. In counties where there were </a:t>
            </a:r>
            <a:r>
              <a:rPr lang="en-US" baseline="0" dirty="0" err="1"/>
              <a:t>programmes</a:t>
            </a:r>
            <a:r>
              <a:rPr lang="en-US" baseline="0" dirty="0"/>
              <a:t> (34 counties), we used programmatic mapping approach and the mapping was led by peer educators and outreach workers. We like the geographic mapping approach as this approach tells us where are the KPs and how many KPs. In some other methods we do get the estimates but do not know where they are. Based on our experience, we should do mapping and validation every 5 years and use programmatic mapping approach where there are </a:t>
            </a:r>
            <a:r>
              <a:rPr lang="en-US" baseline="0" dirty="0" err="1"/>
              <a:t>programmes</a:t>
            </a:r>
            <a:r>
              <a:rPr lang="en-US" baseline="0" dirty="0"/>
              <a:t> as the KP community can lead those process and the process is also rapid and cost effective. Mapping helped the national </a:t>
            </a:r>
            <a:r>
              <a:rPr lang="en-US" baseline="0" dirty="0" err="1"/>
              <a:t>programme</a:t>
            </a:r>
            <a:r>
              <a:rPr lang="en-US" baseline="0" dirty="0"/>
              <a:t> to set targets for scaling up – provided an understanding of . At the implementation partner level the mapping and estimation exercise helps them understand where the venues are and who are there in the venues to initiation interventions.</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4</a:t>
            </a:fld>
            <a:endParaRPr lang="en-US" dirty="0"/>
          </a:p>
        </p:txBody>
      </p:sp>
    </p:spTree>
    <p:extLst>
      <p:ext uri="{BB962C8B-B14F-4D97-AF65-F5344CB8AC3E}">
        <p14:creationId xmlns:p14="http://schemas.microsoft.com/office/powerpoint/2010/main" val="4263024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outreach is our backbone and we need</a:t>
            </a:r>
            <a:r>
              <a:rPr lang="en-US" baseline="0" dirty="0"/>
              <a:t> to invest in this structure. Our community outreach structure includes peer educators and outreach workers. The peer educators and outreach workers in Kenya are KPs. Peer educators are normally active KPs and are selected from the venues where they operate. In the national guidelines, based on our evidence we have defined the ration for Peer educator vs KP. You can see the ration in the slide. This ratio is important for Peer educators to maintain optimal contact with their cohort and provide services. The peer ratio is also important for budgeting the outreach activities (In GF it falls under BCC intervention). Besides the peer educators, we also have a outreach worker cadre which is a supervisory cadre and supports and mentors peer educators. Peer educators are volunteers but outreach workers work longer hours and in some implementing partner they are full time staff. The national </a:t>
            </a:r>
            <a:r>
              <a:rPr lang="en-US" baseline="0" dirty="0" err="1"/>
              <a:t>programme</a:t>
            </a:r>
            <a:r>
              <a:rPr lang="en-US" baseline="0" dirty="0"/>
              <a:t> recommends 1 ORW for every 5 PE. Many a times Peer educators who work very well get promoted to ORW and they are given training on mentoring and supervision skills.  When we develop the GF proposal or discuss with PEPFAR, we insist that this outreach structure is adequately budgeted as per the peer ratio and there are also resources for review meetings for the outreach teams.</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5</a:t>
            </a:fld>
            <a:endParaRPr lang="en-US" dirty="0"/>
          </a:p>
        </p:txBody>
      </p:sp>
    </p:spTree>
    <p:extLst>
      <p:ext uri="{BB962C8B-B14F-4D97-AF65-F5344CB8AC3E}">
        <p14:creationId xmlns:p14="http://schemas.microsoft.com/office/powerpoint/2010/main" val="253687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critical</a:t>
            </a:r>
            <a:r>
              <a:rPr lang="en-US" baseline="0" dirty="0"/>
              <a:t> aspect of  outreach is to ensure that there is a continuous venue presence. Peer educators are selected from the venues itself (sometimes by the KPs in the venue) and the Peer educator is expected to be in the venue almost all days or during the peak days as they work in those venues. The definition of venues is changing specially with COVID as we are seeing lot of activity in the virtual sites including apps, </a:t>
            </a:r>
            <a:r>
              <a:rPr lang="en-US" baseline="0" dirty="0" err="1"/>
              <a:t>facebook</a:t>
            </a:r>
            <a:r>
              <a:rPr lang="en-US" baseline="0" dirty="0"/>
              <a:t>, </a:t>
            </a:r>
            <a:r>
              <a:rPr lang="en-US" baseline="0" dirty="0" err="1"/>
              <a:t>whatsapp</a:t>
            </a:r>
            <a:r>
              <a:rPr lang="en-US" baseline="0" dirty="0"/>
              <a:t> groups and we are now including virtual sites also as venues and have planned outreach in those sites. Similar to venues, the implementing partners select KPs who operate in these virtual sites as peer educators. Outreach services provided by the peer educators and outreach workers include provision of  information about HIV, STI and other services, condoms and lubricants, new needles and syringes, referral to the clinics and follow up. Peer educators and outreach workers also provide violence support at the venues, when KPs experience violence. Hence the </a:t>
            </a:r>
            <a:r>
              <a:rPr lang="en-US" baseline="0" dirty="0" err="1"/>
              <a:t>programme</a:t>
            </a:r>
            <a:r>
              <a:rPr lang="en-US" baseline="0" dirty="0"/>
              <a:t> need to budget for the prevention commodities but also for the outreach team to travel to the venues to provide information and commodities. With outreach through virtual sites becoming essential, there is need to also budget for data, tablets, registration costs </a:t>
            </a:r>
            <a:r>
              <a:rPr lang="en-US" baseline="0" dirty="0" err="1"/>
              <a:t>etc</a:t>
            </a:r>
            <a:r>
              <a:rPr lang="en-US" baseline="0" dirty="0"/>
              <a:t> to access virtual sites. In Kenya, instate of emergence of the virtual platforms, venue based outreach still remain a critical part of outreach as it provides face to face interaction and provision of commodities directly. This interaction also builds a sense of community and solidarity among KPs,</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6</a:t>
            </a:fld>
            <a:endParaRPr lang="en-US" dirty="0"/>
          </a:p>
        </p:txBody>
      </p:sp>
    </p:spTree>
    <p:extLst>
      <p:ext uri="{BB962C8B-B14F-4D97-AF65-F5344CB8AC3E}">
        <p14:creationId xmlns:p14="http://schemas.microsoft.com/office/powerpoint/2010/main" val="421940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national </a:t>
            </a:r>
            <a:r>
              <a:rPr lang="en-US" sz="1200" dirty="0" err="1"/>
              <a:t>programme</a:t>
            </a:r>
            <a:r>
              <a:rPr lang="en-US" sz="1200" dirty="0"/>
              <a:t> recommends establishment of safe spaces or drop in </a:t>
            </a:r>
            <a:r>
              <a:rPr lang="en-US" sz="1200" dirty="0" err="1"/>
              <a:t>centres</a:t>
            </a:r>
            <a:r>
              <a:rPr lang="en-US" sz="1200" dirty="0"/>
              <a:t>/ safe spaces.</a:t>
            </a:r>
            <a:r>
              <a:rPr lang="en-US" sz="1200" baseline="0" dirty="0"/>
              <a:t> We have SOPs for setting up safe spaces as we found the clinic reception was considered as a safe space by many partners. However now most of our partners have a separate physical space most of the time along side a clinic where the KPs can relax, socialize with other community members. These spaces are most of the time designed by the key populations and the space is used by the implementing partners to organize community empowerment activities including training and sensitization on rights. We have found that KP led </a:t>
            </a:r>
            <a:r>
              <a:rPr lang="en-US" sz="1200" baseline="0" dirty="0" err="1"/>
              <a:t>organisations</a:t>
            </a:r>
            <a:r>
              <a:rPr lang="en-US" sz="1200" baseline="0" dirty="0"/>
              <a:t> tend to have better DICs. But this is one space that needs to be considered and budgeted for when planning a clinic or a office for the intervention</a:t>
            </a:r>
            <a:endParaRPr lang="en-US" sz="1200" dirty="0"/>
          </a:p>
        </p:txBody>
      </p:sp>
      <p:sp>
        <p:nvSpPr>
          <p:cNvPr id="4" name="Slide Number Placeholder 3"/>
          <p:cNvSpPr>
            <a:spLocks noGrp="1"/>
          </p:cNvSpPr>
          <p:nvPr>
            <p:ph type="sldNum" sz="quarter" idx="10"/>
          </p:nvPr>
        </p:nvSpPr>
        <p:spPr/>
        <p:txBody>
          <a:bodyPr/>
          <a:lstStyle/>
          <a:p>
            <a:fld id="{A6C17924-761E-C745-9CBB-0D02D7484EB2}" type="slidenum">
              <a:rPr lang="en-US" smtClean="0"/>
              <a:t>7</a:t>
            </a:fld>
            <a:endParaRPr lang="en-US" dirty="0"/>
          </a:p>
        </p:txBody>
      </p:sp>
    </p:spTree>
    <p:extLst>
      <p:ext uri="{BB962C8B-B14F-4D97-AF65-F5344CB8AC3E}">
        <p14:creationId xmlns:p14="http://schemas.microsoft.com/office/powerpoint/2010/main" val="377495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Structural interventions are critical and the Kenya </a:t>
            </a:r>
            <a:r>
              <a:rPr lang="en-US" dirty="0" err="1"/>
              <a:t>programme</a:t>
            </a:r>
            <a:r>
              <a:rPr lang="en-US" dirty="0"/>
              <a:t> largely focuses</a:t>
            </a:r>
            <a:r>
              <a:rPr lang="en-US" baseline="0" dirty="0"/>
              <a:t> on Violence prevention and response though the implementing organization and KP led organizations have also initiated economic empowerment activities and community empowerment activities through collectivization. Violence prevention and response is provided at the community platforms through peer educators and outreach workers (some </a:t>
            </a:r>
            <a:r>
              <a:rPr lang="en-US" baseline="0" dirty="0" err="1"/>
              <a:t>organisations</a:t>
            </a:r>
            <a:r>
              <a:rPr lang="en-US" baseline="0" dirty="0"/>
              <a:t> also have a cadre of paralegals while others train the peer educators and outreach workers as para </a:t>
            </a:r>
            <a:r>
              <a:rPr lang="en-US" baseline="0" dirty="0" err="1"/>
              <a:t>legals</a:t>
            </a:r>
            <a:r>
              <a:rPr lang="en-US" baseline="0" dirty="0"/>
              <a:t>) where the outreach team provides information and awareness of rights, provide support in case of crisis or violence. At the clinics, screening of violence takes place and support is provided. In addition, the national </a:t>
            </a:r>
            <a:r>
              <a:rPr lang="en-US" baseline="0" dirty="0" err="1"/>
              <a:t>programme</a:t>
            </a:r>
            <a:r>
              <a:rPr lang="en-US" baseline="0" dirty="0"/>
              <a:t> in partnership with the implementing partners also conduct sensitization of the law enforcement and sensitization of health workers to reduce stigma and discrimination. These interventions are most of the time lost and not budgeted for. In the context of GF, this fits beautifully under the Human Rights Module but sometimes KPs are missed and budget is not separately allocated for setting up violence prevention teams, training, development and distribution of information materials of post violence support</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8</a:t>
            </a:fld>
            <a:endParaRPr lang="en-US" dirty="0"/>
          </a:p>
        </p:txBody>
      </p:sp>
    </p:spTree>
    <p:extLst>
      <p:ext uri="{BB962C8B-B14F-4D97-AF65-F5344CB8AC3E}">
        <p14:creationId xmlns:p14="http://schemas.microsoft.com/office/powerpoint/2010/main" val="90290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a:t>
            </a:r>
            <a:r>
              <a:rPr lang="en-US" dirty="0" err="1"/>
              <a:t>programme</a:t>
            </a:r>
            <a:r>
              <a:rPr lang="en-US" baseline="0" dirty="0"/>
              <a:t> has developed SOP to standardize operation of clinics. The partners offer different models of clinical services, including static clinics, outreach clinics and integrated clinic within a public health facility. The clinics provide comprehensive services. With recent experience of </a:t>
            </a:r>
            <a:r>
              <a:rPr lang="en-US" baseline="0" dirty="0" err="1"/>
              <a:t>Covid</a:t>
            </a:r>
            <a:r>
              <a:rPr lang="en-US" baseline="0" dirty="0"/>
              <a:t> 19, there is also stress in providing mental health services. The national </a:t>
            </a:r>
            <a:r>
              <a:rPr lang="en-US" baseline="0" dirty="0" err="1"/>
              <a:t>programme</a:t>
            </a:r>
            <a:r>
              <a:rPr lang="en-US" baseline="0" dirty="0"/>
              <a:t> also focuses on building a health seeking behavior among key populations by promoting quarterly health checkups irrespective of HIV status. These check ups can be done at the static clinic or the outreach clinics. These check ups provide time for risk reduction counselling, screening for depression and alcohol use, violence etc. </a:t>
            </a:r>
            <a:r>
              <a:rPr lang="en-US" baseline="0" dirty="0" err="1"/>
              <a:t>Programmes</a:t>
            </a:r>
            <a:r>
              <a:rPr lang="en-US" baseline="0" dirty="0"/>
              <a:t> need to budget for clinical teams, </a:t>
            </a:r>
            <a:r>
              <a:rPr lang="en-US" baseline="0" dirty="0" err="1"/>
              <a:t>equipments</a:t>
            </a:r>
            <a:r>
              <a:rPr lang="en-US" baseline="0" dirty="0"/>
              <a:t>, treatment. The budget should also include costs of outreach clinics as we see more KPs in the outreach clinics which are organized in the venues than in the static clinics. For clinical services to work effectively the clinical team have to work with the outreach team as the outreach team does all the demand generation </a:t>
            </a:r>
            <a:endParaRPr lang="en-US" dirty="0"/>
          </a:p>
        </p:txBody>
      </p:sp>
      <p:sp>
        <p:nvSpPr>
          <p:cNvPr id="4" name="Slide Number Placeholder 3"/>
          <p:cNvSpPr>
            <a:spLocks noGrp="1"/>
          </p:cNvSpPr>
          <p:nvPr>
            <p:ph type="sldNum" sz="quarter" idx="10"/>
          </p:nvPr>
        </p:nvSpPr>
        <p:spPr/>
        <p:txBody>
          <a:bodyPr/>
          <a:lstStyle/>
          <a:p>
            <a:fld id="{A6C17924-761E-C745-9CBB-0D02D7484EB2}" type="slidenum">
              <a:rPr lang="en-US" smtClean="0"/>
              <a:t>9</a:t>
            </a:fld>
            <a:endParaRPr lang="en-US" dirty="0"/>
          </a:p>
        </p:txBody>
      </p:sp>
    </p:spTree>
    <p:extLst>
      <p:ext uri="{BB962C8B-B14F-4D97-AF65-F5344CB8AC3E}">
        <p14:creationId xmlns:p14="http://schemas.microsoft.com/office/powerpoint/2010/main" val="3339820090"/>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7E6A9C-BE82-AE4D-A56A-3DC45B12A255}"/>
              </a:ext>
            </a:extLst>
          </p:cNvPr>
          <p:cNvSpPr/>
          <p:nvPr userDrawn="1"/>
        </p:nvSpPr>
        <p:spPr>
          <a:xfrm>
            <a:off x="0" y="0"/>
            <a:ext cx="6804212" cy="6858000"/>
          </a:xfrm>
          <a:prstGeom prst="rect">
            <a:avLst/>
          </a:prstGeom>
          <a:solidFill>
            <a:srgbClr val="19A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31A06E4-2061-2B42-ACBE-9723406C9C28}"/>
              </a:ext>
            </a:extLst>
          </p:cNvPr>
          <p:cNvCxnSpPr>
            <a:cxnSpLocks/>
          </p:cNvCxnSpPr>
          <p:nvPr userDrawn="1"/>
        </p:nvCxnSpPr>
        <p:spPr>
          <a:xfrm>
            <a:off x="462803" y="4787712"/>
            <a:ext cx="5308938" cy="0"/>
          </a:xfrm>
          <a:prstGeom prst="line">
            <a:avLst/>
          </a:prstGeom>
          <a:ln w="381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758B4E0-6C0A-6141-A902-0DA222B80C59}"/>
              </a:ext>
            </a:extLst>
          </p:cNvPr>
          <p:cNvSpPr/>
          <p:nvPr userDrawn="1"/>
        </p:nvSpPr>
        <p:spPr>
          <a:xfrm>
            <a:off x="659217" y="1393839"/>
            <a:ext cx="807098" cy="807098"/>
          </a:xfrm>
          <a:prstGeom prst="ellipse">
            <a:avLst/>
          </a:prstGeom>
          <a:solidFill>
            <a:srgbClr val="F26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pic>
        <p:nvPicPr>
          <p:cNvPr id="16" name="Picture 15">
            <a:extLst>
              <a:ext uri="{FF2B5EF4-FFF2-40B4-BE49-F238E27FC236}">
                <a16:creationId xmlns:a16="http://schemas.microsoft.com/office/drawing/2014/main" id="{35A3E319-5965-854E-B582-DA3AAF09AA4A}"/>
              </a:ext>
            </a:extLst>
          </p:cNvPr>
          <p:cNvPicPr>
            <a:picLocks noChangeAspect="1"/>
          </p:cNvPicPr>
          <p:nvPr userDrawn="1"/>
        </p:nvPicPr>
        <p:blipFill>
          <a:blip r:embed="rId2"/>
          <a:stretch>
            <a:fillRect/>
          </a:stretch>
        </p:blipFill>
        <p:spPr>
          <a:xfrm>
            <a:off x="888141" y="1511639"/>
            <a:ext cx="349250" cy="571500"/>
          </a:xfrm>
          <a:prstGeom prst="rect">
            <a:avLst/>
          </a:prstGeom>
        </p:spPr>
      </p:pic>
      <p:sp>
        <p:nvSpPr>
          <p:cNvPr id="2" name="Title 1"/>
          <p:cNvSpPr>
            <a:spLocks noGrp="1"/>
          </p:cNvSpPr>
          <p:nvPr>
            <p:ph type="ctrTitle" hasCustomPrompt="1"/>
          </p:nvPr>
        </p:nvSpPr>
        <p:spPr>
          <a:xfrm>
            <a:off x="538882" y="2362304"/>
            <a:ext cx="5258353" cy="2387600"/>
          </a:xfrm>
        </p:spPr>
        <p:txBody>
          <a:bodyPr anchor="t">
            <a:normAutofit/>
          </a:bodyPr>
          <a:lstStyle>
            <a:lvl1pPr algn="l">
              <a:lnSpc>
                <a:spcPct val="80000"/>
              </a:lnSpc>
              <a:defRPr sz="4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538882" y="4904037"/>
            <a:ext cx="5258353" cy="684803"/>
          </a:xfrm>
        </p:spPr>
        <p:txBody>
          <a:bodyPr>
            <a:normAutofit/>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9" name="Picture 18">
            <a:extLst>
              <a:ext uri="{FF2B5EF4-FFF2-40B4-BE49-F238E27FC236}">
                <a16:creationId xmlns:a16="http://schemas.microsoft.com/office/drawing/2014/main" id="{DFABBA9D-722E-0E4B-9740-209010EF7118}"/>
              </a:ext>
            </a:extLst>
          </p:cNvPr>
          <p:cNvPicPr/>
          <p:nvPr userDrawn="1"/>
        </p:nvPicPr>
        <p:blipFill>
          <a:blip r:embed="rId3" cstate="screen">
            <a:extLst>
              <a:ext uri="{28A0092B-C50C-407E-A947-70E740481C1C}">
                <a14:useLocalDpi xmlns:a14="http://schemas.microsoft.com/office/drawing/2010/main"/>
              </a:ext>
            </a:extLst>
          </a:blip>
          <a:srcRect/>
          <a:stretch/>
        </p:blipFill>
        <p:spPr>
          <a:xfrm>
            <a:off x="7110987" y="695656"/>
            <a:ext cx="2600982" cy="1396366"/>
          </a:xfrm>
          <a:prstGeom prst="rect">
            <a:avLst/>
          </a:prstGeom>
        </p:spPr>
      </p:pic>
      <p:pic>
        <p:nvPicPr>
          <p:cNvPr id="20" name="Picture 19" descr="A close up of a logo&#10;&#10;Description automatically generated">
            <a:extLst>
              <a:ext uri="{FF2B5EF4-FFF2-40B4-BE49-F238E27FC236}">
                <a16:creationId xmlns:a16="http://schemas.microsoft.com/office/drawing/2014/main" id="{F119665F-1E4C-AB45-9088-B72B104FAB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26378" y="5137244"/>
            <a:ext cx="1370201" cy="1370201"/>
          </a:xfrm>
          <a:prstGeom prst="rect">
            <a:avLst/>
          </a:prstGeom>
        </p:spPr>
      </p:pic>
      <p:pic>
        <p:nvPicPr>
          <p:cNvPr id="21" name="Picture 20">
            <a:extLst>
              <a:ext uri="{FF2B5EF4-FFF2-40B4-BE49-F238E27FC236}">
                <a16:creationId xmlns:a16="http://schemas.microsoft.com/office/drawing/2014/main" id="{A249529B-2AA1-C849-8385-3D89E7143BB2}"/>
              </a:ext>
            </a:extLst>
          </p:cNvPr>
          <p:cNvPicPr>
            <a:picLocks noChangeAspect="1"/>
          </p:cNvPicPr>
          <p:nvPr userDrawn="1"/>
        </p:nvPicPr>
        <p:blipFill>
          <a:blip r:embed="rId5"/>
          <a:stretch>
            <a:fillRect/>
          </a:stretch>
        </p:blipFill>
        <p:spPr>
          <a:xfrm>
            <a:off x="7410008" y="2735144"/>
            <a:ext cx="2002940" cy="452719"/>
          </a:xfrm>
          <a:prstGeom prst="rect">
            <a:avLst/>
          </a:prstGeom>
        </p:spPr>
      </p:pic>
      <p:pic>
        <p:nvPicPr>
          <p:cNvPr id="22" name="Picture 2" descr="Image result for university of manitoba logo">
            <a:extLst>
              <a:ext uri="{FF2B5EF4-FFF2-40B4-BE49-F238E27FC236}">
                <a16:creationId xmlns:a16="http://schemas.microsoft.com/office/drawing/2014/main" id="{FBCA0950-D76E-634F-9DCC-F2336F33C6E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522439" y="3891144"/>
            <a:ext cx="1778078" cy="8587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E8B3527-43C5-F747-9CE6-D01898EF4D79}"/>
              </a:ext>
            </a:extLst>
          </p:cNvPr>
          <p:cNvPicPr>
            <a:picLocks noChangeAspect="1"/>
          </p:cNvPicPr>
          <p:nvPr userDrawn="1"/>
        </p:nvPicPr>
        <p:blipFill rotWithShape="1">
          <a:blip r:embed="rId7" cstate="email">
            <a:alphaModFix amt="3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1" y="-2480"/>
            <a:ext cx="6804212" cy="6862960"/>
          </a:xfrm>
          <a:prstGeom prst="rect">
            <a:avLst/>
          </a:prstGeom>
        </p:spPr>
      </p:pic>
    </p:spTree>
    <p:extLst>
      <p:ext uri="{BB962C8B-B14F-4D97-AF65-F5344CB8AC3E}">
        <p14:creationId xmlns:p14="http://schemas.microsoft.com/office/powerpoint/2010/main" val="528116620"/>
      </p:ext>
    </p:extLst>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0FAEF1-94C1-CD45-B6A5-6BE003B611B9}"/>
              </a:ext>
            </a:extLst>
          </p:cNvPr>
          <p:cNvSpPr/>
          <p:nvPr userDrawn="1"/>
        </p:nvSpPr>
        <p:spPr>
          <a:xfrm>
            <a:off x="0" y="0"/>
            <a:ext cx="414528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65966" y="2663388"/>
            <a:ext cx="3511090" cy="856078"/>
          </a:xfrm>
        </p:spPr>
        <p:txBody>
          <a:bodyPr anchor="b">
            <a:noAutofit/>
          </a:bodyPr>
          <a:lstStyle>
            <a:lvl1pPr algn="l">
              <a:defRPr sz="2800" b="1" cap="all" baseline="0">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a:xfrm>
            <a:off x="4350871" y="1024129"/>
            <a:ext cx="5189165" cy="3377184"/>
          </a:xfrm>
        </p:spPr>
        <p:txBody>
          <a:bodyPr>
            <a:normAutofit/>
          </a:bodyPr>
          <a:lstStyle>
            <a:lvl1pPr marL="4763" indent="0">
              <a:lnSpc>
                <a:spcPct val="110000"/>
              </a:lnSpc>
              <a:spcBef>
                <a:spcPts val="0"/>
              </a:spcBef>
              <a:spcAft>
                <a:spcPts val="900"/>
              </a:spcAft>
              <a:buClr>
                <a:srgbClr val="F26A73"/>
              </a:buClr>
              <a:buFont typeface="Wingdings" pitchFamily="2" charset="2"/>
              <a:buNone/>
              <a:tabLst/>
              <a:defRPr sz="1800">
                <a:solidFill>
                  <a:schemeClr val="tx1"/>
                </a:solidFill>
              </a:defRPr>
            </a:lvl1pPr>
            <a:lvl2pPr marL="4763" indent="0">
              <a:lnSpc>
                <a:spcPct val="110000"/>
              </a:lnSpc>
              <a:spcBef>
                <a:spcPts val="0"/>
              </a:spcBef>
              <a:spcAft>
                <a:spcPts val="900"/>
              </a:spcAft>
              <a:buClr>
                <a:srgbClr val="F26A73"/>
              </a:buClr>
              <a:buFont typeface="Wingdings" pitchFamily="2" charset="2"/>
              <a:buNone/>
              <a:tabLst/>
              <a:defRPr sz="1800">
                <a:solidFill>
                  <a:schemeClr val="tx1"/>
                </a:solidFill>
              </a:defRPr>
            </a:lvl2pPr>
            <a:lvl3pPr marL="4763" indent="0">
              <a:lnSpc>
                <a:spcPct val="110000"/>
              </a:lnSpc>
              <a:spcBef>
                <a:spcPts val="0"/>
              </a:spcBef>
              <a:spcAft>
                <a:spcPts val="900"/>
              </a:spcAft>
              <a:buClr>
                <a:srgbClr val="F26A73"/>
              </a:buClr>
              <a:buFont typeface="Wingdings" pitchFamily="2" charset="2"/>
              <a:buNone/>
              <a:tabLst/>
              <a:defRPr sz="1800">
                <a:solidFill>
                  <a:schemeClr val="tx1"/>
                </a:solidFill>
              </a:defRPr>
            </a:lvl3pPr>
            <a:lvl4pPr marL="4763" indent="0">
              <a:lnSpc>
                <a:spcPct val="110000"/>
              </a:lnSpc>
              <a:spcBef>
                <a:spcPts val="0"/>
              </a:spcBef>
              <a:spcAft>
                <a:spcPts val="900"/>
              </a:spcAft>
              <a:buClr>
                <a:srgbClr val="F26A73"/>
              </a:buClr>
              <a:buFont typeface="Wingdings" pitchFamily="2" charset="2"/>
              <a:buNone/>
              <a:tabLst/>
              <a:defRPr sz="1800">
                <a:solidFill>
                  <a:schemeClr val="tx1"/>
                </a:solidFill>
              </a:defRPr>
            </a:lvl4pPr>
            <a:lvl5pPr marL="4763" indent="0">
              <a:lnSpc>
                <a:spcPct val="110000"/>
              </a:lnSpc>
              <a:spcBef>
                <a:spcPts val="0"/>
              </a:spcBef>
              <a:spcAft>
                <a:spcPts val="900"/>
              </a:spcAft>
              <a:buClr>
                <a:srgbClr val="F26A73"/>
              </a:buClr>
              <a:buFont typeface="Wingdings" pitchFamily="2" charset="2"/>
              <a:buNone/>
              <a:tabLst/>
              <a:defRPr sz="18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96252" y="6412016"/>
            <a:ext cx="7224963" cy="365125"/>
          </a:xfrm>
        </p:spPr>
        <p:txBody>
          <a:bodyPr/>
          <a:lstStyle>
            <a:lvl1pPr algn="l">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349916" y="6412016"/>
            <a:ext cx="1374358"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fld id="{0529FDDA-1CC2-E445-9467-66965BBC05E6}" type="slidenum">
              <a:rPr lang="en-US" smtClean="0"/>
              <a:pPr/>
              <a:t>‹#›</a:t>
            </a:fld>
            <a:r>
              <a:rPr lang="en-US" dirty="0"/>
              <a:t> </a:t>
            </a:r>
          </a:p>
        </p:txBody>
      </p:sp>
      <p:cxnSp>
        <p:nvCxnSpPr>
          <p:cNvPr id="7" name="Straight Connector 6">
            <a:extLst>
              <a:ext uri="{FF2B5EF4-FFF2-40B4-BE49-F238E27FC236}">
                <a16:creationId xmlns:a16="http://schemas.microsoft.com/office/drawing/2014/main" id="{D59D1E29-0A3F-2746-AD1D-5F0E38959684}"/>
              </a:ext>
            </a:extLst>
          </p:cNvPr>
          <p:cNvCxnSpPr>
            <a:cxnSpLocks/>
          </p:cNvCxnSpPr>
          <p:nvPr userDrawn="1"/>
        </p:nvCxnSpPr>
        <p:spPr>
          <a:xfrm flipV="1">
            <a:off x="9721060" y="6424048"/>
            <a:ext cx="0" cy="257966"/>
          </a:xfrm>
          <a:prstGeom prst="line">
            <a:avLst/>
          </a:prstGeom>
          <a:ln w="381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6D97E1-0221-E84B-AEA7-A80D2EC11A2A}"/>
              </a:ext>
            </a:extLst>
          </p:cNvPr>
          <p:cNvCxnSpPr>
            <a:cxnSpLocks/>
          </p:cNvCxnSpPr>
          <p:nvPr userDrawn="1"/>
        </p:nvCxnSpPr>
        <p:spPr>
          <a:xfrm flipH="1">
            <a:off x="445598" y="4845945"/>
            <a:ext cx="3663106" cy="0"/>
          </a:xfrm>
          <a:prstGeom prst="line">
            <a:avLst/>
          </a:prstGeom>
          <a:ln w="381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E8310FC-FF0C-4C49-A730-41C2F34ABA6D}"/>
              </a:ext>
            </a:extLst>
          </p:cNvPr>
          <p:cNvSpPr/>
          <p:nvPr userDrawn="1"/>
        </p:nvSpPr>
        <p:spPr>
          <a:xfrm>
            <a:off x="482172" y="1442879"/>
            <a:ext cx="724835" cy="7248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61ED90A-93D6-8243-A392-C8C71C5161CB}"/>
              </a:ext>
            </a:extLst>
          </p:cNvPr>
          <p:cNvPicPr>
            <a:picLocks noChangeAspect="1"/>
          </p:cNvPicPr>
          <p:nvPr userDrawn="1"/>
        </p:nvPicPr>
        <p:blipFill>
          <a:blip r:embed="rId2"/>
          <a:stretch>
            <a:fillRect/>
          </a:stretch>
        </p:blipFill>
        <p:spPr>
          <a:xfrm>
            <a:off x="687764" y="1548672"/>
            <a:ext cx="313653" cy="513251"/>
          </a:xfrm>
          <a:prstGeom prst="rect">
            <a:avLst/>
          </a:prstGeom>
        </p:spPr>
      </p:pic>
      <p:sp>
        <p:nvSpPr>
          <p:cNvPr id="18" name="Picture Placeholder 15">
            <a:extLst>
              <a:ext uri="{FF2B5EF4-FFF2-40B4-BE49-F238E27FC236}">
                <a16:creationId xmlns:a16="http://schemas.microsoft.com/office/drawing/2014/main" id="{AB08C82C-7EAB-DA44-B1FD-4C82F3AE691B}"/>
              </a:ext>
            </a:extLst>
          </p:cNvPr>
          <p:cNvSpPr>
            <a:spLocks noGrp="1"/>
          </p:cNvSpPr>
          <p:nvPr>
            <p:ph type="pic" sz="quarter" idx="15"/>
          </p:nvPr>
        </p:nvSpPr>
        <p:spPr>
          <a:xfrm>
            <a:off x="5050535" y="4359808"/>
            <a:ext cx="4309085" cy="2007926"/>
          </a:xfrm>
        </p:spPr>
        <p:txBody>
          <a:bodyPr>
            <a:normAutofit/>
          </a:bodyPr>
          <a:lstStyle>
            <a:lvl1pPr marL="0" indent="0">
              <a:buNone/>
              <a:defRPr sz="1200"/>
            </a:lvl1pPr>
          </a:lstStyle>
          <a:p>
            <a:endParaRPr lang="en-GB" dirty="0"/>
          </a:p>
        </p:txBody>
      </p:sp>
    </p:spTree>
    <p:extLst>
      <p:ext uri="{BB962C8B-B14F-4D97-AF65-F5344CB8AC3E}">
        <p14:creationId xmlns:p14="http://schemas.microsoft.com/office/powerpoint/2010/main" val="2168583908"/>
      </p:ext>
    </p:extLst>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FBB942-82B0-EF40-8D8F-D7BB9882D786}"/>
              </a:ext>
            </a:extLst>
          </p:cNvPr>
          <p:cNvSpPr/>
          <p:nvPr userDrawn="1"/>
        </p:nvSpPr>
        <p:spPr>
          <a:xfrm>
            <a:off x="0" y="0"/>
            <a:ext cx="9906000" cy="5256372"/>
          </a:xfrm>
          <a:prstGeom prst="rect">
            <a:avLst/>
          </a:prstGeom>
          <a:solidFill>
            <a:srgbClr val="F26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red, holding, woman, carrying&#10;&#10;Description automatically generated">
            <a:extLst>
              <a:ext uri="{FF2B5EF4-FFF2-40B4-BE49-F238E27FC236}">
                <a16:creationId xmlns:a16="http://schemas.microsoft.com/office/drawing/2014/main" id="{C00191A5-4B40-504A-87B5-264260880B76}"/>
              </a:ext>
            </a:extLst>
          </p:cNvPr>
          <p:cNvPicPr>
            <a:picLocks noChangeAspect="1"/>
          </p:cNvPicPr>
          <p:nvPr userDrawn="1"/>
        </p:nvPicPr>
        <p:blipFill rotWithShape="1">
          <a:blip r:embed="rId2" cstate="email">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906000" cy="5256372"/>
          </a:xfrm>
          <a:prstGeom prst="rect">
            <a:avLst/>
          </a:prstGeom>
        </p:spPr>
      </p:pic>
      <p:sp>
        <p:nvSpPr>
          <p:cNvPr id="2" name="Title 1"/>
          <p:cNvSpPr>
            <a:spLocks noGrp="1"/>
          </p:cNvSpPr>
          <p:nvPr>
            <p:ph type="ctrTitle" hasCustomPrompt="1"/>
          </p:nvPr>
        </p:nvSpPr>
        <p:spPr>
          <a:xfrm>
            <a:off x="2323824" y="2069192"/>
            <a:ext cx="5258353" cy="2387600"/>
          </a:xfrm>
        </p:spPr>
        <p:txBody>
          <a:bodyPr anchor="ctr">
            <a:normAutofit/>
          </a:bodyPr>
          <a:lstStyle>
            <a:lvl1pPr algn="ctr">
              <a:lnSpc>
                <a:spcPct val="80000"/>
              </a:lnSpc>
              <a:defRPr sz="6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GB" dirty="0"/>
              <a:t>THANK YOU</a:t>
            </a:r>
            <a:endParaRPr lang="en-US" dirty="0"/>
          </a:p>
        </p:txBody>
      </p:sp>
      <p:pic>
        <p:nvPicPr>
          <p:cNvPr id="13" name="Picture 12" descr="A close up of a logo&#10;&#10;Description automatically generated">
            <a:extLst>
              <a:ext uri="{FF2B5EF4-FFF2-40B4-BE49-F238E27FC236}">
                <a16:creationId xmlns:a16="http://schemas.microsoft.com/office/drawing/2014/main" id="{77E68978-1B36-9F4B-A453-375881DCAB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22113" y="5459445"/>
            <a:ext cx="1228977" cy="1228977"/>
          </a:xfrm>
          <a:prstGeom prst="rect">
            <a:avLst/>
          </a:prstGeom>
        </p:spPr>
      </p:pic>
      <p:pic>
        <p:nvPicPr>
          <p:cNvPr id="14" name="Picture 13">
            <a:extLst>
              <a:ext uri="{FF2B5EF4-FFF2-40B4-BE49-F238E27FC236}">
                <a16:creationId xmlns:a16="http://schemas.microsoft.com/office/drawing/2014/main" id="{BCF5E231-66C8-D548-BDBD-36F86A64D53E}"/>
              </a:ext>
            </a:extLst>
          </p:cNvPr>
          <p:cNvPicPr>
            <a:picLocks noChangeAspect="1"/>
          </p:cNvPicPr>
          <p:nvPr userDrawn="1"/>
        </p:nvPicPr>
        <p:blipFill>
          <a:blip r:embed="rId5"/>
          <a:stretch>
            <a:fillRect/>
          </a:stretch>
        </p:blipFill>
        <p:spPr>
          <a:xfrm>
            <a:off x="3475008" y="5870904"/>
            <a:ext cx="1796501" cy="406058"/>
          </a:xfrm>
          <a:prstGeom prst="rect">
            <a:avLst/>
          </a:prstGeom>
        </p:spPr>
      </p:pic>
      <p:pic>
        <p:nvPicPr>
          <p:cNvPr id="23" name="Picture 2" descr="Image result for university of manitoba logo">
            <a:extLst>
              <a:ext uri="{FF2B5EF4-FFF2-40B4-BE49-F238E27FC236}">
                <a16:creationId xmlns:a16="http://schemas.microsoft.com/office/drawing/2014/main" id="{A3A8D83B-689C-3F41-A1A5-9257B793B76A}"/>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008462" y="5688808"/>
            <a:ext cx="1594815" cy="77025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2154E082-84B8-6B4E-88B0-881E28EF62C9}"/>
              </a:ext>
            </a:extLst>
          </p:cNvPr>
          <p:cNvCxnSpPr/>
          <p:nvPr userDrawn="1"/>
        </p:nvCxnSpPr>
        <p:spPr>
          <a:xfrm>
            <a:off x="3103487" y="5606509"/>
            <a:ext cx="0" cy="97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6EEF73-2D28-4049-A73D-30D7A5BEC978}"/>
              </a:ext>
            </a:extLst>
          </p:cNvPr>
          <p:cNvCxnSpPr/>
          <p:nvPr userDrawn="1"/>
        </p:nvCxnSpPr>
        <p:spPr>
          <a:xfrm>
            <a:off x="7968709" y="5606509"/>
            <a:ext cx="0" cy="97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FC5987-05A6-5346-8E98-898579A1EA82}"/>
              </a:ext>
            </a:extLst>
          </p:cNvPr>
          <p:cNvCxnSpPr/>
          <p:nvPr userDrawn="1"/>
        </p:nvCxnSpPr>
        <p:spPr>
          <a:xfrm>
            <a:off x="5643030" y="5606509"/>
            <a:ext cx="0" cy="97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968EDBB-19AF-CD4B-8B81-9869F48032EB}"/>
              </a:ext>
            </a:extLst>
          </p:cNvPr>
          <p:cNvPicPr/>
          <p:nvPr userDrawn="1"/>
        </p:nvPicPr>
        <p:blipFill>
          <a:blip r:embed="rId7" cstate="screen">
            <a:extLst>
              <a:ext uri="{28A0092B-C50C-407E-A947-70E740481C1C}">
                <a14:useLocalDpi xmlns:a14="http://schemas.microsoft.com/office/drawing/2010/main"/>
              </a:ext>
            </a:extLst>
          </a:blip>
          <a:srcRect/>
          <a:stretch/>
        </p:blipFill>
        <p:spPr>
          <a:xfrm>
            <a:off x="505377" y="5447711"/>
            <a:ext cx="2332904" cy="1252445"/>
          </a:xfrm>
          <a:prstGeom prst="rect">
            <a:avLst/>
          </a:prstGeom>
        </p:spPr>
      </p:pic>
      <p:cxnSp>
        <p:nvCxnSpPr>
          <p:cNvPr id="15" name="Straight Connector 14">
            <a:extLst>
              <a:ext uri="{FF2B5EF4-FFF2-40B4-BE49-F238E27FC236}">
                <a16:creationId xmlns:a16="http://schemas.microsoft.com/office/drawing/2014/main" id="{7C828D37-F3CC-7E4D-8FFC-29196B3E7D30}"/>
              </a:ext>
            </a:extLst>
          </p:cNvPr>
          <p:cNvCxnSpPr>
            <a:cxnSpLocks/>
          </p:cNvCxnSpPr>
          <p:nvPr userDrawn="1"/>
        </p:nvCxnSpPr>
        <p:spPr>
          <a:xfrm>
            <a:off x="2772375" y="3065888"/>
            <a:ext cx="4734913" cy="0"/>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B04B041-AFD8-0D4D-9AA1-4B5F7E4EA3BE}"/>
              </a:ext>
            </a:extLst>
          </p:cNvPr>
          <p:cNvSpPr>
            <a:spLocks noGrp="1"/>
          </p:cNvSpPr>
          <p:nvPr>
            <p:ph type="body" sz="quarter" idx="10"/>
          </p:nvPr>
        </p:nvSpPr>
        <p:spPr>
          <a:xfrm>
            <a:off x="2487613" y="3949283"/>
            <a:ext cx="5019675" cy="411162"/>
          </a:xfrm>
        </p:spPr>
        <p:txBody>
          <a:bodyPr>
            <a:noAutofit/>
          </a:bodyPr>
          <a:lstStyle>
            <a:lvl1pPr marL="7938" indent="0" algn="ctr">
              <a:buNone/>
              <a:tabLst/>
              <a:defRPr sz="1600" b="0" cap="all" baseline="0">
                <a:solidFill>
                  <a:schemeClr val="bg1"/>
                </a:solidFill>
              </a:defRPr>
            </a:lvl1pPr>
            <a:lvl2pPr marL="7938" indent="0" algn="ctr">
              <a:buNone/>
              <a:tabLst/>
              <a:defRPr sz="1600">
                <a:solidFill>
                  <a:schemeClr val="bg1"/>
                </a:solidFill>
              </a:defRPr>
            </a:lvl2pPr>
            <a:lvl3pPr marL="7938" indent="0" algn="ctr">
              <a:buNone/>
              <a:tabLst/>
              <a:defRPr sz="1600">
                <a:solidFill>
                  <a:schemeClr val="bg1"/>
                </a:solidFill>
              </a:defRPr>
            </a:lvl3pPr>
            <a:lvl4pPr marL="7938" indent="0" algn="ctr">
              <a:buNone/>
              <a:tabLst/>
              <a:defRPr sz="1600">
                <a:solidFill>
                  <a:schemeClr val="bg1"/>
                </a:solidFill>
              </a:defRPr>
            </a:lvl4pPr>
            <a:lvl5pPr marL="7938" indent="0" algn="ctr">
              <a:buNone/>
              <a:tabLst/>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774133487"/>
      </p:ext>
    </p:extLst>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FBB942-82B0-EF40-8D8F-D7BB9882D786}"/>
              </a:ext>
            </a:extLst>
          </p:cNvPr>
          <p:cNvSpPr/>
          <p:nvPr userDrawn="1"/>
        </p:nvSpPr>
        <p:spPr>
          <a:xfrm>
            <a:off x="0" y="-2"/>
            <a:ext cx="9906000" cy="5256372"/>
          </a:xfrm>
          <a:prstGeom prst="rect">
            <a:avLst/>
          </a:prstGeom>
          <a:solidFill>
            <a:srgbClr val="F26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erson wearing a white shirt&#10;&#10;Description automatically generated">
            <a:extLst>
              <a:ext uri="{FF2B5EF4-FFF2-40B4-BE49-F238E27FC236}">
                <a16:creationId xmlns:a16="http://schemas.microsoft.com/office/drawing/2014/main" id="{3C11FCE0-3E7D-AA4A-BF25-D6ACEA1FA549}"/>
              </a:ext>
            </a:extLst>
          </p:cNvPr>
          <p:cNvPicPr>
            <a:picLocks noChangeAspect="1"/>
          </p:cNvPicPr>
          <p:nvPr userDrawn="1"/>
        </p:nvPicPr>
        <p:blipFill rotWithShape="1">
          <a:blip r:embed="rId2" cstate="screen">
            <a:alphaModFix amt="4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0"/>
            <a:ext cx="9905993" cy="5256372"/>
          </a:xfrm>
          <a:prstGeom prst="rect">
            <a:avLst/>
          </a:prstGeom>
        </p:spPr>
      </p:pic>
      <p:grpSp>
        <p:nvGrpSpPr>
          <p:cNvPr id="22" name="Group 21">
            <a:extLst>
              <a:ext uri="{FF2B5EF4-FFF2-40B4-BE49-F238E27FC236}">
                <a16:creationId xmlns:a16="http://schemas.microsoft.com/office/drawing/2014/main" id="{FF23738D-DFCB-0048-8965-33B313197729}"/>
              </a:ext>
            </a:extLst>
          </p:cNvPr>
          <p:cNvGrpSpPr/>
          <p:nvPr userDrawn="1"/>
        </p:nvGrpSpPr>
        <p:grpSpPr>
          <a:xfrm>
            <a:off x="311390" y="5152874"/>
            <a:ext cx="9283220" cy="1857526"/>
            <a:chOff x="650527" y="5268992"/>
            <a:chExt cx="8615292" cy="1723877"/>
          </a:xfrm>
        </p:grpSpPr>
        <p:pic>
          <p:nvPicPr>
            <p:cNvPr id="23" name="Picture 22">
              <a:extLst>
                <a:ext uri="{FF2B5EF4-FFF2-40B4-BE49-F238E27FC236}">
                  <a16:creationId xmlns:a16="http://schemas.microsoft.com/office/drawing/2014/main" id="{5E7076E3-BA0D-4B44-BEC1-D8316482A2A3}"/>
                </a:ext>
              </a:extLst>
            </p:cNvPr>
            <p:cNvPicPr/>
            <p:nvPr/>
          </p:nvPicPr>
          <p:blipFill>
            <a:blip r:embed="rId4"/>
            <a:srcRect/>
            <a:stretch/>
          </p:blipFill>
          <p:spPr>
            <a:xfrm>
              <a:off x="2754355" y="5751013"/>
              <a:ext cx="1415320" cy="759830"/>
            </a:xfrm>
            <a:prstGeom prst="rect">
              <a:avLst/>
            </a:prstGeom>
          </p:spPr>
        </p:pic>
        <p:pic>
          <p:nvPicPr>
            <p:cNvPr id="24" name="Picture 23" descr="A picture containing drawing, clock&#10;&#10;Description automatically generated">
              <a:extLst>
                <a:ext uri="{FF2B5EF4-FFF2-40B4-BE49-F238E27FC236}">
                  <a16:creationId xmlns:a16="http://schemas.microsoft.com/office/drawing/2014/main" id="{1ED41489-F7EA-BA4C-B3C2-39CBC6B021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527" y="5967376"/>
              <a:ext cx="1738519" cy="327109"/>
            </a:xfrm>
            <a:prstGeom prst="rect">
              <a:avLst/>
            </a:prstGeom>
          </p:spPr>
        </p:pic>
        <p:pic>
          <p:nvPicPr>
            <p:cNvPr id="25" name="Picture 24" descr="A close up of a logo&#10;&#10;Description automatically generated">
              <a:extLst>
                <a:ext uri="{FF2B5EF4-FFF2-40B4-BE49-F238E27FC236}">
                  <a16:creationId xmlns:a16="http://schemas.microsoft.com/office/drawing/2014/main" id="{40CA83BC-B7CE-7B40-8D30-9FB4946812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3535" y="5268992"/>
              <a:ext cx="1723877" cy="1723877"/>
            </a:xfrm>
            <a:prstGeom prst="rect">
              <a:avLst/>
            </a:prstGeom>
          </p:spPr>
        </p:pic>
        <p:pic>
          <p:nvPicPr>
            <p:cNvPr id="26" name="Picture 25">
              <a:extLst>
                <a:ext uri="{FF2B5EF4-FFF2-40B4-BE49-F238E27FC236}">
                  <a16:creationId xmlns:a16="http://schemas.microsoft.com/office/drawing/2014/main" id="{9EADD4BA-E924-CC49-9E01-4FC399B6DB88}"/>
                </a:ext>
              </a:extLst>
            </p:cNvPr>
            <p:cNvPicPr>
              <a:picLocks noChangeAspect="1"/>
            </p:cNvPicPr>
            <p:nvPr/>
          </p:nvPicPr>
          <p:blipFill>
            <a:blip r:embed="rId7"/>
            <a:stretch>
              <a:fillRect/>
            </a:stretch>
          </p:blipFill>
          <p:spPr>
            <a:xfrm>
              <a:off x="7888976" y="5975326"/>
              <a:ext cx="1376843" cy="311204"/>
            </a:xfrm>
            <a:prstGeom prst="rect">
              <a:avLst/>
            </a:prstGeom>
          </p:spPr>
        </p:pic>
        <p:pic>
          <p:nvPicPr>
            <p:cNvPr id="27" name="Picture 2" descr="Image result for university of manitoba logo">
              <a:extLst>
                <a:ext uri="{FF2B5EF4-FFF2-40B4-BE49-F238E27FC236}">
                  <a16:creationId xmlns:a16="http://schemas.microsoft.com/office/drawing/2014/main" id="{D15CC864-6020-7B44-898D-4C085143011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45216" y="5878959"/>
              <a:ext cx="1043411" cy="50393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D695ADB9-E140-FF46-A763-1F976C5DCA49}"/>
                </a:ext>
              </a:extLst>
            </p:cNvPr>
            <p:cNvGrpSpPr/>
            <p:nvPr/>
          </p:nvGrpSpPr>
          <p:grpSpPr>
            <a:xfrm>
              <a:off x="2557841" y="5767187"/>
              <a:ext cx="5176729" cy="759830"/>
              <a:chOff x="2176839" y="5860406"/>
              <a:chExt cx="5176729" cy="609064"/>
            </a:xfrm>
          </p:grpSpPr>
          <p:cxnSp>
            <p:nvCxnSpPr>
              <p:cNvPr id="29" name="Straight Connector 28">
                <a:extLst>
                  <a:ext uri="{FF2B5EF4-FFF2-40B4-BE49-F238E27FC236}">
                    <a16:creationId xmlns:a16="http://schemas.microsoft.com/office/drawing/2014/main" id="{9F1A9099-C016-4E49-9D53-E537E13F313F}"/>
                  </a:ext>
                </a:extLst>
              </p:cNvPr>
              <p:cNvCxnSpPr/>
              <p:nvPr/>
            </p:nvCxnSpPr>
            <p:spPr>
              <a:xfrm>
                <a:off x="2176839" y="5860406"/>
                <a:ext cx="0" cy="60906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56489E0-56A2-9A4A-8C8C-5CD7EADC1857}"/>
                  </a:ext>
                </a:extLst>
              </p:cNvPr>
              <p:cNvCxnSpPr/>
              <p:nvPr/>
            </p:nvCxnSpPr>
            <p:spPr>
              <a:xfrm>
                <a:off x="3987368" y="5860406"/>
                <a:ext cx="0" cy="60906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2668AC0-AFCE-6D45-9047-510B846A2803}"/>
                  </a:ext>
                </a:extLst>
              </p:cNvPr>
              <p:cNvCxnSpPr/>
              <p:nvPr/>
            </p:nvCxnSpPr>
            <p:spPr>
              <a:xfrm>
                <a:off x="7353568" y="5860406"/>
                <a:ext cx="0" cy="60906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AEE1E73-B242-C742-BCCC-042CFEDB7A1A}"/>
                  </a:ext>
                </a:extLst>
              </p:cNvPr>
              <p:cNvCxnSpPr/>
              <p:nvPr/>
            </p:nvCxnSpPr>
            <p:spPr>
              <a:xfrm>
                <a:off x="5982418" y="5860406"/>
                <a:ext cx="0" cy="60906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 name="Straight Connector 13">
            <a:extLst>
              <a:ext uri="{FF2B5EF4-FFF2-40B4-BE49-F238E27FC236}">
                <a16:creationId xmlns:a16="http://schemas.microsoft.com/office/drawing/2014/main" id="{D31A06E4-2061-2B42-ACBE-9723406C9C28}"/>
              </a:ext>
            </a:extLst>
          </p:cNvPr>
          <p:cNvCxnSpPr>
            <a:cxnSpLocks/>
          </p:cNvCxnSpPr>
          <p:nvPr userDrawn="1"/>
        </p:nvCxnSpPr>
        <p:spPr>
          <a:xfrm>
            <a:off x="643032" y="4305562"/>
            <a:ext cx="5824161" cy="0"/>
          </a:xfrm>
          <a:prstGeom prst="line">
            <a:avLst/>
          </a:prstGeom>
          <a:ln w="381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05379" y="1804497"/>
            <a:ext cx="5258353" cy="2387600"/>
          </a:xfrm>
        </p:spPr>
        <p:txBody>
          <a:bodyPr anchor="b">
            <a:normAutofit/>
          </a:bodyPr>
          <a:lstStyle>
            <a:lvl1pPr algn="l">
              <a:lnSpc>
                <a:spcPct val="80000"/>
              </a:lnSpc>
              <a:defRPr sz="4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533110" y="4458102"/>
            <a:ext cx="5258353" cy="684803"/>
          </a:xfrm>
        </p:spPr>
        <p:txBody>
          <a:bodyPr>
            <a:normAutofit/>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33" name="TextBox 32">
            <a:extLst>
              <a:ext uri="{FF2B5EF4-FFF2-40B4-BE49-F238E27FC236}">
                <a16:creationId xmlns:a16="http://schemas.microsoft.com/office/drawing/2014/main" id="{DDACE5AD-066C-E747-8D2F-7783D6D18DAE}"/>
              </a:ext>
            </a:extLst>
          </p:cNvPr>
          <p:cNvSpPr txBox="1"/>
          <p:nvPr userDrawn="1"/>
        </p:nvSpPr>
        <p:spPr>
          <a:xfrm>
            <a:off x="6991968" y="118737"/>
            <a:ext cx="2807179" cy="230832"/>
          </a:xfrm>
          <a:prstGeom prst="rect">
            <a:avLst/>
          </a:prstGeom>
          <a:noFill/>
        </p:spPr>
        <p:txBody>
          <a:bodyPr wrap="none" rtlCol="0">
            <a:spAutoFit/>
          </a:bodyPr>
          <a:lstStyle/>
          <a:p>
            <a:pPr algn="r"/>
            <a:r>
              <a:rPr lang="en-ZA" sz="900" i="1" dirty="0">
                <a:solidFill>
                  <a:schemeClr val="bg1"/>
                </a:solidFill>
                <a:latin typeface="Arial" panose="020B0604020202020204" pitchFamily="34" charset="0"/>
                <a:cs typeface="Arial" panose="020B0604020202020204" pitchFamily="34" charset="0"/>
              </a:rPr>
              <a:t>INTERNAL USE ONLY - NOT FOR CIRCULATION</a:t>
            </a:r>
            <a:endParaRPr lang="en-US" sz="9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447590"/>
      </p:ext>
    </p:extLst>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965" y="365128"/>
            <a:ext cx="9174071" cy="856078"/>
          </a:xfrm>
        </p:spPr>
        <p:txBody>
          <a:bodyPr>
            <a:normAutofit/>
          </a:bodyPr>
          <a:lstStyle>
            <a:lvl1pPr algn="l">
              <a:defRPr sz="3400" b="1" cap="all" baseline="0">
                <a:solidFill>
                  <a:srgbClr val="19AA9A"/>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65965" y="1455821"/>
            <a:ext cx="9174071" cy="4721142"/>
          </a:xfrm>
        </p:spPr>
        <p:txBody>
          <a:bodyPr>
            <a:normAutofit/>
          </a:bodyPr>
          <a:lstStyle>
            <a:lvl1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1pPr>
            <a:lvl2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2pPr>
            <a:lvl3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3pPr>
            <a:lvl4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4pPr>
            <a:lvl5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96252" y="6412016"/>
            <a:ext cx="7224963" cy="365125"/>
          </a:xfrm>
        </p:spPr>
        <p:txBody>
          <a:bodyPr/>
          <a:lstStyle>
            <a:lvl1pPr algn="l">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349916" y="6412016"/>
            <a:ext cx="1374358"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fld id="{0529FDDA-1CC2-E445-9467-66965BBC05E6}" type="slidenum">
              <a:rPr lang="en-US" smtClean="0"/>
              <a:pPr/>
              <a:t>‹#›</a:t>
            </a:fld>
            <a:endParaRPr lang="en-US" dirty="0"/>
          </a:p>
        </p:txBody>
      </p:sp>
      <p:cxnSp>
        <p:nvCxnSpPr>
          <p:cNvPr id="7" name="Straight Connector 6">
            <a:extLst>
              <a:ext uri="{FF2B5EF4-FFF2-40B4-BE49-F238E27FC236}">
                <a16:creationId xmlns:a16="http://schemas.microsoft.com/office/drawing/2014/main" id="{D59D1E29-0A3F-2746-AD1D-5F0E38959684}"/>
              </a:ext>
            </a:extLst>
          </p:cNvPr>
          <p:cNvCxnSpPr>
            <a:cxnSpLocks/>
          </p:cNvCxnSpPr>
          <p:nvPr userDrawn="1"/>
        </p:nvCxnSpPr>
        <p:spPr>
          <a:xfrm flipV="1">
            <a:off x="9721060" y="6424048"/>
            <a:ext cx="0" cy="257966"/>
          </a:xfrm>
          <a:prstGeom prst="line">
            <a:avLst/>
          </a:prstGeom>
          <a:ln w="381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308E4F-3756-044D-994F-99F1E55B572F}"/>
              </a:ext>
            </a:extLst>
          </p:cNvPr>
          <p:cNvCxnSpPr>
            <a:cxnSpLocks/>
          </p:cNvCxnSpPr>
          <p:nvPr userDrawn="1"/>
        </p:nvCxnSpPr>
        <p:spPr>
          <a:xfrm flipV="1">
            <a:off x="362497" y="335048"/>
            <a:ext cx="0" cy="856078"/>
          </a:xfrm>
          <a:prstGeom prst="line">
            <a:avLst/>
          </a:prstGeom>
          <a:ln w="38100" cap="rnd">
            <a:solidFill>
              <a:srgbClr val="63646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079855"/>
      </p:ext>
    </p:extLst>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965" y="365128"/>
            <a:ext cx="9174071" cy="856078"/>
          </a:xfrm>
        </p:spPr>
        <p:txBody>
          <a:bodyPr>
            <a:normAutofit/>
          </a:bodyPr>
          <a:lstStyle>
            <a:lvl1pPr algn="l">
              <a:defRPr sz="3400" b="1" cap="all" baseline="0">
                <a:solidFill>
                  <a:schemeClr val="accent6"/>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65965" y="1455821"/>
            <a:ext cx="9174071" cy="4721142"/>
          </a:xfrm>
        </p:spPr>
        <p:txBody>
          <a:bodyPr>
            <a:normAutofit/>
          </a:bodyPr>
          <a:lstStyle>
            <a:lvl1pPr marL="179388" indent="-174625">
              <a:lnSpc>
                <a:spcPct val="110000"/>
              </a:lnSpc>
              <a:spcBef>
                <a:spcPts val="0"/>
              </a:spcBef>
              <a:spcAft>
                <a:spcPts val="900"/>
              </a:spcAft>
              <a:buClr>
                <a:schemeClr val="accent4"/>
              </a:buClr>
              <a:buFont typeface="Wingdings" pitchFamily="2" charset="2"/>
              <a:buChar char="§"/>
              <a:tabLst/>
              <a:defRPr sz="1800">
                <a:solidFill>
                  <a:schemeClr val="tx1"/>
                </a:solidFill>
              </a:defRPr>
            </a:lvl1pPr>
            <a:lvl2pPr marL="179388" indent="-174625">
              <a:lnSpc>
                <a:spcPct val="110000"/>
              </a:lnSpc>
              <a:spcBef>
                <a:spcPts val="0"/>
              </a:spcBef>
              <a:spcAft>
                <a:spcPts val="900"/>
              </a:spcAft>
              <a:buClr>
                <a:schemeClr val="accent4"/>
              </a:buClr>
              <a:buFont typeface="Wingdings" pitchFamily="2" charset="2"/>
              <a:buChar char="§"/>
              <a:tabLst/>
              <a:defRPr sz="1800">
                <a:solidFill>
                  <a:schemeClr val="tx1"/>
                </a:solidFill>
              </a:defRPr>
            </a:lvl2pPr>
            <a:lvl3pPr marL="179388" indent="-174625">
              <a:lnSpc>
                <a:spcPct val="110000"/>
              </a:lnSpc>
              <a:spcBef>
                <a:spcPts val="0"/>
              </a:spcBef>
              <a:spcAft>
                <a:spcPts val="900"/>
              </a:spcAft>
              <a:buClr>
                <a:schemeClr val="accent4"/>
              </a:buClr>
              <a:buFont typeface="Wingdings" pitchFamily="2" charset="2"/>
              <a:buChar char="§"/>
              <a:tabLst/>
              <a:defRPr sz="1800">
                <a:solidFill>
                  <a:schemeClr val="tx1"/>
                </a:solidFill>
              </a:defRPr>
            </a:lvl3pPr>
            <a:lvl4pPr marL="179388" indent="-174625">
              <a:lnSpc>
                <a:spcPct val="110000"/>
              </a:lnSpc>
              <a:spcBef>
                <a:spcPts val="0"/>
              </a:spcBef>
              <a:spcAft>
                <a:spcPts val="900"/>
              </a:spcAft>
              <a:buClr>
                <a:schemeClr val="accent4"/>
              </a:buClr>
              <a:buFont typeface="Wingdings" pitchFamily="2" charset="2"/>
              <a:buChar char="§"/>
              <a:tabLst/>
              <a:defRPr sz="1800">
                <a:solidFill>
                  <a:schemeClr val="tx1"/>
                </a:solidFill>
              </a:defRPr>
            </a:lvl4pPr>
            <a:lvl5pPr marL="179388" indent="-174625">
              <a:lnSpc>
                <a:spcPct val="110000"/>
              </a:lnSpc>
              <a:spcBef>
                <a:spcPts val="0"/>
              </a:spcBef>
              <a:spcAft>
                <a:spcPts val="900"/>
              </a:spcAft>
              <a:buClr>
                <a:schemeClr val="accent4"/>
              </a:buClr>
              <a:buFont typeface="Wingdings" pitchFamily="2" charset="2"/>
              <a:buChar char="§"/>
              <a:tabLst/>
              <a:defRPr sz="18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96252" y="6412016"/>
            <a:ext cx="7224963" cy="365125"/>
          </a:xfrm>
        </p:spPr>
        <p:txBody>
          <a:bodyPr/>
          <a:lstStyle>
            <a:lvl1pPr algn="l">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349916" y="6412016"/>
            <a:ext cx="1374358"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fld id="{0529FDDA-1CC2-E445-9467-66965BBC05E6}" type="slidenum">
              <a:rPr lang="en-US" smtClean="0"/>
              <a:pPr/>
              <a:t>‹#›</a:t>
            </a:fld>
            <a:endParaRPr lang="en-US" dirty="0"/>
          </a:p>
        </p:txBody>
      </p:sp>
      <p:cxnSp>
        <p:nvCxnSpPr>
          <p:cNvPr id="7" name="Straight Connector 6">
            <a:extLst>
              <a:ext uri="{FF2B5EF4-FFF2-40B4-BE49-F238E27FC236}">
                <a16:creationId xmlns:a16="http://schemas.microsoft.com/office/drawing/2014/main" id="{D59D1E29-0A3F-2746-AD1D-5F0E38959684}"/>
              </a:ext>
            </a:extLst>
          </p:cNvPr>
          <p:cNvCxnSpPr>
            <a:cxnSpLocks/>
          </p:cNvCxnSpPr>
          <p:nvPr userDrawn="1"/>
        </p:nvCxnSpPr>
        <p:spPr>
          <a:xfrm flipV="1">
            <a:off x="9721060" y="6424048"/>
            <a:ext cx="0" cy="257966"/>
          </a:xfrm>
          <a:prstGeom prst="line">
            <a:avLst/>
          </a:prstGeom>
          <a:ln w="381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308E4F-3756-044D-994F-99F1E55B572F}"/>
              </a:ext>
            </a:extLst>
          </p:cNvPr>
          <p:cNvCxnSpPr>
            <a:cxnSpLocks/>
          </p:cNvCxnSpPr>
          <p:nvPr userDrawn="1"/>
        </p:nvCxnSpPr>
        <p:spPr>
          <a:xfrm flipV="1">
            <a:off x="362497" y="335048"/>
            <a:ext cx="0" cy="856078"/>
          </a:xfrm>
          <a:prstGeom prst="line">
            <a:avLst/>
          </a:prstGeom>
          <a:ln w="38100" cap="rnd">
            <a:solidFill>
              <a:srgbClr val="63646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653895"/>
      </p:ext>
    </p:extLst>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8" name="Picture 7" descr="A person wearing a white shirt&#10;&#10;Description automatically generated">
            <a:extLst>
              <a:ext uri="{FF2B5EF4-FFF2-40B4-BE49-F238E27FC236}">
                <a16:creationId xmlns:a16="http://schemas.microsoft.com/office/drawing/2014/main" id="{8EFC515B-1E17-AB47-9D37-62729BEDDB5A}"/>
              </a:ext>
            </a:extLst>
          </p:cNvPr>
          <p:cNvPicPr>
            <a:picLocks noChangeAspect="1"/>
          </p:cNvPicPr>
          <p:nvPr userDrawn="1"/>
        </p:nvPicPr>
        <p:blipFill rotWithShape="1">
          <a:blip r:embed="rId2" cstate="screen">
            <a:alphaModFix amt="4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3" y="0"/>
            <a:ext cx="9905996" cy="6858000"/>
          </a:xfrm>
          <a:prstGeom prst="rect">
            <a:avLst/>
          </a:prstGeom>
        </p:spPr>
      </p:pic>
      <p:sp>
        <p:nvSpPr>
          <p:cNvPr id="2" name="Title 1"/>
          <p:cNvSpPr>
            <a:spLocks noGrp="1"/>
          </p:cNvSpPr>
          <p:nvPr>
            <p:ph type="title"/>
          </p:nvPr>
        </p:nvSpPr>
        <p:spPr>
          <a:xfrm>
            <a:off x="365965" y="365128"/>
            <a:ext cx="9174071" cy="856078"/>
          </a:xfrm>
        </p:spPr>
        <p:txBody>
          <a:bodyPr>
            <a:normAutofit/>
          </a:bodyPr>
          <a:lstStyle>
            <a:lvl1pPr algn="l">
              <a:defRPr sz="3400" b="1" cap="all" baseline="0">
                <a:solidFill>
                  <a:schemeClr val="accent4"/>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65965" y="1455821"/>
            <a:ext cx="5827571" cy="4721142"/>
          </a:xfrm>
        </p:spPr>
        <p:txBody>
          <a:bodyPr>
            <a:normAutofit/>
          </a:bodyPr>
          <a:lstStyle>
            <a:lvl1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1pPr>
            <a:lvl2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2pPr>
            <a:lvl3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3pPr>
            <a:lvl4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4pPr>
            <a:lvl5pPr marL="179388" indent="-174625">
              <a:lnSpc>
                <a:spcPct val="110000"/>
              </a:lnSpc>
              <a:spcBef>
                <a:spcPts val="0"/>
              </a:spcBef>
              <a:spcAft>
                <a:spcPts val="900"/>
              </a:spcAft>
              <a:buClr>
                <a:schemeClr val="accent6"/>
              </a:buClr>
              <a:buFont typeface="Wingdings" pitchFamily="2" charset="2"/>
              <a:buChar char="§"/>
              <a:tabLst/>
              <a:defRPr sz="18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96252" y="6412016"/>
            <a:ext cx="7224963" cy="365125"/>
          </a:xfrm>
        </p:spPr>
        <p:txBody>
          <a:bodyPr/>
          <a:lstStyle>
            <a:lvl1pPr algn="l">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349916" y="6412016"/>
            <a:ext cx="1374358"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fld id="{0529FDDA-1CC2-E445-9467-66965BBC05E6}" type="slidenum">
              <a:rPr lang="en-US" smtClean="0"/>
              <a:pPr/>
              <a:t>‹#›</a:t>
            </a:fld>
            <a:endParaRPr lang="en-US" dirty="0"/>
          </a:p>
        </p:txBody>
      </p:sp>
      <p:cxnSp>
        <p:nvCxnSpPr>
          <p:cNvPr id="7" name="Straight Connector 6">
            <a:extLst>
              <a:ext uri="{FF2B5EF4-FFF2-40B4-BE49-F238E27FC236}">
                <a16:creationId xmlns:a16="http://schemas.microsoft.com/office/drawing/2014/main" id="{D59D1E29-0A3F-2746-AD1D-5F0E38959684}"/>
              </a:ext>
            </a:extLst>
          </p:cNvPr>
          <p:cNvCxnSpPr>
            <a:cxnSpLocks/>
          </p:cNvCxnSpPr>
          <p:nvPr userDrawn="1"/>
        </p:nvCxnSpPr>
        <p:spPr>
          <a:xfrm flipV="1">
            <a:off x="9721060" y="6424048"/>
            <a:ext cx="0" cy="257966"/>
          </a:xfrm>
          <a:prstGeom prst="line">
            <a:avLst/>
          </a:prstGeom>
          <a:ln w="381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308E4F-3756-044D-994F-99F1E55B572F}"/>
              </a:ext>
            </a:extLst>
          </p:cNvPr>
          <p:cNvCxnSpPr>
            <a:cxnSpLocks/>
          </p:cNvCxnSpPr>
          <p:nvPr userDrawn="1"/>
        </p:nvCxnSpPr>
        <p:spPr>
          <a:xfrm flipV="1">
            <a:off x="362497" y="335048"/>
            <a:ext cx="0" cy="856078"/>
          </a:xfrm>
          <a:prstGeom prst="line">
            <a:avLst/>
          </a:prstGeom>
          <a:ln w="38100" cap="rnd">
            <a:solidFill>
              <a:srgbClr val="63646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132346"/>
      </p:ext>
    </p:extLst>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 name="Picture 7" descr="A person wearing a white shirt&#10;&#10;Description automatically generated">
            <a:extLst>
              <a:ext uri="{FF2B5EF4-FFF2-40B4-BE49-F238E27FC236}">
                <a16:creationId xmlns:a16="http://schemas.microsoft.com/office/drawing/2014/main" id="{8EFC515B-1E17-AB47-9D37-62729BEDDB5A}"/>
              </a:ext>
            </a:extLst>
          </p:cNvPr>
          <p:cNvPicPr>
            <a:picLocks noChangeAspect="1"/>
          </p:cNvPicPr>
          <p:nvPr userDrawn="1"/>
        </p:nvPicPr>
        <p:blipFill rotWithShape="1">
          <a:blip r:embed="rId2" cstate="screen">
            <a:alphaModFix amt="4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3" y="0"/>
            <a:ext cx="9905996" cy="6858000"/>
          </a:xfrm>
          <a:prstGeom prst="rect">
            <a:avLst/>
          </a:prstGeom>
        </p:spPr>
      </p:pic>
      <p:sp>
        <p:nvSpPr>
          <p:cNvPr id="2" name="Title 1"/>
          <p:cNvSpPr>
            <a:spLocks noGrp="1"/>
          </p:cNvSpPr>
          <p:nvPr>
            <p:ph type="title"/>
          </p:nvPr>
        </p:nvSpPr>
        <p:spPr>
          <a:xfrm>
            <a:off x="365965" y="365128"/>
            <a:ext cx="9174071" cy="856078"/>
          </a:xfrm>
        </p:spPr>
        <p:txBody>
          <a:bodyPr>
            <a:normAutofit/>
          </a:bodyPr>
          <a:lstStyle>
            <a:lvl1pPr algn="l">
              <a:defRPr sz="3400" b="1" cap="all" baseline="0">
                <a:solidFill>
                  <a:srgbClr val="636462"/>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65965" y="1455821"/>
            <a:ext cx="5827571" cy="4721142"/>
          </a:xfrm>
        </p:spPr>
        <p:txBody>
          <a:bodyPr>
            <a:normAutofit/>
          </a:bodyPr>
          <a:lstStyle>
            <a:lvl1pPr marL="4763" indent="0">
              <a:lnSpc>
                <a:spcPct val="110000"/>
              </a:lnSpc>
              <a:spcBef>
                <a:spcPts val="0"/>
              </a:spcBef>
              <a:spcAft>
                <a:spcPts val="900"/>
              </a:spcAft>
              <a:buClr>
                <a:srgbClr val="F26A73"/>
              </a:buClr>
              <a:buFont typeface="Wingdings" pitchFamily="2" charset="2"/>
              <a:buNone/>
              <a:tabLst/>
              <a:defRPr sz="1800">
                <a:solidFill>
                  <a:schemeClr val="tx1"/>
                </a:solidFill>
              </a:defRPr>
            </a:lvl1pPr>
            <a:lvl2pPr marL="4763" indent="0">
              <a:lnSpc>
                <a:spcPct val="110000"/>
              </a:lnSpc>
              <a:spcBef>
                <a:spcPts val="0"/>
              </a:spcBef>
              <a:spcAft>
                <a:spcPts val="900"/>
              </a:spcAft>
              <a:buClr>
                <a:srgbClr val="F26A73"/>
              </a:buClr>
              <a:buFont typeface="Wingdings" pitchFamily="2" charset="2"/>
              <a:buNone/>
              <a:tabLst/>
              <a:defRPr sz="1800">
                <a:solidFill>
                  <a:schemeClr val="tx1"/>
                </a:solidFill>
              </a:defRPr>
            </a:lvl2pPr>
            <a:lvl3pPr marL="4763" indent="0">
              <a:lnSpc>
                <a:spcPct val="110000"/>
              </a:lnSpc>
              <a:spcBef>
                <a:spcPts val="0"/>
              </a:spcBef>
              <a:spcAft>
                <a:spcPts val="900"/>
              </a:spcAft>
              <a:buClr>
                <a:srgbClr val="F26A73"/>
              </a:buClr>
              <a:buFont typeface="Wingdings" pitchFamily="2" charset="2"/>
              <a:buNone/>
              <a:tabLst/>
              <a:defRPr sz="1800">
                <a:solidFill>
                  <a:schemeClr val="tx1"/>
                </a:solidFill>
              </a:defRPr>
            </a:lvl3pPr>
            <a:lvl4pPr marL="4763" indent="0">
              <a:lnSpc>
                <a:spcPct val="110000"/>
              </a:lnSpc>
              <a:spcBef>
                <a:spcPts val="0"/>
              </a:spcBef>
              <a:spcAft>
                <a:spcPts val="900"/>
              </a:spcAft>
              <a:buClr>
                <a:srgbClr val="F26A73"/>
              </a:buClr>
              <a:buFont typeface="Wingdings" pitchFamily="2" charset="2"/>
              <a:buNone/>
              <a:tabLst/>
              <a:defRPr sz="1800">
                <a:solidFill>
                  <a:schemeClr val="tx1"/>
                </a:solidFill>
              </a:defRPr>
            </a:lvl4pPr>
            <a:lvl5pPr marL="4763" indent="0">
              <a:lnSpc>
                <a:spcPct val="110000"/>
              </a:lnSpc>
              <a:spcBef>
                <a:spcPts val="0"/>
              </a:spcBef>
              <a:spcAft>
                <a:spcPts val="900"/>
              </a:spcAft>
              <a:buClr>
                <a:srgbClr val="F26A73"/>
              </a:buClr>
              <a:buFont typeface="Wingdings" pitchFamily="2" charset="2"/>
              <a:buNone/>
              <a:tabLst/>
              <a:defRPr sz="18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96252" y="6412016"/>
            <a:ext cx="7224963" cy="365125"/>
          </a:xfrm>
        </p:spPr>
        <p:txBody>
          <a:bodyPr/>
          <a:lstStyle>
            <a:lvl1pPr algn="l">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349916" y="6412016"/>
            <a:ext cx="1374358"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fld id="{0529FDDA-1CC2-E445-9467-66965BBC05E6}" type="slidenum">
              <a:rPr lang="en-US" smtClean="0"/>
              <a:pPr/>
              <a:t>‹#›</a:t>
            </a:fld>
            <a:endParaRPr lang="en-US" dirty="0"/>
          </a:p>
        </p:txBody>
      </p:sp>
      <p:cxnSp>
        <p:nvCxnSpPr>
          <p:cNvPr id="7" name="Straight Connector 6">
            <a:extLst>
              <a:ext uri="{FF2B5EF4-FFF2-40B4-BE49-F238E27FC236}">
                <a16:creationId xmlns:a16="http://schemas.microsoft.com/office/drawing/2014/main" id="{D59D1E29-0A3F-2746-AD1D-5F0E38959684}"/>
              </a:ext>
            </a:extLst>
          </p:cNvPr>
          <p:cNvCxnSpPr>
            <a:cxnSpLocks/>
          </p:cNvCxnSpPr>
          <p:nvPr userDrawn="1"/>
        </p:nvCxnSpPr>
        <p:spPr>
          <a:xfrm flipV="1">
            <a:off x="9721060" y="6424048"/>
            <a:ext cx="0" cy="257966"/>
          </a:xfrm>
          <a:prstGeom prst="line">
            <a:avLst/>
          </a:prstGeom>
          <a:ln w="381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308E4F-3756-044D-994F-99F1E55B572F}"/>
              </a:ext>
            </a:extLst>
          </p:cNvPr>
          <p:cNvCxnSpPr>
            <a:cxnSpLocks/>
          </p:cNvCxnSpPr>
          <p:nvPr userDrawn="1"/>
        </p:nvCxnSpPr>
        <p:spPr>
          <a:xfrm flipV="1">
            <a:off x="362497" y="335048"/>
            <a:ext cx="0" cy="856078"/>
          </a:xfrm>
          <a:prstGeom prst="line">
            <a:avLst/>
          </a:prstGeom>
          <a:ln w="38100" cap="rnd">
            <a:solidFill>
              <a:srgbClr val="63646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093517"/>
      </p:ext>
    </p:extLst>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solidFill>
        <a:effectLst/>
      </p:bgPr>
    </p:bg>
    <p:spTree>
      <p:nvGrpSpPr>
        <p:cNvPr id="1" name=""/>
        <p:cNvGrpSpPr/>
        <p:nvPr/>
      </p:nvGrpSpPr>
      <p:grpSpPr>
        <a:xfrm>
          <a:off x="0" y="0"/>
          <a:ext cx="0" cy="0"/>
          <a:chOff x="0" y="0"/>
          <a:chExt cx="0" cy="0"/>
        </a:xfrm>
      </p:grpSpPr>
      <p:pic>
        <p:nvPicPr>
          <p:cNvPr id="19" name="Picture 18" descr="A picture containing person, indoor, sitting, table&#10;&#10;Description automatically generated">
            <a:extLst>
              <a:ext uri="{FF2B5EF4-FFF2-40B4-BE49-F238E27FC236}">
                <a16:creationId xmlns:a16="http://schemas.microsoft.com/office/drawing/2014/main" id="{EE9E1D48-63EA-F541-AD4E-9AD07DFF8285}"/>
              </a:ext>
            </a:extLst>
          </p:cNvPr>
          <p:cNvPicPr>
            <a:picLocks noChangeAspect="1"/>
          </p:cNvPicPr>
          <p:nvPr userDrawn="1"/>
        </p:nvPicPr>
        <p:blipFill rotWithShape="1">
          <a:blip r:embed="rId2" cstate="screen">
            <a:alphaModFix amt="4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0" name="Oval 19">
            <a:extLst>
              <a:ext uri="{FF2B5EF4-FFF2-40B4-BE49-F238E27FC236}">
                <a16:creationId xmlns:a16="http://schemas.microsoft.com/office/drawing/2014/main" id="{FC68033A-974C-8743-927A-97F248BB8DB5}"/>
              </a:ext>
            </a:extLst>
          </p:cNvPr>
          <p:cNvSpPr/>
          <p:nvPr userDrawn="1"/>
        </p:nvSpPr>
        <p:spPr>
          <a:xfrm>
            <a:off x="929694" y="2747255"/>
            <a:ext cx="1055435" cy="10554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B95E29C-F97D-1D4C-884E-A426B865C2A6}"/>
              </a:ext>
            </a:extLst>
          </p:cNvPr>
          <p:cNvPicPr>
            <a:picLocks noChangeAspect="1"/>
          </p:cNvPicPr>
          <p:nvPr userDrawn="1"/>
        </p:nvPicPr>
        <p:blipFill>
          <a:blip r:embed="rId4"/>
          <a:stretch>
            <a:fillRect/>
          </a:stretch>
        </p:blipFill>
        <p:spPr>
          <a:xfrm>
            <a:off x="1229056" y="2901299"/>
            <a:ext cx="456711" cy="747346"/>
          </a:xfrm>
          <a:prstGeom prst="rect">
            <a:avLst/>
          </a:prstGeom>
        </p:spPr>
      </p:pic>
      <p:sp>
        <p:nvSpPr>
          <p:cNvPr id="22" name="Title 21">
            <a:extLst>
              <a:ext uri="{FF2B5EF4-FFF2-40B4-BE49-F238E27FC236}">
                <a16:creationId xmlns:a16="http://schemas.microsoft.com/office/drawing/2014/main" id="{5F8C334B-7BA9-1F43-98A4-FC470C3B3539}"/>
              </a:ext>
            </a:extLst>
          </p:cNvPr>
          <p:cNvSpPr>
            <a:spLocks noGrp="1"/>
          </p:cNvSpPr>
          <p:nvPr>
            <p:ph type="title"/>
          </p:nvPr>
        </p:nvSpPr>
        <p:spPr>
          <a:xfrm>
            <a:off x="2081463" y="2715215"/>
            <a:ext cx="7020426" cy="1325563"/>
          </a:xfrm>
        </p:spPr>
        <p:txBody>
          <a:bodyPr anchor="ctr">
            <a:noAutofit/>
          </a:bodyPr>
          <a:lstStyle>
            <a:lvl1pPr>
              <a:defRPr sz="4800" b="1" cap="all" baseline="0">
                <a:solidFill>
                  <a:schemeClr val="bg1"/>
                </a:solidFill>
                <a:effectLst>
                  <a:outerShdw blurRad="50800" dist="38100" dir="2700000" algn="tl" rotWithShape="0">
                    <a:prstClr val="black">
                      <a:alpha val="40000"/>
                    </a:prstClr>
                  </a:outerShdw>
                </a:effectLst>
              </a:defRPr>
            </a:lvl1pPr>
          </a:lstStyle>
          <a:p>
            <a:r>
              <a:rPr lang="en-GB" dirty="0"/>
              <a:t>Click to edit Master title style</a:t>
            </a:r>
          </a:p>
        </p:txBody>
      </p:sp>
    </p:spTree>
    <p:extLst>
      <p:ext uri="{BB962C8B-B14F-4D97-AF65-F5344CB8AC3E}">
        <p14:creationId xmlns:p14="http://schemas.microsoft.com/office/powerpoint/2010/main" val="3780212998"/>
      </p:ext>
    </p:extLst>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6"/>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7F223605-A700-7046-AE6C-D4D23180698B}"/>
              </a:ext>
            </a:extLst>
          </p:cNvPr>
          <p:cNvPicPr>
            <a:picLocks noChangeAspect="1"/>
          </p:cNvPicPr>
          <p:nvPr userDrawn="1"/>
        </p:nvPicPr>
        <p:blipFill rotWithShape="1">
          <a:blip r:embed="rId2" cstate="screen">
            <a:alphaModFix amt="4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0" name="Oval 19">
            <a:extLst>
              <a:ext uri="{FF2B5EF4-FFF2-40B4-BE49-F238E27FC236}">
                <a16:creationId xmlns:a16="http://schemas.microsoft.com/office/drawing/2014/main" id="{FC68033A-974C-8743-927A-97F248BB8DB5}"/>
              </a:ext>
            </a:extLst>
          </p:cNvPr>
          <p:cNvSpPr/>
          <p:nvPr userDrawn="1"/>
        </p:nvSpPr>
        <p:spPr>
          <a:xfrm>
            <a:off x="929694" y="2747255"/>
            <a:ext cx="1055435" cy="10554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B95E29C-F97D-1D4C-884E-A426B865C2A6}"/>
              </a:ext>
            </a:extLst>
          </p:cNvPr>
          <p:cNvPicPr>
            <a:picLocks noChangeAspect="1"/>
          </p:cNvPicPr>
          <p:nvPr userDrawn="1"/>
        </p:nvPicPr>
        <p:blipFill>
          <a:blip r:embed="rId4"/>
          <a:stretch>
            <a:fillRect/>
          </a:stretch>
        </p:blipFill>
        <p:spPr>
          <a:xfrm>
            <a:off x="1229056" y="2901299"/>
            <a:ext cx="456711" cy="747346"/>
          </a:xfrm>
          <a:prstGeom prst="rect">
            <a:avLst/>
          </a:prstGeom>
        </p:spPr>
      </p:pic>
      <p:sp>
        <p:nvSpPr>
          <p:cNvPr id="22" name="Title 21">
            <a:extLst>
              <a:ext uri="{FF2B5EF4-FFF2-40B4-BE49-F238E27FC236}">
                <a16:creationId xmlns:a16="http://schemas.microsoft.com/office/drawing/2014/main" id="{5F8C334B-7BA9-1F43-98A4-FC470C3B3539}"/>
              </a:ext>
            </a:extLst>
          </p:cNvPr>
          <p:cNvSpPr>
            <a:spLocks noGrp="1"/>
          </p:cNvSpPr>
          <p:nvPr>
            <p:ph type="title"/>
          </p:nvPr>
        </p:nvSpPr>
        <p:spPr>
          <a:xfrm>
            <a:off x="2081463" y="2715215"/>
            <a:ext cx="7020426" cy="1325563"/>
          </a:xfrm>
        </p:spPr>
        <p:txBody>
          <a:bodyPr anchor="ctr">
            <a:noAutofit/>
          </a:bodyPr>
          <a:lstStyle>
            <a:lvl1pPr>
              <a:defRPr sz="4800" b="1" cap="all" baseline="0">
                <a:solidFill>
                  <a:schemeClr val="bg1"/>
                </a:solidFill>
                <a:effectLst>
                  <a:outerShdw blurRad="50800" dist="38100" dir="2700000" algn="tl" rotWithShape="0">
                    <a:prstClr val="black">
                      <a:alpha val="40000"/>
                    </a:prstClr>
                  </a:outerShdw>
                </a:effectLst>
              </a:defRPr>
            </a:lvl1pPr>
          </a:lstStyle>
          <a:p>
            <a:r>
              <a:rPr lang="en-GB" dirty="0"/>
              <a:t>Click to edit Master title style</a:t>
            </a:r>
          </a:p>
        </p:txBody>
      </p:sp>
    </p:spTree>
    <p:extLst>
      <p:ext uri="{BB962C8B-B14F-4D97-AF65-F5344CB8AC3E}">
        <p14:creationId xmlns:p14="http://schemas.microsoft.com/office/powerpoint/2010/main" val="1060515339"/>
      </p:ext>
    </p:extLst>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0FAEF1-94C1-CD45-B6A5-6BE003B611B9}"/>
              </a:ext>
            </a:extLst>
          </p:cNvPr>
          <p:cNvSpPr/>
          <p:nvPr userDrawn="1"/>
        </p:nvSpPr>
        <p:spPr>
          <a:xfrm>
            <a:off x="0" y="0"/>
            <a:ext cx="41452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65966" y="1932727"/>
            <a:ext cx="3511090" cy="856078"/>
          </a:xfrm>
        </p:spPr>
        <p:txBody>
          <a:bodyPr anchor="b">
            <a:noAutofit/>
          </a:bodyPr>
          <a:lstStyle>
            <a:lvl1pPr algn="l">
              <a:defRPr sz="2800" b="1" cap="all" baseline="0">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a:xfrm>
            <a:off x="4350871" y="1024129"/>
            <a:ext cx="5189165" cy="3249046"/>
          </a:xfrm>
        </p:spPr>
        <p:txBody>
          <a:bodyPr>
            <a:normAutofit/>
          </a:bodyPr>
          <a:lstStyle>
            <a:lvl1pPr marL="4763" indent="0">
              <a:lnSpc>
                <a:spcPct val="110000"/>
              </a:lnSpc>
              <a:spcBef>
                <a:spcPts val="0"/>
              </a:spcBef>
              <a:spcAft>
                <a:spcPts val="900"/>
              </a:spcAft>
              <a:buClr>
                <a:srgbClr val="F26A73"/>
              </a:buClr>
              <a:buFont typeface="Wingdings" pitchFamily="2" charset="2"/>
              <a:buNone/>
              <a:tabLst/>
              <a:defRPr sz="1800">
                <a:solidFill>
                  <a:schemeClr val="tx1"/>
                </a:solidFill>
              </a:defRPr>
            </a:lvl1pPr>
            <a:lvl2pPr marL="4763" indent="0">
              <a:lnSpc>
                <a:spcPct val="110000"/>
              </a:lnSpc>
              <a:spcBef>
                <a:spcPts val="0"/>
              </a:spcBef>
              <a:spcAft>
                <a:spcPts val="900"/>
              </a:spcAft>
              <a:buClr>
                <a:srgbClr val="F26A73"/>
              </a:buClr>
              <a:buFont typeface="Wingdings" pitchFamily="2" charset="2"/>
              <a:buNone/>
              <a:tabLst/>
              <a:defRPr sz="1800">
                <a:solidFill>
                  <a:schemeClr val="tx1"/>
                </a:solidFill>
              </a:defRPr>
            </a:lvl2pPr>
            <a:lvl3pPr marL="4763" indent="0">
              <a:lnSpc>
                <a:spcPct val="110000"/>
              </a:lnSpc>
              <a:spcBef>
                <a:spcPts val="0"/>
              </a:spcBef>
              <a:spcAft>
                <a:spcPts val="900"/>
              </a:spcAft>
              <a:buClr>
                <a:srgbClr val="F26A73"/>
              </a:buClr>
              <a:buFont typeface="Wingdings" pitchFamily="2" charset="2"/>
              <a:buNone/>
              <a:tabLst/>
              <a:defRPr sz="1800">
                <a:solidFill>
                  <a:schemeClr val="tx1"/>
                </a:solidFill>
              </a:defRPr>
            </a:lvl3pPr>
            <a:lvl4pPr marL="4763" indent="0">
              <a:lnSpc>
                <a:spcPct val="110000"/>
              </a:lnSpc>
              <a:spcBef>
                <a:spcPts val="0"/>
              </a:spcBef>
              <a:spcAft>
                <a:spcPts val="900"/>
              </a:spcAft>
              <a:buClr>
                <a:srgbClr val="F26A73"/>
              </a:buClr>
              <a:buFont typeface="Wingdings" pitchFamily="2" charset="2"/>
              <a:buNone/>
              <a:tabLst/>
              <a:defRPr sz="1800">
                <a:solidFill>
                  <a:schemeClr val="tx1"/>
                </a:solidFill>
              </a:defRPr>
            </a:lvl4pPr>
            <a:lvl5pPr marL="4763" indent="0">
              <a:lnSpc>
                <a:spcPct val="110000"/>
              </a:lnSpc>
              <a:spcBef>
                <a:spcPts val="0"/>
              </a:spcBef>
              <a:spcAft>
                <a:spcPts val="900"/>
              </a:spcAft>
              <a:buClr>
                <a:srgbClr val="F26A73"/>
              </a:buClr>
              <a:buFont typeface="Wingdings" pitchFamily="2" charset="2"/>
              <a:buNone/>
              <a:tabLst/>
              <a:defRPr sz="18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96252" y="6412016"/>
            <a:ext cx="7224963" cy="365125"/>
          </a:xfrm>
        </p:spPr>
        <p:txBody>
          <a:bodyPr/>
          <a:lstStyle>
            <a:lvl1pPr algn="l">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349916" y="6412016"/>
            <a:ext cx="1374358"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fld id="{0529FDDA-1CC2-E445-9467-66965BBC05E6}" type="slidenum">
              <a:rPr lang="en-US" smtClean="0"/>
              <a:pPr/>
              <a:t>‹#›</a:t>
            </a:fld>
            <a:r>
              <a:rPr lang="en-US" dirty="0"/>
              <a:t> </a:t>
            </a:r>
          </a:p>
        </p:txBody>
      </p:sp>
      <p:cxnSp>
        <p:nvCxnSpPr>
          <p:cNvPr id="7" name="Straight Connector 6">
            <a:extLst>
              <a:ext uri="{FF2B5EF4-FFF2-40B4-BE49-F238E27FC236}">
                <a16:creationId xmlns:a16="http://schemas.microsoft.com/office/drawing/2014/main" id="{D59D1E29-0A3F-2746-AD1D-5F0E38959684}"/>
              </a:ext>
            </a:extLst>
          </p:cNvPr>
          <p:cNvCxnSpPr>
            <a:cxnSpLocks/>
          </p:cNvCxnSpPr>
          <p:nvPr userDrawn="1"/>
        </p:nvCxnSpPr>
        <p:spPr>
          <a:xfrm flipV="1">
            <a:off x="9721060" y="6424048"/>
            <a:ext cx="0" cy="257966"/>
          </a:xfrm>
          <a:prstGeom prst="line">
            <a:avLst/>
          </a:prstGeom>
          <a:ln w="381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6D97E1-0221-E84B-AEA7-A80D2EC11A2A}"/>
              </a:ext>
            </a:extLst>
          </p:cNvPr>
          <p:cNvCxnSpPr>
            <a:cxnSpLocks/>
          </p:cNvCxnSpPr>
          <p:nvPr userDrawn="1"/>
        </p:nvCxnSpPr>
        <p:spPr>
          <a:xfrm flipH="1">
            <a:off x="445598" y="3002921"/>
            <a:ext cx="3663106" cy="0"/>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E8310FC-FF0C-4C49-A730-41C2F34ABA6D}"/>
              </a:ext>
            </a:extLst>
          </p:cNvPr>
          <p:cNvSpPr/>
          <p:nvPr userDrawn="1"/>
        </p:nvSpPr>
        <p:spPr>
          <a:xfrm>
            <a:off x="482173" y="776625"/>
            <a:ext cx="724835" cy="7248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61ED90A-93D6-8243-A392-C8C71C5161CB}"/>
              </a:ext>
            </a:extLst>
          </p:cNvPr>
          <p:cNvPicPr>
            <a:picLocks noChangeAspect="1"/>
          </p:cNvPicPr>
          <p:nvPr userDrawn="1"/>
        </p:nvPicPr>
        <p:blipFill>
          <a:blip r:embed="rId2"/>
          <a:stretch>
            <a:fillRect/>
          </a:stretch>
        </p:blipFill>
        <p:spPr>
          <a:xfrm>
            <a:off x="687764" y="882417"/>
            <a:ext cx="313653" cy="513251"/>
          </a:xfrm>
          <a:prstGeom prst="rect">
            <a:avLst/>
          </a:prstGeom>
        </p:spPr>
      </p:pic>
      <p:sp>
        <p:nvSpPr>
          <p:cNvPr id="16" name="Picture Placeholder 15">
            <a:extLst>
              <a:ext uri="{FF2B5EF4-FFF2-40B4-BE49-F238E27FC236}">
                <a16:creationId xmlns:a16="http://schemas.microsoft.com/office/drawing/2014/main" id="{B3CC9A32-74D6-5A4C-A3F2-F6191B2E8A26}"/>
              </a:ext>
            </a:extLst>
          </p:cNvPr>
          <p:cNvSpPr>
            <a:spLocks noGrp="1"/>
          </p:cNvSpPr>
          <p:nvPr>
            <p:ph type="pic" sz="quarter" idx="13"/>
          </p:nvPr>
        </p:nvSpPr>
        <p:spPr>
          <a:xfrm>
            <a:off x="655882" y="4401312"/>
            <a:ext cx="2833516" cy="1882567"/>
          </a:xfrm>
        </p:spPr>
        <p:txBody>
          <a:bodyPr>
            <a:normAutofit/>
          </a:bodyPr>
          <a:lstStyle>
            <a:lvl1pPr marL="0" indent="0">
              <a:buNone/>
              <a:defRPr sz="1200"/>
            </a:lvl1pPr>
          </a:lstStyle>
          <a:p>
            <a:endParaRPr lang="en-GB" dirty="0"/>
          </a:p>
        </p:txBody>
      </p:sp>
      <p:sp>
        <p:nvSpPr>
          <p:cNvPr id="17" name="Picture Placeholder 15">
            <a:extLst>
              <a:ext uri="{FF2B5EF4-FFF2-40B4-BE49-F238E27FC236}">
                <a16:creationId xmlns:a16="http://schemas.microsoft.com/office/drawing/2014/main" id="{378BC70F-18AB-A647-A4F5-337201E52E2F}"/>
              </a:ext>
            </a:extLst>
          </p:cNvPr>
          <p:cNvSpPr>
            <a:spLocks noGrp="1"/>
          </p:cNvSpPr>
          <p:nvPr>
            <p:ph type="pic" sz="quarter" idx="14"/>
          </p:nvPr>
        </p:nvSpPr>
        <p:spPr>
          <a:xfrm>
            <a:off x="3588558" y="4401312"/>
            <a:ext cx="2833516" cy="1882567"/>
          </a:xfrm>
        </p:spPr>
        <p:txBody>
          <a:bodyPr>
            <a:normAutofit/>
          </a:bodyPr>
          <a:lstStyle>
            <a:lvl1pPr marL="0" indent="0">
              <a:buNone/>
              <a:defRPr sz="1200"/>
            </a:lvl1pPr>
          </a:lstStyle>
          <a:p>
            <a:endParaRPr lang="en-GB" dirty="0"/>
          </a:p>
        </p:txBody>
      </p:sp>
      <p:sp>
        <p:nvSpPr>
          <p:cNvPr id="18" name="Picture Placeholder 15">
            <a:extLst>
              <a:ext uri="{FF2B5EF4-FFF2-40B4-BE49-F238E27FC236}">
                <a16:creationId xmlns:a16="http://schemas.microsoft.com/office/drawing/2014/main" id="{AB08C82C-7EAB-DA44-B1FD-4C82F3AE691B}"/>
              </a:ext>
            </a:extLst>
          </p:cNvPr>
          <p:cNvSpPr>
            <a:spLocks noGrp="1"/>
          </p:cNvSpPr>
          <p:nvPr>
            <p:ph type="pic" sz="quarter" idx="15"/>
          </p:nvPr>
        </p:nvSpPr>
        <p:spPr>
          <a:xfrm>
            <a:off x="6521235" y="4401312"/>
            <a:ext cx="2833516" cy="1882567"/>
          </a:xfrm>
        </p:spPr>
        <p:txBody>
          <a:bodyPr>
            <a:normAutofit/>
          </a:bodyPr>
          <a:lstStyle>
            <a:lvl1pPr marL="0" indent="0">
              <a:buNone/>
              <a:defRPr sz="1200"/>
            </a:lvl1pPr>
          </a:lstStyle>
          <a:p>
            <a:endParaRPr lang="en-GB" dirty="0"/>
          </a:p>
        </p:txBody>
      </p:sp>
    </p:spTree>
    <p:extLst>
      <p:ext uri="{BB962C8B-B14F-4D97-AF65-F5344CB8AC3E}">
        <p14:creationId xmlns:p14="http://schemas.microsoft.com/office/powerpoint/2010/main" val="3315821190"/>
      </p:ext>
    </p:extLst>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03F3CB8-B36C-43E0-B19B-C0F9C33BACD5}"/>
              </a:ext>
            </a:extLst>
          </p:cNvPr>
          <p:cNvGraphicFramePr>
            <a:graphicFrameLocks noChangeAspect="1"/>
          </p:cNvGraphicFramePr>
          <p:nvPr userDrawn="1">
            <p:custDataLst>
              <p:tags r:id="rId13"/>
            </p:custDataLst>
            <p:extLst>
              <p:ext uri="{D42A27DB-BD31-4B8C-83A1-F6EECF244321}">
                <p14:modId xmlns:p14="http://schemas.microsoft.com/office/powerpoint/2010/main" val="243820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0" imgH="469" progId="TCLayout.ActiveDocument.1">
                  <p:embed/>
                </p:oleObj>
              </mc:Choice>
              <mc:Fallback>
                <p:oleObj name="think-cell Slide" r:id="rId15" imgW="470" imgH="469" progId="TCLayout.ActiveDocument.1">
                  <p:embed/>
                  <p:pic>
                    <p:nvPicPr>
                      <p:cNvPr id="8" name="Object 7" hidden="1">
                        <a:extLst>
                          <a:ext uri="{FF2B5EF4-FFF2-40B4-BE49-F238E27FC236}">
                            <a16:creationId xmlns:a16="http://schemas.microsoft.com/office/drawing/2014/main" id="{303F3CB8-B36C-43E0-B19B-C0F9C33BACD5}"/>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B768ABA-40D6-455D-89FA-A0EA43A8EF0E}"/>
              </a:ext>
            </a:extLst>
          </p:cNvPr>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9FDDA-1CC2-E445-9467-66965BBC05E6}" type="slidenum">
              <a:rPr lang="en-US" smtClean="0"/>
              <a:t>‹#›</a:t>
            </a:fld>
            <a:endParaRPr lang="en-US" dirty="0"/>
          </a:p>
        </p:txBody>
      </p:sp>
    </p:spTree>
    <p:extLst>
      <p:ext uri="{BB962C8B-B14F-4D97-AF65-F5344CB8AC3E}">
        <p14:creationId xmlns:p14="http://schemas.microsoft.com/office/powerpoint/2010/main" val="631231977"/>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85" r:id="rId4"/>
    <p:sldLayoutId id="2147483689" r:id="rId5"/>
    <p:sldLayoutId id="2147483690" r:id="rId6"/>
    <p:sldLayoutId id="2147483675" r:id="rId7"/>
    <p:sldLayoutId id="2147483686" r:id="rId8"/>
    <p:sldLayoutId id="2147483687" r:id="rId9"/>
    <p:sldLayoutId id="2147483688" r:id="rId10"/>
    <p:sldLayoutId id="2147483704" r:id="rId11"/>
  </p:sldLayoutIdLst>
  <p:transition spd="med">
    <p:strips dir="rd"/>
  </p:transition>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FE82-8652-4C53-9B52-E4E0D2A8908D}"/>
              </a:ext>
            </a:extLst>
          </p:cNvPr>
          <p:cNvSpPr>
            <a:spLocks noGrp="1"/>
          </p:cNvSpPr>
          <p:nvPr>
            <p:ph type="title"/>
          </p:nvPr>
        </p:nvSpPr>
        <p:spPr>
          <a:xfrm>
            <a:off x="365966" y="2663388"/>
            <a:ext cx="3699138" cy="856078"/>
          </a:xfrm>
        </p:spPr>
        <p:txBody>
          <a:bodyPr/>
          <a:lstStyle/>
          <a:p>
            <a:r>
              <a:rPr lang="en-US" sz="2800" i="1" dirty="0"/>
              <a:t>Managing a </a:t>
            </a:r>
            <a:r>
              <a:rPr lang="en-US" sz="2800" i="1" dirty="0" err="1"/>
              <a:t>kp</a:t>
            </a:r>
            <a:r>
              <a:rPr lang="en-US" sz="2800" i="1" dirty="0"/>
              <a:t> </a:t>
            </a:r>
            <a:r>
              <a:rPr lang="en-US" sz="2800" i="1" dirty="0" err="1"/>
              <a:t>programme</a:t>
            </a:r>
            <a:br>
              <a:rPr lang="en-US" sz="2800" i="1" dirty="0"/>
            </a:br>
            <a:r>
              <a:rPr lang="en-US" sz="2800" b="0" dirty="0"/>
              <a:t>at scale</a:t>
            </a:r>
            <a:endParaRPr lang="en-US" b="0" dirty="0"/>
          </a:p>
        </p:txBody>
      </p:sp>
      <p:sp>
        <p:nvSpPr>
          <p:cNvPr id="12" name="Title 1">
            <a:extLst>
              <a:ext uri="{FF2B5EF4-FFF2-40B4-BE49-F238E27FC236}">
                <a16:creationId xmlns:a16="http://schemas.microsoft.com/office/drawing/2014/main" id="{1F1E7672-BB26-4501-8646-02CE9C97FE20}"/>
              </a:ext>
            </a:extLst>
          </p:cNvPr>
          <p:cNvSpPr txBox="1">
            <a:spLocks/>
          </p:cNvSpPr>
          <p:nvPr/>
        </p:nvSpPr>
        <p:spPr>
          <a:xfrm>
            <a:off x="0" y="4727077"/>
            <a:ext cx="4065104" cy="8560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cap="all" baseline="0">
                <a:solidFill>
                  <a:schemeClr val="bg1"/>
                </a:solidFill>
                <a:latin typeface="Arial" panose="020B0604020202020204" pitchFamily="34" charset="0"/>
                <a:ea typeface="+mj-ea"/>
                <a:cs typeface="Arial" panose="020B0604020202020204" pitchFamily="34" charset="0"/>
              </a:defRPr>
            </a:lvl1pPr>
          </a:lstStyle>
          <a:p>
            <a:pPr algn="r"/>
            <a:r>
              <a:rPr lang="en-US" sz="2000" dirty="0"/>
              <a:t>Case study</a:t>
            </a:r>
          </a:p>
          <a:p>
            <a:pPr algn="r"/>
            <a:endParaRPr lang="en-US" sz="2000" b="0" dirty="0"/>
          </a:p>
          <a:p>
            <a:pPr algn="r"/>
            <a:r>
              <a:rPr lang="en-US" sz="2000" b="0" dirty="0"/>
              <a:t>Kenya Key Populations </a:t>
            </a:r>
          </a:p>
          <a:p>
            <a:pPr algn="r"/>
            <a:r>
              <a:rPr lang="en-US" sz="2000" b="0" dirty="0"/>
              <a:t>(KP) </a:t>
            </a:r>
            <a:r>
              <a:rPr lang="en-US" sz="2000" b="0" dirty="0" err="1"/>
              <a:t>Programme</a:t>
            </a:r>
            <a:endParaRPr lang="en-US" sz="2000" b="0" dirty="0"/>
          </a:p>
        </p:txBody>
      </p:sp>
      <p:sp>
        <p:nvSpPr>
          <p:cNvPr id="13" name="Title 1">
            <a:extLst>
              <a:ext uri="{FF2B5EF4-FFF2-40B4-BE49-F238E27FC236}">
                <a16:creationId xmlns:a16="http://schemas.microsoft.com/office/drawing/2014/main" id="{8E9C500E-0F16-4FDC-BDE5-E86A77160704}"/>
              </a:ext>
            </a:extLst>
          </p:cNvPr>
          <p:cNvSpPr txBox="1">
            <a:spLocks/>
          </p:cNvSpPr>
          <p:nvPr/>
        </p:nvSpPr>
        <p:spPr>
          <a:xfrm>
            <a:off x="0" y="5921740"/>
            <a:ext cx="4065104" cy="7169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cap="all" baseline="0">
                <a:solidFill>
                  <a:schemeClr val="bg1"/>
                </a:solidFill>
                <a:latin typeface="Arial" panose="020B0604020202020204" pitchFamily="34" charset="0"/>
                <a:ea typeface="+mj-ea"/>
                <a:cs typeface="Arial" panose="020B0604020202020204" pitchFamily="34" charset="0"/>
              </a:defRPr>
            </a:lvl1pPr>
          </a:lstStyle>
          <a:p>
            <a:pPr algn="ctr"/>
            <a:r>
              <a:rPr lang="fi-FI" sz="1400" b="1" dirty="0"/>
              <a:t>Mary Mugambi</a:t>
            </a:r>
          </a:p>
          <a:p>
            <a:pPr algn="ctr"/>
            <a:r>
              <a:rPr lang="fi-FI" sz="1400" dirty="0"/>
              <a:t>HIV Prevention lead</a:t>
            </a:r>
          </a:p>
          <a:p>
            <a:pPr algn="ctr"/>
            <a:r>
              <a:rPr lang="fi-FI" sz="1400" b="0" dirty="0"/>
              <a:t>Key population programme manager</a:t>
            </a:r>
          </a:p>
          <a:p>
            <a:pPr algn="ctr"/>
            <a:r>
              <a:rPr lang="fi-FI" sz="1400" b="0" dirty="0"/>
              <a:t>Nascop, kenya</a:t>
            </a:r>
            <a:endParaRPr lang="en-US" sz="2400" b="0" dirty="0"/>
          </a:p>
        </p:txBody>
      </p:sp>
      <p:pic>
        <p:nvPicPr>
          <p:cNvPr id="15" name="Picture 14">
            <a:extLst>
              <a:ext uri="{FF2B5EF4-FFF2-40B4-BE49-F238E27FC236}">
                <a16:creationId xmlns:a16="http://schemas.microsoft.com/office/drawing/2014/main" id="{6472D69B-E32E-45A7-89EB-B73B9BA3D5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4894" y="303091"/>
            <a:ext cx="5250366" cy="6335648"/>
          </a:xfrm>
          <a:prstGeom prst="rect">
            <a:avLst/>
          </a:prstGeom>
        </p:spPr>
      </p:pic>
      <p:sp>
        <p:nvSpPr>
          <p:cNvPr id="5" name="Slide Number Placeholder 4">
            <a:extLst>
              <a:ext uri="{FF2B5EF4-FFF2-40B4-BE49-F238E27FC236}">
                <a16:creationId xmlns:a16="http://schemas.microsoft.com/office/drawing/2014/main" id="{459C38DF-3D04-4EE1-AB84-8AB0F83F67F7}"/>
              </a:ext>
            </a:extLst>
          </p:cNvPr>
          <p:cNvSpPr>
            <a:spLocks noGrp="1"/>
          </p:cNvSpPr>
          <p:nvPr>
            <p:ph type="sldNum" sz="quarter" idx="12"/>
          </p:nvPr>
        </p:nvSpPr>
        <p:spPr/>
        <p:txBody>
          <a:bodyPr/>
          <a:lstStyle/>
          <a:p>
            <a:fld id="{0529FDDA-1CC2-E445-9467-66965BBC05E6}" type="slidenum">
              <a:rPr lang="en-US" smtClean="0"/>
              <a:pPr/>
              <a:t>1</a:t>
            </a:fld>
            <a:r>
              <a:rPr lang="en-US"/>
              <a:t> </a:t>
            </a:r>
            <a:endParaRPr lang="en-US" dirty="0"/>
          </a:p>
        </p:txBody>
      </p:sp>
      <p:sp>
        <p:nvSpPr>
          <p:cNvPr id="3" name="Rectangle 2"/>
          <p:cNvSpPr/>
          <p:nvPr/>
        </p:nvSpPr>
        <p:spPr>
          <a:xfrm>
            <a:off x="-1" y="1"/>
            <a:ext cx="4167051" cy="948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0">
            <a:extLst>
              <a:ext uri="{FF2B5EF4-FFF2-40B4-BE49-F238E27FC236}">
                <a16:creationId xmlns:a16="http://schemas.microsoft.com/office/drawing/2014/main" id="{016D4C6C-65EF-4211-BDEA-E69094257FB6}"/>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52" y="78963"/>
            <a:ext cx="766960" cy="790221"/>
          </a:xfrm>
          <a:prstGeom prst="rect">
            <a:avLst/>
          </a:prstGeom>
        </p:spPr>
      </p:pic>
      <p:pic>
        <p:nvPicPr>
          <p:cNvPr id="16" name="Picture 15">
            <a:extLst>
              <a:ext uri="{FF2B5EF4-FFF2-40B4-BE49-F238E27FC236}">
                <a16:creationId xmlns:a16="http://schemas.microsoft.com/office/drawing/2014/main" id="{D8E1223C-E6C6-4F9C-8DEA-263E2DF37C01}"/>
              </a:ext>
            </a:extLst>
          </p:cNvPr>
          <p:cNvPicPr/>
          <p:nvPr/>
        </p:nvPicPr>
        <p:blipFill rotWithShape="1">
          <a:blip r:embed="rId6" cstate="screen">
            <a:extLst>
              <a:ext uri="{28A0092B-C50C-407E-A947-70E740481C1C}">
                <a14:useLocalDpi xmlns:a14="http://schemas.microsoft.com/office/drawing/2010/main"/>
              </a:ext>
            </a:extLst>
          </a:blip>
          <a:srcRect l="5650" r="3978"/>
          <a:stretch/>
        </p:blipFill>
        <p:spPr bwMode="auto">
          <a:xfrm>
            <a:off x="1283177" y="138372"/>
            <a:ext cx="1442862" cy="790221"/>
          </a:xfrm>
          <a:prstGeom prst="rect">
            <a:avLst/>
          </a:prstGeom>
          <a:noFill/>
          <a:ln>
            <a:noFill/>
          </a:ln>
        </p:spPr>
      </p:pic>
      <p:pic>
        <p:nvPicPr>
          <p:cNvPr id="17" name="Picture 2" descr="Image result for university of manitoba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36821" y="-22073"/>
            <a:ext cx="1040643" cy="94814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7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6" y="1455821"/>
            <a:ext cx="4702752" cy="4467902"/>
          </a:xfrm>
          <a:prstGeom prst="rect">
            <a:avLst/>
          </a:prstGeom>
        </p:spPr>
        <p:txBody>
          <a:bodyPr vert="horz" lIns="91440" tIns="45720" rIns="91440" bIns="45720" rtlCol="0" anchor="t">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Standard national tools (data collection and reporting) irrespective of donor</a:t>
            </a:r>
          </a:p>
          <a:p>
            <a:r>
              <a:rPr lang="en-US" sz="1500" dirty="0"/>
              <a:t>Simple data collection tools for peer educators. At IP level, these tools can be used for monitoring progress and reporting.</a:t>
            </a:r>
          </a:p>
          <a:p>
            <a:r>
              <a:rPr lang="en-US" sz="1500" dirty="0"/>
              <a:t>IPs (400+ units) report monthly (DHIS) and quarterly to the national </a:t>
            </a:r>
            <a:r>
              <a:rPr lang="en-US" sz="1500" dirty="0" err="1"/>
              <a:t>programme</a:t>
            </a:r>
            <a:endParaRPr lang="en-US" sz="1500" dirty="0"/>
          </a:p>
          <a:p>
            <a:r>
              <a:rPr lang="en-US" sz="1500" dirty="0"/>
              <a:t>Analysis of the data and presentation in </a:t>
            </a:r>
          </a:p>
          <a:p>
            <a:pPr marL="822325" lvl="1" indent="-196850">
              <a:buFont typeface="Arial" panose="020B0604020202020204" pitchFamily="34" charset="0"/>
              <a:buChar char="•"/>
            </a:pPr>
            <a:r>
              <a:rPr lang="en-US" sz="1200" dirty="0"/>
              <a:t>Quarterly donor meetings</a:t>
            </a:r>
          </a:p>
          <a:p>
            <a:pPr marL="822325" lvl="1" indent="-196850">
              <a:buFont typeface="Arial" panose="020B0604020202020204" pitchFamily="34" charset="0"/>
              <a:buChar char="•"/>
            </a:pPr>
            <a:r>
              <a:rPr lang="en-US" sz="1200" dirty="0"/>
              <a:t>Quarterly national KP TWG</a:t>
            </a:r>
          </a:p>
          <a:p>
            <a:pPr marL="822325" lvl="1" indent="-196850">
              <a:buFont typeface="Arial" panose="020B0604020202020204" pitchFamily="34" charset="0"/>
              <a:buChar char="•"/>
            </a:pPr>
            <a:r>
              <a:rPr lang="en-US" sz="1200" dirty="0"/>
              <a:t>Quarterly county KP TWG</a:t>
            </a:r>
          </a:p>
          <a:p>
            <a:pPr marL="822325" lvl="1" indent="-196850">
              <a:buFont typeface="Arial" panose="020B0604020202020204" pitchFamily="34" charset="0"/>
              <a:buChar char="•"/>
            </a:pPr>
            <a:r>
              <a:rPr lang="en-US" sz="1200" dirty="0"/>
              <a:t>Monthly meetings at IP level</a:t>
            </a:r>
          </a:p>
          <a:p>
            <a:r>
              <a:rPr lang="en-US" sz="1500" dirty="0"/>
              <a:t>Annual </a:t>
            </a:r>
            <a:r>
              <a:rPr lang="en-US" sz="1500" dirty="0" err="1"/>
              <a:t>behavioural</a:t>
            </a:r>
            <a:r>
              <a:rPr lang="en-US" sz="1500" dirty="0"/>
              <a:t> surveys using PBS method (rapid, scalable, feasible and cost effective)</a:t>
            </a:r>
          </a:p>
          <a:p>
            <a:r>
              <a:rPr lang="en-US" sz="1500" dirty="0"/>
              <a:t>Development of cascades for gaps analysis and planning</a:t>
            </a:r>
          </a:p>
        </p:txBody>
      </p:sp>
      <p:sp>
        <p:nvSpPr>
          <p:cNvPr id="2" name="Title 1"/>
          <p:cNvSpPr>
            <a:spLocks noGrp="1"/>
          </p:cNvSpPr>
          <p:nvPr>
            <p:ph type="title"/>
          </p:nvPr>
        </p:nvSpPr>
        <p:spPr>
          <a:xfrm>
            <a:off x="365965" y="365128"/>
            <a:ext cx="9732192" cy="856078"/>
          </a:xfrm>
        </p:spPr>
        <p:txBody>
          <a:bodyPr>
            <a:noAutofit/>
          </a:bodyPr>
          <a:lstStyle/>
          <a:p>
            <a:r>
              <a:rPr lang="en-US" dirty="0"/>
              <a:t>Monitoring </a:t>
            </a:r>
            <a:br>
              <a:rPr lang="en-US" dirty="0"/>
            </a:br>
            <a:r>
              <a:rPr lang="en-US" dirty="0"/>
              <a:t>performance</a:t>
            </a:r>
          </a:p>
        </p:txBody>
      </p:sp>
      <p:pic>
        <p:nvPicPr>
          <p:cNvPr id="5" name="Picture 4">
            <a:extLst>
              <a:ext uri="{FF2B5EF4-FFF2-40B4-BE49-F238E27FC236}">
                <a16:creationId xmlns:a16="http://schemas.microsoft.com/office/drawing/2014/main" id="{23FE4597-766E-4A73-93D8-FEB225AD41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7281" y="0"/>
            <a:ext cx="4918719" cy="6858000"/>
          </a:xfrm>
          <a:prstGeom prst="rect">
            <a:avLst/>
          </a:prstGeom>
        </p:spPr>
      </p:pic>
    </p:spTree>
    <p:extLst>
      <p:ext uri="{BB962C8B-B14F-4D97-AF65-F5344CB8AC3E}">
        <p14:creationId xmlns:p14="http://schemas.microsoft.com/office/powerpoint/2010/main" val="7996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6" y="1455821"/>
            <a:ext cx="4702752" cy="4467902"/>
          </a:xfrm>
          <a:prstGeom prst="rect">
            <a:avLst/>
          </a:prstGeom>
        </p:spPr>
        <p:txBody>
          <a:bodyPr vert="horz" lIns="91440" tIns="45720" rIns="91440" bIns="45720" rtlCol="0" anchor="t">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Critical aspect of a KP </a:t>
            </a:r>
            <a:r>
              <a:rPr lang="en-US" sz="1500" dirty="0" err="1"/>
              <a:t>programme</a:t>
            </a:r>
            <a:endParaRPr lang="en-US" sz="1500" dirty="0"/>
          </a:p>
          <a:p>
            <a:r>
              <a:rPr lang="en-US" sz="1500" dirty="0"/>
              <a:t>Specific cadre wise training</a:t>
            </a:r>
          </a:p>
          <a:p>
            <a:pPr marL="822325" lvl="2" indent="-196850">
              <a:buFont typeface="Arial" panose="020B0604020202020204" pitchFamily="34" charset="0"/>
              <a:buChar char="•"/>
            </a:pPr>
            <a:r>
              <a:rPr lang="en-US" sz="1200" dirty="0"/>
              <a:t>Outreach team (peer educators, outreach workers, advocacy workers, paralegals)</a:t>
            </a:r>
          </a:p>
          <a:p>
            <a:pPr marL="822325" lvl="2" indent="-196850">
              <a:buFont typeface="Arial" panose="020B0604020202020204" pitchFamily="34" charset="0"/>
              <a:buChar char="•"/>
            </a:pPr>
            <a:r>
              <a:rPr lang="en-US" sz="1200" dirty="0"/>
              <a:t>Clinical team (clinician, counsellors, nurse</a:t>
            </a:r>
          </a:p>
          <a:p>
            <a:pPr marL="822325" lvl="2" indent="-196850">
              <a:buFont typeface="Arial" panose="020B0604020202020204" pitchFamily="34" charset="0"/>
              <a:buChar char="•"/>
            </a:pPr>
            <a:r>
              <a:rPr lang="en-US" sz="1200" dirty="0" err="1"/>
              <a:t>Programme</a:t>
            </a:r>
            <a:r>
              <a:rPr lang="en-US" sz="1200" dirty="0"/>
              <a:t> management (Prevention officers, managers)</a:t>
            </a:r>
          </a:p>
          <a:p>
            <a:r>
              <a:rPr lang="en-US" sz="1500" dirty="0"/>
              <a:t>Joint training with stakeholders</a:t>
            </a:r>
          </a:p>
          <a:p>
            <a:pPr marL="804863" lvl="2" indent="-179388">
              <a:buFont typeface="Arial" panose="020B0604020202020204" pitchFamily="34" charset="0"/>
              <a:buChar char="•"/>
            </a:pPr>
            <a:r>
              <a:rPr lang="en-US" sz="1200" dirty="0"/>
              <a:t>Police</a:t>
            </a:r>
          </a:p>
          <a:p>
            <a:pPr marL="804863" lvl="2" indent="-179388">
              <a:buFont typeface="Arial" panose="020B0604020202020204" pitchFamily="34" charset="0"/>
              <a:buChar char="•"/>
            </a:pPr>
            <a:r>
              <a:rPr lang="en-US" sz="1200" dirty="0"/>
              <a:t>Health care workers</a:t>
            </a:r>
          </a:p>
          <a:p>
            <a:r>
              <a:rPr lang="en-US" sz="1500" dirty="0"/>
              <a:t>TOTs are conducted by the national </a:t>
            </a:r>
            <a:r>
              <a:rPr lang="en-US" sz="1500" dirty="0" err="1"/>
              <a:t>programme</a:t>
            </a:r>
            <a:endParaRPr lang="en-US" sz="1500" dirty="0"/>
          </a:p>
          <a:p>
            <a:r>
              <a:rPr lang="en-US" sz="1500" dirty="0"/>
              <a:t>Capacity building plan is developed quarterly and certification</a:t>
            </a:r>
          </a:p>
        </p:txBody>
      </p:sp>
      <p:sp>
        <p:nvSpPr>
          <p:cNvPr id="2" name="Title 1"/>
          <p:cNvSpPr>
            <a:spLocks noGrp="1"/>
          </p:cNvSpPr>
          <p:nvPr>
            <p:ph type="title"/>
          </p:nvPr>
        </p:nvSpPr>
        <p:spPr>
          <a:xfrm>
            <a:off x="365965" y="365128"/>
            <a:ext cx="9732192" cy="856078"/>
          </a:xfrm>
        </p:spPr>
        <p:txBody>
          <a:bodyPr>
            <a:noAutofit/>
          </a:bodyPr>
          <a:lstStyle/>
          <a:p>
            <a:r>
              <a:rPr lang="en-US" dirty="0"/>
              <a:t>Capacity building</a:t>
            </a:r>
          </a:p>
        </p:txBody>
      </p:sp>
      <p:pic>
        <p:nvPicPr>
          <p:cNvPr id="6" name="Picture 5">
            <a:extLst>
              <a:ext uri="{FF2B5EF4-FFF2-40B4-BE49-F238E27FC236}">
                <a16:creationId xmlns:a16="http://schemas.microsoft.com/office/drawing/2014/main" id="{8AC6CDEB-607D-4C4F-9FA6-6C0EBD4E99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2015" y="0"/>
            <a:ext cx="4883985" cy="6858000"/>
          </a:xfrm>
          <a:prstGeom prst="rect">
            <a:avLst/>
          </a:prstGeom>
        </p:spPr>
      </p:pic>
    </p:spTree>
    <p:extLst>
      <p:ext uri="{BB962C8B-B14F-4D97-AF65-F5344CB8AC3E}">
        <p14:creationId xmlns:p14="http://schemas.microsoft.com/office/powerpoint/2010/main" val="2381303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6" y="1455821"/>
            <a:ext cx="4702752" cy="4467902"/>
          </a:xfrm>
          <a:prstGeom prst="rect">
            <a:avLst/>
          </a:prstGeom>
        </p:spPr>
        <p:txBody>
          <a:bodyPr vert="horz" lIns="91440" tIns="45720" rIns="91440" bIns="45720" rtlCol="0" anchor="t">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Established Coordination mechanism at national and county level</a:t>
            </a:r>
          </a:p>
          <a:p>
            <a:pPr marL="715963" lvl="1" indent="-179388">
              <a:buFont typeface="Arial" panose="020B0604020202020204" pitchFamily="34" charset="0"/>
              <a:buChar char="•"/>
            </a:pPr>
            <a:r>
              <a:rPr lang="en-US" sz="1200" dirty="0"/>
              <a:t>TWG, sub committees</a:t>
            </a:r>
          </a:p>
          <a:p>
            <a:pPr marL="715963" lvl="1" indent="-179388">
              <a:buFont typeface="Arial" panose="020B0604020202020204" pitchFamily="34" charset="0"/>
              <a:buChar char="•"/>
            </a:pPr>
            <a:r>
              <a:rPr lang="en-US" sz="1200" dirty="0"/>
              <a:t>Meet on a quarterly basis</a:t>
            </a:r>
          </a:p>
          <a:p>
            <a:r>
              <a:rPr lang="en-US" sz="1500" dirty="0"/>
              <a:t>Allocation of counties to specific donors to avoid duplication</a:t>
            </a:r>
          </a:p>
          <a:p>
            <a:r>
              <a:rPr lang="en-US" sz="1500" dirty="0"/>
              <a:t>Quarterly donor meetings to review progress using data and joint solutioning to address gaps</a:t>
            </a:r>
          </a:p>
          <a:p>
            <a:r>
              <a:rPr lang="en-US" sz="1500" dirty="0"/>
              <a:t>Annual Peer Convention to receive community feedback</a:t>
            </a:r>
          </a:p>
          <a:p>
            <a:r>
              <a:rPr lang="en-US" sz="1500" dirty="0"/>
              <a:t>Annual stakeholders meeting to address critical </a:t>
            </a:r>
            <a:r>
              <a:rPr lang="en-US" sz="1500" dirty="0" err="1"/>
              <a:t>programme</a:t>
            </a:r>
            <a:r>
              <a:rPr lang="en-US" sz="1500" dirty="0"/>
              <a:t> gaps and plan innovations</a:t>
            </a:r>
          </a:p>
          <a:p>
            <a:r>
              <a:rPr lang="en-US" sz="1500" dirty="0"/>
              <a:t>Technical Support Unit embedded within national KP </a:t>
            </a:r>
            <a:r>
              <a:rPr lang="en-US" sz="1500" dirty="0" err="1"/>
              <a:t>programme</a:t>
            </a:r>
            <a:endParaRPr lang="en-US" sz="1500" dirty="0"/>
          </a:p>
        </p:txBody>
      </p:sp>
      <p:sp>
        <p:nvSpPr>
          <p:cNvPr id="2" name="Title 1"/>
          <p:cNvSpPr>
            <a:spLocks noGrp="1"/>
          </p:cNvSpPr>
          <p:nvPr>
            <p:ph type="title"/>
          </p:nvPr>
        </p:nvSpPr>
        <p:spPr>
          <a:xfrm>
            <a:off x="365965" y="365128"/>
            <a:ext cx="9732192" cy="856078"/>
          </a:xfrm>
        </p:spPr>
        <p:txBody>
          <a:bodyPr>
            <a:noAutofit/>
          </a:bodyPr>
          <a:lstStyle/>
          <a:p>
            <a:r>
              <a:rPr lang="en-US" dirty="0"/>
              <a:t>Managing scale</a:t>
            </a:r>
          </a:p>
        </p:txBody>
      </p:sp>
      <p:pic>
        <p:nvPicPr>
          <p:cNvPr id="5" name="Picture 4">
            <a:extLst>
              <a:ext uri="{FF2B5EF4-FFF2-40B4-BE49-F238E27FC236}">
                <a16:creationId xmlns:a16="http://schemas.microsoft.com/office/drawing/2014/main" id="{A926DD1F-3CDB-4F98-9336-F9DA4E6144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8"/>
          <a:stretch/>
        </p:blipFill>
        <p:spPr>
          <a:xfrm>
            <a:off x="5325786" y="1239287"/>
            <a:ext cx="4329968" cy="4684436"/>
          </a:xfrm>
          <a:prstGeom prst="rect">
            <a:avLst/>
          </a:prstGeom>
        </p:spPr>
      </p:pic>
    </p:spTree>
    <p:extLst>
      <p:ext uri="{BB962C8B-B14F-4D97-AF65-F5344CB8AC3E}">
        <p14:creationId xmlns:p14="http://schemas.microsoft.com/office/powerpoint/2010/main" val="4231159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Context</a:t>
            </a:r>
          </a:p>
        </p:txBody>
      </p:sp>
      <p:pic>
        <p:nvPicPr>
          <p:cNvPr id="4" name="Content Placeholder 3"/>
          <p:cNvPicPr>
            <a:picLocks noGrp="1" noChangeAspect="1"/>
          </p:cNvPicPr>
          <p:nvPr>
            <p:ph idx="1"/>
          </p:nvPr>
        </p:nvPicPr>
        <p:blipFill>
          <a:blip r:embed="rId3"/>
          <a:stretch>
            <a:fillRect/>
          </a:stretch>
        </p:blipFill>
        <p:spPr>
          <a:xfrm>
            <a:off x="4845729" y="0"/>
            <a:ext cx="5060271" cy="6858000"/>
          </a:xfrm>
          <a:prstGeom prst="rect">
            <a:avLst/>
          </a:prstGeom>
        </p:spPr>
      </p:pic>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5" y="1455821"/>
            <a:ext cx="4398757" cy="4721142"/>
          </a:xfrm>
          <a:prstGeom prst="rect">
            <a:avLst/>
          </a:prstGeom>
        </p:spPr>
        <p:txBody>
          <a:bodyPr vert="horz" lIns="91440" tIns="45720" rIns="91440" bIns="45720" rtlCol="0">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500" dirty="0"/>
              <a:t>High HIV prevalence among KP in Kenya</a:t>
            </a:r>
          </a:p>
          <a:p>
            <a:pPr algn="just"/>
            <a:r>
              <a:rPr lang="en-US" sz="1500" dirty="0"/>
              <a:t>Population size estimates of KPs high</a:t>
            </a:r>
          </a:p>
          <a:p>
            <a:pPr marL="641350" lvl="3" indent="-285750" algn="just">
              <a:spcAft>
                <a:spcPts val="0"/>
              </a:spcAft>
              <a:buFont typeface="Arial" panose="020B0604020202020204" pitchFamily="34" charset="0"/>
              <a:buChar char="•"/>
            </a:pPr>
            <a:r>
              <a:rPr lang="en-US" sz="1200" dirty="0"/>
              <a:t>FSW: 206,609</a:t>
            </a:r>
          </a:p>
          <a:p>
            <a:pPr marL="641350" lvl="3" indent="-285750" algn="just">
              <a:spcAft>
                <a:spcPts val="0"/>
              </a:spcAft>
              <a:buFont typeface="Arial" panose="020B0604020202020204" pitchFamily="34" charset="0"/>
              <a:buChar char="•"/>
            </a:pPr>
            <a:r>
              <a:rPr lang="en-US" sz="1200" dirty="0"/>
              <a:t>MSM: 50,569</a:t>
            </a:r>
          </a:p>
          <a:p>
            <a:pPr marL="641350" lvl="3" indent="-285750" algn="just">
              <a:spcAft>
                <a:spcPts val="0"/>
              </a:spcAft>
              <a:buFont typeface="Arial" panose="020B0604020202020204" pitchFamily="34" charset="0"/>
              <a:buChar char="•"/>
            </a:pPr>
            <a:r>
              <a:rPr lang="en-US" sz="1200" dirty="0"/>
              <a:t>PWID: 19,691</a:t>
            </a:r>
          </a:p>
          <a:p>
            <a:pPr marL="641350" indent="-285750" algn="just">
              <a:buFont typeface="Arial" panose="020B0604020202020204" pitchFamily="34" charset="0"/>
              <a:buChar char="•"/>
            </a:pPr>
            <a:r>
              <a:rPr lang="en-US" sz="1200" dirty="0"/>
              <a:t>Transgender People: 4,305</a:t>
            </a:r>
          </a:p>
          <a:p>
            <a:pPr algn="just"/>
            <a:r>
              <a:rPr lang="en-US" sz="1500" dirty="0"/>
              <a:t>A national KP </a:t>
            </a:r>
            <a:r>
              <a:rPr lang="en-US" sz="1500" dirty="0" err="1"/>
              <a:t>programme</a:t>
            </a:r>
            <a:r>
              <a:rPr lang="en-US" sz="1500" dirty="0"/>
              <a:t> emerged in 2009 with </a:t>
            </a:r>
            <a:r>
              <a:rPr lang="en-US" sz="1500" dirty="0" err="1"/>
              <a:t>MoH</a:t>
            </a:r>
            <a:r>
              <a:rPr lang="en-US" sz="1500" dirty="0"/>
              <a:t> (NASCOP and NACC) taking the lead</a:t>
            </a:r>
          </a:p>
          <a:p>
            <a:pPr algn="just"/>
            <a:r>
              <a:rPr lang="en-US" sz="1500" dirty="0"/>
              <a:t>Currently there are KP </a:t>
            </a:r>
            <a:r>
              <a:rPr lang="en-US" sz="1500" dirty="0" err="1"/>
              <a:t>programmes</a:t>
            </a:r>
            <a:r>
              <a:rPr lang="en-US" sz="1500" dirty="0"/>
              <a:t> in 36/47 counties in Kenya with funding support from </a:t>
            </a:r>
            <a:r>
              <a:rPr lang="en-US" sz="1500" dirty="0" err="1"/>
              <a:t>MoH</a:t>
            </a:r>
            <a:r>
              <a:rPr lang="en-US" sz="1500" dirty="0"/>
              <a:t>, PEPFAR, GF and other donors</a:t>
            </a:r>
          </a:p>
          <a:p>
            <a:pPr algn="just"/>
            <a:r>
              <a:rPr lang="en-US" sz="1500" dirty="0"/>
              <a:t>There are more than 100 implementing partners reaching 181,246 FSW (88%); 39,933 MSM (79%), 18,302 PWID (93%) and 800 Transgender people (19%)</a:t>
            </a:r>
          </a:p>
        </p:txBody>
      </p:sp>
    </p:spTree>
    <p:extLst>
      <p:ext uri="{BB962C8B-B14F-4D97-AF65-F5344CB8AC3E}">
        <p14:creationId xmlns:p14="http://schemas.microsoft.com/office/powerpoint/2010/main" val="2048283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EBE00DC-E93B-411D-882D-C4AA9B75AC3E}"/>
              </a:ext>
            </a:extLst>
          </p:cNvPr>
          <p:cNvSpPr>
            <a:spLocks noGrp="1"/>
          </p:cNvSpPr>
          <p:nvPr>
            <p:ph idx="1"/>
          </p:nvPr>
        </p:nvSpPr>
        <p:spPr>
          <a:xfrm>
            <a:off x="250245" y="1455821"/>
            <a:ext cx="4823657" cy="5277940"/>
          </a:xfrm>
        </p:spPr>
        <p:txBody>
          <a:bodyPr>
            <a:normAutofit/>
          </a:bodyPr>
          <a:lstStyle/>
          <a:p>
            <a:pPr algn="just"/>
            <a:r>
              <a:rPr lang="en-US" sz="1500" dirty="0"/>
              <a:t>Sex work, same sex relationship and drug possession and use is criminalized</a:t>
            </a:r>
          </a:p>
          <a:p>
            <a:pPr algn="just"/>
            <a:r>
              <a:rPr lang="en-US" sz="1500" dirty="0"/>
              <a:t>However, KPs (FSW, MSM, PWID, Transgender people) are prioritized in the National Strategic Plan since 2009</a:t>
            </a:r>
          </a:p>
          <a:p>
            <a:pPr lvl="3" algn="just"/>
            <a:r>
              <a:rPr lang="en-US" sz="1500" dirty="0"/>
              <a:t>National guidelines for HIV and STI programming with KPs was developed in 2014 – guided by SWIT</a:t>
            </a:r>
          </a:p>
          <a:p>
            <a:pPr lvl="2" algn="just"/>
            <a:r>
              <a:rPr lang="en-US" sz="1500" dirty="0"/>
              <a:t>National policy for prevention of HIV among KPs developed in 2016</a:t>
            </a:r>
          </a:p>
          <a:p>
            <a:pPr lvl="2" algn="just"/>
            <a:r>
              <a:rPr lang="en-US" sz="1500" dirty="0"/>
              <a:t>National guidelines for HIV and STI programming with young KP developed in 2018</a:t>
            </a:r>
          </a:p>
          <a:p>
            <a:pPr lvl="2" algn="just"/>
            <a:r>
              <a:rPr lang="en-US" sz="1500" dirty="0"/>
              <a:t>National guidelines for HIV and STI programming with Transgender people developed in 2020</a:t>
            </a:r>
          </a:p>
        </p:txBody>
      </p:sp>
      <p:pic>
        <p:nvPicPr>
          <p:cNvPr id="7" name="Picture 6">
            <a:extLst>
              <a:ext uri="{FF2B5EF4-FFF2-40B4-BE49-F238E27FC236}">
                <a16:creationId xmlns:a16="http://schemas.microsoft.com/office/drawing/2014/main" id="{E1702E5D-2810-4918-AD45-3B00F590FF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9867" y="124239"/>
            <a:ext cx="4466133" cy="6609522"/>
          </a:xfrm>
          <a:prstGeom prst="rect">
            <a:avLst/>
          </a:prstGeom>
        </p:spPr>
      </p:pic>
      <p:sp>
        <p:nvSpPr>
          <p:cNvPr id="2" name="Title 1"/>
          <p:cNvSpPr>
            <a:spLocks noGrp="1"/>
          </p:cNvSpPr>
          <p:nvPr>
            <p:ph type="title"/>
          </p:nvPr>
        </p:nvSpPr>
        <p:spPr/>
        <p:txBody>
          <a:bodyPr>
            <a:noAutofit/>
          </a:bodyPr>
          <a:lstStyle/>
          <a:p>
            <a:r>
              <a:rPr lang="en-US" dirty="0"/>
              <a:t>Policy environment </a:t>
            </a:r>
            <a:br>
              <a:rPr lang="en-US" dirty="0"/>
            </a:br>
            <a:r>
              <a:rPr lang="en-US" dirty="0"/>
              <a:t>for the </a:t>
            </a:r>
            <a:r>
              <a:rPr lang="en-US" dirty="0" err="1"/>
              <a:t>programme</a:t>
            </a:r>
            <a:endParaRPr lang="en-US" dirty="0"/>
          </a:p>
        </p:txBody>
      </p:sp>
    </p:spTree>
    <p:extLst>
      <p:ext uri="{BB962C8B-B14F-4D97-AF65-F5344CB8AC3E}">
        <p14:creationId xmlns:p14="http://schemas.microsoft.com/office/powerpoint/2010/main" val="212470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5" y="1455820"/>
            <a:ext cx="4899271" cy="5402179"/>
          </a:xfrm>
          <a:prstGeom prst="rect">
            <a:avLst/>
          </a:prstGeom>
        </p:spPr>
        <p:txBody>
          <a:bodyPr vert="horz" lIns="91440" tIns="45720" rIns="91440" bIns="45720" rtlCol="0">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1500" dirty="0"/>
              <a:t>Mapping and population size estimation is a key first step. </a:t>
            </a:r>
          </a:p>
          <a:p>
            <a:pPr marL="715963" lvl="3" indent="-268288" algn="just">
              <a:lnSpc>
                <a:spcPct val="100000"/>
              </a:lnSpc>
              <a:buFont typeface="Arial" panose="020B0604020202020204" pitchFamily="34" charset="0"/>
              <a:buChar char="•"/>
            </a:pPr>
            <a:r>
              <a:rPr lang="en-US" sz="1200" dirty="0"/>
              <a:t>Geographical mapping approach in priority towns (2012)</a:t>
            </a:r>
          </a:p>
          <a:p>
            <a:pPr marL="715963" lvl="3" indent="-268288" algn="just">
              <a:lnSpc>
                <a:spcPct val="100000"/>
              </a:lnSpc>
              <a:buFont typeface="Arial" panose="020B0604020202020204" pitchFamily="34" charset="0"/>
              <a:buChar char="•"/>
            </a:pPr>
            <a:r>
              <a:rPr lang="en-US" sz="1200" dirty="0"/>
              <a:t>Participatory programmatic mapping approach in 34 counties (2018)</a:t>
            </a:r>
          </a:p>
          <a:p>
            <a:pPr marL="715963" lvl="3" indent="-268288" algn="just">
              <a:lnSpc>
                <a:spcPct val="100000"/>
              </a:lnSpc>
              <a:buFont typeface="Arial" panose="020B0604020202020204" pitchFamily="34" charset="0"/>
              <a:buChar char="•"/>
            </a:pPr>
            <a:r>
              <a:rPr lang="en-US" sz="1200" dirty="0"/>
              <a:t>Map and estimate virtual MSM</a:t>
            </a:r>
          </a:p>
          <a:p>
            <a:pPr marL="715963" lvl="1" indent="-268288" algn="just">
              <a:lnSpc>
                <a:spcPct val="100000"/>
              </a:lnSpc>
              <a:buFont typeface="Arial" panose="020B0604020202020204" pitchFamily="34" charset="0"/>
              <a:buChar char="•"/>
            </a:pPr>
            <a:r>
              <a:rPr lang="en-US" sz="1200" dirty="0"/>
              <a:t>Size estimates were derived in counties without </a:t>
            </a:r>
            <a:r>
              <a:rPr lang="en-US" sz="1200" dirty="0" err="1"/>
              <a:t>programmes</a:t>
            </a:r>
            <a:r>
              <a:rPr lang="en-US" sz="1200" dirty="0"/>
              <a:t> using mathematical modelling</a:t>
            </a:r>
          </a:p>
          <a:p>
            <a:pPr algn="just">
              <a:lnSpc>
                <a:spcPct val="100000"/>
              </a:lnSpc>
            </a:pPr>
            <a:r>
              <a:rPr lang="en-US" sz="1500" dirty="0"/>
              <a:t>Mapping and estimation exercise helped in identifying “where” and “how many”</a:t>
            </a:r>
          </a:p>
          <a:p>
            <a:pPr algn="just">
              <a:lnSpc>
                <a:spcPct val="100000"/>
              </a:lnSpc>
            </a:pPr>
            <a:r>
              <a:rPr lang="en-US" sz="1500" dirty="0"/>
              <a:t>Helped in setting targets and guiding scale up </a:t>
            </a:r>
          </a:p>
          <a:p>
            <a:pPr algn="just">
              <a:lnSpc>
                <a:spcPct val="100000"/>
              </a:lnSpc>
            </a:pPr>
            <a:r>
              <a:rPr lang="en-US" sz="1500" dirty="0"/>
              <a:t>Implementation level: participatory mapping identifies intervention locations/venues and KPs who operate in those locations/venues</a:t>
            </a:r>
          </a:p>
        </p:txBody>
      </p:sp>
      <p:sp>
        <p:nvSpPr>
          <p:cNvPr id="6" name="Rectangle 5">
            <a:extLst>
              <a:ext uri="{FF2B5EF4-FFF2-40B4-BE49-F238E27FC236}">
                <a16:creationId xmlns:a16="http://schemas.microsoft.com/office/drawing/2014/main" id="{570F26F7-7899-4A0C-8912-AEA2C1D81E5E}"/>
              </a:ext>
            </a:extLst>
          </p:cNvPr>
          <p:cNvSpPr/>
          <p:nvPr/>
        </p:nvSpPr>
        <p:spPr>
          <a:xfrm>
            <a:off x="5310515" y="0"/>
            <a:ext cx="4595485" cy="6858000"/>
          </a:xfrm>
          <a:prstGeom prst="rect">
            <a:avLst/>
          </a:prstGeom>
          <a:solidFill>
            <a:srgbClr val="FFF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3193776-1C9B-4750-B95C-B2C4C6BD8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0515" y="681037"/>
            <a:ext cx="4595485" cy="5495926"/>
          </a:xfrm>
          <a:prstGeom prst="rect">
            <a:avLst/>
          </a:prstGeom>
        </p:spPr>
      </p:pic>
      <p:sp>
        <p:nvSpPr>
          <p:cNvPr id="2" name="Title 1"/>
          <p:cNvSpPr>
            <a:spLocks noGrp="1"/>
          </p:cNvSpPr>
          <p:nvPr>
            <p:ph type="title"/>
          </p:nvPr>
        </p:nvSpPr>
        <p:spPr/>
        <p:txBody>
          <a:bodyPr>
            <a:normAutofit/>
          </a:bodyPr>
          <a:lstStyle/>
          <a:p>
            <a:r>
              <a:rPr lang="en-US" dirty="0"/>
              <a:t>Planning for scale</a:t>
            </a:r>
          </a:p>
        </p:txBody>
      </p:sp>
    </p:spTree>
    <p:extLst>
      <p:ext uri="{BB962C8B-B14F-4D97-AF65-F5344CB8AC3E}">
        <p14:creationId xmlns:p14="http://schemas.microsoft.com/office/powerpoint/2010/main" val="245918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Strengthening outreach</a:t>
            </a:r>
          </a:p>
        </p:txBody>
      </p:sp>
      <p:sp>
        <p:nvSpPr>
          <p:cNvPr id="6" name="Content Placeholder 5">
            <a:extLst>
              <a:ext uri="{FF2B5EF4-FFF2-40B4-BE49-F238E27FC236}">
                <a16:creationId xmlns:a16="http://schemas.microsoft.com/office/drawing/2014/main" id="{EEBE00DC-E93B-411D-882D-C4AA9B75AC3E}"/>
              </a:ext>
            </a:extLst>
          </p:cNvPr>
          <p:cNvSpPr>
            <a:spLocks noGrp="1"/>
          </p:cNvSpPr>
          <p:nvPr>
            <p:ph idx="1"/>
          </p:nvPr>
        </p:nvSpPr>
        <p:spPr>
          <a:xfrm>
            <a:off x="250245" y="1455821"/>
            <a:ext cx="5007555" cy="4721142"/>
          </a:xfrm>
        </p:spPr>
        <p:txBody>
          <a:bodyPr>
            <a:noAutofit/>
          </a:bodyPr>
          <a:lstStyle/>
          <a:p>
            <a:pPr algn="just">
              <a:lnSpc>
                <a:spcPct val="100000"/>
              </a:lnSpc>
            </a:pPr>
            <a:r>
              <a:rPr lang="en-US" sz="1500" dirty="0"/>
              <a:t>Community outreach is prioritized with peer educators and outreach workers as backbone</a:t>
            </a:r>
          </a:p>
          <a:p>
            <a:pPr algn="just">
              <a:lnSpc>
                <a:spcPct val="100000"/>
              </a:lnSpc>
            </a:pPr>
            <a:r>
              <a:rPr lang="en-US" sz="1500" dirty="0"/>
              <a:t>Peer educators (who are KPs) are selected from the mapped venues – in many cases by the KP community in the venue/location</a:t>
            </a:r>
          </a:p>
          <a:p>
            <a:pPr algn="just">
              <a:lnSpc>
                <a:spcPct val="100000"/>
              </a:lnSpc>
            </a:pPr>
            <a:r>
              <a:rPr lang="en-US" sz="1500" dirty="0"/>
              <a:t>Peer educator </a:t>
            </a:r>
            <a:r>
              <a:rPr lang="en-US" sz="1500" b="1" dirty="0"/>
              <a:t>: </a:t>
            </a:r>
            <a:r>
              <a:rPr lang="en-US" sz="1500" dirty="0"/>
              <a:t>KP ratio is specified in the national guidelines – </a:t>
            </a:r>
          </a:p>
          <a:p>
            <a:pPr marL="738187" indent="-285750" algn="just">
              <a:lnSpc>
                <a:spcPct val="100000"/>
              </a:lnSpc>
              <a:spcAft>
                <a:spcPts val="0"/>
              </a:spcAft>
              <a:buFont typeface="Arial" panose="020B0604020202020204" pitchFamily="34" charset="0"/>
              <a:buChar char="•"/>
            </a:pPr>
            <a:r>
              <a:rPr lang="en-US" sz="1200" b="1" dirty="0"/>
              <a:t>FSW</a:t>
            </a:r>
            <a:r>
              <a:rPr lang="en-US" sz="1200" dirty="0"/>
              <a:t>               1 PE </a:t>
            </a:r>
            <a:r>
              <a:rPr lang="en-US" sz="1200" b="1" dirty="0"/>
              <a:t>: </a:t>
            </a:r>
            <a:r>
              <a:rPr lang="en-US" sz="1200" dirty="0"/>
              <a:t>60-80 FSW</a:t>
            </a:r>
          </a:p>
          <a:p>
            <a:pPr marL="738187" indent="-285750" algn="just">
              <a:lnSpc>
                <a:spcPct val="100000"/>
              </a:lnSpc>
              <a:spcAft>
                <a:spcPts val="0"/>
              </a:spcAft>
              <a:buFont typeface="Arial" panose="020B0604020202020204" pitchFamily="34" charset="0"/>
              <a:buChar char="•"/>
            </a:pPr>
            <a:r>
              <a:rPr lang="en-US" sz="1200" b="1" dirty="0"/>
              <a:t>MSM</a:t>
            </a:r>
            <a:r>
              <a:rPr lang="en-US" sz="1200" dirty="0"/>
              <a:t>               1 PE </a:t>
            </a:r>
            <a:r>
              <a:rPr lang="en-US" sz="1200" b="1" dirty="0"/>
              <a:t>:</a:t>
            </a:r>
            <a:r>
              <a:rPr lang="en-US" sz="1200" dirty="0"/>
              <a:t> 30-40 MSM</a:t>
            </a:r>
          </a:p>
          <a:p>
            <a:pPr marL="738187" indent="-285750" algn="just">
              <a:lnSpc>
                <a:spcPct val="100000"/>
              </a:lnSpc>
              <a:spcAft>
                <a:spcPts val="0"/>
              </a:spcAft>
              <a:buFont typeface="Arial" panose="020B0604020202020204" pitchFamily="34" charset="0"/>
              <a:buChar char="•"/>
            </a:pPr>
            <a:r>
              <a:rPr lang="en-US" sz="1200" b="1" dirty="0"/>
              <a:t>PWID</a:t>
            </a:r>
            <a:r>
              <a:rPr lang="en-US" sz="1200" dirty="0"/>
              <a:t>              1 PE </a:t>
            </a:r>
            <a:r>
              <a:rPr lang="en-US" sz="1200" b="1" dirty="0"/>
              <a:t>:</a:t>
            </a:r>
            <a:r>
              <a:rPr lang="en-US" sz="1200" dirty="0"/>
              <a:t> 30-40 PWID</a:t>
            </a:r>
          </a:p>
          <a:p>
            <a:pPr marL="738187" indent="-285750" algn="just">
              <a:lnSpc>
                <a:spcPct val="100000"/>
              </a:lnSpc>
              <a:buFont typeface="Arial" panose="020B0604020202020204" pitchFamily="34" charset="0"/>
              <a:buChar char="•"/>
            </a:pPr>
            <a:r>
              <a:rPr lang="en-US" sz="1200" b="1" dirty="0"/>
              <a:t>Trans people</a:t>
            </a:r>
            <a:r>
              <a:rPr lang="en-US" sz="1200" dirty="0"/>
              <a:t> 1 PE </a:t>
            </a:r>
            <a:r>
              <a:rPr lang="en-US" sz="1200" b="1" dirty="0"/>
              <a:t>: </a:t>
            </a:r>
            <a:r>
              <a:rPr lang="en-US" sz="1200" dirty="0"/>
              <a:t>30 Trans people</a:t>
            </a:r>
          </a:p>
          <a:p>
            <a:pPr algn="just">
              <a:lnSpc>
                <a:spcPct val="100000"/>
              </a:lnSpc>
            </a:pPr>
            <a:r>
              <a:rPr lang="en-US" sz="1500" dirty="0"/>
              <a:t>Supervisory cadre of outreach workers is critical – </a:t>
            </a:r>
          </a:p>
          <a:p>
            <a:pPr marL="735013" indent="-285750" algn="just">
              <a:lnSpc>
                <a:spcPct val="100000"/>
              </a:lnSpc>
              <a:buFont typeface="Arial" panose="020B0604020202020204" pitchFamily="34" charset="0"/>
              <a:buChar char="•"/>
            </a:pPr>
            <a:r>
              <a:rPr lang="en-US" sz="1200" b="1" dirty="0"/>
              <a:t>ORW</a:t>
            </a:r>
            <a:r>
              <a:rPr lang="en-US" sz="1200" dirty="0"/>
              <a:t>               1 ORW </a:t>
            </a:r>
            <a:r>
              <a:rPr lang="en-US" sz="1200" b="1" dirty="0"/>
              <a:t>:</a:t>
            </a:r>
            <a:r>
              <a:rPr lang="en-US" sz="1200" dirty="0"/>
              <a:t> 5 PE</a:t>
            </a:r>
          </a:p>
          <a:p>
            <a:pPr algn="just">
              <a:lnSpc>
                <a:spcPct val="100000"/>
              </a:lnSpc>
            </a:pPr>
            <a:r>
              <a:rPr lang="en-US" sz="1500" dirty="0"/>
              <a:t>Outreach workers who are also KP interact with their peer educators on a regular basis to review performance and support planning and monitoring</a:t>
            </a:r>
          </a:p>
          <a:p>
            <a:pPr algn="just">
              <a:lnSpc>
                <a:spcPct val="100000"/>
              </a:lnSpc>
            </a:pPr>
            <a:r>
              <a:rPr lang="en-US" sz="1500" dirty="0"/>
              <a:t>Peer educators are encouraged to perform well and progress to become outreach worker (peer progression)</a:t>
            </a:r>
          </a:p>
        </p:txBody>
      </p:sp>
      <p:pic>
        <p:nvPicPr>
          <p:cNvPr id="8" name="Picture 1">
            <a:extLst>
              <a:ext uri="{FF2B5EF4-FFF2-40B4-BE49-F238E27FC236}">
                <a16:creationId xmlns:a16="http://schemas.microsoft.com/office/drawing/2014/main" id="{1F69B08A-1739-49BF-83D3-D58370294E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335105" y="1573465"/>
            <a:ext cx="4320650" cy="44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388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5" y="1455820"/>
            <a:ext cx="5325607" cy="5402179"/>
          </a:xfrm>
          <a:prstGeom prst="rect">
            <a:avLst/>
          </a:prstGeom>
        </p:spPr>
        <p:txBody>
          <a:bodyPr vert="horz" lIns="91440" tIns="45720" rIns="91440" bIns="45720" rtlCol="0">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500" dirty="0"/>
              <a:t>Outreach team is trained on peer education skills, planning at venue level for each KP member of their cohort using simple participatory tools</a:t>
            </a:r>
          </a:p>
          <a:p>
            <a:pPr algn="just"/>
            <a:r>
              <a:rPr lang="en-US" sz="1500" dirty="0"/>
              <a:t>As peer educators work in the venue/ location, they are expected to be present in the venue on most days</a:t>
            </a:r>
          </a:p>
          <a:p>
            <a:pPr algn="just"/>
            <a:r>
              <a:rPr lang="en-US" sz="1500" dirty="0"/>
              <a:t>Virtual sites are emerging as ‘venues’ specially for MSM and hence virtual outreach is needed to make contact and provide services</a:t>
            </a:r>
          </a:p>
          <a:p>
            <a:pPr algn="just"/>
            <a:r>
              <a:rPr lang="en-US" sz="1500" dirty="0"/>
              <a:t>Outreach services include provision of:</a:t>
            </a:r>
          </a:p>
          <a:p>
            <a:pPr marL="715963" indent="-179388" algn="just">
              <a:spcAft>
                <a:spcPts val="0"/>
              </a:spcAft>
              <a:buFont typeface="Arial" panose="020B0604020202020204" pitchFamily="34" charset="0"/>
              <a:buChar char="•"/>
            </a:pPr>
            <a:r>
              <a:rPr lang="en-US" sz="1200" dirty="0"/>
              <a:t>Information and education</a:t>
            </a:r>
          </a:p>
          <a:p>
            <a:pPr marL="715963" indent="-179388" algn="just">
              <a:spcAft>
                <a:spcPts val="0"/>
              </a:spcAft>
              <a:buFont typeface="Arial" panose="020B0604020202020204" pitchFamily="34" charset="0"/>
              <a:buChar char="•"/>
            </a:pPr>
            <a:r>
              <a:rPr lang="en-US" sz="1200" dirty="0"/>
              <a:t>Condom and lube</a:t>
            </a:r>
          </a:p>
          <a:p>
            <a:pPr marL="715963" indent="-179388" algn="just">
              <a:spcAft>
                <a:spcPts val="0"/>
              </a:spcAft>
              <a:buFont typeface="Arial" panose="020B0604020202020204" pitchFamily="34" charset="0"/>
              <a:buChar char="•"/>
            </a:pPr>
            <a:r>
              <a:rPr lang="en-US" sz="1200" dirty="0"/>
              <a:t>Needles and syringes</a:t>
            </a:r>
          </a:p>
          <a:p>
            <a:pPr marL="715963" indent="-179388" algn="just">
              <a:spcAft>
                <a:spcPts val="0"/>
              </a:spcAft>
              <a:buFont typeface="Arial" panose="020B0604020202020204" pitchFamily="34" charset="0"/>
              <a:buChar char="•"/>
            </a:pPr>
            <a:r>
              <a:rPr lang="en-US" sz="1200" dirty="0"/>
              <a:t>Referral to clinics (static and outreach)</a:t>
            </a:r>
          </a:p>
          <a:p>
            <a:pPr algn="just">
              <a:spcBef>
                <a:spcPts val="600"/>
              </a:spcBef>
            </a:pPr>
            <a:r>
              <a:rPr lang="en-US" sz="1500" dirty="0"/>
              <a:t>Outreach team play a critical role in mobilizing KP to access clinical services and follow up</a:t>
            </a:r>
          </a:p>
          <a:p>
            <a:pPr algn="just"/>
            <a:r>
              <a:rPr lang="en-US" sz="1500" dirty="0"/>
              <a:t>Outreach team also provide support to KPs when they experience violence </a:t>
            </a:r>
          </a:p>
        </p:txBody>
      </p:sp>
      <p:sp>
        <p:nvSpPr>
          <p:cNvPr id="2" name="Title 1"/>
          <p:cNvSpPr>
            <a:spLocks noGrp="1"/>
          </p:cNvSpPr>
          <p:nvPr>
            <p:ph type="title"/>
          </p:nvPr>
        </p:nvSpPr>
        <p:spPr>
          <a:xfrm>
            <a:off x="365965" y="365128"/>
            <a:ext cx="9732192" cy="856078"/>
          </a:xfrm>
        </p:spPr>
        <p:txBody>
          <a:bodyPr>
            <a:noAutofit/>
          </a:bodyPr>
          <a:lstStyle/>
          <a:p>
            <a:r>
              <a:rPr lang="en-US" dirty="0"/>
              <a:t>Engaging community with continuous high-risk venue presence </a:t>
            </a:r>
          </a:p>
        </p:txBody>
      </p:sp>
      <p:pic>
        <p:nvPicPr>
          <p:cNvPr id="9" name="Picture 2" descr="Image result for hotspot for sex work">
            <a:extLst>
              <a:ext uri="{FF2B5EF4-FFF2-40B4-BE49-F238E27FC236}">
                <a16:creationId xmlns:a16="http://schemas.microsoft.com/office/drawing/2014/main" id="{395B6D71-5617-4D77-8A64-D58C64BEDD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5675592" y="1560443"/>
            <a:ext cx="3980163" cy="4827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244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6" y="1455821"/>
            <a:ext cx="4530478" cy="4467902"/>
          </a:xfrm>
          <a:prstGeom prst="rect">
            <a:avLst/>
          </a:prstGeom>
        </p:spPr>
        <p:txBody>
          <a:bodyPr vert="horz" lIns="91440" tIns="45720" rIns="91440" bIns="45720" rtlCol="0" anchor="t">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Safe spaces or Drop in Centre (DIC) are part of the guidelines</a:t>
            </a:r>
          </a:p>
          <a:p>
            <a:r>
              <a:rPr lang="en-US" sz="1500" dirty="0"/>
              <a:t>SOP developed on “how to establish” a safe space</a:t>
            </a:r>
          </a:p>
          <a:p>
            <a:r>
              <a:rPr lang="en-US" sz="1500" dirty="0"/>
              <a:t>Difference between clinics and DIC</a:t>
            </a:r>
          </a:p>
          <a:p>
            <a:r>
              <a:rPr lang="en-US" sz="1500" dirty="0"/>
              <a:t>DICs are meant for relaxing, socializing and normally designed by KPs</a:t>
            </a:r>
          </a:p>
          <a:p>
            <a:r>
              <a:rPr lang="en-US" sz="1500" dirty="0"/>
              <a:t>KP led </a:t>
            </a:r>
            <a:r>
              <a:rPr lang="en-US" sz="1500" dirty="0" err="1"/>
              <a:t>organisations</a:t>
            </a:r>
            <a:r>
              <a:rPr lang="en-US" sz="1500" dirty="0"/>
              <a:t> have better understanding of DICs</a:t>
            </a:r>
          </a:p>
        </p:txBody>
      </p:sp>
      <p:sp>
        <p:nvSpPr>
          <p:cNvPr id="2" name="Title 1"/>
          <p:cNvSpPr>
            <a:spLocks noGrp="1"/>
          </p:cNvSpPr>
          <p:nvPr>
            <p:ph type="title"/>
          </p:nvPr>
        </p:nvSpPr>
        <p:spPr>
          <a:xfrm>
            <a:off x="365965" y="365128"/>
            <a:ext cx="9732192" cy="856078"/>
          </a:xfrm>
        </p:spPr>
        <p:txBody>
          <a:bodyPr>
            <a:noAutofit/>
          </a:bodyPr>
          <a:lstStyle/>
          <a:p>
            <a:r>
              <a:rPr lang="en-US" dirty="0"/>
              <a:t>Safe spaces</a:t>
            </a:r>
          </a:p>
        </p:txBody>
      </p:sp>
      <p:pic>
        <p:nvPicPr>
          <p:cNvPr id="5" name="Picture 4">
            <a:extLst>
              <a:ext uri="{FF2B5EF4-FFF2-40B4-BE49-F238E27FC236}">
                <a16:creationId xmlns:a16="http://schemas.microsoft.com/office/drawing/2014/main" id="{E622DD66-7019-4071-BA14-24D53E2DFD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5155" y="0"/>
            <a:ext cx="4760845" cy="6787446"/>
          </a:xfrm>
          <a:prstGeom prst="rect">
            <a:avLst/>
          </a:prstGeom>
        </p:spPr>
      </p:pic>
    </p:spTree>
    <p:extLst>
      <p:ext uri="{BB962C8B-B14F-4D97-AF65-F5344CB8AC3E}">
        <p14:creationId xmlns:p14="http://schemas.microsoft.com/office/powerpoint/2010/main" val="349685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6" y="1455821"/>
            <a:ext cx="4702752" cy="4467902"/>
          </a:xfrm>
          <a:prstGeom prst="rect">
            <a:avLst/>
          </a:prstGeom>
        </p:spPr>
        <p:txBody>
          <a:bodyPr vert="horz" lIns="91440" tIns="45720" rIns="91440" bIns="45720" rtlCol="0" anchor="t">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Focus has been on violence prevention and response</a:t>
            </a:r>
          </a:p>
          <a:p>
            <a:pPr marL="715963" indent="-179388">
              <a:spcAft>
                <a:spcPts val="0"/>
              </a:spcAft>
              <a:buFont typeface="Arial" panose="020B0604020202020204" pitchFamily="34" charset="0"/>
              <a:buChar char="•"/>
            </a:pPr>
            <a:r>
              <a:rPr lang="en-US" sz="1200" dirty="0"/>
              <a:t>Awareness of rights among KPs</a:t>
            </a:r>
          </a:p>
          <a:p>
            <a:pPr marL="715963" indent="-179388">
              <a:spcAft>
                <a:spcPts val="0"/>
              </a:spcAft>
              <a:buFont typeface="Arial" panose="020B0604020202020204" pitchFamily="34" charset="0"/>
              <a:buChar char="•"/>
            </a:pPr>
            <a:r>
              <a:rPr lang="en-US" sz="1200" dirty="0"/>
              <a:t>Crisis response system</a:t>
            </a:r>
          </a:p>
          <a:p>
            <a:pPr marL="715963" indent="-179388">
              <a:spcAft>
                <a:spcPts val="0"/>
              </a:spcAft>
              <a:buFont typeface="Arial" panose="020B0604020202020204" pitchFamily="34" charset="0"/>
              <a:buChar char="•"/>
            </a:pPr>
            <a:r>
              <a:rPr lang="en-US" sz="1200" dirty="0"/>
              <a:t>Sensitization and training with law enforcement</a:t>
            </a:r>
          </a:p>
          <a:p>
            <a:pPr marL="715963" indent="-179388">
              <a:spcAft>
                <a:spcPts val="0"/>
              </a:spcAft>
              <a:buFont typeface="Arial" panose="020B0604020202020204" pitchFamily="34" charset="0"/>
              <a:buChar char="•"/>
            </a:pPr>
            <a:r>
              <a:rPr lang="en-US" sz="1200" dirty="0"/>
              <a:t>Dialogue and advocacy with court user committee</a:t>
            </a:r>
          </a:p>
          <a:p>
            <a:pPr>
              <a:spcBef>
                <a:spcPts val="600"/>
              </a:spcBef>
            </a:pPr>
            <a:r>
              <a:rPr lang="en-US" sz="1500" dirty="0"/>
              <a:t>Effort has been made in reducing stigma and discrimination in the health sector</a:t>
            </a:r>
          </a:p>
          <a:p>
            <a:r>
              <a:rPr lang="en-US" sz="1500" dirty="0"/>
              <a:t>KP led </a:t>
            </a:r>
            <a:r>
              <a:rPr lang="en-US" sz="1500" dirty="0" err="1"/>
              <a:t>organisations</a:t>
            </a:r>
            <a:r>
              <a:rPr lang="en-US" sz="1500" dirty="0"/>
              <a:t> have initiated economic empowerment activities</a:t>
            </a:r>
          </a:p>
          <a:p>
            <a:r>
              <a:rPr lang="en-US" sz="1500" dirty="0"/>
              <a:t>Collectivization and strengthening capacities of KP led organizations</a:t>
            </a:r>
          </a:p>
        </p:txBody>
      </p:sp>
      <p:sp>
        <p:nvSpPr>
          <p:cNvPr id="2" name="Title 1"/>
          <p:cNvSpPr>
            <a:spLocks noGrp="1"/>
          </p:cNvSpPr>
          <p:nvPr>
            <p:ph type="title"/>
          </p:nvPr>
        </p:nvSpPr>
        <p:spPr>
          <a:xfrm>
            <a:off x="365965" y="365128"/>
            <a:ext cx="9732192" cy="856078"/>
          </a:xfrm>
        </p:spPr>
        <p:txBody>
          <a:bodyPr>
            <a:noAutofit/>
          </a:bodyPr>
          <a:lstStyle/>
          <a:p>
            <a:r>
              <a:rPr lang="en-US" dirty="0"/>
              <a:t>Structural </a:t>
            </a:r>
            <a:br>
              <a:rPr lang="en-US" dirty="0"/>
            </a:br>
            <a:r>
              <a:rPr lang="en-US" dirty="0"/>
              <a:t>interventions</a:t>
            </a:r>
          </a:p>
        </p:txBody>
      </p:sp>
      <p:pic>
        <p:nvPicPr>
          <p:cNvPr id="6" name="Content Placeholder 3">
            <a:extLst>
              <a:ext uri="{FF2B5EF4-FFF2-40B4-BE49-F238E27FC236}">
                <a16:creationId xmlns:a16="http://schemas.microsoft.com/office/drawing/2014/main" id="{9A2F65DE-F995-4608-BD48-52CA49EAFDD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290514" y="365128"/>
            <a:ext cx="4249521" cy="3046169"/>
          </a:xfrm>
        </p:spPr>
      </p:pic>
      <p:pic>
        <p:nvPicPr>
          <p:cNvPr id="7" name="Picture 6">
            <a:extLst>
              <a:ext uri="{FF2B5EF4-FFF2-40B4-BE49-F238E27FC236}">
                <a16:creationId xmlns:a16="http://schemas.microsoft.com/office/drawing/2014/main" id="{A605F19D-9BF7-4A3C-B621-4184EACADD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0514" y="3583775"/>
            <a:ext cx="4263320" cy="3000834"/>
          </a:xfrm>
          <a:prstGeom prst="rect">
            <a:avLst/>
          </a:prstGeom>
        </p:spPr>
      </p:pic>
    </p:spTree>
    <p:extLst>
      <p:ext uri="{BB962C8B-B14F-4D97-AF65-F5344CB8AC3E}">
        <p14:creationId xmlns:p14="http://schemas.microsoft.com/office/powerpoint/2010/main" val="94785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894365E-6A1A-494E-8FB6-FA16B4ACF510}"/>
              </a:ext>
            </a:extLst>
          </p:cNvPr>
          <p:cNvSpPr txBox="1">
            <a:spLocks/>
          </p:cNvSpPr>
          <p:nvPr/>
        </p:nvSpPr>
        <p:spPr>
          <a:xfrm>
            <a:off x="250246" y="1455821"/>
            <a:ext cx="4702752" cy="4467902"/>
          </a:xfrm>
          <a:prstGeom prst="rect">
            <a:avLst/>
          </a:prstGeom>
        </p:spPr>
        <p:txBody>
          <a:bodyPr vert="horz" lIns="91440" tIns="45720" rIns="91440" bIns="45720" rtlCol="0" anchor="t">
            <a:noAutofit/>
          </a:bodyPr>
          <a:lstStyle>
            <a:lvl1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2pPr>
            <a:lvl3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3pPr>
            <a:lvl4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79388" indent="-174625" algn="l" defTabSz="914400" rtl="0" eaLnBrk="1" latinLnBrk="0" hangingPunct="1">
              <a:lnSpc>
                <a:spcPct val="110000"/>
              </a:lnSpc>
              <a:spcBef>
                <a:spcPts val="0"/>
              </a:spcBef>
              <a:spcAft>
                <a:spcPts val="900"/>
              </a:spcAft>
              <a:buClr>
                <a:schemeClr val="accent6"/>
              </a:buClr>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SOP for providing clinical services</a:t>
            </a:r>
          </a:p>
          <a:p>
            <a:r>
              <a:rPr lang="en-US" sz="1500" dirty="0"/>
              <a:t>Different models of clinics</a:t>
            </a:r>
          </a:p>
          <a:p>
            <a:pPr marL="822325" indent="-196850">
              <a:buFont typeface="Arial" panose="020B0604020202020204" pitchFamily="34" charset="0"/>
              <a:buChar char="•"/>
            </a:pPr>
            <a:r>
              <a:rPr lang="en-US" sz="1200" dirty="0"/>
              <a:t>Static/ standalone</a:t>
            </a:r>
          </a:p>
          <a:p>
            <a:pPr marL="822325" indent="-196850">
              <a:buFont typeface="Arial" panose="020B0604020202020204" pitchFamily="34" charset="0"/>
              <a:buChar char="•"/>
            </a:pPr>
            <a:r>
              <a:rPr lang="en-US" sz="1200" dirty="0"/>
              <a:t>Outreach clinics</a:t>
            </a:r>
          </a:p>
          <a:p>
            <a:pPr marL="822325" indent="-196850">
              <a:buFont typeface="Arial" panose="020B0604020202020204" pitchFamily="34" charset="0"/>
              <a:buChar char="•"/>
            </a:pPr>
            <a:r>
              <a:rPr lang="en-US" sz="1200" dirty="0"/>
              <a:t>Integrated clinics</a:t>
            </a:r>
          </a:p>
          <a:p>
            <a:r>
              <a:rPr lang="en-US" sz="1500" dirty="0"/>
              <a:t>Comprehensive services : HIV testing, STI, </a:t>
            </a:r>
            <a:r>
              <a:rPr lang="en-US" sz="1500" dirty="0" err="1"/>
              <a:t>PReP</a:t>
            </a:r>
            <a:r>
              <a:rPr lang="en-US" sz="1500" dirty="0"/>
              <a:t>, SRH, condoms and lube, ART, special services </a:t>
            </a:r>
          </a:p>
          <a:p>
            <a:r>
              <a:rPr lang="en-US" sz="1500" dirty="0"/>
              <a:t>Emphasis on quarterly check up irrespective of HIV status</a:t>
            </a:r>
          </a:p>
          <a:p>
            <a:r>
              <a:rPr lang="en-US" sz="1500" dirty="0"/>
              <a:t>Focus is on improving health seeking behavior</a:t>
            </a:r>
          </a:p>
          <a:p>
            <a:r>
              <a:rPr lang="en-US" sz="1500" dirty="0"/>
              <a:t>Strong linkage between community and facility teams</a:t>
            </a:r>
          </a:p>
        </p:txBody>
      </p:sp>
      <p:sp>
        <p:nvSpPr>
          <p:cNvPr id="2" name="Title 1"/>
          <p:cNvSpPr>
            <a:spLocks noGrp="1"/>
          </p:cNvSpPr>
          <p:nvPr>
            <p:ph type="title"/>
          </p:nvPr>
        </p:nvSpPr>
        <p:spPr>
          <a:xfrm>
            <a:off x="365965" y="365128"/>
            <a:ext cx="9732192" cy="856078"/>
          </a:xfrm>
        </p:spPr>
        <p:txBody>
          <a:bodyPr>
            <a:noAutofit/>
          </a:bodyPr>
          <a:lstStyle/>
          <a:p>
            <a:r>
              <a:rPr lang="en-US" dirty="0" err="1"/>
              <a:t>Optimising</a:t>
            </a:r>
            <a:r>
              <a:rPr lang="en-US" dirty="0"/>
              <a:t> Clinical</a:t>
            </a:r>
            <a:br>
              <a:rPr lang="en-US" dirty="0"/>
            </a:br>
            <a:r>
              <a:rPr lang="en-US" dirty="0"/>
              <a:t>Services </a:t>
            </a:r>
          </a:p>
        </p:txBody>
      </p:sp>
      <p:pic>
        <p:nvPicPr>
          <p:cNvPr id="9" name="Picture 8">
            <a:extLst>
              <a:ext uri="{FF2B5EF4-FFF2-40B4-BE49-F238E27FC236}">
                <a16:creationId xmlns:a16="http://schemas.microsoft.com/office/drawing/2014/main" id="{888A3D22-CE89-4743-B4EC-DD87B7241F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4103" y="0"/>
            <a:ext cx="4741897" cy="6718852"/>
          </a:xfrm>
          <a:prstGeom prst="rect">
            <a:avLst/>
          </a:prstGeom>
        </p:spPr>
      </p:pic>
    </p:spTree>
    <p:extLst>
      <p:ext uri="{BB962C8B-B14F-4D97-AF65-F5344CB8AC3E}">
        <p14:creationId xmlns:p14="http://schemas.microsoft.com/office/powerpoint/2010/main" val="3336053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8ttuk4zDa489RoNt3IVIg"/>
</p:tagLst>
</file>

<file path=ppt/theme/theme1.xml><?xml version="1.0" encoding="utf-8"?>
<a:theme xmlns:a="http://schemas.openxmlformats.org/drawingml/2006/main" name="Office Theme">
  <a:themeElements>
    <a:clrScheme name="GENESIS HIV Learning Network">
      <a:dk1>
        <a:srgbClr val="585958"/>
      </a:dk1>
      <a:lt1>
        <a:srgbClr val="FFFFFF"/>
      </a:lt1>
      <a:dk2>
        <a:srgbClr val="585958"/>
      </a:dk2>
      <a:lt2>
        <a:srgbClr val="B3AEA7"/>
      </a:lt2>
      <a:accent1>
        <a:srgbClr val="83C7BE"/>
      </a:accent1>
      <a:accent2>
        <a:srgbClr val="E5825E"/>
      </a:accent2>
      <a:accent3>
        <a:srgbClr val="CDC98C"/>
      </a:accent3>
      <a:accent4>
        <a:srgbClr val="4FA699"/>
      </a:accent4>
      <a:accent5>
        <a:srgbClr val="7BCAF2"/>
      </a:accent5>
      <a:accent6>
        <a:srgbClr val="DF7076"/>
      </a:accent6>
      <a:hlink>
        <a:srgbClr val="F2C1B5"/>
      </a:hlink>
      <a:folHlink>
        <a:srgbClr val="BFDFD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cap="rnd">
          <a:solidFill>
            <a:schemeClr val="accent6"/>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603</TotalTime>
  <Words>3212</Words>
  <Application>Microsoft Macintosh PowerPoint</Application>
  <PresentationFormat>A4 Paper (210x297 mm)</PresentationFormat>
  <Paragraphs>139</Paragraphs>
  <Slides>12</Slides>
  <Notes>12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7" baseType="lpstr">
      <vt:lpstr>Arial</vt:lpstr>
      <vt:lpstr>Calibri</vt:lpstr>
      <vt:lpstr>Wingdings</vt:lpstr>
      <vt:lpstr>Office Theme</vt:lpstr>
      <vt:lpstr>think-cell Slide</vt:lpstr>
      <vt:lpstr>Managing a kp programme at scale</vt:lpstr>
      <vt:lpstr>Context</vt:lpstr>
      <vt:lpstr>Policy environment  for the programme</vt:lpstr>
      <vt:lpstr>Planning for scale</vt:lpstr>
      <vt:lpstr>Strengthening outreach</vt:lpstr>
      <vt:lpstr>Engaging community with continuous high-risk venue presence </vt:lpstr>
      <vt:lpstr>Safe spaces</vt:lpstr>
      <vt:lpstr>Structural  interventions</vt:lpstr>
      <vt:lpstr>Optimising Clinical Services </vt:lpstr>
      <vt:lpstr>Monitoring  performance</vt:lpstr>
      <vt:lpstr>Capacity building</vt:lpstr>
      <vt:lpstr>Managing scale</vt:lpstr>
    </vt:vector>
  </TitlesOfParts>
  <Manager>rbs_design@me.com</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Prevention Learning Network</dc:title>
  <dc:subject/>
  <dc:creator>Reneé Bollen-Smith</dc:creator>
  <cp:keywords/>
  <dc:description/>
  <cp:lastModifiedBy>Review</cp:lastModifiedBy>
  <cp:revision>193</cp:revision>
  <dcterms:created xsi:type="dcterms:W3CDTF">2020-01-24T08:42:09Z</dcterms:created>
  <dcterms:modified xsi:type="dcterms:W3CDTF">2024-07-11T02:19:50Z</dcterms:modified>
  <cp:category/>
</cp:coreProperties>
</file>