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6" r:id="rId2"/>
    <p:sldId id="752" r:id="rId3"/>
    <p:sldId id="751" r:id="rId4"/>
    <p:sldId id="1562" r:id="rId5"/>
    <p:sldId id="753" r:id="rId6"/>
    <p:sldId id="1561" r:id="rId7"/>
    <p:sldId id="754" r:id="rId8"/>
    <p:sldId id="667" r:id="rId9"/>
    <p:sldId id="1563" r:id="rId10"/>
    <p:sldId id="755" r:id="rId11"/>
    <p:sldId id="54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7BB6"/>
    <a:srgbClr val="49338F"/>
    <a:srgbClr val="E31315"/>
    <a:srgbClr val="5B9BD5"/>
    <a:srgbClr val="99000D"/>
    <a:srgbClr val="FEE0D2"/>
    <a:srgbClr val="FFFFCC"/>
    <a:srgbClr val="5DAEDF"/>
    <a:srgbClr val="4C35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4" autoAdjust="0"/>
    <p:restoredTop sz="83607" autoAdjust="0"/>
  </p:normalViewPr>
  <p:slideViewPr>
    <p:cSldViewPr snapToGrid="0">
      <p:cViewPr varScale="1">
        <p:scale>
          <a:sx n="74" d="100"/>
          <a:sy n="74" d="100"/>
        </p:scale>
        <p:origin x="1254" y="49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Y-Values</c:v>
                </c:pt>
              </c:strCache>
            </c:strRef>
          </c:tx>
          <c:spPr>
            <a:ln w="28575" cap="rnd">
              <a:noFill/>
              <a:round/>
            </a:ln>
            <a:effectLst/>
          </c:spPr>
          <c:marker>
            <c:symbol val="circle"/>
            <c:size val="10"/>
            <c:spPr>
              <a:solidFill>
                <a:schemeClr val="accent1">
                  <a:lumMod val="50000"/>
                </a:schemeClr>
              </a:solidFill>
              <a:ln w="9525">
                <a:solidFill>
                  <a:schemeClr val="accent1"/>
                </a:solidFill>
              </a:ln>
              <a:effectLst/>
            </c:spPr>
          </c:marker>
          <c:xVal>
            <c:numRef>
              <c:f>Sheet1!$A$2:$A$13</c:f>
              <c:numCache>
                <c:formatCode>#,##0</c:formatCode>
                <c:ptCount val="12"/>
                <c:pt idx="0">
                  <c:v>28376</c:v>
                </c:pt>
                <c:pt idx="1">
                  <c:v>5584</c:v>
                </c:pt>
                <c:pt idx="2" formatCode="General">
                  <c:v>3866</c:v>
                </c:pt>
                <c:pt idx="3">
                  <c:v>1443</c:v>
                </c:pt>
                <c:pt idx="4" formatCode="General">
                  <c:v>2795</c:v>
                </c:pt>
                <c:pt idx="5" formatCode="General">
                  <c:v>2152</c:v>
                </c:pt>
                <c:pt idx="6" formatCode="General">
                  <c:v>856</c:v>
                </c:pt>
                <c:pt idx="7">
                  <c:v>10979</c:v>
                </c:pt>
                <c:pt idx="8">
                  <c:v>5446</c:v>
                </c:pt>
                <c:pt idx="9" formatCode="General">
                  <c:v>1792</c:v>
                </c:pt>
                <c:pt idx="10">
                  <c:v>48813</c:v>
                </c:pt>
                <c:pt idx="11" formatCode="General">
                  <c:v>20000</c:v>
                </c:pt>
              </c:numCache>
            </c:numRef>
          </c:xVal>
          <c:yVal>
            <c:numRef>
              <c:f>Sheet1!$B$2:$B$13</c:f>
              <c:numCache>
                <c:formatCode>#,##0</c:formatCode>
                <c:ptCount val="12"/>
                <c:pt idx="0">
                  <c:v>16953</c:v>
                </c:pt>
                <c:pt idx="1">
                  <c:v>-425</c:v>
                </c:pt>
                <c:pt idx="2">
                  <c:v>135906</c:v>
                </c:pt>
                <c:pt idx="3">
                  <c:v>-2252</c:v>
                </c:pt>
                <c:pt idx="4">
                  <c:v>18159</c:v>
                </c:pt>
                <c:pt idx="5">
                  <c:v>14339</c:v>
                </c:pt>
                <c:pt idx="6">
                  <c:v>55415</c:v>
                </c:pt>
                <c:pt idx="7">
                  <c:v>298364</c:v>
                </c:pt>
                <c:pt idx="8">
                  <c:v>80215</c:v>
                </c:pt>
                <c:pt idx="9">
                  <c:v>25223</c:v>
                </c:pt>
                <c:pt idx="10">
                  <c:v>2195.5</c:v>
                </c:pt>
                <c:pt idx="11" formatCode="General">
                  <c:v>-500</c:v>
                </c:pt>
              </c:numCache>
            </c:numRef>
          </c:yVal>
          <c:smooth val="0"/>
          <c:extLst>
            <c:ext xmlns:c16="http://schemas.microsoft.com/office/drawing/2014/chart" uri="{C3380CC4-5D6E-409C-BE32-E72D297353CC}">
              <c16:uniqueId val="{00000000-C299-49E9-A80A-32140A36789F}"/>
            </c:ext>
          </c:extLst>
        </c:ser>
        <c:dLbls>
          <c:showLegendKey val="0"/>
          <c:showVal val="0"/>
          <c:showCatName val="0"/>
          <c:showSerName val="0"/>
          <c:showPercent val="0"/>
          <c:showBubbleSize val="0"/>
        </c:dLbls>
        <c:axId val="1695984623"/>
        <c:axId val="1695985103"/>
      </c:scatterChart>
      <c:valAx>
        <c:axId val="1695984623"/>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r>
                  <a:rPr lang="en-US" b="1" dirty="0"/>
                  <a:t>Infections Averted 2025-2030</a:t>
                </a:r>
              </a:p>
            </c:rich>
          </c:tx>
          <c:overlay val="0"/>
          <c:spPr>
            <a:noFill/>
            <a:ln>
              <a:noFill/>
            </a:ln>
            <a:effectLst/>
          </c:spPr>
          <c:txPr>
            <a:bodyPr rot="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95985103"/>
        <c:crosses val="autoZero"/>
        <c:crossBetween val="midCat"/>
      </c:valAx>
      <c:valAx>
        <c:axId val="169598510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r>
                  <a:rPr lang="en-US" b="1" dirty="0"/>
                  <a:t>Cost per Infection Averted</a:t>
                </a:r>
              </a:p>
            </c:rich>
          </c:tx>
          <c:overlay val="0"/>
          <c:spPr>
            <a:noFill/>
            <a:ln>
              <a:noFill/>
            </a:ln>
            <a:effectLst/>
          </c:spPr>
          <c:txPr>
            <a:bodyPr rot="-5400000" spcFirstLastPara="1" vertOverflow="ellipsis" vert="horz" wrap="square" anchor="ctr" anchorCtr="1"/>
            <a:lstStyle/>
            <a:p>
              <a:pPr>
                <a:defRPr sz="1330" b="1" i="0" u="none" strike="noStrike" kern="1200" baseline="0">
                  <a:solidFill>
                    <a:schemeClr val="tx1">
                      <a:lumMod val="65000"/>
                      <a:lumOff val="35000"/>
                    </a:schemeClr>
                  </a:solidFill>
                  <a:latin typeface="+mn-lt"/>
                  <a:ea typeface="+mn-ea"/>
                  <a:cs typeface="+mn-cs"/>
                </a:defRPr>
              </a:pPr>
              <a:endParaRPr lang="en-US"/>
            </a:p>
          </c:txPr>
        </c:title>
        <c:numFmt formatCode="&quot;$&quot;#,##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95984623"/>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4AB11-45C1-49B4-8CB0-49E274381F96}" type="datetimeFigureOut">
              <a:rPr lang="en-US" smtClean="0"/>
              <a:t>5/7/2026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FC4483-7CF5-4CF7-BC54-0B04140F1C27}" type="slidenum">
              <a:rPr lang="en-US" smtClean="0"/>
              <a:t>‹#›</a:t>
            </a:fld>
            <a:endParaRPr lang="en-US"/>
          </a:p>
        </p:txBody>
      </p:sp>
    </p:spTree>
    <p:extLst>
      <p:ext uri="{BB962C8B-B14F-4D97-AF65-F5344CB8AC3E}">
        <p14:creationId xmlns:p14="http://schemas.microsoft.com/office/powerpoint/2010/main" val="2530484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Goals represents the populations in need of interventions, the level of intervention coverages in each group, and the cost and effect of those interventions. This helps ensure that Goals’s estimates of the resources needed to reach our targets are consistent with the epidemiological impact we expect to get by reaching those targets. That might not be true if resource needs estimates are conducted separately from impact analyses.</a:t>
            </a:r>
          </a:p>
        </p:txBody>
      </p:sp>
      <p:sp>
        <p:nvSpPr>
          <p:cNvPr id="4" name="Slide Number Placeholder 3"/>
          <p:cNvSpPr>
            <a:spLocks noGrp="1"/>
          </p:cNvSpPr>
          <p:nvPr>
            <p:ph type="sldNum" sz="quarter" idx="5"/>
          </p:nvPr>
        </p:nvSpPr>
        <p:spPr/>
        <p:txBody>
          <a:bodyPr/>
          <a:lstStyle/>
          <a:p>
            <a:fld id="{B3FC4483-7CF5-4CF7-BC54-0B04140F1C27}" type="slidenum">
              <a:rPr lang="en-US" smtClean="0"/>
              <a:t>6</a:t>
            </a:fld>
            <a:endParaRPr lang="en-US"/>
          </a:p>
        </p:txBody>
      </p:sp>
    </p:spTree>
    <p:extLst>
      <p:ext uri="{BB962C8B-B14F-4D97-AF65-F5344CB8AC3E}">
        <p14:creationId xmlns:p14="http://schemas.microsoft.com/office/powerpoint/2010/main" val="3656531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230BB-CAAA-48EC-9DFD-99B77037C3FD}"/>
              </a:ext>
            </a:extLst>
          </p:cNvPr>
          <p:cNvSpPr>
            <a:spLocks noGrp="1"/>
          </p:cNvSpPr>
          <p:nvPr>
            <p:ph type="ctrTitle"/>
          </p:nvPr>
        </p:nvSpPr>
        <p:spPr>
          <a:xfrm>
            <a:off x="1524000" y="1122363"/>
            <a:ext cx="9144000" cy="2387600"/>
          </a:xfrm>
        </p:spPr>
        <p:txBody>
          <a:bodyPr anchor="b"/>
          <a:lstStyle>
            <a:lvl1pPr algn="ctr">
              <a:defRPr sz="6000" b="1">
                <a:latin typeface="+mn-lt"/>
              </a:defRPr>
            </a:lvl1pPr>
          </a:lstStyle>
          <a:p>
            <a:r>
              <a:rPr lang="en-US"/>
              <a:t>Click to edit Master title style</a:t>
            </a:r>
          </a:p>
        </p:txBody>
      </p:sp>
      <p:sp>
        <p:nvSpPr>
          <p:cNvPr id="3" name="Subtitle 2">
            <a:extLst>
              <a:ext uri="{FF2B5EF4-FFF2-40B4-BE49-F238E27FC236}">
                <a16:creationId xmlns:a16="http://schemas.microsoft.com/office/drawing/2014/main" id="{C7138379-9D4B-41CC-A162-04630EEFFF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C69BC0-259B-4EDC-A2F4-B502821B83F8}"/>
              </a:ext>
            </a:extLst>
          </p:cNvPr>
          <p:cNvSpPr>
            <a:spLocks noGrp="1"/>
          </p:cNvSpPr>
          <p:nvPr>
            <p:ph type="dt" sz="half" idx="10"/>
          </p:nvPr>
        </p:nvSpPr>
        <p:spPr/>
        <p:txBody>
          <a:bodyPr/>
          <a:lstStyle/>
          <a:p>
            <a:fld id="{AC9815C0-9D66-4541-8E11-B69383B3C42B}" type="datetime1">
              <a:rPr lang="en-US" smtClean="0"/>
              <a:t>5/7/2026</a:t>
            </a:fld>
            <a:endParaRPr lang="en-US"/>
          </a:p>
        </p:txBody>
      </p:sp>
      <p:sp>
        <p:nvSpPr>
          <p:cNvPr id="5" name="Footer Placeholder 4">
            <a:extLst>
              <a:ext uri="{FF2B5EF4-FFF2-40B4-BE49-F238E27FC236}">
                <a16:creationId xmlns:a16="http://schemas.microsoft.com/office/drawing/2014/main" id="{10468F82-E990-4006-B9FB-874EBB3EF3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548E7C-4764-4FC4-885E-B32B1EB19A0D}"/>
              </a:ext>
            </a:extLst>
          </p:cNvPr>
          <p:cNvSpPr>
            <a:spLocks noGrp="1"/>
          </p:cNvSpPr>
          <p:nvPr>
            <p:ph type="sldNum" sz="quarter" idx="12"/>
          </p:nvPr>
        </p:nvSpPr>
        <p:spPr/>
        <p:txBody>
          <a:bodyPr/>
          <a:lstStyle/>
          <a:p>
            <a:fld id="{CF13D369-8700-4468-8CC4-EE7C53720160}" type="slidenum">
              <a:rPr lang="en-US" smtClean="0"/>
              <a:t>‹#›</a:t>
            </a:fld>
            <a:endParaRPr lang="en-US"/>
          </a:p>
        </p:txBody>
      </p:sp>
      <p:pic>
        <p:nvPicPr>
          <p:cNvPr id="10" name="Picture 9">
            <a:extLst>
              <a:ext uri="{FF2B5EF4-FFF2-40B4-BE49-F238E27FC236}">
                <a16:creationId xmlns:a16="http://schemas.microsoft.com/office/drawing/2014/main" id="{6D350BF4-9A19-4615-82FB-343443FA60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58400" y="5486400"/>
            <a:ext cx="1371600" cy="542166"/>
          </a:xfrm>
          <a:prstGeom prst="rect">
            <a:avLst/>
          </a:prstGeom>
        </p:spPr>
      </p:pic>
    </p:spTree>
    <p:extLst>
      <p:ext uri="{BB962C8B-B14F-4D97-AF65-F5344CB8AC3E}">
        <p14:creationId xmlns:p14="http://schemas.microsoft.com/office/powerpoint/2010/main" val="2901405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D9E80-FFE9-4389-BF4C-C50CD9BD16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C29126-94E8-486F-AB01-81D4CFF102A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A2164F-6980-49D3-9234-46FF0AF79773}"/>
              </a:ext>
            </a:extLst>
          </p:cNvPr>
          <p:cNvSpPr>
            <a:spLocks noGrp="1"/>
          </p:cNvSpPr>
          <p:nvPr>
            <p:ph type="dt" sz="half" idx="10"/>
          </p:nvPr>
        </p:nvSpPr>
        <p:spPr/>
        <p:txBody>
          <a:bodyPr/>
          <a:lstStyle/>
          <a:p>
            <a:fld id="{0F61128E-712B-4887-8407-3A35F15867CE}" type="datetime1">
              <a:rPr lang="en-US" smtClean="0"/>
              <a:t>5/7/2026</a:t>
            </a:fld>
            <a:endParaRPr lang="en-US"/>
          </a:p>
        </p:txBody>
      </p:sp>
      <p:sp>
        <p:nvSpPr>
          <p:cNvPr id="5" name="Footer Placeholder 4">
            <a:extLst>
              <a:ext uri="{FF2B5EF4-FFF2-40B4-BE49-F238E27FC236}">
                <a16:creationId xmlns:a16="http://schemas.microsoft.com/office/drawing/2014/main" id="{D4232924-8374-4A5D-A277-331FA271E3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FC6C28-9E30-4D11-902A-C96FF870B60B}"/>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176051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D406D1-4742-4843-B0E4-CF3871785B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171B94-81D7-4F30-93A4-F51FB2348E3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918BF0-7FBF-4898-BDDE-1819ECBF3D73}"/>
              </a:ext>
            </a:extLst>
          </p:cNvPr>
          <p:cNvSpPr>
            <a:spLocks noGrp="1"/>
          </p:cNvSpPr>
          <p:nvPr>
            <p:ph type="dt" sz="half" idx="10"/>
          </p:nvPr>
        </p:nvSpPr>
        <p:spPr/>
        <p:txBody>
          <a:bodyPr/>
          <a:lstStyle/>
          <a:p>
            <a:fld id="{CC898F68-DB58-406D-A67A-8F9D04739816}" type="datetime1">
              <a:rPr lang="en-US" smtClean="0"/>
              <a:t>5/7/2026</a:t>
            </a:fld>
            <a:endParaRPr lang="en-US"/>
          </a:p>
        </p:txBody>
      </p:sp>
      <p:sp>
        <p:nvSpPr>
          <p:cNvPr id="5" name="Footer Placeholder 4">
            <a:extLst>
              <a:ext uri="{FF2B5EF4-FFF2-40B4-BE49-F238E27FC236}">
                <a16:creationId xmlns:a16="http://schemas.microsoft.com/office/drawing/2014/main" id="{E9A314CD-386A-40A5-BDCD-8E2827033F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464C93-68E5-4FA4-960B-FA155FD77963}"/>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88533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10635-5CEC-4384-A2C5-92AC0631E584}"/>
              </a:ext>
            </a:extLst>
          </p:cNvPr>
          <p:cNvSpPr>
            <a:spLocks noGrp="1"/>
          </p:cNvSpPr>
          <p:nvPr>
            <p:ph type="title"/>
          </p:nvPr>
        </p:nvSpPr>
        <p:spPr/>
        <p:txBody>
          <a:bodyPr/>
          <a:lstStyle>
            <a:lvl1pPr>
              <a:defRPr b="1">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B4A8BB4E-225E-4BBD-BC67-20818DE0E807}"/>
              </a:ext>
            </a:extLst>
          </p:cNvPr>
          <p:cNvSpPr>
            <a:spLocks noGrp="1"/>
          </p:cNvSpPr>
          <p:nvPr>
            <p:ph idx="1"/>
          </p:nvPr>
        </p:nvSpPr>
        <p:spPr/>
        <p:txBody>
          <a:bodyPr/>
          <a:lstStyle>
            <a:lvl2pPr marL="685800" indent="-228600">
              <a:buFont typeface="Arial" panose="020B060402020202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9623A2F-A054-4209-9CB7-42837F1E8368}"/>
              </a:ext>
            </a:extLst>
          </p:cNvPr>
          <p:cNvSpPr>
            <a:spLocks noGrp="1"/>
          </p:cNvSpPr>
          <p:nvPr>
            <p:ph type="dt" sz="half" idx="10"/>
          </p:nvPr>
        </p:nvSpPr>
        <p:spPr/>
        <p:txBody>
          <a:bodyPr/>
          <a:lstStyle/>
          <a:p>
            <a:fld id="{36A8F8BD-08BB-4A8A-8AA8-0E91AB431CE6}" type="datetime1">
              <a:rPr lang="en-US" smtClean="0"/>
              <a:t>5/7/2026</a:t>
            </a:fld>
            <a:endParaRPr lang="en-US"/>
          </a:p>
        </p:txBody>
      </p:sp>
      <p:sp>
        <p:nvSpPr>
          <p:cNvPr id="5" name="Footer Placeholder 4">
            <a:extLst>
              <a:ext uri="{FF2B5EF4-FFF2-40B4-BE49-F238E27FC236}">
                <a16:creationId xmlns:a16="http://schemas.microsoft.com/office/drawing/2014/main" id="{E8B15E96-6D50-49D4-A754-DB54CED3B1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86BBE9-FB13-47EA-8E2E-97B9E891EF5C}"/>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4045517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25859-FF05-4BE3-9984-9DE6B302C41E}"/>
              </a:ext>
            </a:extLst>
          </p:cNvPr>
          <p:cNvSpPr>
            <a:spLocks noGrp="1"/>
          </p:cNvSpPr>
          <p:nvPr>
            <p:ph type="title"/>
          </p:nvPr>
        </p:nvSpPr>
        <p:spPr>
          <a:xfrm>
            <a:off x="831850" y="1709738"/>
            <a:ext cx="10515600" cy="2852737"/>
          </a:xfrm>
        </p:spPr>
        <p:txBody>
          <a:bodyPr anchor="b"/>
          <a:lstStyle>
            <a:lvl1pPr>
              <a:defRPr sz="6000" b="1">
                <a:latin typeface="+mn-lt"/>
              </a:defRPr>
            </a:lvl1pPr>
          </a:lstStyle>
          <a:p>
            <a:r>
              <a:rPr lang="en-US"/>
              <a:t>Click to edit Master title style</a:t>
            </a:r>
          </a:p>
        </p:txBody>
      </p:sp>
      <p:sp>
        <p:nvSpPr>
          <p:cNvPr id="3" name="Text Placeholder 2">
            <a:extLst>
              <a:ext uri="{FF2B5EF4-FFF2-40B4-BE49-F238E27FC236}">
                <a16:creationId xmlns:a16="http://schemas.microsoft.com/office/drawing/2014/main" id="{DEF576AB-BBC3-44D6-B38A-2146FFA535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E874BE9-2FBD-44FA-9901-235021B1F765}"/>
              </a:ext>
            </a:extLst>
          </p:cNvPr>
          <p:cNvSpPr>
            <a:spLocks noGrp="1"/>
          </p:cNvSpPr>
          <p:nvPr>
            <p:ph type="dt" sz="half" idx="10"/>
          </p:nvPr>
        </p:nvSpPr>
        <p:spPr/>
        <p:txBody>
          <a:bodyPr/>
          <a:lstStyle/>
          <a:p>
            <a:fld id="{BBB27DEC-FE6B-4C45-AEFE-23E3916E4A2C}" type="datetime1">
              <a:rPr lang="en-US" smtClean="0"/>
              <a:t>5/7/2026</a:t>
            </a:fld>
            <a:endParaRPr lang="en-US"/>
          </a:p>
        </p:txBody>
      </p:sp>
      <p:sp>
        <p:nvSpPr>
          <p:cNvPr id="5" name="Footer Placeholder 4">
            <a:extLst>
              <a:ext uri="{FF2B5EF4-FFF2-40B4-BE49-F238E27FC236}">
                <a16:creationId xmlns:a16="http://schemas.microsoft.com/office/drawing/2014/main" id="{7F390B51-59EA-41AB-94E9-3752857031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6EBA5D-F0A5-4D6B-A1F2-BFABC769D04B}"/>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359439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11501-5772-471B-AFD3-1C60F0C3197D}"/>
              </a:ext>
            </a:extLst>
          </p:cNvPr>
          <p:cNvSpPr>
            <a:spLocks noGrp="1"/>
          </p:cNvSpPr>
          <p:nvPr>
            <p:ph type="title"/>
          </p:nvPr>
        </p:nvSpPr>
        <p:spPr/>
        <p:txBody>
          <a:bodyPr/>
          <a:lstStyle>
            <a:lvl1pPr>
              <a:defRPr b="1">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B30AA951-E9F3-4F45-BE8D-33D643E2292D}"/>
              </a:ext>
            </a:extLst>
          </p:cNvPr>
          <p:cNvSpPr>
            <a:spLocks noGrp="1"/>
          </p:cNvSpPr>
          <p:nvPr>
            <p:ph sz="half" idx="1"/>
          </p:nvPr>
        </p:nvSpPr>
        <p:spPr>
          <a:xfrm>
            <a:off x="838200" y="1825625"/>
            <a:ext cx="5181600" cy="4351338"/>
          </a:xfrm>
        </p:spPr>
        <p:txBody>
          <a:bodyPr/>
          <a:lstStyle>
            <a:lvl2pPr marL="685800" indent="-228600">
              <a:buFont typeface="Arial" panose="020B060402020202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2167EA7-40E6-4C26-853D-899527397BB9}"/>
              </a:ext>
            </a:extLst>
          </p:cNvPr>
          <p:cNvSpPr>
            <a:spLocks noGrp="1"/>
          </p:cNvSpPr>
          <p:nvPr>
            <p:ph sz="half" idx="2"/>
          </p:nvPr>
        </p:nvSpPr>
        <p:spPr>
          <a:xfrm>
            <a:off x="6172200" y="1825625"/>
            <a:ext cx="5181600" cy="4351338"/>
          </a:xfrm>
        </p:spPr>
        <p:txBody>
          <a:bodyPr/>
          <a:lstStyle>
            <a:lvl2pPr marL="685800" indent="-228600">
              <a:buFont typeface="Arial" panose="020B060402020202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EF73D78-4183-4F29-8643-E9C5524EAA37}"/>
              </a:ext>
            </a:extLst>
          </p:cNvPr>
          <p:cNvSpPr>
            <a:spLocks noGrp="1"/>
          </p:cNvSpPr>
          <p:nvPr>
            <p:ph type="dt" sz="half" idx="10"/>
          </p:nvPr>
        </p:nvSpPr>
        <p:spPr/>
        <p:txBody>
          <a:bodyPr/>
          <a:lstStyle/>
          <a:p>
            <a:fld id="{EF26BF74-6D9E-4704-9FB6-10854F62FD25}" type="datetime1">
              <a:rPr lang="en-US" smtClean="0"/>
              <a:t>5/7/2026</a:t>
            </a:fld>
            <a:endParaRPr lang="en-US"/>
          </a:p>
        </p:txBody>
      </p:sp>
      <p:sp>
        <p:nvSpPr>
          <p:cNvPr id="6" name="Footer Placeholder 5">
            <a:extLst>
              <a:ext uri="{FF2B5EF4-FFF2-40B4-BE49-F238E27FC236}">
                <a16:creationId xmlns:a16="http://schemas.microsoft.com/office/drawing/2014/main" id="{3AAB7B4F-EA3E-4405-8DCF-DB23CA60BE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578963-6E88-449C-AF13-1CC62AD335E3}"/>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124383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0960A-D71E-4D7A-A787-74D6DBC298A7}"/>
              </a:ext>
            </a:extLst>
          </p:cNvPr>
          <p:cNvSpPr>
            <a:spLocks noGrp="1"/>
          </p:cNvSpPr>
          <p:nvPr>
            <p:ph type="title"/>
          </p:nvPr>
        </p:nvSpPr>
        <p:spPr>
          <a:xfrm>
            <a:off x="839788" y="365125"/>
            <a:ext cx="10515600" cy="1325563"/>
          </a:xfrm>
        </p:spPr>
        <p:txBody>
          <a:bodyPr/>
          <a:lstStyle>
            <a:lvl1pPr>
              <a:defRPr b="1">
                <a:latin typeface="+mn-lt"/>
              </a:defRPr>
            </a:lvl1pPr>
          </a:lstStyle>
          <a:p>
            <a:r>
              <a:rPr lang="en-US"/>
              <a:t>Click to edit Master title style</a:t>
            </a:r>
          </a:p>
        </p:txBody>
      </p:sp>
      <p:sp>
        <p:nvSpPr>
          <p:cNvPr id="3" name="Text Placeholder 2">
            <a:extLst>
              <a:ext uri="{FF2B5EF4-FFF2-40B4-BE49-F238E27FC236}">
                <a16:creationId xmlns:a16="http://schemas.microsoft.com/office/drawing/2014/main" id="{62DCE931-0A02-4E5D-BC3A-23D8B0C754B0}"/>
              </a:ext>
            </a:extLst>
          </p:cNvPr>
          <p:cNvSpPr>
            <a:spLocks noGrp="1"/>
          </p:cNvSpPr>
          <p:nvPr>
            <p:ph type="body" idx="1"/>
          </p:nvPr>
        </p:nvSpPr>
        <p:spPr>
          <a:xfrm>
            <a:off x="839788" y="1681163"/>
            <a:ext cx="5157787" cy="823912"/>
          </a:xfrm>
        </p:spPr>
        <p:txBody>
          <a:bodyPr anchor="b"/>
          <a:lstStyle>
            <a:lvl1pPr marL="0" indent="0">
              <a:buNone/>
              <a:defRPr sz="2400" b="1">
                <a:solidFill>
                  <a:srgbClr val="49338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EF3536B-B25D-424A-B0DF-0E8150B9D99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C1CA37-FDC4-41B1-B1AC-B87A790C8CF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9338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C9A0925-DF69-4EA2-9066-DB572E2244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DE81A6-5371-4902-8150-5FF40623197D}"/>
              </a:ext>
            </a:extLst>
          </p:cNvPr>
          <p:cNvSpPr>
            <a:spLocks noGrp="1"/>
          </p:cNvSpPr>
          <p:nvPr>
            <p:ph type="dt" sz="half" idx="10"/>
          </p:nvPr>
        </p:nvSpPr>
        <p:spPr/>
        <p:txBody>
          <a:bodyPr/>
          <a:lstStyle/>
          <a:p>
            <a:fld id="{46269F49-6F24-41E3-99E1-36D6A62E0123}" type="datetime1">
              <a:rPr lang="en-US" smtClean="0"/>
              <a:t>5/7/2026</a:t>
            </a:fld>
            <a:endParaRPr lang="en-US"/>
          </a:p>
        </p:txBody>
      </p:sp>
      <p:sp>
        <p:nvSpPr>
          <p:cNvPr id="8" name="Footer Placeholder 7">
            <a:extLst>
              <a:ext uri="{FF2B5EF4-FFF2-40B4-BE49-F238E27FC236}">
                <a16:creationId xmlns:a16="http://schemas.microsoft.com/office/drawing/2014/main" id="{7BE31778-510A-4041-9C9D-C1F82C700C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BFF709-2C1D-4720-9A95-6CC79415EF28}"/>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1973981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4309B-B01A-412B-BEED-0D67B99F644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EF931A-F7EF-4755-8AE3-BFC95E008188}"/>
              </a:ext>
            </a:extLst>
          </p:cNvPr>
          <p:cNvSpPr>
            <a:spLocks noGrp="1"/>
          </p:cNvSpPr>
          <p:nvPr>
            <p:ph type="dt" sz="half" idx="10"/>
          </p:nvPr>
        </p:nvSpPr>
        <p:spPr/>
        <p:txBody>
          <a:bodyPr/>
          <a:lstStyle/>
          <a:p>
            <a:fld id="{6AEA245D-C950-427F-90AD-A5991B6CD881}" type="datetime1">
              <a:rPr lang="en-US" smtClean="0"/>
              <a:t>5/7/2026</a:t>
            </a:fld>
            <a:endParaRPr lang="en-US"/>
          </a:p>
        </p:txBody>
      </p:sp>
      <p:sp>
        <p:nvSpPr>
          <p:cNvPr id="4" name="Footer Placeholder 3">
            <a:extLst>
              <a:ext uri="{FF2B5EF4-FFF2-40B4-BE49-F238E27FC236}">
                <a16:creationId xmlns:a16="http://schemas.microsoft.com/office/drawing/2014/main" id="{8C5A84C3-A4E1-4FF5-A4F0-1C7633002E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D42B29-0923-4F80-A1BA-EADDF40ED4CA}"/>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469415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0237E6-99B3-43E0-8CE0-F79E41697C7E}"/>
              </a:ext>
            </a:extLst>
          </p:cNvPr>
          <p:cNvSpPr>
            <a:spLocks noGrp="1"/>
          </p:cNvSpPr>
          <p:nvPr>
            <p:ph type="dt" sz="half" idx="10"/>
          </p:nvPr>
        </p:nvSpPr>
        <p:spPr/>
        <p:txBody>
          <a:bodyPr/>
          <a:lstStyle/>
          <a:p>
            <a:fld id="{78502B6E-3404-4F23-A953-FDF3AA194680}" type="datetime1">
              <a:rPr lang="en-US" smtClean="0"/>
              <a:t>5/7/2026</a:t>
            </a:fld>
            <a:endParaRPr lang="en-US"/>
          </a:p>
        </p:txBody>
      </p:sp>
      <p:sp>
        <p:nvSpPr>
          <p:cNvPr id="3" name="Footer Placeholder 2">
            <a:extLst>
              <a:ext uri="{FF2B5EF4-FFF2-40B4-BE49-F238E27FC236}">
                <a16:creationId xmlns:a16="http://schemas.microsoft.com/office/drawing/2014/main" id="{65806CEB-FFE8-45C9-A160-C569042733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D5E00E-7BEC-4215-AB68-7381349887D3}"/>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310773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A25F9-8356-48AF-8918-4A2F8F7CF14F}"/>
              </a:ext>
            </a:extLst>
          </p:cNvPr>
          <p:cNvSpPr>
            <a:spLocks noGrp="1"/>
          </p:cNvSpPr>
          <p:nvPr>
            <p:ph type="title"/>
          </p:nvPr>
        </p:nvSpPr>
        <p:spPr>
          <a:xfrm>
            <a:off x="839788" y="457200"/>
            <a:ext cx="3932237" cy="1600200"/>
          </a:xfrm>
        </p:spPr>
        <p:txBody>
          <a:bodyPr anchor="b"/>
          <a:lstStyle>
            <a:lvl1pPr>
              <a:defRPr sz="3200" b="1">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7599E571-ED8F-488E-BC94-67043974E4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23B47D-DAEF-4BE7-BDB4-3EAC834B4B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45550B2-964B-495E-8261-847B7ACC54AB}"/>
              </a:ext>
            </a:extLst>
          </p:cNvPr>
          <p:cNvSpPr>
            <a:spLocks noGrp="1"/>
          </p:cNvSpPr>
          <p:nvPr>
            <p:ph type="dt" sz="half" idx="10"/>
          </p:nvPr>
        </p:nvSpPr>
        <p:spPr/>
        <p:txBody>
          <a:bodyPr/>
          <a:lstStyle/>
          <a:p>
            <a:fld id="{F07DB540-1546-4174-8277-76BD957A9002}" type="datetime1">
              <a:rPr lang="en-US" smtClean="0"/>
              <a:t>5/7/2026</a:t>
            </a:fld>
            <a:endParaRPr lang="en-US"/>
          </a:p>
        </p:txBody>
      </p:sp>
      <p:sp>
        <p:nvSpPr>
          <p:cNvPr id="6" name="Footer Placeholder 5">
            <a:extLst>
              <a:ext uri="{FF2B5EF4-FFF2-40B4-BE49-F238E27FC236}">
                <a16:creationId xmlns:a16="http://schemas.microsoft.com/office/drawing/2014/main" id="{4F10F761-F58F-4325-85D5-562C5D051E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07DC73-208E-4865-87D1-F946ACE438AC}"/>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1837058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BD931-B410-4998-8FAD-E589AFF4FF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FAA984-1199-43A2-97C7-03EB24D42A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603AE7-CA65-45F3-8ED4-956CCC0721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498087-5B2F-42E7-90BC-C2A2AE09BE5B}"/>
              </a:ext>
            </a:extLst>
          </p:cNvPr>
          <p:cNvSpPr>
            <a:spLocks noGrp="1"/>
          </p:cNvSpPr>
          <p:nvPr>
            <p:ph type="dt" sz="half" idx="10"/>
          </p:nvPr>
        </p:nvSpPr>
        <p:spPr/>
        <p:txBody>
          <a:bodyPr/>
          <a:lstStyle/>
          <a:p>
            <a:fld id="{E97A57B1-A5D9-45E6-A279-9AEA52C5FC22}" type="datetime1">
              <a:rPr lang="en-US" smtClean="0"/>
              <a:t>5/7/2026</a:t>
            </a:fld>
            <a:endParaRPr lang="en-US"/>
          </a:p>
        </p:txBody>
      </p:sp>
      <p:sp>
        <p:nvSpPr>
          <p:cNvPr id="6" name="Footer Placeholder 5">
            <a:extLst>
              <a:ext uri="{FF2B5EF4-FFF2-40B4-BE49-F238E27FC236}">
                <a16:creationId xmlns:a16="http://schemas.microsoft.com/office/drawing/2014/main" id="{2058AFC6-D80C-4F36-BCCE-C85A8F4DAA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313FD0-C90A-4586-BDDA-A704638CBC6C}"/>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336542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CDD9910-F9DA-7B4D-38D0-10CB8FB766EF}"/>
              </a:ext>
            </a:extLst>
          </p:cNvPr>
          <p:cNvSpPr/>
          <p:nvPr userDrawn="1"/>
        </p:nvSpPr>
        <p:spPr>
          <a:xfrm>
            <a:off x="0" y="0"/>
            <a:ext cx="12192000" cy="365760"/>
          </a:xfrm>
          <a:prstGeom prst="rect">
            <a:avLst/>
          </a:prstGeom>
          <a:solidFill>
            <a:srgbClr val="5DAE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7" name="Rectangle 6">
            <a:extLst>
              <a:ext uri="{FF2B5EF4-FFF2-40B4-BE49-F238E27FC236}">
                <a16:creationId xmlns:a16="http://schemas.microsoft.com/office/drawing/2014/main" id="{2C92D6BA-DB4E-5789-6E7D-2BD3D1B6BA40}"/>
              </a:ext>
            </a:extLst>
          </p:cNvPr>
          <p:cNvSpPr/>
          <p:nvPr userDrawn="1"/>
        </p:nvSpPr>
        <p:spPr>
          <a:xfrm>
            <a:off x="0" y="6217920"/>
            <a:ext cx="12192000" cy="640080"/>
          </a:xfrm>
          <a:prstGeom prst="rect">
            <a:avLst/>
          </a:prstGeom>
          <a:solidFill>
            <a:srgbClr val="5DAE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 name="Title Placeholder 1">
            <a:extLst>
              <a:ext uri="{FF2B5EF4-FFF2-40B4-BE49-F238E27FC236}">
                <a16:creationId xmlns:a16="http://schemas.microsoft.com/office/drawing/2014/main" id="{D67349E3-188E-48F2-B91D-5FA3E34220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EF401C4-1EE0-44CC-8E8C-FF650AD827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C6A944F-3A24-4EF6-A744-EF0C3AA9BF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E5D45AFB-5F80-4C18-8A26-A6AD51EE6895}" type="datetime1">
              <a:rPr lang="en-US" smtClean="0"/>
              <a:pPr/>
              <a:t>5/7/2026</a:t>
            </a:fld>
            <a:endParaRPr lang="en-US" dirty="0"/>
          </a:p>
        </p:txBody>
      </p:sp>
      <p:sp>
        <p:nvSpPr>
          <p:cNvPr id="5" name="Footer Placeholder 4">
            <a:extLst>
              <a:ext uri="{FF2B5EF4-FFF2-40B4-BE49-F238E27FC236}">
                <a16:creationId xmlns:a16="http://schemas.microsoft.com/office/drawing/2014/main" id="{36BDDA52-73A5-48F7-814D-E811CBE67B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63F164C1-FD47-4408-B785-D12A9B884C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CF13D369-8700-4468-8CC4-EE7C53720160}" type="slidenum">
              <a:rPr lang="en-US" smtClean="0"/>
              <a:pPr/>
              <a:t>‹#›</a:t>
            </a:fld>
            <a:endParaRPr lang="en-US"/>
          </a:p>
        </p:txBody>
      </p:sp>
      <p:sp>
        <p:nvSpPr>
          <p:cNvPr id="10" name="Rectangle 9">
            <a:extLst>
              <a:ext uri="{FF2B5EF4-FFF2-40B4-BE49-F238E27FC236}">
                <a16:creationId xmlns:a16="http://schemas.microsoft.com/office/drawing/2014/main" id="{1E9FEF01-6E69-FC22-7116-D0B50B66A8CB}"/>
              </a:ext>
            </a:extLst>
          </p:cNvPr>
          <p:cNvSpPr/>
          <p:nvPr userDrawn="1"/>
        </p:nvSpPr>
        <p:spPr>
          <a:xfrm>
            <a:off x="0" y="320040"/>
            <a:ext cx="12188952" cy="45720"/>
          </a:xfrm>
          <a:prstGeom prst="rect">
            <a:avLst/>
          </a:prstGeom>
          <a:solidFill>
            <a:srgbClr val="4933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C5738EB-A566-1552-9B4A-8B7CA92A31DA}"/>
              </a:ext>
            </a:extLst>
          </p:cNvPr>
          <p:cNvSpPr/>
          <p:nvPr userDrawn="1"/>
        </p:nvSpPr>
        <p:spPr>
          <a:xfrm>
            <a:off x="0" y="6217920"/>
            <a:ext cx="12188952" cy="45720"/>
          </a:xfrm>
          <a:prstGeom prst="rect">
            <a:avLst/>
          </a:prstGeom>
          <a:solidFill>
            <a:srgbClr val="4933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6434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rgbClr val="49338F"/>
          </a:solidFill>
          <a:latin typeface="+mn-lt"/>
          <a:ea typeface="+mj-ea"/>
          <a:cs typeface="+mj-cs"/>
        </a:defRPr>
      </a:lvl1pPr>
    </p:titleStyle>
    <p:bodyStyle>
      <a:lvl1pPr marL="228600" indent="-228600" algn="l" defTabSz="914400" rtl="0" eaLnBrk="1" latinLnBrk="0" hangingPunct="1">
        <a:lnSpc>
          <a:spcPct val="90000"/>
        </a:lnSpc>
        <a:spcBef>
          <a:spcPts val="1000"/>
        </a:spcBef>
        <a:buClr>
          <a:srgbClr val="49338F"/>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5DAEDF"/>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49338F"/>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5DAEDF"/>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7030A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371/journal.pmed.1003831" TargetMode="External"/><Relationship Id="rId2" Type="http://schemas.openxmlformats.org/officeDocument/2006/relationships/hyperlink" Target="https://avenirhealth.org/software-spectrum.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42055-955B-4A5E-9178-C1AE8BCD69B0}"/>
              </a:ext>
            </a:extLst>
          </p:cNvPr>
          <p:cNvSpPr>
            <a:spLocks noGrp="1"/>
          </p:cNvSpPr>
          <p:nvPr>
            <p:ph type="ctrTitle"/>
          </p:nvPr>
        </p:nvSpPr>
        <p:spPr>
          <a:xfrm>
            <a:off x="1524000" y="1122363"/>
            <a:ext cx="9144000" cy="2888528"/>
          </a:xfrm>
        </p:spPr>
        <p:txBody>
          <a:bodyPr>
            <a:normAutofit fontScale="90000"/>
          </a:bodyPr>
          <a:lstStyle/>
          <a:p>
            <a:pPr lvl="0"/>
            <a:r>
              <a:rPr lang="en-US" dirty="0"/>
              <a:t>HIV Prevention Needs Estimates and Cost-Effectiveness Analysis with the Goals Model</a:t>
            </a:r>
          </a:p>
        </p:txBody>
      </p:sp>
      <p:sp>
        <p:nvSpPr>
          <p:cNvPr id="3" name="Subtitle 2">
            <a:extLst>
              <a:ext uri="{FF2B5EF4-FFF2-40B4-BE49-F238E27FC236}">
                <a16:creationId xmlns:a16="http://schemas.microsoft.com/office/drawing/2014/main" id="{7616CA50-EB45-431E-9626-8C2D43650B39}"/>
              </a:ext>
            </a:extLst>
          </p:cNvPr>
          <p:cNvSpPr>
            <a:spLocks noGrp="1"/>
          </p:cNvSpPr>
          <p:nvPr>
            <p:ph type="subTitle" idx="1"/>
          </p:nvPr>
        </p:nvSpPr>
        <p:spPr>
          <a:xfrm>
            <a:off x="1524000" y="4333008"/>
            <a:ext cx="9144000" cy="924791"/>
          </a:xfrm>
        </p:spPr>
        <p:txBody>
          <a:bodyPr>
            <a:normAutofit fontScale="85000" lnSpcReduction="20000"/>
          </a:bodyPr>
          <a:lstStyle/>
          <a:p>
            <a:r>
              <a:rPr lang="en-US" dirty="0"/>
              <a:t>John Stover, May 11, 2026</a:t>
            </a:r>
          </a:p>
          <a:p>
            <a:r>
              <a:rPr lang="en-US" b="1" dirty="0"/>
              <a:t>Prioritization for HIV Prevention using the 5 Ps: A Practical Session to Support GC8 Processes</a:t>
            </a:r>
            <a:endParaRPr lang="en-US" dirty="0"/>
          </a:p>
        </p:txBody>
      </p:sp>
    </p:spTree>
    <p:extLst>
      <p:ext uri="{BB962C8B-B14F-4D97-AF65-F5344CB8AC3E}">
        <p14:creationId xmlns:p14="http://schemas.microsoft.com/office/powerpoint/2010/main" val="484929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F461A-2236-F337-2AC0-011FB8CAFF6A}"/>
              </a:ext>
            </a:extLst>
          </p:cNvPr>
          <p:cNvSpPr>
            <a:spLocks noGrp="1"/>
          </p:cNvSpPr>
          <p:nvPr>
            <p:ph type="title"/>
          </p:nvPr>
        </p:nvSpPr>
        <p:spPr/>
        <p:txBody>
          <a:bodyPr/>
          <a:lstStyle/>
          <a:p>
            <a:r>
              <a:rPr lang="en-US" dirty="0"/>
              <a:t>How to conduct these analyses</a:t>
            </a:r>
          </a:p>
        </p:txBody>
      </p:sp>
      <p:sp>
        <p:nvSpPr>
          <p:cNvPr id="3" name="Content Placeholder 2">
            <a:extLst>
              <a:ext uri="{FF2B5EF4-FFF2-40B4-BE49-F238E27FC236}">
                <a16:creationId xmlns:a16="http://schemas.microsoft.com/office/drawing/2014/main" id="{458ABAAD-1858-61EB-D03F-98D95B3D33E1}"/>
              </a:ext>
            </a:extLst>
          </p:cNvPr>
          <p:cNvSpPr>
            <a:spLocks noGrp="1"/>
          </p:cNvSpPr>
          <p:nvPr>
            <p:ph idx="1"/>
          </p:nvPr>
        </p:nvSpPr>
        <p:spPr>
          <a:xfrm>
            <a:off x="838200" y="1545071"/>
            <a:ext cx="10515600" cy="4351338"/>
          </a:xfrm>
        </p:spPr>
        <p:txBody>
          <a:bodyPr/>
          <a:lstStyle/>
          <a:p>
            <a:r>
              <a:rPr lang="en-US" dirty="0"/>
              <a:t>Conduct your own analysis</a:t>
            </a:r>
          </a:p>
          <a:p>
            <a:pPr lvl="1"/>
            <a:r>
              <a:rPr lang="en-US" dirty="0"/>
              <a:t>Goals software is free. Enter your own data, calibrate the model and conduct analyses. Or request pre-calibrated model from Avenir Health</a:t>
            </a:r>
          </a:p>
          <a:p>
            <a:r>
              <a:rPr lang="en-US" dirty="0"/>
              <a:t>Get technical assistance from Avenir Health</a:t>
            </a:r>
          </a:p>
          <a:p>
            <a:pPr lvl="1"/>
            <a:r>
              <a:rPr lang="en-US" dirty="0"/>
              <a:t>Avenir Health is supported by Gates Foundation to work with countries to conduct Goals analyses. We are currently working with 10 countries.</a:t>
            </a:r>
          </a:p>
          <a:p>
            <a:r>
              <a:rPr lang="en-US" dirty="0"/>
              <a:t>Use another simulation model you may already be working with</a:t>
            </a:r>
          </a:p>
          <a:p>
            <a:pPr lvl="1"/>
            <a:r>
              <a:rPr lang="en-US" dirty="0"/>
              <a:t>Optima, EMOD, HIV Synthesis, </a:t>
            </a:r>
            <a:r>
              <a:rPr lang="en-US" dirty="0" err="1"/>
              <a:t>PopART</a:t>
            </a:r>
            <a:r>
              <a:rPr lang="en-US" dirty="0"/>
              <a:t>-IBM, </a:t>
            </a:r>
            <a:r>
              <a:rPr lang="en-US" dirty="0" err="1"/>
              <a:t>Thanzi</a:t>
            </a:r>
            <a:r>
              <a:rPr lang="en-US" dirty="0"/>
              <a:t> la </a:t>
            </a:r>
            <a:r>
              <a:rPr lang="en-US" dirty="0" err="1"/>
              <a:t>Onse</a:t>
            </a:r>
            <a:endParaRPr lang="en-US" dirty="0"/>
          </a:p>
          <a:p>
            <a:endParaRPr lang="en-US" dirty="0"/>
          </a:p>
        </p:txBody>
      </p:sp>
      <p:sp>
        <p:nvSpPr>
          <p:cNvPr id="4" name="Slide Number Placeholder 3">
            <a:extLst>
              <a:ext uri="{FF2B5EF4-FFF2-40B4-BE49-F238E27FC236}">
                <a16:creationId xmlns:a16="http://schemas.microsoft.com/office/drawing/2014/main" id="{DF617EA9-DBB2-8A05-C9D8-C5C3FF9406B3}"/>
              </a:ext>
            </a:extLst>
          </p:cNvPr>
          <p:cNvSpPr>
            <a:spLocks noGrp="1"/>
          </p:cNvSpPr>
          <p:nvPr>
            <p:ph type="sldNum" sz="quarter" idx="12"/>
          </p:nvPr>
        </p:nvSpPr>
        <p:spPr/>
        <p:txBody>
          <a:bodyPr/>
          <a:lstStyle/>
          <a:p>
            <a:fld id="{CF13D369-8700-4468-8CC4-EE7C53720160}" type="slidenum">
              <a:rPr lang="en-US" smtClean="0"/>
              <a:t>10</a:t>
            </a:fld>
            <a:endParaRPr lang="en-US"/>
          </a:p>
        </p:txBody>
      </p:sp>
    </p:spTree>
    <p:extLst>
      <p:ext uri="{BB962C8B-B14F-4D97-AF65-F5344CB8AC3E}">
        <p14:creationId xmlns:p14="http://schemas.microsoft.com/office/powerpoint/2010/main" val="582989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E08175F-6A88-4B8C-B79C-1B4813612848}"/>
              </a:ext>
            </a:extLst>
          </p:cNvPr>
          <p:cNvSpPr>
            <a:spLocks noGrp="1"/>
          </p:cNvSpPr>
          <p:nvPr>
            <p:ph type="title"/>
          </p:nvPr>
        </p:nvSpPr>
        <p:spPr>
          <a:xfrm>
            <a:off x="1539116" y="864108"/>
            <a:ext cx="3073914" cy="5120639"/>
          </a:xfrm>
        </p:spPr>
        <p:txBody>
          <a:bodyPr>
            <a:normAutofit/>
          </a:bodyPr>
          <a:lstStyle/>
          <a:p>
            <a:pPr algn="r"/>
            <a:r>
              <a:rPr lang="en-US"/>
              <a:t>For More Information </a:t>
            </a:r>
          </a:p>
        </p:txBody>
      </p:sp>
      <p:sp>
        <p:nvSpPr>
          <p:cNvPr id="7" name="Content Placeholder 6">
            <a:extLst>
              <a:ext uri="{FF2B5EF4-FFF2-40B4-BE49-F238E27FC236}">
                <a16:creationId xmlns:a16="http://schemas.microsoft.com/office/drawing/2014/main" id="{E55D6903-3E00-4763-814E-EC6E9EF7C17D}"/>
              </a:ext>
            </a:extLst>
          </p:cNvPr>
          <p:cNvSpPr>
            <a:spLocks noGrp="1"/>
          </p:cNvSpPr>
          <p:nvPr>
            <p:ph idx="1"/>
          </p:nvPr>
        </p:nvSpPr>
        <p:spPr>
          <a:xfrm>
            <a:off x="5289229" y="864108"/>
            <a:ext cx="5910677" cy="5120640"/>
          </a:xfrm>
        </p:spPr>
        <p:txBody>
          <a:bodyPr>
            <a:normAutofit/>
          </a:bodyPr>
          <a:lstStyle/>
          <a:p>
            <a:r>
              <a:rPr lang="en-US" sz="1700"/>
              <a:t>Download the Spectrum program which includes the Goals model at:</a:t>
            </a:r>
          </a:p>
          <a:p>
            <a:pPr marL="0" indent="0">
              <a:buNone/>
            </a:pPr>
            <a:r>
              <a:rPr lang="en-US" sz="1700">
                <a:hlinkClick r:id="rId2"/>
              </a:rPr>
              <a:t>https://avenirhealth.org/software-spectrum.php</a:t>
            </a:r>
            <a:endParaRPr lang="en-US" sz="1700"/>
          </a:p>
          <a:p>
            <a:r>
              <a:rPr lang="en-US" sz="1700"/>
              <a:t>To see the equations and more details on the methods see the Goals manual by clicking (?) in the Spectrum software</a:t>
            </a:r>
          </a:p>
          <a:p>
            <a:r>
              <a:rPr lang="en-US" sz="1700"/>
              <a:t>For information about the application to the UNAIDS Global Strategy 2021-2026 see:</a:t>
            </a:r>
          </a:p>
          <a:p>
            <a:pPr lvl="1"/>
            <a:r>
              <a:rPr lang="en-US" sz="1700">
                <a:effectLst/>
                <a:ea typeface="SimSun" panose="02010600030101010101" pitchFamily="2" charset="-122"/>
              </a:rPr>
              <a:t>Stover J, Glaubius R, Teng Y, Kelly S, Brown T, Hallett TB, et al. (2021) Modeling the epidemiological impact of the UNAIDS 2025 targets to end AIDS as a public health threat by 2030. PLoS Med 18(10): e1003831. </a:t>
            </a:r>
            <a:r>
              <a:rPr lang="en-US" sz="1700" u="sng">
                <a:effectLst/>
                <a:ea typeface="SimSun" panose="02010600030101010101" pitchFamily="2" charset="-122"/>
                <a:hlinkClick r:id="rId3"/>
              </a:rPr>
              <a:t>https://doi.org/10.1371/journal.pmed.1003831</a:t>
            </a:r>
            <a:endParaRPr lang="en-US" sz="1700"/>
          </a:p>
          <a:p>
            <a:r>
              <a:rPr lang="en-US" sz="1700"/>
              <a:t>By email:</a:t>
            </a:r>
          </a:p>
          <a:p>
            <a:pPr lvl="1"/>
            <a:r>
              <a:rPr lang="en-US" sz="1300"/>
              <a:t>Rglaubius@AvenirHealth.org</a:t>
            </a:r>
          </a:p>
          <a:p>
            <a:pPr lvl="1"/>
            <a:r>
              <a:rPr lang="en-US" sz="1300"/>
              <a:t>JStover@AvenirHealth.org</a:t>
            </a:r>
          </a:p>
        </p:txBody>
      </p:sp>
      <p:sp>
        <p:nvSpPr>
          <p:cNvPr id="4" name="Slide Number Placeholder 3">
            <a:extLst>
              <a:ext uri="{FF2B5EF4-FFF2-40B4-BE49-F238E27FC236}">
                <a16:creationId xmlns:a16="http://schemas.microsoft.com/office/drawing/2014/main" id="{2A064AFD-76B7-413A-A876-22ACAAC1AD60}"/>
              </a:ext>
            </a:extLst>
          </p:cNvPr>
          <p:cNvSpPr>
            <a:spLocks noGrp="1"/>
          </p:cNvSpPr>
          <p:nvPr>
            <p:ph type="sldNum" sz="quarter" idx="12"/>
          </p:nvPr>
        </p:nvSpPr>
        <p:spPr>
          <a:xfrm>
            <a:off x="10634135" y="6356350"/>
            <a:ext cx="1530927" cy="365125"/>
          </a:xfrm>
        </p:spPr>
        <p:txBody>
          <a:bodyPr>
            <a:normAutofit/>
          </a:bodyPr>
          <a:lstStyle/>
          <a:p>
            <a:pPr>
              <a:spcAft>
                <a:spcPts val="600"/>
              </a:spcAft>
            </a:pPr>
            <a:fld id="{48F63A3B-78C7-47BE-AE5E-E10140E04643}" type="slidenum">
              <a:rPr lang="en-US" smtClean="0"/>
              <a:pPr>
                <a:spcAft>
                  <a:spcPts val="600"/>
                </a:spcAft>
              </a:pPr>
              <a:t>11</a:t>
            </a:fld>
            <a:endParaRPr lang="en-US"/>
          </a:p>
        </p:txBody>
      </p:sp>
    </p:spTree>
    <p:extLst>
      <p:ext uri="{BB962C8B-B14F-4D97-AF65-F5344CB8AC3E}">
        <p14:creationId xmlns:p14="http://schemas.microsoft.com/office/powerpoint/2010/main" val="2412939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D7550-7208-832D-E8CC-714E670CC0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0FE647-05BF-3202-0467-0CC9355FA4F7}"/>
              </a:ext>
            </a:extLst>
          </p:cNvPr>
          <p:cNvSpPr>
            <a:spLocks noGrp="1"/>
          </p:cNvSpPr>
          <p:nvPr>
            <p:ph type="title"/>
          </p:nvPr>
        </p:nvSpPr>
        <p:spPr/>
        <p:txBody>
          <a:bodyPr/>
          <a:lstStyle/>
          <a:p>
            <a:r>
              <a:rPr lang="en-US" dirty="0"/>
              <a:t>Prevention Needs Estimates</a:t>
            </a:r>
          </a:p>
        </p:txBody>
      </p:sp>
      <p:sp>
        <p:nvSpPr>
          <p:cNvPr id="3" name="Content Placeholder 2">
            <a:extLst>
              <a:ext uri="{FF2B5EF4-FFF2-40B4-BE49-F238E27FC236}">
                <a16:creationId xmlns:a16="http://schemas.microsoft.com/office/drawing/2014/main" id="{01495D51-043E-D0C8-C772-38C78A1DF4A6}"/>
              </a:ext>
            </a:extLst>
          </p:cNvPr>
          <p:cNvSpPr>
            <a:spLocks noGrp="1"/>
          </p:cNvSpPr>
          <p:nvPr>
            <p:ph idx="1"/>
          </p:nvPr>
        </p:nvSpPr>
        <p:spPr>
          <a:xfrm>
            <a:off x="838200" y="1493116"/>
            <a:ext cx="10515600" cy="4351338"/>
          </a:xfrm>
        </p:spPr>
        <p:txBody>
          <a:bodyPr>
            <a:normAutofit lnSpcReduction="10000"/>
          </a:bodyPr>
          <a:lstStyle/>
          <a:p>
            <a:r>
              <a:rPr lang="en-US" dirty="0"/>
              <a:t>New tool added to Spectrum to estimate the need for four key primary prevention interventions</a:t>
            </a:r>
          </a:p>
          <a:p>
            <a:pPr lvl="1"/>
            <a:r>
              <a:rPr lang="en-US" dirty="0"/>
              <a:t>Condoms</a:t>
            </a:r>
          </a:p>
          <a:p>
            <a:pPr lvl="1"/>
            <a:r>
              <a:rPr lang="en-US" dirty="0"/>
              <a:t>VMMC</a:t>
            </a:r>
          </a:p>
          <a:p>
            <a:pPr lvl="1"/>
            <a:r>
              <a:rPr lang="en-US" dirty="0"/>
              <a:t>Key populations</a:t>
            </a:r>
          </a:p>
          <a:p>
            <a:pPr lvl="1"/>
            <a:r>
              <a:rPr lang="en-US" dirty="0"/>
              <a:t>PrEP</a:t>
            </a:r>
          </a:p>
          <a:p>
            <a:r>
              <a:rPr lang="en-US" dirty="0"/>
              <a:t>By default, the tool country reports to GAM for current use and  UNAIDS global targets for 2030 targets – but these can be changed by the user</a:t>
            </a:r>
          </a:p>
          <a:p>
            <a:r>
              <a:rPr lang="en-US" dirty="0"/>
              <a:t>Purpose is to provide quick assessment of potential needs</a:t>
            </a:r>
          </a:p>
          <a:p>
            <a:pPr lvl="1"/>
            <a:r>
              <a:rPr lang="en-US" dirty="0"/>
              <a:t>Does not include impact or cost</a:t>
            </a:r>
          </a:p>
        </p:txBody>
      </p:sp>
      <p:sp>
        <p:nvSpPr>
          <p:cNvPr id="4" name="Slide Number Placeholder 3">
            <a:extLst>
              <a:ext uri="{FF2B5EF4-FFF2-40B4-BE49-F238E27FC236}">
                <a16:creationId xmlns:a16="http://schemas.microsoft.com/office/drawing/2014/main" id="{FBFE0EB6-AA5C-12A9-B776-4E4F610070CF}"/>
              </a:ext>
            </a:extLst>
          </p:cNvPr>
          <p:cNvSpPr>
            <a:spLocks noGrp="1"/>
          </p:cNvSpPr>
          <p:nvPr>
            <p:ph type="sldNum" sz="quarter" idx="12"/>
          </p:nvPr>
        </p:nvSpPr>
        <p:spPr/>
        <p:txBody>
          <a:bodyPr/>
          <a:lstStyle/>
          <a:p>
            <a:fld id="{CF13D369-8700-4468-8CC4-EE7C53720160}" type="slidenum">
              <a:rPr lang="en-US" smtClean="0"/>
              <a:t>2</a:t>
            </a:fld>
            <a:endParaRPr lang="en-US"/>
          </a:p>
        </p:txBody>
      </p:sp>
    </p:spTree>
    <p:extLst>
      <p:ext uri="{BB962C8B-B14F-4D97-AF65-F5344CB8AC3E}">
        <p14:creationId xmlns:p14="http://schemas.microsoft.com/office/powerpoint/2010/main" val="2032340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E3223-0004-03D4-D0A2-C5EED90535AB}"/>
              </a:ext>
            </a:extLst>
          </p:cNvPr>
          <p:cNvSpPr>
            <a:spLocks noGrp="1"/>
          </p:cNvSpPr>
          <p:nvPr>
            <p:ph type="title"/>
          </p:nvPr>
        </p:nvSpPr>
        <p:spPr>
          <a:xfrm>
            <a:off x="838200" y="365126"/>
            <a:ext cx="10515600" cy="1058318"/>
          </a:xfrm>
        </p:spPr>
        <p:txBody>
          <a:bodyPr/>
          <a:lstStyle/>
          <a:p>
            <a:r>
              <a:rPr lang="en-US" dirty="0"/>
              <a:t>Prevention Needs Estimates</a:t>
            </a:r>
          </a:p>
        </p:txBody>
      </p:sp>
      <p:sp>
        <p:nvSpPr>
          <p:cNvPr id="4" name="Slide Number Placeholder 3">
            <a:extLst>
              <a:ext uri="{FF2B5EF4-FFF2-40B4-BE49-F238E27FC236}">
                <a16:creationId xmlns:a16="http://schemas.microsoft.com/office/drawing/2014/main" id="{8E254C10-D0A6-D8C5-935A-2B9E041C20BB}"/>
              </a:ext>
            </a:extLst>
          </p:cNvPr>
          <p:cNvSpPr>
            <a:spLocks noGrp="1"/>
          </p:cNvSpPr>
          <p:nvPr>
            <p:ph type="sldNum" sz="quarter" idx="12"/>
          </p:nvPr>
        </p:nvSpPr>
        <p:spPr/>
        <p:txBody>
          <a:bodyPr/>
          <a:lstStyle/>
          <a:p>
            <a:fld id="{CF13D369-8700-4468-8CC4-EE7C53720160}" type="slidenum">
              <a:rPr lang="en-US" smtClean="0"/>
              <a:t>3</a:t>
            </a:fld>
            <a:endParaRPr lang="en-US"/>
          </a:p>
        </p:txBody>
      </p:sp>
      <p:pic>
        <p:nvPicPr>
          <p:cNvPr id="6" name="Picture 5">
            <a:extLst>
              <a:ext uri="{FF2B5EF4-FFF2-40B4-BE49-F238E27FC236}">
                <a16:creationId xmlns:a16="http://schemas.microsoft.com/office/drawing/2014/main" id="{5CE286C0-E32A-12A8-1142-51B2CC045E77}"/>
              </a:ext>
            </a:extLst>
          </p:cNvPr>
          <p:cNvPicPr>
            <a:picLocks noChangeAspect="1"/>
          </p:cNvPicPr>
          <p:nvPr/>
        </p:nvPicPr>
        <p:blipFill>
          <a:blip r:embed="rId2"/>
          <a:stretch>
            <a:fillRect/>
          </a:stretch>
        </p:blipFill>
        <p:spPr>
          <a:xfrm>
            <a:off x="838200" y="1257300"/>
            <a:ext cx="9080449" cy="4686683"/>
          </a:xfrm>
          <a:prstGeom prst="rect">
            <a:avLst/>
          </a:prstGeom>
        </p:spPr>
      </p:pic>
    </p:spTree>
    <p:extLst>
      <p:ext uri="{BB962C8B-B14F-4D97-AF65-F5344CB8AC3E}">
        <p14:creationId xmlns:p14="http://schemas.microsoft.com/office/powerpoint/2010/main" val="274428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118CE-1534-6E91-89F0-518E740D2F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F2890C-7C09-BAE6-EC29-D99D711248BF}"/>
              </a:ext>
            </a:extLst>
          </p:cNvPr>
          <p:cNvSpPr>
            <a:spLocks noGrp="1"/>
          </p:cNvSpPr>
          <p:nvPr>
            <p:ph type="title"/>
          </p:nvPr>
        </p:nvSpPr>
        <p:spPr>
          <a:xfrm>
            <a:off x="838200" y="365126"/>
            <a:ext cx="10515600" cy="1058318"/>
          </a:xfrm>
        </p:spPr>
        <p:txBody>
          <a:bodyPr/>
          <a:lstStyle/>
          <a:p>
            <a:r>
              <a:rPr lang="en-US" dirty="0"/>
              <a:t>Prevention Needs Estimates</a:t>
            </a:r>
          </a:p>
        </p:txBody>
      </p:sp>
      <p:sp>
        <p:nvSpPr>
          <p:cNvPr id="4" name="Slide Number Placeholder 3">
            <a:extLst>
              <a:ext uri="{FF2B5EF4-FFF2-40B4-BE49-F238E27FC236}">
                <a16:creationId xmlns:a16="http://schemas.microsoft.com/office/drawing/2014/main" id="{EADA004C-DAAE-43E6-D82E-528F91B336EE}"/>
              </a:ext>
            </a:extLst>
          </p:cNvPr>
          <p:cNvSpPr>
            <a:spLocks noGrp="1"/>
          </p:cNvSpPr>
          <p:nvPr>
            <p:ph type="sldNum" sz="quarter" idx="12"/>
          </p:nvPr>
        </p:nvSpPr>
        <p:spPr/>
        <p:txBody>
          <a:bodyPr/>
          <a:lstStyle/>
          <a:p>
            <a:fld id="{CF13D369-8700-4468-8CC4-EE7C53720160}" type="slidenum">
              <a:rPr lang="en-US" smtClean="0"/>
              <a:t>4</a:t>
            </a:fld>
            <a:endParaRPr lang="en-US"/>
          </a:p>
        </p:txBody>
      </p:sp>
      <p:pic>
        <p:nvPicPr>
          <p:cNvPr id="8" name="Picture 7">
            <a:extLst>
              <a:ext uri="{FF2B5EF4-FFF2-40B4-BE49-F238E27FC236}">
                <a16:creationId xmlns:a16="http://schemas.microsoft.com/office/drawing/2014/main" id="{0780B585-7C2C-A05F-4297-BF6146316E8C}"/>
              </a:ext>
            </a:extLst>
          </p:cNvPr>
          <p:cNvPicPr>
            <a:picLocks noChangeAspect="1"/>
          </p:cNvPicPr>
          <p:nvPr/>
        </p:nvPicPr>
        <p:blipFill>
          <a:blip r:embed="rId2"/>
          <a:stretch>
            <a:fillRect/>
          </a:stretch>
        </p:blipFill>
        <p:spPr>
          <a:xfrm>
            <a:off x="156753" y="1283923"/>
            <a:ext cx="11952119" cy="4788917"/>
          </a:xfrm>
          <a:prstGeom prst="rect">
            <a:avLst/>
          </a:prstGeom>
        </p:spPr>
      </p:pic>
    </p:spTree>
    <p:extLst>
      <p:ext uri="{BB962C8B-B14F-4D97-AF65-F5344CB8AC3E}">
        <p14:creationId xmlns:p14="http://schemas.microsoft.com/office/powerpoint/2010/main" val="4239784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60FC5-E804-A446-F692-E5EDF377D5CA}"/>
              </a:ext>
            </a:extLst>
          </p:cNvPr>
          <p:cNvSpPr>
            <a:spLocks noGrp="1"/>
          </p:cNvSpPr>
          <p:nvPr>
            <p:ph type="title"/>
          </p:nvPr>
        </p:nvSpPr>
        <p:spPr>
          <a:xfrm>
            <a:off x="838200" y="477982"/>
            <a:ext cx="10515600" cy="1212706"/>
          </a:xfrm>
        </p:spPr>
        <p:txBody>
          <a:bodyPr/>
          <a:lstStyle/>
          <a:p>
            <a:r>
              <a:rPr lang="en-US" dirty="0"/>
              <a:t>Goals Model</a:t>
            </a:r>
          </a:p>
        </p:txBody>
      </p:sp>
      <p:sp>
        <p:nvSpPr>
          <p:cNvPr id="5" name="Content Placeholder 4">
            <a:extLst>
              <a:ext uri="{FF2B5EF4-FFF2-40B4-BE49-F238E27FC236}">
                <a16:creationId xmlns:a16="http://schemas.microsoft.com/office/drawing/2014/main" id="{89C8091F-00FE-54A0-1102-B7EE9101E5FF}"/>
              </a:ext>
            </a:extLst>
          </p:cNvPr>
          <p:cNvSpPr>
            <a:spLocks noGrp="1"/>
          </p:cNvSpPr>
          <p:nvPr>
            <p:ph sz="half" idx="1"/>
          </p:nvPr>
        </p:nvSpPr>
        <p:spPr>
          <a:xfrm>
            <a:off x="838200" y="1607416"/>
            <a:ext cx="5181600" cy="4351338"/>
          </a:xfrm>
        </p:spPr>
        <p:txBody>
          <a:bodyPr/>
          <a:lstStyle/>
          <a:p>
            <a:r>
              <a:rPr lang="en-US" i="1" dirty="0"/>
              <a:t>Goals</a:t>
            </a:r>
            <a:r>
              <a:rPr lang="en-US" dirty="0"/>
              <a:t> is a mathematical model that simulates the HIV epidemic</a:t>
            </a:r>
          </a:p>
          <a:p>
            <a:r>
              <a:rPr lang="en-US" dirty="0"/>
              <a:t>New infections are estimated by population group based on behaviors, intervention coverage and epidemiological factors</a:t>
            </a:r>
          </a:p>
          <a:p>
            <a:r>
              <a:rPr lang="en-US" dirty="0"/>
              <a:t>It can estimate the cost and impact of a full range of prevention and treatment interventions</a:t>
            </a:r>
          </a:p>
        </p:txBody>
      </p:sp>
      <p:sp>
        <p:nvSpPr>
          <p:cNvPr id="3" name="Slide Number Placeholder 2">
            <a:extLst>
              <a:ext uri="{FF2B5EF4-FFF2-40B4-BE49-F238E27FC236}">
                <a16:creationId xmlns:a16="http://schemas.microsoft.com/office/drawing/2014/main" id="{58494EC0-577B-5D64-810B-047D35ECEB0D}"/>
              </a:ext>
            </a:extLst>
          </p:cNvPr>
          <p:cNvSpPr>
            <a:spLocks noGrp="1"/>
          </p:cNvSpPr>
          <p:nvPr>
            <p:ph type="sldNum" sz="quarter" idx="12"/>
          </p:nvPr>
        </p:nvSpPr>
        <p:spPr/>
        <p:txBody>
          <a:bodyPr/>
          <a:lstStyle/>
          <a:p>
            <a:fld id="{CF13D369-8700-4468-8CC4-EE7C53720160}" type="slidenum">
              <a:rPr lang="en-US" smtClean="0"/>
              <a:t>5</a:t>
            </a:fld>
            <a:endParaRPr lang="en-US"/>
          </a:p>
        </p:txBody>
      </p:sp>
      <p:pic>
        <p:nvPicPr>
          <p:cNvPr id="9" name="Picture 8">
            <a:extLst>
              <a:ext uri="{FF2B5EF4-FFF2-40B4-BE49-F238E27FC236}">
                <a16:creationId xmlns:a16="http://schemas.microsoft.com/office/drawing/2014/main" id="{E750C24C-AF07-15F4-7160-ADF958832E65}"/>
              </a:ext>
            </a:extLst>
          </p:cNvPr>
          <p:cNvPicPr>
            <a:picLocks noChangeAspect="1"/>
          </p:cNvPicPr>
          <p:nvPr/>
        </p:nvPicPr>
        <p:blipFill>
          <a:blip r:embed="rId2"/>
          <a:stretch>
            <a:fillRect/>
          </a:stretch>
        </p:blipFill>
        <p:spPr>
          <a:xfrm>
            <a:off x="6297579" y="2067791"/>
            <a:ext cx="5630104" cy="3176987"/>
          </a:xfrm>
          <a:prstGeom prst="rect">
            <a:avLst/>
          </a:prstGeom>
        </p:spPr>
      </p:pic>
    </p:spTree>
    <p:extLst>
      <p:ext uri="{BB962C8B-B14F-4D97-AF65-F5344CB8AC3E}">
        <p14:creationId xmlns:p14="http://schemas.microsoft.com/office/powerpoint/2010/main" val="83193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CE6F2-9C0B-09E3-AEA1-E48C2E034D8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22468D3-7E76-C890-5526-11D644F6D4CC}"/>
              </a:ext>
            </a:extLst>
          </p:cNvPr>
          <p:cNvSpPr txBox="1"/>
          <p:nvPr/>
        </p:nvSpPr>
        <p:spPr>
          <a:xfrm>
            <a:off x="6063952" y="2060848"/>
            <a:ext cx="3200400" cy="2939266"/>
          </a:xfrm>
          <a:prstGeom prst="rect">
            <a:avLst/>
          </a:prstGeom>
          <a:noFill/>
        </p:spPr>
        <p:txBody>
          <a:bodyPr wrap="square" rtlCol="0">
            <a:spAutoFit/>
          </a:bodyPr>
          <a:lstStyle/>
          <a:p>
            <a:pPr marL="168275" indent="-168275">
              <a:spcAft>
                <a:spcPts val="600"/>
              </a:spcAft>
              <a:buFont typeface="Arial" panose="020B0604020202020204" pitchFamily="34" charset="0"/>
              <a:buChar char="•"/>
            </a:pPr>
            <a:r>
              <a:rPr lang="en-US" sz="1400" dirty="0"/>
              <a:t>Female sex workers</a:t>
            </a:r>
          </a:p>
          <a:p>
            <a:pPr marL="168275" indent="-168275">
              <a:spcAft>
                <a:spcPts val="600"/>
              </a:spcAft>
              <a:buFont typeface="Arial" panose="020B0604020202020204" pitchFamily="34" charset="0"/>
              <a:buChar char="•"/>
            </a:pPr>
            <a:r>
              <a:rPr lang="en-US" sz="1400"/>
              <a:t>Men who have sex with men</a:t>
            </a:r>
            <a:endParaRPr lang="en-US" sz="1400" dirty="0"/>
          </a:p>
          <a:p>
            <a:pPr marL="168275" indent="-168275">
              <a:spcAft>
                <a:spcPts val="600"/>
              </a:spcAft>
              <a:buFont typeface="Arial" panose="020B0604020202020204" pitchFamily="34" charset="0"/>
              <a:buChar char="•"/>
            </a:pPr>
            <a:r>
              <a:rPr lang="en-US" sz="1400" dirty="0"/>
              <a:t>Transgender people</a:t>
            </a:r>
          </a:p>
          <a:p>
            <a:pPr marL="168275" indent="-168275">
              <a:spcAft>
                <a:spcPts val="600"/>
              </a:spcAft>
              <a:buFont typeface="Arial" panose="020B0604020202020204" pitchFamily="34" charset="0"/>
              <a:buChar char="•"/>
            </a:pPr>
            <a:r>
              <a:rPr lang="en-US" sz="1400"/>
              <a:t>People who inject drugs</a:t>
            </a:r>
            <a:endParaRPr lang="en-US" sz="1400" dirty="0"/>
          </a:p>
          <a:p>
            <a:pPr marL="168275" indent="-168275">
              <a:spcAft>
                <a:spcPts val="600"/>
              </a:spcAft>
              <a:buFont typeface="Arial" panose="020B0604020202020204" pitchFamily="34" charset="0"/>
              <a:buChar char="•"/>
            </a:pPr>
            <a:r>
              <a:rPr lang="en-US" sz="1400" dirty="0"/>
              <a:t>Prisoners</a:t>
            </a:r>
          </a:p>
          <a:p>
            <a:pPr marL="168275" indent="-168275">
              <a:spcAft>
                <a:spcPts val="600"/>
              </a:spcAft>
              <a:buFont typeface="Arial" panose="020B0604020202020204" pitchFamily="34" charset="0"/>
              <a:buChar char="•"/>
            </a:pPr>
            <a:r>
              <a:rPr lang="en-US" sz="1400" dirty="0"/>
              <a:t>Adolescent girls and young women</a:t>
            </a:r>
          </a:p>
          <a:p>
            <a:pPr marL="168275" indent="-168275">
              <a:spcAft>
                <a:spcPts val="600"/>
              </a:spcAft>
              <a:buFont typeface="Arial" panose="020B0604020202020204" pitchFamily="34" charset="0"/>
              <a:buChar char="•"/>
            </a:pPr>
            <a:r>
              <a:rPr lang="en-US" sz="1400" dirty="0"/>
              <a:t>Adolescent boys and young men</a:t>
            </a:r>
          </a:p>
          <a:p>
            <a:pPr marL="168275" indent="-168275">
              <a:spcAft>
                <a:spcPts val="600"/>
              </a:spcAft>
              <a:buFont typeface="Arial" panose="020B0604020202020204" pitchFamily="34" charset="0"/>
              <a:buChar char="•"/>
            </a:pPr>
            <a:r>
              <a:rPr lang="en-US" sz="1400" dirty="0"/>
              <a:t>Adults 25+</a:t>
            </a:r>
          </a:p>
          <a:p>
            <a:pPr marL="168275" indent="-168275">
              <a:spcAft>
                <a:spcPts val="600"/>
              </a:spcAft>
              <a:buFont typeface="Arial" panose="020B0604020202020204" pitchFamily="34" charset="0"/>
              <a:buChar char="•"/>
            </a:pPr>
            <a:r>
              <a:rPr lang="en-US" sz="1400" dirty="0"/>
              <a:t>Pregnant women</a:t>
            </a:r>
          </a:p>
          <a:p>
            <a:pPr marL="168275" indent="-168275">
              <a:spcAft>
                <a:spcPts val="600"/>
              </a:spcAft>
              <a:buFont typeface="Arial" panose="020B0604020202020204" pitchFamily="34" charset="0"/>
              <a:buChar char="•"/>
            </a:pPr>
            <a:r>
              <a:rPr lang="en-US" sz="1400"/>
              <a:t>People living with HIV</a:t>
            </a:r>
            <a:endParaRPr lang="en-US" sz="1400" dirty="0"/>
          </a:p>
        </p:txBody>
      </p:sp>
      <p:sp>
        <p:nvSpPr>
          <p:cNvPr id="8" name="Title 7">
            <a:extLst>
              <a:ext uri="{FF2B5EF4-FFF2-40B4-BE49-F238E27FC236}">
                <a16:creationId xmlns:a16="http://schemas.microsoft.com/office/drawing/2014/main" id="{D5D6FDAD-1EA3-DB76-DEA5-9E89A49ACAF0}"/>
              </a:ext>
            </a:extLst>
          </p:cNvPr>
          <p:cNvSpPr>
            <a:spLocks noGrp="1"/>
          </p:cNvSpPr>
          <p:nvPr>
            <p:ph type="title"/>
          </p:nvPr>
        </p:nvSpPr>
        <p:spPr/>
        <p:txBody>
          <a:bodyPr/>
          <a:lstStyle/>
          <a:p>
            <a:pPr algn="ctr"/>
            <a:r>
              <a:rPr lang="en-US" sz="3200"/>
              <a:t>Models help ensure consistency between intervention coverage, impact and cost</a:t>
            </a:r>
          </a:p>
        </p:txBody>
      </p:sp>
      <p:sp>
        <p:nvSpPr>
          <p:cNvPr id="3" name="Slide Number Placeholder 2">
            <a:extLst>
              <a:ext uri="{FF2B5EF4-FFF2-40B4-BE49-F238E27FC236}">
                <a16:creationId xmlns:a16="http://schemas.microsoft.com/office/drawing/2014/main" id="{643B560A-6908-655E-F4F8-D7944AA24EE3}"/>
              </a:ext>
            </a:extLst>
          </p:cNvPr>
          <p:cNvSpPr>
            <a:spLocks noGrp="1"/>
          </p:cNvSpPr>
          <p:nvPr>
            <p:ph type="sldNum" sz="quarter" idx="4294967295"/>
          </p:nvPr>
        </p:nvSpPr>
        <p:spPr>
          <a:xfrm>
            <a:off x="9709150" y="6356351"/>
            <a:ext cx="153035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457200">
              <a:defRPr/>
            </a:pPr>
            <a:fld id="{4FAB73BC-B049-4115-A692-8D63A059BFB8}" type="slidenum">
              <a:rPr lang="en-US" smtClean="0">
                <a:solidFill>
                  <a:srgbClr val="40BAD2"/>
                </a:solidFill>
                <a:latin typeface="Corbel" panose="020B0503020204020204"/>
              </a:rPr>
              <a:pPr defTabSz="457200">
                <a:defRPr/>
              </a:pPr>
              <a:t>6</a:t>
            </a:fld>
            <a:endParaRPr lang="en-US"/>
          </a:p>
        </p:txBody>
      </p:sp>
      <p:sp>
        <p:nvSpPr>
          <p:cNvPr id="13" name="Content Placeholder 12">
            <a:extLst>
              <a:ext uri="{FF2B5EF4-FFF2-40B4-BE49-F238E27FC236}">
                <a16:creationId xmlns:a16="http://schemas.microsoft.com/office/drawing/2014/main" id="{42339F9B-A831-1670-D501-B5EFE5A58320}"/>
              </a:ext>
            </a:extLst>
          </p:cNvPr>
          <p:cNvSpPr>
            <a:spLocks noGrp="1"/>
          </p:cNvSpPr>
          <p:nvPr>
            <p:ph idx="4294967295"/>
          </p:nvPr>
        </p:nvSpPr>
        <p:spPr>
          <a:xfrm>
            <a:off x="2967608" y="2060849"/>
            <a:ext cx="3200400" cy="3847207"/>
          </a:xfrm>
        </p:spPr>
        <p:txBody>
          <a:bodyPr wrap="square">
            <a:spAutoFit/>
          </a:bodyPr>
          <a:lstStyle/>
          <a:p>
            <a:pPr marL="168275" indent="-168275">
              <a:spcBef>
                <a:spcPts val="0"/>
              </a:spcBef>
              <a:spcAft>
                <a:spcPts val="600"/>
              </a:spcAft>
            </a:pPr>
            <a:r>
              <a:rPr lang="en-US" sz="1400" dirty="0"/>
              <a:t>Condoms/lube</a:t>
            </a:r>
          </a:p>
          <a:p>
            <a:pPr marL="168275" indent="-168275">
              <a:spcBef>
                <a:spcPts val="0"/>
              </a:spcBef>
              <a:spcAft>
                <a:spcPts val="600"/>
              </a:spcAft>
            </a:pPr>
            <a:r>
              <a:rPr lang="en-US" sz="1400"/>
              <a:t>PrEP / PEP</a:t>
            </a:r>
            <a:endParaRPr lang="en-US" sz="1400" dirty="0"/>
          </a:p>
          <a:p>
            <a:pPr marL="168275" indent="-168275">
              <a:spcBef>
                <a:spcPts val="0"/>
              </a:spcBef>
              <a:spcAft>
                <a:spcPts val="600"/>
              </a:spcAft>
            </a:pPr>
            <a:r>
              <a:rPr lang="en-US" sz="1400" dirty="0"/>
              <a:t>Needle/syringe programs</a:t>
            </a:r>
          </a:p>
          <a:p>
            <a:pPr marL="168275" indent="-168275">
              <a:spcBef>
                <a:spcPts val="0"/>
              </a:spcBef>
              <a:spcAft>
                <a:spcPts val="600"/>
              </a:spcAft>
            </a:pPr>
            <a:r>
              <a:rPr lang="en-US" sz="1400" dirty="0"/>
              <a:t>Opioid substitution</a:t>
            </a:r>
          </a:p>
          <a:p>
            <a:pPr marL="168275" indent="-168275">
              <a:spcBef>
                <a:spcPts val="0"/>
              </a:spcBef>
              <a:spcAft>
                <a:spcPts val="600"/>
              </a:spcAft>
            </a:pPr>
            <a:r>
              <a:rPr lang="en-US" sz="1400" dirty="0"/>
              <a:t>STI screening and treatment</a:t>
            </a:r>
          </a:p>
          <a:p>
            <a:pPr marL="168275" indent="-168275">
              <a:spcBef>
                <a:spcPts val="0"/>
              </a:spcBef>
              <a:spcAft>
                <a:spcPts val="600"/>
              </a:spcAft>
            </a:pPr>
            <a:r>
              <a:rPr lang="en-US" sz="1400"/>
              <a:t>PMTCT</a:t>
            </a:r>
            <a:endParaRPr lang="en-US" sz="1400" dirty="0"/>
          </a:p>
          <a:p>
            <a:pPr marL="168275" indent="-168275">
              <a:spcBef>
                <a:spcPts val="0"/>
              </a:spcBef>
              <a:spcAft>
                <a:spcPts val="600"/>
              </a:spcAft>
            </a:pPr>
            <a:r>
              <a:rPr lang="en-US" sz="1400"/>
              <a:t>HIV testing</a:t>
            </a:r>
            <a:endParaRPr lang="en-US" sz="1400" dirty="0"/>
          </a:p>
          <a:p>
            <a:pPr marL="168275" indent="-168275">
              <a:spcBef>
                <a:spcPts val="0"/>
              </a:spcBef>
              <a:spcAft>
                <a:spcPts val="600"/>
              </a:spcAft>
            </a:pPr>
            <a:r>
              <a:rPr lang="en-US" sz="1400" dirty="0"/>
              <a:t>Treatment</a:t>
            </a:r>
          </a:p>
          <a:p>
            <a:pPr marL="168275" indent="-168275">
              <a:spcBef>
                <a:spcPts val="0"/>
              </a:spcBef>
              <a:spcAft>
                <a:spcPts val="600"/>
              </a:spcAft>
            </a:pPr>
            <a:r>
              <a:rPr lang="en-US" sz="1400" dirty="0"/>
              <a:t>Comprehensive sexuality education</a:t>
            </a:r>
          </a:p>
          <a:p>
            <a:pPr marL="168275" indent="-168275">
              <a:spcBef>
                <a:spcPts val="0"/>
              </a:spcBef>
              <a:spcAft>
                <a:spcPts val="600"/>
              </a:spcAft>
            </a:pPr>
            <a:r>
              <a:rPr lang="en-US" sz="1400" dirty="0"/>
              <a:t>Economic empowerment</a:t>
            </a:r>
          </a:p>
          <a:p>
            <a:pPr marL="168275" indent="-168275">
              <a:spcBef>
                <a:spcPts val="0"/>
              </a:spcBef>
              <a:spcAft>
                <a:spcPts val="600"/>
              </a:spcAft>
            </a:pPr>
            <a:r>
              <a:rPr lang="en-US" sz="1400" dirty="0"/>
              <a:t>Programs to address stigma &amp; discrimination, gender-based violence, legal reform</a:t>
            </a:r>
          </a:p>
          <a:p>
            <a:pPr marL="168275" indent="-168275">
              <a:spcBef>
                <a:spcPts val="0"/>
              </a:spcBef>
              <a:spcAft>
                <a:spcPts val="600"/>
              </a:spcAft>
            </a:pPr>
            <a:r>
              <a:rPr lang="en-US" sz="1400" dirty="0"/>
              <a:t>Support functions: administration, research, </a:t>
            </a:r>
            <a:r>
              <a:rPr lang="en-US" sz="1400"/>
              <a:t>etc.</a:t>
            </a:r>
            <a:endParaRPr lang="en-US" sz="1400" dirty="0"/>
          </a:p>
        </p:txBody>
      </p:sp>
      <p:sp>
        <p:nvSpPr>
          <p:cNvPr id="14" name="TextBox 13">
            <a:extLst>
              <a:ext uri="{FF2B5EF4-FFF2-40B4-BE49-F238E27FC236}">
                <a16:creationId xmlns:a16="http://schemas.microsoft.com/office/drawing/2014/main" id="{3F488E66-9716-4C22-0C9C-7110C3F29578}"/>
              </a:ext>
            </a:extLst>
          </p:cNvPr>
          <p:cNvSpPr txBox="1"/>
          <p:nvPr/>
        </p:nvSpPr>
        <p:spPr>
          <a:xfrm>
            <a:off x="2967608" y="1578614"/>
            <a:ext cx="3200400" cy="403957"/>
          </a:xfrm>
          <a:prstGeom prst="rect">
            <a:avLst/>
          </a:prstGeom>
          <a:noFill/>
        </p:spPr>
        <p:txBody>
          <a:bodyPr wrap="square" rtlCol="0">
            <a:spAutoFit/>
          </a:bodyPr>
          <a:lstStyle/>
          <a:p>
            <a:pPr algn="ctr"/>
            <a:r>
              <a:rPr lang="en-US" sz="2025" b="1" u="sng" dirty="0"/>
              <a:t>Interventions</a:t>
            </a:r>
          </a:p>
        </p:txBody>
      </p:sp>
      <p:sp>
        <p:nvSpPr>
          <p:cNvPr id="16" name="Right Brace 15">
            <a:extLst>
              <a:ext uri="{FF2B5EF4-FFF2-40B4-BE49-F238E27FC236}">
                <a16:creationId xmlns:a16="http://schemas.microsoft.com/office/drawing/2014/main" id="{6A8BCA87-FE50-19E9-F957-24B353CBAAF0}"/>
              </a:ext>
            </a:extLst>
          </p:cNvPr>
          <p:cNvSpPr/>
          <p:nvPr/>
        </p:nvSpPr>
        <p:spPr>
          <a:xfrm>
            <a:off x="8958761" y="2062869"/>
            <a:ext cx="320040" cy="2935224"/>
          </a:xfrm>
          <a:prstGeom prst="rightBrace">
            <a:avLst/>
          </a:prstGeom>
          <a:ln w="38100">
            <a:solidFill>
              <a:srgbClr val="49338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49338F"/>
              </a:solidFill>
            </a:endParaRPr>
          </a:p>
        </p:txBody>
      </p:sp>
      <p:sp>
        <p:nvSpPr>
          <p:cNvPr id="18" name="Right Brace 17">
            <a:extLst>
              <a:ext uri="{FF2B5EF4-FFF2-40B4-BE49-F238E27FC236}">
                <a16:creationId xmlns:a16="http://schemas.microsoft.com/office/drawing/2014/main" id="{D3FBE669-C0F0-B729-8827-962BEE444D77}"/>
              </a:ext>
            </a:extLst>
          </p:cNvPr>
          <p:cNvSpPr/>
          <p:nvPr/>
        </p:nvSpPr>
        <p:spPr>
          <a:xfrm rot="10800000">
            <a:off x="2783633" y="2060849"/>
            <a:ext cx="320040" cy="3849624"/>
          </a:xfrm>
          <a:prstGeom prst="rightBrace">
            <a:avLst/>
          </a:prstGeom>
          <a:ln w="38100">
            <a:solidFill>
              <a:srgbClr val="49338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49338F"/>
              </a:solidFill>
            </a:endParaRPr>
          </a:p>
        </p:txBody>
      </p:sp>
      <p:sp>
        <p:nvSpPr>
          <p:cNvPr id="2" name="Oval 1">
            <a:extLst>
              <a:ext uri="{FF2B5EF4-FFF2-40B4-BE49-F238E27FC236}">
                <a16:creationId xmlns:a16="http://schemas.microsoft.com/office/drawing/2014/main" id="{2D0F8484-EE32-15E1-F448-386A04AF68D9}"/>
              </a:ext>
            </a:extLst>
          </p:cNvPr>
          <p:cNvSpPr/>
          <p:nvPr/>
        </p:nvSpPr>
        <p:spPr>
          <a:xfrm>
            <a:off x="1200037" y="3217965"/>
            <a:ext cx="1554480" cy="1554480"/>
          </a:xfrm>
          <a:prstGeom prst="ellipse">
            <a:avLst/>
          </a:prstGeom>
          <a:solidFill>
            <a:schemeClr val="bg1"/>
          </a:solidFill>
          <a:ln w="63500">
            <a:solidFill>
              <a:srgbClr val="49338F"/>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normAutofit/>
          </a:bodyPr>
          <a:lstStyle/>
          <a:p>
            <a:pPr algn="ctr"/>
            <a:r>
              <a:rPr lang="en-US" b="1">
                <a:solidFill>
                  <a:srgbClr val="49338F"/>
                </a:solidFill>
              </a:rPr>
              <a:t>Financial resources</a:t>
            </a:r>
          </a:p>
        </p:txBody>
      </p:sp>
      <p:sp>
        <p:nvSpPr>
          <p:cNvPr id="11" name="Oval 10">
            <a:extLst>
              <a:ext uri="{FF2B5EF4-FFF2-40B4-BE49-F238E27FC236}">
                <a16:creationId xmlns:a16="http://schemas.microsoft.com/office/drawing/2014/main" id="{70369C30-C3C3-10D6-151A-5111D992548B}"/>
              </a:ext>
            </a:extLst>
          </p:cNvPr>
          <p:cNvSpPr/>
          <p:nvPr/>
        </p:nvSpPr>
        <p:spPr>
          <a:xfrm>
            <a:off x="9294048" y="2753241"/>
            <a:ext cx="1554480" cy="1554480"/>
          </a:xfrm>
          <a:prstGeom prst="ellipse">
            <a:avLst/>
          </a:prstGeom>
          <a:solidFill>
            <a:schemeClr val="bg1"/>
          </a:solidFill>
          <a:ln w="63500">
            <a:solidFill>
              <a:srgbClr val="49338F"/>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b="1">
                <a:solidFill>
                  <a:srgbClr val="49338F"/>
                </a:solidFill>
              </a:rPr>
              <a:t>Impact</a:t>
            </a:r>
          </a:p>
        </p:txBody>
      </p:sp>
      <p:sp>
        <p:nvSpPr>
          <p:cNvPr id="15" name="TextBox 14">
            <a:extLst>
              <a:ext uri="{FF2B5EF4-FFF2-40B4-BE49-F238E27FC236}">
                <a16:creationId xmlns:a16="http://schemas.microsoft.com/office/drawing/2014/main" id="{4273CB8F-3EF7-CB30-D969-73A762D400DB}"/>
              </a:ext>
            </a:extLst>
          </p:cNvPr>
          <p:cNvSpPr txBox="1"/>
          <p:nvPr/>
        </p:nvSpPr>
        <p:spPr>
          <a:xfrm>
            <a:off x="6063952" y="1578614"/>
            <a:ext cx="3200400" cy="403957"/>
          </a:xfrm>
          <a:prstGeom prst="rect">
            <a:avLst/>
          </a:prstGeom>
          <a:noFill/>
        </p:spPr>
        <p:txBody>
          <a:bodyPr wrap="square" rtlCol="0">
            <a:spAutoFit/>
          </a:bodyPr>
          <a:lstStyle/>
          <a:p>
            <a:pPr algn="ctr"/>
            <a:r>
              <a:rPr lang="en-US" sz="2025" b="1" u="sng"/>
              <a:t>Population Groups</a:t>
            </a:r>
            <a:endParaRPr lang="en-US" sz="2025" b="1" u="sng" dirty="0"/>
          </a:p>
        </p:txBody>
      </p:sp>
    </p:spTree>
    <p:extLst>
      <p:ext uri="{BB962C8B-B14F-4D97-AF65-F5344CB8AC3E}">
        <p14:creationId xmlns:p14="http://schemas.microsoft.com/office/powerpoint/2010/main" val="3861791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A7631-4987-2E90-742C-224D4A219F7C}"/>
              </a:ext>
            </a:extLst>
          </p:cNvPr>
          <p:cNvSpPr>
            <a:spLocks noGrp="1"/>
          </p:cNvSpPr>
          <p:nvPr>
            <p:ph type="title"/>
          </p:nvPr>
        </p:nvSpPr>
        <p:spPr>
          <a:xfrm>
            <a:off x="318655" y="365125"/>
            <a:ext cx="6539345" cy="1325563"/>
          </a:xfrm>
        </p:spPr>
        <p:txBody>
          <a:bodyPr/>
          <a:lstStyle/>
          <a:p>
            <a:r>
              <a:rPr lang="en-US" dirty="0"/>
              <a:t>Example of impact analysis</a:t>
            </a:r>
          </a:p>
        </p:txBody>
      </p:sp>
      <p:sp>
        <p:nvSpPr>
          <p:cNvPr id="3" name="Content Placeholder 2">
            <a:extLst>
              <a:ext uri="{FF2B5EF4-FFF2-40B4-BE49-F238E27FC236}">
                <a16:creationId xmlns:a16="http://schemas.microsoft.com/office/drawing/2014/main" id="{68AF0715-A675-5CFD-865F-D1FE7FAE8B85}"/>
              </a:ext>
            </a:extLst>
          </p:cNvPr>
          <p:cNvSpPr>
            <a:spLocks noGrp="1"/>
          </p:cNvSpPr>
          <p:nvPr>
            <p:ph sz="half" idx="1"/>
          </p:nvPr>
        </p:nvSpPr>
        <p:spPr>
          <a:xfrm>
            <a:off x="838200" y="1690688"/>
            <a:ext cx="5181600" cy="4351338"/>
          </a:xfrm>
        </p:spPr>
        <p:txBody>
          <a:bodyPr/>
          <a:lstStyle/>
          <a:p>
            <a:r>
              <a:rPr lang="en-US" dirty="0"/>
              <a:t>Compare two scenarios, with and without PrEP scale up</a:t>
            </a:r>
          </a:p>
          <a:p>
            <a:r>
              <a:rPr lang="en-US" dirty="0"/>
              <a:t>Calculate infections, deaths and DALYs averted</a:t>
            </a:r>
          </a:p>
          <a:p>
            <a:r>
              <a:rPr lang="en-US" dirty="0"/>
              <a:t>Calculate incremental costs</a:t>
            </a:r>
          </a:p>
          <a:p>
            <a:r>
              <a:rPr lang="en-US" dirty="0"/>
              <a:t>Calculate cost per infection averted</a:t>
            </a:r>
          </a:p>
          <a:p>
            <a:pPr lvl="1"/>
            <a:r>
              <a:rPr lang="en-US" dirty="0"/>
              <a:t>$91 million / 12,000 = $7600/IA</a:t>
            </a:r>
          </a:p>
          <a:p>
            <a:endParaRPr lang="en-US" dirty="0"/>
          </a:p>
        </p:txBody>
      </p:sp>
      <p:sp>
        <p:nvSpPr>
          <p:cNvPr id="5" name="Slide Number Placeholder 4">
            <a:extLst>
              <a:ext uri="{FF2B5EF4-FFF2-40B4-BE49-F238E27FC236}">
                <a16:creationId xmlns:a16="http://schemas.microsoft.com/office/drawing/2014/main" id="{3208D6AE-CE16-D7DD-8234-266C70B85D7D}"/>
              </a:ext>
            </a:extLst>
          </p:cNvPr>
          <p:cNvSpPr>
            <a:spLocks noGrp="1"/>
          </p:cNvSpPr>
          <p:nvPr>
            <p:ph type="sldNum" sz="quarter" idx="12"/>
          </p:nvPr>
        </p:nvSpPr>
        <p:spPr/>
        <p:txBody>
          <a:bodyPr/>
          <a:lstStyle/>
          <a:p>
            <a:fld id="{CF13D369-8700-4468-8CC4-EE7C53720160}" type="slidenum">
              <a:rPr lang="en-US" smtClean="0"/>
              <a:t>7</a:t>
            </a:fld>
            <a:endParaRPr lang="en-US"/>
          </a:p>
        </p:txBody>
      </p:sp>
      <p:pic>
        <p:nvPicPr>
          <p:cNvPr id="7" name="Picture 6">
            <a:extLst>
              <a:ext uri="{FF2B5EF4-FFF2-40B4-BE49-F238E27FC236}">
                <a16:creationId xmlns:a16="http://schemas.microsoft.com/office/drawing/2014/main" id="{9BDA19EF-6118-52D0-63CD-626F7D901445}"/>
              </a:ext>
            </a:extLst>
          </p:cNvPr>
          <p:cNvPicPr>
            <a:picLocks noChangeAspect="1"/>
          </p:cNvPicPr>
          <p:nvPr/>
        </p:nvPicPr>
        <p:blipFill>
          <a:blip r:embed="rId2"/>
          <a:stretch>
            <a:fillRect/>
          </a:stretch>
        </p:blipFill>
        <p:spPr>
          <a:xfrm>
            <a:off x="6858000" y="693402"/>
            <a:ext cx="4572000" cy="2555749"/>
          </a:xfrm>
          <a:prstGeom prst="rect">
            <a:avLst/>
          </a:prstGeom>
        </p:spPr>
      </p:pic>
      <p:pic>
        <p:nvPicPr>
          <p:cNvPr id="9" name="Picture 8">
            <a:extLst>
              <a:ext uri="{FF2B5EF4-FFF2-40B4-BE49-F238E27FC236}">
                <a16:creationId xmlns:a16="http://schemas.microsoft.com/office/drawing/2014/main" id="{340ACE68-1929-DC4E-8763-99FF5DA6C02E}"/>
              </a:ext>
            </a:extLst>
          </p:cNvPr>
          <p:cNvPicPr>
            <a:picLocks noChangeAspect="1"/>
          </p:cNvPicPr>
          <p:nvPr/>
        </p:nvPicPr>
        <p:blipFill>
          <a:blip r:embed="rId3"/>
          <a:stretch>
            <a:fillRect/>
          </a:stretch>
        </p:blipFill>
        <p:spPr>
          <a:xfrm>
            <a:off x="6858000" y="3429000"/>
            <a:ext cx="4572000" cy="2555748"/>
          </a:xfrm>
          <a:prstGeom prst="rect">
            <a:avLst/>
          </a:prstGeom>
        </p:spPr>
      </p:pic>
      <p:sp>
        <p:nvSpPr>
          <p:cNvPr id="10" name="TextBox 9">
            <a:extLst>
              <a:ext uri="{FF2B5EF4-FFF2-40B4-BE49-F238E27FC236}">
                <a16:creationId xmlns:a16="http://schemas.microsoft.com/office/drawing/2014/main" id="{0337EACF-2BC9-FC4F-658E-B1CB928DCE00}"/>
              </a:ext>
            </a:extLst>
          </p:cNvPr>
          <p:cNvSpPr txBox="1"/>
          <p:nvPr/>
        </p:nvSpPr>
        <p:spPr>
          <a:xfrm>
            <a:off x="8417626" y="1844894"/>
            <a:ext cx="2215540" cy="646331"/>
          </a:xfrm>
          <a:prstGeom prst="rect">
            <a:avLst/>
          </a:prstGeom>
          <a:solidFill>
            <a:schemeClr val="accent4">
              <a:lumMod val="20000"/>
              <a:lumOff val="80000"/>
            </a:schemeClr>
          </a:solidFill>
        </p:spPr>
        <p:txBody>
          <a:bodyPr wrap="square" rtlCol="0">
            <a:spAutoFit/>
          </a:bodyPr>
          <a:lstStyle/>
          <a:p>
            <a:r>
              <a:rPr lang="en-US" dirty="0"/>
              <a:t>12,000 infections averted 2026-2030</a:t>
            </a:r>
          </a:p>
        </p:txBody>
      </p:sp>
      <p:sp>
        <p:nvSpPr>
          <p:cNvPr id="11" name="TextBox 10">
            <a:extLst>
              <a:ext uri="{FF2B5EF4-FFF2-40B4-BE49-F238E27FC236}">
                <a16:creationId xmlns:a16="http://schemas.microsoft.com/office/drawing/2014/main" id="{18CC56F7-9BBE-E7AA-D88C-C6F25FADB3FC}"/>
              </a:ext>
            </a:extLst>
          </p:cNvPr>
          <p:cNvSpPr txBox="1"/>
          <p:nvPr/>
        </p:nvSpPr>
        <p:spPr>
          <a:xfrm>
            <a:off x="8610600" y="4948312"/>
            <a:ext cx="2215540" cy="646331"/>
          </a:xfrm>
          <a:prstGeom prst="rect">
            <a:avLst/>
          </a:prstGeom>
          <a:solidFill>
            <a:schemeClr val="accent4">
              <a:lumMod val="20000"/>
              <a:lumOff val="80000"/>
            </a:schemeClr>
          </a:solidFill>
        </p:spPr>
        <p:txBody>
          <a:bodyPr wrap="square" rtlCol="0">
            <a:spAutoFit/>
          </a:bodyPr>
          <a:lstStyle/>
          <a:p>
            <a:r>
              <a:rPr lang="en-US" dirty="0"/>
              <a:t>Incremental cost = US$ 91 million</a:t>
            </a:r>
          </a:p>
        </p:txBody>
      </p:sp>
    </p:spTree>
    <p:extLst>
      <p:ext uri="{BB962C8B-B14F-4D97-AF65-F5344CB8AC3E}">
        <p14:creationId xmlns:p14="http://schemas.microsoft.com/office/powerpoint/2010/main" val="290068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6E8B1-4388-807F-FD19-339731769CB0}"/>
              </a:ext>
            </a:extLst>
          </p:cNvPr>
          <p:cNvSpPr>
            <a:spLocks noGrp="1"/>
          </p:cNvSpPr>
          <p:nvPr>
            <p:ph type="title"/>
          </p:nvPr>
        </p:nvSpPr>
        <p:spPr>
          <a:xfrm>
            <a:off x="169817" y="2166612"/>
            <a:ext cx="3598043" cy="2515249"/>
          </a:xfrm>
        </p:spPr>
        <p:txBody>
          <a:bodyPr>
            <a:normAutofit fontScale="90000"/>
          </a:bodyPr>
          <a:lstStyle/>
          <a:p>
            <a:r>
              <a:rPr lang="en-US" sz="3200" dirty="0"/>
              <a:t>The cost-effectiveness </a:t>
            </a:r>
            <a:br>
              <a:rPr lang="en-US" sz="3200" dirty="0"/>
            </a:br>
            <a:r>
              <a:rPr lang="en-US" sz="3200" dirty="0"/>
              <a:t>tool in Goals can be used to assess the cost and impact of individual interventions.</a:t>
            </a:r>
            <a:br>
              <a:rPr lang="en-US" sz="3200" dirty="0"/>
            </a:br>
            <a:br>
              <a:rPr lang="en-US" sz="3200" dirty="0"/>
            </a:br>
            <a:r>
              <a:rPr lang="en-US" sz="3200" dirty="0"/>
              <a:t>This information can be used to determine optimal allocation of a given amount of funding.</a:t>
            </a:r>
          </a:p>
        </p:txBody>
      </p:sp>
      <p:graphicFrame>
        <p:nvGraphicFramePr>
          <p:cNvPr id="11" name="Content Placeholder 10">
            <a:extLst>
              <a:ext uri="{FF2B5EF4-FFF2-40B4-BE49-F238E27FC236}">
                <a16:creationId xmlns:a16="http://schemas.microsoft.com/office/drawing/2014/main" id="{8DDCA43D-2142-994B-7441-2BC7416B353C}"/>
              </a:ext>
            </a:extLst>
          </p:cNvPr>
          <p:cNvGraphicFramePr>
            <a:graphicFrameLocks noGrp="1"/>
          </p:cNvGraphicFramePr>
          <p:nvPr>
            <p:ph idx="1"/>
            <p:extLst>
              <p:ext uri="{D42A27DB-BD31-4B8C-83A1-F6EECF244321}">
                <p14:modId xmlns:p14="http://schemas.microsoft.com/office/powerpoint/2010/main" val="1366922207"/>
              </p:ext>
            </p:extLst>
          </p:nvPr>
        </p:nvGraphicFramePr>
        <p:xfrm>
          <a:off x="3868738" y="863600"/>
          <a:ext cx="7315200" cy="5121275"/>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C2E25747-1292-661B-98B2-37BAF05575B1}"/>
              </a:ext>
            </a:extLst>
          </p:cNvPr>
          <p:cNvSpPr txBox="1"/>
          <p:nvPr/>
        </p:nvSpPr>
        <p:spPr>
          <a:xfrm>
            <a:off x="9445336" y="4582391"/>
            <a:ext cx="519546" cy="307777"/>
          </a:xfrm>
          <a:prstGeom prst="rect">
            <a:avLst/>
          </a:prstGeom>
          <a:noFill/>
        </p:spPr>
        <p:txBody>
          <a:bodyPr wrap="square" rtlCol="0">
            <a:spAutoFit/>
          </a:bodyPr>
          <a:lstStyle/>
          <a:p>
            <a:r>
              <a:rPr lang="en-US" sz="1400" dirty="0"/>
              <a:t>ART</a:t>
            </a:r>
            <a:endParaRPr lang="en-US" dirty="0"/>
          </a:p>
        </p:txBody>
      </p:sp>
      <p:sp>
        <p:nvSpPr>
          <p:cNvPr id="13" name="TextBox 12">
            <a:extLst>
              <a:ext uri="{FF2B5EF4-FFF2-40B4-BE49-F238E27FC236}">
                <a16:creationId xmlns:a16="http://schemas.microsoft.com/office/drawing/2014/main" id="{0E15FEE5-F6A3-B1B7-5613-27940EAB08B8}"/>
              </a:ext>
            </a:extLst>
          </p:cNvPr>
          <p:cNvSpPr txBox="1"/>
          <p:nvPr/>
        </p:nvSpPr>
        <p:spPr>
          <a:xfrm>
            <a:off x="7294417" y="4457699"/>
            <a:ext cx="931863" cy="307777"/>
          </a:xfrm>
          <a:prstGeom prst="rect">
            <a:avLst/>
          </a:prstGeom>
          <a:noFill/>
        </p:spPr>
        <p:txBody>
          <a:bodyPr wrap="square" rtlCol="0">
            <a:spAutoFit/>
          </a:bodyPr>
          <a:lstStyle/>
          <a:p>
            <a:r>
              <a:rPr lang="en-US" sz="1400" dirty="0"/>
              <a:t>Condoms</a:t>
            </a:r>
            <a:endParaRPr lang="en-US" dirty="0"/>
          </a:p>
        </p:txBody>
      </p:sp>
      <p:sp>
        <p:nvSpPr>
          <p:cNvPr id="14" name="TextBox 13">
            <a:extLst>
              <a:ext uri="{FF2B5EF4-FFF2-40B4-BE49-F238E27FC236}">
                <a16:creationId xmlns:a16="http://schemas.microsoft.com/office/drawing/2014/main" id="{EA5CD6D3-E898-5113-F1AD-59D977BA5EFB}"/>
              </a:ext>
            </a:extLst>
          </p:cNvPr>
          <p:cNvSpPr txBox="1"/>
          <p:nvPr/>
        </p:nvSpPr>
        <p:spPr>
          <a:xfrm>
            <a:off x="5539184" y="1222663"/>
            <a:ext cx="1113632" cy="307777"/>
          </a:xfrm>
          <a:prstGeom prst="rect">
            <a:avLst/>
          </a:prstGeom>
          <a:noFill/>
        </p:spPr>
        <p:txBody>
          <a:bodyPr wrap="square" rtlCol="0">
            <a:spAutoFit/>
          </a:bodyPr>
          <a:lstStyle/>
          <a:p>
            <a:r>
              <a:rPr lang="en-US" sz="1400" dirty="0"/>
              <a:t>AGYW PrEP</a:t>
            </a:r>
            <a:endParaRPr lang="en-US" dirty="0"/>
          </a:p>
        </p:txBody>
      </p:sp>
      <p:sp>
        <p:nvSpPr>
          <p:cNvPr id="15" name="TextBox 14">
            <a:extLst>
              <a:ext uri="{FF2B5EF4-FFF2-40B4-BE49-F238E27FC236}">
                <a16:creationId xmlns:a16="http://schemas.microsoft.com/office/drawing/2014/main" id="{A6C088A7-9AC4-295F-44EA-766E913F3762}"/>
              </a:ext>
            </a:extLst>
          </p:cNvPr>
          <p:cNvSpPr txBox="1"/>
          <p:nvPr/>
        </p:nvSpPr>
        <p:spPr>
          <a:xfrm>
            <a:off x="5442201" y="3295992"/>
            <a:ext cx="2153554" cy="307777"/>
          </a:xfrm>
          <a:prstGeom prst="rect">
            <a:avLst/>
          </a:prstGeom>
          <a:noFill/>
        </p:spPr>
        <p:txBody>
          <a:bodyPr wrap="square" rtlCol="0">
            <a:spAutoFit/>
          </a:bodyPr>
          <a:lstStyle/>
          <a:p>
            <a:r>
              <a:rPr lang="en-US" sz="1400" dirty="0"/>
              <a:t>Economic empowerment</a:t>
            </a:r>
            <a:endParaRPr lang="en-US" dirty="0"/>
          </a:p>
        </p:txBody>
      </p:sp>
      <p:sp>
        <p:nvSpPr>
          <p:cNvPr id="16" name="TextBox 15">
            <a:extLst>
              <a:ext uri="{FF2B5EF4-FFF2-40B4-BE49-F238E27FC236}">
                <a16:creationId xmlns:a16="http://schemas.microsoft.com/office/drawing/2014/main" id="{9A7F3E93-300E-B2A8-8846-19F435BEA9C8}"/>
              </a:ext>
            </a:extLst>
          </p:cNvPr>
          <p:cNvSpPr txBox="1"/>
          <p:nvPr/>
        </p:nvSpPr>
        <p:spPr>
          <a:xfrm>
            <a:off x="5539184" y="3962832"/>
            <a:ext cx="2153554" cy="307777"/>
          </a:xfrm>
          <a:prstGeom prst="rect">
            <a:avLst/>
          </a:prstGeom>
          <a:noFill/>
        </p:spPr>
        <p:txBody>
          <a:bodyPr wrap="square" rtlCol="0">
            <a:spAutoFit/>
          </a:bodyPr>
          <a:lstStyle/>
          <a:p>
            <a:r>
              <a:rPr lang="en-US" sz="1400" dirty="0"/>
              <a:t>FSW PrEP</a:t>
            </a:r>
            <a:endParaRPr lang="en-US" dirty="0"/>
          </a:p>
        </p:txBody>
      </p:sp>
      <p:sp>
        <p:nvSpPr>
          <p:cNvPr id="17" name="TextBox 16">
            <a:extLst>
              <a:ext uri="{FF2B5EF4-FFF2-40B4-BE49-F238E27FC236}">
                <a16:creationId xmlns:a16="http://schemas.microsoft.com/office/drawing/2014/main" id="{6711B7B4-B63B-922A-CF2B-19F2487CA756}"/>
              </a:ext>
            </a:extLst>
          </p:cNvPr>
          <p:cNvSpPr txBox="1"/>
          <p:nvPr/>
        </p:nvSpPr>
        <p:spPr>
          <a:xfrm>
            <a:off x="5605477" y="4868716"/>
            <a:ext cx="490523" cy="307777"/>
          </a:xfrm>
          <a:prstGeom prst="rect">
            <a:avLst/>
          </a:prstGeom>
          <a:noFill/>
        </p:spPr>
        <p:txBody>
          <a:bodyPr wrap="square" rtlCol="0">
            <a:spAutoFit/>
          </a:bodyPr>
          <a:lstStyle/>
          <a:p>
            <a:r>
              <a:rPr lang="en-US" sz="1400" dirty="0"/>
              <a:t>CSE</a:t>
            </a:r>
            <a:endParaRPr lang="en-US" dirty="0"/>
          </a:p>
        </p:txBody>
      </p:sp>
      <p:sp>
        <p:nvSpPr>
          <p:cNvPr id="18" name="TextBox 17">
            <a:extLst>
              <a:ext uri="{FF2B5EF4-FFF2-40B4-BE49-F238E27FC236}">
                <a16:creationId xmlns:a16="http://schemas.microsoft.com/office/drawing/2014/main" id="{470AF824-4863-179A-DA24-8112B3AC4E09}"/>
              </a:ext>
            </a:extLst>
          </p:cNvPr>
          <p:cNvSpPr txBox="1"/>
          <p:nvPr/>
        </p:nvSpPr>
        <p:spPr>
          <a:xfrm>
            <a:off x="4937140" y="5022604"/>
            <a:ext cx="602044" cy="307777"/>
          </a:xfrm>
          <a:prstGeom prst="rect">
            <a:avLst/>
          </a:prstGeom>
          <a:noFill/>
        </p:spPr>
        <p:txBody>
          <a:bodyPr wrap="square" rtlCol="0">
            <a:spAutoFit/>
          </a:bodyPr>
          <a:lstStyle/>
          <a:p>
            <a:r>
              <a:rPr lang="en-US" sz="1400" dirty="0"/>
              <a:t>FSW</a:t>
            </a:r>
            <a:endParaRPr lang="en-US" dirty="0"/>
          </a:p>
        </p:txBody>
      </p:sp>
      <p:sp>
        <p:nvSpPr>
          <p:cNvPr id="19" name="TextBox 18">
            <a:extLst>
              <a:ext uri="{FF2B5EF4-FFF2-40B4-BE49-F238E27FC236}">
                <a16:creationId xmlns:a16="http://schemas.microsoft.com/office/drawing/2014/main" id="{0B9B8E3E-14A1-2926-72AA-6424E3608740}"/>
              </a:ext>
            </a:extLst>
          </p:cNvPr>
          <p:cNvSpPr txBox="1"/>
          <p:nvPr/>
        </p:nvSpPr>
        <p:spPr>
          <a:xfrm>
            <a:off x="5141178" y="4226836"/>
            <a:ext cx="760857" cy="307777"/>
          </a:xfrm>
          <a:prstGeom prst="rect">
            <a:avLst/>
          </a:prstGeom>
          <a:noFill/>
        </p:spPr>
        <p:txBody>
          <a:bodyPr wrap="square" rtlCol="0">
            <a:spAutoFit/>
          </a:bodyPr>
          <a:lstStyle/>
          <a:p>
            <a:r>
              <a:rPr lang="en-US" sz="1400"/>
              <a:t>OAT</a:t>
            </a:r>
            <a:endParaRPr lang="en-US" dirty="0"/>
          </a:p>
        </p:txBody>
      </p:sp>
      <p:sp>
        <p:nvSpPr>
          <p:cNvPr id="20" name="TextBox 19">
            <a:extLst>
              <a:ext uri="{FF2B5EF4-FFF2-40B4-BE49-F238E27FC236}">
                <a16:creationId xmlns:a16="http://schemas.microsoft.com/office/drawing/2014/main" id="{273DF4DF-177C-AE22-2394-53170B7530F9}"/>
              </a:ext>
            </a:extLst>
          </p:cNvPr>
          <p:cNvSpPr txBox="1"/>
          <p:nvPr/>
        </p:nvSpPr>
        <p:spPr>
          <a:xfrm>
            <a:off x="4603083" y="4489388"/>
            <a:ext cx="760858" cy="553998"/>
          </a:xfrm>
          <a:prstGeom prst="rect">
            <a:avLst/>
          </a:prstGeom>
          <a:noFill/>
        </p:spPr>
        <p:txBody>
          <a:bodyPr wrap="square" rtlCol="0">
            <a:spAutoFit/>
          </a:bodyPr>
          <a:lstStyle/>
          <a:p>
            <a:r>
              <a:rPr lang="en-US" sz="1000" dirty="0"/>
              <a:t>MSM PrEP</a:t>
            </a:r>
          </a:p>
          <a:p>
            <a:r>
              <a:rPr lang="en-US" sz="1000" dirty="0"/>
              <a:t>MSM</a:t>
            </a:r>
          </a:p>
          <a:p>
            <a:r>
              <a:rPr lang="en-US" sz="1000" dirty="0"/>
              <a:t>N&amp;S</a:t>
            </a:r>
            <a:endParaRPr lang="en-US" sz="1100" dirty="0"/>
          </a:p>
        </p:txBody>
      </p:sp>
      <p:sp>
        <p:nvSpPr>
          <p:cNvPr id="21" name="TextBox 20">
            <a:extLst>
              <a:ext uri="{FF2B5EF4-FFF2-40B4-BE49-F238E27FC236}">
                <a16:creationId xmlns:a16="http://schemas.microsoft.com/office/drawing/2014/main" id="{66C5E145-9500-605A-434C-C545AF3D39B9}"/>
              </a:ext>
            </a:extLst>
          </p:cNvPr>
          <p:cNvSpPr txBox="1"/>
          <p:nvPr/>
        </p:nvSpPr>
        <p:spPr>
          <a:xfrm>
            <a:off x="588926" y="6268952"/>
            <a:ext cx="6816436" cy="307777"/>
          </a:xfrm>
          <a:prstGeom prst="rect">
            <a:avLst/>
          </a:prstGeom>
          <a:noFill/>
        </p:spPr>
        <p:txBody>
          <a:bodyPr wrap="square" rtlCol="0">
            <a:spAutoFit/>
          </a:bodyPr>
          <a:lstStyle/>
          <a:p>
            <a:r>
              <a:rPr lang="en-US" sz="1400" b="1">
                <a:solidFill>
                  <a:schemeClr val="bg1"/>
                </a:solidFill>
              </a:rPr>
              <a:t>Results vary </a:t>
            </a:r>
            <a:r>
              <a:rPr lang="en-US" sz="1400" b="1" dirty="0">
                <a:solidFill>
                  <a:schemeClr val="bg1"/>
                </a:solidFill>
              </a:rPr>
              <a:t>by context, current coverage, unit costs and degree of targeting</a:t>
            </a:r>
          </a:p>
        </p:txBody>
      </p:sp>
      <p:sp>
        <p:nvSpPr>
          <p:cNvPr id="3" name="TextBox 2">
            <a:extLst>
              <a:ext uri="{FF2B5EF4-FFF2-40B4-BE49-F238E27FC236}">
                <a16:creationId xmlns:a16="http://schemas.microsoft.com/office/drawing/2014/main" id="{E449C32B-2D49-0293-C8B0-D31C7EC7607D}"/>
              </a:ext>
            </a:extLst>
          </p:cNvPr>
          <p:cNvSpPr txBox="1"/>
          <p:nvPr/>
        </p:nvSpPr>
        <p:spPr>
          <a:xfrm>
            <a:off x="6533559" y="4690042"/>
            <a:ext cx="760858" cy="307777"/>
          </a:xfrm>
          <a:prstGeom prst="rect">
            <a:avLst/>
          </a:prstGeom>
          <a:noFill/>
        </p:spPr>
        <p:txBody>
          <a:bodyPr wrap="square" rtlCol="0">
            <a:spAutoFit/>
          </a:bodyPr>
          <a:lstStyle/>
          <a:p>
            <a:r>
              <a:rPr lang="en-US" sz="1400" dirty="0"/>
              <a:t>VMMC</a:t>
            </a:r>
            <a:endParaRPr lang="en-US" dirty="0"/>
          </a:p>
        </p:txBody>
      </p:sp>
    </p:spTree>
    <p:extLst>
      <p:ext uri="{BB962C8B-B14F-4D97-AF65-F5344CB8AC3E}">
        <p14:creationId xmlns:p14="http://schemas.microsoft.com/office/powerpoint/2010/main" val="744905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4166A-F823-5261-0A46-DE1958447B7F}"/>
              </a:ext>
            </a:extLst>
          </p:cNvPr>
          <p:cNvSpPr>
            <a:spLocks noGrp="1"/>
          </p:cNvSpPr>
          <p:nvPr>
            <p:ph type="title"/>
          </p:nvPr>
        </p:nvSpPr>
        <p:spPr/>
        <p:txBody>
          <a:bodyPr/>
          <a:lstStyle/>
          <a:p>
            <a:r>
              <a:rPr lang="en-US" dirty="0"/>
              <a:t>Uses of modeling for prioritization for GC8 </a:t>
            </a:r>
          </a:p>
        </p:txBody>
      </p:sp>
      <p:sp>
        <p:nvSpPr>
          <p:cNvPr id="3" name="Content Placeholder 2">
            <a:extLst>
              <a:ext uri="{FF2B5EF4-FFF2-40B4-BE49-F238E27FC236}">
                <a16:creationId xmlns:a16="http://schemas.microsoft.com/office/drawing/2014/main" id="{FFFD12A9-932C-9988-57D7-86269422621D}"/>
              </a:ext>
            </a:extLst>
          </p:cNvPr>
          <p:cNvSpPr>
            <a:spLocks noGrp="1"/>
          </p:cNvSpPr>
          <p:nvPr>
            <p:ph idx="1"/>
          </p:nvPr>
        </p:nvSpPr>
        <p:spPr>
          <a:xfrm>
            <a:off x="838200" y="1476103"/>
            <a:ext cx="10515600" cy="4700860"/>
          </a:xfrm>
        </p:spPr>
        <p:txBody>
          <a:bodyPr>
            <a:normAutofit/>
          </a:bodyPr>
          <a:lstStyle/>
          <a:p>
            <a:r>
              <a:rPr lang="en-US" sz="3200" dirty="0"/>
              <a:t>Use cost-effectiveness analysis to assist with resource allocation decisions</a:t>
            </a:r>
          </a:p>
          <a:p>
            <a:r>
              <a:rPr lang="en-US" sz="3200" dirty="0"/>
              <a:t>Estimate the expected impact of your funding request</a:t>
            </a:r>
          </a:p>
          <a:p>
            <a:r>
              <a:rPr lang="en-US" sz="3200" dirty="0"/>
              <a:t>Show the cost-effectiveness of your proposed allocation of funds</a:t>
            </a:r>
          </a:p>
          <a:p>
            <a:r>
              <a:rPr lang="en-US" sz="3200" dirty="0"/>
              <a:t>Estimate resource gaps</a:t>
            </a:r>
          </a:p>
          <a:p>
            <a:pPr lvl="1"/>
            <a:r>
              <a:rPr lang="en-US" sz="2800" dirty="0"/>
              <a:t>To achieve target coverage levels</a:t>
            </a:r>
          </a:p>
          <a:p>
            <a:pPr lvl="1"/>
            <a:r>
              <a:rPr lang="en-US" sz="2800" dirty="0"/>
              <a:t>To reach epidemic control</a:t>
            </a:r>
          </a:p>
        </p:txBody>
      </p:sp>
      <p:sp>
        <p:nvSpPr>
          <p:cNvPr id="4" name="Slide Number Placeholder 3">
            <a:extLst>
              <a:ext uri="{FF2B5EF4-FFF2-40B4-BE49-F238E27FC236}">
                <a16:creationId xmlns:a16="http://schemas.microsoft.com/office/drawing/2014/main" id="{E6D0E96A-E681-F598-059F-3A49C189C9AD}"/>
              </a:ext>
            </a:extLst>
          </p:cNvPr>
          <p:cNvSpPr>
            <a:spLocks noGrp="1"/>
          </p:cNvSpPr>
          <p:nvPr>
            <p:ph type="sldNum" sz="quarter" idx="12"/>
          </p:nvPr>
        </p:nvSpPr>
        <p:spPr/>
        <p:txBody>
          <a:bodyPr/>
          <a:lstStyle/>
          <a:p>
            <a:fld id="{CF13D369-8700-4468-8CC4-EE7C53720160}" type="slidenum">
              <a:rPr lang="en-US" smtClean="0"/>
              <a:t>9</a:t>
            </a:fld>
            <a:endParaRPr lang="en-US"/>
          </a:p>
        </p:txBody>
      </p:sp>
    </p:spTree>
    <p:extLst>
      <p:ext uri="{BB962C8B-B14F-4D97-AF65-F5344CB8AC3E}">
        <p14:creationId xmlns:p14="http://schemas.microsoft.com/office/powerpoint/2010/main" val="2835276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6452</TotalTime>
  <Words>719</Words>
  <Application>Microsoft Office PowerPoint</Application>
  <PresentationFormat>Widescreen</PresentationFormat>
  <Paragraphs>103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SimSun</vt:lpstr>
      <vt:lpstr>Arial</vt:lpstr>
      <vt:lpstr>Calibri</vt:lpstr>
      <vt:lpstr>Corbel</vt:lpstr>
      <vt:lpstr>Office Theme</vt:lpstr>
      <vt:lpstr>HIV Prevention Needs Estimates and Cost-Effectiveness Analysis with the Goals Model</vt:lpstr>
      <vt:lpstr>Prevention Needs Estimates</vt:lpstr>
      <vt:lpstr>Prevention Needs Estimates</vt:lpstr>
      <vt:lpstr>Prevention Needs Estimates</vt:lpstr>
      <vt:lpstr>Goals Model</vt:lpstr>
      <vt:lpstr>Models help ensure consistency between intervention coverage, impact and cost</vt:lpstr>
      <vt:lpstr>Example of impact analysis</vt:lpstr>
      <vt:lpstr>The cost-effectiveness  tool in Goals can be used to assess the cost and impact of individual interventions.  This information can be used to determine optimal allocation of a given amount of funding.</vt:lpstr>
      <vt:lpstr>Uses of modeling for prioritization for GC8 </vt:lpstr>
      <vt:lpstr>How to conduct these analyses</vt:lpstr>
      <vt:lpstr>For More Information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rglaubius</dc:creator>
  <cp:lastModifiedBy>John Stover</cp:lastModifiedBy>
  <cp:revision>967</cp:revision>
  <dcterms:created xsi:type="dcterms:W3CDTF">2017-12-22T14:29:51Z</dcterms:created>
  <dcterms:modified xsi:type="dcterms:W3CDTF">2026-05-07T18:53:30Z</dcterms:modified>
</cp:coreProperties>
</file>