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147481924" r:id="rId3"/>
    <p:sldId id="276" r:id="rId4"/>
    <p:sldId id="275" r:id="rId5"/>
    <p:sldId id="274" r:id="rId6"/>
    <p:sldId id="279" r:id="rId7"/>
    <p:sldId id="2147481922" r:id="rId8"/>
    <p:sldId id="2147481925" r:id="rId9"/>
    <p:sldId id="2147481927" r:id="rId10"/>
  </p:sldIdLst>
  <p:sldSz cx="12192000" cy="6858000"/>
  <p:notesSz cx="6858000" cy="9144000"/>
  <p:defaultTextStyle>
    <a:defPPr>
      <a:defRPr lang="en-U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3F004B-A0AE-49FA-AF61-B4C27D6D6743}" v="60" dt="2026-05-11T07:41:37.2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7" d="100"/>
          <a:sy n="77" d="100"/>
        </p:scale>
        <p:origin x="18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3647B383B9F7A53/Documents/Spectrum/Goals%20%2025/Goals%20estimates%202025%20-%20Aug%2015th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3647b383b9f7a53/Documents/Dr%20Kirungi/Kirungi%20Priv/Consultancies/Sustainability%20Roadmap/Part%20B/Spectrum%20estimate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3647b383b9f7a53/Documents/Dr%20Kirungi/Kirungi%20Priv/Consultancies/Sustainability%20Roadmap/Part%20B/Spectrum%20estimate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3647B383B9F7A53/Documents/Spectrum/Goals%20%2025/Goals%20estimates%202025%20-%20Aug%2015th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3647B383B9F7A53/Documents/Spectrum/Goals%20%2025/Goals%20estimates%202025%20-%20Aug%2015th.xlsx" TargetMode="Externa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3647B383B9F7A53/Documents/Spectrum/Goals%20%2025/Goals%20estimates%202025%20-%20Aug%2015th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3647B383B9F7A53/Documents/Spectrum/Goals%20%2025/Goals%20estimates%202025%20-%20Aug%2015th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3647B383B9F7A53/Documents/Spectrum/Goals%20%2025/Goals%20estimates%202025%20-%20Aug%2015th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3647B383B9F7A53/Documents/Spectrum/Goals%20%2025/Goals%20estimates%202025%20-%20Aug%2015th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3647B383B9F7A53/Documents/Spectrum/Goals%20%2025/Goals%20estimates%202025%20-%20Aug%2015th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3647B383B9F7A53/Documents/Spectrum/Goals%20%2025/Goals%20estimates%202025%20-%20Aug%2015th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3647B383B9F7A53/Documents/Spectrum/Goals%20%2025/Goals%20estimates%202025%20-%20Aug%2015th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3647B383B9F7A53/Documents/Spectrum/Goals%20%2025/Goals%20estimates%202025%20-%20Aug%2015th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Sheet1!$O$2</c:f>
              <c:strCache>
                <c:ptCount val="1"/>
                <c:pt idx="0">
                  <c:v> AIDS Deaths 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Sheet1!$N$3:$N$28</c:f>
              <c:numCache>
                <c:formatCode>General</c:formatCode>
                <c:ptCount val="2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</c:numCache>
            </c:numRef>
          </c:cat>
          <c:val>
            <c:numRef>
              <c:f>Sheet1!$O$3:$O$28</c:f>
              <c:numCache>
                <c:formatCode>_(* #,##0_);_(* \(#,##0\);_(* "-"_);_(@_)</c:formatCode>
                <c:ptCount val="26"/>
                <c:pt idx="0">
                  <c:v>55577</c:v>
                </c:pt>
                <c:pt idx="1">
                  <c:v>50621</c:v>
                </c:pt>
                <c:pt idx="2">
                  <c:v>46414</c:v>
                </c:pt>
                <c:pt idx="3">
                  <c:v>40581</c:v>
                </c:pt>
                <c:pt idx="4">
                  <c:v>35810</c:v>
                </c:pt>
                <c:pt idx="5">
                  <c:v>31981</c:v>
                </c:pt>
                <c:pt idx="6">
                  <c:v>30139.999999999996</c:v>
                </c:pt>
                <c:pt idx="7">
                  <c:v>28142</c:v>
                </c:pt>
                <c:pt idx="8">
                  <c:v>25130</c:v>
                </c:pt>
                <c:pt idx="9">
                  <c:v>22914</c:v>
                </c:pt>
                <c:pt idx="10">
                  <c:v>22149.000000000004</c:v>
                </c:pt>
                <c:pt idx="11">
                  <c:v>21707</c:v>
                </c:pt>
                <c:pt idx="12">
                  <c:v>21995</c:v>
                </c:pt>
                <c:pt idx="13">
                  <c:v>21181</c:v>
                </c:pt>
                <c:pt idx="14">
                  <c:v>20335</c:v>
                </c:pt>
                <c:pt idx="15">
                  <c:v>18608.61</c:v>
                </c:pt>
                <c:pt idx="16">
                  <c:v>18566.89</c:v>
                </c:pt>
                <c:pt idx="17">
                  <c:v>19001.97</c:v>
                </c:pt>
                <c:pt idx="18">
                  <c:v>19338.71</c:v>
                </c:pt>
                <c:pt idx="19">
                  <c:v>19393.84</c:v>
                </c:pt>
                <c:pt idx="20">
                  <c:v>19533.900000000001</c:v>
                </c:pt>
                <c:pt idx="21">
                  <c:v>19530.919999999998</c:v>
                </c:pt>
                <c:pt idx="22">
                  <c:v>19225.47</c:v>
                </c:pt>
                <c:pt idx="23">
                  <c:v>19033.259999999998</c:v>
                </c:pt>
                <c:pt idx="24">
                  <c:v>18979.62</c:v>
                </c:pt>
                <c:pt idx="25">
                  <c:v>18905.12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3B8-4E7A-9861-B7FCB952D8F6}"/>
            </c:ext>
          </c:extLst>
        </c:ser>
        <c:ser>
          <c:idx val="1"/>
          <c:order val="1"/>
          <c:tx>
            <c:strRef>
              <c:f>Sheet1!$P$2</c:f>
              <c:strCache>
                <c:ptCount val="1"/>
                <c:pt idx="0">
                  <c:v>New HIV Infections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Sheet1!$N$3:$N$28</c:f>
              <c:numCache>
                <c:formatCode>General</c:formatCode>
                <c:ptCount val="2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</c:numCache>
            </c:numRef>
          </c:cat>
          <c:val>
            <c:numRef>
              <c:f>Sheet1!$P$3:$P$28</c:f>
              <c:numCache>
                <c:formatCode>_-* #,##0_-;\-* #,##0_-;_-* "-"??_-;_-@_-</c:formatCode>
                <c:ptCount val="26"/>
                <c:pt idx="0">
                  <c:v>96358</c:v>
                </c:pt>
                <c:pt idx="1">
                  <c:v>92178</c:v>
                </c:pt>
                <c:pt idx="2">
                  <c:v>83758</c:v>
                </c:pt>
                <c:pt idx="3">
                  <c:v>79841</c:v>
                </c:pt>
                <c:pt idx="4">
                  <c:v>74073</c:v>
                </c:pt>
                <c:pt idx="5">
                  <c:v>70624</c:v>
                </c:pt>
                <c:pt idx="6">
                  <c:v>68783</c:v>
                </c:pt>
                <c:pt idx="7">
                  <c:v>61357</c:v>
                </c:pt>
                <c:pt idx="8">
                  <c:v>53221</c:v>
                </c:pt>
                <c:pt idx="9">
                  <c:v>50375</c:v>
                </c:pt>
                <c:pt idx="10">
                  <c:v>47780</c:v>
                </c:pt>
                <c:pt idx="11">
                  <c:v>48025</c:v>
                </c:pt>
                <c:pt idx="12">
                  <c:v>45090</c:v>
                </c:pt>
                <c:pt idx="13">
                  <c:v>40490</c:v>
                </c:pt>
                <c:pt idx="14">
                  <c:v>36648</c:v>
                </c:pt>
                <c:pt idx="15">
                  <c:v>34003.42</c:v>
                </c:pt>
                <c:pt idx="16">
                  <c:v>33596.86</c:v>
                </c:pt>
                <c:pt idx="17">
                  <c:v>33203.61</c:v>
                </c:pt>
                <c:pt idx="18">
                  <c:v>32759.539999999997</c:v>
                </c:pt>
                <c:pt idx="19">
                  <c:v>32291.27</c:v>
                </c:pt>
                <c:pt idx="20">
                  <c:v>31760.079999999998</c:v>
                </c:pt>
                <c:pt idx="21">
                  <c:v>31514.45</c:v>
                </c:pt>
                <c:pt idx="22">
                  <c:v>30766.67</c:v>
                </c:pt>
                <c:pt idx="23">
                  <c:v>30195.55</c:v>
                </c:pt>
                <c:pt idx="24">
                  <c:v>29624.43</c:v>
                </c:pt>
                <c:pt idx="25">
                  <c:v>29056.94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3B8-4E7A-9861-B7FCB952D8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92037216"/>
        <c:axId val="1292052576"/>
      </c:lineChart>
      <c:catAx>
        <c:axId val="1292037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292052576"/>
        <c:crosses val="autoZero"/>
        <c:auto val="1"/>
        <c:lblAlgn val="ctr"/>
        <c:lblOffset val="100"/>
        <c:noMultiLvlLbl val="0"/>
      </c:catAx>
      <c:valAx>
        <c:axId val="1292052576"/>
        <c:scaling>
          <c:orientation val="minMax"/>
          <c:max val="1000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292037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/>
      </a:pPr>
      <a:endParaRPr lang="en-UG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dirty="0"/>
              <a:t>Status</a:t>
            </a:r>
            <a:r>
              <a:rPr lang="pt-PT" baseline="0" dirty="0"/>
              <a:t> Quo</a:t>
            </a:r>
            <a:endParaRPr lang="pt-P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Sheet1!$F$2</c:f>
              <c:strCache>
                <c:ptCount val="1"/>
                <c:pt idx="0">
                  <c:v>New HIV Infections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Sheet1!$E$3:$E$28</c:f>
              <c:numCache>
                <c:formatCode>General</c:formatCode>
                <c:ptCount val="2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</c:numCache>
            </c:numRef>
          </c:cat>
          <c:val>
            <c:numRef>
              <c:f>Sheet1!$F$3:$F$28</c:f>
              <c:numCache>
                <c:formatCode>_-* #,##0_-;\-* #,##0_-;_-* "-"??_-;_-@_-</c:formatCode>
                <c:ptCount val="26"/>
                <c:pt idx="0">
                  <c:v>96358</c:v>
                </c:pt>
                <c:pt idx="1">
                  <c:v>92178</c:v>
                </c:pt>
                <c:pt idx="2">
                  <c:v>83758</c:v>
                </c:pt>
                <c:pt idx="3">
                  <c:v>79841</c:v>
                </c:pt>
                <c:pt idx="4">
                  <c:v>74073</c:v>
                </c:pt>
                <c:pt idx="5">
                  <c:v>70624</c:v>
                </c:pt>
                <c:pt idx="6">
                  <c:v>68783</c:v>
                </c:pt>
                <c:pt idx="7">
                  <c:v>61357</c:v>
                </c:pt>
                <c:pt idx="8">
                  <c:v>53221</c:v>
                </c:pt>
                <c:pt idx="9">
                  <c:v>50375</c:v>
                </c:pt>
                <c:pt idx="10">
                  <c:v>47780</c:v>
                </c:pt>
                <c:pt idx="11">
                  <c:v>48025</c:v>
                </c:pt>
                <c:pt idx="12">
                  <c:v>45090</c:v>
                </c:pt>
                <c:pt idx="13">
                  <c:v>40490</c:v>
                </c:pt>
                <c:pt idx="14">
                  <c:v>36648</c:v>
                </c:pt>
                <c:pt idx="15">
                  <c:v>33509</c:v>
                </c:pt>
                <c:pt idx="16">
                  <c:v>26056</c:v>
                </c:pt>
                <c:pt idx="17">
                  <c:v>25395</c:v>
                </c:pt>
                <c:pt idx="18">
                  <c:v>24817</c:v>
                </c:pt>
                <c:pt idx="19">
                  <c:v>25155</c:v>
                </c:pt>
                <c:pt idx="20">
                  <c:v>24849</c:v>
                </c:pt>
                <c:pt idx="21">
                  <c:v>24742.75</c:v>
                </c:pt>
                <c:pt idx="22">
                  <c:v>24155.649999999998</c:v>
                </c:pt>
                <c:pt idx="23">
                  <c:v>23707.25</c:v>
                </c:pt>
                <c:pt idx="24">
                  <c:v>23258.85</c:v>
                </c:pt>
                <c:pt idx="25">
                  <c:v>22813.3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CEF-4B0E-BA2C-700B65C7BFC9}"/>
            </c:ext>
          </c:extLst>
        </c:ser>
        <c:ser>
          <c:idx val="1"/>
          <c:order val="1"/>
          <c:tx>
            <c:strRef>
              <c:f>Sheet1!$G$2</c:f>
              <c:strCache>
                <c:ptCount val="1"/>
                <c:pt idx="0">
                  <c:v> AIDS Deaths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Sheet1!$E$3:$E$28</c:f>
              <c:numCache>
                <c:formatCode>General</c:formatCode>
                <c:ptCount val="2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</c:numCache>
            </c:numRef>
          </c:cat>
          <c:val>
            <c:numRef>
              <c:f>Sheet1!$G$3:$G$28</c:f>
              <c:numCache>
                <c:formatCode>_-* #,##0_-;\-* #,##0_-;_-* "-"??_-;_-@_-</c:formatCode>
                <c:ptCount val="26"/>
                <c:pt idx="0">
                  <c:v>55577</c:v>
                </c:pt>
                <c:pt idx="1">
                  <c:v>50621</c:v>
                </c:pt>
                <c:pt idx="2">
                  <c:v>46414</c:v>
                </c:pt>
                <c:pt idx="3">
                  <c:v>40581</c:v>
                </c:pt>
                <c:pt idx="4">
                  <c:v>35810</c:v>
                </c:pt>
                <c:pt idx="5">
                  <c:v>31981</c:v>
                </c:pt>
                <c:pt idx="6">
                  <c:v>30139.999999999996</c:v>
                </c:pt>
                <c:pt idx="7">
                  <c:v>28142</c:v>
                </c:pt>
                <c:pt idx="8">
                  <c:v>25130</c:v>
                </c:pt>
                <c:pt idx="9">
                  <c:v>22914</c:v>
                </c:pt>
                <c:pt idx="10">
                  <c:v>22149.000000000004</c:v>
                </c:pt>
                <c:pt idx="11">
                  <c:v>21707</c:v>
                </c:pt>
                <c:pt idx="12">
                  <c:v>21995</c:v>
                </c:pt>
                <c:pt idx="13">
                  <c:v>21181</c:v>
                </c:pt>
                <c:pt idx="14">
                  <c:v>20335</c:v>
                </c:pt>
                <c:pt idx="15">
                  <c:v>21678</c:v>
                </c:pt>
                <c:pt idx="16">
                  <c:v>16308</c:v>
                </c:pt>
                <c:pt idx="17">
                  <c:v>13813</c:v>
                </c:pt>
                <c:pt idx="18">
                  <c:v>13131.999999999998</c:v>
                </c:pt>
                <c:pt idx="19">
                  <c:v>12724</c:v>
                </c:pt>
                <c:pt idx="20">
                  <c:v>12407</c:v>
                </c:pt>
                <c:pt idx="21">
                  <c:v>12452.599999999999</c:v>
                </c:pt>
                <c:pt idx="22">
                  <c:v>12257.849999999999</c:v>
                </c:pt>
                <c:pt idx="23">
                  <c:v>12135.3</c:v>
                </c:pt>
                <c:pt idx="24">
                  <c:v>12101.099999999999</c:v>
                </c:pt>
                <c:pt idx="25">
                  <c:v>12053.599999999999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CEF-4B0E-BA2C-700B65C7BF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92551232"/>
        <c:axId val="1492554112"/>
      </c:lineChart>
      <c:catAx>
        <c:axId val="1492551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492554112"/>
        <c:crosses val="autoZero"/>
        <c:auto val="1"/>
        <c:lblAlgn val="ctr"/>
        <c:lblOffset val="100"/>
        <c:noMultiLvlLbl val="0"/>
      </c:catAx>
      <c:valAx>
        <c:axId val="1492554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492551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/>
      </a:pPr>
      <a:endParaRPr lang="en-UG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dirty="0"/>
              <a:t>Scale</a:t>
            </a:r>
            <a:r>
              <a:rPr lang="pt-PT" baseline="0" dirty="0"/>
              <a:t> up life Saving Interventions</a:t>
            </a:r>
            <a:endParaRPr lang="pt-P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ART!$F$101</c:f>
              <c:strCache>
                <c:ptCount val="1"/>
                <c:pt idx="0">
                  <c:v>Number of new HIV infections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ART!$G$100:$AA$100</c:f>
              <c:numCache>
                <c:formatCode>General</c:formatCode>
                <c:ptCount val="2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</c:numCache>
            </c:numRef>
          </c:cat>
          <c:val>
            <c:numRef>
              <c:f>ART!$G$101:$AA$101</c:f>
              <c:numCache>
                <c:formatCode>#,##0</c:formatCode>
                <c:ptCount val="21"/>
                <c:pt idx="0">
                  <c:v>74316</c:v>
                </c:pt>
                <c:pt idx="1">
                  <c:v>68790</c:v>
                </c:pt>
                <c:pt idx="2">
                  <c:v>61500</c:v>
                </c:pt>
                <c:pt idx="3">
                  <c:v>54588</c:v>
                </c:pt>
                <c:pt idx="4">
                  <c:v>49784</c:v>
                </c:pt>
                <c:pt idx="5">
                  <c:v>46164</c:v>
                </c:pt>
                <c:pt idx="6">
                  <c:v>40920</c:v>
                </c:pt>
                <c:pt idx="7">
                  <c:v>39491</c:v>
                </c:pt>
                <c:pt idx="8">
                  <c:v>35806</c:v>
                </c:pt>
                <c:pt idx="9">
                  <c:v>30360</c:v>
                </c:pt>
                <c:pt idx="10">
                  <c:v>28102</c:v>
                </c:pt>
                <c:pt idx="11">
                  <c:v>27766</c:v>
                </c:pt>
                <c:pt idx="12">
                  <c:v>27441</c:v>
                </c:pt>
                <c:pt idx="13">
                  <c:v>27074</c:v>
                </c:pt>
                <c:pt idx="14">
                  <c:v>26687</c:v>
                </c:pt>
                <c:pt idx="15">
                  <c:v>26248</c:v>
                </c:pt>
                <c:pt idx="16">
                  <c:v>26045</c:v>
                </c:pt>
                <c:pt idx="17">
                  <c:v>25427</c:v>
                </c:pt>
                <c:pt idx="18">
                  <c:v>24955</c:v>
                </c:pt>
                <c:pt idx="19">
                  <c:v>24483</c:v>
                </c:pt>
                <c:pt idx="20">
                  <c:v>24014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8F5-4236-9E01-7C6CB359191D}"/>
            </c:ext>
          </c:extLst>
        </c:ser>
        <c:ser>
          <c:idx val="1"/>
          <c:order val="1"/>
          <c:tx>
            <c:strRef>
              <c:f>ART!$F$102</c:f>
              <c:strCache>
                <c:ptCount val="1"/>
                <c:pt idx="0">
                  <c:v>Total deaths to HIV Population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ART!$G$100:$AA$100</c:f>
              <c:numCache>
                <c:formatCode>General</c:formatCode>
                <c:ptCount val="2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</c:numCache>
            </c:numRef>
          </c:cat>
          <c:val>
            <c:numRef>
              <c:f>ART!$G$102:$AA$102</c:f>
              <c:numCache>
                <c:formatCode>#,##0</c:formatCode>
                <c:ptCount val="21"/>
                <c:pt idx="0">
                  <c:v>38270</c:v>
                </c:pt>
                <c:pt idx="1">
                  <c:v>36102</c:v>
                </c:pt>
                <c:pt idx="2">
                  <c:v>32746</c:v>
                </c:pt>
                <c:pt idx="3">
                  <c:v>29736</c:v>
                </c:pt>
                <c:pt idx="4">
                  <c:v>27563</c:v>
                </c:pt>
                <c:pt idx="5">
                  <c:v>26851</c:v>
                </c:pt>
                <c:pt idx="6">
                  <c:v>25850</c:v>
                </c:pt>
                <c:pt idx="7">
                  <c:v>25707</c:v>
                </c:pt>
                <c:pt idx="8">
                  <c:v>24591</c:v>
                </c:pt>
                <c:pt idx="9">
                  <c:v>22889</c:v>
                </c:pt>
                <c:pt idx="10">
                  <c:v>22828</c:v>
                </c:pt>
                <c:pt idx="11">
                  <c:v>23527</c:v>
                </c:pt>
                <c:pt idx="12">
                  <c:v>24316</c:v>
                </c:pt>
                <c:pt idx="13">
                  <c:v>25014</c:v>
                </c:pt>
                <c:pt idx="14">
                  <c:v>25530</c:v>
                </c:pt>
                <c:pt idx="15">
                  <c:v>26108</c:v>
                </c:pt>
                <c:pt idx="16">
                  <c:v>26622</c:v>
                </c:pt>
                <c:pt idx="17">
                  <c:v>26853</c:v>
                </c:pt>
                <c:pt idx="18">
                  <c:v>27248</c:v>
                </c:pt>
                <c:pt idx="19">
                  <c:v>27760</c:v>
                </c:pt>
                <c:pt idx="20">
                  <c:v>28246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8F5-4236-9E01-7C6CB35919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89730704"/>
        <c:axId val="1289717264"/>
      </c:lineChart>
      <c:catAx>
        <c:axId val="1289730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289717264"/>
        <c:crosses val="autoZero"/>
        <c:auto val="1"/>
        <c:lblAlgn val="ctr"/>
        <c:lblOffset val="100"/>
        <c:noMultiLvlLbl val="0"/>
      </c:catAx>
      <c:valAx>
        <c:axId val="1289717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289730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en-UG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b="1" dirty="0"/>
              <a:t>Scale up Combined</a:t>
            </a:r>
            <a:r>
              <a:rPr lang="pt-PT" b="1" baseline="0" dirty="0"/>
              <a:t> Package </a:t>
            </a:r>
            <a:endParaRPr lang="pt-PT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ART!$F$93</c:f>
              <c:strCache>
                <c:ptCount val="1"/>
                <c:pt idx="0">
                  <c:v>Number of new HIV infections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ART!$G$92:$AA$92</c:f>
              <c:numCache>
                <c:formatCode>General</c:formatCode>
                <c:ptCount val="2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</c:numCache>
            </c:numRef>
          </c:cat>
          <c:val>
            <c:numRef>
              <c:f>ART!$G$93:$AA$93</c:f>
              <c:numCache>
                <c:formatCode>#,##0</c:formatCode>
                <c:ptCount val="21"/>
                <c:pt idx="0">
                  <c:v>74315</c:v>
                </c:pt>
                <c:pt idx="1">
                  <c:v>68788</c:v>
                </c:pt>
                <c:pt idx="2">
                  <c:v>61498</c:v>
                </c:pt>
                <c:pt idx="3">
                  <c:v>54586</c:v>
                </c:pt>
                <c:pt idx="4">
                  <c:v>49782</c:v>
                </c:pt>
                <c:pt idx="5">
                  <c:v>46161</c:v>
                </c:pt>
                <c:pt idx="6">
                  <c:v>40918</c:v>
                </c:pt>
                <c:pt idx="7">
                  <c:v>39489</c:v>
                </c:pt>
                <c:pt idx="8">
                  <c:v>35804</c:v>
                </c:pt>
                <c:pt idx="9">
                  <c:v>30358</c:v>
                </c:pt>
                <c:pt idx="10">
                  <c:v>25348</c:v>
                </c:pt>
                <c:pt idx="11">
                  <c:v>21727</c:v>
                </c:pt>
                <c:pt idx="12">
                  <c:v>20211</c:v>
                </c:pt>
                <c:pt idx="13">
                  <c:v>18759</c:v>
                </c:pt>
                <c:pt idx="14">
                  <c:v>17313</c:v>
                </c:pt>
                <c:pt idx="15">
                  <c:v>15860</c:v>
                </c:pt>
                <c:pt idx="16">
                  <c:v>15136</c:v>
                </c:pt>
                <c:pt idx="17">
                  <c:v>14802</c:v>
                </c:pt>
                <c:pt idx="18">
                  <c:v>14520</c:v>
                </c:pt>
                <c:pt idx="19">
                  <c:v>14235</c:v>
                </c:pt>
                <c:pt idx="20">
                  <c:v>13956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125-411F-A489-F585C23253E0}"/>
            </c:ext>
          </c:extLst>
        </c:ser>
        <c:ser>
          <c:idx val="1"/>
          <c:order val="1"/>
          <c:tx>
            <c:strRef>
              <c:f>ART!$F$94</c:f>
              <c:strCache>
                <c:ptCount val="1"/>
                <c:pt idx="0">
                  <c:v>Total deaths to HIV Population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ART!$G$92:$AA$92</c:f>
              <c:numCache>
                <c:formatCode>General</c:formatCode>
                <c:ptCount val="2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</c:numCache>
            </c:numRef>
          </c:cat>
          <c:val>
            <c:numRef>
              <c:f>ART!$G$94:$AA$94</c:f>
              <c:numCache>
                <c:formatCode>#,##0</c:formatCode>
                <c:ptCount val="21"/>
                <c:pt idx="0">
                  <c:v>38269</c:v>
                </c:pt>
                <c:pt idx="1">
                  <c:v>36102</c:v>
                </c:pt>
                <c:pt idx="2">
                  <c:v>32746</c:v>
                </c:pt>
                <c:pt idx="3">
                  <c:v>29736</c:v>
                </c:pt>
                <c:pt idx="4">
                  <c:v>27563</c:v>
                </c:pt>
                <c:pt idx="5">
                  <c:v>26851</c:v>
                </c:pt>
                <c:pt idx="6">
                  <c:v>25850</c:v>
                </c:pt>
                <c:pt idx="7">
                  <c:v>25707</c:v>
                </c:pt>
                <c:pt idx="8">
                  <c:v>24591</c:v>
                </c:pt>
                <c:pt idx="9">
                  <c:v>22889</c:v>
                </c:pt>
                <c:pt idx="10">
                  <c:v>22534</c:v>
                </c:pt>
                <c:pt idx="11">
                  <c:v>21271</c:v>
                </c:pt>
                <c:pt idx="12">
                  <c:v>20960</c:v>
                </c:pt>
                <c:pt idx="13">
                  <c:v>21038</c:v>
                </c:pt>
                <c:pt idx="14">
                  <c:v>21087</c:v>
                </c:pt>
                <c:pt idx="15">
                  <c:v>21276</c:v>
                </c:pt>
                <c:pt idx="16">
                  <c:v>21369</c:v>
                </c:pt>
                <c:pt idx="17">
                  <c:v>21462</c:v>
                </c:pt>
                <c:pt idx="18">
                  <c:v>21744</c:v>
                </c:pt>
                <c:pt idx="19">
                  <c:v>22151</c:v>
                </c:pt>
                <c:pt idx="20">
                  <c:v>22549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125-411F-A489-F585C23253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96946176"/>
        <c:axId val="1096951456"/>
      </c:lineChart>
      <c:catAx>
        <c:axId val="109694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096951456"/>
        <c:crosses val="autoZero"/>
        <c:auto val="1"/>
        <c:lblAlgn val="ctr"/>
        <c:lblOffset val="100"/>
        <c:noMultiLvlLbl val="0"/>
      </c:catAx>
      <c:valAx>
        <c:axId val="1096951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096946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en-UG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Sheet1!$H$384</c:f>
              <c:strCache>
                <c:ptCount val="1"/>
                <c:pt idx="0">
                  <c:v>Status Quo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Sheet1!$G$390:$G$410</c:f>
              <c:numCache>
                <c:formatCode>General</c:formatCode>
                <c:ptCount val="2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</c:numCache>
            </c:numRef>
          </c:cat>
          <c:val>
            <c:numRef>
              <c:f>Sheet1!$H$390:$H$410</c:f>
              <c:numCache>
                <c:formatCode>_(* #,##0_);_(* \(#,##0\);_(* "-"_);_(@_)</c:formatCode>
                <c:ptCount val="21"/>
                <c:pt idx="0">
                  <c:v>70623.049679745949</c:v>
                </c:pt>
                <c:pt idx="1">
                  <c:v>68781.00020351795</c:v>
                </c:pt>
                <c:pt idx="2">
                  <c:v>61355.004650406503</c:v>
                </c:pt>
                <c:pt idx="3">
                  <c:v>53219.050084267605</c:v>
                </c:pt>
                <c:pt idx="4">
                  <c:v>50372.976257432107</c:v>
                </c:pt>
                <c:pt idx="5">
                  <c:v>47776.894983103717</c:v>
                </c:pt>
                <c:pt idx="6">
                  <c:v>48022.652737047894</c:v>
                </c:pt>
                <c:pt idx="7">
                  <c:v>45087.716441720899</c:v>
                </c:pt>
                <c:pt idx="8">
                  <c:v>40487.738367871309</c:v>
                </c:pt>
                <c:pt idx="9">
                  <c:v>36645.585770750986</c:v>
                </c:pt>
                <c:pt idx="10">
                  <c:v>33506.615187531133</c:v>
                </c:pt>
                <c:pt idx="11">
                  <c:v>26054.123172225023</c:v>
                </c:pt>
                <c:pt idx="12">
                  <c:v>25393.149119930033</c:v>
                </c:pt>
                <c:pt idx="13">
                  <c:v>24815.166728226341</c:v>
                </c:pt>
                <c:pt idx="14">
                  <c:v>25153.1148124555</c:v>
                </c:pt>
                <c:pt idx="15">
                  <c:v>24847.106598597991</c:v>
                </c:pt>
                <c:pt idx="16">
                  <c:v>24740.85</c:v>
                </c:pt>
                <c:pt idx="17">
                  <c:v>24153.75</c:v>
                </c:pt>
                <c:pt idx="18">
                  <c:v>23705.35</c:v>
                </c:pt>
                <c:pt idx="19">
                  <c:v>23256.95</c:v>
                </c:pt>
                <c:pt idx="20">
                  <c:v>22811.399999999998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462-4734-AE28-48946E53A0D5}"/>
            </c:ext>
          </c:extLst>
        </c:ser>
        <c:ser>
          <c:idx val="1"/>
          <c:order val="1"/>
          <c:tx>
            <c:strRef>
              <c:f>Sheet1!$I$384</c:f>
              <c:strCache>
                <c:ptCount val="1"/>
                <c:pt idx="0">
                  <c:v>Reversal - ART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Sheet1!$G$390:$G$410</c:f>
              <c:numCache>
                <c:formatCode>General</c:formatCode>
                <c:ptCount val="2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</c:numCache>
            </c:numRef>
          </c:cat>
          <c:val>
            <c:numRef>
              <c:f>Sheet1!$I$390:$I$410</c:f>
              <c:numCache>
                <c:formatCode>_(* #,##0_);_(* \(#,##0\);_(* "-"_);_(@_)</c:formatCode>
                <c:ptCount val="21"/>
                <c:pt idx="0">
                  <c:v>70623.049679745949</c:v>
                </c:pt>
                <c:pt idx="1">
                  <c:v>68781.00020351795</c:v>
                </c:pt>
                <c:pt idx="2">
                  <c:v>61355.004650406503</c:v>
                </c:pt>
                <c:pt idx="3">
                  <c:v>53219.050084267605</c:v>
                </c:pt>
                <c:pt idx="4">
                  <c:v>50372.976257432107</c:v>
                </c:pt>
                <c:pt idx="5">
                  <c:v>47776.894983103717</c:v>
                </c:pt>
                <c:pt idx="6">
                  <c:v>48022.652737047894</c:v>
                </c:pt>
                <c:pt idx="7">
                  <c:v>45087.716441720899</c:v>
                </c:pt>
                <c:pt idx="8">
                  <c:v>40487.738367871309</c:v>
                </c:pt>
                <c:pt idx="9">
                  <c:v>36645.585770750986</c:v>
                </c:pt>
                <c:pt idx="10">
                  <c:v>34361.570457618676</c:v>
                </c:pt>
                <c:pt idx="11">
                  <c:v>29588.189872505944</c:v>
                </c:pt>
                <c:pt idx="12">
                  <c:v>31557.505192959441</c:v>
                </c:pt>
                <c:pt idx="13">
                  <c:v>32994.308746398754</c:v>
                </c:pt>
                <c:pt idx="14">
                  <c:v>33768.421890808255</c:v>
                </c:pt>
                <c:pt idx="15">
                  <c:v>33512.258114903991</c:v>
                </c:pt>
                <c:pt idx="16">
                  <c:v>33562.549999999996</c:v>
                </c:pt>
                <c:pt idx="17">
                  <c:v>33158.799999999996</c:v>
                </c:pt>
                <c:pt idx="18">
                  <c:v>32756</c:v>
                </c:pt>
                <c:pt idx="19">
                  <c:v>32351.3</c:v>
                </c:pt>
                <c:pt idx="20">
                  <c:v>31954.199999999997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462-4734-AE28-48946E53A0D5}"/>
            </c:ext>
          </c:extLst>
        </c:ser>
        <c:ser>
          <c:idx val="2"/>
          <c:order val="2"/>
          <c:tx>
            <c:strRef>
              <c:f>Sheet1!$J$384</c:f>
              <c:strCache>
                <c:ptCount val="1"/>
                <c:pt idx="0">
                  <c:v>Reversal Prevention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Sheet1!$G$390:$G$410</c:f>
              <c:numCache>
                <c:formatCode>General</c:formatCode>
                <c:ptCount val="2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</c:numCache>
            </c:numRef>
          </c:cat>
          <c:val>
            <c:numRef>
              <c:f>Sheet1!$J$390:$J$410</c:f>
              <c:numCache>
                <c:formatCode>_(* #,##0_);_(* \(#,##0\);_(* "-"_);_(@_)</c:formatCode>
                <c:ptCount val="21"/>
                <c:pt idx="0">
                  <c:v>70623.049679745949</c:v>
                </c:pt>
                <c:pt idx="1">
                  <c:v>68781.00020351795</c:v>
                </c:pt>
                <c:pt idx="2">
                  <c:v>61355.004650406503</c:v>
                </c:pt>
                <c:pt idx="3">
                  <c:v>53219.050084267605</c:v>
                </c:pt>
                <c:pt idx="4">
                  <c:v>50372.976257432107</c:v>
                </c:pt>
                <c:pt idx="5">
                  <c:v>47776.894983103717</c:v>
                </c:pt>
                <c:pt idx="6">
                  <c:v>48022.652737047894</c:v>
                </c:pt>
                <c:pt idx="7">
                  <c:v>45087.716441720899</c:v>
                </c:pt>
                <c:pt idx="8">
                  <c:v>40487.738367871309</c:v>
                </c:pt>
                <c:pt idx="9">
                  <c:v>36645.585770750986</c:v>
                </c:pt>
                <c:pt idx="10">
                  <c:v>35996.359405024552</c:v>
                </c:pt>
                <c:pt idx="11">
                  <c:v>31282.965353309803</c:v>
                </c:pt>
                <c:pt idx="12">
                  <c:v>33555.530228490214</c:v>
                </c:pt>
                <c:pt idx="13">
                  <c:v>35210.734320750533</c:v>
                </c:pt>
                <c:pt idx="14">
                  <c:v>36091.915539401205</c:v>
                </c:pt>
                <c:pt idx="15">
                  <c:v>35955.692624199939</c:v>
                </c:pt>
                <c:pt idx="16">
                  <c:v>36136.1</c:v>
                </c:pt>
                <c:pt idx="17">
                  <c:v>35845.4</c:v>
                </c:pt>
                <c:pt idx="18">
                  <c:v>35554.699999999997</c:v>
                </c:pt>
                <c:pt idx="19">
                  <c:v>35261.15</c:v>
                </c:pt>
                <c:pt idx="20">
                  <c:v>34975.199999999997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462-4734-AE28-48946E53A0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72133744"/>
        <c:axId val="672132784"/>
      </c:lineChart>
      <c:catAx>
        <c:axId val="672133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672132784"/>
        <c:crosses val="autoZero"/>
        <c:auto val="1"/>
        <c:lblAlgn val="ctr"/>
        <c:lblOffset val="100"/>
        <c:noMultiLvlLbl val="0"/>
      </c:catAx>
      <c:valAx>
        <c:axId val="672132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672133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G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Sheet1!$M$384</c:f>
              <c:strCache>
                <c:ptCount val="1"/>
                <c:pt idx="0">
                  <c:v>Status Quo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cat>
            <c:numRef>
              <c:f>Sheet1!$L$390:$L$410</c:f>
              <c:numCache>
                <c:formatCode>General</c:formatCode>
                <c:ptCount val="2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</c:numCache>
            </c:numRef>
          </c:cat>
          <c:val>
            <c:numRef>
              <c:f>Sheet1!$M$390:$M$410</c:f>
              <c:numCache>
                <c:formatCode>_(* #,##0_);_(* \(#,##0\);_(* "-"_);_(@_)</c:formatCode>
                <c:ptCount val="21"/>
                <c:pt idx="0">
                  <c:v>70623.049679745949</c:v>
                </c:pt>
                <c:pt idx="1">
                  <c:v>68781.00020351795</c:v>
                </c:pt>
                <c:pt idx="2">
                  <c:v>61355.004650406503</c:v>
                </c:pt>
                <c:pt idx="3">
                  <c:v>53219.050084267605</c:v>
                </c:pt>
                <c:pt idx="4">
                  <c:v>50372.976257432107</c:v>
                </c:pt>
                <c:pt idx="5">
                  <c:v>47776.894983103717</c:v>
                </c:pt>
                <c:pt idx="6">
                  <c:v>48022.652737047894</c:v>
                </c:pt>
                <c:pt idx="7">
                  <c:v>45087.716441720899</c:v>
                </c:pt>
                <c:pt idx="8">
                  <c:v>40487.738367871309</c:v>
                </c:pt>
                <c:pt idx="9">
                  <c:v>36645.585770750986</c:v>
                </c:pt>
                <c:pt idx="10">
                  <c:v>33506.615187531133</c:v>
                </c:pt>
                <c:pt idx="11">
                  <c:v>26054.123172225023</c:v>
                </c:pt>
                <c:pt idx="12">
                  <c:v>25393.149119930033</c:v>
                </c:pt>
                <c:pt idx="13">
                  <c:v>24815.166728226341</c:v>
                </c:pt>
                <c:pt idx="14">
                  <c:v>25153.1148124555</c:v>
                </c:pt>
                <c:pt idx="15">
                  <c:v>24847.106598597991</c:v>
                </c:pt>
                <c:pt idx="16">
                  <c:v>24740.85</c:v>
                </c:pt>
                <c:pt idx="17">
                  <c:v>24153.75</c:v>
                </c:pt>
                <c:pt idx="18">
                  <c:v>23705.35</c:v>
                </c:pt>
                <c:pt idx="19">
                  <c:v>23256.95</c:v>
                </c:pt>
                <c:pt idx="20">
                  <c:v>22811.399999999998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93-47B2-8EDA-00F95C2564A1}"/>
            </c:ext>
          </c:extLst>
        </c:ser>
        <c:ser>
          <c:idx val="1"/>
          <c:order val="1"/>
          <c:tx>
            <c:strRef>
              <c:f>Sheet1!$N$384</c:f>
              <c:strCache>
                <c:ptCount val="1"/>
                <c:pt idx="0">
                  <c:v>Reversal - ART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cat>
            <c:numRef>
              <c:f>Sheet1!$L$390:$L$410</c:f>
              <c:numCache>
                <c:formatCode>General</c:formatCode>
                <c:ptCount val="2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</c:numCache>
            </c:numRef>
          </c:cat>
          <c:val>
            <c:numRef>
              <c:f>Sheet1!$N$390:$N$410</c:f>
              <c:numCache>
                <c:formatCode>_(* #,##0_);_(* \(#,##0\);_(* "-"_);_(@_)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854.95527008754289</c:v>
                </c:pt>
                <c:pt idx="11">
                  <c:v>3534.0667002809205</c:v>
                </c:pt>
                <c:pt idx="12">
                  <c:v>6164.3560730294084</c:v>
                </c:pt>
                <c:pt idx="13">
                  <c:v>8179.1420181724134</c:v>
                </c:pt>
                <c:pt idx="14">
                  <c:v>8615.3070783527546</c:v>
                </c:pt>
                <c:pt idx="15">
                  <c:v>8665.1515163059994</c:v>
                </c:pt>
                <c:pt idx="16">
                  <c:v>8821.6999999999971</c:v>
                </c:pt>
                <c:pt idx="17">
                  <c:v>9005.0499999999956</c:v>
                </c:pt>
                <c:pt idx="18">
                  <c:v>9050.6500000000015</c:v>
                </c:pt>
                <c:pt idx="19">
                  <c:v>9094.3499999999985</c:v>
                </c:pt>
                <c:pt idx="20">
                  <c:v>9142.7999999999993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93-47B2-8EDA-00F95C2564A1}"/>
            </c:ext>
          </c:extLst>
        </c:ser>
        <c:ser>
          <c:idx val="2"/>
          <c:order val="2"/>
          <c:tx>
            <c:strRef>
              <c:f>Sheet1!$O$384</c:f>
              <c:strCache>
                <c:ptCount val="1"/>
                <c:pt idx="0">
                  <c:v>Reversal Prevention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lumMod val="110000"/>
                    <a:satMod val="105000"/>
                    <a:tint val="67000"/>
                  </a:schemeClr>
                </a:gs>
                <a:gs pos="50000">
                  <a:schemeClr val="accent3">
                    <a:lumMod val="105000"/>
                    <a:satMod val="103000"/>
                    <a:tint val="73000"/>
                  </a:schemeClr>
                </a:gs>
                <a:gs pos="100000">
                  <a:schemeClr val="accent3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/>
          </c:spPr>
          <c:cat>
            <c:numRef>
              <c:f>Sheet1!$L$390:$L$410</c:f>
              <c:numCache>
                <c:formatCode>General</c:formatCode>
                <c:ptCount val="2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</c:numCache>
            </c:numRef>
          </c:cat>
          <c:val>
            <c:numRef>
              <c:f>Sheet1!$O$390:$O$410</c:f>
              <c:numCache>
                <c:formatCode>_(* #,##0_);_(* \(#,##0\);_(* "-"_);_(@_)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1634.7889474058757</c:v>
                </c:pt>
                <c:pt idx="11">
                  <c:v>1694.775480803859</c:v>
                </c:pt>
                <c:pt idx="12">
                  <c:v>1998.0250355307726</c:v>
                </c:pt>
                <c:pt idx="13">
                  <c:v>2216.4255743517788</c:v>
                </c:pt>
                <c:pt idx="14">
                  <c:v>2323.4936485929502</c:v>
                </c:pt>
                <c:pt idx="15">
                  <c:v>2443.4345092959484</c:v>
                </c:pt>
                <c:pt idx="16">
                  <c:v>2573.5500000000029</c:v>
                </c:pt>
                <c:pt idx="17">
                  <c:v>2686.6000000000058</c:v>
                </c:pt>
                <c:pt idx="18">
                  <c:v>2798.6999999999971</c:v>
                </c:pt>
                <c:pt idx="19">
                  <c:v>2909.8500000000022</c:v>
                </c:pt>
                <c:pt idx="20">
                  <c:v>3021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93-47B2-8EDA-00F95C2564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59444448"/>
        <c:axId val="1259438208"/>
      </c:areaChart>
      <c:catAx>
        <c:axId val="1259444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259438208"/>
        <c:crosses val="autoZero"/>
        <c:auto val="1"/>
        <c:lblAlgn val="ctr"/>
        <c:lblOffset val="100"/>
        <c:noMultiLvlLbl val="0"/>
      </c:catAx>
      <c:valAx>
        <c:axId val="1259438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25944444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G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G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860990027795456"/>
          <c:y val="0.19609142607174104"/>
          <c:w val="0.78559591123266725"/>
          <c:h val="0.694356590842811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Sheet5!$C$2</c:f>
              <c:strCache>
                <c:ptCount val="1"/>
                <c:pt idx="0">
                  <c:v>2025 - 2030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G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Sheet5!$B$3:$B$4</c:f>
              <c:strCache>
                <c:ptCount val="2"/>
                <c:pt idx="0">
                  <c:v>New HIV Infections</c:v>
                </c:pt>
                <c:pt idx="1">
                  <c:v>AIDS-related Deaths</c:v>
                </c:pt>
              </c:strCache>
            </c:strRef>
          </c:cat>
          <c:val>
            <c:numRef>
              <c:f>Sheet5!$C$3:$C$4</c:f>
              <c:numCache>
                <c:formatCode>_(* #,##0_);_(* \(#,##0\);_(* "-"_);_(@_)</c:formatCode>
                <c:ptCount val="2"/>
                <c:pt idx="0">
                  <c:v>160000</c:v>
                </c:pt>
                <c:pt idx="1">
                  <c:v>90000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EC-439A-8E72-62DD24FED9D2}"/>
            </c:ext>
          </c:extLst>
        </c:ser>
        <c:ser>
          <c:idx val="1"/>
          <c:order val="1"/>
          <c:tx>
            <c:strRef>
              <c:f>Sheet5!$D$2</c:f>
              <c:strCache>
                <c:ptCount val="1"/>
                <c:pt idx="0">
                  <c:v>2025 - 2035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G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Sheet5!$B$3:$B$4</c:f>
              <c:strCache>
                <c:ptCount val="2"/>
                <c:pt idx="0">
                  <c:v>New HIV Infections</c:v>
                </c:pt>
                <c:pt idx="1">
                  <c:v>AIDS-related Deaths</c:v>
                </c:pt>
              </c:strCache>
            </c:strRef>
          </c:cat>
          <c:val>
            <c:numRef>
              <c:f>Sheet5!$D$3:$D$4</c:f>
              <c:numCache>
                <c:formatCode>_(* #,##0_);_(* \(#,##0\);_(* "-"_);_(@_)</c:formatCode>
                <c:ptCount val="2"/>
                <c:pt idx="0">
                  <c:v>279000</c:v>
                </c:pt>
                <c:pt idx="1">
                  <c:v>151000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EC-439A-8E72-62DD24FED9D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163645904"/>
        <c:axId val="1163647824"/>
      </c:barChart>
      <c:catAx>
        <c:axId val="1163645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163647824"/>
        <c:crosses val="autoZero"/>
        <c:auto val="1"/>
        <c:lblAlgn val="ctr"/>
        <c:lblOffset val="100"/>
        <c:noMultiLvlLbl val="0"/>
      </c:catAx>
      <c:valAx>
        <c:axId val="1163647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163645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en-UG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/>
              <a:t>Costs in USD Billion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Sheet5!$B$11</c:f>
              <c:strCache>
                <c:ptCount val="1"/>
                <c:pt idx="0">
                  <c:v>Costs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G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Sheet5!$C$10:$D$10</c:f>
              <c:strCache>
                <c:ptCount val="2"/>
                <c:pt idx="0">
                  <c:v>2025 - 2030</c:v>
                </c:pt>
                <c:pt idx="1">
                  <c:v>2025 - 2035</c:v>
                </c:pt>
              </c:strCache>
            </c:strRef>
          </c:cat>
          <c:val>
            <c:numRef>
              <c:f>Sheet5!$C$11:$D$11</c:f>
              <c:numCache>
                <c:formatCode>General</c:formatCode>
                <c:ptCount val="2"/>
                <c:pt idx="0">
                  <c:v>3.62</c:v>
                </c:pt>
                <c:pt idx="1">
                  <c:v>6.76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B4-4B4C-9CB2-BB6E5480DE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163557584"/>
        <c:axId val="1163568624"/>
      </c:barChart>
      <c:catAx>
        <c:axId val="1163557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163568624"/>
        <c:crosses val="autoZero"/>
        <c:auto val="1"/>
        <c:lblAlgn val="ctr"/>
        <c:lblOffset val="100"/>
        <c:noMultiLvlLbl val="0"/>
      </c:catAx>
      <c:valAx>
        <c:axId val="1163568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163557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/>
      </a:pPr>
      <a:endParaRPr lang="en-UG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1"/>
          <c:order val="1"/>
          <c:tx>
            <c:strRef>
              <c:f>Sheet1!$I$257</c:f>
              <c:strCache>
                <c:ptCount val="1"/>
                <c:pt idx="0">
                  <c:v>New HIV Infections - Life Saving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Sheet1!$G$263:$G$283</c:f>
              <c:numCache>
                <c:formatCode>General</c:formatCode>
                <c:ptCount val="2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</c:numCache>
            </c:numRef>
          </c:cat>
          <c:val>
            <c:numRef>
              <c:f>Sheet1!$I$263:$I$283</c:f>
              <c:numCache>
                <c:formatCode>_(* #,##0_);_(* \(#,##0\);_(* "-"_);_(@_)</c:formatCode>
                <c:ptCount val="21"/>
                <c:pt idx="0">
                  <c:v>70623.049679745949</c:v>
                </c:pt>
                <c:pt idx="1">
                  <c:v>68781.00020351795</c:v>
                </c:pt>
                <c:pt idx="2">
                  <c:v>61355.004650406503</c:v>
                </c:pt>
                <c:pt idx="3">
                  <c:v>53219.050084267605</c:v>
                </c:pt>
                <c:pt idx="4">
                  <c:v>50372.976257432107</c:v>
                </c:pt>
                <c:pt idx="5">
                  <c:v>47776.894983103717</c:v>
                </c:pt>
                <c:pt idx="6">
                  <c:v>48022.652737047894</c:v>
                </c:pt>
                <c:pt idx="7">
                  <c:v>45087.716441720899</c:v>
                </c:pt>
                <c:pt idx="8">
                  <c:v>40487.738367871309</c:v>
                </c:pt>
                <c:pt idx="9">
                  <c:v>36645.585770750986</c:v>
                </c:pt>
                <c:pt idx="10">
                  <c:v>32053.071987758878</c:v>
                </c:pt>
                <c:pt idx="11">
                  <c:v>22956.418929626161</c:v>
                </c:pt>
                <c:pt idx="12">
                  <c:v>20779.830545534056</c:v>
                </c:pt>
                <c:pt idx="13">
                  <c:v>18735.120890891631</c:v>
                </c:pt>
                <c:pt idx="14">
                  <c:v>17357.864315959079</c:v>
                </c:pt>
                <c:pt idx="15">
                  <c:v>15466.249352331606</c:v>
                </c:pt>
                <c:pt idx="16">
                  <c:v>14478</c:v>
                </c:pt>
                <c:pt idx="17">
                  <c:v>14141.699999999999</c:v>
                </c:pt>
                <c:pt idx="18">
                  <c:v>13872.849999999999</c:v>
                </c:pt>
                <c:pt idx="19">
                  <c:v>13601.15</c:v>
                </c:pt>
                <c:pt idx="20">
                  <c:v>13336.099999999999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B4-4C91-A636-05D56A4806ED}"/>
            </c:ext>
          </c:extLst>
        </c:ser>
        <c:ser>
          <c:idx val="2"/>
          <c:order val="2"/>
          <c:tx>
            <c:strRef>
              <c:f>Sheet1!$J$257</c:f>
              <c:strCache>
                <c:ptCount val="1"/>
                <c:pt idx="0">
                  <c:v>Infections Averted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Sheet1!$G$263:$G$283</c:f>
              <c:numCache>
                <c:formatCode>General</c:formatCode>
                <c:ptCount val="2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</c:numCache>
            </c:numRef>
          </c:cat>
          <c:val>
            <c:numRef>
              <c:f>Sheet1!$J$263:$J$283</c:f>
              <c:numCache>
                <c:formatCode>_(* #,##0_);_(* \(#,##0\);_(* "-"_);_(@_)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1453.5431997722553</c:v>
                </c:pt>
                <c:pt idx="11">
                  <c:v>3097.704242598862</c:v>
                </c:pt>
                <c:pt idx="12">
                  <c:v>4613.3185743959766</c:v>
                </c:pt>
                <c:pt idx="13">
                  <c:v>6080.0458373347101</c:v>
                </c:pt>
                <c:pt idx="14">
                  <c:v>7795.250496496421</c:v>
                </c:pt>
                <c:pt idx="15">
                  <c:v>9380.8572462663851</c:v>
                </c:pt>
                <c:pt idx="16">
                  <c:v>10262.849999999999</c:v>
                </c:pt>
                <c:pt idx="17">
                  <c:v>10012.050000000001</c:v>
                </c:pt>
                <c:pt idx="18">
                  <c:v>9832.5</c:v>
                </c:pt>
                <c:pt idx="19">
                  <c:v>9655.8000000000011</c:v>
                </c:pt>
                <c:pt idx="20">
                  <c:v>9475.2999999999993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B4-4C91-A636-05D56A4806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41466271"/>
        <c:axId val="1241466751"/>
      </c:areaChart>
      <c:lineChart>
        <c:grouping val="standard"/>
        <c:varyColors val="0"/>
        <c:ser>
          <c:idx val="0"/>
          <c:order val="0"/>
          <c:tx>
            <c:strRef>
              <c:f>Sheet1!$H$257</c:f>
              <c:strCache>
                <c:ptCount val="1"/>
                <c:pt idx="0">
                  <c:v>New HIV Infections-Status Quo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cat>
            <c:numRef>
              <c:f>Sheet1!$G$263:$G$283</c:f>
              <c:numCache>
                <c:formatCode>General</c:formatCode>
                <c:ptCount val="2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</c:numCache>
            </c:numRef>
          </c:cat>
          <c:val>
            <c:numRef>
              <c:f>Sheet1!$H$263:$H$283</c:f>
              <c:numCache>
                <c:formatCode>_(* #,##0_);_(* \(#,##0\);_(* "-"_);_(@_)</c:formatCode>
                <c:ptCount val="21"/>
                <c:pt idx="0">
                  <c:v>70623.049679745949</c:v>
                </c:pt>
                <c:pt idx="1">
                  <c:v>68781.00020351795</c:v>
                </c:pt>
                <c:pt idx="2">
                  <c:v>61355.004650406503</c:v>
                </c:pt>
                <c:pt idx="3">
                  <c:v>53219.050084267605</c:v>
                </c:pt>
                <c:pt idx="4">
                  <c:v>50372.976257432107</c:v>
                </c:pt>
                <c:pt idx="5">
                  <c:v>47776.894983103717</c:v>
                </c:pt>
                <c:pt idx="6">
                  <c:v>48022.652737047894</c:v>
                </c:pt>
                <c:pt idx="7">
                  <c:v>45087.716441720899</c:v>
                </c:pt>
                <c:pt idx="8">
                  <c:v>40487.738367871309</c:v>
                </c:pt>
                <c:pt idx="9">
                  <c:v>36645.585770750986</c:v>
                </c:pt>
                <c:pt idx="10">
                  <c:v>33506.615187531133</c:v>
                </c:pt>
                <c:pt idx="11">
                  <c:v>26054.123172225023</c:v>
                </c:pt>
                <c:pt idx="12">
                  <c:v>25393.149119930033</c:v>
                </c:pt>
                <c:pt idx="13">
                  <c:v>24815.166728226341</c:v>
                </c:pt>
                <c:pt idx="14">
                  <c:v>25153.1148124555</c:v>
                </c:pt>
                <c:pt idx="15">
                  <c:v>24847.106598597991</c:v>
                </c:pt>
                <c:pt idx="16">
                  <c:v>24740.85</c:v>
                </c:pt>
                <c:pt idx="17">
                  <c:v>24153.75</c:v>
                </c:pt>
                <c:pt idx="18">
                  <c:v>23705.35</c:v>
                </c:pt>
                <c:pt idx="19">
                  <c:v>23256.95</c:v>
                </c:pt>
                <c:pt idx="20">
                  <c:v>22811.399999999998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CB4-4C91-A636-05D56A4806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41466271"/>
        <c:axId val="1241466751"/>
      </c:lineChart>
      <c:catAx>
        <c:axId val="1241466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241466751"/>
        <c:crosses val="autoZero"/>
        <c:auto val="1"/>
        <c:lblAlgn val="ctr"/>
        <c:lblOffset val="100"/>
        <c:noMultiLvlLbl val="0"/>
      </c:catAx>
      <c:valAx>
        <c:axId val="12414667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2414662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2879415018892704"/>
          <c:y val="4.9382716049382713E-2"/>
          <c:w val="0.75746095729357032"/>
          <c:h val="0.22824102636589641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/>
      </a:pPr>
      <a:endParaRPr lang="en-UG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Sheet5!$C$16</c:f>
              <c:strCache>
                <c:ptCount val="1"/>
                <c:pt idx="0">
                  <c:v>To occur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G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Sheet5!$A$17:$B$21</c:f>
              <c:multiLvlStrCache>
                <c:ptCount val="5"/>
                <c:lvl>
                  <c:pt idx="0">
                    <c:v>2025 - 30</c:v>
                  </c:pt>
                  <c:pt idx="1">
                    <c:v>2025-35</c:v>
                  </c:pt>
                  <c:pt idx="3">
                    <c:v>2025 - 30</c:v>
                  </c:pt>
                  <c:pt idx="4">
                    <c:v>2025-35</c:v>
                  </c:pt>
                </c:lvl>
                <c:lvl>
                  <c:pt idx="0">
                    <c:v>New Infections</c:v>
                  </c:pt>
                  <c:pt idx="3">
                    <c:v>AIDS Deaths</c:v>
                  </c:pt>
                </c:lvl>
              </c:multiLvlStrCache>
            </c:multiLvlStrRef>
          </c:cat>
          <c:val>
            <c:numRef>
              <c:f>Sheet5!$C$17:$C$21</c:f>
              <c:numCache>
                <c:formatCode>_(* #,##0_);_(* \(#,##0\);_(* "-"_);_(@_)</c:formatCode>
                <c:ptCount val="5"/>
                <c:pt idx="0">
                  <c:v>127600</c:v>
                </c:pt>
                <c:pt idx="1">
                  <c:v>197300</c:v>
                </c:pt>
                <c:pt idx="3">
                  <c:v>73700</c:v>
                </c:pt>
                <c:pt idx="4">
                  <c:v>107500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5C-4D09-9357-5C192B802E0D}"/>
            </c:ext>
          </c:extLst>
        </c:ser>
        <c:ser>
          <c:idx val="1"/>
          <c:order val="1"/>
          <c:tx>
            <c:strRef>
              <c:f>Sheet5!$D$16</c:f>
              <c:strCache>
                <c:ptCount val="1"/>
                <c:pt idx="0">
                  <c:v>Averted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 w="9525" cap="flat" cmpd="sng" algn="ctr">
              <a:noFill/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G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Sheet5!$A$17:$B$21</c:f>
              <c:multiLvlStrCache>
                <c:ptCount val="5"/>
                <c:lvl>
                  <c:pt idx="0">
                    <c:v>2025 - 30</c:v>
                  </c:pt>
                  <c:pt idx="1">
                    <c:v>2025-35</c:v>
                  </c:pt>
                  <c:pt idx="3">
                    <c:v>2025 - 30</c:v>
                  </c:pt>
                  <c:pt idx="4">
                    <c:v>2025-35</c:v>
                  </c:pt>
                </c:lvl>
                <c:lvl>
                  <c:pt idx="0">
                    <c:v>New Infections</c:v>
                  </c:pt>
                  <c:pt idx="3">
                    <c:v>AIDS Deaths</c:v>
                  </c:pt>
                </c:lvl>
              </c:multiLvlStrCache>
            </c:multiLvlStrRef>
          </c:cat>
          <c:val>
            <c:numRef>
              <c:f>Sheet5!$D$17:$D$21</c:f>
              <c:numCache>
                <c:formatCode>_(* #,##0_);_(* \(#,##0\);_(* "-"_);_(@_)</c:formatCode>
                <c:ptCount val="5"/>
                <c:pt idx="0">
                  <c:v>32400</c:v>
                </c:pt>
                <c:pt idx="1">
                  <c:v>81700</c:v>
                </c:pt>
                <c:pt idx="3">
                  <c:v>16300</c:v>
                </c:pt>
                <c:pt idx="4">
                  <c:v>43500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5C-4D09-9357-5C192B802E0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215097248"/>
        <c:axId val="1215097728"/>
      </c:barChart>
      <c:catAx>
        <c:axId val="1215097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215097728"/>
        <c:crosses val="autoZero"/>
        <c:auto val="1"/>
        <c:lblAlgn val="ctr"/>
        <c:lblOffset val="100"/>
        <c:noMultiLvlLbl val="0"/>
      </c:catAx>
      <c:valAx>
        <c:axId val="1215097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215097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G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/>
              <a:t>Cost in US$ Billions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Sheet5!$D$26</c:f>
              <c:strCache>
                <c:ptCount val="1"/>
                <c:pt idx="0">
                  <c:v>Status Quo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G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Sheet5!$E$25:$F$25</c:f>
              <c:strCache>
                <c:ptCount val="2"/>
                <c:pt idx="0">
                  <c:v>2025 - 2030</c:v>
                </c:pt>
                <c:pt idx="1">
                  <c:v>2025 - 2035</c:v>
                </c:pt>
              </c:strCache>
            </c:strRef>
          </c:cat>
          <c:val>
            <c:numRef>
              <c:f>Sheet5!$E$26:$F$26</c:f>
              <c:numCache>
                <c:formatCode>General</c:formatCode>
                <c:ptCount val="2"/>
                <c:pt idx="0">
                  <c:v>3.62</c:v>
                </c:pt>
                <c:pt idx="1">
                  <c:v>6.76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B0-41A8-9FFA-65DEC2573D63}"/>
            </c:ext>
          </c:extLst>
        </c:ser>
        <c:ser>
          <c:idx val="1"/>
          <c:order val="1"/>
          <c:tx>
            <c:strRef>
              <c:f>Sheet5!$D$27</c:f>
              <c:strCache>
                <c:ptCount val="1"/>
                <c:pt idx="0">
                  <c:v>Life Saving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G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Sheet5!$E$25:$F$25</c:f>
              <c:strCache>
                <c:ptCount val="2"/>
                <c:pt idx="0">
                  <c:v>2025 - 2030</c:v>
                </c:pt>
                <c:pt idx="1">
                  <c:v>2025 - 2035</c:v>
                </c:pt>
              </c:strCache>
            </c:strRef>
          </c:cat>
          <c:val>
            <c:numRef>
              <c:f>Sheet5!$E$27:$F$27</c:f>
              <c:numCache>
                <c:formatCode>General</c:formatCode>
                <c:ptCount val="2"/>
                <c:pt idx="0">
                  <c:v>3.78</c:v>
                </c:pt>
                <c:pt idx="1">
                  <c:v>7.12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B0-41A8-9FFA-65DEC2573D6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202422096"/>
        <c:axId val="1202421616"/>
      </c:barChart>
      <c:catAx>
        <c:axId val="1202422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202421616"/>
        <c:crosses val="autoZero"/>
        <c:auto val="1"/>
        <c:lblAlgn val="ctr"/>
        <c:lblOffset val="100"/>
        <c:noMultiLvlLbl val="0"/>
      </c:catAx>
      <c:valAx>
        <c:axId val="1202421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202422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100"/>
      </a:pPr>
      <a:endParaRPr lang="en-UG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2"/>
          <c:order val="2"/>
          <c:tx>
            <c:strRef>
              <c:f>Sheet1!$J$292</c:f>
              <c:strCache>
                <c:ptCount val="1"/>
                <c:pt idx="0">
                  <c:v>Combined Package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Sheet1!$G$298:$G$318</c:f>
              <c:numCache>
                <c:formatCode>General</c:formatCode>
                <c:ptCount val="2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</c:numCache>
            </c:numRef>
          </c:cat>
          <c:val>
            <c:numRef>
              <c:f>Sheet1!$J$298:$J$318</c:f>
              <c:numCache>
                <c:formatCode>_(* #,##0_);_(* \(#,##0\);_(* "-"_);_(@_)</c:formatCode>
                <c:ptCount val="21"/>
                <c:pt idx="0">
                  <c:v>70623.049679745949</c:v>
                </c:pt>
                <c:pt idx="1">
                  <c:v>68781.00020351795</c:v>
                </c:pt>
                <c:pt idx="2">
                  <c:v>61355.004650406503</c:v>
                </c:pt>
                <c:pt idx="3">
                  <c:v>53219.050084267605</c:v>
                </c:pt>
                <c:pt idx="4">
                  <c:v>50372.976257432107</c:v>
                </c:pt>
                <c:pt idx="5">
                  <c:v>47776.894983103717</c:v>
                </c:pt>
                <c:pt idx="6">
                  <c:v>48022.652737047894</c:v>
                </c:pt>
                <c:pt idx="7">
                  <c:v>45087.716441720899</c:v>
                </c:pt>
                <c:pt idx="8">
                  <c:v>40487.738367871309</c:v>
                </c:pt>
                <c:pt idx="9">
                  <c:v>36635.928853754936</c:v>
                </c:pt>
                <c:pt idx="10">
                  <c:v>31251.774998220768</c:v>
                </c:pt>
                <c:pt idx="11">
                  <c:v>21675.483973204638</c:v>
                </c:pt>
                <c:pt idx="12">
                  <c:v>18983.551437629823</c:v>
                </c:pt>
                <c:pt idx="13">
                  <c:v>16528.778311294969</c:v>
                </c:pt>
                <c:pt idx="14">
                  <c:v>15521.691647618691</c:v>
                </c:pt>
                <c:pt idx="15">
                  <c:v>13868.218569033832</c:v>
                </c:pt>
                <c:pt idx="16">
                  <c:v>12341.449999999999</c:v>
                </c:pt>
                <c:pt idx="17">
                  <c:v>12013.699999999999</c:v>
                </c:pt>
                <c:pt idx="18">
                  <c:v>11754.349999999999</c:v>
                </c:pt>
                <c:pt idx="19">
                  <c:v>11495</c:v>
                </c:pt>
                <c:pt idx="20">
                  <c:v>11240.4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E7-4C04-8A48-A26E7D55E1A1}"/>
            </c:ext>
          </c:extLst>
        </c:ser>
        <c:ser>
          <c:idx val="3"/>
          <c:order val="3"/>
          <c:tx>
            <c:strRef>
              <c:f>Sheet1!$K$292</c:f>
              <c:strCache>
                <c:ptCount val="1"/>
                <c:pt idx="0">
                  <c:v>Infections Averted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cat>
            <c:numRef>
              <c:f>Sheet1!$G$298:$G$318</c:f>
              <c:numCache>
                <c:formatCode>General</c:formatCode>
                <c:ptCount val="2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</c:numCache>
            </c:numRef>
          </c:cat>
          <c:val>
            <c:numRef>
              <c:f>Sheet1!$K$298:$K$318</c:f>
              <c:numCache>
                <c:formatCode>_(* #,##0_);_(* \(#,##0\);_(* "-"_);_(@_)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9.6569169960494037</c:v>
                </c:pt>
                <c:pt idx="10">
                  <c:v>2254.8401893103655</c:v>
                </c:pt>
                <c:pt idx="11">
                  <c:v>4378.6391990203847</c:v>
                </c:pt>
                <c:pt idx="12">
                  <c:v>6409.5976823002093</c:v>
                </c:pt>
                <c:pt idx="13">
                  <c:v>8286.3884169313715</c:v>
                </c:pt>
                <c:pt idx="14">
                  <c:v>9631.4231648368095</c:v>
                </c:pt>
                <c:pt idx="15">
                  <c:v>10978.888029564159</c:v>
                </c:pt>
                <c:pt idx="16">
                  <c:v>12399.4</c:v>
                </c:pt>
                <c:pt idx="17">
                  <c:v>12140.050000000001</c:v>
                </c:pt>
                <c:pt idx="18">
                  <c:v>11951</c:v>
                </c:pt>
                <c:pt idx="19">
                  <c:v>11761.95</c:v>
                </c:pt>
                <c:pt idx="20">
                  <c:v>11570.999999999998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E7-4C04-8A48-A26E7D55E1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56623695"/>
        <c:axId val="956629935"/>
      </c:areaChart>
      <c:lineChart>
        <c:grouping val="standard"/>
        <c:varyColors val="0"/>
        <c:ser>
          <c:idx val="0"/>
          <c:order val="0"/>
          <c:tx>
            <c:strRef>
              <c:f>Sheet1!$H$292</c:f>
              <c:strCache>
                <c:ptCount val="1"/>
                <c:pt idx="0">
                  <c:v>Status Quo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Sheet1!$G$298:$G$318</c:f>
              <c:numCache>
                <c:formatCode>General</c:formatCode>
                <c:ptCount val="2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</c:numCache>
            </c:numRef>
          </c:cat>
          <c:val>
            <c:numRef>
              <c:f>Sheet1!$H$298:$H$318</c:f>
              <c:numCache>
                <c:formatCode>_(* #,##0_);_(* \(#,##0\);_(* "-"_);_(@_)</c:formatCode>
                <c:ptCount val="21"/>
                <c:pt idx="0">
                  <c:v>70623.049679745949</c:v>
                </c:pt>
                <c:pt idx="1">
                  <c:v>68781.00020351795</c:v>
                </c:pt>
                <c:pt idx="2">
                  <c:v>61355.004650406503</c:v>
                </c:pt>
                <c:pt idx="3">
                  <c:v>53219.050084267605</c:v>
                </c:pt>
                <c:pt idx="4">
                  <c:v>50372.976257432107</c:v>
                </c:pt>
                <c:pt idx="5">
                  <c:v>47776.894983103717</c:v>
                </c:pt>
                <c:pt idx="6">
                  <c:v>48022.652737047894</c:v>
                </c:pt>
                <c:pt idx="7">
                  <c:v>45087.716441720899</c:v>
                </c:pt>
                <c:pt idx="8">
                  <c:v>40487.738367871309</c:v>
                </c:pt>
                <c:pt idx="9">
                  <c:v>36645.585770750986</c:v>
                </c:pt>
                <c:pt idx="10">
                  <c:v>33506.615187531133</c:v>
                </c:pt>
                <c:pt idx="11">
                  <c:v>26054.123172225023</c:v>
                </c:pt>
                <c:pt idx="12">
                  <c:v>25393.149119930033</c:v>
                </c:pt>
                <c:pt idx="13">
                  <c:v>24815.166728226341</c:v>
                </c:pt>
                <c:pt idx="14">
                  <c:v>25153.1148124555</c:v>
                </c:pt>
                <c:pt idx="15">
                  <c:v>24847.106598597991</c:v>
                </c:pt>
                <c:pt idx="16">
                  <c:v>24740.85</c:v>
                </c:pt>
                <c:pt idx="17">
                  <c:v>24153.75</c:v>
                </c:pt>
                <c:pt idx="18">
                  <c:v>23705.35</c:v>
                </c:pt>
                <c:pt idx="19">
                  <c:v>23256.95</c:v>
                </c:pt>
                <c:pt idx="20">
                  <c:v>22811.399999999998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6E7-4C04-8A48-A26E7D55E1A1}"/>
            </c:ext>
          </c:extLst>
        </c:ser>
        <c:ser>
          <c:idx val="1"/>
          <c:order val="1"/>
          <c:tx>
            <c:strRef>
              <c:f>Sheet1!$I$292</c:f>
              <c:strCache>
                <c:ptCount val="1"/>
                <c:pt idx="0">
                  <c:v>Life Saving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Sheet1!$G$298:$G$318</c:f>
              <c:numCache>
                <c:formatCode>General</c:formatCode>
                <c:ptCount val="2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</c:numCache>
            </c:numRef>
          </c:cat>
          <c:val>
            <c:numRef>
              <c:f>Sheet1!$I$298:$I$318</c:f>
              <c:numCache>
                <c:formatCode>_(* #,##0_);_(* \(#,##0\);_(* "-"_);_(@_)</c:formatCode>
                <c:ptCount val="21"/>
                <c:pt idx="0">
                  <c:v>70623.049679745949</c:v>
                </c:pt>
                <c:pt idx="1">
                  <c:v>68781.00020351795</c:v>
                </c:pt>
                <c:pt idx="2">
                  <c:v>61355.004650406503</c:v>
                </c:pt>
                <c:pt idx="3">
                  <c:v>53219.050084267605</c:v>
                </c:pt>
                <c:pt idx="4">
                  <c:v>50372.976257432107</c:v>
                </c:pt>
                <c:pt idx="5">
                  <c:v>47776.894983103717</c:v>
                </c:pt>
                <c:pt idx="6">
                  <c:v>48022.652737047894</c:v>
                </c:pt>
                <c:pt idx="7">
                  <c:v>45087.716441720899</c:v>
                </c:pt>
                <c:pt idx="8">
                  <c:v>40487.738367871309</c:v>
                </c:pt>
                <c:pt idx="9">
                  <c:v>36645.585770750986</c:v>
                </c:pt>
                <c:pt idx="10">
                  <c:v>32053.071987758878</c:v>
                </c:pt>
                <c:pt idx="11">
                  <c:v>22956.418929626161</c:v>
                </c:pt>
                <c:pt idx="12">
                  <c:v>20779.830545534056</c:v>
                </c:pt>
                <c:pt idx="13">
                  <c:v>18735.120890891631</c:v>
                </c:pt>
                <c:pt idx="14">
                  <c:v>17357.864315959079</c:v>
                </c:pt>
                <c:pt idx="15">
                  <c:v>15466.249352331606</c:v>
                </c:pt>
                <c:pt idx="16">
                  <c:v>14478</c:v>
                </c:pt>
                <c:pt idx="17">
                  <c:v>14141.699999999999</c:v>
                </c:pt>
                <c:pt idx="18">
                  <c:v>13872.849999999999</c:v>
                </c:pt>
                <c:pt idx="19">
                  <c:v>13601.15</c:v>
                </c:pt>
                <c:pt idx="20">
                  <c:v>13336.099999999999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6E7-4C04-8A48-A26E7D55E1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6623695"/>
        <c:axId val="956629935"/>
      </c:lineChart>
      <c:catAx>
        <c:axId val="9566236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956629935"/>
        <c:crosses val="autoZero"/>
        <c:auto val="1"/>
        <c:lblAlgn val="ctr"/>
        <c:lblOffset val="100"/>
        <c:noMultiLvlLbl val="0"/>
      </c:catAx>
      <c:valAx>
        <c:axId val="956629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9566236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/>
      </a:pPr>
      <a:endParaRPr lang="en-UG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Sheet5!$D$32</c:f>
              <c:strCache>
                <c:ptCount val="1"/>
                <c:pt idx="0">
                  <c:v>To occur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G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Sheet5!$B$33:$C$37</c:f>
              <c:multiLvlStrCache>
                <c:ptCount val="5"/>
                <c:lvl>
                  <c:pt idx="0">
                    <c:v>2025 - 30</c:v>
                  </c:pt>
                  <c:pt idx="1">
                    <c:v>2025-35</c:v>
                  </c:pt>
                  <c:pt idx="3">
                    <c:v>2025 - 30</c:v>
                  </c:pt>
                  <c:pt idx="4">
                    <c:v>2025-35</c:v>
                  </c:pt>
                </c:lvl>
                <c:lvl>
                  <c:pt idx="0">
                    <c:v>New Infections</c:v>
                  </c:pt>
                  <c:pt idx="3">
                    <c:v>AIDS Deaths</c:v>
                  </c:pt>
                </c:lvl>
              </c:multiLvlStrCache>
            </c:multiLvlStrRef>
          </c:cat>
          <c:val>
            <c:numRef>
              <c:f>Sheet5!$D$33:$D$37</c:f>
              <c:numCache>
                <c:formatCode>_(* #,##0_);_(* \(#,##0\);_(* "-"_);_(@_)</c:formatCode>
                <c:ptCount val="5"/>
                <c:pt idx="0">
                  <c:v>118000</c:v>
                </c:pt>
                <c:pt idx="1">
                  <c:v>177000</c:v>
                </c:pt>
                <c:pt idx="3">
                  <c:v>73700</c:v>
                </c:pt>
                <c:pt idx="4">
                  <c:v>107500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70-410B-980E-0796D591D3F5}"/>
            </c:ext>
          </c:extLst>
        </c:ser>
        <c:ser>
          <c:idx val="1"/>
          <c:order val="1"/>
          <c:tx>
            <c:strRef>
              <c:f>Sheet5!$E$32</c:f>
              <c:strCache>
                <c:ptCount val="1"/>
                <c:pt idx="0">
                  <c:v>Averted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9525" cap="flat" cmpd="sng" algn="ctr">
              <a:noFill/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G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Sheet5!$B$33:$C$37</c:f>
              <c:multiLvlStrCache>
                <c:ptCount val="5"/>
                <c:lvl>
                  <c:pt idx="0">
                    <c:v>2025 - 30</c:v>
                  </c:pt>
                  <c:pt idx="1">
                    <c:v>2025-35</c:v>
                  </c:pt>
                  <c:pt idx="3">
                    <c:v>2025 - 30</c:v>
                  </c:pt>
                  <c:pt idx="4">
                    <c:v>2025-35</c:v>
                  </c:pt>
                </c:lvl>
                <c:lvl>
                  <c:pt idx="0">
                    <c:v>New Infections</c:v>
                  </c:pt>
                  <c:pt idx="3">
                    <c:v>AIDS Deaths</c:v>
                  </c:pt>
                </c:lvl>
              </c:multiLvlStrCache>
            </c:multiLvlStrRef>
          </c:cat>
          <c:val>
            <c:numRef>
              <c:f>Sheet5!$E$33:$E$37</c:f>
              <c:numCache>
                <c:formatCode>_(* #,##0_);_(* \(#,##0\);_(* "-"_);_(@_)</c:formatCode>
                <c:ptCount val="5"/>
                <c:pt idx="0">
                  <c:v>42000</c:v>
                </c:pt>
                <c:pt idx="1">
                  <c:v>102000</c:v>
                </c:pt>
                <c:pt idx="3">
                  <c:v>16300</c:v>
                </c:pt>
                <c:pt idx="4">
                  <c:v>43500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70-410B-980E-0796D591D3F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151385760"/>
        <c:axId val="1151386720"/>
      </c:barChart>
      <c:catAx>
        <c:axId val="1151385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151386720"/>
        <c:crosses val="autoZero"/>
        <c:auto val="1"/>
        <c:lblAlgn val="ctr"/>
        <c:lblOffset val="100"/>
        <c:noMultiLvlLbl val="0"/>
      </c:catAx>
      <c:valAx>
        <c:axId val="1151386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151385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100"/>
      </a:pPr>
      <a:endParaRPr lang="en-UG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/>
              <a:t>Costs in USD Billions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Sheet5!$B$44</c:f>
              <c:strCache>
                <c:ptCount val="1"/>
                <c:pt idx="0">
                  <c:v>Status Quo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G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Sheet5!$C$43:$D$43</c:f>
              <c:strCache>
                <c:ptCount val="2"/>
                <c:pt idx="0">
                  <c:v>2025 - 2030</c:v>
                </c:pt>
                <c:pt idx="1">
                  <c:v>2025 - 2035</c:v>
                </c:pt>
              </c:strCache>
            </c:strRef>
          </c:cat>
          <c:val>
            <c:numRef>
              <c:f>Sheet5!$C$44:$D$44</c:f>
              <c:numCache>
                <c:formatCode>General</c:formatCode>
                <c:ptCount val="2"/>
                <c:pt idx="0">
                  <c:v>3.62</c:v>
                </c:pt>
                <c:pt idx="1">
                  <c:v>6.76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50-4619-82A3-70694691C057}"/>
            </c:ext>
          </c:extLst>
        </c:ser>
        <c:ser>
          <c:idx val="1"/>
          <c:order val="1"/>
          <c:tx>
            <c:strRef>
              <c:f>Sheet5!$B$45</c:f>
              <c:strCache>
                <c:ptCount val="1"/>
                <c:pt idx="0">
                  <c:v>Life Saving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G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Sheet5!$C$43:$D$43</c:f>
              <c:strCache>
                <c:ptCount val="2"/>
                <c:pt idx="0">
                  <c:v>2025 - 2030</c:v>
                </c:pt>
                <c:pt idx="1">
                  <c:v>2025 - 2035</c:v>
                </c:pt>
              </c:strCache>
            </c:strRef>
          </c:cat>
          <c:val>
            <c:numRef>
              <c:f>Sheet5!$C$45:$D$45</c:f>
              <c:numCache>
                <c:formatCode>General</c:formatCode>
                <c:ptCount val="2"/>
                <c:pt idx="0">
                  <c:v>3.78</c:v>
                </c:pt>
                <c:pt idx="1">
                  <c:v>7.12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50-4619-82A3-70694691C057}"/>
            </c:ext>
          </c:extLst>
        </c:ser>
        <c:ser>
          <c:idx val="2"/>
          <c:order val="2"/>
          <c:tx>
            <c:strRef>
              <c:f>Sheet5!$B$46</c:f>
              <c:strCache>
                <c:ptCount val="1"/>
                <c:pt idx="0">
                  <c:v>combined package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lumMod val="110000"/>
                    <a:satMod val="105000"/>
                    <a:tint val="67000"/>
                  </a:schemeClr>
                </a:gs>
                <a:gs pos="50000">
                  <a:schemeClr val="accent3">
                    <a:lumMod val="105000"/>
                    <a:satMod val="103000"/>
                    <a:tint val="73000"/>
                  </a:schemeClr>
                </a:gs>
                <a:gs pos="100000">
                  <a:schemeClr val="accent3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G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Sheet5!$C$43:$D$43</c:f>
              <c:strCache>
                <c:ptCount val="2"/>
                <c:pt idx="0">
                  <c:v>2025 - 2030</c:v>
                </c:pt>
                <c:pt idx="1">
                  <c:v>2025 - 2035</c:v>
                </c:pt>
              </c:strCache>
            </c:strRef>
          </c:cat>
          <c:val>
            <c:numRef>
              <c:f>Sheet5!$C$46:$D$46</c:f>
              <c:numCache>
                <c:formatCode>General</c:formatCode>
                <c:ptCount val="2"/>
                <c:pt idx="0">
                  <c:v>3.97</c:v>
                </c:pt>
                <c:pt idx="1">
                  <c:v>7.38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050-4619-82A3-70694691C05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076306448"/>
        <c:axId val="1076306928"/>
      </c:barChart>
      <c:catAx>
        <c:axId val="1076306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076306928"/>
        <c:crosses val="autoZero"/>
        <c:auto val="1"/>
        <c:lblAlgn val="ctr"/>
        <c:lblOffset val="100"/>
        <c:noMultiLvlLbl val="0"/>
      </c:catAx>
      <c:valAx>
        <c:axId val="1076306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1076306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G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G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1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31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80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01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01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348F99-552F-4F64-8555-C9996FE30681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DE54E3-D3DB-4B32-AC77-2164AC0A826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2000" dirty="0"/>
            <a:t>Uganda’s modelling showed that while the combined package required somewhat higher upfront investment, it generated substantially greater epidemiological impact and stronger long-term value by averting future infections and treatment costs.</a:t>
          </a:r>
          <a:endParaRPr lang="en-US" sz="2000" dirty="0"/>
        </a:p>
      </dgm:t>
    </dgm:pt>
    <dgm:pt modelId="{75CFE288-0507-4723-BCEC-7B2AFC155388}" type="parTrans" cxnId="{B2F13030-9DA0-40A4-89E3-52B271C3FC1A}">
      <dgm:prSet/>
      <dgm:spPr/>
      <dgm:t>
        <a:bodyPr/>
        <a:lstStyle/>
        <a:p>
          <a:endParaRPr lang="en-US"/>
        </a:p>
      </dgm:t>
    </dgm:pt>
    <dgm:pt modelId="{081EDA11-BE55-468F-8A4B-8553841E1085}" type="sibTrans" cxnId="{B2F13030-9DA0-40A4-89E3-52B271C3FC1A}">
      <dgm:prSet/>
      <dgm:spPr/>
      <dgm:t>
        <a:bodyPr/>
        <a:lstStyle/>
        <a:p>
          <a:endParaRPr lang="en-US"/>
        </a:p>
      </dgm:t>
    </dgm:pt>
    <dgm:pt modelId="{B38EF896-40E5-4E15-8AB0-B458FAB90BF7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HIV Prevention should not be de-prioritised during funding constraints</a:t>
          </a:r>
          <a:endParaRPr lang="en-US"/>
        </a:p>
      </dgm:t>
    </dgm:pt>
    <dgm:pt modelId="{E9272ACD-C077-452B-9DC9-DCCFBBD70994}" type="parTrans" cxnId="{22C7B3D5-F435-4C23-908A-80C84BDD131B}">
      <dgm:prSet/>
      <dgm:spPr/>
      <dgm:t>
        <a:bodyPr/>
        <a:lstStyle/>
        <a:p>
          <a:endParaRPr lang="en-US"/>
        </a:p>
      </dgm:t>
    </dgm:pt>
    <dgm:pt modelId="{C02E4983-EC02-405C-B16B-B5431E791449}" type="sibTrans" cxnId="{22C7B3D5-F435-4C23-908A-80C84BDD131B}">
      <dgm:prSet/>
      <dgm:spPr/>
      <dgm:t>
        <a:bodyPr/>
        <a:lstStyle/>
        <a:p>
          <a:endParaRPr lang="en-US"/>
        </a:p>
      </dgm:t>
    </dgm:pt>
    <dgm:pt modelId="{4CC4370E-8416-4A25-B852-8C5F946135CA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Combined Prevention and treatment produce the longest term impact</a:t>
          </a:r>
          <a:endParaRPr lang="en-US" dirty="0"/>
        </a:p>
      </dgm:t>
    </dgm:pt>
    <dgm:pt modelId="{A9FD448D-3BEB-4B47-B98E-72BB1E37C549}" type="parTrans" cxnId="{49AF0546-63C0-44BA-96CF-F2E3E73C3A8C}">
      <dgm:prSet/>
      <dgm:spPr/>
      <dgm:t>
        <a:bodyPr/>
        <a:lstStyle/>
        <a:p>
          <a:endParaRPr lang="en-US"/>
        </a:p>
      </dgm:t>
    </dgm:pt>
    <dgm:pt modelId="{04809DE8-EAA1-44E1-B5ED-CB1193914F77}" type="sibTrans" cxnId="{49AF0546-63C0-44BA-96CF-F2E3E73C3A8C}">
      <dgm:prSet/>
      <dgm:spPr/>
      <dgm:t>
        <a:bodyPr/>
        <a:lstStyle/>
        <a:p>
          <a:endParaRPr lang="en-US"/>
        </a:p>
      </dgm:t>
    </dgm:pt>
    <dgm:pt modelId="{B9D124FB-9F46-4133-AF61-8117E342F08A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Modelling helped Uganda prioritise interventions for sustainability, Development of NSP and Global Fund GC 8 planning</a:t>
          </a:r>
          <a:endParaRPr lang="en-US"/>
        </a:p>
      </dgm:t>
    </dgm:pt>
    <dgm:pt modelId="{79B74ECB-3B4E-470B-A0EA-1AA242D6332C}" type="parTrans" cxnId="{ACEBD5E0-EEFC-4580-B504-C935981A1CD9}">
      <dgm:prSet/>
      <dgm:spPr/>
      <dgm:t>
        <a:bodyPr/>
        <a:lstStyle/>
        <a:p>
          <a:endParaRPr lang="en-US"/>
        </a:p>
      </dgm:t>
    </dgm:pt>
    <dgm:pt modelId="{9AC0B717-A2E5-47A7-A361-572B411F5F1C}" type="sibTrans" cxnId="{ACEBD5E0-EEFC-4580-B504-C935981A1CD9}">
      <dgm:prSet/>
      <dgm:spPr/>
      <dgm:t>
        <a:bodyPr/>
        <a:lstStyle/>
        <a:p>
          <a:endParaRPr lang="en-US"/>
        </a:p>
      </dgm:t>
    </dgm:pt>
    <dgm:pt modelId="{BBD83B78-0D78-4FA8-9E24-4059DFC1E158}" type="pres">
      <dgm:prSet presAssocID="{85348F99-552F-4F64-8555-C9996FE30681}" presName="root" presStyleCnt="0">
        <dgm:presLayoutVars>
          <dgm:dir/>
          <dgm:resizeHandles val="exact"/>
        </dgm:presLayoutVars>
      </dgm:prSet>
      <dgm:spPr/>
    </dgm:pt>
    <dgm:pt modelId="{C1D60C6D-E5AE-4321-8A27-AD9A8E6D5DE3}" type="pres">
      <dgm:prSet presAssocID="{91DE54E3-D3DB-4B32-AC77-2164AC0A826F}" presName="compNode" presStyleCnt="0"/>
      <dgm:spPr/>
    </dgm:pt>
    <dgm:pt modelId="{EDE701CC-2FA6-445B-B58E-B179F3D513E6}" type="pres">
      <dgm:prSet presAssocID="{91DE54E3-D3DB-4B32-AC77-2164AC0A826F}" presName="bgRect" presStyleLbl="bgShp" presStyleIdx="0" presStyleCnt="4"/>
      <dgm:spPr/>
    </dgm:pt>
    <dgm:pt modelId="{BB1823EB-EBC0-424F-9FFB-6B879E25FECA}" type="pres">
      <dgm:prSet presAssocID="{91DE54E3-D3DB-4B32-AC77-2164AC0A826F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8A397CA7-0529-46C5-A6D8-7496DD73F49C}" type="pres">
      <dgm:prSet presAssocID="{91DE54E3-D3DB-4B32-AC77-2164AC0A826F}" presName="spaceRect" presStyleCnt="0"/>
      <dgm:spPr/>
    </dgm:pt>
    <dgm:pt modelId="{EEC7AE1D-76C8-40CC-A1EF-9B8952993113}" type="pres">
      <dgm:prSet presAssocID="{91DE54E3-D3DB-4B32-AC77-2164AC0A826F}" presName="parTx" presStyleLbl="revTx" presStyleIdx="0" presStyleCnt="4">
        <dgm:presLayoutVars>
          <dgm:chMax val="0"/>
          <dgm:chPref val="0"/>
        </dgm:presLayoutVars>
      </dgm:prSet>
      <dgm:spPr/>
    </dgm:pt>
    <dgm:pt modelId="{1AF6E238-FE27-4935-9AF8-45FE38161C78}" type="pres">
      <dgm:prSet presAssocID="{081EDA11-BE55-468F-8A4B-8553841E1085}" presName="sibTrans" presStyleCnt="0"/>
      <dgm:spPr/>
    </dgm:pt>
    <dgm:pt modelId="{A61A3A8C-4CEF-4AF1-8A0E-A6D1B62FC032}" type="pres">
      <dgm:prSet presAssocID="{B38EF896-40E5-4E15-8AB0-B458FAB90BF7}" presName="compNode" presStyleCnt="0"/>
      <dgm:spPr/>
    </dgm:pt>
    <dgm:pt modelId="{9DD024E9-348E-4D8E-8484-D0F6EF29FB12}" type="pres">
      <dgm:prSet presAssocID="{B38EF896-40E5-4E15-8AB0-B458FAB90BF7}" presName="bgRect" presStyleLbl="bgShp" presStyleIdx="1" presStyleCnt="4"/>
      <dgm:spPr/>
    </dgm:pt>
    <dgm:pt modelId="{CBEEC9E1-111D-4A99-BA6F-ED671690CFBC}" type="pres">
      <dgm:prSet presAssocID="{B38EF896-40E5-4E15-8AB0-B458FAB90BF7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Needle"/>
        </a:ext>
      </dgm:extLst>
    </dgm:pt>
    <dgm:pt modelId="{A5F01533-1FDF-470B-BA27-B10D8789F669}" type="pres">
      <dgm:prSet presAssocID="{B38EF896-40E5-4E15-8AB0-B458FAB90BF7}" presName="spaceRect" presStyleCnt="0"/>
      <dgm:spPr/>
    </dgm:pt>
    <dgm:pt modelId="{FB5204D4-902F-45C0-A1E5-7538A93AA216}" type="pres">
      <dgm:prSet presAssocID="{B38EF896-40E5-4E15-8AB0-B458FAB90BF7}" presName="parTx" presStyleLbl="revTx" presStyleIdx="1" presStyleCnt="4">
        <dgm:presLayoutVars>
          <dgm:chMax val="0"/>
          <dgm:chPref val="0"/>
        </dgm:presLayoutVars>
      </dgm:prSet>
      <dgm:spPr/>
    </dgm:pt>
    <dgm:pt modelId="{D7696657-1818-4B72-A072-78F5887ED56D}" type="pres">
      <dgm:prSet presAssocID="{C02E4983-EC02-405C-B16B-B5431E791449}" presName="sibTrans" presStyleCnt="0"/>
      <dgm:spPr/>
    </dgm:pt>
    <dgm:pt modelId="{89D2AD89-7141-4964-96DE-F955189A42B4}" type="pres">
      <dgm:prSet presAssocID="{4CC4370E-8416-4A25-B852-8C5F946135CA}" presName="compNode" presStyleCnt="0"/>
      <dgm:spPr/>
    </dgm:pt>
    <dgm:pt modelId="{B8CDC15F-806D-416D-8A41-9134E55919C0}" type="pres">
      <dgm:prSet presAssocID="{4CC4370E-8416-4A25-B852-8C5F946135CA}" presName="bgRect" presStyleLbl="bgShp" presStyleIdx="2" presStyleCnt="4"/>
      <dgm:spPr/>
    </dgm:pt>
    <dgm:pt modelId="{A398F7FA-E634-4CF2-B8BD-E7AF53C055EE}" type="pres">
      <dgm:prSet presAssocID="{4CC4370E-8416-4A25-B852-8C5F946135CA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dical"/>
        </a:ext>
      </dgm:extLst>
    </dgm:pt>
    <dgm:pt modelId="{EF7EDCD6-3E27-46B5-B968-38AD9B242744}" type="pres">
      <dgm:prSet presAssocID="{4CC4370E-8416-4A25-B852-8C5F946135CA}" presName="spaceRect" presStyleCnt="0"/>
      <dgm:spPr/>
    </dgm:pt>
    <dgm:pt modelId="{5117D6C7-7ADA-4F93-8682-F3935C1936A3}" type="pres">
      <dgm:prSet presAssocID="{4CC4370E-8416-4A25-B852-8C5F946135CA}" presName="parTx" presStyleLbl="revTx" presStyleIdx="2" presStyleCnt="4">
        <dgm:presLayoutVars>
          <dgm:chMax val="0"/>
          <dgm:chPref val="0"/>
        </dgm:presLayoutVars>
      </dgm:prSet>
      <dgm:spPr/>
    </dgm:pt>
    <dgm:pt modelId="{DE028980-59AD-4516-A214-E9E19ADEA170}" type="pres">
      <dgm:prSet presAssocID="{04809DE8-EAA1-44E1-B5ED-CB1193914F77}" presName="sibTrans" presStyleCnt="0"/>
      <dgm:spPr/>
    </dgm:pt>
    <dgm:pt modelId="{776B7A18-E6E9-4763-B0D2-EE9896DF8778}" type="pres">
      <dgm:prSet presAssocID="{B9D124FB-9F46-4133-AF61-8117E342F08A}" presName="compNode" presStyleCnt="0"/>
      <dgm:spPr/>
    </dgm:pt>
    <dgm:pt modelId="{1DED0A02-626A-4EF4-8C70-32659E862AD9}" type="pres">
      <dgm:prSet presAssocID="{B9D124FB-9F46-4133-AF61-8117E342F08A}" presName="bgRect" presStyleLbl="bgShp" presStyleIdx="3" presStyleCnt="4"/>
      <dgm:spPr/>
    </dgm:pt>
    <dgm:pt modelId="{43B4E341-964D-4C59-B66F-BACE1FEB580B}" type="pres">
      <dgm:prSet presAssocID="{B9D124FB-9F46-4133-AF61-8117E342F08A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8A5FC128-3717-4FED-8448-A6B1A6DBD18A}" type="pres">
      <dgm:prSet presAssocID="{B9D124FB-9F46-4133-AF61-8117E342F08A}" presName="spaceRect" presStyleCnt="0"/>
      <dgm:spPr/>
    </dgm:pt>
    <dgm:pt modelId="{048098D9-2848-4202-B153-C91C48EB2CAA}" type="pres">
      <dgm:prSet presAssocID="{B9D124FB-9F46-4133-AF61-8117E342F08A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B2F13030-9DA0-40A4-89E3-52B271C3FC1A}" srcId="{85348F99-552F-4F64-8555-C9996FE30681}" destId="{91DE54E3-D3DB-4B32-AC77-2164AC0A826F}" srcOrd="0" destOrd="0" parTransId="{75CFE288-0507-4723-BCEC-7B2AFC155388}" sibTransId="{081EDA11-BE55-468F-8A4B-8553841E1085}"/>
    <dgm:cxn modelId="{D6345461-72ED-4849-B462-6C23DFD6C29F}" type="presOf" srcId="{B38EF896-40E5-4E15-8AB0-B458FAB90BF7}" destId="{FB5204D4-902F-45C0-A1E5-7538A93AA216}" srcOrd="0" destOrd="0" presId="urn:microsoft.com/office/officeart/2018/2/layout/IconVerticalSolidList"/>
    <dgm:cxn modelId="{49AF0546-63C0-44BA-96CF-F2E3E73C3A8C}" srcId="{85348F99-552F-4F64-8555-C9996FE30681}" destId="{4CC4370E-8416-4A25-B852-8C5F946135CA}" srcOrd="2" destOrd="0" parTransId="{A9FD448D-3BEB-4B47-B98E-72BB1E37C549}" sibTransId="{04809DE8-EAA1-44E1-B5ED-CB1193914F77}"/>
    <dgm:cxn modelId="{F491206F-33AF-4502-B311-C06C2DF3E01D}" type="presOf" srcId="{85348F99-552F-4F64-8555-C9996FE30681}" destId="{BBD83B78-0D78-4FA8-9E24-4059DFC1E158}" srcOrd="0" destOrd="0" presId="urn:microsoft.com/office/officeart/2018/2/layout/IconVerticalSolidList"/>
    <dgm:cxn modelId="{6D973FB2-8C67-43A5-A5AD-E1C7BB63E54E}" type="presOf" srcId="{91DE54E3-D3DB-4B32-AC77-2164AC0A826F}" destId="{EEC7AE1D-76C8-40CC-A1EF-9B8952993113}" srcOrd="0" destOrd="0" presId="urn:microsoft.com/office/officeart/2018/2/layout/IconVerticalSolidList"/>
    <dgm:cxn modelId="{29D4B7D3-A5A2-4CD2-9535-BC9CE4B84E2D}" type="presOf" srcId="{4CC4370E-8416-4A25-B852-8C5F946135CA}" destId="{5117D6C7-7ADA-4F93-8682-F3935C1936A3}" srcOrd="0" destOrd="0" presId="urn:microsoft.com/office/officeart/2018/2/layout/IconVerticalSolidList"/>
    <dgm:cxn modelId="{22C7B3D5-F435-4C23-908A-80C84BDD131B}" srcId="{85348F99-552F-4F64-8555-C9996FE30681}" destId="{B38EF896-40E5-4E15-8AB0-B458FAB90BF7}" srcOrd="1" destOrd="0" parTransId="{E9272ACD-C077-452B-9DC9-DCCFBBD70994}" sibTransId="{C02E4983-EC02-405C-B16B-B5431E791449}"/>
    <dgm:cxn modelId="{A752C4DF-66EA-4DEE-AB5F-753542812180}" type="presOf" srcId="{B9D124FB-9F46-4133-AF61-8117E342F08A}" destId="{048098D9-2848-4202-B153-C91C48EB2CAA}" srcOrd="0" destOrd="0" presId="urn:microsoft.com/office/officeart/2018/2/layout/IconVerticalSolidList"/>
    <dgm:cxn modelId="{ACEBD5E0-EEFC-4580-B504-C935981A1CD9}" srcId="{85348F99-552F-4F64-8555-C9996FE30681}" destId="{B9D124FB-9F46-4133-AF61-8117E342F08A}" srcOrd="3" destOrd="0" parTransId="{79B74ECB-3B4E-470B-A0EA-1AA242D6332C}" sibTransId="{9AC0B717-A2E5-47A7-A361-572B411F5F1C}"/>
    <dgm:cxn modelId="{B6EF27C4-3F21-4BAC-B3D3-D92D88DD301C}" type="presParOf" srcId="{BBD83B78-0D78-4FA8-9E24-4059DFC1E158}" destId="{C1D60C6D-E5AE-4321-8A27-AD9A8E6D5DE3}" srcOrd="0" destOrd="0" presId="urn:microsoft.com/office/officeart/2018/2/layout/IconVerticalSolidList"/>
    <dgm:cxn modelId="{41B5BDD0-7486-4CD6-A4C9-2789ACA1D2D3}" type="presParOf" srcId="{C1D60C6D-E5AE-4321-8A27-AD9A8E6D5DE3}" destId="{EDE701CC-2FA6-445B-B58E-B179F3D513E6}" srcOrd="0" destOrd="0" presId="urn:microsoft.com/office/officeart/2018/2/layout/IconVerticalSolidList"/>
    <dgm:cxn modelId="{39FEE679-17CA-42B9-A5B8-8B0665818C49}" type="presParOf" srcId="{C1D60C6D-E5AE-4321-8A27-AD9A8E6D5DE3}" destId="{BB1823EB-EBC0-424F-9FFB-6B879E25FECA}" srcOrd="1" destOrd="0" presId="urn:microsoft.com/office/officeart/2018/2/layout/IconVerticalSolidList"/>
    <dgm:cxn modelId="{F4E0DE74-28DA-48CE-A53A-5556EE647058}" type="presParOf" srcId="{C1D60C6D-E5AE-4321-8A27-AD9A8E6D5DE3}" destId="{8A397CA7-0529-46C5-A6D8-7496DD73F49C}" srcOrd="2" destOrd="0" presId="urn:microsoft.com/office/officeart/2018/2/layout/IconVerticalSolidList"/>
    <dgm:cxn modelId="{F4AAB3C3-27B9-4DDB-A4ED-BEE95508CFAA}" type="presParOf" srcId="{C1D60C6D-E5AE-4321-8A27-AD9A8E6D5DE3}" destId="{EEC7AE1D-76C8-40CC-A1EF-9B8952993113}" srcOrd="3" destOrd="0" presId="urn:microsoft.com/office/officeart/2018/2/layout/IconVerticalSolidList"/>
    <dgm:cxn modelId="{07542038-D189-4151-A4C9-694D43FE6396}" type="presParOf" srcId="{BBD83B78-0D78-4FA8-9E24-4059DFC1E158}" destId="{1AF6E238-FE27-4935-9AF8-45FE38161C78}" srcOrd="1" destOrd="0" presId="urn:microsoft.com/office/officeart/2018/2/layout/IconVerticalSolidList"/>
    <dgm:cxn modelId="{81B1B483-62C7-4572-BC31-FB3A561F21FB}" type="presParOf" srcId="{BBD83B78-0D78-4FA8-9E24-4059DFC1E158}" destId="{A61A3A8C-4CEF-4AF1-8A0E-A6D1B62FC032}" srcOrd="2" destOrd="0" presId="urn:microsoft.com/office/officeart/2018/2/layout/IconVerticalSolidList"/>
    <dgm:cxn modelId="{06381034-83B2-4EAC-B131-5E83E1B231D6}" type="presParOf" srcId="{A61A3A8C-4CEF-4AF1-8A0E-A6D1B62FC032}" destId="{9DD024E9-348E-4D8E-8484-D0F6EF29FB12}" srcOrd="0" destOrd="0" presId="urn:microsoft.com/office/officeart/2018/2/layout/IconVerticalSolidList"/>
    <dgm:cxn modelId="{481FCE87-E0DE-467D-9981-7A3A63151726}" type="presParOf" srcId="{A61A3A8C-4CEF-4AF1-8A0E-A6D1B62FC032}" destId="{CBEEC9E1-111D-4A99-BA6F-ED671690CFBC}" srcOrd="1" destOrd="0" presId="urn:microsoft.com/office/officeart/2018/2/layout/IconVerticalSolidList"/>
    <dgm:cxn modelId="{BFB04468-AA3B-4CF1-A05D-9AE79137BAB0}" type="presParOf" srcId="{A61A3A8C-4CEF-4AF1-8A0E-A6D1B62FC032}" destId="{A5F01533-1FDF-470B-BA27-B10D8789F669}" srcOrd="2" destOrd="0" presId="urn:microsoft.com/office/officeart/2018/2/layout/IconVerticalSolidList"/>
    <dgm:cxn modelId="{3A514AD7-E43A-4035-86EF-066D2EA8BC76}" type="presParOf" srcId="{A61A3A8C-4CEF-4AF1-8A0E-A6D1B62FC032}" destId="{FB5204D4-902F-45C0-A1E5-7538A93AA216}" srcOrd="3" destOrd="0" presId="urn:microsoft.com/office/officeart/2018/2/layout/IconVerticalSolidList"/>
    <dgm:cxn modelId="{D8AD35C0-1B2A-4E63-A25C-5340A8BD39B8}" type="presParOf" srcId="{BBD83B78-0D78-4FA8-9E24-4059DFC1E158}" destId="{D7696657-1818-4B72-A072-78F5887ED56D}" srcOrd="3" destOrd="0" presId="urn:microsoft.com/office/officeart/2018/2/layout/IconVerticalSolidList"/>
    <dgm:cxn modelId="{0DFFBAEE-8414-4766-B56D-7AE5A879E342}" type="presParOf" srcId="{BBD83B78-0D78-4FA8-9E24-4059DFC1E158}" destId="{89D2AD89-7141-4964-96DE-F955189A42B4}" srcOrd="4" destOrd="0" presId="urn:microsoft.com/office/officeart/2018/2/layout/IconVerticalSolidList"/>
    <dgm:cxn modelId="{90A141B7-8C47-4A72-8C09-F4A5F2C02CAC}" type="presParOf" srcId="{89D2AD89-7141-4964-96DE-F955189A42B4}" destId="{B8CDC15F-806D-416D-8A41-9134E55919C0}" srcOrd="0" destOrd="0" presId="urn:microsoft.com/office/officeart/2018/2/layout/IconVerticalSolidList"/>
    <dgm:cxn modelId="{3D4F8DBF-561B-4013-B876-0D15F34699B4}" type="presParOf" srcId="{89D2AD89-7141-4964-96DE-F955189A42B4}" destId="{A398F7FA-E634-4CF2-B8BD-E7AF53C055EE}" srcOrd="1" destOrd="0" presId="urn:microsoft.com/office/officeart/2018/2/layout/IconVerticalSolidList"/>
    <dgm:cxn modelId="{B3309ADD-9FD5-49EC-A3C3-284781C5CA72}" type="presParOf" srcId="{89D2AD89-7141-4964-96DE-F955189A42B4}" destId="{EF7EDCD6-3E27-46B5-B968-38AD9B242744}" srcOrd="2" destOrd="0" presId="urn:microsoft.com/office/officeart/2018/2/layout/IconVerticalSolidList"/>
    <dgm:cxn modelId="{7CEBF616-BC19-42B2-96CD-53C1209A9A1B}" type="presParOf" srcId="{89D2AD89-7141-4964-96DE-F955189A42B4}" destId="{5117D6C7-7ADA-4F93-8682-F3935C1936A3}" srcOrd="3" destOrd="0" presId="urn:microsoft.com/office/officeart/2018/2/layout/IconVerticalSolidList"/>
    <dgm:cxn modelId="{75BBCBE8-EA7C-436D-AC61-60009BA1AEA6}" type="presParOf" srcId="{BBD83B78-0D78-4FA8-9E24-4059DFC1E158}" destId="{DE028980-59AD-4516-A214-E9E19ADEA170}" srcOrd="5" destOrd="0" presId="urn:microsoft.com/office/officeart/2018/2/layout/IconVerticalSolidList"/>
    <dgm:cxn modelId="{048E2CEB-1992-4801-8D68-073F46725931}" type="presParOf" srcId="{BBD83B78-0D78-4FA8-9E24-4059DFC1E158}" destId="{776B7A18-E6E9-4763-B0D2-EE9896DF8778}" srcOrd="6" destOrd="0" presId="urn:microsoft.com/office/officeart/2018/2/layout/IconVerticalSolidList"/>
    <dgm:cxn modelId="{2029DB89-F03D-4323-8129-ECF5473B9E1A}" type="presParOf" srcId="{776B7A18-E6E9-4763-B0D2-EE9896DF8778}" destId="{1DED0A02-626A-4EF4-8C70-32659E862AD9}" srcOrd="0" destOrd="0" presId="urn:microsoft.com/office/officeart/2018/2/layout/IconVerticalSolidList"/>
    <dgm:cxn modelId="{0105D3A4-24D9-4B6C-BA7E-426431D1740F}" type="presParOf" srcId="{776B7A18-E6E9-4763-B0D2-EE9896DF8778}" destId="{43B4E341-964D-4C59-B66F-BACE1FEB580B}" srcOrd="1" destOrd="0" presId="urn:microsoft.com/office/officeart/2018/2/layout/IconVerticalSolidList"/>
    <dgm:cxn modelId="{7344BE15-F424-4106-93E6-AC4B58401138}" type="presParOf" srcId="{776B7A18-E6E9-4763-B0D2-EE9896DF8778}" destId="{8A5FC128-3717-4FED-8448-A6B1A6DBD18A}" srcOrd="2" destOrd="0" presId="urn:microsoft.com/office/officeart/2018/2/layout/IconVerticalSolidList"/>
    <dgm:cxn modelId="{BBCFDC4C-D28D-448D-AFAA-4D8A00C4C7D6}" type="presParOf" srcId="{776B7A18-E6E9-4763-B0D2-EE9896DF8778}" destId="{048098D9-2848-4202-B153-C91C48EB2CA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E701CC-2FA6-445B-B58E-B179F3D513E6}">
      <dsp:nvSpPr>
        <dsp:cNvPr id="0" name=""/>
        <dsp:cNvSpPr/>
      </dsp:nvSpPr>
      <dsp:spPr>
        <a:xfrm>
          <a:off x="0" y="4942"/>
          <a:ext cx="10744200" cy="107283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1823EB-EBC0-424F-9FFB-6B879E25FECA}">
      <dsp:nvSpPr>
        <dsp:cNvPr id="0" name=""/>
        <dsp:cNvSpPr/>
      </dsp:nvSpPr>
      <dsp:spPr>
        <a:xfrm>
          <a:off x="324533" y="246330"/>
          <a:ext cx="590637" cy="59006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C7AE1D-76C8-40CC-A1EF-9B8952993113}">
      <dsp:nvSpPr>
        <dsp:cNvPr id="0" name=""/>
        <dsp:cNvSpPr/>
      </dsp:nvSpPr>
      <dsp:spPr>
        <a:xfrm>
          <a:off x="1239704" y="4942"/>
          <a:ext cx="9206174" cy="1073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653" tIns="113653" rIns="113653" bIns="113653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Uganda’s modelling showed that while the combined package required somewhat higher upfront investment, it generated substantially greater epidemiological impact and stronger long-term value by averting future infections and treatment costs.</a:t>
          </a:r>
          <a:endParaRPr lang="en-US" sz="2000" kern="1200" dirty="0"/>
        </a:p>
      </dsp:txBody>
      <dsp:txXfrm>
        <a:off x="1239704" y="4942"/>
        <a:ext cx="9206174" cy="1073886"/>
      </dsp:txXfrm>
    </dsp:sp>
    <dsp:sp modelId="{9DD024E9-348E-4D8E-8484-D0F6EF29FB12}">
      <dsp:nvSpPr>
        <dsp:cNvPr id="0" name=""/>
        <dsp:cNvSpPr/>
      </dsp:nvSpPr>
      <dsp:spPr>
        <a:xfrm>
          <a:off x="0" y="1331507"/>
          <a:ext cx="10744200" cy="107283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EEC9E1-111D-4A99-BA6F-ED671690CFBC}">
      <dsp:nvSpPr>
        <dsp:cNvPr id="0" name=""/>
        <dsp:cNvSpPr/>
      </dsp:nvSpPr>
      <dsp:spPr>
        <a:xfrm>
          <a:off x="324533" y="1572896"/>
          <a:ext cx="590637" cy="59006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5204D4-902F-45C0-A1E5-7538A93AA216}">
      <dsp:nvSpPr>
        <dsp:cNvPr id="0" name=""/>
        <dsp:cNvSpPr/>
      </dsp:nvSpPr>
      <dsp:spPr>
        <a:xfrm>
          <a:off x="1239704" y="1331507"/>
          <a:ext cx="9206174" cy="1073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653" tIns="113653" rIns="113653" bIns="113653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HIV Prevention should not be de-prioritised during funding constraints</a:t>
          </a:r>
          <a:endParaRPr lang="en-US" sz="2200" kern="1200"/>
        </a:p>
      </dsp:txBody>
      <dsp:txXfrm>
        <a:off x="1239704" y="1331507"/>
        <a:ext cx="9206174" cy="1073886"/>
      </dsp:txXfrm>
    </dsp:sp>
    <dsp:sp modelId="{B8CDC15F-806D-416D-8A41-9134E55919C0}">
      <dsp:nvSpPr>
        <dsp:cNvPr id="0" name=""/>
        <dsp:cNvSpPr/>
      </dsp:nvSpPr>
      <dsp:spPr>
        <a:xfrm>
          <a:off x="0" y="2658073"/>
          <a:ext cx="10744200" cy="107283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98F7FA-E634-4CF2-B8BD-E7AF53C055EE}">
      <dsp:nvSpPr>
        <dsp:cNvPr id="0" name=""/>
        <dsp:cNvSpPr/>
      </dsp:nvSpPr>
      <dsp:spPr>
        <a:xfrm>
          <a:off x="324533" y="2899462"/>
          <a:ext cx="590637" cy="59006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17D6C7-7ADA-4F93-8682-F3935C1936A3}">
      <dsp:nvSpPr>
        <dsp:cNvPr id="0" name=""/>
        <dsp:cNvSpPr/>
      </dsp:nvSpPr>
      <dsp:spPr>
        <a:xfrm>
          <a:off x="1239704" y="2658073"/>
          <a:ext cx="9206174" cy="1073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653" tIns="113653" rIns="113653" bIns="113653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Combined Prevention and treatment produce the longest term impact</a:t>
          </a:r>
          <a:endParaRPr lang="en-US" sz="2200" kern="1200" dirty="0"/>
        </a:p>
      </dsp:txBody>
      <dsp:txXfrm>
        <a:off x="1239704" y="2658073"/>
        <a:ext cx="9206174" cy="1073886"/>
      </dsp:txXfrm>
    </dsp:sp>
    <dsp:sp modelId="{1DED0A02-626A-4EF4-8C70-32659E862AD9}">
      <dsp:nvSpPr>
        <dsp:cNvPr id="0" name=""/>
        <dsp:cNvSpPr/>
      </dsp:nvSpPr>
      <dsp:spPr>
        <a:xfrm>
          <a:off x="0" y="3984639"/>
          <a:ext cx="10744200" cy="107283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B4E341-964D-4C59-B66F-BACE1FEB580B}">
      <dsp:nvSpPr>
        <dsp:cNvPr id="0" name=""/>
        <dsp:cNvSpPr/>
      </dsp:nvSpPr>
      <dsp:spPr>
        <a:xfrm>
          <a:off x="324533" y="4226027"/>
          <a:ext cx="590637" cy="59006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8098D9-2848-4202-B153-C91C48EB2CAA}">
      <dsp:nvSpPr>
        <dsp:cNvPr id="0" name=""/>
        <dsp:cNvSpPr/>
      </dsp:nvSpPr>
      <dsp:spPr>
        <a:xfrm>
          <a:off x="1239704" y="3984639"/>
          <a:ext cx="9206174" cy="1073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653" tIns="113653" rIns="113653" bIns="113653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Modelling helped Uganda prioritise interventions for sustainability, Development of NSP and Global Fund GC 8 planning</a:t>
          </a:r>
          <a:endParaRPr lang="en-US" sz="2200" kern="1200"/>
        </a:p>
      </dsp:txBody>
      <dsp:txXfrm>
        <a:off x="1239704" y="3984639"/>
        <a:ext cx="9206174" cy="10738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0.66284</cdr:x>
      <cdr:y>0.52101</cdr:y>
    </cdr:from>
    <cdr:to>
      <cdr:x>1</cdr:x>
      <cdr:y>0.5804</cdr:y>
    </cdr:to>
    <cdr:sp macro="" textlink="">
      <cdr:nvSpPr>
        <cdr:cNvPr id="2" name="TextBox 6">
          <a:extLst xmlns:a="http://schemas.openxmlformats.org/drawingml/2006/main">
            <a:ext uri="{FF2B5EF4-FFF2-40B4-BE49-F238E27FC236}">
              <a16:creationId xmlns:a16="http://schemas.microsoft.com/office/drawing/2014/main" id="{C74FD10F-C8E1-D29B-776D-D01AC739025A}"/>
            </a:ext>
          </a:extLst>
        </cdr:cNvPr>
        <cdr:cNvSpPr txBox="1"/>
      </cdr:nvSpPr>
      <cdr:spPr>
        <a:xfrm xmlns:a="http://schemas.openxmlformats.org/drawingml/2006/main">
          <a:off x="3766458" y="2429896"/>
          <a:ext cx="1915885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G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200" dirty="0"/>
            <a:t>26,000 more infections</a:t>
          </a:r>
          <a:endParaRPr lang="en-UG" sz="12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BE2B3-2EAC-5A39-910B-8785BA4BE0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D406BF-C22D-D303-CEDA-6D630F24AF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FB8B0-A644-F569-891C-86200FE2A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2B9FD-812E-431A-873C-487478553F07}" type="datetimeFigureOut">
              <a:rPr lang="en-UG" smtClean="0"/>
              <a:t>11/05/2026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A85EA7-AED2-F70B-1650-E3CCEB074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B3997A-9031-0548-2655-1A1164CB3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1873-B411-43DB-B0FA-64069F47C85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864325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61410-95A3-832D-933D-4B8DA08CB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B18413-8A1B-BC3A-F066-7132E97EDD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6DAB2-D3A4-C666-8F67-800910112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2B9FD-812E-431A-873C-487478553F07}" type="datetimeFigureOut">
              <a:rPr lang="en-UG" smtClean="0"/>
              <a:t>11/05/2026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9247F-EF4F-8DA6-E8D3-F7A2E776A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81FFC2-24FC-F264-D4EC-273CBD1A3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1873-B411-43DB-B0FA-64069F47C85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251089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79F32B-A212-20BF-358D-CDFB9FD2EB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66620C-B465-2652-86D2-D64F1CC41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41998-8869-D0D4-299D-04DEFC6C6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2B9FD-812E-431A-873C-487478553F07}" type="datetimeFigureOut">
              <a:rPr lang="en-UG" smtClean="0"/>
              <a:t>11/05/2026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AC731-C4A6-000C-25B5-4C69FDB91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0960F7-B757-B96C-E14B-1FD9EEE36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1873-B411-43DB-B0FA-64069F47C85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980659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A0891-2395-1A21-3672-1AF83A52F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61905-A322-8436-58C8-F3EB27275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E850E-A05D-E861-6337-0A99461C3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2B9FD-812E-431A-873C-487478553F07}" type="datetimeFigureOut">
              <a:rPr lang="en-UG" smtClean="0"/>
              <a:t>11/05/2026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BA9353-8892-4BEC-FAA8-A055A0493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449C1-7304-6362-9BA8-4BD935A74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1873-B411-43DB-B0FA-64069F47C85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888531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4C1D9-ED0B-D9F8-EF55-9D81B8301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7FD75D-961D-9584-A092-95F0FB3AA0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D9D46-D2D0-82C2-8EEA-02473FB14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2B9FD-812E-431A-873C-487478553F07}" type="datetimeFigureOut">
              <a:rPr lang="en-UG" smtClean="0"/>
              <a:t>11/05/2026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52165-AAAC-A3FF-B23D-A4E2EA36A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39063-2D9D-4D0F-C3C0-C05639174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1873-B411-43DB-B0FA-64069F47C85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225354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0A71F-3293-40B2-2AFA-7CB5AB05E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B94A3-B415-E13B-6567-C9A6D42339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8D07B5-2864-492D-8026-C53EB132E8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61DBD-11EB-E86D-2F47-AAC36D0F3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2B9FD-812E-431A-873C-487478553F07}" type="datetimeFigureOut">
              <a:rPr lang="en-UG" smtClean="0"/>
              <a:t>11/05/2026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BF73D5-0223-B332-9089-6CB8E6085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3CC8B3-EC02-5E37-1BF2-A5BC91F82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1873-B411-43DB-B0FA-64069F47C85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225314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6ACED-AFE3-529D-8032-489AF9621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B3740F-A488-0E68-6C0C-C6F93DD1D6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5A4BC5-D7FD-B4D7-CDBA-D585637DE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617431-3F99-EA6F-3333-7D3853F5B9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12E6D2-9F1D-C18E-F5D3-08B7ECB6B9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B79EAD-A20A-B9E8-4D39-5D9DB8AC0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2B9FD-812E-431A-873C-487478553F07}" type="datetimeFigureOut">
              <a:rPr lang="en-UG" smtClean="0"/>
              <a:t>11/05/2026</a:t>
            </a:fld>
            <a:endParaRPr lang="en-U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7092DC-E590-7E86-D10D-889A445C4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F79627-2630-1983-B1A7-08E15E958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1873-B411-43DB-B0FA-64069F47C85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18515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AD9B5-D70F-C0B9-0A7E-0B86162A4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4FCDF1-CF98-BE5F-FF2E-319477C6B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2B9FD-812E-431A-873C-487478553F07}" type="datetimeFigureOut">
              <a:rPr lang="en-UG" smtClean="0"/>
              <a:t>11/05/2026</a:t>
            </a:fld>
            <a:endParaRPr lang="en-U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83F09B-69B5-503B-FCF8-A6D31817C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6DBF8A-86C1-00E2-B68E-B53FB8A21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1873-B411-43DB-B0FA-64069F47C85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11742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A9DC81-4ECB-C3F3-0F4A-3E9AF978D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2B9FD-812E-431A-873C-487478553F07}" type="datetimeFigureOut">
              <a:rPr lang="en-UG" smtClean="0"/>
              <a:t>11/05/2026</a:t>
            </a:fld>
            <a:endParaRPr lang="en-U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F89AC2-C8B7-17BB-651B-573AA8B79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CFB20D-4ECD-7F0B-09E1-A5A09B5D6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1873-B411-43DB-B0FA-64069F47C85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832607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8FBDC-3CA9-807F-19E0-EBEC54186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C1906-808E-4FC0-CDCE-4D9271975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19DA83-0B49-BBB7-3582-402E0F53A9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0DA59-6FD8-2978-D809-CE5E400C4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2B9FD-812E-431A-873C-487478553F07}" type="datetimeFigureOut">
              <a:rPr lang="en-UG" smtClean="0"/>
              <a:t>11/05/2026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0F6853-481C-8413-9A8E-9C63A1612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198F66-F57B-AEB2-CAD5-5E2AD7CCA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1873-B411-43DB-B0FA-64069F47C85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196975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D8F01-E556-D5C6-9DD6-E57AB7681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2BEA8D-E231-845B-7CCA-5D9D4755E5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ED7A80-DCB8-BB33-DC06-79AA281638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3E8CA6-B6DA-DC3F-C4EA-8C1A0579C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2B9FD-812E-431A-873C-487478553F07}" type="datetimeFigureOut">
              <a:rPr lang="en-UG" smtClean="0"/>
              <a:t>11/05/2026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5CE718-2FE0-E477-AD54-68CF14141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4AF722-FD5B-CFED-21DF-57AF2A715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1873-B411-43DB-B0FA-64069F47C85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1925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F84F6A-B968-09C4-F04C-291A5806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8F4BF4-12EA-0256-A8A6-F52F3B263C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908CA-E1CD-40D3-1A78-70D0E8B397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22B9FD-812E-431A-873C-487478553F07}" type="datetimeFigureOut">
              <a:rPr lang="en-UG" smtClean="0"/>
              <a:t>11/05/2026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7AFE36-C791-257C-6789-E0294F0AB7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06ECD-7965-2B58-C427-37FE161DF3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B11873-B411-43DB-B0FA-64069F47C85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414288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7588E-77B8-C56E-066D-65AED001F3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4000" dirty="0">
                <a:latin typeface="Cambria" panose="02040503050406030204" pitchFamily="18" charset="0"/>
                <a:ea typeface="Cambria" panose="02040503050406030204" pitchFamily="18" charset="0"/>
              </a:rPr>
              <a:t>Uganda’s Experience Using Spectrum Goals Modelling for HIV Prioritisation, Sustainability and GC8 Planning</a:t>
            </a:r>
            <a:endParaRPr lang="en-UG" sz="4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FD87D3-B798-63F3-5474-2430423423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/>
          <a:p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Dr Wilford Lordson Kirungi</a:t>
            </a:r>
          </a:p>
          <a:p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Medical Epidemiologist</a:t>
            </a:r>
            <a:endParaRPr lang="en-U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457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1A5E2-3308-99DA-689A-FBFCAFBB2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Strategic Context</a:t>
            </a:r>
            <a:endParaRPr lang="en-U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81023-A06E-B51D-6B90-C49C059FD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As Uganda developed: the HIV Sustainability Roadmap; the NSP 2025–2030; and GC8 investment priorities, we faced a critical question:</a:t>
            </a:r>
          </a:p>
          <a:p>
            <a:pPr marL="0" indent="0" algn="ctr">
              <a:buNone/>
            </a:pPr>
            <a:r>
              <a:rPr lang="en-GB" i="1" dirty="0"/>
              <a:t>“</a:t>
            </a:r>
            <a:r>
              <a:rPr lang="en-GB" i="1" dirty="0">
                <a:solidFill>
                  <a:schemeClr val="accent5"/>
                </a:solidFill>
              </a:rPr>
              <a:t>How do we maximise HIV impact under increasingly constrained and uncertain financing</a:t>
            </a:r>
            <a:r>
              <a:rPr lang="en-GB" i="1" dirty="0"/>
              <a:t>?”</a:t>
            </a:r>
          </a:p>
          <a:p>
            <a:r>
              <a:rPr lang="en-GB" dirty="0"/>
              <a:t>We used the Spectrum Goals Model to:</a:t>
            </a:r>
          </a:p>
          <a:p>
            <a:pPr lvl="1"/>
            <a:r>
              <a:rPr lang="en-GB" dirty="0"/>
              <a:t>compare strategic scenarios, </a:t>
            </a:r>
          </a:p>
          <a:p>
            <a:pPr lvl="1"/>
            <a:r>
              <a:rPr lang="en-GB" dirty="0"/>
              <a:t>estimate infections and deaths averted, </a:t>
            </a:r>
          </a:p>
          <a:p>
            <a:pPr lvl="1"/>
            <a:r>
              <a:rPr lang="en-GB" dirty="0"/>
              <a:t>assess cost implications, </a:t>
            </a:r>
          </a:p>
          <a:p>
            <a:pPr lvl="1"/>
            <a:r>
              <a:rPr lang="en-GB" dirty="0"/>
              <a:t>and guide prioritisation of prevention and treatment investments.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205596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4A5A1-4F86-1314-E2E1-9D3BC533C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38437"/>
            <a:ext cx="10931013" cy="1017361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Scenario 1 - Status Quo: Constant Coverage of HIV Prevention and Treatment Services at levels achieved by 2024:</a:t>
            </a:r>
            <a:b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       </a:t>
            </a:r>
            <a:r>
              <a:rPr lang="en-GB" sz="3100" i="1" dirty="0">
                <a:solidFill>
                  <a:schemeClr val="accent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Flattens Progress - insufficient for HIV Epidemic Control</a:t>
            </a:r>
            <a:endParaRPr lang="en-UG" sz="3600" i="1" dirty="0">
              <a:solidFill>
                <a:schemeClr val="accent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A820C35B-EAF4-7343-266E-29FB8633C19B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228601" y="1825625"/>
          <a:ext cx="6879770" cy="455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9B02BB7-EB8C-28A6-C738-DC5DB8FA5AD2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7805737" y="1426029"/>
          <a:ext cx="4059691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3B4DA2BB-A467-FD3A-228B-77C480BB4773}"/>
              </a:ext>
            </a:extLst>
          </p:cNvPr>
          <p:cNvGraphicFramePr>
            <a:graphicFrameLocks/>
          </p:cNvGraphicFramePr>
          <p:nvPr/>
        </p:nvGraphicFramePr>
        <p:xfrm>
          <a:off x="7391399" y="416922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13894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D6F2C-E371-29CA-A9DE-4E1803786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457" y="65087"/>
            <a:ext cx="10961914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dirty="0">
                <a:latin typeface="Cambria" panose="02040503050406030204" pitchFamily="18" charset="0"/>
                <a:ea typeface="Cambria" panose="02040503050406030204" pitchFamily="18" charset="0"/>
              </a:rPr>
              <a:t>Scenario 2: Scale up of Life Saving Interventions</a:t>
            </a:r>
            <a:br>
              <a:rPr lang="en-GB" sz="40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3100" i="1" dirty="0">
                <a:solidFill>
                  <a:schemeClr val="accent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Bends the Curve of new HIV infections and Mortality but Achieving HIV Epidemic Control is delayed</a:t>
            </a:r>
            <a:endParaRPr lang="en-UG" sz="4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A867433B-DA82-D7C1-411E-B761EEE61089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838200" y="1825624"/>
          <a:ext cx="6858000" cy="4803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C3C94B3-2456-186F-A42B-45FA2BA5E610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7848600" y="1298803"/>
          <a:ext cx="4005943" cy="2424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22C60EC9-B449-8F3B-36A1-E7AC4E7DC063}"/>
              </a:ext>
            </a:extLst>
          </p:cNvPr>
          <p:cNvGraphicFramePr>
            <a:graphicFrameLocks/>
          </p:cNvGraphicFramePr>
          <p:nvPr/>
        </p:nvGraphicFramePr>
        <p:xfrm>
          <a:off x="7620000" y="402113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13696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2C173-8FE7-8CE5-97F1-97BAE1139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828" y="364146"/>
            <a:ext cx="10515600" cy="1055233"/>
          </a:xfrm>
        </p:spPr>
        <p:txBody>
          <a:bodyPr>
            <a:noAutofit/>
          </a:bodyPr>
          <a:lstStyle/>
          <a:p>
            <a:pPr algn="ctr"/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Scenario 3: Scaling up a combination of ART, VMMC, PMTCT, AGYW, Condom use, </a:t>
            </a:r>
            <a:r>
              <a:rPr lang="en-GB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PrEP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 and KP Services</a:t>
            </a:r>
            <a:b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2400" i="1" dirty="0">
                <a:solidFill>
                  <a:schemeClr val="accent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Accelerates HIV Epidemic Control - </a:t>
            </a:r>
            <a:r>
              <a:rPr lang="en-GB" sz="2400" i="1" dirty="0">
                <a:solidFill>
                  <a:schemeClr val="accent5"/>
                </a:solidFill>
              </a:rPr>
              <a:t>Prevention generated major additional reductions in incidence beyond treatment alone.</a:t>
            </a:r>
            <a:endParaRPr lang="en-UG" sz="2400" i="1" dirty="0">
              <a:solidFill>
                <a:schemeClr val="accent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3DA58D9-625D-87DB-08F5-9B6EC903738C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838199" y="1825625"/>
          <a:ext cx="7195458" cy="4825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29F2FCC0-F72D-693E-E13A-586FE25BFFCC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8109857" y="1241629"/>
          <a:ext cx="3940629" cy="27572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D9761933-DA80-F3C9-1E2F-019DBB5DCFD4}"/>
              </a:ext>
            </a:extLst>
          </p:cNvPr>
          <p:cNvGraphicFramePr>
            <a:graphicFrameLocks/>
          </p:cNvGraphicFramePr>
          <p:nvPr/>
        </p:nvGraphicFramePr>
        <p:xfrm>
          <a:off x="7895408" y="3998890"/>
          <a:ext cx="4587240" cy="28917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95501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94110-9211-EE56-3E3C-58180A0F4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6361"/>
          </a:xfrm>
        </p:spPr>
        <p:txBody>
          <a:bodyPr>
            <a:noAutofit/>
          </a:bodyPr>
          <a:lstStyle/>
          <a:p>
            <a:pPr algn="ctr"/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Prospects for HIV Epidemic Control under the Three Scenarios</a:t>
            </a:r>
            <a:b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2800" i="1" dirty="0">
                <a:solidFill>
                  <a:schemeClr val="accent5"/>
                </a:solidFill>
              </a:rPr>
              <a:t>The combined package achieved epidemic control 2–3 years earlier</a:t>
            </a:r>
            <a:endParaRPr lang="en-UG" sz="3600" i="1" dirty="0">
              <a:solidFill>
                <a:schemeClr val="accent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0C415E1-2845-D8E0-7C5D-5CF66AD9B079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391886" y="1486241"/>
          <a:ext cx="4942114" cy="2445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5000CB8-5669-A5AB-E3DE-024C49A33B4C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281057" y="1632857"/>
          <a:ext cx="5301343" cy="2985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BDFCCC8A-370F-0FB8-149F-72BB2043C5DC}"/>
              </a:ext>
            </a:extLst>
          </p:cNvPr>
          <p:cNvGraphicFramePr/>
          <p:nvPr/>
        </p:nvGraphicFramePr>
        <p:xfrm>
          <a:off x="478971" y="4060371"/>
          <a:ext cx="4855029" cy="28318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C4959E36-ED41-F533-8DB0-3EF940239648}"/>
              </a:ext>
            </a:extLst>
          </p:cNvPr>
          <p:cNvSpPr txBox="1"/>
          <p:nvPr/>
        </p:nvSpPr>
        <p:spPr>
          <a:xfrm>
            <a:off x="6662057" y="5148943"/>
            <a:ext cx="46917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/>
              <a:t>Scenario 3 meets the 2030 targets, achieved HIV epidemic control earlier, more costly but cost savings in the long term</a:t>
            </a:r>
            <a:endParaRPr lang="en-UG" sz="2400" i="1" dirty="0"/>
          </a:p>
        </p:txBody>
      </p:sp>
    </p:spTree>
    <p:extLst>
      <p:ext uri="{BB962C8B-B14F-4D97-AF65-F5344CB8AC3E}">
        <p14:creationId xmlns:p14="http://schemas.microsoft.com/office/powerpoint/2010/main" val="1179385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DC071-FAD4-72FF-C94E-C88A70BB5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900" y="187551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600" dirty="0"/>
              <a:t>Potential Effect of 10% Reversal of ART and HIV Prevention Services Coverage</a:t>
            </a:r>
            <a:br>
              <a:rPr lang="en-GB" sz="3600" dirty="0"/>
            </a:br>
            <a:r>
              <a:rPr lang="en-GB" sz="2700" i="1" dirty="0">
                <a:solidFill>
                  <a:schemeClr val="accent5"/>
                </a:solidFill>
              </a:rPr>
              <a:t>A 10% reversal in ART and prevention coverage could result in approximately 107,000 additional HIV infections by 2035</a:t>
            </a:r>
            <a:endParaRPr lang="en-UG" sz="3600" i="1" dirty="0">
              <a:solidFill>
                <a:schemeClr val="accent5"/>
              </a:solidFill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F5F91BA-0411-A09B-9E6C-BF39DE9B7349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337457" y="1709057"/>
          <a:ext cx="5682343" cy="44679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CB7C660-4203-D0F1-CD41-35CD19D3D86F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281056" y="1513114"/>
          <a:ext cx="5682343" cy="46638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74FD10F-C8E1-D29B-776D-D01AC739025A}"/>
              </a:ext>
            </a:extLst>
          </p:cNvPr>
          <p:cNvSpPr txBox="1"/>
          <p:nvPr/>
        </p:nvSpPr>
        <p:spPr>
          <a:xfrm>
            <a:off x="9699171" y="4212771"/>
            <a:ext cx="19158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81,000 more infections</a:t>
            </a:r>
            <a:endParaRPr lang="en-UG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5B9DCB-A026-27A6-2533-87F65D87166E}"/>
              </a:ext>
            </a:extLst>
          </p:cNvPr>
          <p:cNvSpPr txBox="1"/>
          <p:nvPr/>
        </p:nvSpPr>
        <p:spPr>
          <a:xfrm>
            <a:off x="1828800" y="6229159"/>
            <a:ext cx="9375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>
                <a:solidFill>
                  <a:srgbClr val="FF0000"/>
                </a:solidFill>
              </a:rPr>
              <a:t>Similar picture with AIDS-related deaths- slide not shown</a:t>
            </a:r>
            <a:endParaRPr lang="en-UG" sz="24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003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65F7B40-FDED-C85D-8AE1-A2996C547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1013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Strategic Implications / Lessons</a:t>
            </a:r>
            <a:endParaRPr lang="en-UG" sz="3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14" name="Content Placeholder 5">
            <a:extLst>
              <a:ext uri="{FF2B5EF4-FFF2-40B4-BE49-F238E27FC236}">
                <a16:creationId xmlns:a16="http://schemas.microsoft.com/office/drawing/2014/main" id="{7301A196-E81C-F703-6411-386A997F52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3599722"/>
              </p:ext>
            </p:extLst>
          </p:nvPr>
        </p:nvGraphicFramePr>
        <p:xfrm>
          <a:off x="838200" y="1429407"/>
          <a:ext cx="10744200" cy="5063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3238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952B1-A7B2-10A1-4B45-D63B0BA13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Acknowledgements</a:t>
            </a:r>
            <a:endParaRPr lang="en-UG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AC3B3A-8E5E-F8EB-4529-CDE53F5FE6A8}"/>
              </a:ext>
            </a:extLst>
          </p:cNvPr>
          <p:cNvSpPr/>
          <p:nvPr/>
        </p:nvSpPr>
        <p:spPr>
          <a:xfrm>
            <a:off x="1111045" y="1690688"/>
            <a:ext cx="2369574" cy="155395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Uganda Multi Agency HIV Estimates TWG</a:t>
            </a:r>
            <a:endParaRPr lang="en-US" sz="2400" dirty="0"/>
          </a:p>
          <a:p>
            <a:pPr algn="ctr"/>
            <a:endParaRPr lang="en-UG" sz="2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4AA7AB-C6E1-CCC8-9165-168501016B76}"/>
              </a:ext>
            </a:extLst>
          </p:cNvPr>
          <p:cNvSpPr/>
          <p:nvPr/>
        </p:nvSpPr>
        <p:spPr>
          <a:xfrm>
            <a:off x="4762500" y="1690688"/>
            <a:ext cx="2654709" cy="155395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Uganda HIV Sustainability TWG / Core Team</a:t>
            </a:r>
            <a:endParaRPr lang="en-US" sz="2400" dirty="0"/>
          </a:p>
          <a:p>
            <a:pPr lvl="0" algn="ctr"/>
            <a:endParaRPr lang="en-US" sz="20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2497F04-8658-5846-B2E4-EEF173CB70C3}"/>
              </a:ext>
            </a:extLst>
          </p:cNvPr>
          <p:cNvSpPr/>
          <p:nvPr/>
        </p:nvSpPr>
        <p:spPr>
          <a:xfrm>
            <a:off x="8799871" y="1612490"/>
            <a:ext cx="2723535" cy="181651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2200" dirty="0"/>
              <a:t>UNAIDS Uganda / UNAIDS Regional Office / UNAIDS HQ</a:t>
            </a:r>
            <a:endParaRPr lang="en-US" sz="2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A66AE82-3C01-A157-F798-DEE507D36AAD}"/>
              </a:ext>
            </a:extLst>
          </p:cNvPr>
          <p:cNvSpPr/>
          <p:nvPr/>
        </p:nvSpPr>
        <p:spPr>
          <a:xfrm>
            <a:off x="1288026" y="4591665"/>
            <a:ext cx="2487561" cy="14355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2200" dirty="0"/>
              <a:t>UNAIDS Reference Group on HIV Estimates </a:t>
            </a:r>
            <a:endParaRPr lang="en-US" sz="2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6442BC-19C0-A318-7DEC-CED5C92EECD4}"/>
              </a:ext>
            </a:extLst>
          </p:cNvPr>
          <p:cNvSpPr/>
          <p:nvPr/>
        </p:nvSpPr>
        <p:spPr>
          <a:xfrm>
            <a:off x="5043948" y="4591665"/>
            <a:ext cx="2654709" cy="14355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2400" dirty="0"/>
              <a:t>Imperial College London</a:t>
            </a:r>
            <a:endParaRPr lang="en-US" sz="2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66C2DB2-F152-5BC3-C856-0DA0F0BE0C82}"/>
              </a:ext>
            </a:extLst>
          </p:cNvPr>
          <p:cNvSpPr/>
          <p:nvPr/>
        </p:nvSpPr>
        <p:spPr>
          <a:xfrm>
            <a:off x="8917858" y="4522839"/>
            <a:ext cx="2654709" cy="15043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2400"/>
              <a:t>Avenir Health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9287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404</Words>
  <Application>Microsoft Office PowerPoint</Application>
  <PresentationFormat>Widescreen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Cambria</vt:lpstr>
      <vt:lpstr>Office Theme</vt:lpstr>
      <vt:lpstr>Uganda’s Experience Using Spectrum Goals Modelling for HIV Prioritisation, Sustainability and GC8 Planning</vt:lpstr>
      <vt:lpstr>Strategic Context</vt:lpstr>
      <vt:lpstr>Scenario 1 - Status Quo: Constant Coverage of HIV Prevention and Treatment Services at levels achieved by 2024:         Flattens Progress - insufficient for HIV Epidemic Control</vt:lpstr>
      <vt:lpstr>Scenario 2: Scale up of Life Saving Interventions Bends the Curve of new HIV infections and Mortality but Achieving HIV Epidemic Control is delayed</vt:lpstr>
      <vt:lpstr>Scenario 3: Scaling up a combination of ART, VMMC, PMTCT, AGYW, Condom use, PrEP and KP Services Accelerates HIV Epidemic Control - Prevention generated major additional reductions in incidence beyond treatment alone.</vt:lpstr>
      <vt:lpstr>Prospects for HIV Epidemic Control under the Three Scenarios The combined package achieved epidemic control 2–3 years earlier</vt:lpstr>
      <vt:lpstr>Potential Effect of 10% Reversal of ART and HIV Prevention Services Coverage A 10% reversal in ART and prevention coverage could result in approximately 107,000 additional HIV infections by 2035</vt:lpstr>
      <vt:lpstr>Strategic Implications / Lessons</vt:lpstr>
      <vt:lpstr>Acknowledgements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WILFORD KIRUNGI</dc:creator>
  <cp:lastModifiedBy>WILFORD KIRUNGI</cp:lastModifiedBy>
  <cp:revision>2</cp:revision>
  <dcterms:created xsi:type="dcterms:W3CDTF">2026-05-08T10:29:28Z</dcterms:created>
  <dcterms:modified xsi:type="dcterms:W3CDTF">2026-05-11T07:44:19Z</dcterms:modified>
</cp:coreProperties>
</file>