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147474458" r:id="rId6"/>
    <p:sldId id="260" r:id="rId7"/>
  </p:sldIdLst>
  <p:sldSz cx="14630400" cy="8229600"/>
  <p:notesSz cx="8229600" cy="14630400"/>
  <p:embeddedFontLst>
    <p:embeddedFont>
      <p:font typeface="Red Hat Text" panose="020B0604020202020204" charset="0"/>
      <p:regular r:id="rId9"/>
    </p:embeddedFont>
    <p:embeddedFont>
      <p:font typeface="Roboto Light" panose="02000000000000000000" pitchFamily="2" charset="0"/>
      <p:regular r:id="rId10"/>
      <p:italic r:id="rId11"/>
    </p:embeddedFont>
    <p:embeddedFont>
      <p:font typeface="Verdana" panose="020B060403050404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0" d="100"/>
          <a:sy n="60" d="100"/>
        </p:scale>
        <p:origin x="4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675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CC7437-6059-43F9-AED7-852A052197E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GB" noProof="0" dirty="0">
                <a:latin typeface="Verdana" panose="020B0604030504040204" pitchFamily="34" charset="0"/>
              </a:rPr>
              <a:t>Name of the Speaker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DC35EB0-B8D6-413D-890C-D0905B12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 noProof="0" dirty="0"/>
              <a:t>Topic Lore Ipsum</a:t>
            </a:r>
          </a:p>
        </p:txBody>
      </p:sp>
    </p:spTree>
    <p:extLst>
      <p:ext uri="{BB962C8B-B14F-4D97-AF65-F5344CB8AC3E}">
        <p14:creationId xmlns:p14="http://schemas.microsoft.com/office/powerpoint/2010/main" val="720525628"/>
      </p:ext>
    </p:extLst>
  </p:cSld>
  <p:clrMapOvr>
    <a:masterClrMapping/>
  </p:clrMapOvr>
  <p:hf sldNum="0" hdr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mailto:purvi.shah@who.in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purvi.shah@who.int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687717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ea typeface="Red Hat Text" panose="020B0604020202020204" charset="0"/>
                <a:cs typeface="Red Hat Text" panose="020B0604020202020204" charset="0"/>
              </a:rPr>
              <a:t>Virtual Interventions &amp; AI Approaches for HIV Prevention</a:t>
            </a:r>
            <a:endParaRPr lang="en-US" sz="4400" dirty="0">
              <a:ea typeface="Red Hat Text" panose="020B0604020202020204" charset="0"/>
              <a:cs typeface="Red Hat Text" panose="020B060402020202020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447413" y="4373373"/>
            <a:ext cx="7468553" cy="852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3B3535"/>
                </a:solidFill>
                <a:ea typeface="Roboto Light" pitchFamily="34" charset="-122"/>
                <a:cs typeface="Roboto Light" pitchFamily="34" charset="-120"/>
              </a:rPr>
              <a:t>Purvi Shah</a:t>
            </a:r>
            <a:r>
              <a:rPr lang="en-US" sz="2400" dirty="0">
                <a:solidFill>
                  <a:srgbClr val="3B3535"/>
                </a:solidFill>
                <a:ea typeface="Roboto Light" pitchFamily="34" charset="-122"/>
                <a:cs typeface="Roboto Light" pitchFamily="34" charset="-120"/>
              </a:rPr>
              <a:t> · Regional Consultant, WHO  </a:t>
            </a:r>
          </a:p>
          <a:p>
            <a:pPr marL="0" indent="0" algn="ctr">
              <a:lnSpc>
                <a:spcPts val="3000"/>
              </a:lnSpc>
              <a:buNone/>
            </a:pPr>
            <a:r>
              <a:rPr lang="en-US" sz="1850" u="sng" dirty="0">
                <a:solidFill>
                  <a:srgbClr val="EB4747"/>
                </a:solidFill>
                <a:ea typeface="Roboto Light" pitchFamily="34" charset="-122"/>
                <a:cs typeface="Roboto Light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purvi.shah@who.int</a:t>
            </a:r>
            <a:endParaRPr lang="en-US" sz="18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01943D-8A52-2771-C361-7AEB9510A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9724" y="164592"/>
            <a:ext cx="2695109" cy="107929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1">
            <a:extLst>
              <a:ext uri="{FF2B5EF4-FFF2-40B4-BE49-F238E27FC236}">
                <a16:creationId xmlns:a16="http://schemas.microsoft.com/office/drawing/2014/main" id="{0CDA0309-8DCE-9AF8-B474-66ACADBBC3FB}"/>
              </a:ext>
            </a:extLst>
          </p:cNvPr>
          <p:cNvSpPr/>
          <p:nvPr/>
        </p:nvSpPr>
        <p:spPr>
          <a:xfrm>
            <a:off x="620792" y="3128963"/>
            <a:ext cx="8308478" cy="1617698"/>
          </a:xfrm>
          <a:prstGeom prst="roundRect">
            <a:avLst>
              <a:gd name="adj" fmla="val 2914"/>
            </a:avLst>
          </a:prstGeom>
          <a:solidFill>
            <a:srgbClr val="B6FCB8"/>
          </a:solidFill>
          <a:ln/>
        </p:spPr>
      </p:sp>
      <p:sp>
        <p:nvSpPr>
          <p:cNvPr id="2" name="Text 0"/>
          <p:cNvSpPr/>
          <p:nvPr/>
        </p:nvSpPr>
        <p:spPr>
          <a:xfrm>
            <a:off x="2978944" y="758053"/>
            <a:ext cx="7820263" cy="519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50"/>
              </a:lnSpc>
              <a:buNone/>
            </a:pPr>
            <a:r>
              <a:rPr lang="en-US" sz="4400" dirty="0">
                <a:solidFill>
                  <a:srgbClr val="1F1E1E"/>
                </a:solidFill>
                <a:ea typeface="Red Hat Text" pitchFamily="34" charset="-122"/>
                <a:cs typeface="Red Hat Text" pitchFamily="34" charset="-120"/>
              </a:rPr>
              <a:t>Why Digital &amp; AI Matter for HIV Prevention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24627" y="3234928"/>
            <a:ext cx="6273641" cy="245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b="1" dirty="0">
                <a:solidFill>
                  <a:srgbClr val="3B3535"/>
                </a:solidFill>
                <a:ea typeface="Roboto Light" pitchFamily="34" charset="-122"/>
                <a:cs typeface="Roboto Light" pitchFamily="34" charset="-120"/>
              </a:rPr>
              <a:t>Core Mandate: </a:t>
            </a:r>
            <a:r>
              <a:rPr lang="en-US" sz="2400" dirty="0">
                <a:solidFill>
                  <a:srgbClr val="3B3535"/>
                </a:solidFill>
                <a:ea typeface="Roboto Light" pitchFamily="34" charset="-122"/>
                <a:cs typeface="Roboto Light" pitchFamily="34" charset="-120"/>
              </a:rPr>
              <a:t>Maximizing impact with constrained resources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832961" y="3869174"/>
            <a:ext cx="8610600" cy="733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rgbClr val="3B3535"/>
                </a:solidFill>
                <a:ea typeface="Roboto Light" pitchFamily="34" charset="-122"/>
                <a:cs typeface="Roboto Light" pitchFamily="34" charset="-120"/>
              </a:rPr>
              <a:t>Digital tools and AI are not just supplementary; they are </a:t>
            </a:r>
            <a:r>
              <a:rPr lang="en-US" sz="2400" b="1" dirty="0">
                <a:solidFill>
                  <a:srgbClr val="3B3535"/>
                </a:solidFill>
                <a:ea typeface="Roboto Light" pitchFamily="34" charset="-122"/>
                <a:cs typeface="Roboto Light" pitchFamily="34" charset="-120"/>
              </a:rPr>
              <a:t>delivery</a:t>
            </a:r>
          </a:p>
          <a:p>
            <a:pPr marL="0" indent="0" algn="l">
              <a:lnSpc>
                <a:spcPts val="19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3B3535"/>
                </a:solidFill>
                <a:ea typeface="Roboto Light" pitchFamily="34" charset="-122"/>
                <a:cs typeface="Roboto Light" pitchFamily="34" charset="-120"/>
              </a:rPr>
              <a:t>platforms and efficiency multipliers</a:t>
            </a:r>
            <a:r>
              <a:rPr lang="en-US" sz="2400" dirty="0">
                <a:solidFill>
                  <a:srgbClr val="3B3535"/>
                </a:solidFill>
                <a:ea typeface="Roboto Light" pitchFamily="34" charset="-122"/>
                <a:cs typeface="Roboto Light" pitchFamily="34" charset="-120"/>
              </a:rPr>
              <a:t> for high-impact prevention.</a:t>
            </a:r>
            <a:endParaRPr lang="en-US" sz="24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600" y="1447205"/>
            <a:ext cx="4301490" cy="4301490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7639" y="1589604"/>
            <a:ext cx="4301490" cy="4301490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824627" y="6106239"/>
            <a:ext cx="4240054" cy="1473994"/>
          </a:xfrm>
          <a:prstGeom prst="roundRect">
            <a:avLst>
              <a:gd name="adj" fmla="val 7444"/>
            </a:avLst>
          </a:prstGeom>
          <a:solidFill>
            <a:srgbClr val="FFFAFA"/>
          </a:solidFill>
          <a:ln w="22860">
            <a:solidFill>
              <a:srgbClr val="D9CECE"/>
            </a:solidFill>
            <a:prstDash val="solid"/>
          </a:ln>
        </p:spPr>
      </p:sp>
      <p:sp>
        <p:nvSpPr>
          <p:cNvPr id="8" name="Shape 4"/>
          <p:cNvSpPr/>
          <p:nvPr/>
        </p:nvSpPr>
        <p:spPr>
          <a:xfrm>
            <a:off x="801767" y="6106239"/>
            <a:ext cx="91440" cy="1473994"/>
          </a:xfrm>
          <a:prstGeom prst="roundRect">
            <a:avLst>
              <a:gd name="adj" fmla="val 28991"/>
            </a:avLst>
          </a:prstGeom>
          <a:solidFill>
            <a:srgbClr val="F5A3A3"/>
          </a:solidFill>
          <a:ln/>
        </p:spPr>
      </p:sp>
      <p:sp>
        <p:nvSpPr>
          <p:cNvPr id="9" name="Text 5"/>
          <p:cNvSpPr/>
          <p:nvPr/>
        </p:nvSpPr>
        <p:spPr>
          <a:xfrm>
            <a:off x="1092756" y="6305788"/>
            <a:ext cx="2079069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B3535"/>
                </a:solidFill>
                <a:ea typeface="Red Hat Text" pitchFamily="34" charset="-122"/>
                <a:cs typeface="Red Hat Text" pitchFamily="34" charset="-120"/>
              </a:rPr>
              <a:t>Precision Targeting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1092756" y="6643807"/>
            <a:ext cx="3772376" cy="736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dirty="0">
                <a:solidFill>
                  <a:srgbClr val="3B3535"/>
                </a:solidFill>
                <a:ea typeface="Roboto Light" pitchFamily="34" charset="-122"/>
                <a:cs typeface="Roboto Light" pitchFamily="34" charset="-120"/>
              </a:rPr>
              <a:t>Identify and reach key populations and hidden networks with AI-driven risk stratification and hotspot mapping.</a:t>
            </a:r>
            <a:endParaRPr lang="en-US" sz="1350" dirty="0"/>
          </a:p>
        </p:txBody>
      </p:sp>
      <p:sp>
        <p:nvSpPr>
          <p:cNvPr id="11" name="Shape 7"/>
          <p:cNvSpPr/>
          <p:nvPr/>
        </p:nvSpPr>
        <p:spPr>
          <a:xfrm>
            <a:off x="5195054" y="6106239"/>
            <a:ext cx="4240173" cy="1473994"/>
          </a:xfrm>
          <a:prstGeom prst="roundRect">
            <a:avLst>
              <a:gd name="adj" fmla="val 7444"/>
            </a:avLst>
          </a:prstGeom>
          <a:solidFill>
            <a:srgbClr val="FFFAFA"/>
          </a:solidFill>
          <a:ln w="22860">
            <a:solidFill>
              <a:srgbClr val="D9CECE"/>
            </a:solidFill>
            <a:prstDash val="solid"/>
          </a:ln>
        </p:spPr>
      </p:sp>
      <p:sp>
        <p:nvSpPr>
          <p:cNvPr id="12" name="Shape 8"/>
          <p:cNvSpPr/>
          <p:nvPr/>
        </p:nvSpPr>
        <p:spPr>
          <a:xfrm>
            <a:off x="5172194" y="6106239"/>
            <a:ext cx="91440" cy="1473994"/>
          </a:xfrm>
          <a:prstGeom prst="roundRect">
            <a:avLst>
              <a:gd name="adj" fmla="val 28991"/>
            </a:avLst>
          </a:prstGeom>
          <a:solidFill>
            <a:srgbClr val="F5A3A3"/>
          </a:solidFill>
          <a:ln/>
        </p:spPr>
      </p:sp>
      <p:sp>
        <p:nvSpPr>
          <p:cNvPr id="13" name="Text 9"/>
          <p:cNvSpPr/>
          <p:nvPr/>
        </p:nvSpPr>
        <p:spPr>
          <a:xfrm>
            <a:off x="5463183" y="6305788"/>
            <a:ext cx="2673191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B3535"/>
                </a:solidFill>
                <a:ea typeface="Red Hat Text" pitchFamily="34" charset="-122"/>
                <a:cs typeface="Red Hat Text" pitchFamily="34" charset="-120"/>
              </a:rPr>
              <a:t>Demand Generation at Scale</a:t>
            </a:r>
            <a:endParaRPr lang="en-US" sz="1600" dirty="0"/>
          </a:p>
        </p:txBody>
      </p:sp>
      <p:sp>
        <p:nvSpPr>
          <p:cNvPr id="14" name="Text 10"/>
          <p:cNvSpPr/>
          <p:nvPr/>
        </p:nvSpPr>
        <p:spPr>
          <a:xfrm>
            <a:off x="5463183" y="6643807"/>
            <a:ext cx="3772495" cy="736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dirty="0">
                <a:solidFill>
                  <a:srgbClr val="3B3535"/>
                </a:solidFill>
                <a:ea typeface="Roboto Light" pitchFamily="34" charset="-122"/>
                <a:cs typeface="Roboto Light" pitchFamily="34" charset="-120"/>
              </a:rPr>
              <a:t>Virtual outreach for PrEP &amp; HIVST, especially among youth and populations with limited facility access.</a:t>
            </a:r>
            <a:endParaRPr lang="en-US" sz="1350" dirty="0"/>
          </a:p>
        </p:txBody>
      </p:sp>
      <p:sp>
        <p:nvSpPr>
          <p:cNvPr id="15" name="Shape 11"/>
          <p:cNvSpPr/>
          <p:nvPr/>
        </p:nvSpPr>
        <p:spPr>
          <a:xfrm>
            <a:off x="9565600" y="6106239"/>
            <a:ext cx="4240054" cy="1473994"/>
          </a:xfrm>
          <a:prstGeom prst="roundRect">
            <a:avLst>
              <a:gd name="adj" fmla="val 7444"/>
            </a:avLst>
          </a:prstGeom>
          <a:solidFill>
            <a:srgbClr val="FFFAFA"/>
          </a:solidFill>
          <a:ln w="22860">
            <a:solidFill>
              <a:srgbClr val="D9CECE"/>
            </a:solidFill>
            <a:prstDash val="solid"/>
          </a:ln>
        </p:spPr>
      </p:sp>
      <p:sp>
        <p:nvSpPr>
          <p:cNvPr id="16" name="Shape 12"/>
          <p:cNvSpPr/>
          <p:nvPr/>
        </p:nvSpPr>
        <p:spPr>
          <a:xfrm>
            <a:off x="9542740" y="6106239"/>
            <a:ext cx="91440" cy="1473994"/>
          </a:xfrm>
          <a:prstGeom prst="roundRect">
            <a:avLst>
              <a:gd name="adj" fmla="val 28991"/>
            </a:avLst>
          </a:prstGeom>
          <a:solidFill>
            <a:srgbClr val="F5A3A3"/>
          </a:solidFill>
          <a:ln/>
        </p:spPr>
      </p:sp>
      <p:sp>
        <p:nvSpPr>
          <p:cNvPr id="17" name="Text 13"/>
          <p:cNvSpPr/>
          <p:nvPr/>
        </p:nvSpPr>
        <p:spPr>
          <a:xfrm>
            <a:off x="9833729" y="6305788"/>
            <a:ext cx="2846665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B3535"/>
                </a:solidFill>
                <a:ea typeface="Red Hat Text" pitchFamily="34" charset="-122"/>
                <a:cs typeface="Red Hat Text" pitchFamily="34" charset="-120"/>
              </a:rPr>
              <a:t>Differentiated Service Delivery</a:t>
            </a:r>
            <a:endParaRPr lang="en-US" sz="1600" dirty="0"/>
          </a:p>
        </p:txBody>
      </p:sp>
      <p:sp>
        <p:nvSpPr>
          <p:cNvPr id="18" name="Text 14"/>
          <p:cNvSpPr/>
          <p:nvPr/>
        </p:nvSpPr>
        <p:spPr>
          <a:xfrm>
            <a:off x="9833729" y="6643807"/>
            <a:ext cx="3772376" cy="4912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dirty="0">
                <a:solidFill>
                  <a:srgbClr val="3B3535"/>
                </a:solidFill>
                <a:ea typeface="Roboto Light" pitchFamily="34" charset="-122"/>
                <a:cs typeface="Roboto Light" pitchFamily="34" charset="-120"/>
              </a:rPr>
              <a:t>Blended virtual and community-based models with digital adherence and retention tools.</a:t>
            </a:r>
            <a:endParaRPr lang="en-US" sz="135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96667A-1F64-C583-3F89-34251433775E}"/>
              </a:ext>
            </a:extLst>
          </p:cNvPr>
          <p:cNvSpPr txBox="1"/>
          <p:nvPr/>
        </p:nvSpPr>
        <p:spPr>
          <a:xfrm>
            <a:off x="5463183" y="5537001"/>
            <a:ext cx="4335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Digital Health and AI enable: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99D5851-8E60-8D78-ED0F-2D51B68A5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9724" y="164592"/>
            <a:ext cx="2695109" cy="107929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93221" y="753903"/>
            <a:ext cx="1234630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ea typeface="Red Hat Text" pitchFamily="34" charset="-122"/>
                <a:cs typeface="Red Hat Text" pitchFamily="34" charset="-120"/>
              </a:rPr>
              <a:t>Applying Digital &amp; AI within Prevention Tools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080260"/>
            <a:ext cx="6357818" cy="2506266"/>
          </a:xfrm>
          <a:prstGeom prst="roundRect">
            <a:avLst>
              <a:gd name="adj" fmla="val 1433"/>
            </a:avLst>
          </a:prstGeom>
          <a:solidFill>
            <a:srgbClr val="F3E8E8"/>
          </a:solidFill>
          <a:ln/>
        </p:spPr>
      </p:sp>
      <p:sp>
        <p:nvSpPr>
          <p:cNvPr id="4" name="Text 2"/>
          <p:cNvSpPr/>
          <p:nvPr/>
        </p:nvSpPr>
        <p:spPr>
          <a:xfrm>
            <a:off x="1077039" y="231957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ea typeface="Red Hat Text" pitchFamily="34" charset="-122"/>
                <a:cs typeface="Red Hat Text" pitchFamily="34" charset="-120"/>
              </a:rPr>
              <a:t>Programme Design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77039" y="2743319"/>
            <a:ext cx="5879187" cy="17714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ea typeface="Roboto Light" pitchFamily="34" charset="-122"/>
                <a:cs typeface="Roboto Light" pitchFamily="34" charset="-120"/>
              </a:rPr>
              <a:t>Use AI and data platforms to identify </a:t>
            </a:r>
            <a:r>
              <a:rPr lang="en-US" sz="1850" b="1" dirty="0">
                <a:solidFill>
                  <a:srgbClr val="3B3535"/>
                </a:solidFill>
                <a:ea typeface="Roboto Light" pitchFamily="34" charset="-122"/>
                <a:cs typeface="Roboto Light" pitchFamily="34" charset="-120"/>
              </a:rPr>
              <a:t>high-incidence geographies and networks</a:t>
            </a:r>
            <a:r>
              <a:rPr lang="en-US" sz="1850" dirty="0">
                <a:solidFill>
                  <a:srgbClr val="3B3535"/>
                </a:solidFill>
                <a:ea typeface="Roboto Light" pitchFamily="34" charset="-122"/>
                <a:cs typeface="Roboto Light" pitchFamily="34" charset="-120"/>
              </a:rPr>
              <a:t>. </a:t>
            </a:r>
          </a:p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ea typeface="Roboto Light" pitchFamily="34" charset="-122"/>
                <a:cs typeface="Roboto Light" pitchFamily="34" charset="-120"/>
              </a:rPr>
              <a:t>Refine micro-targeting strategies and integrate virtual interventions into outreach models for key and priority populations.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7434858" y="2080260"/>
            <a:ext cx="6357818" cy="2506266"/>
          </a:xfrm>
          <a:prstGeom prst="roundRect">
            <a:avLst>
              <a:gd name="adj" fmla="val 1433"/>
            </a:avLst>
          </a:prstGeom>
          <a:solidFill>
            <a:srgbClr val="F3E8E8"/>
          </a:solidFill>
          <a:ln/>
        </p:spPr>
      </p:sp>
      <p:sp>
        <p:nvSpPr>
          <p:cNvPr id="7" name="Text 5"/>
          <p:cNvSpPr/>
          <p:nvPr/>
        </p:nvSpPr>
        <p:spPr>
          <a:xfrm>
            <a:off x="7674173" y="2319576"/>
            <a:ext cx="435935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ea typeface="Red Hat Text" pitchFamily="34" charset="-122"/>
                <a:cs typeface="Red Hat Text" pitchFamily="34" charset="-120"/>
              </a:rPr>
              <a:t>PrEP &amp; Prevention Implementation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74173" y="2705488"/>
            <a:ext cx="5879187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ea typeface="Roboto Light" pitchFamily="34" charset="-122"/>
                <a:cs typeface="Roboto Light" pitchFamily="34" charset="-120"/>
              </a:rPr>
              <a:t>Enable digital client journeys: online risk screening → e-referral → service uptake. </a:t>
            </a:r>
          </a:p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ea typeface="Roboto Light" pitchFamily="34" charset="-122"/>
                <a:cs typeface="Roboto Light" pitchFamily="34" charset="-120"/>
              </a:rPr>
              <a:t>AI-powered chatbots and reminders support adherence, while predictive analytics drive commodity demand planning.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837724" y="4825841"/>
            <a:ext cx="6357818" cy="2506266"/>
          </a:xfrm>
          <a:prstGeom prst="roundRect">
            <a:avLst>
              <a:gd name="adj" fmla="val 1433"/>
            </a:avLst>
          </a:prstGeom>
          <a:solidFill>
            <a:srgbClr val="F3E8E8"/>
          </a:solidFill>
          <a:ln/>
        </p:spPr>
      </p:sp>
      <p:sp>
        <p:nvSpPr>
          <p:cNvPr id="10" name="Text 8"/>
          <p:cNvSpPr/>
          <p:nvPr/>
        </p:nvSpPr>
        <p:spPr>
          <a:xfrm>
            <a:off x="1077039" y="5065157"/>
            <a:ext cx="450211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ea typeface="Red Hat Text" pitchFamily="34" charset="-122"/>
                <a:cs typeface="Red Hat Text" pitchFamily="34" charset="-120"/>
              </a:rPr>
              <a:t>Resource Estimation &amp; Optimization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077039" y="5560695"/>
            <a:ext cx="5879187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ea typeface="Roboto Light" pitchFamily="34" charset="-122"/>
                <a:cs typeface="Roboto Light" pitchFamily="34" charset="-120"/>
              </a:rPr>
              <a:t>Model cost-efficiency of virtual vs. physical outreach and blended delivery. </a:t>
            </a:r>
          </a:p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ea typeface="Roboto Light" pitchFamily="34" charset="-122"/>
                <a:cs typeface="Roboto Light" pitchFamily="34" charset="-120"/>
              </a:rPr>
              <a:t>Use data-driven insights to improve </a:t>
            </a:r>
            <a:r>
              <a:rPr lang="en-US" sz="1850" b="1" dirty="0">
                <a:solidFill>
                  <a:srgbClr val="3B3535"/>
                </a:solidFill>
                <a:ea typeface="Roboto Light" pitchFamily="34" charset="-122"/>
                <a:cs typeface="Roboto Light" pitchFamily="34" charset="-120"/>
              </a:rPr>
              <a:t>allocative efficiency</a:t>
            </a:r>
            <a:r>
              <a:rPr lang="en-US" sz="1850" dirty="0">
                <a:solidFill>
                  <a:srgbClr val="3B3535"/>
                </a:solidFill>
                <a:ea typeface="Roboto Light" pitchFamily="34" charset="-122"/>
                <a:cs typeface="Roboto Light" pitchFamily="34" charset="-120"/>
              </a:rPr>
              <a:t> across prevention programmes.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7434858" y="4825841"/>
            <a:ext cx="6357818" cy="2506266"/>
          </a:xfrm>
          <a:prstGeom prst="roundRect">
            <a:avLst>
              <a:gd name="adj" fmla="val 1433"/>
            </a:avLst>
          </a:prstGeom>
          <a:solidFill>
            <a:srgbClr val="F3E8E8"/>
          </a:solidFill>
          <a:ln/>
        </p:spPr>
      </p:sp>
      <p:sp>
        <p:nvSpPr>
          <p:cNvPr id="13" name="Text 11"/>
          <p:cNvSpPr/>
          <p:nvPr/>
        </p:nvSpPr>
        <p:spPr>
          <a:xfrm>
            <a:off x="7674173" y="5065157"/>
            <a:ext cx="3473887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ea typeface="Red Hat Text" pitchFamily="34" charset="-122"/>
                <a:cs typeface="Red Hat Text" pitchFamily="34" charset="-120"/>
              </a:rPr>
              <a:t>Monitoring &amp; Accountability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74173" y="5560695"/>
            <a:ext cx="587918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ea typeface="Roboto Light" pitchFamily="34" charset="-122"/>
                <a:cs typeface="Roboto Light" pitchFamily="34" charset="-120"/>
              </a:rPr>
              <a:t>Real-time dashboards tracking uptake, retention, and drop-offs. </a:t>
            </a:r>
          </a:p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ea typeface="Roboto Light" pitchFamily="34" charset="-122"/>
                <a:cs typeface="Roboto Light" pitchFamily="34" charset="-120"/>
              </a:rPr>
              <a:t>AI-generated </a:t>
            </a:r>
            <a:r>
              <a:rPr lang="en-US" sz="1850" b="1" dirty="0">
                <a:solidFill>
                  <a:srgbClr val="3B3535"/>
                </a:solidFill>
                <a:ea typeface="Roboto Light" pitchFamily="34" charset="-122"/>
                <a:cs typeface="Roboto Light" pitchFamily="34" charset="-120"/>
              </a:rPr>
              <a:t>early warning signals</a:t>
            </a:r>
            <a:r>
              <a:rPr lang="en-US" sz="1850" dirty="0">
                <a:solidFill>
                  <a:srgbClr val="3B3535"/>
                </a:solidFill>
                <a:ea typeface="Roboto Light" pitchFamily="34" charset="-122"/>
                <a:cs typeface="Roboto Light" pitchFamily="34" charset="-120"/>
              </a:rPr>
              <a:t> flag underperformance before it becomes a gap in coverage.</a:t>
            </a:r>
            <a:endParaRPr lang="en-US" sz="185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962B8A-5D26-EFE8-3E57-0845F0675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9724" y="164592"/>
            <a:ext cx="2695109" cy="107929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17868" y="605464"/>
            <a:ext cx="6326862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4400" dirty="0">
                <a:solidFill>
                  <a:srgbClr val="1F1E1E"/>
                </a:solidFill>
                <a:ea typeface="Red Hat Text" pitchFamily="34" charset="-122"/>
                <a:cs typeface="Red Hat Text" pitchFamily="34" charset="-120"/>
              </a:rPr>
              <a:t>What Countries Should Do Now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1591747"/>
            <a:ext cx="3123843" cy="2997994"/>
          </a:xfrm>
          <a:prstGeom prst="roundRect">
            <a:avLst>
              <a:gd name="adj" fmla="val 958"/>
            </a:avLst>
          </a:prstGeom>
          <a:solidFill>
            <a:srgbClr val="FFFAFA"/>
          </a:solidFill>
          <a:ln w="22860">
            <a:solidFill>
              <a:srgbClr val="D9CECE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60584" y="1614607"/>
            <a:ext cx="3078123" cy="574477"/>
          </a:xfrm>
          <a:prstGeom prst="roundRect">
            <a:avLst>
              <a:gd name="adj" fmla="val 225"/>
            </a:avLst>
          </a:prstGeom>
          <a:solidFill>
            <a:srgbClr val="F3E8E8"/>
          </a:solidFill>
          <a:ln/>
        </p:spPr>
      </p:sp>
      <p:sp>
        <p:nvSpPr>
          <p:cNvPr id="5" name="Text 3"/>
          <p:cNvSpPr/>
          <p:nvPr/>
        </p:nvSpPr>
        <p:spPr>
          <a:xfrm>
            <a:off x="2255996" y="1722358"/>
            <a:ext cx="287179" cy="358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3B3535"/>
                </a:solidFill>
                <a:ea typeface="Red Hat Text" pitchFamily="34" charset="-122"/>
                <a:cs typeface="Red Hat Text" pitchFamily="34" charset="-120"/>
              </a:rPr>
              <a:t>1</a:t>
            </a:r>
            <a:endParaRPr lang="en-US" sz="2250" dirty="0"/>
          </a:p>
        </p:txBody>
      </p:sp>
      <p:sp>
        <p:nvSpPr>
          <p:cNvPr id="6" name="Text 4"/>
          <p:cNvSpPr/>
          <p:nvPr/>
        </p:nvSpPr>
        <p:spPr>
          <a:xfrm>
            <a:off x="1052036" y="2342198"/>
            <a:ext cx="2695218" cy="563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B3535"/>
                </a:solidFill>
                <a:ea typeface="Red Hat Text" pitchFamily="34" charset="-122"/>
                <a:cs typeface="Red Hat Text" pitchFamily="34" charset="-120"/>
              </a:rPr>
              <a:t>Make It Explicit in Proposals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1052036" y="2997279"/>
            <a:ext cx="2695218" cy="1102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500" dirty="0">
                <a:solidFill>
                  <a:srgbClr val="3B3535"/>
                </a:solidFill>
                <a:ea typeface="Roboto Light" pitchFamily="34" charset="-122"/>
                <a:cs typeface="Roboto Light" pitchFamily="34" charset="-120"/>
              </a:rPr>
              <a:t>Include virtual interventions and AI use cases under prevention systems strengthening and demand generation.</a:t>
            </a:r>
            <a:endParaRPr lang="en-US" sz="1500" dirty="0"/>
          </a:p>
        </p:txBody>
      </p:sp>
      <p:sp>
        <p:nvSpPr>
          <p:cNvPr id="8" name="Shape 6"/>
          <p:cNvSpPr/>
          <p:nvPr/>
        </p:nvSpPr>
        <p:spPr>
          <a:xfrm>
            <a:off x="4114681" y="1591747"/>
            <a:ext cx="3123962" cy="2997994"/>
          </a:xfrm>
          <a:prstGeom prst="roundRect">
            <a:avLst>
              <a:gd name="adj" fmla="val 958"/>
            </a:avLst>
          </a:prstGeom>
          <a:solidFill>
            <a:srgbClr val="FFFAFA"/>
          </a:solidFill>
          <a:ln w="22860">
            <a:solidFill>
              <a:srgbClr val="D9CECE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4137541" y="1614607"/>
            <a:ext cx="3078242" cy="574477"/>
          </a:xfrm>
          <a:prstGeom prst="roundRect">
            <a:avLst>
              <a:gd name="adj" fmla="val 225"/>
            </a:avLst>
          </a:prstGeom>
          <a:solidFill>
            <a:srgbClr val="F3E8E8"/>
          </a:solidFill>
          <a:ln/>
        </p:spPr>
      </p:sp>
      <p:sp>
        <p:nvSpPr>
          <p:cNvPr id="10" name="Text 8"/>
          <p:cNvSpPr/>
          <p:nvPr/>
        </p:nvSpPr>
        <p:spPr>
          <a:xfrm>
            <a:off x="5533073" y="1722358"/>
            <a:ext cx="287179" cy="358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3B3535"/>
                </a:solidFill>
                <a:ea typeface="Red Hat Text" pitchFamily="34" charset="-122"/>
                <a:cs typeface="Red Hat Text" pitchFamily="34" charset="-120"/>
              </a:rPr>
              <a:t>2</a:t>
            </a:r>
            <a:endParaRPr lang="en-US" sz="2250" dirty="0"/>
          </a:p>
        </p:txBody>
      </p:sp>
      <p:sp>
        <p:nvSpPr>
          <p:cNvPr id="11" name="Text 9"/>
          <p:cNvSpPr/>
          <p:nvPr/>
        </p:nvSpPr>
        <p:spPr>
          <a:xfrm>
            <a:off x="4328993" y="2342198"/>
            <a:ext cx="2695337" cy="563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B3535"/>
                </a:solidFill>
                <a:ea typeface="Red Hat Text" pitchFamily="34" charset="-122"/>
                <a:cs typeface="Red Hat Text" pitchFamily="34" charset="-120"/>
              </a:rPr>
              <a:t>Prioritize High-Impact Use Cases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4328993" y="2997279"/>
            <a:ext cx="2695337" cy="1102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500" dirty="0">
                <a:solidFill>
                  <a:srgbClr val="3B3535"/>
                </a:solidFill>
                <a:ea typeface="Roboto Light" pitchFamily="34" charset="-122"/>
                <a:cs typeface="Roboto Light" pitchFamily="34" charset="-120"/>
              </a:rPr>
              <a:t>Virtual outreach for key populations, digital PrEP pathways, and AI for targeting and programme optimization.</a:t>
            </a:r>
            <a:endParaRPr lang="en-US" sz="1500" dirty="0"/>
          </a:p>
        </p:txBody>
      </p:sp>
      <p:sp>
        <p:nvSpPr>
          <p:cNvPr id="13" name="Shape 11"/>
          <p:cNvSpPr/>
          <p:nvPr/>
        </p:nvSpPr>
        <p:spPr>
          <a:xfrm>
            <a:off x="7391757" y="1591747"/>
            <a:ext cx="3123843" cy="2997994"/>
          </a:xfrm>
          <a:prstGeom prst="roundRect">
            <a:avLst>
              <a:gd name="adj" fmla="val 958"/>
            </a:avLst>
          </a:prstGeom>
          <a:solidFill>
            <a:srgbClr val="FFFAFA"/>
          </a:solidFill>
          <a:ln w="22860">
            <a:solidFill>
              <a:srgbClr val="D9CECE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7414617" y="1614607"/>
            <a:ext cx="3078123" cy="574477"/>
          </a:xfrm>
          <a:prstGeom prst="roundRect">
            <a:avLst>
              <a:gd name="adj" fmla="val 225"/>
            </a:avLst>
          </a:prstGeom>
          <a:solidFill>
            <a:srgbClr val="F3E8E8"/>
          </a:solidFill>
          <a:ln/>
        </p:spPr>
      </p:sp>
      <p:sp>
        <p:nvSpPr>
          <p:cNvPr id="15" name="Text 13"/>
          <p:cNvSpPr/>
          <p:nvPr/>
        </p:nvSpPr>
        <p:spPr>
          <a:xfrm>
            <a:off x="8810030" y="1722358"/>
            <a:ext cx="287179" cy="358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3B3535"/>
                </a:solidFill>
                <a:ea typeface="Red Hat Text" pitchFamily="34" charset="-122"/>
                <a:cs typeface="Red Hat Text" pitchFamily="34" charset="-120"/>
              </a:rPr>
              <a:t>3</a:t>
            </a:r>
            <a:endParaRPr lang="en-US" sz="2250" dirty="0"/>
          </a:p>
        </p:txBody>
      </p:sp>
      <p:sp>
        <p:nvSpPr>
          <p:cNvPr id="16" name="Text 14"/>
          <p:cNvSpPr/>
          <p:nvPr/>
        </p:nvSpPr>
        <p:spPr>
          <a:xfrm>
            <a:off x="7606070" y="2342198"/>
            <a:ext cx="2695218" cy="563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B3535"/>
                </a:solidFill>
                <a:ea typeface="Red Hat Text" pitchFamily="34" charset="-122"/>
                <a:cs typeface="Red Hat Text" pitchFamily="34" charset="-120"/>
              </a:rPr>
              <a:t>Ensure Enablers Are in Place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7606070" y="2997279"/>
            <a:ext cx="2695218" cy="1378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500" dirty="0">
                <a:solidFill>
                  <a:srgbClr val="3B3535"/>
                </a:solidFill>
                <a:ea typeface="Roboto Light" pitchFamily="34" charset="-122"/>
                <a:cs typeface="Roboto Light" pitchFamily="34" charset="-120"/>
              </a:rPr>
              <a:t>Data governance, ethical AI frameworks, interoperable digital systems, and capacity building at national and community levels.</a:t>
            </a:r>
            <a:endParaRPr lang="en-US" sz="1500" dirty="0"/>
          </a:p>
        </p:txBody>
      </p:sp>
      <p:sp>
        <p:nvSpPr>
          <p:cNvPr id="18" name="Shape 16"/>
          <p:cNvSpPr/>
          <p:nvPr/>
        </p:nvSpPr>
        <p:spPr>
          <a:xfrm>
            <a:off x="10668714" y="1591747"/>
            <a:ext cx="3123962" cy="2997994"/>
          </a:xfrm>
          <a:prstGeom prst="roundRect">
            <a:avLst>
              <a:gd name="adj" fmla="val 958"/>
            </a:avLst>
          </a:prstGeom>
          <a:solidFill>
            <a:srgbClr val="FFFAFA"/>
          </a:solidFill>
          <a:ln w="22860">
            <a:solidFill>
              <a:srgbClr val="D9CECE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10691574" y="1614607"/>
            <a:ext cx="3078242" cy="574477"/>
          </a:xfrm>
          <a:prstGeom prst="roundRect">
            <a:avLst>
              <a:gd name="adj" fmla="val 225"/>
            </a:avLst>
          </a:prstGeom>
          <a:solidFill>
            <a:srgbClr val="F3E8E8"/>
          </a:solidFill>
          <a:ln/>
        </p:spPr>
      </p:sp>
      <p:sp>
        <p:nvSpPr>
          <p:cNvPr id="20" name="Text 18"/>
          <p:cNvSpPr/>
          <p:nvPr/>
        </p:nvSpPr>
        <p:spPr>
          <a:xfrm>
            <a:off x="12087106" y="1722358"/>
            <a:ext cx="287179" cy="358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250" dirty="0">
                <a:solidFill>
                  <a:srgbClr val="3B3535"/>
                </a:solidFill>
                <a:ea typeface="Red Hat Text" pitchFamily="34" charset="-122"/>
                <a:cs typeface="Red Hat Text" pitchFamily="34" charset="-120"/>
              </a:rPr>
              <a:t>4</a:t>
            </a:r>
            <a:endParaRPr lang="en-US" sz="2250" dirty="0"/>
          </a:p>
        </p:txBody>
      </p:sp>
      <p:sp>
        <p:nvSpPr>
          <p:cNvPr id="21" name="Text 19"/>
          <p:cNvSpPr/>
          <p:nvPr/>
        </p:nvSpPr>
        <p:spPr>
          <a:xfrm>
            <a:off x="10883027" y="2342198"/>
            <a:ext cx="2690812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B3535"/>
                </a:solidFill>
                <a:ea typeface="Red Hat Text" pitchFamily="34" charset="-122"/>
                <a:cs typeface="Red Hat Text" pitchFamily="34" charset="-120"/>
              </a:rPr>
              <a:t>Link to Impact &amp; Efficiency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10883027" y="2715697"/>
            <a:ext cx="2695337" cy="1102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500" dirty="0">
                <a:solidFill>
                  <a:srgbClr val="3B3535"/>
                </a:solidFill>
                <a:ea typeface="Roboto Light" pitchFamily="34" charset="-122"/>
                <a:cs typeface="Roboto Light" pitchFamily="34" charset="-120"/>
              </a:rPr>
              <a:t>Demonstrate how digital and AI reduce cost per person reached, improve coverage and retention, and strengthen accountability.</a:t>
            </a:r>
            <a:endParaRPr lang="en-US" sz="1500" dirty="0"/>
          </a:p>
        </p:txBody>
      </p:sp>
      <p:sp>
        <p:nvSpPr>
          <p:cNvPr id="23" name="Shape 21"/>
          <p:cNvSpPr/>
          <p:nvPr/>
        </p:nvSpPr>
        <p:spPr>
          <a:xfrm>
            <a:off x="837724" y="4762024"/>
            <a:ext cx="12954952" cy="985837"/>
          </a:xfrm>
          <a:prstGeom prst="roundRect">
            <a:avLst>
              <a:gd name="adj" fmla="val 2914"/>
            </a:avLst>
          </a:prstGeom>
          <a:solidFill>
            <a:srgbClr val="B6FCB8"/>
          </a:solidFill>
          <a:ln/>
        </p:spPr>
      </p:sp>
      <p:pic>
        <p:nvPicPr>
          <p:cNvPr id="2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176" y="5031938"/>
            <a:ext cx="239316" cy="191453"/>
          </a:xfrm>
          <a:prstGeom prst="rect">
            <a:avLst/>
          </a:prstGeom>
        </p:spPr>
      </p:pic>
      <p:sp>
        <p:nvSpPr>
          <p:cNvPr id="25" name="Text 22"/>
          <p:cNvSpPr/>
          <p:nvPr/>
        </p:nvSpPr>
        <p:spPr>
          <a:xfrm>
            <a:off x="1459944" y="4963001"/>
            <a:ext cx="12141279" cy="551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dirty="0">
                <a:solidFill>
                  <a:srgbClr val="000000"/>
                </a:solidFill>
                <a:ea typeface="Roboto Light" pitchFamily="34" charset="-122"/>
                <a:cs typeface="Roboto Light" pitchFamily="34" charset="-120"/>
              </a:rPr>
              <a:t>Digital and AI investments must be framed as </a:t>
            </a:r>
            <a:r>
              <a:rPr lang="en-US" b="1" dirty="0">
                <a:solidFill>
                  <a:srgbClr val="000000"/>
                </a:solidFill>
                <a:ea typeface="Roboto Light" pitchFamily="34" charset="-122"/>
                <a:cs typeface="Roboto Light" pitchFamily="34" charset="-120"/>
              </a:rPr>
              <a:t>strategic, measurable, and accountable</a:t>
            </a:r>
            <a:r>
              <a:rPr lang="en-US" dirty="0">
                <a:solidFill>
                  <a:srgbClr val="000000"/>
                </a:solidFill>
                <a:ea typeface="Roboto Light" pitchFamily="34" charset="-122"/>
                <a:cs typeface="Roboto Light" pitchFamily="34" charset="-120"/>
              </a:rPr>
              <a:t>—directly tied to coverage, efficiency, and epidemic control targets.</a:t>
            </a:r>
            <a:endParaRPr lang="en-US" dirty="0"/>
          </a:p>
        </p:txBody>
      </p:sp>
      <p:sp>
        <p:nvSpPr>
          <p:cNvPr id="29" name="Text 26"/>
          <p:cNvSpPr/>
          <p:nvPr/>
        </p:nvSpPr>
        <p:spPr>
          <a:xfrm>
            <a:off x="3267552" y="6243860"/>
            <a:ext cx="5105400" cy="6318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50"/>
              </a:lnSpc>
              <a:buNone/>
            </a:pPr>
            <a:r>
              <a:rPr lang="en-US" sz="4950" dirty="0">
                <a:solidFill>
                  <a:srgbClr val="3B3535"/>
                </a:solidFill>
                <a:ea typeface="Red Hat Text" pitchFamily="34" charset="-122"/>
                <a:cs typeface="Red Hat Text" pitchFamily="34" charset="-120"/>
              </a:rPr>
              <a:t>↓</a:t>
            </a:r>
            <a:endParaRPr lang="en-US" sz="4950" dirty="0"/>
          </a:p>
        </p:txBody>
      </p:sp>
      <p:sp>
        <p:nvSpPr>
          <p:cNvPr id="30" name="Text 27"/>
          <p:cNvSpPr/>
          <p:nvPr/>
        </p:nvSpPr>
        <p:spPr>
          <a:xfrm>
            <a:off x="5897879" y="6372565"/>
            <a:ext cx="2252901" cy="281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50" dirty="0">
                <a:solidFill>
                  <a:srgbClr val="3B3535"/>
                </a:solidFill>
                <a:ea typeface="Red Hat Text" pitchFamily="34" charset="-122"/>
                <a:cs typeface="Red Hat Text" pitchFamily="34" charset="-120"/>
              </a:rPr>
              <a:t>Cost per Reach</a:t>
            </a:r>
            <a:endParaRPr lang="en-US" sz="1750" dirty="0"/>
          </a:p>
        </p:txBody>
      </p:sp>
      <p:sp>
        <p:nvSpPr>
          <p:cNvPr id="31" name="Text 28"/>
          <p:cNvSpPr/>
          <p:nvPr/>
        </p:nvSpPr>
        <p:spPr>
          <a:xfrm>
            <a:off x="3955937" y="7096094"/>
            <a:ext cx="6381750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500" dirty="0">
                <a:solidFill>
                  <a:srgbClr val="3B3535"/>
                </a:solidFill>
                <a:ea typeface="Roboto Light" pitchFamily="34" charset="-122"/>
                <a:cs typeface="Roboto Light" pitchFamily="34" charset="-120"/>
              </a:rPr>
              <a:t>Digital pathways reduce cost per person reached vs. physical-only models</a:t>
            </a:r>
            <a:endParaRPr lang="en-US" sz="15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4299A6A-D9C3-0C34-C191-D7D3B7F56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9724" y="164592"/>
            <a:ext cx="2695109" cy="107929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2BCBD4-F5CE-901A-E254-786DBE7967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43" t="15645" r="32619" b="5587"/>
          <a:stretch/>
        </p:blipFill>
        <p:spPr>
          <a:xfrm>
            <a:off x="141345" y="2345222"/>
            <a:ext cx="3139523" cy="52252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Google Shape;225;p35">
            <a:extLst>
              <a:ext uri="{FF2B5EF4-FFF2-40B4-BE49-F238E27FC236}">
                <a16:creationId xmlns:a16="http://schemas.microsoft.com/office/drawing/2014/main" id="{65B7BD75-D862-D961-EF39-27B80B757BD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1035" y="2345221"/>
            <a:ext cx="3473593" cy="5225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CE24F2-EA1D-08E8-8DC2-A0A2C6C70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795" y="2345221"/>
            <a:ext cx="3775996" cy="522529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FB6C5FB-8250-222B-4988-7DC0E0255CC1}"/>
              </a:ext>
            </a:extLst>
          </p:cNvPr>
          <p:cNvSpPr txBox="1">
            <a:spLocks/>
          </p:cNvSpPr>
          <p:nvPr/>
        </p:nvSpPr>
        <p:spPr>
          <a:xfrm>
            <a:off x="2668278" y="709833"/>
            <a:ext cx="8733034" cy="8518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rgbClr val="1F1E1E"/>
                </a:solidFill>
                <a:latin typeface="+mn-lt"/>
                <a:ea typeface="Red Hat Text" pitchFamily="34" charset="-122"/>
                <a:cs typeface="Red Hat Text" pitchFamily="34" charset="-120"/>
              </a:rPr>
              <a:t>Products on Digital health by WHO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2CD45E-AA00-AD77-E392-CFAFE86DD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4143" y="2345220"/>
            <a:ext cx="3442877" cy="5225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6A1A18-C941-3046-DC59-FD564B9B2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99724" y="164592"/>
            <a:ext cx="2695109" cy="107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92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7070F3-332D-C837-0D63-9140A37A73A4}"/>
              </a:ext>
            </a:extLst>
          </p:cNvPr>
          <p:cNvSpPr txBox="1"/>
          <p:nvPr/>
        </p:nvSpPr>
        <p:spPr>
          <a:xfrm>
            <a:off x="677906" y="2554518"/>
            <a:ext cx="13032094" cy="43858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3900" dirty="0"/>
              <a:t>Thank you</a:t>
            </a:r>
          </a:p>
          <a:p>
            <a:pPr algn="ctr"/>
            <a:r>
              <a:rPr lang="en-US" sz="2000" dirty="0"/>
              <a:t>Connect: </a:t>
            </a:r>
            <a:r>
              <a:rPr lang="en-US" sz="2000" dirty="0">
                <a:hlinkClick r:id="rId2"/>
              </a:rPr>
              <a:t>purvi.shah@who.int</a:t>
            </a:r>
            <a:endParaRPr lang="en-US" sz="2000" dirty="0"/>
          </a:p>
          <a:p>
            <a:pPr algn="ctr"/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E1E1D6-7884-D196-9B4C-6DEFB851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9724" y="164592"/>
            <a:ext cx="2695109" cy="107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71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0B027ED5492E489E18E2375296B630" ma:contentTypeVersion="37" ma:contentTypeDescription="Create a new document." ma:contentTypeScope="" ma:versionID="084ad288b7a2bb464b7e748506b4e040">
  <xsd:schema xmlns:xsd="http://www.w3.org/2001/XMLSchema" xmlns:xs="http://www.w3.org/2001/XMLSchema" xmlns:p="http://schemas.microsoft.com/office/2006/metadata/properties" xmlns:ns2="1e4904ce-df3c-409d-8c73-59cbcf852a41" xmlns:ns3="2ddeef39-65d3-4660-94f2-f063f949c57e" targetNamespace="http://schemas.microsoft.com/office/2006/metadata/properties" ma:root="true" ma:fieldsID="1932048fee3a97bb6178b5557a209bcc" ns2:_="" ns3:_="">
    <xsd:import namespace="1e4904ce-df3c-409d-8c73-59cbcf852a41"/>
    <xsd:import namespace="2ddeef39-65d3-4660-94f2-f063f949c5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Order0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ThematicArea" minOccurs="0"/>
                <xsd:element ref="ns2:Country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DocumentTitle" minOccurs="0"/>
                <xsd:element ref="ns3:PrimeClassificationStatus" minOccurs="0"/>
                <xsd:element ref="ns3:PrimeClassificationStatusDetails" minOccurs="0"/>
                <xsd:element ref="ns3:PrimeLastClassified" minOccurs="0"/>
                <xsd:element ref="ns3:PrimeCorrectedByUser" minOccurs="0"/>
                <xsd:element ref="ns2:Summary_x002f_Abstract" minOccurs="0"/>
                <xsd:element ref="ns2:ContentOwner" minOccurs="0"/>
                <xsd:element ref="ns2:DownloadCategory" minOccurs="0"/>
                <xsd:element ref="ns2:LastReviewDate" minOccurs="0"/>
                <xsd:element ref="ns2:ReviewFrequency" minOccurs="0"/>
                <xsd:element ref="ns2:PrimaryTopic_x002f_ThematicArea" minOccurs="0"/>
                <xsd:element ref="ns2:Language" minOccurs="0"/>
                <xsd:element ref="ns2:Region" minOccurs="0"/>
                <xsd:element ref="ns2:EnterpriseKeyword" minOccurs="0"/>
                <xsd:element ref="ns2:SyntexTouc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4904ce-df3c-409d-8c73-59cbcf852a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Order0" ma:index="20" nillable="true" ma:displayName="Order" ma:format="Dropdown" ma:indexed="true" ma:internalName="Order0" ma:percentage="FALSE">
      <xsd:simpleType>
        <xsd:restriction base="dms:Number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f008808e-a4ff-498b-8b44-8869f1dca9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hematicArea" ma:index="25" nillable="true" ma:displayName="Thematic Area" ma:format="Dropdown" ma:internalName="ThematicArea">
      <xsd:simpleType>
        <xsd:restriction base="dms:Text">
          <xsd:maxLength value="255"/>
        </xsd:restriction>
      </xsd:simpleType>
    </xsd:element>
    <xsd:element name="Country" ma:index="26" nillable="true" ma:displayName="Country" ma:format="Dropdown" ma:internalName="Country">
      <xsd:simpleType>
        <xsd:restriction base="dms:Text">
          <xsd:maxLength value="255"/>
        </xsd:restriction>
      </xsd:simple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  <xsd:element name="DocumentTitle" ma:index="30" nillable="true" ma:displayName="Document Title" ma:format="Dropdown" ma:internalName="DocumentTitle">
      <xsd:simpleType>
        <xsd:restriction base="dms:Text">
          <xsd:maxLength value="255"/>
        </xsd:restriction>
      </xsd:simpleType>
    </xsd:element>
    <xsd:element name="Summary_x002f_Abstract" ma:index="35" nillable="true" ma:displayName="Summary / Abstract" ma:format="Dropdown" ma:internalName="Summary_x002f_Abstract">
      <xsd:simpleType>
        <xsd:restriction base="dms:Note"/>
      </xsd:simpleType>
    </xsd:element>
    <xsd:element name="ContentOwner" ma:index="36" nillable="true" ma:displayName="Content Owner" ma:format="Dropdown" ma:internalName="ContentOwner">
      <xsd:simpleType>
        <xsd:restriction base="dms:Text">
          <xsd:maxLength value="255"/>
        </xsd:restriction>
      </xsd:simpleType>
    </xsd:element>
    <xsd:element name="DownloadCategory" ma:index="37" nillable="true" ma:displayName="Download Category" ma:description="This field denotes the category in which the resource falls, for example, is it a checklist, guide, video, training material. &#10;Read the document and try to understand and extract the download category from the document.  &#10;We have defined the following categories. Please only assign one of the following values: Tool&#10;Plan&#10;Guide&#10;&#10;If you are unable to assign a category from the defined list, return 'To be determined’ &#10;" ma:format="Dropdown" ma:internalName="DownloadCategory">
      <xsd:simpleType>
        <xsd:restriction base="dms:Choice">
          <xsd:enumeration value="Tool"/>
          <xsd:enumeration value="Plan"/>
          <xsd:enumeration value="Guide"/>
        </xsd:restriction>
      </xsd:simpleType>
    </xsd:element>
    <xsd:element name="LastReviewDate" ma:index="38" nillable="true" ma:displayName="Last Review Date" ma:format="DateOnly" ma:internalName="LastReviewDate">
      <xsd:simpleType>
        <xsd:restriction base="dms:DateTime"/>
      </xsd:simpleType>
    </xsd:element>
    <xsd:element name="ReviewFrequency" ma:index="39" nillable="true" ma:displayName="Review Frequency" ma:format="Dropdown" ma:internalName="ReviewFrequency">
      <xsd:simpleType>
        <xsd:restriction base="dms:Choice">
          <xsd:enumeration value="3 months"/>
          <xsd:enumeration value="6 months"/>
          <xsd:enumeration value="12 months"/>
          <xsd:enumeration value="24 months"/>
          <xsd:enumeration value="36 months"/>
        </xsd:restriction>
      </xsd:simpleType>
    </xsd:element>
    <xsd:element name="PrimaryTopic_x002f_ThematicArea" ma:index="40" nillable="true" ma:displayName="Primary Topic / Thematic Area" ma:format="Dropdown" ma:internalName="PrimaryTopic_x002f_ThematicArea">
      <xsd:simpleType>
        <xsd:restriction base="dms:Choice">
          <xsd:enumeration value="Global Fund and Grant Implementation"/>
          <xsd:enumeration value="NSP Strategic Planning and Reviews"/>
          <xsd:enumeration value="Community and Service Delivery"/>
          <xsd:enumeration value="Prevention"/>
          <xsd:enumeration value="HIV and Economics"/>
          <xsd:enumeration value="Human Rights and Gender"/>
          <xsd:enumeration value="Epi Strategic Information"/>
          <xsd:enumeration value="Treatment and Testing"/>
          <xsd:enumeration value="Health System Strengthening"/>
          <xsd:enumeration value="Drawdown"/>
          <xsd:enumeration value="GF Condom SI"/>
          <xsd:enumeration value="DFAT"/>
          <xsd:enumeration value="HIV Sustainability Roadmaps"/>
          <xsd:enumeration value="Other"/>
        </xsd:restriction>
      </xsd:simpleType>
    </xsd:element>
    <xsd:element name="Language" ma:index="41" nillable="true" ma:displayName="Language" ma:format="Dropdown" ma:internalName="Language">
      <xsd:simpleType>
        <xsd:restriction base="dms:Text">
          <xsd:maxLength value="255"/>
        </xsd:restriction>
      </xsd:simpleType>
    </xsd:element>
    <xsd:element name="Region" ma:index="42" nillable="true" ma:displayName="Region" ma:format="Dropdown" ma:internalName="Region">
      <xsd:simpleType>
        <xsd:restriction base="dms:Choice">
          <xsd:enumeration value="Eastern and southern Africa"/>
          <xsd:enumeration value="Western and central Africa"/>
          <xsd:enumeration value="Asia and the Pacific"/>
          <xsd:enumeration value="Eastern Europe and central Asia"/>
          <xsd:enumeration value="Latin America and the Caribbean"/>
          <xsd:enumeration value="Middle East and North Africa"/>
          <xsd:enumeration value="Western and central Europe and North America"/>
          <xsd:enumeration value="Global"/>
          <xsd:enumeration value="Other"/>
        </xsd:restriction>
      </xsd:simpleType>
    </xsd:element>
    <xsd:element name="EnterpriseKeyword" ma:index="43" nillable="true" ma:displayName="Enterprise Keyword" ma:format="Dropdown" ma:internalName="EnterpriseKeyword">
      <xsd:simpleType>
        <xsd:restriction base="dms:Text">
          <xsd:maxLength value="255"/>
        </xsd:restriction>
      </xsd:simpleType>
    </xsd:element>
    <xsd:element name="SyntexTouch" ma:index="44" nillable="true" ma:displayName="SyntexTouch" ma:format="Dropdown" ma:internalName="SyntexTouch">
      <xsd:simpleType>
        <xsd:restriction base="dms:Choice">
          <xsd:enumeration value="True"/>
          <xsd:enumeration value="Fals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deef39-65d3-4660-94f2-f063f949c57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d408e62-e834-4772-ba1f-1e81686b2579}" ma:internalName="TaxCatchAll" ma:showField="CatchAllData" ma:web="2ddeef39-65d3-4660-94f2-f063f949c5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rimeClassificationStatus" ma:index="31" nillable="true" ma:displayName="Processing status" ma:internalName="PrimeClassificationStatus">
      <xsd:simpleType>
        <xsd:restriction base="dms:Text"/>
      </xsd:simpleType>
    </xsd:element>
    <xsd:element name="PrimeClassificationStatusDetails" ma:index="32" nillable="true" ma:displayName="Processing details" ma:internalName="PrimeClassificationStatusDetails">
      <xsd:simpleType>
        <xsd:restriction base="dms:Note">
          <xsd:maxLength value="255"/>
        </xsd:restriction>
      </xsd:simpleType>
    </xsd:element>
    <xsd:element name="PrimeLastClassified" ma:index="33" nillable="true" ma:displayName="Processed" ma:internalName="PrimeLastClassified">
      <xsd:simpleType>
        <xsd:restriction base="dms:DateTime"/>
      </xsd:simpleType>
    </xsd:element>
    <xsd:element name="PrimeCorrectedByUser" ma:index="34" nillable="true" ma:displayName="Corrected" ma:internalName="PrimeCorrectedByUser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hematicArea xmlns="1e4904ce-df3c-409d-8c73-59cbcf852a41" xsi:nil="true"/>
    <DocumentTitle xmlns="1e4904ce-df3c-409d-8c73-59cbcf852a41">Virtual Interventions &amp; AI Approaches for HIV Prevention</DocumentTitle>
    <PrimeLastClassified xmlns="2ddeef39-65d3-4660-94f2-f063f949c57e" xsi:nil="true"/>
    <Language xmlns="1e4904ce-df3c-409d-8c73-59cbcf852a41">English</Language>
    <lcf76f155ced4ddcb4097134ff3c332f xmlns="1e4904ce-df3c-409d-8c73-59cbcf852a41">
      <Terms xmlns="http://schemas.microsoft.com/office/infopath/2007/PartnerControls"/>
    </lcf76f155ced4ddcb4097134ff3c332f>
    <PrimeCorrectedByUser xmlns="2ddeef39-65d3-4660-94f2-f063f949c57e" xsi:nil="true"/>
    <LastReviewDate xmlns="1e4904ce-df3c-409d-8c73-59cbcf852a41" xsi:nil="true"/>
    <Order0 xmlns="1e4904ce-df3c-409d-8c73-59cbcf852a41" xsi:nil="true"/>
    <PrimeClassificationStatusDetails xmlns="2ddeef39-65d3-4660-94f2-f063f949c57e" xsi:nil="true"/>
    <TaxCatchAll xmlns="2ddeef39-65d3-4660-94f2-f063f949c57e" xsi:nil="true"/>
    <ReviewFrequency xmlns="1e4904ce-df3c-409d-8c73-59cbcf852a41">12 months</ReviewFrequency>
    <Region xmlns="1e4904ce-df3c-409d-8c73-59cbcf852a41">Global</Region>
    <SyntexTouch xmlns="1e4904ce-df3c-409d-8c73-59cbcf852a41" xsi:nil="true"/>
    <DownloadCategory xmlns="1e4904ce-df3c-409d-8c73-59cbcf852a41" xsi:nil="true"/>
    <PrimaryTopic_x002f_ThematicArea xmlns="1e4904ce-df3c-409d-8c73-59cbcf852a41">Prevention</PrimaryTopic_x002f_ThematicArea>
    <Country xmlns="1e4904ce-df3c-409d-8c73-59cbcf852a41" xsi:nil="true"/>
    <EnterpriseKeyword xmlns="1e4904ce-df3c-409d-8c73-59cbcf852a41" xsi:nil="true"/>
    <PrimeClassificationStatus xmlns="2ddeef39-65d3-4660-94f2-f063f949c57e" xsi:nil="true"/>
    <Summary_x002f_Abstract xmlns="1e4904ce-df3c-409d-8c73-59cbcf852a41">The document discusses the role of digital tools and AI in enhancing HIV prevention through precision targeting, virtual outreach, differentiated service delivery, and improved programme efficiency and accountability.</Summary_x002f_Abstract>
    <ContentOwner xmlns="1e4904ce-df3c-409d-8c73-59cbcf852a41">Purvi Shah</ContentOwner>
  </documentManagement>
</p:properties>
</file>

<file path=customXml/itemProps1.xml><?xml version="1.0" encoding="utf-8"?>
<ds:datastoreItem xmlns:ds="http://schemas.openxmlformats.org/officeDocument/2006/customXml" ds:itemID="{851C2D15-86AA-46EC-B76A-BFBFBF2D4EE1}"/>
</file>

<file path=customXml/itemProps2.xml><?xml version="1.0" encoding="utf-8"?>
<ds:datastoreItem xmlns:ds="http://schemas.openxmlformats.org/officeDocument/2006/customXml" ds:itemID="{003110BE-5731-48F4-80DC-08178D16B580}"/>
</file>

<file path=customXml/itemProps3.xml><?xml version="1.0" encoding="utf-8"?>
<ds:datastoreItem xmlns:ds="http://schemas.openxmlformats.org/officeDocument/2006/customXml" ds:itemID="{574C03A1-22ED-43E1-BBF7-20302BD3DAD4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406</Words>
  <Application>Microsoft Office PowerPoint</Application>
  <PresentationFormat>Custom</PresentationFormat>
  <Paragraphs>51</Paragraphs>
  <Slides>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DELL</dc:creator>
  <cp:lastModifiedBy>Purvi shah</cp:lastModifiedBy>
  <cp:revision>11</cp:revision>
  <dcterms:created xsi:type="dcterms:W3CDTF">2026-04-23T08:33:31Z</dcterms:created>
  <dcterms:modified xsi:type="dcterms:W3CDTF">2026-04-24T15:02:13Z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0x010100070B027ED5492E489E18E2375296B630</vt:lpwstr>
  </property>
</Properties>
</file>