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 id="2147483853" r:id="rId5"/>
    <p:sldMasterId id="2147483871" r:id="rId6"/>
  </p:sldMasterIdLst>
  <p:notesMasterIdLst>
    <p:notesMasterId r:id="rId16"/>
  </p:notesMasterIdLst>
  <p:sldIdLst>
    <p:sldId id="256" r:id="rId7"/>
    <p:sldId id="3106" r:id="rId8"/>
    <p:sldId id="3112" r:id="rId9"/>
    <p:sldId id="1536" r:id="rId10"/>
    <p:sldId id="3108" r:id="rId11"/>
    <p:sldId id="474" r:id="rId12"/>
    <p:sldId id="3114" r:id="rId13"/>
    <p:sldId id="280" r:id="rId14"/>
    <p:sldId id="3115" r:id="rId15"/>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209682-7508-1126-3555-3E7965AE71E1}" name="EKANMIAN, Gatien" initials="EG" userId="S::ekanmiang@unaids.org::c5d5b6b5-1f29-4811-bd93-36fc4aa3b73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F4F7"/>
    <a:srgbClr val="9CEAEE"/>
    <a:srgbClr val="9EE8EC"/>
    <a:srgbClr val="30C4C4"/>
    <a:srgbClr val="32C2B4"/>
    <a:srgbClr val="FF5050"/>
    <a:srgbClr val="414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9E4329-8FBD-4C1E-B23D-5CB3AB56902C}" v="27" dt="2024-11-21T12:01:10.621"/>
  </p1510:revLst>
</p1510:revInfo>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753" autoAdjust="0"/>
  </p:normalViewPr>
  <p:slideViewPr>
    <p:cSldViewPr snapToGrid="0">
      <p:cViewPr varScale="1">
        <p:scale>
          <a:sx n="67" d="100"/>
          <a:sy n="67" d="100"/>
        </p:scale>
        <p:origin x="620" y="44"/>
      </p:cViewPr>
      <p:guideLst/>
    </p:cSldViewPr>
  </p:slideViewPr>
  <p:notesTextViewPr>
    <p:cViewPr>
      <p:scale>
        <a:sx n="1" d="1"/>
        <a:sy n="1" d="1"/>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8/10/relationships/authors" Target="authors.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NYEKI, Ian" userId="de6f23d4-e1b7-41d4-acd6-7c622088cf12" providerId="ADAL" clId="{509E4329-8FBD-4C1E-B23D-5CB3AB56902C}"/>
    <pc:docChg chg="undo custSel addSld delSld modSld sldOrd">
      <pc:chgData name="WANYEKI, Ian" userId="de6f23d4-e1b7-41d4-acd6-7c622088cf12" providerId="ADAL" clId="{509E4329-8FBD-4C1E-B23D-5CB3AB56902C}" dt="2024-11-21T14:31:54.686" v="493" actId="1076"/>
      <pc:docMkLst>
        <pc:docMk/>
      </pc:docMkLst>
      <pc:sldChg chg="addSp modSp mod">
        <pc:chgData name="WANYEKI, Ian" userId="de6f23d4-e1b7-41d4-acd6-7c622088cf12" providerId="ADAL" clId="{509E4329-8FBD-4C1E-B23D-5CB3AB56902C}" dt="2024-11-21T11:40:40.486" v="227" actId="6549"/>
        <pc:sldMkLst>
          <pc:docMk/>
          <pc:sldMk cId="100137037" sldId="256"/>
        </pc:sldMkLst>
        <pc:spChg chg="mod">
          <ac:chgData name="WANYEKI, Ian" userId="de6f23d4-e1b7-41d4-acd6-7c622088cf12" providerId="ADAL" clId="{509E4329-8FBD-4C1E-B23D-5CB3AB56902C}" dt="2024-11-21T11:40:40.486" v="227" actId="6549"/>
          <ac:spMkLst>
            <pc:docMk/>
            <pc:sldMk cId="100137037" sldId="256"/>
            <ac:spMk id="2" creationId="{FBF8752D-0820-4F35-9D5D-B9D345CC6D3E}"/>
          </ac:spMkLst>
        </pc:spChg>
        <pc:spChg chg="mod">
          <ac:chgData name="WANYEKI, Ian" userId="de6f23d4-e1b7-41d4-acd6-7c622088cf12" providerId="ADAL" clId="{509E4329-8FBD-4C1E-B23D-5CB3AB56902C}" dt="2024-11-21T11:38:39.123" v="177" actId="20577"/>
          <ac:spMkLst>
            <pc:docMk/>
            <pc:sldMk cId="100137037" sldId="256"/>
            <ac:spMk id="3" creationId="{39C97AB2-D1E8-48E1-B9C2-6E6C1698B16B}"/>
          </ac:spMkLst>
        </pc:spChg>
        <pc:graphicFrameChg chg="add mod">
          <ac:chgData name="WANYEKI, Ian" userId="de6f23d4-e1b7-41d4-acd6-7c622088cf12" providerId="ADAL" clId="{509E4329-8FBD-4C1E-B23D-5CB3AB56902C}" dt="2024-11-21T11:39:25.628" v="189"/>
          <ac:graphicFrameMkLst>
            <pc:docMk/>
            <pc:sldMk cId="100137037" sldId="256"/>
            <ac:graphicFrameMk id="4" creationId="{FDD2EDE2-E531-3973-78B2-D7D394065C0B}"/>
          </ac:graphicFrameMkLst>
        </pc:graphicFrameChg>
      </pc:sldChg>
      <pc:sldChg chg="modSp add mod">
        <pc:chgData name="WANYEKI, Ian" userId="de6f23d4-e1b7-41d4-acd6-7c622088cf12" providerId="ADAL" clId="{509E4329-8FBD-4C1E-B23D-5CB3AB56902C}" dt="2024-11-21T12:02:33.433" v="489" actId="27636"/>
        <pc:sldMkLst>
          <pc:docMk/>
          <pc:sldMk cId="3557096913" sldId="280"/>
        </pc:sldMkLst>
        <pc:spChg chg="mod">
          <ac:chgData name="WANYEKI, Ian" userId="de6f23d4-e1b7-41d4-acd6-7c622088cf12" providerId="ADAL" clId="{509E4329-8FBD-4C1E-B23D-5CB3AB56902C}" dt="2024-11-21T12:02:33.433" v="489" actId="27636"/>
          <ac:spMkLst>
            <pc:docMk/>
            <pc:sldMk cId="3557096913" sldId="280"/>
            <ac:spMk id="4" creationId="{6B7924C6-670D-903A-52F4-E820501586A4}"/>
          </ac:spMkLst>
        </pc:spChg>
      </pc:sldChg>
      <pc:sldChg chg="modSp add del mod ord">
        <pc:chgData name="WANYEKI, Ian" userId="de6f23d4-e1b7-41d4-acd6-7c622088cf12" providerId="ADAL" clId="{509E4329-8FBD-4C1E-B23D-5CB3AB56902C}" dt="2024-11-21T11:53:01.157" v="374" actId="20577"/>
        <pc:sldMkLst>
          <pc:docMk/>
          <pc:sldMk cId="2714769352" sldId="474"/>
        </pc:sldMkLst>
        <pc:graphicFrameChg chg="mod modGraphic">
          <ac:chgData name="WANYEKI, Ian" userId="de6f23d4-e1b7-41d4-acd6-7c622088cf12" providerId="ADAL" clId="{509E4329-8FBD-4C1E-B23D-5CB3AB56902C}" dt="2024-11-21T11:53:01.157" v="374" actId="20577"/>
          <ac:graphicFrameMkLst>
            <pc:docMk/>
            <pc:sldMk cId="2714769352" sldId="474"/>
            <ac:graphicFrameMk id="7" creationId="{3A67CF07-DE06-4155-8FBB-48761888FB22}"/>
          </ac:graphicFrameMkLst>
        </pc:graphicFrameChg>
      </pc:sldChg>
      <pc:sldChg chg="modSp add del mod">
        <pc:chgData name="WANYEKI, Ian" userId="de6f23d4-e1b7-41d4-acd6-7c622088cf12" providerId="ADAL" clId="{509E4329-8FBD-4C1E-B23D-5CB3AB56902C}" dt="2024-11-21T11:56:40.274" v="429" actId="47"/>
        <pc:sldMkLst>
          <pc:docMk/>
          <pc:sldMk cId="205709135" sldId="476"/>
        </pc:sldMkLst>
        <pc:spChg chg="mod">
          <ac:chgData name="WANYEKI, Ian" userId="de6f23d4-e1b7-41d4-acd6-7c622088cf12" providerId="ADAL" clId="{509E4329-8FBD-4C1E-B23D-5CB3AB56902C}" dt="2024-11-21T11:54:46.565" v="428" actId="20577"/>
          <ac:spMkLst>
            <pc:docMk/>
            <pc:sldMk cId="205709135" sldId="476"/>
            <ac:spMk id="83" creationId="{00000000-0000-0000-0000-000000000000}"/>
          </ac:spMkLst>
        </pc:spChg>
      </pc:sldChg>
      <pc:sldChg chg="del">
        <pc:chgData name="WANYEKI, Ian" userId="de6f23d4-e1b7-41d4-acd6-7c622088cf12" providerId="ADAL" clId="{509E4329-8FBD-4C1E-B23D-5CB3AB56902C}" dt="2024-11-21T11:48:15.081" v="321" actId="47"/>
        <pc:sldMkLst>
          <pc:docMk/>
          <pc:sldMk cId="4077375247" sldId="481"/>
        </pc:sldMkLst>
      </pc:sldChg>
      <pc:sldChg chg="add del">
        <pc:chgData name="WANYEKI, Ian" userId="de6f23d4-e1b7-41d4-acd6-7c622088cf12" providerId="ADAL" clId="{509E4329-8FBD-4C1E-B23D-5CB3AB56902C}" dt="2024-11-21T11:43:19.482" v="282" actId="47"/>
        <pc:sldMkLst>
          <pc:docMk/>
          <pc:sldMk cId="629397352" sldId="873"/>
        </pc:sldMkLst>
      </pc:sldChg>
      <pc:sldChg chg="modSp add del mod">
        <pc:chgData name="WANYEKI, Ian" userId="de6f23d4-e1b7-41d4-acd6-7c622088cf12" providerId="ADAL" clId="{509E4329-8FBD-4C1E-B23D-5CB3AB56902C}" dt="2024-11-21T11:57:01.186" v="430" actId="47"/>
        <pc:sldMkLst>
          <pc:docMk/>
          <pc:sldMk cId="1946548926" sldId="955"/>
        </pc:sldMkLst>
        <pc:spChg chg="mod">
          <ac:chgData name="WANYEKI, Ian" userId="de6f23d4-e1b7-41d4-acd6-7c622088cf12" providerId="ADAL" clId="{509E4329-8FBD-4C1E-B23D-5CB3AB56902C}" dt="2024-11-21T11:51:03.483" v="351" actId="27636"/>
          <ac:spMkLst>
            <pc:docMk/>
            <pc:sldMk cId="1946548926" sldId="955"/>
            <ac:spMk id="10" creationId="{C101ABFD-74FE-4A77-5D26-64BD0EA9F3FB}"/>
          </ac:spMkLst>
        </pc:spChg>
      </pc:sldChg>
      <pc:sldChg chg="addSp delSp modSp mod">
        <pc:chgData name="WANYEKI, Ian" userId="de6f23d4-e1b7-41d4-acd6-7c622088cf12" providerId="ADAL" clId="{509E4329-8FBD-4C1E-B23D-5CB3AB56902C}" dt="2024-11-21T11:35:51.503" v="14" actId="478"/>
        <pc:sldMkLst>
          <pc:docMk/>
          <pc:sldMk cId="4114347516" sldId="1536"/>
        </pc:sldMkLst>
        <pc:spChg chg="mod">
          <ac:chgData name="WANYEKI, Ian" userId="de6f23d4-e1b7-41d4-acd6-7c622088cf12" providerId="ADAL" clId="{509E4329-8FBD-4C1E-B23D-5CB3AB56902C}" dt="2024-11-21T11:35:09.117" v="8" actId="14100"/>
          <ac:spMkLst>
            <pc:docMk/>
            <pc:sldMk cId="4114347516" sldId="1536"/>
            <ac:spMk id="2" creationId="{038927C2-27A2-F91F-25C0-8316D8DF03FF}"/>
          </ac:spMkLst>
        </pc:spChg>
        <pc:spChg chg="add del mod">
          <ac:chgData name="WANYEKI, Ian" userId="de6f23d4-e1b7-41d4-acd6-7c622088cf12" providerId="ADAL" clId="{509E4329-8FBD-4C1E-B23D-5CB3AB56902C}" dt="2024-11-21T11:35:51.503" v="14" actId="478"/>
          <ac:spMkLst>
            <pc:docMk/>
            <pc:sldMk cId="4114347516" sldId="1536"/>
            <ac:spMk id="4" creationId="{65EAD58E-552B-9D9B-DF65-DAE27A71EC06}"/>
          </ac:spMkLst>
        </pc:spChg>
        <pc:spChg chg="del mod">
          <ac:chgData name="WANYEKI, Ian" userId="de6f23d4-e1b7-41d4-acd6-7c622088cf12" providerId="ADAL" clId="{509E4329-8FBD-4C1E-B23D-5CB3AB56902C}" dt="2024-11-21T11:35:48.872" v="13" actId="478"/>
          <ac:spMkLst>
            <pc:docMk/>
            <pc:sldMk cId="4114347516" sldId="1536"/>
            <ac:spMk id="5" creationId="{3F629C50-C6B9-EC6E-3577-9D568FA58448}"/>
          </ac:spMkLst>
        </pc:spChg>
        <pc:graphicFrameChg chg="mod modGraphic">
          <ac:chgData name="WANYEKI, Ian" userId="de6f23d4-e1b7-41d4-acd6-7c622088cf12" providerId="ADAL" clId="{509E4329-8FBD-4C1E-B23D-5CB3AB56902C}" dt="2024-11-21T11:35:44.456" v="12" actId="6549"/>
          <ac:graphicFrameMkLst>
            <pc:docMk/>
            <pc:sldMk cId="4114347516" sldId="1536"/>
            <ac:graphicFrameMk id="6" creationId="{C88F8873-C6AF-3124-4E47-63851BC32279}"/>
          </ac:graphicFrameMkLst>
        </pc:graphicFrameChg>
      </pc:sldChg>
      <pc:sldChg chg="del">
        <pc:chgData name="WANYEKI, Ian" userId="de6f23d4-e1b7-41d4-acd6-7c622088cf12" providerId="ADAL" clId="{509E4329-8FBD-4C1E-B23D-5CB3AB56902C}" dt="2024-11-21T11:33:31.861" v="0" actId="47"/>
        <pc:sldMkLst>
          <pc:docMk/>
          <pc:sldMk cId="4142559381" sldId="1699"/>
        </pc:sldMkLst>
      </pc:sldChg>
      <pc:sldChg chg="modSp mod">
        <pc:chgData name="WANYEKI, Ian" userId="de6f23d4-e1b7-41d4-acd6-7c622088cf12" providerId="ADAL" clId="{509E4329-8FBD-4C1E-B23D-5CB3AB56902C}" dt="2024-11-21T14:31:54.686" v="493" actId="1076"/>
        <pc:sldMkLst>
          <pc:docMk/>
          <pc:sldMk cId="3673016961" sldId="3106"/>
        </pc:sldMkLst>
        <pc:spChg chg="mod">
          <ac:chgData name="WANYEKI, Ian" userId="de6f23d4-e1b7-41d4-acd6-7c622088cf12" providerId="ADAL" clId="{509E4329-8FBD-4C1E-B23D-5CB3AB56902C}" dt="2024-11-21T14:31:54.686" v="493" actId="1076"/>
          <ac:spMkLst>
            <pc:docMk/>
            <pc:sldMk cId="3673016961" sldId="3106"/>
            <ac:spMk id="3" creationId="{76C4EA46-F714-0FC7-4B8F-3F3A580EDEFB}"/>
          </ac:spMkLst>
        </pc:spChg>
      </pc:sldChg>
      <pc:sldChg chg="modSp mod ord">
        <pc:chgData name="WANYEKI, Ian" userId="de6f23d4-e1b7-41d4-acd6-7c622088cf12" providerId="ADAL" clId="{509E4329-8FBD-4C1E-B23D-5CB3AB56902C}" dt="2024-11-21T11:43:17.374" v="281"/>
        <pc:sldMkLst>
          <pc:docMk/>
          <pc:sldMk cId="3204931726" sldId="3108"/>
        </pc:sldMkLst>
        <pc:spChg chg="mod">
          <ac:chgData name="WANYEKI, Ian" userId="de6f23d4-e1b7-41d4-acd6-7c622088cf12" providerId="ADAL" clId="{509E4329-8FBD-4C1E-B23D-5CB3AB56902C}" dt="2024-11-21T11:38:09.701" v="150" actId="6549"/>
          <ac:spMkLst>
            <pc:docMk/>
            <pc:sldMk cId="3204931726" sldId="3108"/>
            <ac:spMk id="3" creationId="{A1F169DC-45CE-BCC8-3572-22BE6FF1121F}"/>
          </ac:spMkLst>
        </pc:spChg>
      </pc:sldChg>
      <pc:sldChg chg="addSp delSp modSp del mod ord">
        <pc:chgData name="WANYEKI, Ian" userId="de6f23d4-e1b7-41d4-acd6-7c622088cf12" providerId="ADAL" clId="{509E4329-8FBD-4C1E-B23D-5CB3AB56902C}" dt="2024-11-21T11:49:30.897" v="347" actId="47"/>
        <pc:sldMkLst>
          <pc:docMk/>
          <pc:sldMk cId="830199002" sldId="3109"/>
        </pc:sldMkLst>
        <pc:spChg chg="mod">
          <ac:chgData name="WANYEKI, Ian" userId="de6f23d4-e1b7-41d4-acd6-7c622088cf12" providerId="ADAL" clId="{509E4329-8FBD-4C1E-B23D-5CB3AB56902C}" dt="2024-11-21T11:44:29.928" v="314" actId="20577"/>
          <ac:spMkLst>
            <pc:docMk/>
            <pc:sldMk cId="830199002" sldId="3109"/>
            <ac:spMk id="2" creationId="{55F5D00B-5FEB-3E85-B4AE-F27F7B11F82D}"/>
          </ac:spMkLst>
        </pc:spChg>
        <pc:spChg chg="del">
          <ac:chgData name="WANYEKI, Ian" userId="de6f23d4-e1b7-41d4-acd6-7c622088cf12" providerId="ADAL" clId="{509E4329-8FBD-4C1E-B23D-5CB3AB56902C}" dt="2024-11-21T11:41:33.627" v="270" actId="478"/>
          <ac:spMkLst>
            <pc:docMk/>
            <pc:sldMk cId="830199002" sldId="3109"/>
            <ac:spMk id="3" creationId="{566947AC-1171-011A-5368-8AA66DF5AE46}"/>
          </ac:spMkLst>
        </pc:spChg>
        <pc:spChg chg="add del mod">
          <ac:chgData name="WANYEKI, Ian" userId="de6f23d4-e1b7-41d4-acd6-7c622088cf12" providerId="ADAL" clId="{509E4329-8FBD-4C1E-B23D-5CB3AB56902C}" dt="2024-11-21T11:41:35.399" v="271" actId="478"/>
          <ac:spMkLst>
            <pc:docMk/>
            <pc:sldMk cId="830199002" sldId="3109"/>
            <ac:spMk id="5" creationId="{1E1895FC-BF98-D47D-0D1E-940207384A78}"/>
          </ac:spMkLst>
        </pc:spChg>
        <pc:spChg chg="add del mod">
          <ac:chgData name="WANYEKI, Ian" userId="de6f23d4-e1b7-41d4-acd6-7c622088cf12" providerId="ADAL" clId="{509E4329-8FBD-4C1E-B23D-5CB3AB56902C}" dt="2024-11-21T11:44:08.158" v="299" actId="478"/>
          <ac:spMkLst>
            <pc:docMk/>
            <pc:sldMk cId="830199002" sldId="3109"/>
            <ac:spMk id="6" creationId="{ADCB5C91-9C31-2AA9-AE97-C87ACA579C3C}"/>
          </ac:spMkLst>
        </pc:spChg>
        <pc:spChg chg="add del mod">
          <ac:chgData name="WANYEKI, Ian" userId="de6f23d4-e1b7-41d4-acd6-7c622088cf12" providerId="ADAL" clId="{509E4329-8FBD-4C1E-B23D-5CB3AB56902C}" dt="2024-11-21T11:44:09.938" v="300" actId="478"/>
          <ac:spMkLst>
            <pc:docMk/>
            <pc:sldMk cId="830199002" sldId="3109"/>
            <ac:spMk id="8" creationId="{6AB16BA2-E73B-5585-08EF-4D3CF387F284}"/>
          </ac:spMkLst>
        </pc:spChg>
      </pc:sldChg>
      <pc:sldChg chg="del">
        <pc:chgData name="WANYEKI, Ian" userId="de6f23d4-e1b7-41d4-acd6-7c622088cf12" providerId="ADAL" clId="{509E4329-8FBD-4C1E-B23D-5CB3AB56902C}" dt="2024-11-21T11:50:09.091" v="348" actId="47"/>
        <pc:sldMkLst>
          <pc:docMk/>
          <pc:sldMk cId="70546187" sldId="3110"/>
        </pc:sldMkLst>
      </pc:sldChg>
      <pc:sldChg chg="del">
        <pc:chgData name="WANYEKI, Ian" userId="de6f23d4-e1b7-41d4-acd6-7c622088cf12" providerId="ADAL" clId="{509E4329-8FBD-4C1E-B23D-5CB3AB56902C}" dt="2024-11-21T11:33:34.056" v="1" actId="47"/>
        <pc:sldMkLst>
          <pc:docMk/>
          <pc:sldMk cId="2451849060" sldId="3111"/>
        </pc:sldMkLst>
      </pc:sldChg>
      <pc:sldChg chg="new del">
        <pc:chgData name="WANYEKI, Ian" userId="de6f23d4-e1b7-41d4-acd6-7c622088cf12" providerId="ADAL" clId="{509E4329-8FBD-4C1E-B23D-5CB3AB56902C}" dt="2024-11-21T11:43:06.670" v="279" actId="47"/>
        <pc:sldMkLst>
          <pc:docMk/>
          <pc:sldMk cId="3821977254" sldId="3113"/>
        </pc:sldMkLst>
      </pc:sldChg>
      <pc:sldChg chg="add">
        <pc:chgData name="WANYEKI, Ian" userId="de6f23d4-e1b7-41d4-acd6-7c622088cf12" providerId="ADAL" clId="{509E4329-8FBD-4C1E-B23D-5CB3AB56902C}" dt="2024-11-21T11:43:03.691" v="278"/>
        <pc:sldMkLst>
          <pc:docMk/>
          <pc:sldMk cId="4127293074" sldId="3114"/>
        </pc:sldMkLst>
      </pc:sldChg>
      <pc:sldChg chg="add">
        <pc:chgData name="WANYEKI, Ian" userId="de6f23d4-e1b7-41d4-acd6-7c622088cf12" providerId="ADAL" clId="{509E4329-8FBD-4C1E-B23D-5CB3AB56902C}" dt="2024-11-21T11:51:22.421" v="356"/>
        <pc:sldMkLst>
          <pc:docMk/>
          <pc:sldMk cId="53731651" sldId="3115"/>
        </pc:sldMkLst>
      </pc:sldChg>
      <pc:sldChg chg="modSp add del mod">
        <pc:chgData name="WANYEKI, Ian" userId="de6f23d4-e1b7-41d4-acd6-7c622088cf12" providerId="ADAL" clId="{509E4329-8FBD-4C1E-B23D-5CB3AB56902C}" dt="2024-11-21T11:51:22.390" v="355"/>
        <pc:sldMkLst>
          <pc:docMk/>
          <pc:sldMk cId="2375200507" sldId="3115"/>
        </pc:sldMkLst>
        <pc:spChg chg="mod">
          <ac:chgData name="WANYEKI, Ian" userId="de6f23d4-e1b7-41d4-acd6-7c622088cf12" providerId="ADAL" clId="{509E4329-8FBD-4C1E-B23D-5CB3AB56902C}" dt="2024-11-21T11:51:22.390" v="355"/>
          <ac:spMkLst>
            <pc:docMk/>
            <pc:sldMk cId="2375200507" sldId="3115"/>
            <ac:spMk id="10" creationId="{C101ABFD-74FE-4A77-5D26-64BD0EA9F3FB}"/>
          </ac:spMkLst>
        </pc:spChg>
      </pc:sldChg>
      <pc:sldMasterChg chg="delSldLayout">
        <pc:chgData name="WANYEKI, Ian" userId="de6f23d4-e1b7-41d4-acd6-7c622088cf12" providerId="ADAL" clId="{509E4329-8FBD-4C1E-B23D-5CB3AB56902C}" dt="2024-11-21T11:33:31.861" v="0" actId="47"/>
        <pc:sldMasterMkLst>
          <pc:docMk/>
          <pc:sldMasterMk cId="0" sldId="2147483840"/>
        </pc:sldMasterMkLst>
        <pc:sldLayoutChg chg="del">
          <pc:chgData name="WANYEKI, Ian" userId="de6f23d4-e1b7-41d4-acd6-7c622088cf12" providerId="ADAL" clId="{509E4329-8FBD-4C1E-B23D-5CB3AB56902C}" dt="2024-11-21T11:33:31.861" v="0" actId="47"/>
          <pc:sldLayoutMkLst>
            <pc:docMk/>
            <pc:sldMasterMk cId="0" sldId="2147483840"/>
            <pc:sldLayoutMk cId="1936569572" sldId="214748385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fld id="{3F4DE85E-B7DD-4983-B81E-87808B4ABA6B}" type="datetimeFigureOut">
              <a:rPr lang="en-US" smtClean="0"/>
              <a:t>11/21/2024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57659616-E921-41D3-9E36-7E9FC31D8247}" type="slidenum">
              <a:rPr lang="en-US" smtClean="0"/>
              <a:t>‹#›</a:t>
            </a:fld>
            <a:endParaRPr lang="en-US"/>
          </a:p>
        </p:txBody>
      </p:sp>
    </p:spTree>
    <p:extLst>
      <p:ext uri="{BB962C8B-B14F-4D97-AF65-F5344CB8AC3E}">
        <p14:creationId xmlns:p14="http://schemas.microsoft.com/office/powerpoint/2010/main" val="317290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659616-E921-41D3-9E36-7E9FC31D8247}" type="slidenum">
              <a:rPr lang="en-US" smtClean="0"/>
              <a:t>1</a:t>
            </a:fld>
            <a:endParaRPr lang="en-US"/>
          </a:p>
        </p:txBody>
      </p:sp>
    </p:spTree>
    <p:extLst>
      <p:ext uri="{BB962C8B-B14F-4D97-AF65-F5344CB8AC3E}">
        <p14:creationId xmlns:p14="http://schemas.microsoft.com/office/powerpoint/2010/main" val="703396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Arial" panose="020B0604020202020204" pitchFamily="34" charset="0"/>
                <a:ea typeface="Calibri" panose="020F0502020204030204" pitchFamily="34" charset="0"/>
              </a:rPr>
              <a:t>Estimates are essential for tracking progress in national HIV responses, for developing national strategic plans, r</a:t>
            </a:r>
            <a:r>
              <a:rPr lang="en-US" sz="1800" dirty="0">
                <a:latin typeface="Arial" panose="020B0604020202020204" pitchFamily="34" charset="0"/>
                <a:ea typeface="Calibri" panose="020F0502020204030204" pitchFamily="34" charset="0"/>
              </a:rPr>
              <a:t>eporting on Sustainable Development Goal 3.3 on HIV incidence</a:t>
            </a:r>
            <a:r>
              <a:rPr lang="en-US" sz="1800" dirty="0">
                <a:solidFill>
                  <a:srgbClr val="000000"/>
                </a:solidFill>
                <a:latin typeface="Arial" panose="020B0604020202020204" pitchFamily="34" charset="0"/>
                <a:ea typeface="Calibri" panose="020F0502020204030204" pitchFamily="34" charset="0"/>
              </a:rPr>
              <a:t>, mobilizing resources for the HIV response, and </a:t>
            </a:r>
            <a:r>
              <a:rPr lang="en-US" sz="1800" dirty="0">
                <a:latin typeface="Arial" panose="020B0604020202020204" pitchFamily="34" charset="0"/>
                <a:ea typeface="Calibri" panose="020F0502020204030204" pitchFamily="34" charset="0"/>
              </a:rPr>
              <a:t>reporting on progress to the Global Fund and other donors. For countries receiving PEPFAR funding, the workshops also produce the estimates required for country operation planning</a:t>
            </a:r>
            <a:endParaRPr lang="en-US" dirty="0"/>
          </a:p>
        </p:txBody>
      </p:sp>
      <p:sp>
        <p:nvSpPr>
          <p:cNvPr id="4" name="Slide Number Placeholder 3"/>
          <p:cNvSpPr>
            <a:spLocks noGrp="1"/>
          </p:cNvSpPr>
          <p:nvPr>
            <p:ph type="sldNum" sz="quarter" idx="5"/>
          </p:nvPr>
        </p:nvSpPr>
        <p:spPr/>
        <p:txBody>
          <a:bodyPr/>
          <a:lstStyle/>
          <a:p>
            <a:fld id="{57659616-E921-41D3-9E36-7E9FC31D8247}" type="slidenum">
              <a:rPr lang="en-US" smtClean="0"/>
              <a:t>2</a:t>
            </a:fld>
            <a:endParaRPr lang="en-US"/>
          </a:p>
        </p:txBody>
      </p:sp>
    </p:spTree>
    <p:extLst>
      <p:ext uri="{BB962C8B-B14F-4D97-AF65-F5344CB8AC3E}">
        <p14:creationId xmlns:p14="http://schemas.microsoft.com/office/powerpoint/2010/main" val="197476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Arial" panose="020B0604020202020204" pitchFamily="34" charset="0"/>
                <a:ea typeface="Calibri" panose="020F0502020204030204" pitchFamily="34" charset="0"/>
              </a:rPr>
              <a:t>R</a:t>
            </a:r>
            <a:r>
              <a:rPr lang="en-US" sz="1800" dirty="0">
                <a:latin typeface="Arial" panose="020B0604020202020204" pitchFamily="34" charset="0"/>
                <a:ea typeface="Calibri" panose="020F0502020204030204" pitchFamily="34" charset="0"/>
              </a:rPr>
              <a:t>eporting on Sustainable Development Goal 3.3 on HIV incidence and mortality</a:t>
            </a:r>
            <a:endParaRPr lang="en-US" dirty="0"/>
          </a:p>
        </p:txBody>
      </p:sp>
      <p:sp>
        <p:nvSpPr>
          <p:cNvPr id="4" name="Slide Number Placeholder 3"/>
          <p:cNvSpPr>
            <a:spLocks noGrp="1"/>
          </p:cNvSpPr>
          <p:nvPr>
            <p:ph type="sldNum" sz="quarter" idx="5"/>
          </p:nvPr>
        </p:nvSpPr>
        <p:spPr/>
        <p:txBody>
          <a:bodyPr/>
          <a:lstStyle/>
          <a:p>
            <a:fld id="{57659616-E921-41D3-9E36-7E9FC31D8247}" type="slidenum">
              <a:rPr lang="en-US" smtClean="0"/>
              <a:t>3</a:t>
            </a:fld>
            <a:endParaRPr lang="en-US"/>
          </a:p>
        </p:txBody>
      </p:sp>
    </p:spTree>
    <p:extLst>
      <p:ext uri="{BB962C8B-B14F-4D97-AF65-F5344CB8AC3E}">
        <p14:creationId xmlns:p14="http://schemas.microsoft.com/office/powerpoint/2010/main" val="2351202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659616-E921-41D3-9E36-7E9FC31D8247}" type="slidenum">
              <a:rPr lang="en-US" smtClean="0"/>
              <a:t>4</a:t>
            </a:fld>
            <a:endParaRPr lang="en-US"/>
          </a:p>
        </p:txBody>
      </p:sp>
    </p:spTree>
    <p:extLst>
      <p:ext uri="{BB962C8B-B14F-4D97-AF65-F5344CB8AC3E}">
        <p14:creationId xmlns:p14="http://schemas.microsoft.com/office/powerpoint/2010/main" val="774259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659616-E921-41D3-9E36-7E9FC31D8247}" type="slidenum">
              <a:rPr lang="en-US" smtClean="0"/>
              <a:t>5</a:t>
            </a:fld>
            <a:endParaRPr lang="en-US"/>
          </a:p>
        </p:txBody>
      </p:sp>
    </p:spTree>
    <p:extLst>
      <p:ext uri="{BB962C8B-B14F-4D97-AF65-F5344CB8AC3E}">
        <p14:creationId xmlns:p14="http://schemas.microsoft.com/office/powerpoint/2010/main" val="4212339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After years of development in collaboration with users in VMMC priority countries, an online version of the DMPPT 2 was launched in 2017.</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65A128-2731-4910-928A-73E51E5B0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1587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000000"/>
                </a:solidFill>
                <a:latin typeface="Avenir-Black"/>
              </a:rPr>
              <a:t>A significant number of districts or subnational areas are still far from reaching the VMMC 90% coverage</a:t>
            </a:r>
            <a:endParaRPr lang="en-US" sz="1050" b="1"/>
          </a:p>
          <a:p>
            <a:endParaRPr lang="en-US"/>
          </a:p>
        </p:txBody>
      </p:sp>
      <p:sp>
        <p:nvSpPr>
          <p:cNvPr id="4" name="Slide Number Placeholder 3"/>
          <p:cNvSpPr>
            <a:spLocks noGrp="1"/>
          </p:cNvSpPr>
          <p:nvPr>
            <p:ph type="sldNum" sz="quarter" idx="5"/>
          </p:nvPr>
        </p:nvSpPr>
        <p:spPr/>
        <p:txBody>
          <a:bodyPr/>
          <a:lstStyle/>
          <a:p>
            <a:fld id="{1C6B33A9-7CD3-49AA-AD10-D15180F61CAC}" type="slidenum">
              <a:rPr lang="en-US" smtClean="0"/>
              <a:t>8</a:t>
            </a:fld>
            <a:endParaRPr lang="en-US"/>
          </a:p>
        </p:txBody>
      </p:sp>
    </p:spTree>
    <p:extLst>
      <p:ext uri="{BB962C8B-B14F-4D97-AF65-F5344CB8AC3E}">
        <p14:creationId xmlns:p14="http://schemas.microsoft.com/office/powerpoint/2010/main" val="40855584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9.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rgbClr val="30C4C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4000" spc="-100" baseline="0">
                <a:solidFill>
                  <a:srgbClr val="FFFFF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latin typeface="Arial" panose="020B0604020202020204" pitchFamily="34" charset="0"/>
                <a:cs typeface="Arial" panose="020B0604020202020204" pitchFamily="34" charset="0"/>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pic>
        <p:nvPicPr>
          <p:cNvPr id="9" name="Picture 8" descr="A drawing of a person&#10;&#10;Description automatically generated">
            <a:extLst>
              <a:ext uri="{FF2B5EF4-FFF2-40B4-BE49-F238E27FC236}">
                <a16:creationId xmlns:a16="http://schemas.microsoft.com/office/drawing/2014/main" id="{6B19407E-735D-4378-94C5-F2663C5558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64793" y="6356350"/>
            <a:ext cx="2198224" cy="326146"/>
          </a:xfrm>
          <a:prstGeom prst="rect">
            <a:avLst/>
          </a:prstGeom>
        </p:spPr>
      </p:pic>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11/21/2024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11/21/2024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1_Full 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B3352C-804F-4FBE-9BAC-0540179A9030}"/>
              </a:ext>
            </a:extLst>
          </p:cNvPr>
          <p:cNvSpPr/>
          <p:nvPr userDrawn="1"/>
        </p:nvSpPr>
        <p:spPr>
          <a:xfrm>
            <a:off x="11320462" y="6276705"/>
            <a:ext cx="871537" cy="422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ndParaRPr>
          </a:p>
        </p:txBody>
      </p:sp>
      <p:sp>
        <p:nvSpPr>
          <p:cNvPr id="3" name="Slide Number Placeholder 2">
            <a:extLst>
              <a:ext uri="{FF2B5EF4-FFF2-40B4-BE49-F238E27FC236}">
                <a16:creationId xmlns:a16="http://schemas.microsoft.com/office/drawing/2014/main" id="{49429A07-EF4B-4D19-9C9A-D48368868761}"/>
              </a:ext>
            </a:extLst>
          </p:cNvPr>
          <p:cNvSpPr>
            <a:spLocks noGrp="1"/>
          </p:cNvSpPr>
          <p:nvPr>
            <p:ph type="sldNum" sz="quarter" idx="4"/>
          </p:nvPr>
        </p:nvSpPr>
        <p:spPr>
          <a:xfrm>
            <a:off x="11359207" y="6320639"/>
            <a:ext cx="595417" cy="320734"/>
          </a:xfrm>
          <a:prstGeom prst="rect">
            <a:avLst/>
          </a:prstGeom>
        </p:spPr>
        <p:txBody>
          <a:bodyPr/>
          <a:lstStyle>
            <a:lvl1pPr algn="ctr">
              <a:defRPr sz="1500" b="1">
                <a:solidFill>
                  <a:schemeClr val="bg1"/>
                </a:solidFill>
                <a:latin typeface="Segoe UI" panose="020B0502040204020203" pitchFamily="34" charset="0"/>
              </a:defRPr>
            </a:lvl1pPr>
          </a:lstStyle>
          <a:p>
            <a:fld id="{3A98EE3D-8CD1-4C3F-BD1C-C98C9596463C}" type="slidenum">
              <a:rPr lang="en-US" smtClean="0"/>
              <a:t>‹#›</a:t>
            </a:fld>
            <a:endParaRPr lang="en-US"/>
          </a:p>
        </p:txBody>
      </p:sp>
      <p:sp>
        <p:nvSpPr>
          <p:cNvPr id="4" name="Rectangle 3">
            <a:extLst>
              <a:ext uri="{FF2B5EF4-FFF2-40B4-BE49-F238E27FC236}">
                <a16:creationId xmlns:a16="http://schemas.microsoft.com/office/drawing/2014/main" id="{18C3E781-07F8-4A03-A0E2-E5C52A924028}"/>
              </a:ext>
            </a:extLst>
          </p:cNvPr>
          <p:cNvSpPr/>
          <p:nvPr userDrawn="1"/>
        </p:nvSpPr>
        <p:spPr>
          <a:xfrm>
            <a:off x="11275649" y="6276705"/>
            <a:ext cx="25807" cy="422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ndParaRPr>
          </a:p>
        </p:txBody>
      </p:sp>
    </p:spTree>
    <p:extLst>
      <p:ext uri="{BB962C8B-B14F-4D97-AF65-F5344CB8AC3E}">
        <p14:creationId xmlns:p14="http://schemas.microsoft.com/office/powerpoint/2010/main" val="310435789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11/21/2024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72767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BA568D-02F0-4810-82E3-1F8304BD953D}"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C21A6-7385-47B5-B573-CFE94404D79A}" type="slidenum">
              <a:rPr lang="en-US" smtClean="0"/>
              <a:t>‹#›</a:t>
            </a:fld>
            <a:endParaRPr lang="en-US"/>
          </a:p>
        </p:txBody>
      </p:sp>
    </p:spTree>
    <p:extLst>
      <p:ext uri="{BB962C8B-B14F-4D97-AF65-F5344CB8AC3E}">
        <p14:creationId xmlns:p14="http://schemas.microsoft.com/office/powerpoint/2010/main" val="1182210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BA568D-02F0-4810-82E3-1F8304BD953D}"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C21A6-7385-47B5-B573-CFE94404D79A}" type="slidenum">
              <a:rPr lang="en-US" smtClean="0"/>
              <a:t>‹#›</a:t>
            </a:fld>
            <a:endParaRPr lang="en-US"/>
          </a:p>
        </p:txBody>
      </p:sp>
    </p:spTree>
    <p:extLst>
      <p:ext uri="{BB962C8B-B14F-4D97-AF65-F5344CB8AC3E}">
        <p14:creationId xmlns:p14="http://schemas.microsoft.com/office/powerpoint/2010/main" val="1365494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BA568D-02F0-4810-82E3-1F8304BD953D}" type="datetimeFigureOut">
              <a:rPr lang="en-US" smtClean="0"/>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5C21A6-7385-47B5-B573-CFE94404D79A}" type="slidenum">
              <a:rPr lang="en-US" smtClean="0"/>
              <a:t>‹#›</a:t>
            </a:fld>
            <a:endParaRPr lang="en-US"/>
          </a:p>
        </p:txBody>
      </p:sp>
    </p:spTree>
    <p:extLst>
      <p:ext uri="{BB962C8B-B14F-4D97-AF65-F5344CB8AC3E}">
        <p14:creationId xmlns:p14="http://schemas.microsoft.com/office/powerpoint/2010/main" val="3037365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BA568D-02F0-4810-82E3-1F8304BD953D}" type="datetimeFigureOut">
              <a:rPr lang="en-US" smtClean="0"/>
              <a:t>11/21/2024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5C21A6-7385-47B5-B573-CFE94404D79A}" type="slidenum">
              <a:rPr lang="en-US" smtClean="0"/>
              <a:t>‹#›</a:t>
            </a:fld>
            <a:endParaRPr lang="en-US"/>
          </a:p>
        </p:txBody>
      </p:sp>
    </p:spTree>
    <p:extLst>
      <p:ext uri="{BB962C8B-B14F-4D97-AF65-F5344CB8AC3E}">
        <p14:creationId xmlns:p14="http://schemas.microsoft.com/office/powerpoint/2010/main" val="438621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EABA568D-02F0-4810-82E3-1F8304BD953D}" type="datetimeFigureOut">
              <a:rPr lang="en-US" smtClean="0"/>
              <a:t>11/21/2024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4A5C21A6-7385-47B5-B573-CFE94404D79A}" type="slidenum">
              <a:rPr lang="en-US" smtClean="0"/>
              <a:t>‹#›</a:t>
            </a:fld>
            <a:endParaRPr lang="en-US"/>
          </a:p>
        </p:txBody>
      </p:sp>
    </p:spTree>
    <p:extLst>
      <p:ext uri="{BB962C8B-B14F-4D97-AF65-F5344CB8AC3E}">
        <p14:creationId xmlns:p14="http://schemas.microsoft.com/office/powerpoint/2010/main" val="3540808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ABA568D-02F0-4810-82E3-1F8304BD953D}" type="datetimeFigureOut">
              <a:rPr lang="en-US" smtClean="0"/>
              <a:t>11/21/2024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4A5C21A6-7385-47B5-B573-CFE94404D79A}" type="slidenum">
              <a:rPr lang="en-US" smtClean="0"/>
              <a:t>‹#›</a:t>
            </a:fld>
            <a:endParaRPr lang="en-US"/>
          </a:p>
        </p:txBody>
      </p:sp>
    </p:spTree>
    <p:extLst>
      <p:ext uri="{BB962C8B-B14F-4D97-AF65-F5344CB8AC3E}">
        <p14:creationId xmlns:p14="http://schemas.microsoft.com/office/powerpoint/2010/main" val="2773428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pic>
        <p:nvPicPr>
          <p:cNvPr id="4" name="Picture 3" descr="A drawing of a person&#10;&#10;Description automatically generated">
            <a:extLst>
              <a:ext uri="{FF2B5EF4-FFF2-40B4-BE49-F238E27FC236}">
                <a16:creationId xmlns:a16="http://schemas.microsoft.com/office/drawing/2014/main" id="{58C094B6-EE20-4452-A30A-57A26827F7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EABA568D-02F0-4810-82E3-1F8304BD953D}" type="datetimeFigureOut">
              <a:rPr lang="en-US" smtClean="0"/>
              <a:t>11/21/2024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4A5C21A6-7385-47B5-B573-CFE94404D79A}" type="slidenum">
              <a:rPr lang="en-US" smtClean="0"/>
              <a:t>‹#›</a:t>
            </a:fld>
            <a:endParaRPr lang="en-US"/>
          </a:p>
        </p:txBody>
      </p:sp>
    </p:spTree>
    <p:extLst>
      <p:ext uri="{BB962C8B-B14F-4D97-AF65-F5344CB8AC3E}">
        <p14:creationId xmlns:p14="http://schemas.microsoft.com/office/powerpoint/2010/main" val="26710009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BA568D-02F0-4810-82E3-1F8304BD953D}" type="datetimeFigureOut">
              <a:rPr lang="en-US" smtClean="0"/>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5C21A6-7385-47B5-B573-CFE94404D79A}" type="slidenum">
              <a:rPr lang="en-US" smtClean="0"/>
              <a:t>‹#›</a:t>
            </a:fld>
            <a:endParaRPr lang="en-US"/>
          </a:p>
        </p:txBody>
      </p:sp>
    </p:spTree>
    <p:extLst>
      <p:ext uri="{BB962C8B-B14F-4D97-AF65-F5344CB8AC3E}">
        <p14:creationId xmlns:p14="http://schemas.microsoft.com/office/powerpoint/2010/main" val="2693951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BA568D-02F0-4810-82E3-1F8304BD953D}" type="datetimeFigureOut">
              <a:rPr lang="en-US" smtClean="0"/>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5C21A6-7385-47B5-B573-CFE94404D79A}" type="slidenum">
              <a:rPr lang="en-US" smtClean="0"/>
              <a:t>‹#›</a:t>
            </a:fld>
            <a:endParaRPr lang="en-US"/>
          </a:p>
        </p:txBody>
      </p:sp>
    </p:spTree>
    <p:extLst>
      <p:ext uri="{BB962C8B-B14F-4D97-AF65-F5344CB8AC3E}">
        <p14:creationId xmlns:p14="http://schemas.microsoft.com/office/powerpoint/2010/main" val="9674866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ABA568D-02F0-4810-82E3-1F8304BD953D}"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C21A6-7385-47B5-B573-CFE94404D79A}" type="slidenum">
              <a:rPr lang="en-US" smtClean="0"/>
              <a:t>‹#›</a:t>
            </a:fld>
            <a:endParaRPr lang="en-US"/>
          </a:p>
        </p:txBody>
      </p:sp>
    </p:spTree>
    <p:extLst>
      <p:ext uri="{BB962C8B-B14F-4D97-AF65-F5344CB8AC3E}">
        <p14:creationId xmlns:p14="http://schemas.microsoft.com/office/powerpoint/2010/main" val="5283450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ABA568D-02F0-4810-82E3-1F8304BD953D}"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C21A6-7385-47B5-B573-CFE94404D79A}"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2307313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BA568D-02F0-4810-82E3-1F8304BD953D}"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C21A6-7385-47B5-B573-CFE94404D79A}" type="slidenum">
              <a:rPr lang="en-US" smtClean="0"/>
              <a:t>‹#›</a:t>
            </a:fld>
            <a:endParaRPr lang="en-US"/>
          </a:p>
        </p:txBody>
      </p:sp>
    </p:spTree>
    <p:extLst>
      <p:ext uri="{BB962C8B-B14F-4D97-AF65-F5344CB8AC3E}">
        <p14:creationId xmlns:p14="http://schemas.microsoft.com/office/powerpoint/2010/main" val="24738697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ABA568D-02F0-4810-82E3-1F8304BD953D}" type="datetimeFigureOut">
              <a:rPr lang="en-US" smtClean="0"/>
              <a:t>11/21/2024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C21A6-7385-47B5-B573-CFE94404D79A}" type="slidenum">
              <a:rPr lang="en-US" smtClean="0"/>
              <a:t>‹#›</a:t>
            </a:fld>
            <a:endParaRPr lang="en-US"/>
          </a:p>
        </p:txBody>
      </p:sp>
    </p:spTree>
    <p:extLst>
      <p:ext uri="{BB962C8B-B14F-4D97-AF65-F5344CB8AC3E}">
        <p14:creationId xmlns:p14="http://schemas.microsoft.com/office/powerpoint/2010/main" val="3053795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ABA568D-02F0-4810-82E3-1F8304BD953D}" type="datetimeFigureOut">
              <a:rPr lang="en-US" smtClean="0"/>
              <a:t>11/21/2024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C21A6-7385-47B5-B573-CFE94404D79A}" type="slidenum">
              <a:rPr lang="en-US" smtClean="0"/>
              <a:t>‹#›</a:t>
            </a:fld>
            <a:endParaRPr lang="en-US"/>
          </a:p>
        </p:txBody>
      </p:sp>
    </p:spTree>
    <p:extLst>
      <p:ext uri="{BB962C8B-B14F-4D97-AF65-F5344CB8AC3E}">
        <p14:creationId xmlns:p14="http://schemas.microsoft.com/office/powerpoint/2010/main" val="42185491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BA568D-02F0-4810-82E3-1F8304BD953D}"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C21A6-7385-47B5-B573-CFE94404D79A}" type="slidenum">
              <a:rPr lang="en-US" smtClean="0"/>
              <a:t>‹#›</a:t>
            </a:fld>
            <a:endParaRPr lang="en-US"/>
          </a:p>
        </p:txBody>
      </p:sp>
    </p:spTree>
    <p:extLst>
      <p:ext uri="{BB962C8B-B14F-4D97-AF65-F5344CB8AC3E}">
        <p14:creationId xmlns:p14="http://schemas.microsoft.com/office/powerpoint/2010/main" val="31352809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BA568D-02F0-4810-82E3-1F8304BD953D}"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C21A6-7385-47B5-B573-CFE94404D79A}" type="slidenum">
              <a:rPr lang="en-US" smtClean="0"/>
              <a:t>‹#›</a:t>
            </a:fld>
            <a:endParaRPr lang="en-US"/>
          </a:p>
        </p:txBody>
      </p:sp>
    </p:spTree>
    <p:extLst>
      <p:ext uri="{BB962C8B-B14F-4D97-AF65-F5344CB8AC3E}">
        <p14:creationId xmlns:p14="http://schemas.microsoft.com/office/powerpoint/2010/main" val="3328811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Disposition personnalisée">
    <p:bg>
      <p:bgRef idx="1001">
        <a:schemeClr val="bg1"/>
      </p:bgRef>
    </p:bg>
    <p:spTree>
      <p:nvGrpSpPr>
        <p:cNvPr id="1" name=""/>
        <p:cNvGrpSpPr/>
        <p:nvPr/>
      </p:nvGrpSpPr>
      <p:grpSpPr>
        <a:xfrm>
          <a:off x="0" y="0"/>
          <a:ext cx="0" cy="0"/>
          <a:chOff x="0" y="0"/>
          <a:chExt cx="0" cy="0"/>
        </a:xfrm>
      </p:grpSpPr>
      <p:pic>
        <p:nvPicPr>
          <p:cNvPr id="2" name="Picture 1" descr="A drawing of a person&#10;&#10;Description automatically generated">
            <a:extLst>
              <a:ext uri="{FF2B5EF4-FFF2-40B4-BE49-F238E27FC236}">
                <a16:creationId xmlns:a16="http://schemas.microsoft.com/office/drawing/2014/main" id="{1BD738AC-CDEB-4F80-94A7-E9EDEFC141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1280" y="6309360"/>
            <a:ext cx="1540764" cy="228600"/>
          </a:xfrm>
          <a:prstGeom prst="rect">
            <a:avLst/>
          </a:prstGeom>
        </p:spPr>
      </p:pic>
    </p:spTree>
    <p:extLst>
      <p:ext uri="{BB962C8B-B14F-4D97-AF65-F5344CB8AC3E}">
        <p14:creationId xmlns:p14="http://schemas.microsoft.com/office/powerpoint/2010/main" val="1786058475"/>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1" y="3869636"/>
            <a:ext cx="8767860"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E1F68164-8ADD-4DF7-B352-A1291E637DC8}" type="datetimeFigureOut">
              <a:rPr lang="en-US" smtClean="0"/>
              <a:t>11/21/2024</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B2E788E-E38E-4124-BA2B-69C1A1EC2603}" type="slidenum">
              <a:rPr lang="en-US" smtClean="0"/>
              <a:t>‹#›</a:t>
            </a:fld>
            <a:endParaRPr lang="en-US"/>
          </a:p>
        </p:txBody>
      </p:sp>
      <p:cxnSp>
        <p:nvCxnSpPr>
          <p:cNvPr id="8" name="Straight Connector 7"/>
          <p:cNvCxnSpPr/>
          <p:nvPr/>
        </p:nvCxnSpPr>
        <p:spPr>
          <a:xfrm>
            <a:off x="1978661"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1120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1F68164-8ADD-4DF7-B352-A1291E637DC8}"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E788E-E38E-4124-BA2B-69C1A1EC2603}" type="slidenum">
              <a:rPr lang="en-US" smtClean="0"/>
              <a:t>‹#›</a:t>
            </a:fld>
            <a:endParaRPr lang="en-US"/>
          </a:p>
        </p:txBody>
      </p:sp>
    </p:spTree>
    <p:extLst>
      <p:ext uri="{BB962C8B-B14F-4D97-AF65-F5344CB8AC3E}">
        <p14:creationId xmlns:p14="http://schemas.microsoft.com/office/powerpoint/2010/main" val="39289742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F68164-8ADD-4DF7-B352-A1291E637DC8}"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E788E-E38E-4124-BA2B-69C1A1EC2603}" type="slidenum">
              <a:rPr lang="en-US" smtClean="0"/>
              <a:t>‹#›</a:t>
            </a:fld>
            <a:endParaRPr lang="en-US"/>
          </a:p>
        </p:txBody>
      </p:sp>
      <p:cxnSp>
        <p:nvCxnSpPr>
          <p:cNvPr id="7" name="Straight Connector 6"/>
          <p:cNvCxnSpPr/>
          <p:nvPr/>
        </p:nvCxnSpPr>
        <p:spPr>
          <a:xfrm>
            <a:off x="1981201"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58400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F68164-8ADD-4DF7-B352-A1291E637DC8}" type="datetimeFigureOut">
              <a:rPr lang="en-US" smtClean="0"/>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2E788E-E38E-4124-BA2B-69C1A1EC2603}" type="slidenum">
              <a:rPr lang="en-US" smtClean="0"/>
              <a:t>‹#›</a:t>
            </a:fld>
            <a:endParaRPr lang="en-US"/>
          </a:p>
        </p:txBody>
      </p:sp>
    </p:spTree>
    <p:extLst>
      <p:ext uri="{BB962C8B-B14F-4D97-AF65-F5344CB8AC3E}">
        <p14:creationId xmlns:p14="http://schemas.microsoft.com/office/powerpoint/2010/main" val="14864045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F68164-8ADD-4DF7-B352-A1291E637DC8}" type="datetimeFigureOut">
              <a:rPr lang="en-US" smtClean="0"/>
              <a:t>11/21/2024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2E788E-E38E-4124-BA2B-69C1A1EC2603}" type="slidenum">
              <a:rPr lang="en-US" smtClean="0"/>
              <a:t>‹#›</a:t>
            </a:fld>
            <a:endParaRPr lang="en-US"/>
          </a:p>
        </p:txBody>
      </p:sp>
    </p:spTree>
    <p:extLst>
      <p:ext uri="{BB962C8B-B14F-4D97-AF65-F5344CB8AC3E}">
        <p14:creationId xmlns:p14="http://schemas.microsoft.com/office/powerpoint/2010/main" val="29838371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F68164-8ADD-4DF7-B352-A1291E637DC8}" type="datetimeFigureOut">
              <a:rPr lang="en-US" smtClean="0"/>
              <a:t>11/21/2024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2E788E-E38E-4124-BA2B-69C1A1EC2603}" type="slidenum">
              <a:rPr lang="en-US" smtClean="0"/>
              <a:t>‹#›</a:t>
            </a:fld>
            <a:endParaRPr lang="en-US"/>
          </a:p>
        </p:txBody>
      </p:sp>
    </p:spTree>
    <p:extLst>
      <p:ext uri="{BB962C8B-B14F-4D97-AF65-F5344CB8AC3E}">
        <p14:creationId xmlns:p14="http://schemas.microsoft.com/office/powerpoint/2010/main" val="27405296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F68164-8ADD-4DF7-B352-A1291E637DC8}" type="datetimeFigureOut">
              <a:rPr lang="en-US" smtClean="0"/>
              <a:t>11/21/2024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2E788E-E38E-4124-BA2B-69C1A1EC2603}" type="slidenum">
              <a:rPr lang="en-US" smtClean="0"/>
              <a:t>‹#›</a:t>
            </a:fld>
            <a:endParaRPr lang="en-US"/>
          </a:p>
        </p:txBody>
      </p:sp>
    </p:spTree>
    <p:extLst>
      <p:ext uri="{BB962C8B-B14F-4D97-AF65-F5344CB8AC3E}">
        <p14:creationId xmlns:p14="http://schemas.microsoft.com/office/powerpoint/2010/main" val="12123389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5505752" y="1097280"/>
            <a:ext cx="5532851"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77952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1F68164-8ADD-4DF7-B352-A1291E637DC8}" type="datetimeFigureOut">
              <a:rPr lang="en-US" smtClean="0"/>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2E788E-E38E-4124-BA2B-69C1A1EC2603}" type="slidenum">
              <a:rPr lang="en-US" smtClean="0"/>
              <a:t>‹#›</a:t>
            </a:fld>
            <a:endParaRPr lang="en-US"/>
          </a:p>
        </p:txBody>
      </p:sp>
    </p:spTree>
    <p:extLst>
      <p:ext uri="{BB962C8B-B14F-4D97-AF65-F5344CB8AC3E}">
        <p14:creationId xmlns:p14="http://schemas.microsoft.com/office/powerpoint/2010/main" val="16606369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58810" y="1069848"/>
            <a:ext cx="5676937"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77952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1F68164-8ADD-4DF7-B352-A1291E637DC8}" type="datetimeFigureOut">
              <a:rPr lang="en-US" smtClean="0"/>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2E788E-E38E-4124-BA2B-69C1A1EC2603}" type="slidenum">
              <a:rPr lang="en-US" smtClean="0"/>
              <a:t>‹#›</a:t>
            </a:fld>
            <a:endParaRPr lang="en-US"/>
          </a:p>
        </p:txBody>
      </p:sp>
    </p:spTree>
    <p:extLst>
      <p:ext uri="{BB962C8B-B14F-4D97-AF65-F5344CB8AC3E}">
        <p14:creationId xmlns:p14="http://schemas.microsoft.com/office/powerpoint/2010/main" val="4201629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11/21/2024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F68164-8ADD-4DF7-B352-A1291E637DC8}"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E788E-E38E-4124-BA2B-69C1A1EC2603}" type="slidenum">
              <a:rPr lang="en-US" smtClean="0"/>
              <a:t>‹#›</a:t>
            </a:fld>
            <a:endParaRPr lang="en-US"/>
          </a:p>
        </p:txBody>
      </p:sp>
    </p:spTree>
    <p:extLst>
      <p:ext uri="{BB962C8B-B14F-4D97-AF65-F5344CB8AC3E}">
        <p14:creationId xmlns:p14="http://schemas.microsoft.com/office/powerpoint/2010/main" val="17320931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1"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F68164-8ADD-4DF7-B352-A1291E637DC8}"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E788E-E38E-4124-BA2B-69C1A1EC2603}" type="slidenum">
              <a:rPr lang="en-US" smtClean="0"/>
              <a:t>‹#›</a:t>
            </a:fld>
            <a:endParaRPr lang="en-US"/>
          </a:p>
        </p:txBody>
      </p:sp>
    </p:spTree>
    <p:extLst>
      <p:ext uri="{BB962C8B-B14F-4D97-AF65-F5344CB8AC3E}">
        <p14:creationId xmlns:p14="http://schemas.microsoft.com/office/powerpoint/2010/main" val="7393409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457201"/>
            <a:ext cx="10363200" cy="1470025"/>
          </a:xfrm>
        </p:spPr>
        <p:txBody>
          <a:bodyPr anchor="b"/>
          <a:lstStyle>
            <a:lvl1pPr algn="l">
              <a:defRPr baseline="0">
                <a:solidFill>
                  <a:srgbClr val="003A5D"/>
                </a:solidFill>
                <a:latin typeface="Franklin Gothic Medium" panose="020B0603020102020204" pitchFamily="34" charset="0"/>
              </a:defRPr>
            </a:lvl1pPr>
          </a:lstStyle>
          <a:p>
            <a:r>
              <a:rPr lang="en-US" dirty="0"/>
              <a:t>CLICK TO EDIT MASTER STYLE TITLE</a:t>
            </a:r>
          </a:p>
        </p:txBody>
      </p:sp>
      <p:sp>
        <p:nvSpPr>
          <p:cNvPr id="3" name="Subtitle 2"/>
          <p:cNvSpPr>
            <a:spLocks noGrp="1"/>
          </p:cNvSpPr>
          <p:nvPr>
            <p:ph type="subTitle" idx="1" hasCustomPrompt="1"/>
          </p:nvPr>
        </p:nvSpPr>
        <p:spPr>
          <a:xfrm>
            <a:off x="914400" y="2590800"/>
            <a:ext cx="10363200" cy="1371600"/>
          </a:xfrm>
        </p:spPr>
        <p:txBody>
          <a:bodyPr>
            <a:normAutofit/>
          </a:bodyPr>
          <a:lstStyle>
            <a:lvl1pPr marL="0" indent="0" algn="l">
              <a:spcBef>
                <a:spcPts val="300"/>
              </a:spcBef>
              <a:buNone/>
              <a:defRPr sz="2800" b="1" baseline="0">
                <a:solidFill>
                  <a:schemeClr val="tx1"/>
                </a:solidFill>
                <a:latin typeface="Franklin Gothic Medium" panose="020B06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Title(s), Affiliation(s)</a:t>
            </a:r>
          </a:p>
        </p:txBody>
      </p:sp>
      <p:sp>
        <p:nvSpPr>
          <p:cNvPr id="4" name="Date Placeholder 3"/>
          <p:cNvSpPr>
            <a:spLocks noGrp="1"/>
          </p:cNvSpPr>
          <p:nvPr>
            <p:ph type="dt" sz="half" idx="10"/>
          </p:nvPr>
        </p:nvSpPr>
        <p:spPr/>
        <p:txBody>
          <a:bodyPr/>
          <a:lstStyle/>
          <a:p>
            <a:fld id="{E1F68164-8ADD-4DF7-B352-A1291E637DC8}"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E788E-E38E-4124-BA2B-69C1A1EC2603}" type="slidenum">
              <a:rPr lang="en-US" smtClean="0"/>
              <a:t>‹#›</a:t>
            </a:fld>
            <a:endParaRPr lang="en-US"/>
          </a:p>
        </p:txBody>
      </p:sp>
      <p:cxnSp>
        <p:nvCxnSpPr>
          <p:cNvPr id="8" name="Straight Connector 7"/>
          <p:cNvCxnSpPr/>
          <p:nvPr userDrawn="1"/>
        </p:nvCxnSpPr>
        <p:spPr>
          <a:xfrm>
            <a:off x="914400" y="1905000"/>
            <a:ext cx="10363200" cy="0"/>
          </a:xfrm>
          <a:prstGeom prst="line">
            <a:avLst/>
          </a:prstGeom>
          <a:ln w="28575">
            <a:solidFill>
              <a:srgbClr val="6CC04A"/>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hasCustomPrompt="1"/>
          </p:nvPr>
        </p:nvSpPr>
        <p:spPr>
          <a:xfrm>
            <a:off x="914400" y="4267200"/>
            <a:ext cx="10363200" cy="990600"/>
          </a:xfrm>
        </p:spPr>
        <p:txBody>
          <a:bodyPr>
            <a:noAutofit/>
          </a:bodyPr>
          <a:lstStyle>
            <a:lvl1pPr marL="0" indent="0">
              <a:spcBef>
                <a:spcPts val="300"/>
              </a:spcBef>
              <a:buNone/>
              <a:defRPr sz="2000" b="1">
                <a:latin typeface="Franklin Gothic Medium" panose="020B0603020102020204" pitchFamily="34" charset="0"/>
              </a:defRPr>
            </a:lvl1pPr>
          </a:lstStyle>
          <a:p>
            <a:pPr lvl="0"/>
            <a:r>
              <a:rPr lang="en-US" dirty="0"/>
              <a:t>What (meeting, conference, webinar) , Where, When</a:t>
            </a:r>
          </a:p>
        </p:txBody>
      </p:sp>
    </p:spTree>
    <p:extLst>
      <p:ext uri="{BB962C8B-B14F-4D97-AF65-F5344CB8AC3E}">
        <p14:creationId xmlns:p14="http://schemas.microsoft.com/office/powerpoint/2010/main" val="585471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457201"/>
            <a:ext cx="10363200" cy="1470025"/>
          </a:xfrm>
        </p:spPr>
        <p:txBody>
          <a:bodyPr anchor="b"/>
          <a:lstStyle>
            <a:lvl1pPr algn="l">
              <a:defRPr baseline="0">
                <a:solidFill>
                  <a:srgbClr val="003A5D"/>
                </a:solidFill>
                <a:latin typeface="Franklin Gothic Medium" panose="020B0603020102020204" pitchFamily="34" charset="0"/>
              </a:defRPr>
            </a:lvl1pPr>
          </a:lstStyle>
          <a:p>
            <a:r>
              <a:rPr lang="en-US" dirty="0"/>
              <a:t>CLICK TO EDIT MASTER STYLE TITLE</a:t>
            </a:r>
          </a:p>
        </p:txBody>
      </p:sp>
      <p:sp>
        <p:nvSpPr>
          <p:cNvPr id="3" name="Subtitle 2"/>
          <p:cNvSpPr>
            <a:spLocks noGrp="1"/>
          </p:cNvSpPr>
          <p:nvPr>
            <p:ph type="subTitle" idx="1" hasCustomPrompt="1"/>
          </p:nvPr>
        </p:nvSpPr>
        <p:spPr>
          <a:xfrm>
            <a:off x="914400" y="2590800"/>
            <a:ext cx="10363200" cy="1371600"/>
          </a:xfrm>
        </p:spPr>
        <p:txBody>
          <a:bodyPr>
            <a:normAutofit/>
          </a:bodyPr>
          <a:lstStyle>
            <a:lvl1pPr marL="0" indent="0" algn="l">
              <a:spcBef>
                <a:spcPts val="300"/>
              </a:spcBef>
              <a:buNone/>
              <a:defRPr sz="2800" b="1" baseline="0">
                <a:solidFill>
                  <a:schemeClr val="tx1"/>
                </a:solidFill>
                <a:latin typeface="Franklin Gothic Medium" panose="020B06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Title(s), Affiliation(s)</a:t>
            </a:r>
          </a:p>
        </p:txBody>
      </p:sp>
      <p:sp>
        <p:nvSpPr>
          <p:cNvPr id="4" name="Date Placeholder 3"/>
          <p:cNvSpPr>
            <a:spLocks noGrp="1"/>
          </p:cNvSpPr>
          <p:nvPr>
            <p:ph type="dt" sz="half" idx="10"/>
          </p:nvPr>
        </p:nvSpPr>
        <p:spPr/>
        <p:txBody>
          <a:bodyPr/>
          <a:lstStyle/>
          <a:p>
            <a:fld id="{E1F68164-8ADD-4DF7-B352-A1291E637DC8}"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E788E-E38E-4124-BA2B-69C1A1EC2603}" type="slidenum">
              <a:rPr lang="en-US" smtClean="0"/>
              <a:t>‹#›</a:t>
            </a:fld>
            <a:endParaRPr lang="en-US"/>
          </a:p>
        </p:txBody>
      </p:sp>
      <p:cxnSp>
        <p:nvCxnSpPr>
          <p:cNvPr id="8" name="Straight Connector 7"/>
          <p:cNvCxnSpPr/>
          <p:nvPr userDrawn="1"/>
        </p:nvCxnSpPr>
        <p:spPr>
          <a:xfrm>
            <a:off x="914400" y="1905000"/>
            <a:ext cx="10363200" cy="0"/>
          </a:xfrm>
          <a:prstGeom prst="line">
            <a:avLst/>
          </a:prstGeom>
          <a:ln w="28575">
            <a:solidFill>
              <a:srgbClr val="6CC04A"/>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hasCustomPrompt="1"/>
          </p:nvPr>
        </p:nvSpPr>
        <p:spPr>
          <a:xfrm>
            <a:off x="914400" y="4267200"/>
            <a:ext cx="10363200" cy="990600"/>
          </a:xfrm>
        </p:spPr>
        <p:txBody>
          <a:bodyPr>
            <a:noAutofit/>
          </a:bodyPr>
          <a:lstStyle>
            <a:lvl1pPr marL="0" indent="0">
              <a:spcBef>
                <a:spcPts val="300"/>
              </a:spcBef>
              <a:buNone/>
              <a:defRPr sz="2000" b="1">
                <a:latin typeface="Franklin Gothic Medium" panose="020B0603020102020204" pitchFamily="34" charset="0"/>
              </a:defRPr>
            </a:lvl1pPr>
          </a:lstStyle>
          <a:p>
            <a:pPr lvl="0"/>
            <a:r>
              <a:rPr lang="en-US" dirty="0"/>
              <a:t>What (meeting, conference, webinar) , Where, When</a:t>
            </a:r>
          </a:p>
        </p:txBody>
      </p:sp>
    </p:spTree>
    <p:extLst>
      <p:ext uri="{BB962C8B-B14F-4D97-AF65-F5344CB8AC3E}">
        <p14:creationId xmlns:p14="http://schemas.microsoft.com/office/powerpoint/2010/main" val="30670472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0" name="Date Placeholder 1"/>
          <p:cNvSpPr>
            <a:spLocks noGrp="1"/>
          </p:cNvSpPr>
          <p:nvPr>
            <p:ph type="dt" sz="half" idx="10"/>
          </p:nvPr>
        </p:nvSpPr>
        <p:spPr>
          <a:xfrm>
            <a:off x="609600" y="6356351"/>
            <a:ext cx="2844800" cy="365125"/>
          </a:xfrm>
        </p:spPr>
        <p:txBody>
          <a:bodyPr/>
          <a:lstStyle/>
          <a:p>
            <a:fld id="{E1F68164-8ADD-4DF7-B352-A1291E637DC8}" type="datetimeFigureOut">
              <a:rPr lang="en-US" smtClean="0"/>
              <a:t>11/21/2024</a:t>
            </a:fld>
            <a:endParaRPr lang="en-US"/>
          </a:p>
        </p:txBody>
      </p:sp>
      <p:sp>
        <p:nvSpPr>
          <p:cNvPr id="12" name="Footer Placeholder 2"/>
          <p:cNvSpPr>
            <a:spLocks noGrp="1"/>
          </p:cNvSpPr>
          <p:nvPr>
            <p:ph type="ftr" sz="quarter" idx="11"/>
          </p:nvPr>
        </p:nvSpPr>
        <p:spPr>
          <a:xfrm>
            <a:off x="4165600" y="6356351"/>
            <a:ext cx="3860800" cy="365125"/>
          </a:xfrm>
        </p:spPr>
        <p:txBody>
          <a:bodyPr/>
          <a:lstStyle/>
          <a:p>
            <a:endParaRPr lang="en-US"/>
          </a:p>
        </p:txBody>
      </p:sp>
      <p:sp>
        <p:nvSpPr>
          <p:cNvPr id="15" name="Slide Number Placeholder 3"/>
          <p:cNvSpPr>
            <a:spLocks noGrp="1"/>
          </p:cNvSpPr>
          <p:nvPr>
            <p:ph type="sldNum" sz="quarter" idx="12"/>
          </p:nvPr>
        </p:nvSpPr>
        <p:spPr>
          <a:xfrm>
            <a:off x="8737600" y="6356351"/>
            <a:ext cx="2844800" cy="365125"/>
          </a:xfrm>
        </p:spPr>
        <p:txBody>
          <a:bodyPr/>
          <a:lstStyle/>
          <a:p>
            <a:fld id="{0B2E788E-E38E-4124-BA2B-69C1A1EC2603}" type="slidenum">
              <a:rPr lang="en-US" smtClean="0"/>
              <a:t>‹#›</a:t>
            </a:fld>
            <a:endParaRPr lang="en-US"/>
          </a:p>
        </p:txBody>
      </p:sp>
      <p:sp>
        <p:nvSpPr>
          <p:cNvPr id="16" name="Rectangle 15"/>
          <p:cNvSpPr>
            <a:spLocks noChangeArrowheads="1"/>
          </p:cNvSpPr>
          <p:nvPr userDrawn="1"/>
        </p:nvSpPr>
        <p:spPr bwMode="auto">
          <a:xfrm>
            <a:off x="609600" y="2096632"/>
            <a:ext cx="10972801" cy="2031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1400" b="0" i="0" u="none" strike="noStrike" cap="none" normalizeH="0" baseline="0" dirty="0">
                <a:ln>
                  <a:noFill/>
                </a:ln>
                <a:effectLst/>
                <a:latin typeface="Franklin Gothic Book" panose="020B0503020102020204" pitchFamily="34" charset="0"/>
                <a:ea typeface="Calibri" pitchFamily="34" charset="0"/>
                <a:cs typeface="Times New Roman" pitchFamily="18" charset="0"/>
              </a:rPr>
              <a:t>Project SOAR (Cooperative Agreement AID-OAA-14-00026) is made possible by the generous support of the American people through the United States Agency for International Development (USAID). The contents of this presentation are the sole responsibility of Project SOAR </a:t>
            </a:r>
            <a:r>
              <a:rPr kumimoji="0" lang="en-US" altLang="en-US" sz="1400" b="0" i="0" u="none" strike="noStrike" cap="none" normalizeH="0" baseline="0">
                <a:ln>
                  <a:noFill/>
                </a:ln>
                <a:effectLst/>
                <a:latin typeface="Franklin Gothic Book" panose="020B0503020102020204" pitchFamily="34" charset="0"/>
                <a:ea typeface="Calibri" pitchFamily="34" charset="0"/>
                <a:cs typeface="Times New Roman" pitchFamily="18" charset="0"/>
              </a:rPr>
              <a:t>and Population </a:t>
            </a:r>
            <a:r>
              <a:rPr kumimoji="0" lang="en-US" altLang="en-US" sz="1400" b="0" i="0" u="none" strike="noStrike" cap="none" normalizeH="0" baseline="0" dirty="0">
                <a:ln>
                  <a:noFill/>
                </a:ln>
                <a:effectLst/>
                <a:latin typeface="Franklin Gothic Book" panose="020B0503020102020204" pitchFamily="34" charset="0"/>
                <a:ea typeface="Calibri" pitchFamily="34" charset="0"/>
                <a:cs typeface="Times New Roman" pitchFamily="18" charset="0"/>
              </a:rPr>
              <a:t>Council and do not necessarily reflect the views of USAID or the United States Government.</a:t>
            </a:r>
          </a:p>
          <a:p>
            <a:pPr lvl="0" fontAlgn="base">
              <a:spcBef>
                <a:spcPct val="0"/>
              </a:spcBef>
              <a:spcAft>
                <a:spcPct val="0"/>
              </a:spcAft>
            </a:pPr>
            <a:endParaRPr lang="en-US" altLang="en-US" sz="1400" dirty="0">
              <a:latin typeface="Franklin Gothic Book" panose="020B0503020102020204" pitchFamily="34" charset="0"/>
              <a:ea typeface="Calibri" pitchFamily="34" charset="0"/>
              <a:cs typeface="Times New Roman" pitchFamily="18" charset="0"/>
            </a:endParaRPr>
          </a:p>
          <a:p>
            <a:pPr lvl="0" fontAlgn="base">
              <a:spcBef>
                <a:spcPct val="0"/>
              </a:spcBef>
              <a:spcAft>
                <a:spcPct val="0"/>
              </a:spcAft>
            </a:pPr>
            <a:r>
              <a:rPr lang="en-US" altLang="en-US" sz="1400" dirty="0">
                <a:latin typeface="Franklin Gothic Book" panose="020B0503020102020204" pitchFamily="34" charset="0"/>
                <a:ea typeface="Calibri" pitchFamily="34" charset="0"/>
                <a:cs typeface="Times New Roman" pitchFamily="18" charset="0"/>
              </a:rPr>
              <a:t>Through operations research, Project SOAR will determine how best to address challenges and gaps that remain in the delivery of HIV and AIDS care and support, treatment, and prevention services.</a:t>
            </a:r>
            <a:r>
              <a:rPr lang="en-US" altLang="en-US" sz="1400" baseline="0" dirty="0">
                <a:latin typeface="Franklin Gothic Book" panose="020B0503020102020204" pitchFamily="34" charset="0"/>
                <a:ea typeface="Calibri" pitchFamily="34" charset="0"/>
                <a:cs typeface="Times New Roman" pitchFamily="18" charset="0"/>
              </a:rPr>
              <a:t> </a:t>
            </a:r>
            <a:r>
              <a:rPr lang="en-US" altLang="en-US" sz="1400" dirty="0">
                <a:latin typeface="Franklin Gothic Book" panose="020B0503020102020204" pitchFamily="34" charset="0"/>
                <a:ea typeface="Calibri" pitchFamily="34" charset="0"/>
                <a:cs typeface="Times New Roman" pitchFamily="18" charset="0"/>
              </a:rPr>
              <a:t>Project SOAR will produce a large, multifaceted body of high-quality evidence to guide the planning and implementation of HIV and AIDS programs and policies. Led by the</a:t>
            </a:r>
            <a:r>
              <a:rPr lang="en-US" altLang="en-US" sz="1400" baseline="0" dirty="0">
                <a:latin typeface="Franklin Gothic Book" panose="020B0503020102020204" pitchFamily="34" charset="0"/>
                <a:ea typeface="Calibri" pitchFamily="34" charset="0"/>
                <a:cs typeface="Times New Roman" pitchFamily="18" charset="0"/>
              </a:rPr>
              <a:t> </a:t>
            </a:r>
            <a:r>
              <a:rPr lang="en-US" altLang="en-US" sz="1400" dirty="0">
                <a:latin typeface="Franklin Gothic Book" panose="020B0503020102020204" pitchFamily="34" charset="0"/>
                <a:ea typeface="Calibri" pitchFamily="34" charset="0"/>
                <a:cs typeface="Times New Roman" pitchFamily="18" charset="0"/>
              </a:rPr>
              <a:t>Population Council, Project SOAR is implemented in collaboration with </a:t>
            </a:r>
            <a:r>
              <a:rPr lang="en-US" altLang="en-US" sz="1400" dirty="0" err="1">
                <a:latin typeface="Franklin Gothic Book" panose="020B0503020102020204" pitchFamily="34" charset="0"/>
                <a:ea typeface="Calibri" pitchFamily="34" charset="0"/>
                <a:cs typeface="Times New Roman" pitchFamily="18" charset="0"/>
              </a:rPr>
              <a:t>Avenir</a:t>
            </a:r>
            <a:r>
              <a:rPr lang="en-US" altLang="en-US" sz="1400" dirty="0">
                <a:latin typeface="Franklin Gothic Book" panose="020B0503020102020204" pitchFamily="34" charset="0"/>
                <a:ea typeface="Calibri" pitchFamily="34" charset="0"/>
                <a:cs typeface="Times New Roman" pitchFamily="18" charset="0"/>
              </a:rPr>
              <a:t> Health, Elizabeth Glaser Pediatric AIDS Foundation, Johns Hopkins University, Palladium, and The University of North Carolina.</a:t>
            </a:r>
            <a:endParaRPr kumimoji="0" lang="en-US" altLang="en-US" sz="1400" b="0" i="0" u="none" strike="noStrike" cap="none" normalizeH="0" baseline="0" dirty="0">
              <a:ln>
                <a:noFill/>
              </a:ln>
              <a:solidFill>
                <a:schemeClr val="tx2"/>
              </a:solidFill>
              <a:effectLst/>
              <a:latin typeface="Arial" pitchFamily="34" charset="0"/>
              <a:cs typeface="Arial" pitchFamily="34" charset="0"/>
            </a:endParaRPr>
          </a:p>
        </p:txBody>
      </p:sp>
      <p:sp>
        <p:nvSpPr>
          <p:cNvPr id="17" name="TextBox 16"/>
          <p:cNvSpPr txBox="1"/>
          <p:nvPr userDrawn="1"/>
        </p:nvSpPr>
        <p:spPr>
          <a:xfrm>
            <a:off x="609600" y="457201"/>
            <a:ext cx="10972803" cy="646331"/>
          </a:xfrm>
          <a:prstGeom prst="rect">
            <a:avLst/>
          </a:prstGeom>
          <a:noFill/>
        </p:spPr>
        <p:txBody>
          <a:bodyPr wrap="square" rtlCol="0">
            <a:spAutoFit/>
          </a:bodyPr>
          <a:lstStyle/>
          <a:p>
            <a:pPr algn="l"/>
            <a:r>
              <a:rPr lang="en-US" sz="3600" dirty="0">
                <a:solidFill>
                  <a:srgbClr val="003A5D"/>
                </a:solidFill>
                <a:latin typeface="Franklin Gothic Medium" panose="020B0603020102020204" pitchFamily="34" charset="0"/>
              </a:rPr>
              <a:t>Thank You</a:t>
            </a:r>
          </a:p>
        </p:txBody>
      </p:sp>
      <p:pic>
        <p:nvPicPr>
          <p:cNvPr id="19" name="Content Placeholder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1201" y="5371395"/>
            <a:ext cx="2923396" cy="619034"/>
          </a:xfrm>
          <a:prstGeom prst="rect">
            <a:avLst/>
          </a:prstGeom>
        </p:spPr>
      </p:pic>
      <p:pic>
        <p:nvPicPr>
          <p:cNvPr id="20" name="Picture 1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5283200" y="5181600"/>
            <a:ext cx="2072640" cy="914400"/>
          </a:xfrm>
          <a:prstGeom prst="rect">
            <a:avLst/>
          </a:prstGeom>
        </p:spPr>
      </p:pic>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02624" y="5257800"/>
            <a:ext cx="2678176" cy="812480"/>
          </a:xfrm>
          <a:prstGeom prst="rect">
            <a:avLst/>
          </a:prstGeom>
        </p:spPr>
      </p:pic>
    </p:spTree>
    <p:extLst>
      <p:ext uri="{BB962C8B-B14F-4D97-AF65-F5344CB8AC3E}">
        <p14:creationId xmlns:p14="http://schemas.microsoft.com/office/powerpoint/2010/main" val="2205297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11/21/2024</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11/21/2024</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11/21/2024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11/21/2024</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image" Target="../media/image4.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image" Target="../media/image6.png"/><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3.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rgbClr val="30C4C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11/21/2024</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ABA568D-02F0-4810-82E3-1F8304BD953D}" type="datetimeFigureOut">
              <a:rPr lang="en-US" smtClean="0"/>
              <a:t>11/21/2024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A5C21A6-7385-47B5-B573-CFE94404D79A}" type="slidenum">
              <a:rPr lang="en-US" smtClean="0"/>
              <a:t>‹#›</a:t>
            </a:fld>
            <a:endParaRPr lang="en-US"/>
          </a:p>
        </p:txBody>
      </p:sp>
    </p:spTree>
    <p:extLst>
      <p:ext uri="{BB962C8B-B14F-4D97-AF65-F5344CB8AC3E}">
        <p14:creationId xmlns:p14="http://schemas.microsoft.com/office/powerpoint/2010/main" val="1801302769"/>
      </p:ext>
    </p:extLst>
  </p:cSld>
  <p:clrMap bg1="dk1" tx1="lt1" bg2="dk2" tx2="lt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 id="2147483868" r:id="rId15"/>
    <p:sldLayoutId id="2147483869" r:id="rId16"/>
    <p:sldLayoutId id="2147483870" r:id="rId17"/>
    <p:sldLayoutId id="2147483886"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243840" y="182880"/>
            <a:ext cx="1170432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2"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30"/>
            <a:ext cx="2329075" cy="365125"/>
          </a:xfrm>
          <a:prstGeom prst="rect">
            <a:avLst/>
          </a:prstGeom>
        </p:spPr>
        <p:txBody>
          <a:bodyPr vert="horz" lIns="91440" tIns="45720" rIns="91440" bIns="45720" rtlCol="0" anchor="ctr"/>
          <a:lstStyle>
            <a:lvl1pPr algn="l">
              <a:defRPr sz="1000">
                <a:solidFill>
                  <a:schemeClr val="accent1"/>
                </a:solidFill>
              </a:defRPr>
            </a:lvl1pPr>
          </a:lstStyle>
          <a:p>
            <a:fld id="{E1F68164-8ADD-4DF7-B352-A1291E637DC8}" type="datetimeFigureOut">
              <a:rPr lang="en-US" smtClean="0"/>
              <a:t>11/21/2024</a:t>
            </a:fld>
            <a:endParaRPr lang="en-US"/>
          </a:p>
        </p:txBody>
      </p:sp>
      <p:sp>
        <p:nvSpPr>
          <p:cNvPr id="5" name="Footer Placeholder 4"/>
          <p:cNvSpPr>
            <a:spLocks noGrp="1"/>
          </p:cNvSpPr>
          <p:nvPr>
            <p:ph type="ftr" sz="quarter" idx="3"/>
          </p:nvPr>
        </p:nvSpPr>
        <p:spPr>
          <a:xfrm>
            <a:off x="3949149" y="6223830"/>
            <a:ext cx="4717775" cy="365125"/>
          </a:xfrm>
          <a:prstGeom prst="rect">
            <a:avLst/>
          </a:prstGeom>
        </p:spPr>
        <p:txBody>
          <a:bodyPr vert="horz" lIns="91440" tIns="45720" rIns="91440" bIns="45720" rtlCol="0" anchor="ctr"/>
          <a:lstStyle>
            <a:lvl1pPr algn="ctr">
              <a:defRPr sz="1000">
                <a:solidFill>
                  <a:schemeClr val="accent1"/>
                </a:solidFill>
              </a:defRPr>
            </a:lvl1pPr>
          </a:lstStyle>
          <a:p>
            <a:endParaRPr lang="en-US"/>
          </a:p>
        </p:txBody>
      </p:sp>
      <p:sp>
        <p:nvSpPr>
          <p:cNvPr id="6" name="Slide Number Placeholder 5"/>
          <p:cNvSpPr>
            <a:spLocks noGrp="1"/>
          </p:cNvSpPr>
          <p:nvPr>
            <p:ph type="sldNum" sz="quarter" idx="4"/>
          </p:nvPr>
        </p:nvSpPr>
        <p:spPr>
          <a:xfrm>
            <a:off x="9329532" y="6223830"/>
            <a:ext cx="1706217" cy="365125"/>
          </a:xfrm>
          <a:prstGeom prst="rect">
            <a:avLst/>
          </a:prstGeom>
        </p:spPr>
        <p:txBody>
          <a:bodyPr vert="horz" lIns="91440" tIns="45720" rIns="91440" bIns="45720" rtlCol="0" anchor="ctr"/>
          <a:lstStyle>
            <a:lvl1pPr algn="r">
              <a:defRPr sz="1000">
                <a:solidFill>
                  <a:schemeClr val="accent1"/>
                </a:solidFill>
              </a:defRPr>
            </a:lvl1pPr>
          </a:lstStyle>
          <a:p>
            <a:fld id="{0B2E788E-E38E-4124-BA2B-69C1A1EC2603}" type="slidenum">
              <a:rPr lang="en-US" smtClean="0"/>
              <a:t>‹#›</a:t>
            </a:fld>
            <a:endParaRPr lang="en-US"/>
          </a:p>
        </p:txBody>
      </p:sp>
    </p:spTree>
    <p:extLst>
      <p:ext uri="{BB962C8B-B14F-4D97-AF65-F5344CB8AC3E}">
        <p14:creationId xmlns:p14="http://schemas.microsoft.com/office/powerpoint/2010/main" val="527605565"/>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5" r:id="rId14"/>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venirhealth.org/software-spectrum.php" TargetMode="External"/><Relationship Id="rId2" Type="http://schemas.openxmlformats.org/officeDocument/2006/relationships/hyperlink" Target="https://adr.unaids.org/" TargetMode="External"/><Relationship Id="rId1" Type="http://schemas.openxmlformats.org/officeDocument/2006/relationships/slideLayout" Target="../slideLayouts/slideLayout7.xml"/><Relationship Id="rId6" Type="http://schemas.openxmlformats.org/officeDocument/2006/relationships/hyperlink" Target="https://naomi-spectrum.unaids.org/" TargetMode="External"/><Relationship Id="rId5" Type="http://schemas.openxmlformats.org/officeDocument/2006/relationships/hyperlink" Target="http://www.vmmcipt.org/" TargetMode="External"/><Relationship Id="rId4" Type="http://schemas.openxmlformats.org/officeDocument/2006/relationships/hyperlink" Target="https://naomi.unaids.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www.vmmcipt.org/"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hyperlink" Target="https://naomi-spectrum.unaids.org/" TargetMode="External"/><Relationship Id="rId2" Type="http://schemas.openxmlformats.org/officeDocument/2006/relationships/notesSlide" Target="../notesSlides/notesSlide7.xml"/><Relationship Id="rId1" Type="http://schemas.openxmlformats.org/officeDocument/2006/relationships/slideLayout" Target="../slideLayouts/slideLayout3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8752D-0820-4F35-9D5D-B9D345CC6D3E}"/>
              </a:ext>
            </a:extLst>
          </p:cNvPr>
          <p:cNvSpPr>
            <a:spLocks noGrp="1"/>
          </p:cNvSpPr>
          <p:nvPr>
            <p:ph type="ctrTitle"/>
          </p:nvPr>
        </p:nvSpPr>
        <p:spPr>
          <a:xfrm>
            <a:off x="315686" y="1298449"/>
            <a:ext cx="8665028" cy="2413580"/>
          </a:xfrm>
        </p:spPr>
        <p:txBody>
          <a:bodyPr>
            <a:normAutofit/>
          </a:bodyPr>
          <a:lstStyle/>
          <a:p>
            <a:r>
              <a:rPr lang="en-US" dirty="0"/>
              <a:t>2024/25 HIV estimates process</a:t>
            </a:r>
            <a:br>
              <a:rPr lang="en-US" dirty="0"/>
            </a:br>
            <a:br>
              <a:rPr lang="en-US" dirty="0"/>
            </a:br>
            <a:r>
              <a:rPr lang="en-US" dirty="0"/>
              <a:t>- Tools to view current VMMC estimates</a:t>
            </a:r>
            <a:br>
              <a:rPr lang="en-US" dirty="0"/>
            </a:br>
            <a:r>
              <a:rPr lang="en-US" dirty="0"/>
              <a:t>- Steps to update these estimates</a:t>
            </a:r>
            <a:endParaRPr lang="en-CH" dirty="0"/>
          </a:p>
        </p:txBody>
      </p:sp>
      <p:sp>
        <p:nvSpPr>
          <p:cNvPr id="3" name="Subtitle 2">
            <a:extLst>
              <a:ext uri="{FF2B5EF4-FFF2-40B4-BE49-F238E27FC236}">
                <a16:creationId xmlns:a16="http://schemas.microsoft.com/office/drawing/2014/main" id="{39C97AB2-D1E8-48E1-B9C2-6E6C1698B16B}"/>
              </a:ext>
            </a:extLst>
          </p:cNvPr>
          <p:cNvSpPr>
            <a:spLocks noGrp="1"/>
          </p:cNvSpPr>
          <p:nvPr>
            <p:ph type="subTitle" idx="1"/>
          </p:nvPr>
        </p:nvSpPr>
        <p:spPr>
          <a:xfrm>
            <a:off x="1100015" y="4670245"/>
            <a:ext cx="7315200" cy="1133395"/>
          </a:xfrm>
        </p:spPr>
        <p:txBody>
          <a:bodyPr>
            <a:normAutofit fontScale="92500" lnSpcReduction="10000"/>
          </a:bodyPr>
          <a:lstStyle/>
          <a:p>
            <a:r>
              <a:rPr lang="en-US" dirty="0"/>
              <a:t>Ian Wanyeki</a:t>
            </a:r>
          </a:p>
          <a:p>
            <a:r>
              <a:rPr lang="en-US" dirty="0"/>
              <a:t>Data for Impact</a:t>
            </a:r>
          </a:p>
          <a:p>
            <a:r>
              <a:rPr lang="en-US" dirty="0"/>
              <a:t>UNAIDS, Geneva</a:t>
            </a:r>
            <a:endParaRPr lang="en-CH" dirty="0"/>
          </a:p>
        </p:txBody>
      </p:sp>
    </p:spTree>
    <p:extLst>
      <p:ext uri="{BB962C8B-B14F-4D97-AF65-F5344CB8AC3E}">
        <p14:creationId xmlns:p14="http://schemas.microsoft.com/office/powerpoint/2010/main" val="100137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0F1DE-8800-AC02-6A61-F9F657CA66BB}"/>
              </a:ext>
            </a:extLst>
          </p:cNvPr>
          <p:cNvSpPr>
            <a:spLocks noGrp="1"/>
          </p:cNvSpPr>
          <p:nvPr>
            <p:ph type="title"/>
          </p:nvPr>
        </p:nvSpPr>
        <p:spPr/>
        <p:txBody>
          <a:bodyPr/>
          <a:lstStyle/>
          <a:p>
            <a:r>
              <a:rPr lang="en-US" dirty="0"/>
              <a:t>Estimates are  a cornerstone of the HIV response</a:t>
            </a:r>
          </a:p>
        </p:txBody>
      </p:sp>
      <p:sp>
        <p:nvSpPr>
          <p:cNvPr id="3" name="Content Placeholder 2">
            <a:extLst>
              <a:ext uri="{FF2B5EF4-FFF2-40B4-BE49-F238E27FC236}">
                <a16:creationId xmlns:a16="http://schemas.microsoft.com/office/drawing/2014/main" id="{76C4EA46-F714-0FC7-4B8F-3F3A580EDEFB}"/>
              </a:ext>
            </a:extLst>
          </p:cNvPr>
          <p:cNvSpPr>
            <a:spLocks noGrp="1"/>
          </p:cNvSpPr>
          <p:nvPr>
            <p:ph idx="1"/>
          </p:nvPr>
        </p:nvSpPr>
        <p:spPr>
          <a:xfrm>
            <a:off x="3735918" y="864108"/>
            <a:ext cx="7315200" cy="5120640"/>
          </a:xfrm>
        </p:spPr>
        <p:txBody>
          <a:bodyPr>
            <a:normAutofit/>
          </a:bodyPr>
          <a:lstStyle/>
          <a:p>
            <a:pPr marL="0" indent="0">
              <a:buNone/>
            </a:pPr>
            <a:r>
              <a:rPr lang="en-US" dirty="0">
                <a:solidFill>
                  <a:schemeClr val="tx1"/>
                </a:solidFill>
              </a:rPr>
              <a:t>2021 UN Political Declaration on HIV/AIDS</a:t>
            </a:r>
          </a:p>
          <a:p>
            <a:pPr lvl="1">
              <a:spcBef>
                <a:spcPts val="1200"/>
              </a:spcBef>
              <a:buClr>
                <a:srgbClr val="30C4C4"/>
              </a:buClr>
              <a:buFont typeface="Wingdings" panose="05000000000000000000" pitchFamily="2" charset="2"/>
              <a:buChar char="§"/>
            </a:pPr>
            <a:r>
              <a:rPr lang="en-US" dirty="0">
                <a:solidFill>
                  <a:schemeClr val="tx1"/>
                </a:solidFill>
              </a:rPr>
              <a:t>Calls on countries to end AIDS by 2030 </a:t>
            </a:r>
          </a:p>
          <a:p>
            <a:pPr lvl="1">
              <a:buClr>
                <a:srgbClr val="30C4C4"/>
              </a:buClr>
              <a:buFont typeface="Wingdings" panose="05000000000000000000" pitchFamily="2" charset="2"/>
              <a:buChar char="§"/>
            </a:pPr>
            <a:r>
              <a:rPr lang="en-US" dirty="0">
                <a:solidFill>
                  <a:schemeClr val="tx1"/>
                </a:solidFill>
              </a:rPr>
              <a:t>Achieve key targets including 95-95-95</a:t>
            </a:r>
          </a:p>
          <a:p>
            <a:pPr lvl="1">
              <a:buClr>
                <a:srgbClr val="30C4C4"/>
              </a:buClr>
              <a:buFont typeface="Wingdings" panose="05000000000000000000" pitchFamily="2" charset="2"/>
              <a:buChar char="§"/>
            </a:pPr>
            <a:r>
              <a:rPr lang="en-US" dirty="0">
                <a:solidFill>
                  <a:schemeClr val="tx1"/>
                </a:solidFill>
              </a:rPr>
              <a:t>End inequalities faced by communities and people affected by HIV</a:t>
            </a:r>
          </a:p>
          <a:p>
            <a:pPr marL="502920" lvl="1" indent="0">
              <a:buNone/>
            </a:pPr>
            <a:endParaRPr lang="en-US" dirty="0">
              <a:solidFill>
                <a:schemeClr val="tx1"/>
              </a:solidFill>
            </a:endParaRPr>
          </a:p>
          <a:p>
            <a:pPr marL="0" indent="0">
              <a:buNone/>
            </a:pPr>
            <a:r>
              <a:rPr lang="en-US" dirty="0">
                <a:solidFill>
                  <a:schemeClr val="tx1"/>
                </a:solidFill>
              </a:rPr>
              <a:t>The estimates are critical for understanding the HIV epidemic and guiding national responses</a:t>
            </a:r>
          </a:p>
          <a:p>
            <a:pPr lvl="1">
              <a:spcBef>
                <a:spcPts val="1200"/>
              </a:spcBef>
              <a:buClr>
                <a:srgbClr val="30C4C4"/>
              </a:buClr>
              <a:buFont typeface="Wingdings" panose="05000000000000000000" pitchFamily="2" charset="2"/>
              <a:buChar char="§"/>
            </a:pPr>
            <a:r>
              <a:rPr lang="en-US" dirty="0">
                <a:solidFill>
                  <a:schemeClr val="tx1"/>
                </a:solidFill>
              </a:rPr>
              <a:t>Tracking progress in the HIV response</a:t>
            </a:r>
          </a:p>
          <a:p>
            <a:pPr lvl="1">
              <a:buClr>
                <a:srgbClr val="30C4C4"/>
              </a:buClr>
              <a:buFont typeface="Wingdings" panose="05000000000000000000" pitchFamily="2" charset="2"/>
              <a:buChar char="§"/>
            </a:pPr>
            <a:r>
              <a:rPr lang="en-US" dirty="0">
                <a:solidFill>
                  <a:schemeClr val="tx1"/>
                </a:solidFill>
              </a:rPr>
              <a:t>Reporting on SDG 3.3</a:t>
            </a:r>
          </a:p>
          <a:p>
            <a:pPr lvl="1">
              <a:buClr>
                <a:srgbClr val="30C4C4"/>
              </a:buClr>
              <a:buFont typeface="Wingdings" panose="05000000000000000000" pitchFamily="2" charset="2"/>
              <a:buChar char="§"/>
            </a:pPr>
            <a:r>
              <a:rPr lang="en-US" dirty="0">
                <a:solidFill>
                  <a:schemeClr val="tx1"/>
                </a:solidFill>
              </a:rPr>
              <a:t>Developing national strategic plans and setting targets</a:t>
            </a:r>
          </a:p>
          <a:p>
            <a:pPr lvl="1">
              <a:buClr>
                <a:srgbClr val="30C4C4"/>
              </a:buClr>
              <a:buFont typeface="Wingdings" panose="05000000000000000000" pitchFamily="2" charset="2"/>
              <a:buChar char="§"/>
            </a:pPr>
            <a:r>
              <a:rPr lang="en-US" dirty="0">
                <a:solidFill>
                  <a:schemeClr val="tx1"/>
                </a:solidFill>
              </a:rPr>
              <a:t>Identifying inequalities in the response</a:t>
            </a:r>
          </a:p>
          <a:p>
            <a:pPr lvl="1">
              <a:buClr>
                <a:srgbClr val="30C4C4"/>
              </a:buClr>
              <a:buFont typeface="Wingdings" panose="05000000000000000000" pitchFamily="2" charset="2"/>
              <a:buChar char="§"/>
            </a:pPr>
            <a:r>
              <a:rPr lang="en-US" dirty="0">
                <a:solidFill>
                  <a:schemeClr val="tx1"/>
                </a:solidFill>
              </a:rPr>
              <a:t>Mobilizing resources</a:t>
            </a:r>
          </a:p>
          <a:p>
            <a:pPr lvl="1">
              <a:buClr>
                <a:srgbClr val="30C4C4"/>
              </a:buClr>
              <a:buFont typeface="Wingdings" panose="05000000000000000000" pitchFamily="2" charset="2"/>
              <a:buChar char="§"/>
            </a:pPr>
            <a:r>
              <a:rPr lang="en-US" dirty="0">
                <a:solidFill>
                  <a:schemeClr val="tx1"/>
                </a:solidFill>
              </a:rPr>
              <a:t>Guiding PEPFAR country operational planning</a:t>
            </a:r>
          </a:p>
          <a:p>
            <a:pPr lvl="1">
              <a:buClr>
                <a:srgbClr val="30C4C4"/>
              </a:buClr>
              <a:buFont typeface="Wingdings" panose="05000000000000000000" pitchFamily="2" charset="2"/>
              <a:buChar char="§"/>
            </a:pPr>
            <a:r>
              <a:rPr lang="en-US" dirty="0">
                <a:solidFill>
                  <a:schemeClr val="tx1"/>
                </a:solidFill>
              </a:rPr>
              <a:t>Advocacy and global reporting</a:t>
            </a:r>
          </a:p>
          <a:p>
            <a:endParaRPr lang="en-CH" dirty="0"/>
          </a:p>
        </p:txBody>
      </p:sp>
    </p:spTree>
    <p:extLst>
      <p:ext uri="{BB962C8B-B14F-4D97-AF65-F5344CB8AC3E}">
        <p14:creationId xmlns:p14="http://schemas.microsoft.com/office/powerpoint/2010/main" val="3673016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0F1DE-8800-AC02-6A61-F9F657CA66BB}"/>
              </a:ext>
            </a:extLst>
          </p:cNvPr>
          <p:cNvSpPr>
            <a:spLocks noGrp="1"/>
          </p:cNvSpPr>
          <p:nvPr>
            <p:ph type="title"/>
          </p:nvPr>
        </p:nvSpPr>
        <p:spPr/>
        <p:txBody>
          <a:bodyPr/>
          <a:lstStyle/>
          <a:p>
            <a:r>
              <a:rPr lang="en-US" dirty="0"/>
              <a:t>Progress in epidemic trends</a:t>
            </a:r>
          </a:p>
        </p:txBody>
      </p:sp>
      <p:pic>
        <p:nvPicPr>
          <p:cNvPr id="9" name="Picture 8">
            <a:extLst>
              <a:ext uri="{FF2B5EF4-FFF2-40B4-BE49-F238E27FC236}">
                <a16:creationId xmlns:a16="http://schemas.microsoft.com/office/drawing/2014/main" id="{1D57BB40-9AEB-6F24-E8D7-D7BDEEA2971D}"/>
              </a:ext>
            </a:extLst>
          </p:cNvPr>
          <p:cNvPicPr>
            <a:picLocks noChangeAspect="1"/>
          </p:cNvPicPr>
          <p:nvPr/>
        </p:nvPicPr>
        <p:blipFill>
          <a:blip r:embed="rId3"/>
          <a:stretch>
            <a:fillRect/>
          </a:stretch>
        </p:blipFill>
        <p:spPr>
          <a:xfrm>
            <a:off x="3662361" y="424973"/>
            <a:ext cx="5905497" cy="1630622"/>
          </a:xfrm>
          <a:prstGeom prst="rect">
            <a:avLst/>
          </a:prstGeom>
        </p:spPr>
      </p:pic>
      <p:sp>
        <p:nvSpPr>
          <p:cNvPr id="10" name="TextBox 9">
            <a:extLst>
              <a:ext uri="{FF2B5EF4-FFF2-40B4-BE49-F238E27FC236}">
                <a16:creationId xmlns:a16="http://schemas.microsoft.com/office/drawing/2014/main" id="{B43DCA65-DFB5-5618-6EE8-8A0FF0A24B75}"/>
              </a:ext>
            </a:extLst>
          </p:cNvPr>
          <p:cNvSpPr txBox="1"/>
          <p:nvPr/>
        </p:nvSpPr>
        <p:spPr>
          <a:xfrm>
            <a:off x="3900487" y="104344"/>
            <a:ext cx="5667375"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Number of new HIV infections, global, 1990 – 2023 </a:t>
            </a:r>
          </a:p>
        </p:txBody>
      </p:sp>
      <p:sp>
        <p:nvSpPr>
          <p:cNvPr id="11" name="TextBox 10">
            <a:extLst>
              <a:ext uri="{FF2B5EF4-FFF2-40B4-BE49-F238E27FC236}">
                <a16:creationId xmlns:a16="http://schemas.microsoft.com/office/drawing/2014/main" id="{B9CF4884-0C23-BE22-A65F-C9F5701BA998}"/>
              </a:ext>
            </a:extLst>
          </p:cNvPr>
          <p:cNvSpPr txBox="1"/>
          <p:nvPr/>
        </p:nvSpPr>
        <p:spPr>
          <a:xfrm>
            <a:off x="3900483" y="2205013"/>
            <a:ext cx="5667375"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Number of AIDS-related deaths, global, 1990 – 2023 </a:t>
            </a:r>
          </a:p>
        </p:txBody>
      </p:sp>
      <p:pic>
        <p:nvPicPr>
          <p:cNvPr id="13" name="Picture 12">
            <a:extLst>
              <a:ext uri="{FF2B5EF4-FFF2-40B4-BE49-F238E27FC236}">
                <a16:creationId xmlns:a16="http://schemas.microsoft.com/office/drawing/2014/main" id="{85D72E9E-B51B-371D-4F86-96D7F1DCA619}"/>
              </a:ext>
            </a:extLst>
          </p:cNvPr>
          <p:cNvPicPr>
            <a:picLocks noChangeAspect="1"/>
          </p:cNvPicPr>
          <p:nvPr/>
        </p:nvPicPr>
        <p:blipFill>
          <a:blip r:embed="rId4"/>
          <a:stretch>
            <a:fillRect/>
          </a:stretch>
        </p:blipFill>
        <p:spPr>
          <a:xfrm>
            <a:off x="3788566" y="2534900"/>
            <a:ext cx="5667375" cy="1747181"/>
          </a:xfrm>
          <a:prstGeom prst="rect">
            <a:avLst/>
          </a:prstGeom>
        </p:spPr>
      </p:pic>
      <p:pic>
        <p:nvPicPr>
          <p:cNvPr id="15" name="Picture 14">
            <a:extLst>
              <a:ext uri="{FF2B5EF4-FFF2-40B4-BE49-F238E27FC236}">
                <a16:creationId xmlns:a16="http://schemas.microsoft.com/office/drawing/2014/main" id="{055854E2-4C11-4AF5-61C3-5946F0C3D39D}"/>
              </a:ext>
            </a:extLst>
          </p:cNvPr>
          <p:cNvPicPr>
            <a:picLocks noChangeAspect="1"/>
          </p:cNvPicPr>
          <p:nvPr/>
        </p:nvPicPr>
        <p:blipFill>
          <a:blip r:embed="rId5"/>
          <a:stretch>
            <a:fillRect/>
          </a:stretch>
        </p:blipFill>
        <p:spPr>
          <a:xfrm>
            <a:off x="4205287" y="4285344"/>
            <a:ext cx="5281612" cy="2572656"/>
          </a:xfrm>
          <a:prstGeom prst="rect">
            <a:avLst/>
          </a:prstGeom>
        </p:spPr>
      </p:pic>
      <p:sp>
        <p:nvSpPr>
          <p:cNvPr id="16" name="TextBox 15">
            <a:extLst>
              <a:ext uri="{FF2B5EF4-FFF2-40B4-BE49-F238E27FC236}">
                <a16:creationId xmlns:a16="http://schemas.microsoft.com/office/drawing/2014/main" id="{2985ADC6-FD71-0CDB-9269-4EBB30A46CFB}"/>
              </a:ext>
            </a:extLst>
          </p:cNvPr>
          <p:cNvSpPr txBox="1"/>
          <p:nvPr/>
        </p:nvSpPr>
        <p:spPr>
          <a:xfrm>
            <a:off x="4138611" y="4311642"/>
            <a:ext cx="5667375" cy="246221"/>
          </a:xfrm>
          <a:prstGeom prst="rect">
            <a:avLst/>
          </a:prstGeom>
          <a:solidFill>
            <a:schemeClr val="bg1"/>
          </a:solidFill>
        </p:spPr>
        <p:txBody>
          <a:bodyPr wrap="square" rtlCol="0">
            <a:spAutoFit/>
          </a:bodyPr>
          <a:lstStyle/>
          <a:p>
            <a:r>
              <a:rPr lang="en-US" sz="1000" dirty="0">
                <a:latin typeface="Arial" panose="020B0604020202020204" pitchFamily="34" charset="0"/>
                <a:cs typeface="Arial" panose="020B0604020202020204" pitchFamily="34" charset="0"/>
              </a:rPr>
              <a:t>Percentage change in AIDS-related deaths between 2010 and 2023</a:t>
            </a:r>
          </a:p>
        </p:txBody>
      </p:sp>
    </p:spTree>
    <p:extLst>
      <p:ext uri="{BB962C8B-B14F-4D97-AF65-F5344CB8AC3E}">
        <p14:creationId xmlns:p14="http://schemas.microsoft.com/office/powerpoint/2010/main" val="268182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927C2-27A2-F91F-25C0-8316D8DF03FF}"/>
              </a:ext>
            </a:extLst>
          </p:cNvPr>
          <p:cNvSpPr>
            <a:spLocks noGrp="1"/>
          </p:cNvSpPr>
          <p:nvPr>
            <p:ph type="title"/>
          </p:nvPr>
        </p:nvSpPr>
        <p:spPr>
          <a:xfrm>
            <a:off x="252919" y="1123838"/>
            <a:ext cx="2947482" cy="1628888"/>
          </a:xfrm>
        </p:spPr>
        <p:txBody>
          <a:bodyPr/>
          <a:lstStyle/>
          <a:p>
            <a:r>
              <a:rPr lang="en-US" dirty="0"/>
              <a:t>Estimation process for 2024/2025</a:t>
            </a:r>
          </a:p>
        </p:txBody>
      </p:sp>
      <p:graphicFrame>
        <p:nvGraphicFramePr>
          <p:cNvPr id="6" name="Content Placeholder 3">
            <a:extLst>
              <a:ext uri="{FF2B5EF4-FFF2-40B4-BE49-F238E27FC236}">
                <a16:creationId xmlns:a16="http://schemas.microsoft.com/office/drawing/2014/main" id="{C88F8873-C6AF-3124-4E47-63851BC32279}"/>
              </a:ext>
            </a:extLst>
          </p:cNvPr>
          <p:cNvGraphicFramePr>
            <a:graphicFrameLocks/>
          </p:cNvGraphicFramePr>
          <p:nvPr>
            <p:extLst>
              <p:ext uri="{D42A27DB-BD31-4B8C-83A1-F6EECF244321}">
                <p14:modId xmlns:p14="http://schemas.microsoft.com/office/powerpoint/2010/main" val="3043668764"/>
              </p:ext>
            </p:extLst>
          </p:nvPr>
        </p:nvGraphicFramePr>
        <p:xfrm>
          <a:off x="-1" y="2998860"/>
          <a:ext cx="12192001" cy="3002964"/>
        </p:xfrm>
        <a:graphic>
          <a:graphicData uri="http://schemas.openxmlformats.org/drawingml/2006/table">
            <a:tbl>
              <a:tblPr firstRow="1" bandRow="1">
                <a:tableStyleId>{5C22544A-7EE6-4342-B048-85BDC9FD1C3A}</a:tableStyleId>
              </a:tblPr>
              <a:tblGrid>
                <a:gridCol w="2167287">
                  <a:extLst>
                    <a:ext uri="{9D8B030D-6E8A-4147-A177-3AD203B41FA5}">
                      <a16:colId xmlns:a16="http://schemas.microsoft.com/office/drawing/2014/main" val="3824822296"/>
                    </a:ext>
                  </a:extLst>
                </a:gridCol>
                <a:gridCol w="1511348">
                  <a:extLst>
                    <a:ext uri="{9D8B030D-6E8A-4147-A177-3AD203B41FA5}">
                      <a16:colId xmlns:a16="http://schemas.microsoft.com/office/drawing/2014/main" val="4092986971"/>
                    </a:ext>
                  </a:extLst>
                </a:gridCol>
                <a:gridCol w="1784475">
                  <a:extLst>
                    <a:ext uri="{9D8B030D-6E8A-4147-A177-3AD203B41FA5}">
                      <a16:colId xmlns:a16="http://schemas.microsoft.com/office/drawing/2014/main" val="4045621393"/>
                    </a:ext>
                  </a:extLst>
                </a:gridCol>
                <a:gridCol w="6728891">
                  <a:extLst>
                    <a:ext uri="{9D8B030D-6E8A-4147-A177-3AD203B41FA5}">
                      <a16:colId xmlns:a16="http://schemas.microsoft.com/office/drawing/2014/main" val="2167933717"/>
                    </a:ext>
                  </a:extLst>
                </a:gridCol>
              </a:tblGrid>
              <a:tr h="518241">
                <a:tc>
                  <a:txBody>
                    <a:bodyPr/>
                    <a:lstStyle/>
                    <a:p>
                      <a:r>
                        <a:rPr lang="en-US" sz="1800" dirty="0"/>
                        <a:t>Region</a:t>
                      </a:r>
                      <a:endParaRPr lang="en-CH" sz="1800" dirty="0"/>
                    </a:p>
                  </a:txBody>
                  <a:tcPr anchor="ctr">
                    <a:solidFill>
                      <a:schemeClr val="tx2">
                        <a:lumMod val="75000"/>
                        <a:lumOff val="25000"/>
                      </a:schemeClr>
                    </a:solidFill>
                  </a:tcPr>
                </a:tc>
                <a:tc>
                  <a:txBody>
                    <a:bodyPr/>
                    <a:lstStyle/>
                    <a:p>
                      <a:pPr algn="ctr"/>
                      <a:r>
                        <a:rPr lang="en-US" sz="1800" dirty="0"/>
                        <a:t>Location</a:t>
                      </a:r>
                      <a:endParaRPr lang="en-CH" sz="1800" dirty="0"/>
                    </a:p>
                  </a:txBody>
                  <a:tcPr anchor="ctr">
                    <a:solidFill>
                      <a:schemeClr val="tx2">
                        <a:lumMod val="75000"/>
                        <a:lumOff val="25000"/>
                      </a:schemeClr>
                    </a:solidFill>
                  </a:tcPr>
                </a:tc>
                <a:tc>
                  <a:txBody>
                    <a:bodyPr/>
                    <a:lstStyle/>
                    <a:p>
                      <a:pPr algn="ctr"/>
                      <a:r>
                        <a:rPr lang="en-US" sz="1800" dirty="0"/>
                        <a:t>Dates </a:t>
                      </a:r>
                      <a:endParaRPr lang="en-CH" sz="1800" dirty="0"/>
                    </a:p>
                  </a:txBody>
                  <a:tcPr anchor="ctr">
                    <a:solidFill>
                      <a:schemeClr val="tx2">
                        <a:lumMod val="75000"/>
                        <a:lumOff val="25000"/>
                      </a:schemeClr>
                    </a:solidFill>
                  </a:tcPr>
                </a:tc>
                <a:tc>
                  <a:txBody>
                    <a:bodyPr/>
                    <a:lstStyle/>
                    <a:p>
                      <a:pPr algn="ctr"/>
                      <a:r>
                        <a:rPr lang="en-US" sz="1800" b="1" kern="1200" dirty="0">
                          <a:solidFill>
                            <a:schemeClr val="lt1"/>
                          </a:solidFill>
                          <a:latin typeface="+mn-lt"/>
                          <a:ea typeface="+mn-ea"/>
                          <a:cs typeface="+mn-cs"/>
                        </a:rPr>
                        <a:t>Countries</a:t>
                      </a:r>
                      <a:endParaRPr lang="en-CH" sz="1800" dirty="0"/>
                    </a:p>
                  </a:txBody>
                  <a:tcPr anchor="ctr">
                    <a:solidFill>
                      <a:schemeClr val="tx2">
                        <a:lumMod val="75000"/>
                        <a:lumOff val="25000"/>
                      </a:schemeClr>
                    </a:solidFill>
                  </a:tcPr>
                </a:tc>
                <a:extLst>
                  <a:ext uri="{0D108BD9-81ED-4DB2-BD59-A6C34878D82A}">
                    <a16:rowId xmlns:a16="http://schemas.microsoft.com/office/drawing/2014/main" val="1364901672"/>
                  </a:ext>
                </a:extLst>
              </a:tr>
              <a:tr h="511015">
                <a:tc>
                  <a:txBody>
                    <a:bodyPr/>
                    <a:lstStyle/>
                    <a:p>
                      <a:r>
                        <a:rPr lang="en-US" sz="1600" dirty="0" err="1"/>
                        <a:t>ToT</a:t>
                      </a:r>
                      <a:r>
                        <a:rPr lang="en-US" sz="1600" dirty="0"/>
                        <a:t> (generalized)</a:t>
                      </a:r>
                    </a:p>
                  </a:txBody>
                  <a:tcPr anchor="ctr">
                    <a:solidFill>
                      <a:srgbClr val="DDF4F7"/>
                    </a:solidFill>
                  </a:tcPr>
                </a:tc>
                <a:tc>
                  <a:txBody>
                    <a:bodyPr/>
                    <a:lstStyle/>
                    <a:p>
                      <a:pPr algn="l"/>
                      <a:r>
                        <a:rPr lang="en-US" sz="1600" dirty="0"/>
                        <a:t>Online</a:t>
                      </a:r>
                      <a:endParaRPr lang="en-CH" sz="1600" dirty="0"/>
                    </a:p>
                  </a:txBody>
                  <a:tcPr anchor="ctr">
                    <a:solidFill>
                      <a:srgbClr val="DDF4F7"/>
                    </a:solidFill>
                  </a:tcPr>
                </a:tc>
                <a:tc>
                  <a:txBody>
                    <a:bodyPr/>
                    <a:lstStyle/>
                    <a:p>
                      <a:pPr algn="l"/>
                      <a:r>
                        <a:rPr lang="en-US" sz="1600" dirty="0"/>
                        <a:t>18-20 Nov 2024</a:t>
                      </a:r>
                    </a:p>
                  </a:txBody>
                  <a:tcPr anchor="ctr">
                    <a:solidFill>
                      <a:srgbClr val="DDF4F7"/>
                    </a:solidFill>
                  </a:tcPr>
                </a:tc>
                <a:tc>
                  <a:txBody>
                    <a:bodyPr/>
                    <a:lstStyle/>
                    <a:p>
                      <a:pPr algn="l"/>
                      <a:r>
                        <a:rPr lang="en-US" sz="1600" dirty="0"/>
                        <a:t>Facilitators</a:t>
                      </a:r>
                      <a:endParaRPr lang="en-CH" sz="1600" dirty="0"/>
                    </a:p>
                  </a:txBody>
                  <a:tcPr anchor="ctr">
                    <a:solidFill>
                      <a:srgbClr val="DDF4F7"/>
                    </a:solidFill>
                  </a:tcPr>
                </a:tc>
                <a:extLst>
                  <a:ext uri="{0D108BD9-81ED-4DB2-BD59-A6C34878D82A}">
                    <a16:rowId xmlns:a16="http://schemas.microsoft.com/office/drawing/2014/main" val="3020365639"/>
                  </a:ext>
                </a:extLst>
              </a:tr>
              <a:tr h="899846">
                <a:tc>
                  <a:txBody>
                    <a:bodyPr/>
                    <a:lstStyle/>
                    <a:p>
                      <a:r>
                        <a:rPr lang="en-US" sz="1600" dirty="0"/>
                        <a:t>East Africa + WCA (anglophone)</a:t>
                      </a:r>
                    </a:p>
                    <a:p>
                      <a:r>
                        <a:rPr lang="en-US" sz="1600" dirty="0"/>
                        <a:t>Southern Africa</a:t>
                      </a:r>
                      <a:endParaRPr lang="en-CH" sz="1600" dirty="0"/>
                    </a:p>
                  </a:txBody>
                  <a:tcPr anchor="ctr">
                    <a:solidFill>
                      <a:srgbClr val="9EE8EC"/>
                    </a:solidFill>
                  </a:tcPr>
                </a:tc>
                <a:tc>
                  <a:txBody>
                    <a:bodyPr/>
                    <a:lstStyle/>
                    <a:p>
                      <a:pPr algn="l"/>
                      <a:r>
                        <a:rPr lang="en-US" sz="1600" dirty="0"/>
                        <a:t>Johannesburg</a:t>
                      </a:r>
                      <a:endParaRPr lang="en-CH" sz="1600" dirty="0"/>
                    </a:p>
                  </a:txBody>
                  <a:tcPr anchor="ctr">
                    <a:solidFill>
                      <a:srgbClr val="9EE8EC"/>
                    </a:solidFill>
                  </a:tcPr>
                </a:tc>
                <a:tc>
                  <a:txBody>
                    <a:bodyPr/>
                    <a:lstStyle/>
                    <a:p>
                      <a:pPr algn="l"/>
                      <a:r>
                        <a:rPr lang="en-US" sz="1600" dirty="0"/>
                        <a:t>2-6 Dec  2024</a:t>
                      </a:r>
                    </a:p>
                    <a:p>
                      <a:pPr algn="l"/>
                      <a:r>
                        <a:rPr lang="en-US" sz="1600" dirty="0"/>
                        <a:t>9-13 Dec 2024</a:t>
                      </a:r>
                      <a:endParaRPr lang="en-CH" sz="1600" dirty="0"/>
                    </a:p>
                  </a:txBody>
                  <a:tcPr anchor="ctr">
                    <a:solidFill>
                      <a:srgbClr val="9EE8EC"/>
                    </a:solidFill>
                  </a:tcPr>
                </a:tc>
                <a:tc>
                  <a:txBody>
                    <a:bodyPr/>
                    <a:lstStyle/>
                    <a:p>
                      <a:pPr algn="l"/>
                      <a:r>
                        <a:rPr lang="en-CH" sz="1400" dirty="0"/>
                        <a:t>Eritrea, Gambia, Ghana, Liberia, Sierra Leone, Lesotho, Nigeria, Rwanda, South Sudan, South Africa, </a:t>
                      </a:r>
                      <a:r>
                        <a:rPr lang="en-US" sz="1400" dirty="0"/>
                        <a:t>Uganda, </a:t>
                      </a:r>
                      <a:r>
                        <a:rPr lang="en-CH" sz="1400" dirty="0"/>
                        <a:t>Tanzania, Zanzibar</a:t>
                      </a:r>
                      <a:r>
                        <a:rPr lang="en-US" sz="1400" dirty="0"/>
                        <a:t>;  Angola, Ethiopia, Kenya, Malawi, Botswana, Mozambique, Namibia, Eswatini, Zambia, Zimbabwe</a:t>
                      </a:r>
                      <a:endParaRPr lang="en-CH" sz="1600" dirty="0"/>
                    </a:p>
                  </a:txBody>
                  <a:tcPr anchor="ctr">
                    <a:solidFill>
                      <a:srgbClr val="9EE8EC"/>
                    </a:solidFill>
                  </a:tcPr>
                </a:tc>
                <a:extLst>
                  <a:ext uri="{0D108BD9-81ED-4DB2-BD59-A6C34878D82A}">
                    <a16:rowId xmlns:a16="http://schemas.microsoft.com/office/drawing/2014/main" val="3130025142"/>
                  </a:ext>
                </a:extLst>
              </a:tr>
              <a:tr h="1073862">
                <a:tc>
                  <a:txBody>
                    <a:bodyPr/>
                    <a:lstStyle/>
                    <a:p>
                      <a:r>
                        <a:rPr lang="en-US" sz="1600" dirty="0"/>
                        <a:t>WCA + francophone MENA</a:t>
                      </a:r>
                      <a:endParaRPr lang="en-CH" sz="1600" dirty="0"/>
                    </a:p>
                  </a:txBody>
                  <a:tcPr anchor="ctr">
                    <a:solidFill>
                      <a:srgbClr val="DDF4F7"/>
                    </a:solidFill>
                  </a:tcPr>
                </a:tc>
                <a:tc>
                  <a:txBody>
                    <a:bodyPr/>
                    <a:lstStyle/>
                    <a:p>
                      <a:pPr algn="l"/>
                      <a:r>
                        <a:rPr lang="en-US" sz="1600" dirty="0"/>
                        <a:t>Lomé</a:t>
                      </a:r>
                      <a:endParaRPr lang="en-CH" sz="1600" dirty="0"/>
                    </a:p>
                  </a:txBody>
                  <a:tcPr anchor="ctr">
                    <a:solidFill>
                      <a:srgbClr val="DDF4F7"/>
                    </a:solidFill>
                  </a:tcPr>
                </a:tc>
                <a:tc>
                  <a:txBody>
                    <a:bodyPr/>
                    <a:lstStyle/>
                    <a:p>
                      <a:pPr algn="l"/>
                      <a:r>
                        <a:rPr lang="en-US" sz="1600" dirty="0"/>
                        <a:t>27-31 Jan 2025 (generalized)</a:t>
                      </a:r>
                    </a:p>
                    <a:p>
                      <a:pPr algn="l"/>
                      <a:r>
                        <a:rPr lang="en-US" sz="1600" dirty="0"/>
                        <a:t>3-7 Feb. 2025 (concentrated)</a:t>
                      </a:r>
                      <a:endParaRPr lang="en-CH" sz="1600" dirty="0"/>
                    </a:p>
                  </a:txBody>
                  <a:tcPr anchor="ctr">
                    <a:solidFill>
                      <a:srgbClr val="DDF4F7"/>
                    </a:solidFill>
                  </a:tcPr>
                </a:tc>
                <a:tc>
                  <a:txBody>
                    <a:bodyPr/>
                    <a:lstStyle/>
                    <a:p>
                      <a:pPr algn="l"/>
                      <a:r>
                        <a:rPr lang="en-CH" sz="1400" dirty="0"/>
                        <a:t>Benin, Burkina Faso, Central African Republic, Chad, Congo, Equatorial Guinea, Guinea, Guinea-Bissau, Gabon, Togo, Cameroon, Cote d'Ivoire, Dem Rep Congo, Burundi, Haiti,  Mali</a:t>
                      </a:r>
                      <a:r>
                        <a:rPr lang="en-US" sz="1400" dirty="0"/>
                        <a:t>;  </a:t>
                      </a:r>
                      <a:r>
                        <a:rPr lang="en-CH" sz="1400" dirty="0"/>
                        <a:t>Cape Verde, Comoros, Madagascar, Mauritius, Mauritania,  Niger, Senegal, Sao Tomé, Morocco, Djibouti, Tunisia, </a:t>
                      </a:r>
                      <a:r>
                        <a:rPr lang="en-US" sz="1400" dirty="0"/>
                        <a:t>Algeria</a:t>
                      </a:r>
                      <a:endParaRPr lang="en-CH" sz="1600" dirty="0"/>
                    </a:p>
                  </a:txBody>
                  <a:tcPr anchor="ctr">
                    <a:solidFill>
                      <a:srgbClr val="DDF4F7"/>
                    </a:solidFill>
                  </a:tcPr>
                </a:tc>
                <a:extLst>
                  <a:ext uri="{0D108BD9-81ED-4DB2-BD59-A6C34878D82A}">
                    <a16:rowId xmlns:a16="http://schemas.microsoft.com/office/drawing/2014/main" val="937923567"/>
                  </a:ext>
                </a:extLst>
              </a:tr>
            </a:tbl>
          </a:graphicData>
        </a:graphic>
      </p:graphicFrame>
    </p:spTree>
    <p:extLst>
      <p:ext uri="{BB962C8B-B14F-4D97-AF65-F5344CB8AC3E}">
        <p14:creationId xmlns:p14="http://schemas.microsoft.com/office/powerpoint/2010/main" val="4114347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9AE63-F34A-38CC-7B69-77F0BE1F4633}"/>
              </a:ext>
            </a:extLst>
          </p:cNvPr>
          <p:cNvSpPr>
            <a:spLocks noGrp="1"/>
          </p:cNvSpPr>
          <p:nvPr>
            <p:ph type="title"/>
          </p:nvPr>
        </p:nvSpPr>
        <p:spPr/>
        <p:txBody>
          <a:bodyPr/>
          <a:lstStyle/>
          <a:p>
            <a:r>
              <a:rPr lang="en-US" dirty="0"/>
              <a:t>Timelines for 2024 / 2025</a:t>
            </a:r>
          </a:p>
        </p:txBody>
      </p:sp>
      <p:sp>
        <p:nvSpPr>
          <p:cNvPr id="3" name="Content Placeholder 2">
            <a:extLst>
              <a:ext uri="{FF2B5EF4-FFF2-40B4-BE49-F238E27FC236}">
                <a16:creationId xmlns:a16="http://schemas.microsoft.com/office/drawing/2014/main" id="{A1F169DC-45CE-BCC8-3572-22BE6FF1121F}"/>
              </a:ext>
            </a:extLst>
          </p:cNvPr>
          <p:cNvSpPr>
            <a:spLocks noGrp="1"/>
          </p:cNvSpPr>
          <p:nvPr>
            <p:ph idx="1"/>
          </p:nvPr>
        </p:nvSpPr>
        <p:spPr/>
        <p:txBody>
          <a:bodyPr>
            <a:normAutofit/>
          </a:bodyPr>
          <a:lstStyle/>
          <a:p>
            <a:pPr marL="2117725" marR="0" indent="-2117725" fontAlgn="base">
              <a:spcBef>
                <a:spcPts val="0"/>
              </a:spcBef>
              <a:spcAft>
                <a:spcPts val="1200"/>
              </a:spcAft>
              <a:buNone/>
            </a:pPr>
            <a:r>
              <a:rPr lang="en-US" sz="1800" b="1" dirty="0">
                <a:solidFill>
                  <a:schemeClr val="tx1"/>
                </a:solidFill>
                <a:effectLst/>
                <a:ea typeface="Calibri" panose="020F0502020204030204" pitchFamily="34" charset="0"/>
                <a:cs typeface="Times New Roman" panose="02020603050405020304" pitchFamily="18" charset="0"/>
              </a:rPr>
              <a:t>Oct- Jan 2024 	</a:t>
            </a:r>
            <a:r>
              <a:rPr lang="en-US" sz="1800" dirty="0">
                <a:solidFill>
                  <a:schemeClr val="tx1"/>
                </a:solidFill>
                <a:effectLst/>
                <a:ea typeface="Calibri" panose="020F0502020204030204" pitchFamily="34" charset="0"/>
                <a:cs typeface="Times New Roman" panose="02020603050405020304" pitchFamily="18" charset="0"/>
              </a:rPr>
              <a:t>Data prep and verification </a:t>
            </a:r>
          </a:p>
          <a:p>
            <a:pPr marL="2117725" marR="0" indent="-2117725" fontAlgn="base">
              <a:spcBef>
                <a:spcPts val="0"/>
              </a:spcBef>
              <a:spcAft>
                <a:spcPts val="1200"/>
              </a:spcAft>
              <a:buNone/>
            </a:pPr>
            <a:r>
              <a:rPr lang="en-US" sz="1800" b="1" dirty="0">
                <a:solidFill>
                  <a:schemeClr val="tx1"/>
                </a:solidFill>
                <a:effectLst/>
                <a:ea typeface="Calibri" panose="020F0502020204030204" pitchFamily="34" charset="0"/>
                <a:cs typeface="Times New Roman" panose="02020603050405020304" pitchFamily="18" charset="0"/>
              </a:rPr>
              <a:t>1 Dec 2024:	</a:t>
            </a:r>
            <a:r>
              <a:rPr lang="en-US" sz="1800" dirty="0">
                <a:solidFill>
                  <a:schemeClr val="tx1"/>
                </a:solidFill>
                <a:cs typeface="Times New Roman" panose="02020603050405020304" pitchFamily="18" charset="0"/>
              </a:rPr>
              <a:t>Updated version of Spectrum (and other supporting models/tools)</a:t>
            </a:r>
          </a:p>
          <a:p>
            <a:pPr marL="2117725" lvl="1" indent="-2117725" fontAlgn="base">
              <a:spcBef>
                <a:spcPts val="0"/>
              </a:spcBef>
              <a:spcAft>
                <a:spcPts val="1200"/>
              </a:spcAft>
              <a:buNone/>
            </a:pPr>
            <a:r>
              <a:rPr lang="en-US" b="1" dirty="0">
                <a:solidFill>
                  <a:schemeClr val="tx1"/>
                </a:solidFill>
                <a:cs typeface="Times New Roman" panose="02020603050405020304" pitchFamily="18" charset="0"/>
              </a:rPr>
              <a:t>2-13 Dec 2024: 	</a:t>
            </a:r>
            <a:r>
              <a:rPr lang="en-US" dirty="0">
                <a:solidFill>
                  <a:schemeClr val="tx1"/>
                </a:solidFill>
                <a:cs typeface="Times New Roman" panose="02020603050405020304" pitchFamily="18" charset="0"/>
              </a:rPr>
              <a:t>First workshops in Johannesburg</a:t>
            </a:r>
          </a:p>
          <a:p>
            <a:pPr marL="2117725" indent="-2117725" fontAlgn="base">
              <a:spcBef>
                <a:spcPts val="0"/>
              </a:spcBef>
              <a:spcAft>
                <a:spcPts val="1200"/>
              </a:spcAft>
              <a:buNone/>
            </a:pPr>
            <a:r>
              <a:rPr lang="en-US" sz="1800" b="1" dirty="0">
                <a:solidFill>
                  <a:schemeClr val="tx1"/>
                </a:solidFill>
                <a:cs typeface="Times New Roman" panose="02020603050405020304" pitchFamily="18" charset="0"/>
              </a:rPr>
              <a:t>30 Jan  2025:	</a:t>
            </a:r>
            <a:r>
              <a:rPr lang="en-US" sz="1800" dirty="0">
                <a:solidFill>
                  <a:schemeClr val="tx1"/>
                </a:solidFill>
                <a:cs typeface="Times New Roman" panose="02020603050405020304" pitchFamily="18" charset="0"/>
              </a:rPr>
              <a:t>PEPFAR supported countries: Includes all VMMC countries</a:t>
            </a:r>
          </a:p>
          <a:p>
            <a:pPr marL="2117725" indent="-2117725" fontAlgn="base">
              <a:spcBef>
                <a:spcPts val="0"/>
              </a:spcBef>
              <a:spcAft>
                <a:spcPts val="1200"/>
              </a:spcAft>
              <a:buNone/>
            </a:pPr>
            <a:r>
              <a:rPr lang="en-US" sz="1800" dirty="0">
                <a:solidFill>
                  <a:schemeClr val="tx1"/>
                </a:solidFill>
                <a:cs typeface="Times New Roman" panose="02020603050405020304" pitchFamily="18" charset="0"/>
              </a:rPr>
              <a:t>	Preliminary files sent to UNAIDS</a:t>
            </a:r>
            <a:r>
              <a:rPr lang="en-GB" sz="1800" dirty="0">
                <a:solidFill>
                  <a:schemeClr val="tx1"/>
                </a:solidFill>
                <a:cs typeface="Times New Roman" panose="02020603050405020304" pitchFamily="18" charset="0"/>
              </a:rPr>
              <a:t> </a:t>
            </a:r>
            <a:endParaRPr lang="en-US" sz="1800" dirty="0">
              <a:solidFill>
                <a:schemeClr val="tx1"/>
              </a:solidFill>
              <a:cs typeface="Times New Roman" panose="02020603050405020304" pitchFamily="18" charset="0"/>
            </a:endParaRPr>
          </a:p>
          <a:p>
            <a:pPr marL="2117725" indent="-2117725" fontAlgn="base">
              <a:spcBef>
                <a:spcPts val="0"/>
              </a:spcBef>
              <a:spcAft>
                <a:spcPts val="1200"/>
              </a:spcAft>
              <a:buNone/>
            </a:pPr>
            <a:r>
              <a:rPr lang="en-US" sz="1800" b="1" dirty="0">
                <a:solidFill>
                  <a:schemeClr val="tx1"/>
                </a:solidFill>
                <a:cs typeface="Times New Roman" panose="02020603050405020304" pitchFamily="18" charset="0"/>
              </a:rPr>
              <a:t>20 Feb 2025:	</a:t>
            </a:r>
            <a:r>
              <a:rPr lang="en-US" sz="1800" dirty="0">
                <a:solidFill>
                  <a:schemeClr val="tx1"/>
                </a:solidFill>
                <a:cs typeface="Times New Roman" panose="02020603050405020304" pitchFamily="18" charset="0"/>
              </a:rPr>
              <a:t>UNAIDS feedback sent so countries – information to be used in COP planning</a:t>
            </a:r>
          </a:p>
          <a:p>
            <a:pPr marL="2117725" indent="-2117725" fontAlgn="base">
              <a:spcBef>
                <a:spcPts val="0"/>
              </a:spcBef>
              <a:spcAft>
                <a:spcPts val="1200"/>
              </a:spcAft>
              <a:buNone/>
            </a:pPr>
            <a:endParaRPr lang="en-US" sz="1800" b="1" dirty="0">
              <a:solidFill>
                <a:schemeClr val="tx1"/>
              </a:solidFill>
              <a:cs typeface="Times New Roman" panose="02020603050405020304" pitchFamily="18" charset="0"/>
            </a:endParaRPr>
          </a:p>
          <a:p>
            <a:pPr marL="2117725" indent="-2117725" fontAlgn="base">
              <a:spcBef>
                <a:spcPts val="0"/>
              </a:spcBef>
              <a:spcAft>
                <a:spcPts val="1200"/>
              </a:spcAft>
              <a:buNone/>
            </a:pPr>
            <a:r>
              <a:rPr lang="en-US" sz="1800" b="1" dirty="0">
                <a:solidFill>
                  <a:schemeClr val="tx1"/>
                </a:solidFill>
                <a:cs typeface="Times New Roman" panose="02020603050405020304" pitchFamily="18" charset="0"/>
              </a:rPr>
              <a:t>31 March 2025:        </a:t>
            </a:r>
            <a:r>
              <a:rPr lang="en-US" sz="1800" dirty="0">
                <a:solidFill>
                  <a:schemeClr val="tx1"/>
                </a:solidFill>
                <a:cs typeface="Times New Roman" panose="02020603050405020304" pitchFamily="18" charset="0"/>
              </a:rPr>
              <a:t>GAM submission</a:t>
            </a:r>
          </a:p>
          <a:p>
            <a:pPr marL="2117725" indent="-2117725" fontAlgn="base">
              <a:spcBef>
                <a:spcPts val="0"/>
              </a:spcBef>
              <a:spcAft>
                <a:spcPts val="1200"/>
              </a:spcAft>
              <a:buNone/>
            </a:pPr>
            <a:endParaRPr lang="en-US" sz="1800" b="1" dirty="0">
              <a:solidFill>
                <a:schemeClr val="tx1"/>
              </a:solidFill>
              <a:cs typeface="Times New Roman" panose="02020603050405020304" pitchFamily="18" charset="0"/>
            </a:endParaRPr>
          </a:p>
          <a:p>
            <a:pPr marL="2117725" indent="-2117725" fontAlgn="base">
              <a:spcBef>
                <a:spcPts val="0"/>
              </a:spcBef>
              <a:spcAft>
                <a:spcPts val="1200"/>
              </a:spcAft>
              <a:buNone/>
            </a:pPr>
            <a:r>
              <a:rPr lang="en-US" sz="1800" b="1" dirty="0">
                <a:solidFill>
                  <a:schemeClr val="tx1"/>
                </a:solidFill>
                <a:cs typeface="Times New Roman" panose="02020603050405020304" pitchFamily="18" charset="0"/>
              </a:rPr>
              <a:t>1 May 2025:       </a:t>
            </a:r>
            <a:r>
              <a:rPr lang="en-US" sz="1800" dirty="0">
                <a:solidFill>
                  <a:schemeClr val="tx1"/>
                </a:solidFill>
                <a:effectLst/>
                <a:ea typeface="Calibri" panose="020F0502020204030204" pitchFamily="34" charset="0"/>
                <a:cs typeface="Times New Roman" panose="02020603050405020304" pitchFamily="18" charset="0"/>
              </a:rPr>
              <a:t>       Estimates approved by senior managers</a:t>
            </a:r>
            <a:endParaRPr lang="en-US" sz="1800" dirty="0">
              <a:solidFill>
                <a:schemeClr val="tx1"/>
              </a:solidFill>
              <a:effectLst/>
              <a:ea typeface="Calibri" panose="020F0502020204030204" pitchFamily="34" charset="0"/>
            </a:endParaRPr>
          </a:p>
        </p:txBody>
      </p:sp>
    </p:spTree>
    <p:extLst>
      <p:ext uri="{BB962C8B-B14F-4D97-AF65-F5344CB8AC3E}">
        <p14:creationId xmlns:p14="http://schemas.microsoft.com/office/powerpoint/2010/main" val="3204931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162920-E116-49BB-A4D4-001448C30901}"/>
              </a:ext>
            </a:extLst>
          </p:cNvPr>
          <p:cNvSpPr txBox="1"/>
          <p:nvPr/>
        </p:nvSpPr>
        <p:spPr>
          <a:xfrm>
            <a:off x="1605366" y="2600810"/>
            <a:ext cx="767720" cy="646331"/>
          </a:xfrm>
          <a:prstGeom prst="rect">
            <a:avLst/>
          </a:prstGeom>
          <a:noFill/>
        </p:spPr>
        <p:txBody>
          <a:bodyPr wrap="square" rtlCol="0">
            <a:spAutoFit/>
          </a:bodyPr>
          <a:lstStyle/>
          <a:p>
            <a:pPr defTabSz="342900"/>
            <a:r>
              <a:rPr lang="en-US" sz="1200">
                <a:solidFill>
                  <a:srgbClr val="FFFFFF"/>
                </a:solidFill>
                <a:latin typeface="Corbel" panose="020B0503020204020204"/>
              </a:rPr>
              <a:t>Pull from DHIS to ADR</a:t>
            </a:r>
            <a:endParaRPr lang="en-CH" sz="1200">
              <a:solidFill>
                <a:srgbClr val="FFFFFF"/>
              </a:solidFill>
              <a:latin typeface="Corbel" panose="020B0503020204020204"/>
            </a:endParaRPr>
          </a:p>
        </p:txBody>
      </p:sp>
      <p:graphicFrame>
        <p:nvGraphicFramePr>
          <p:cNvPr id="7" name="Table 4">
            <a:extLst>
              <a:ext uri="{FF2B5EF4-FFF2-40B4-BE49-F238E27FC236}">
                <a16:creationId xmlns:a16="http://schemas.microsoft.com/office/drawing/2014/main" id="{3A67CF07-DE06-4155-8FBB-48761888FB22}"/>
              </a:ext>
            </a:extLst>
          </p:cNvPr>
          <p:cNvGraphicFramePr>
            <a:graphicFrameLocks noGrp="1"/>
          </p:cNvGraphicFramePr>
          <p:nvPr>
            <p:extLst>
              <p:ext uri="{D42A27DB-BD31-4B8C-83A1-F6EECF244321}">
                <p14:modId xmlns:p14="http://schemas.microsoft.com/office/powerpoint/2010/main" val="4260545888"/>
              </p:ext>
            </p:extLst>
          </p:nvPr>
        </p:nvGraphicFramePr>
        <p:xfrm>
          <a:off x="334537" y="1070517"/>
          <a:ext cx="11552663" cy="4623218"/>
        </p:xfrm>
        <a:graphic>
          <a:graphicData uri="http://schemas.openxmlformats.org/drawingml/2006/table">
            <a:tbl>
              <a:tblPr firstRow="1" bandRow="1">
                <a:tableStyleId>{5C22544A-7EE6-4342-B048-85BDC9FD1C3A}</a:tableStyleId>
              </a:tblPr>
              <a:tblGrid>
                <a:gridCol w="378134">
                  <a:extLst>
                    <a:ext uri="{9D8B030D-6E8A-4147-A177-3AD203B41FA5}">
                      <a16:colId xmlns:a16="http://schemas.microsoft.com/office/drawing/2014/main" val="3227095521"/>
                    </a:ext>
                  </a:extLst>
                </a:gridCol>
                <a:gridCol w="3034390">
                  <a:extLst>
                    <a:ext uri="{9D8B030D-6E8A-4147-A177-3AD203B41FA5}">
                      <a16:colId xmlns:a16="http://schemas.microsoft.com/office/drawing/2014/main" val="4236303831"/>
                    </a:ext>
                  </a:extLst>
                </a:gridCol>
                <a:gridCol w="8140139">
                  <a:extLst>
                    <a:ext uri="{9D8B030D-6E8A-4147-A177-3AD203B41FA5}">
                      <a16:colId xmlns:a16="http://schemas.microsoft.com/office/drawing/2014/main" val="3738878431"/>
                    </a:ext>
                  </a:extLst>
                </a:gridCol>
              </a:tblGrid>
              <a:tr h="320655">
                <a:tc>
                  <a:txBody>
                    <a:bodyPr/>
                    <a:lstStyle/>
                    <a:p>
                      <a:r>
                        <a:rPr lang="en-US" sz="1400"/>
                        <a:t>#</a:t>
                      </a:r>
                      <a:endParaRPr lang="LID4096" sz="1400"/>
                    </a:p>
                  </a:txBody>
                  <a:tcPr marL="68580" marR="68580" marT="34290" marB="34290"/>
                </a:tc>
                <a:tc>
                  <a:txBody>
                    <a:bodyPr/>
                    <a:lstStyle/>
                    <a:p>
                      <a:r>
                        <a:rPr lang="en-US" sz="1400"/>
                        <a:t>Tool and link</a:t>
                      </a:r>
                      <a:endParaRPr lang="LID4096" sz="1400"/>
                    </a:p>
                  </a:txBody>
                  <a:tcPr marL="68580" marR="68580" marT="34290" marB="34290"/>
                </a:tc>
                <a:tc>
                  <a:txBody>
                    <a:bodyPr/>
                    <a:lstStyle/>
                    <a:p>
                      <a:r>
                        <a:rPr lang="en-US" sz="1400" dirty="0"/>
                        <a:t>Function</a:t>
                      </a:r>
                      <a:endParaRPr lang="LID4096" sz="1400" dirty="0"/>
                    </a:p>
                  </a:txBody>
                  <a:tcPr marL="68580" marR="68580" marT="34290" marB="34290"/>
                </a:tc>
                <a:extLst>
                  <a:ext uri="{0D108BD9-81ED-4DB2-BD59-A6C34878D82A}">
                    <a16:rowId xmlns:a16="http://schemas.microsoft.com/office/drawing/2014/main" val="1152945104"/>
                  </a:ext>
                </a:extLst>
              </a:tr>
              <a:tr h="617399">
                <a:tc>
                  <a:txBody>
                    <a:bodyPr/>
                    <a:lstStyle/>
                    <a:p>
                      <a:r>
                        <a:rPr lang="en-US" sz="1400" dirty="0"/>
                        <a:t>1</a:t>
                      </a:r>
                      <a:endParaRPr lang="LID4096" sz="1400" dirty="0"/>
                    </a:p>
                  </a:txBody>
                  <a:tcPr marL="68580" marR="68580" marT="34290" marB="34290"/>
                </a:tc>
                <a:tc>
                  <a:txBody>
                    <a:bodyPr/>
                    <a:lstStyle/>
                    <a:p>
                      <a:r>
                        <a:rPr lang="en-US" sz="1400" dirty="0"/>
                        <a:t>District health information systems (DHIS)</a:t>
                      </a:r>
                      <a:endParaRPr lang="LID4096" sz="1400" dirty="0"/>
                    </a:p>
                  </a:txBody>
                  <a:tcPr marL="68580" marR="68580" marT="34290" marB="34290"/>
                </a:tc>
                <a:tc>
                  <a:txBody>
                    <a:bodyPr/>
                    <a:lstStyle/>
                    <a:p>
                      <a:r>
                        <a:rPr lang="en-GB" sz="1400" b="0" i="0" kern="1200" dirty="0">
                          <a:solidFill>
                            <a:schemeClr val="dk1"/>
                          </a:solidFill>
                          <a:effectLst/>
                          <a:latin typeface="+mn-lt"/>
                          <a:ea typeface="+mn-ea"/>
                          <a:cs typeface="+mn-cs"/>
                        </a:rPr>
                        <a:t>Storage and management of aggregate health data disaggregated by subnational units</a:t>
                      </a:r>
                      <a:endParaRPr lang="LID4096" sz="1400" dirty="0"/>
                    </a:p>
                  </a:txBody>
                  <a:tcPr marL="68580" marR="68580" marT="34290" marB="34290"/>
                </a:tc>
                <a:extLst>
                  <a:ext uri="{0D108BD9-81ED-4DB2-BD59-A6C34878D82A}">
                    <a16:rowId xmlns:a16="http://schemas.microsoft.com/office/drawing/2014/main" val="3301370199"/>
                  </a:ext>
                </a:extLst>
              </a:tr>
              <a:tr h="577113">
                <a:tc>
                  <a:txBody>
                    <a:bodyPr/>
                    <a:lstStyle/>
                    <a:p>
                      <a:r>
                        <a:rPr lang="en-US" sz="1400" dirty="0"/>
                        <a:t>2</a:t>
                      </a:r>
                      <a:endParaRPr lang="LID4096" sz="1400" dirty="0"/>
                    </a:p>
                  </a:txBody>
                  <a:tcPr marL="68580" marR="68580" marT="34290" marB="34290"/>
                </a:tc>
                <a:tc>
                  <a:txBody>
                    <a:bodyPr/>
                    <a:lstStyle/>
                    <a:p>
                      <a:r>
                        <a:rPr lang="en-US" sz="1400" dirty="0">
                          <a:hlinkClick r:id="rId2"/>
                        </a:rPr>
                        <a:t>AIDS data repository</a:t>
                      </a:r>
                      <a:endParaRPr lang="LID4096" sz="1400" dirty="0"/>
                    </a:p>
                  </a:txBody>
                  <a:tcPr marL="68580" marR="68580" marT="34290" marB="34290"/>
                </a:tc>
                <a:tc>
                  <a:txBody>
                    <a:bodyPr/>
                    <a:lstStyle/>
                    <a:p>
                      <a:r>
                        <a:rPr lang="en-GB" sz="1400" dirty="0"/>
                        <a:t>A centralised platform with tools to help countries manage and share their HIV and VMMC related data used for national HIV estimations</a:t>
                      </a:r>
                      <a:endParaRPr lang="LID4096" sz="1400" dirty="0"/>
                    </a:p>
                  </a:txBody>
                  <a:tcPr marL="68580" marR="68580" marT="34290" marB="34290"/>
                </a:tc>
                <a:extLst>
                  <a:ext uri="{0D108BD9-81ED-4DB2-BD59-A6C34878D82A}">
                    <a16:rowId xmlns:a16="http://schemas.microsoft.com/office/drawing/2014/main" val="691942824"/>
                  </a:ext>
                </a:extLst>
              </a:tr>
              <a:tr h="829898">
                <a:tc>
                  <a:txBody>
                    <a:bodyPr/>
                    <a:lstStyle/>
                    <a:p>
                      <a:r>
                        <a:rPr lang="en-US" sz="1400" dirty="0"/>
                        <a:t>3</a:t>
                      </a:r>
                      <a:endParaRPr lang="LID4096" sz="1400" dirty="0"/>
                    </a:p>
                  </a:txBody>
                  <a:tcPr marL="68580" marR="68580" marT="34290" marB="34290"/>
                </a:tc>
                <a:tc>
                  <a:txBody>
                    <a:bodyPr/>
                    <a:lstStyle/>
                    <a:p>
                      <a:r>
                        <a:rPr lang="en-US" sz="1400" dirty="0">
                          <a:hlinkClick r:id="rId3"/>
                        </a:rPr>
                        <a:t>Spectrum</a:t>
                      </a:r>
                      <a:r>
                        <a:rPr lang="en-US" sz="1400" dirty="0"/>
                        <a:t> </a:t>
                      </a:r>
                    </a:p>
                    <a:p>
                      <a:r>
                        <a:rPr lang="en-US" sz="1400" dirty="0"/>
                        <a:t>AIDS impact model (AIM)</a:t>
                      </a:r>
                    </a:p>
                    <a:p>
                      <a:r>
                        <a:rPr lang="en-US" sz="1400" dirty="0"/>
                        <a:t>EPP</a:t>
                      </a:r>
                    </a:p>
                    <a:p>
                      <a:r>
                        <a:rPr lang="en-US" sz="1400" dirty="0"/>
                        <a:t>Shiny 90</a:t>
                      </a:r>
                      <a:endParaRPr lang="LID4096" sz="14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Generates national HIV estimates. </a:t>
                      </a:r>
                      <a:r>
                        <a:rPr lang="en-GB" sz="1400" b="0" i="0" kern="1200" dirty="0">
                          <a:solidFill>
                            <a:schemeClr val="dk1"/>
                          </a:solidFill>
                          <a:effectLst/>
                          <a:latin typeface="+mn-lt"/>
                          <a:ea typeface="+mn-ea"/>
                          <a:cs typeface="+mn-cs"/>
                        </a:rPr>
                        <a:t>Projects the consequences of the HIV epidemic, including the # of people living with HIV, new infections, and AIDS deaths by age and sex</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A model used in generalised epidemic countries to estimate incidence trends from prevalence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Generates estimates of the </a:t>
                      </a:r>
                      <a:r>
                        <a:rPr lang="en-GB" sz="1400" b="0" i="0" kern="1200" dirty="0">
                          <a:solidFill>
                            <a:schemeClr val="dk1"/>
                          </a:solidFill>
                          <a:effectLst/>
                          <a:latin typeface="+mn-lt"/>
                          <a:ea typeface="+mn-ea"/>
                          <a:cs typeface="+mn-cs"/>
                        </a:rPr>
                        <a:t>1</a:t>
                      </a:r>
                      <a:r>
                        <a:rPr lang="en-GB" sz="1400" b="0" i="0" kern="1200" baseline="30000" dirty="0">
                          <a:solidFill>
                            <a:schemeClr val="dk1"/>
                          </a:solidFill>
                          <a:effectLst/>
                          <a:latin typeface="+mn-lt"/>
                          <a:ea typeface="+mn-ea"/>
                          <a:cs typeface="+mn-cs"/>
                        </a:rPr>
                        <a:t>st</a:t>
                      </a:r>
                      <a:r>
                        <a:rPr lang="en-GB" sz="1400" b="0" i="0" kern="1200" dirty="0">
                          <a:solidFill>
                            <a:schemeClr val="dk1"/>
                          </a:solidFill>
                          <a:effectLst/>
                          <a:latin typeface="+mn-lt"/>
                          <a:ea typeface="+mn-ea"/>
                          <a:cs typeface="+mn-cs"/>
                        </a:rPr>
                        <a:t> 90 “ </a:t>
                      </a:r>
                      <a:r>
                        <a:rPr lang="en-GB" sz="1400" b="0" i="1" kern="1200" dirty="0">
                          <a:solidFill>
                            <a:schemeClr val="dk1"/>
                          </a:solidFill>
                          <a:effectLst/>
                          <a:latin typeface="+mn-lt"/>
                          <a:ea typeface="+mn-ea"/>
                          <a:cs typeface="+mn-cs"/>
                        </a:rPr>
                        <a:t>what % of people living with HIV know their status</a:t>
                      </a:r>
                      <a:r>
                        <a:rPr lang="en-GB" sz="1400" b="0" i="0" kern="1200" dirty="0">
                          <a:solidFill>
                            <a:schemeClr val="dk1"/>
                          </a:solidFill>
                          <a:effectLst/>
                          <a:latin typeface="+mn-lt"/>
                          <a:ea typeface="+mn-ea"/>
                          <a:cs typeface="+mn-cs"/>
                        </a:rPr>
                        <a:t>”</a:t>
                      </a:r>
                      <a:endParaRPr lang="LID4096" sz="1400" dirty="0"/>
                    </a:p>
                  </a:txBody>
                  <a:tcPr marL="68580" marR="68580" marT="34290" marB="34290"/>
                </a:tc>
                <a:extLst>
                  <a:ext uri="{0D108BD9-81ED-4DB2-BD59-A6C34878D82A}">
                    <a16:rowId xmlns:a16="http://schemas.microsoft.com/office/drawing/2014/main" val="2930264637"/>
                  </a:ext>
                </a:extLst>
              </a:tr>
              <a:tr h="662517">
                <a:tc>
                  <a:txBody>
                    <a:bodyPr/>
                    <a:lstStyle/>
                    <a:p>
                      <a:r>
                        <a:rPr lang="en-US" sz="1400" dirty="0"/>
                        <a:t>6</a:t>
                      </a:r>
                      <a:endParaRPr lang="LID4096" sz="1400" dirty="0"/>
                    </a:p>
                  </a:txBody>
                  <a:tcPr marL="68580" marR="68580" marT="34290" marB="34290"/>
                </a:tc>
                <a:tc>
                  <a:txBody>
                    <a:bodyPr/>
                    <a:lstStyle/>
                    <a:p>
                      <a:r>
                        <a:rPr lang="en-US" sz="1400" dirty="0">
                          <a:hlinkClick r:id="rId4"/>
                        </a:rPr>
                        <a:t>Naomi</a:t>
                      </a:r>
                      <a:endParaRPr lang="LID4096" sz="14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Generates sub national HIV estimates using small area estimates principles. Also generates key indicators used in the PEPFAR </a:t>
                      </a:r>
                      <a:r>
                        <a:rPr lang="en-US" sz="1400" dirty="0" err="1"/>
                        <a:t>datapack</a:t>
                      </a:r>
                      <a:r>
                        <a:rPr lang="en-US" sz="1400" dirty="0"/>
                        <a:t> (target setting tool)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Reviews trends in </a:t>
                      </a:r>
                      <a:r>
                        <a:rPr lang="en-GB" sz="1400" dirty="0"/>
                        <a:t>subnational ART and ANC data  to be used within Naomi and provides visual  quality checks</a:t>
                      </a:r>
                    </a:p>
                  </a:txBody>
                  <a:tcPr marL="68580" marR="68580" marT="34290" marB="34290"/>
                </a:tc>
                <a:extLst>
                  <a:ext uri="{0D108BD9-81ED-4DB2-BD59-A6C34878D82A}">
                    <a16:rowId xmlns:a16="http://schemas.microsoft.com/office/drawing/2014/main" val="3592160966"/>
                  </a:ext>
                </a:extLst>
              </a:tr>
              <a:tr h="617399">
                <a:tc>
                  <a:txBody>
                    <a:bodyPr/>
                    <a:lstStyle/>
                    <a:p>
                      <a:r>
                        <a:rPr lang="en-US" sz="1400" dirty="0"/>
                        <a:t>7</a:t>
                      </a:r>
                      <a:endParaRPr lang="LID4096" sz="1400" dirty="0"/>
                    </a:p>
                  </a:txBody>
                  <a:tcPr marL="68580" marR="68580" marT="34290" marB="34290"/>
                </a:tc>
                <a:tc>
                  <a:txBody>
                    <a:bodyPr/>
                    <a:lstStyle/>
                    <a:p>
                      <a:r>
                        <a:rPr lang="en-US" sz="1400" dirty="0">
                          <a:hlinkClick r:id="rId5"/>
                        </a:rPr>
                        <a:t>DMPPT</a:t>
                      </a:r>
                      <a:endParaRPr lang="LID4096" sz="1400" dirty="0"/>
                    </a:p>
                  </a:txBody>
                  <a:tcPr marL="68580" marR="68580" marT="34290" marB="34290"/>
                </a:tc>
                <a:tc>
                  <a:txBody>
                    <a:bodyPr/>
                    <a:lstStyle/>
                    <a:p>
                      <a:r>
                        <a:rPr lang="en-US" sz="1400" b="0" i="0" kern="1200" dirty="0">
                          <a:solidFill>
                            <a:schemeClr val="dk1"/>
                          </a:solidFill>
                          <a:effectLst/>
                          <a:latin typeface="+mn-lt"/>
                          <a:ea typeface="+mn-ea"/>
                          <a:cs typeface="+mn-cs"/>
                        </a:rPr>
                        <a:t>A monitoring and planning tool that generates coverage estimates and target impact projections for VMMC programs</a:t>
                      </a:r>
                      <a:endParaRPr lang="LID4096" sz="1400" dirty="0"/>
                    </a:p>
                  </a:txBody>
                  <a:tcPr marL="68580" marR="68580" marT="34290" marB="34290"/>
                </a:tc>
                <a:extLst>
                  <a:ext uri="{0D108BD9-81ED-4DB2-BD59-A6C34878D82A}">
                    <a16:rowId xmlns:a16="http://schemas.microsoft.com/office/drawing/2014/main" val="3747004809"/>
                  </a:ext>
                </a:extLst>
              </a:tr>
              <a:tr h="429986">
                <a:tc>
                  <a:txBody>
                    <a:bodyPr/>
                    <a:lstStyle/>
                    <a:p>
                      <a:r>
                        <a:rPr lang="en-US" sz="1400" dirty="0"/>
                        <a:t>8</a:t>
                      </a:r>
                      <a:endParaRPr lang="LID4096" sz="1400" dirty="0"/>
                    </a:p>
                  </a:txBody>
                  <a:tcPr marL="68580" marR="68580" marT="34290" marB="34290"/>
                </a:tc>
                <a:tc>
                  <a:txBody>
                    <a:bodyPr/>
                    <a:lstStyle/>
                    <a:p>
                      <a:r>
                        <a:rPr lang="en-US" sz="1400"/>
                        <a:t>Target setting tool</a:t>
                      </a:r>
                      <a:endParaRPr lang="LID4096" sz="1400" dirty="0"/>
                    </a:p>
                  </a:txBody>
                  <a:tcPr marL="68580" marR="68580" marT="34290" marB="34290"/>
                </a:tc>
                <a:tc>
                  <a:txBody>
                    <a:bodyPr/>
                    <a:lstStyle/>
                    <a:p>
                      <a:r>
                        <a:rPr lang="en-GB" sz="1400" dirty="0"/>
                        <a:t>Assists PEPFAR country teams in setting targets for COP</a:t>
                      </a:r>
                      <a:endParaRPr lang="LID4096" sz="1400" dirty="0"/>
                    </a:p>
                  </a:txBody>
                  <a:tcPr marL="68580" marR="68580" marT="34290" marB="34290"/>
                </a:tc>
                <a:extLst>
                  <a:ext uri="{0D108BD9-81ED-4DB2-BD59-A6C34878D82A}">
                    <a16:rowId xmlns:a16="http://schemas.microsoft.com/office/drawing/2014/main" val="2711671158"/>
                  </a:ext>
                </a:extLst>
              </a:tr>
              <a:tr h="429986">
                <a:tc>
                  <a:txBody>
                    <a:bodyPr/>
                    <a:lstStyle/>
                    <a:p>
                      <a:r>
                        <a:rPr lang="en-US" sz="1400" dirty="0"/>
                        <a:t>9</a:t>
                      </a:r>
                      <a:endParaRPr lang="LID4096" sz="1400" dirty="0"/>
                    </a:p>
                  </a:txBody>
                  <a:tcPr marL="68580" marR="68580" marT="34290" marB="34290"/>
                </a:tc>
                <a:tc>
                  <a:txBody>
                    <a:bodyPr/>
                    <a:lstStyle/>
                    <a:p>
                      <a:r>
                        <a:rPr lang="en-GB" sz="1400" dirty="0">
                          <a:hlinkClick r:id="rId6"/>
                        </a:rPr>
                        <a:t>HIV sub-national estimates viewer</a:t>
                      </a:r>
                      <a:endParaRPr lang="LID4096" sz="1400" dirty="0"/>
                    </a:p>
                  </a:txBody>
                  <a:tcPr marL="68580" marR="68580" marT="34290" marB="34290"/>
                </a:tc>
                <a:tc>
                  <a:txBody>
                    <a:bodyPr/>
                    <a:lstStyle/>
                    <a:p>
                      <a:r>
                        <a:rPr lang="en-US" sz="1400" dirty="0"/>
                        <a:t>Allows viewing of final approved subnational estimates on an annual basis. Includes  circumcision indicators</a:t>
                      </a:r>
                      <a:endParaRPr lang="LID4096" sz="1400" dirty="0"/>
                    </a:p>
                  </a:txBody>
                  <a:tcPr marL="68580" marR="68580" marT="34290" marB="34290"/>
                </a:tc>
                <a:extLst>
                  <a:ext uri="{0D108BD9-81ED-4DB2-BD59-A6C34878D82A}">
                    <a16:rowId xmlns:a16="http://schemas.microsoft.com/office/drawing/2014/main" val="2511900348"/>
                  </a:ext>
                </a:extLst>
              </a:tr>
            </a:tbl>
          </a:graphicData>
        </a:graphic>
      </p:graphicFrame>
      <p:sp>
        <p:nvSpPr>
          <p:cNvPr id="8" name="Title 1">
            <a:extLst>
              <a:ext uri="{FF2B5EF4-FFF2-40B4-BE49-F238E27FC236}">
                <a16:creationId xmlns:a16="http://schemas.microsoft.com/office/drawing/2014/main" id="{B2090104-07E9-4817-8C39-303236BD19A8}"/>
              </a:ext>
            </a:extLst>
          </p:cNvPr>
          <p:cNvSpPr txBox="1">
            <a:spLocks/>
          </p:cNvSpPr>
          <p:nvPr/>
        </p:nvSpPr>
        <p:spPr>
          <a:xfrm>
            <a:off x="1893584" y="104203"/>
            <a:ext cx="7658147" cy="533400"/>
          </a:xfrm>
          <a:prstGeom prst="rect">
            <a:avLst/>
          </a:prstGeom>
          <a:solidFill>
            <a:srgbClr val="3FBAD2"/>
          </a:solidFill>
        </p:spPr>
        <p:txBody>
          <a:bodyPr vert="horz" lIns="68580" tIns="34290" rIns="68580" bIns="34290" rtlCol="0" anchor="b">
            <a:normAutofit fontScale="850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defTabSz="685800"/>
            <a:r>
              <a:rPr lang="en-US" sz="4425" spc="-75" dirty="0">
                <a:latin typeface="Corbel" panose="020B0503020204020204"/>
              </a:rPr>
              <a:t>The various tools and functions</a:t>
            </a:r>
          </a:p>
        </p:txBody>
      </p:sp>
    </p:spTree>
    <p:extLst>
      <p:ext uri="{BB962C8B-B14F-4D97-AF65-F5344CB8AC3E}">
        <p14:creationId xmlns:p14="http://schemas.microsoft.com/office/powerpoint/2010/main" val="2714769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raphical user interface&#10;&#10;Description automatically generated">
            <a:extLst>
              <a:ext uri="{FF2B5EF4-FFF2-40B4-BE49-F238E27FC236}">
                <a16:creationId xmlns:a16="http://schemas.microsoft.com/office/drawing/2014/main" id="{5B7C02CD-9985-AE82-7456-3B06670A5E92}"/>
              </a:ext>
            </a:extLst>
          </p:cNvPr>
          <p:cNvPicPr>
            <a:picLocks noChangeAspect="1"/>
          </p:cNvPicPr>
          <p:nvPr/>
        </p:nvPicPr>
        <p:blipFill>
          <a:blip r:embed="rId3">
            <a:extLst>
              <a:ext uri="{28A0092B-C50C-407E-A947-70E740481C1C}">
                <a14:useLocalDpi xmlns:a14="http://schemas.microsoft.com/office/drawing/2010/main" val="0"/>
              </a:ext>
            </a:extLst>
          </a:blip>
          <a:srcRect l="18939" t="6367" b="36581"/>
          <a:stretch/>
        </p:blipFill>
        <p:spPr>
          <a:xfrm>
            <a:off x="318977" y="3944680"/>
            <a:ext cx="6540913" cy="2697948"/>
          </a:xfrm>
          <a:prstGeom prst="rect">
            <a:avLst/>
          </a:prstGeom>
        </p:spPr>
      </p:pic>
      <p:grpSp>
        <p:nvGrpSpPr>
          <p:cNvPr id="14" name="Group 13">
            <a:extLst>
              <a:ext uri="{FF2B5EF4-FFF2-40B4-BE49-F238E27FC236}">
                <a16:creationId xmlns:a16="http://schemas.microsoft.com/office/drawing/2014/main" id="{8D5EE9BD-C90A-4CB9-BE41-2A78F08D8D12}"/>
              </a:ext>
            </a:extLst>
          </p:cNvPr>
          <p:cNvGrpSpPr/>
          <p:nvPr/>
        </p:nvGrpSpPr>
        <p:grpSpPr>
          <a:xfrm>
            <a:off x="318977" y="444225"/>
            <a:ext cx="2187415" cy="3057320"/>
            <a:chOff x="183921" y="158032"/>
            <a:chExt cx="2187415" cy="3057320"/>
          </a:xfrm>
        </p:grpSpPr>
        <p:sp>
          <p:nvSpPr>
            <p:cNvPr id="5" name="Freeform 4"/>
            <p:cNvSpPr/>
            <p:nvPr/>
          </p:nvSpPr>
          <p:spPr>
            <a:xfrm>
              <a:off x="183921" y="158032"/>
              <a:ext cx="2187415" cy="3057320"/>
            </a:xfrm>
            <a:custGeom>
              <a:avLst/>
              <a:gdLst>
                <a:gd name="connsiteX0" fmla="*/ 0 w 2067055"/>
                <a:gd name="connsiteY0" fmla="*/ 206706 h 4699000"/>
                <a:gd name="connsiteX1" fmla="*/ 206706 w 2067055"/>
                <a:gd name="connsiteY1" fmla="*/ 0 h 4699000"/>
                <a:gd name="connsiteX2" fmla="*/ 1860350 w 2067055"/>
                <a:gd name="connsiteY2" fmla="*/ 0 h 4699000"/>
                <a:gd name="connsiteX3" fmla="*/ 2067056 w 2067055"/>
                <a:gd name="connsiteY3" fmla="*/ 206706 h 4699000"/>
                <a:gd name="connsiteX4" fmla="*/ 2067055 w 2067055"/>
                <a:gd name="connsiteY4" fmla="*/ 4492295 h 4699000"/>
                <a:gd name="connsiteX5" fmla="*/ 1860349 w 2067055"/>
                <a:gd name="connsiteY5" fmla="*/ 4699001 h 4699000"/>
                <a:gd name="connsiteX6" fmla="*/ 206706 w 2067055"/>
                <a:gd name="connsiteY6" fmla="*/ 4699000 h 4699000"/>
                <a:gd name="connsiteX7" fmla="*/ 0 w 2067055"/>
                <a:gd name="connsiteY7" fmla="*/ 4492294 h 4699000"/>
                <a:gd name="connsiteX8" fmla="*/ 0 w 2067055"/>
                <a:gd name="connsiteY8" fmla="*/ 206706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7055" h="4699000">
                  <a:moveTo>
                    <a:pt x="0" y="206706"/>
                  </a:moveTo>
                  <a:cubicBezTo>
                    <a:pt x="0" y="92545"/>
                    <a:pt x="92545" y="0"/>
                    <a:pt x="206706" y="0"/>
                  </a:cubicBezTo>
                  <a:lnTo>
                    <a:pt x="1860350" y="0"/>
                  </a:lnTo>
                  <a:cubicBezTo>
                    <a:pt x="1974511" y="0"/>
                    <a:pt x="2067056" y="92545"/>
                    <a:pt x="2067056" y="206706"/>
                  </a:cubicBezTo>
                  <a:cubicBezTo>
                    <a:pt x="2067056" y="1635236"/>
                    <a:pt x="2067055" y="3063765"/>
                    <a:pt x="2067055" y="4492295"/>
                  </a:cubicBezTo>
                  <a:cubicBezTo>
                    <a:pt x="2067055" y="4606456"/>
                    <a:pt x="1974510" y="4699001"/>
                    <a:pt x="1860349" y="4699001"/>
                  </a:cubicBezTo>
                  <a:lnTo>
                    <a:pt x="206706" y="4699000"/>
                  </a:lnTo>
                  <a:cubicBezTo>
                    <a:pt x="92545" y="4699000"/>
                    <a:pt x="0" y="4606455"/>
                    <a:pt x="0" y="4492294"/>
                  </a:cubicBezTo>
                  <a:lnTo>
                    <a:pt x="0" y="206706"/>
                  </a:lnTo>
                  <a:close/>
                </a:path>
              </a:pathLst>
            </a:custGeom>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290" tIns="1539302" rIns="118290" bIns="828796" numCol="1" spcCol="1270" anchor="ctr" anchorCtr="0">
              <a:noAutofit/>
            </a:bodyPr>
            <a:lstStyle/>
            <a:p>
              <a:pPr marL="0" marR="0" lvl="0" indent="0" algn="ctr" defTabSz="739292" rtl="0" eaLnBrk="1" fontAlgn="auto" latinLnBrk="0" hangingPunct="1">
                <a:lnSpc>
                  <a:spcPct val="90000"/>
                </a:lnSpc>
                <a:spcBef>
                  <a:spcPct val="0"/>
                </a:spcBef>
                <a:spcAft>
                  <a:spcPct val="35000"/>
                </a:spcAft>
                <a:buClrTx/>
                <a:buSzTx/>
                <a:buFontTx/>
                <a:buNone/>
                <a:tabLst/>
                <a:defRPr/>
              </a:pPr>
              <a:endParaRPr kumimoji="0" lang="en-US" sz="1663" b="0" i="0" u="none" strike="noStrike" kern="1200" cap="none" spc="0" normalizeH="0" baseline="0" noProof="0" dirty="0">
                <a:ln>
                  <a:noFill/>
                </a:ln>
                <a:solidFill>
                  <a:srgbClr val="FFFFFF"/>
                </a:solidFill>
                <a:effectLst/>
                <a:uLnTx/>
                <a:uFillTx/>
                <a:latin typeface="Franklin Gothic Book" panose="020B0503020102020204" pitchFamily="34" charset="0"/>
                <a:ea typeface="+mn-ea"/>
                <a:cs typeface="+mn-cs"/>
              </a:endParaRPr>
            </a:p>
            <a:p>
              <a:pPr marL="0" marR="0" lvl="0" indent="0" algn="ctr" defTabSz="739292" rtl="0" eaLnBrk="1" fontAlgn="auto" latinLnBrk="0" hangingPunct="1">
                <a:lnSpc>
                  <a:spcPct val="90000"/>
                </a:lnSpc>
                <a:spcBef>
                  <a:spcPct val="0"/>
                </a:spcBef>
                <a:spcAft>
                  <a:spcPct val="35000"/>
                </a:spcAft>
                <a:buClrTx/>
                <a:buSzTx/>
                <a:buFontTx/>
                <a:buNone/>
                <a:tabLst/>
                <a:defRPr/>
              </a:pPr>
              <a:endParaRPr kumimoji="0" lang="en-US" sz="1663" b="0" i="0" u="none" strike="noStrike" kern="1200" cap="none" spc="0" normalizeH="0" baseline="0" noProof="0" dirty="0">
                <a:ln>
                  <a:noFill/>
                </a:ln>
                <a:solidFill>
                  <a:srgbClr val="FFFFFF"/>
                </a:solidFill>
                <a:effectLst/>
                <a:uLnTx/>
                <a:uFillTx/>
                <a:latin typeface="Franklin Gothic Book" panose="020B0503020102020204" pitchFamily="34" charset="0"/>
                <a:ea typeface="+mn-ea"/>
                <a:cs typeface="+mn-cs"/>
              </a:endParaRPr>
            </a:p>
            <a:p>
              <a:pPr marL="0" marR="0" lvl="0" indent="0" algn="ctr" defTabSz="739292" rtl="0" eaLnBrk="1" fontAlgn="auto" latinLnBrk="0" hangingPunct="1">
                <a:lnSpc>
                  <a:spcPct val="90000"/>
                </a:lnSpc>
                <a:spcBef>
                  <a:spcPct val="0"/>
                </a:spcBef>
                <a:spcAft>
                  <a:spcPct val="35000"/>
                </a:spcAft>
                <a:buClrTx/>
                <a:buSzTx/>
                <a:buFontTx/>
                <a:buNone/>
                <a:tabLst/>
                <a:defRPr/>
              </a:pPr>
              <a:endParaRPr kumimoji="0" lang="en-US" sz="1663" b="0" i="0" u="none" strike="noStrike" kern="1200" cap="none" spc="0" normalizeH="0" baseline="0" noProof="0" dirty="0">
                <a:ln>
                  <a:noFill/>
                </a:ln>
                <a:solidFill>
                  <a:srgbClr val="FFFFFF"/>
                </a:solidFill>
                <a:effectLst/>
                <a:uLnTx/>
                <a:uFillTx/>
                <a:latin typeface="Franklin Gothic Book" panose="020B0503020102020204" pitchFamily="34" charset="0"/>
                <a:ea typeface="+mn-ea"/>
                <a:cs typeface="+mn-cs"/>
              </a:endParaRPr>
            </a:p>
            <a:p>
              <a:pPr marL="0" marR="0" lvl="0" indent="0" algn="ctr" defTabSz="739292" rtl="0" eaLnBrk="1" fontAlgn="auto" latinLnBrk="0" hangingPunct="1">
                <a:lnSpc>
                  <a:spcPct val="90000"/>
                </a:lnSpc>
                <a:spcBef>
                  <a:spcPct val="0"/>
                </a:spcBef>
                <a:spcAft>
                  <a:spcPct val="35000"/>
                </a:spcAft>
                <a:buClrTx/>
                <a:buSzTx/>
                <a:buFontTx/>
                <a:buNone/>
                <a:tabLst/>
                <a:defRPr/>
              </a:pPr>
              <a:endParaRPr kumimoji="0" lang="en-US" sz="1663" b="0" i="0" u="none" strike="noStrike" kern="1200" cap="none" spc="0" normalizeH="0" baseline="0" noProof="0" dirty="0">
                <a:ln>
                  <a:noFill/>
                </a:ln>
                <a:solidFill>
                  <a:srgbClr val="FFFFFF"/>
                </a:solidFill>
                <a:effectLst/>
                <a:uLnTx/>
                <a:uFillTx/>
                <a:latin typeface="Franklin Gothic Book" panose="020B0503020102020204" pitchFamily="34" charset="0"/>
                <a:ea typeface="+mn-ea"/>
                <a:cs typeface="+mn-cs"/>
              </a:endParaRPr>
            </a:p>
            <a:p>
              <a:pPr marL="0" marR="0" lvl="0" indent="0" algn="ctr" defTabSz="739292" rtl="0" eaLnBrk="1" fontAlgn="auto" latinLnBrk="0" hangingPunct="1">
                <a:lnSpc>
                  <a:spcPct val="90000"/>
                </a:lnSpc>
                <a:spcBef>
                  <a:spcPct val="0"/>
                </a:spcBef>
                <a:spcAft>
                  <a:spcPct val="35000"/>
                </a:spcAft>
                <a:buClrTx/>
                <a:buSzTx/>
                <a:buFontTx/>
                <a:buNone/>
                <a:tabLst/>
                <a:defRPr/>
              </a:pPr>
              <a:endParaRPr kumimoji="0" lang="en-US" sz="1663" b="0" i="0" u="none" strike="noStrike" kern="1200" cap="none" spc="0" normalizeH="0" baseline="0" noProof="0" dirty="0">
                <a:ln>
                  <a:noFill/>
                </a:ln>
                <a:solidFill>
                  <a:srgbClr val="FFFFFF"/>
                </a:solidFill>
                <a:effectLst/>
                <a:uLnTx/>
                <a:uFillTx/>
                <a:latin typeface="Franklin Gothic Book" panose="020B0503020102020204" pitchFamily="34" charset="0"/>
                <a:ea typeface="+mn-ea"/>
                <a:cs typeface="+mn-cs"/>
              </a:endParaRPr>
            </a:p>
            <a:p>
              <a:pPr marL="0" marR="0" lvl="0" indent="0" algn="ctr" defTabSz="739292"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The Decision Makers’ Program Planning Toolkit (DMPPT) 2 Online</a:t>
              </a:r>
            </a:p>
            <a:p>
              <a:pPr marL="0" marR="0" lvl="0" indent="0" algn="ctr" defTabSz="739292" rtl="0" eaLnBrk="1" fontAlgn="auto" latinLnBrk="0" hangingPunct="1">
                <a:lnSpc>
                  <a:spcPct val="90000"/>
                </a:lnSpc>
                <a:spcBef>
                  <a:spcPct val="0"/>
                </a:spcBef>
                <a:spcAft>
                  <a:spcPct val="35000"/>
                </a:spcAft>
                <a:buClrTx/>
                <a:buSzTx/>
                <a:buFontTx/>
                <a:buNone/>
                <a:tabLst/>
                <a:defRPr/>
              </a:pPr>
              <a:endParaRPr kumimoji="0" lang="en-US" sz="1663" b="0" i="0" u="none" strike="noStrike" kern="1200" cap="none" spc="0" normalizeH="0" baseline="0" noProof="0" dirty="0">
                <a:ln>
                  <a:noFill/>
                </a:ln>
                <a:solidFill>
                  <a:srgbClr val="FFFFFF"/>
                </a:solidFill>
                <a:effectLst/>
                <a:uLnTx/>
                <a:uFillTx/>
                <a:latin typeface="Franklin Gothic Book" panose="020B0503020102020204" pitchFamily="34" charset="0"/>
                <a:ea typeface="+mn-ea"/>
                <a:cs typeface="+mn-cs"/>
              </a:endParaRPr>
            </a:p>
          </p:txBody>
        </p:sp>
        <p:sp>
          <p:nvSpPr>
            <p:cNvPr id="6" name="Oval 5"/>
            <p:cNvSpPr/>
            <p:nvPr/>
          </p:nvSpPr>
          <p:spPr>
            <a:xfrm>
              <a:off x="524956" y="361654"/>
              <a:ext cx="1505345" cy="1611232"/>
            </a:xfrm>
            <a:prstGeom prst="ellipse">
              <a:avLst/>
            </a:prstGeom>
            <a:solidFill>
              <a:schemeClr val="accent6">
                <a:lumMod val="50000"/>
              </a:schemeClr>
            </a:solidFill>
            <a:ln>
              <a:solidFill>
                <a:schemeClr val="accent1"/>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hueOff val="0"/>
                    <a:satOff val="0"/>
                    <a:lumOff val="0"/>
                    <a:alphaOff val="0"/>
                  </a:prstClr>
                </a:solidFill>
                <a:effectLst/>
                <a:uLnTx/>
                <a:uFillTx/>
                <a:latin typeface="Century Gothic" panose="020B0502020202020204"/>
                <a:ea typeface="+mn-ea"/>
                <a:cs typeface="+mn-cs"/>
              </a:endParaRPr>
            </a:p>
          </p:txBody>
        </p:sp>
        <p:pic>
          <p:nvPicPr>
            <p:cNvPr id="7" name="Picture 30" descr="Related image"/>
            <p:cNvPicPr>
              <a:picLocks noChangeAspect="1" noChangeArrowheads="1"/>
            </p:cNvPicPr>
            <p:nvPr/>
          </p:nvPicPr>
          <p:blipFill>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7429" y="715003"/>
              <a:ext cx="900399" cy="896742"/>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10" name="Content Placeholder 4" descr="Graphical user interface, application">
            <a:extLst>
              <a:ext uri="{FF2B5EF4-FFF2-40B4-BE49-F238E27FC236}">
                <a16:creationId xmlns:a16="http://schemas.microsoft.com/office/drawing/2014/main" id="{C39EADCA-FFD1-9F6D-EF1D-69AF64B37BFA}"/>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7051276" y="140069"/>
            <a:ext cx="4923565" cy="3665633"/>
          </a:xfrm>
          <a:ln>
            <a:noFill/>
          </a:ln>
        </p:spPr>
      </p:pic>
      <p:pic>
        <p:nvPicPr>
          <p:cNvPr id="11" name="Picture 10" descr="Graphical user interface, application&#10;&#10;Description automatically generated">
            <a:extLst>
              <a:ext uri="{FF2B5EF4-FFF2-40B4-BE49-F238E27FC236}">
                <a16:creationId xmlns:a16="http://schemas.microsoft.com/office/drawing/2014/main" id="{833D550C-EC9B-F917-1D7A-E5B79FA31DAC}"/>
              </a:ext>
            </a:extLst>
          </p:cNvPr>
          <p:cNvPicPr>
            <a:picLocks noChangeAspect="1"/>
          </p:cNvPicPr>
          <p:nvPr/>
        </p:nvPicPr>
        <p:blipFill>
          <a:blip r:embed="rId6">
            <a:extLst>
              <a:ext uri="{28A0092B-C50C-407E-A947-70E740481C1C}">
                <a14:useLocalDpi xmlns:a14="http://schemas.microsoft.com/office/drawing/2010/main" val="0"/>
              </a:ext>
            </a:extLst>
          </a:blip>
          <a:srcRect l="24339" t="7286" b="10544"/>
          <a:stretch/>
        </p:blipFill>
        <p:spPr>
          <a:xfrm>
            <a:off x="7828790" y="3944680"/>
            <a:ext cx="3368536" cy="2697948"/>
          </a:xfrm>
          <a:prstGeom prst="rect">
            <a:avLst/>
          </a:prstGeom>
        </p:spPr>
      </p:pic>
      <p:sp>
        <p:nvSpPr>
          <p:cNvPr id="13" name="TextBox 12">
            <a:extLst>
              <a:ext uri="{FF2B5EF4-FFF2-40B4-BE49-F238E27FC236}">
                <a16:creationId xmlns:a16="http://schemas.microsoft.com/office/drawing/2014/main" id="{4E6E09B9-A8FE-B341-0AB3-2D99A7795274}"/>
              </a:ext>
            </a:extLst>
          </p:cNvPr>
          <p:cNvSpPr txBox="1"/>
          <p:nvPr/>
        </p:nvSpPr>
        <p:spPr>
          <a:xfrm>
            <a:off x="2808865" y="276015"/>
            <a:ext cx="4098209" cy="34470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ptos" panose="020B0004020202020204" pitchFamily="34" charset="0"/>
                <a:ea typeface="+mn-ea"/>
                <a:cs typeface="+mn-cs"/>
              </a:rPr>
              <a:t>The DMPPT 2 Online allows country teams to generate VMMC targets and analyses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ptos" panose="020B0004020202020204" pitchFamily="34" charset="0"/>
                <a:ea typeface="+mn-ea"/>
                <a:cs typeface="+mn-cs"/>
                <a:sym typeface="Wingdings" panose="05000000000000000000" pitchFamily="2" charset="2"/>
              </a:rPr>
              <a:t>	Freely available at</a:t>
            </a: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ptos" panose="020B0004020202020204" pitchFamily="34" charset="0"/>
                <a:ea typeface="+mn-ea"/>
                <a:cs typeface="+mn-cs"/>
                <a:sym typeface="Wingdings" panose="05000000000000000000" pitchFamily="2" charset="2"/>
              </a:rPr>
              <a:t>     	</a:t>
            </a:r>
            <a:r>
              <a:rPr kumimoji="0" lang="en-US" sz="2400" b="0" i="0" u="sng" strike="noStrike" kern="1200" cap="none" spc="0" normalizeH="0" baseline="0" noProof="0" dirty="0">
                <a:ln w="0"/>
                <a:solidFill>
                  <a:srgbClr val="ACD433"/>
                </a:solidFill>
                <a:effectLst>
                  <a:outerShdw blurRad="38100" dist="19050" dir="2700000" algn="tl" rotWithShape="0">
                    <a:prstClr val="black">
                      <a:alpha val="40000"/>
                    </a:prstClr>
                  </a:outerShdw>
                </a:effectLst>
                <a:uLnTx/>
                <a:uFillTx/>
                <a:latin typeface="Aptos" panose="020B0004020202020204" pitchFamily="34" charset="0"/>
                <a:ea typeface="+mn-ea"/>
                <a:cs typeface="+mn-cs"/>
                <a:hlinkClick r:id="rId7"/>
              </a:rPr>
              <a:t>www.vmmcipt.org</a:t>
            </a:r>
            <a:endParaRPr kumimoji="0" lang="en-US" sz="2400" b="0" i="0" u="sng" strike="noStrike" kern="1200" cap="none" spc="0" normalizeH="0" baseline="0" noProof="0" dirty="0">
              <a:ln w="0"/>
              <a:solidFill>
                <a:srgbClr val="ACD433"/>
              </a:solidFill>
              <a:effectLst>
                <a:outerShdw blurRad="38100" dist="19050" dir="2700000" algn="tl" rotWithShape="0">
                  <a:prstClr val="black">
                    <a:alpha val="40000"/>
                  </a:prstClr>
                </a:outerShdw>
              </a:effectLst>
              <a:uLnTx/>
              <a:uFillTx/>
              <a:latin typeface="Aptos"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ptos" panose="020B0004020202020204" pitchFamily="34" charset="0"/>
                <a:ea typeface="+mn-ea"/>
                <a:cs typeface="+mn-cs"/>
              </a:rPr>
              <a:t>Maintained by Avenir Health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ptos" panose="020B0004020202020204" pitchFamily="34" charset="0"/>
                <a:ea typeface="+mn-ea"/>
                <a:cs typeface="+mn-cs"/>
              </a:rPr>
              <a:t>For questions, contact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w="0"/>
                <a:solidFill>
                  <a:srgbClr val="ACD433"/>
                </a:solidFill>
                <a:effectLst>
                  <a:outerShdw blurRad="38100" dist="19050" dir="2700000" algn="tl" rotWithShape="0">
                    <a:prstClr val="black">
                      <a:alpha val="40000"/>
                    </a:prstClr>
                  </a:outerShdw>
                </a:effectLst>
                <a:uLnTx/>
                <a:uFillTx/>
                <a:latin typeface="Aptos" panose="020B0004020202020204" pitchFamily="34" charset="0"/>
                <a:ea typeface="+mn-ea"/>
                <a:cs typeface="+mn-cs"/>
              </a:rPr>
              <a:t>VMMC-Avenir@GoogleGroups.com</a:t>
            </a:r>
            <a:endParaRPr kumimoji="0" lang="en-US" sz="2400" b="0" i="0" u="none" strike="noStrike" kern="1200" cap="none" spc="0" normalizeH="0" baseline="0" noProof="0" dirty="0">
              <a:ln w="0"/>
              <a:solidFill>
                <a:srgbClr val="ACD433"/>
              </a:solidFill>
              <a:effectLst>
                <a:outerShdw blurRad="38100" dist="19050" dir="2700000" algn="tl" rotWithShape="0">
                  <a:prstClr val="black">
                    <a:alpha val="40000"/>
                  </a:prstClr>
                </a:outerShdw>
              </a:effectLs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4127293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34820D6-4AAF-4EAC-BBE6-17DC6C223E44}"/>
              </a:ext>
            </a:extLst>
          </p:cNvPr>
          <p:cNvGrpSpPr/>
          <p:nvPr/>
        </p:nvGrpSpPr>
        <p:grpSpPr>
          <a:xfrm>
            <a:off x="312839" y="1679354"/>
            <a:ext cx="11342801" cy="4442905"/>
            <a:chOff x="710" y="797086"/>
            <a:chExt cx="12114251" cy="5188894"/>
          </a:xfrm>
        </p:grpSpPr>
        <p:pic>
          <p:nvPicPr>
            <p:cNvPr id="13" name="Picture 12">
              <a:extLst>
                <a:ext uri="{FF2B5EF4-FFF2-40B4-BE49-F238E27FC236}">
                  <a16:creationId xmlns:a16="http://schemas.microsoft.com/office/drawing/2014/main" id="{4570441A-93AC-4362-AA73-5F9570E527E4}"/>
                </a:ext>
              </a:extLst>
            </p:cNvPr>
            <p:cNvPicPr>
              <a:picLocks noChangeAspect="1"/>
            </p:cNvPicPr>
            <p:nvPr/>
          </p:nvPicPr>
          <p:blipFill>
            <a:blip r:embed="rId3"/>
            <a:stretch>
              <a:fillRect/>
            </a:stretch>
          </p:blipFill>
          <p:spPr>
            <a:xfrm>
              <a:off x="27017" y="797086"/>
              <a:ext cx="4019757" cy="4216617"/>
            </a:xfrm>
            <a:prstGeom prst="rect">
              <a:avLst/>
            </a:prstGeom>
          </p:spPr>
        </p:pic>
        <p:sp>
          <p:nvSpPr>
            <p:cNvPr id="14" name="TextBox 13">
              <a:extLst>
                <a:ext uri="{FF2B5EF4-FFF2-40B4-BE49-F238E27FC236}">
                  <a16:creationId xmlns:a16="http://schemas.microsoft.com/office/drawing/2014/main" id="{4F5AAE16-DC34-4793-BDBA-06B96654F072}"/>
                </a:ext>
              </a:extLst>
            </p:cNvPr>
            <p:cNvSpPr txBox="1"/>
            <p:nvPr/>
          </p:nvSpPr>
          <p:spPr>
            <a:xfrm>
              <a:off x="1556657" y="5554635"/>
              <a:ext cx="20638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Admin level 2</a:t>
              </a:r>
            </a:p>
          </p:txBody>
        </p:sp>
        <p:sp>
          <p:nvSpPr>
            <p:cNvPr id="16" name="TextBox 15">
              <a:extLst>
                <a:ext uri="{FF2B5EF4-FFF2-40B4-BE49-F238E27FC236}">
                  <a16:creationId xmlns:a16="http://schemas.microsoft.com/office/drawing/2014/main" id="{49037785-4DD9-43D7-8678-CD5A8C783600}"/>
                </a:ext>
              </a:extLst>
            </p:cNvPr>
            <p:cNvSpPr txBox="1"/>
            <p:nvPr/>
          </p:nvSpPr>
          <p:spPr>
            <a:xfrm>
              <a:off x="5693228" y="5554635"/>
              <a:ext cx="1752413" cy="4313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Admin level 1</a:t>
              </a:r>
            </a:p>
          </p:txBody>
        </p:sp>
        <p:sp>
          <p:nvSpPr>
            <p:cNvPr id="17" name="TextBox 16">
              <a:extLst>
                <a:ext uri="{FF2B5EF4-FFF2-40B4-BE49-F238E27FC236}">
                  <a16:creationId xmlns:a16="http://schemas.microsoft.com/office/drawing/2014/main" id="{2317019A-269B-4E42-95C1-2C6E56C59851}"/>
                </a:ext>
              </a:extLst>
            </p:cNvPr>
            <p:cNvSpPr txBox="1"/>
            <p:nvPr/>
          </p:nvSpPr>
          <p:spPr>
            <a:xfrm>
              <a:off x="10098733" y="5552754"/>
              <a:ext cx="12469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National</a:t>
              </a:r>
            </a:p>
          </p:txBody>
        </p:sp>
        <p:pic>
          <p:nvPicPr>
            <p:cNvPr id="18" name="Picture 17">
              <a:extLst>
                <a:ext uri="{FF2B5EF4-FFF2-40B4-BE49-F238E27FC236}">
                  <a16:creationId xmlns:a16="http://schemas.microsoft.com/office/drawing/2014/main" id="{0A8807DD-A2AE-4443-B320-438A648F6A29}"/>
                </a:ext>
              </a:extLst>
            </p:cNvPr>
            <p:cNvPicPr>
              <a:picLocks noChangeAspect="1"/>
            </p:cNvPicPr>
            <p:nvPr/>
          </p:nvPicPr>
          <p:blipFill>
            <a:blip r:embed="rId4"/>
            <a:stretch>
              <a:fillRect/>
            </a:stretch>
          </p:blipFill>
          <p:spPr>
            <a:xfrm>
              <a:off x="710" y="4105321"/>
              <a:ext cx="1194920" cy="1816765"/>
            </a:xfrm>
            <a:prstGeom prst="rect">
              <a:avLst/>
            </a:prstGeom>
          </p:spPr>
        </p:pic>
        <p:pic>
          <p:nvPicPr>
            <p:cNvPr id="20" name="Picture 19">
              <a:extLst>
                <a:ext uri="{FF2B5EF4-FFF2-40B4-BE49-F238E27FC236}">
                  <a16:creationId xmlns:a16="http://schemas.microsoft.com/office/drawing/2014/main" id="{9194DF04-EDA9-49F6-994F-0FF6492098CA}"/>
                </a:ext>
              </a:extLst>
            </p:cNvPr>
            <p:cNvPicPr>
              <a:picLocks noChangeAspect="1"/>
            </p:cNvPicPr>
            <p:nvPr/>
          </p:nvPicPr>
          <p:blipFill>
            <a:blip r:embed="rId5"/>
            <a:stretch>
              <a:fillRect/>
            </a:stretch>
          </p:blipFill>
          <p:spPr>
            <a:xfrm>
              <a:off x="4058204" y="808516"/>
              <a:ext cx="4045158" cy="4229317"/>
            </a:xfrm>
            <a:prstGeom prst="rect">
              <a:avLst/>
            </a:prstGeom>
          </p:spPr>
        </p:pic>
        <p:pic>
          <p:nvPicPr>
            <p:cNvPr id="21" name="Picture 20">
              <a:extLst>
                <a:ext uri="{FF2B5EF4-FFF2-40B4-BE49-F238E27FC236}">
                  <a16:creationId xmlns:a16="http://schemas.microsoft.com/office/drawing/2014/main" id="{D5497D63-E8D3-42D6-A265-4815DE5596D0}"/>
                </a:ext>
              </a:extLst>
            </p:cNvPr>
            <p:cNvPicPr>
              <a:picLocks noChangeAspect="1"/>
            </p:cNvPicPr>
            <p:nvPr/>
          </p:nvPicPr>
          <p:blipFill>
            <a:blip r:embed="rId6"/>
            <a:stretch>
              <a:fillRect/>
            </a:stretch>
          </p:blipFill>
          <p:spPr>
            <a:xfrm>
              <a:off x="8082504" y="827567"/>
              <a:ext cx="4032457" cy="4210266"/>
            </a:xfrm>
            <a:prstGeom prst="rect">
              <a:avLst/>
            </a:prstGeom>
          </p:spPr>
        </p:pic>
      </p:grpSp>
      <p:sp>
        <p:nvSpPr>
          <p:cNvPr id="22" name="TextBox 21">
            <a:extLst>
              <a:ext uri="{FF2B5EF4-FFF2-40B4-BE49-F238E27FC236}">
                <a16:creationId xmlns:a16="http://schemas.microsoft.com/office/drawing/2014/main" id="{2A3FE253-E589-4412-9836-B75D34992A6B}"/>
              </a:ext>
            </a:extLst>
          </p:cNvPr>
          <p:cNvSpPr txBox="1"/>
          <p:nvPr/>
        </p:nvSpPr>
        <p:spPr>
          <a:xfrm>
            <a:off x="118814" y="6298258"/>
            <a:ext cx="9794307" cy="430887"/>
          </a:xfrm>
          <a:prstGeom prst="rect">
            <a:avLst/>
          </a:prstGeom>
          <a:noFill/>
        </p:spPr>
        <p:txBody>
          <a:bodyPr wrap="square">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t>Source: Special analysis by Avenir Health using the DMPPT2. VMMC and estimates data source</a:t>
            </a:r>
            <a:endPar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t>Note: Countries with available data: Botswana, Eswatini, Kenya, Lesotho, Mozambique, Rwanda, South Sudan, United Republic of Tanzania, Zambia, Zimbabwe.</a:t>
            </a:r>
            <a:endPar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6B7924C6-670D-903A-52F4-E820501586A4}"/>
              </a:ext>
            </a:extLst>
          </p:cNvPr>
          <p:cNvSpPr txBox="1">
            <a:spLocks/>
          </p:cNvSpPr>
          <p:nvPr/>
        </p:nvSpPr>
        <p:spPr>
          <a:xfrm>
            <a:off x="118814" y="157914"/>
            <a:ext cx="11591453" cy="1266224"/>
          </a:xfrm>
          <a:prstGeom prst="rect">
            <a:avLst/>
          </a:prstGeom>
        </p:spPr>
        <p:txBody>
          <a:bodyPr vert="horz" lIns="0" tIns="0" rIns="0" bIns="0" rtlCol="0" anchor="t">
            <a:normAutofit fontScale="90000" lnSpcReduction="20000"/>
          </a:bodyPr>
          <a:lstStyle>
            <a:lvl1pPr>
              <a:lnSpc>
                <a:spcPct val="100000"/>
              </a:lnSpc>
              <a:spcBef>
                <a:spcPct val="0"/>
              </a:spcBef>
              <a:buNone/>
              <a:defRPr sz="3200">
                <a:solidFill>
                  <a:schemeClr val="tx2"/>
                </a:solidFill>
                <a:latin typeface="DM Sans" pitchFamily="2" charset="77"/>
                <a:ea typeface="+mj-ea"/>
                <a:cs typeface="+mj-cs"/>
              </a:defRPr>
            </a:lvl1pPr>
          </a:lstStyle>
          <a:p>
            <a:r>
              <a:rPr lang="en-GB" sz="3200" dirty="0">
                <a:hlinkClick r:id="rId7"/>
              </a:rPr>
              <a:t>HIV sub-national estimates viewer</a:t>
            </a:r>
            <a:endParaRPr lang="LID4096" sz="3200" dirty="0"/>
          </a:p>
          <a:p>
            <a:endParaRPr lang="en-IN" dirty="0"/>
          </a:p>
          <a:p>
            <a:br>
              <a:rPr lang="en-US"/>
            </a:br>
            <a:r>
              <a:rPr lang="en-US" sz="1600"/>
              <a:t>VMMC </a:t>
            </a:r>
            <a:r>
              <a:rPr lang="en-US" sz="1600" dirty="0"/>
              <a:t>coverage at the national and subnational levels in VMMC priority countries, </a:t>
            </a:r>
            <a:r>
              <a:rPr lang="en-US" sz="1600" dirty="0">
                <a:solidFill>
                  <a:srgbClr val="C00000"/>
                </a:solidFill>
              </a:rPr>
              <a:t>data from 2021</a:t>
            </a:r>
          </a:p>
          <a:p>
            <a:endParaRPr lang="en-US" dirty="0"/>
          </a:p>
        </p:txBody>
      </p:sp>
    </p:spTree>
    <p:extLst>
      <p:ext uri="{BB962C8B-B14F-4D97-AF65-F5344CB8AC3E}">
        <p14:creationId xmlns:p14="http://schemas.microsoft.com/office/powerpoint/2010/main" val="3557096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32778-ED2F-4499-B666-D6170B87296B}"/>
              </a:ext>
            </a:extLst>
          </p:cNvPr>
          <p:cNvSpPr>
            <a:spLocks noGrp="1"/>
          </p:cNvSpPr>
          <p:nvPr>
            <p:ph type="title"/>
          </p:nvPr>
        </p:nvSpPr>
        <p:spPr>
          <a:xfrm>
            <a:off x="1623153" y="274638"/>
            <a:ext cx="8780442" cy="944562"/>
          </a:xfrm>
        </p:spPr>
        <p:txBody>
          <a:bodyPr>
            <a:normAutofit fontScale="90000"/>
          </a:bodyPr>
          <a:lstStyle/>
          <a:p>
            <a:r>
              <a:rPr lang="en-US" dirty="0"/>
              <a:t>Upload the completed VMMC output file to ADR, run Naomi and generate your </a:t>
            </a:r>
            <a:r>
              <a:rPr lang="en-US" dirty="0" err="1"/>
              <a:t>datapack</a:t>
            </a:r>
            <a:endParaRPr lang="en-US" dirty="0"/>
          </a:p>
        </p:txBody>
      </p:sp>
      <p:sp>
        <p:nvSpPr>
          <p:cNvPr id="9" name="TextBox 8">
            <a:extLst>
              <a:ext uri="{FF2B5EF4-FFF2-40B4-BE49-F238E27FC236}">
                <a16:creationId xmlns:a16="http://schemas.microsoft.com/office/drawing/2014/main" id="{24F7A30B-8EF6-40C4-A70B-AD5F4D055018}"/>
              </a:ext>
            </a:extLst>
          </p:cNvPr>
          <p:cNvSpPr txBox="1"/>
          <p:nvPr/>
        </p:nvSpPr>
        <p:spPr>
          <a:xfrm>
            <a:off x="1933074" y="5383034"/>
            <a:ext cx="7620000" cy="646331"/>
          </a:xfrm>
          <a:prstGeom prst="rect">
            <a:avLst/>
          </a:prstGeom>
          <a:solidFill>
            <a:schemeClr val="accent1">
              <a:lumMod val="60000"/>
              <a:lumOff val="40000"/>
            </a:schemeClr>
          </a:solidFill>
          <a:ln w="76200">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Use the Output file during the subnational estimation process to generate a data pack which include VMMC indicators</a:t>
            </a:r>
          </a:p>
        </p:txBody>
      </p:sp>
      <p:pic>
        <p:nvPicPr>
          <p:cNvPr id="5" name="Picture 4">
            <a:extLst>
              <a:ext uri="{FF2B5EF4-FFF2-40B4-BE49-F238E27FC236}">
                <a16:creationId xmlns:a16="http://schemas.microsoft.com/office/drawing/2014/main" id="{E0920FC9-AE66-DEB3-4448-0D50F3EE9719}"/>
              </a:ext>
            </a:extLst>
          </p:cNvPr>
          <p:cNvPicPr>
            <a:picLocks noChangeAspect="1"/>
          </p:cNvPicPr>
          <p:nvPr/>
        </p:nvPicPr>
        <p:blipFill>
          <a:blip r:embed="rId2"/>
          <a:stretch>
            <a:fillRect/>
          </a:stretch>
        </p:blipFill>
        <p:spPr>
          <a:xfrm>
            <a:off x="2080504" y="1490398"/>
            <a:ext cx="1297159" cy="3621436"/>
          </a:xfrm>
          <a:prstGeom prst="rect">
            <a:avLst/>
          </a:prstGeom>
        </p:spPr>
      </p:pic>
      <p:sp>
        <p:nvSpPr>
          <p:cNvPr id="6" name="Arrow: Right 5">
            <a:extLst>
              <a:ext uri="{FF2B5EF4-FFF2-40B4-BE49-F238E27FC236}">
                <a16:creationId xmlns:a16="http://schemas.microsoft.com/office/drawing/2014/main" id="{0D9F2B93-3182-7337-7211-B1B4E7D8C765}"/>
              </a:ext>
            </a:extLst>
          </p:cNvPr>
          <p:cNvSpPr/>
          <p:nvPr/>
        </p:nvSpPr>
        <p:spPr>
          <a:xfrm>
            <a:off x="3518053" y="3018622"/>
            <a:ext cx="914400" cy="3084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ID4096"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8" name="Picture 7">
            <a:extLst>
              <a:ext uri="{FF2B5EF4-FFF2-40B4-BE49-F238E27FC236}">
                <a16:creationId xmlns:a16="http://schemas.microsoft.com/office/drawing/2014/main" id="{BA4C04B8-58DF-7006-0CA1-B32120367BAD}"/>
              </a:ext>
            </a:extLst>
          </p:cNvPr>
          <p:cNvPicPr>
            <a:picLocks noChangeAspect="1"/>
          </p:cNvPicPr>
          <p:nvPr/>
        </p:nvPicPr>
        <p:blipFill>
          <a:blip r:embed="rId3"/>
          <a:stretch>
            <a:fillRect/>
          </a:stretch>
        </p:blipFill>
        <p:spPr>
          <a:xfrm>
            <a:off x="3868355" y="3429000"/>
            <a:ext cx="2716269" cy="1127508"/>
          </a:xfrm>
          <a:prstGeom prst="rect">
            <a:avLst/>
          </a:prstGeom>
        </p:spPr>
      </p:pic>
      <p:sp>
        <p:nvSpPr>
          <p:cNvPr id="10" name="Content Placeholder 5">
            <a:extLst>
              <a:ext uri="{FF2B5EF4-FFF2-40B4-BE49-F238E27FC236}">
                <a16:creationId xmlns:a16="http://schemas.microsoft.com/office/drawing/2014/main" id="{C101ABFD-74FE-4A77-5D26-64BD0EA9F3FB}"/>
              </a:ext>
            </a:extLst>
          </p:cNvPr>
          <p:cNvSpPr>
            <a:spLocks noGrp="1"/>
          </p:cNvSpPr>
          <p:nvPr>
            <p:ph idx="1"/>
          </p:nvPr>
        </p:nvSpPr>
        <p:spPr>
          <a:xfrm>
            <a:off x="4432454" y="2411639"/>
            <a:ext cx="1830863" cy="944562"/>
          </a:xfrm>
        </p:spPr>
        <p:txBody>
          <a:bodyPr>
            <a:normAutofit fontScale="92500"/>
          </a:bodyPr>
          <a:lstStyle/>
          <a:p>
            <a:pPr marL="34290" indent="0">
              <a:buNone/>
            </a:pPr>
            <a:r>
              <a:rPr lang="en-US" dirty="0"/>
              <a:t>Load the output VMMC file back into ADR</a:t>
            </a:r>
          </a:p>
        </p:txBody>
      </p:sp>
      <p:sp>
        <p:nvSpPr>
          <p:cNvPr id="11" name="Arrow: Right 10">
            <a:extLst>
              <a:ext uri="{FF2B5EF4-FFF2-40B4-BE49-F238E27FC236}">
                <a16:creationId xmlns:a16="http://schemas.microsoft.com/office/drawing/2014/main" id="{B6685BE9-79D3-6A0B-3B73-0925841D71D5}"/>
              </a:ext>
            </a:extLst>
          </p:cNvPr>
          <p:cNvSpPr/>
          <p:nvPr/>
        </p:nvSpPr>
        <p:spPr>
          <a:xfrm>
            <a:off x="6290858" y="2830287"/>
            <a:ext cx="914400" cy="3084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ID4096"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13" name="Picture 12">
            <a:extLst>
              <a:ext uri="{FF2B5EF4-FFF2-40B4-BE49-F238E27FC236}">
                <a16:creationId xmlns:a16="http://schemas.microsoft.com/office/drawing/2014/main" id="{952EFEE5-5AD5-6F5C-689C-6BB55ED9E5E5}"/>
              </a:ext>
            </a:extLst>
          </p:cNvPr>
          <p:cNvPicPr>
            <a:picLocks noChangeAspect="1"/>
          </p:cNvPicPr>
          <p:nvPr/>
        </p:nvPicPr>
        <p:blipFill>
          <a:blip r:embed="rId4"/>
          <a:stretch>
            <a:fillRect/>
          </a:stretch>
        </p:blipFill>
        <p:spPr>
          <a:xfrm>
            <a:off x="7232800" y="2653417"/>
            <a:ext cx="2938580" cy="2316354"/>
          </a:xfrm>
          <a:prstGeom prst="rect">
            <a:avLst/>
          </a:prstGeom>
        </p:spPr>
      </p:pic>
      <p:sp>
        <p:nvSpPr>
          <p:cNvPr id="14" name="Content Placeholder 5">
            <a:extLst>
              <a:ext uri="{FF2B5EF4-FFF2-40B4-BE49-F238E27FC236}">
                <a16:creationId xmlns:a16="http://schemas.microsoft.com/office/drawing/2014/main" id="{19641452-165E-F230-BDA7-5DF2F9C5AC10}"/>
              </a:ext>
            </a:extLst>
          </p:cNvPr>
          <p:cNvSpPr txBox="1">
            <a:spLocks/>
          </p:cNvSpPr>
          <p:nvPr/>
        </p:nvSpPr>
        <p:spPr>
          <a:xfrm>
            <a:off x="7266884" y="1552462"/>
            <a:ext cx="1830863" cy="944562"/>
          </a:xfrm>
          <a:prstGeom prst="rect">
            <a:avLst/>
          </a:prstGeom>
        </p:spPr>
        <p:txBody>
          <a:bodyPr vert="horz" lIns="91440" tIns="45720" rIns="91440" bIns="45720" rtlCol="0">
            <a:normAutofit fontScale="92500" lnSpcReduction="20000"/>
          </a:bodyPr>
          <a:lst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tx2">
                    <a:lumMod val="75000"/>
                  </a:schemeClr>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tx2">
                    <a:lumMod val="75000"/>
                  </a:schemeClr>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tx2">
                    <a:lumMod val="75000"/>
                  </a:schemeClr>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tx2">
                    <a:lumMod val="75000"/>
                  </a:schemeClr>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tx2">
                    <a:lumMod val="7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34290" marR="0" lvl="0" indent="0" algn="l" defTabSz="685800" rtl="0" eaLnBrk="1" fontAlgn="auto" latinLnBrk="0" hangingPunct="1">
              <a:lnSpc>
                <a:spcPct val="90000"/>
              </a:lnSpc>
              <a:spcBef>
                <a:spcPts val="1000"/>
              </a:spcBef>
              <a:spcAft>
                <a:spcPts val="0"/>
              </a:spcAft>
              <a:buClr>
                <a:srgbClr val="1CADE4"/>
              </a:buClr>
              <a:buSzPct val="80000"/>
              <a:buFont typeface="Corbel" pitchFamily="34" charset="0"/>
              <a:buNone/>
              <a:tabLst/>
              <a:defRPr/>
            </a:pPr>
            <a:r>
              <a:rPr kumimoji="0" lang="en-US" sz="2000" b="0" i="0" u="none" strike="noStrike" kern="1200" cap="none" spc="0" normalizeH="0" baseline="0" noProof="0" dirty="0">
                <a:ln>
                  <a:noFill/>
                </a:ln>
                <a:solidFill>
                  <a:srgbClr val="335B74">
                    <a:lumMod val="75000"/>
                  </a:srgbClr>
                </a:solidFill>
                <a:effectLst/>
                <a:uLnTx/>
                <a:uFillTx/>
                <a:latin typeface="Corbel" panose="020B0503020204020204"/>
                <a:ea typeface="+mn-ea"/>
                <a:cs typeface="+mn-cs"/>
              </a:rPr>
              <a:t>Run Naomi and ensure the VMMC file is loaded at step 1</a:t>
            </a:r>
          </a:p>
        </p:txBody>
      </p:sp>
    </p:spTree>
    <p:extLst>
      <p:ext uri="{BB962C8B-B14F-4D97-AF65-F5344CB8AC3E}">
        <p14:creationId xmlns:p14="http://schemas.microsoft.com/office/powerpoint/2010/main" val="5373165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Fra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3.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288ef829-98c5-46d1-83dc-c2ef7c814da2" xsi:nil="true"/>
    <TaxCatchAll xmlns="2ddeef39-65d3-4660-94f2-f063f949c57e" xsi:nil="true"/>
    <lcf76f155ced4ddcb4097134ff3c332f xmlns="288ef829-98c5-46d1-83dc-c2ef7c814da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893E641F549574BB805BD9C73365D4F" ma:contentTypeVersion="19" ma:contentTypeDescription="Create a new document." ma:contentTypeScope="" ma:versionID="fd2d0a4ae318738fa5f1ff72e65b2934">
  <xsd:schema xmlns:xsd="http://www.w3.org/2001/XMLSchema" xmlns:xs="http://www.w3.org/2001/XMLSchema" xmlns:p="http://schemas.microsoft.com/office/2006/metadata/properties" xmlns:ns2="288ef829-98c5-46d1-83dc-c2ef7c814da2" xmlns:ns3="2ddeef39-65d3-4660-94f2-f063f949c57e" targetNamespace="http://schemas.microsoft.com/office/2006/metadata/properties" ma:root="true" ma:fieldsID="37c2625be6a258cebd7413079fa12bc5" ns2:_="" ns3:_="">
    <xsd:import namespace="288ef829-98c5-46d1-83dc-c2ef7c814da2"/>
    <xsd:import namespace="2ddeef39-65d3-4660-94f2-f063f949c5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8ef829-98c5-46d1-83dc-c2ef7c814d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deef39-65d3-4660-94f2-f063f949c5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1142ec6-8224-48c2-babf-013e8b339833}" ma:internalName="TaxCatchAll" ma:showField="CatchAllData" ma:web="2ddeef39-65d3-4660-94f2-f063f949c5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68826C-7F49-4255-84DF-FB18152B947A}">
  <ds:schemaRefs>
    <ds:schemaRef ds:uri="http://schemas.microsoft.com/sharepoint/v3/contenttype/forms"/>
  </ds:schemaRefs>
</ds:datastoreItem>
</file>

<file path=customXml/itemProps2.xml><?xml version="1.0" encoding="utf-8"?>
<ds:datastoreItem xmlns:ds="http://schemas.openxmlformats.org/officeDocument/2006/customXml" ds:itemID="{A2E8C118-C8EC-49B1-A66F-B9ADAA399884}">
  <ds:schemaRefs>
    <ds:schemaRef ds:uri="2ddeef39-65d3-4660-94f2-f063f949c57e"/>
    <ds:schemaRef ds:uri="http://purl.org/dc/dcmitype/"/>
    <ds:schemaRef ds:uri="http://schemas.microsoft.com/office/2006/documentManagement/types"/>
    <ds:schemaRef ds:uri="http://purl.org/dc/terms/"/>
    <ds:schemaRef ds:uri="http://schemas.microsoft.com/office/2006/metadata/properties"/>
    <ds:schemaRef ds:uri="http://www.w3.org/XML/1998/namespace"/>
    <ds:schemaRef ds:uri="http://purl.org/dc/elements/1.1/"/>
    <ds:schemaRef ds:uri="http://schemas.microsoft.com/office/infopath/2007/PartnerControls"/>
    <ds:schemaRef ds:uri="http://schemas.openxmlformats.org/package/2006/metadata/core-properties"/>
    <ds:schemaRef ds:uri="288ef829-98c5-46d1-83dc-c2ef7c814da2"/>
  </ds:schemaRefs>
</ds:datastoreItem>
</file>

<file path=customXml/itemProps3.xml><?xml version="1.0" encoding="utf-8"?>
<ds:datastoreItem xmlns:ds="http://schemas.openxmlformats.org/officeDocument/2006/customXml" ds:itemID="{D02449FC-AD6E-45BC-8A7C-482A5D2BAF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8ef829-98c5-46d1-83dc-c2ef7c814da2"/>
    <ds:schemaRef ds:uri="2ddeef39-65d3-4660-94f2-f063f949c5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c2e1cf9b-e1b6-44eb-8021-428c292d3eb5}" enabled="0" method="" siteId="{c2e1cf9b-e1b6-44eb-8021-428c292d3eb5}" removed="1"/>
</clbl:labelList>
</file>

<file path=docProps/app.xml><?xml version="1.0" encoding="utf-8"?>
<Properties xmlns="http://schemas.openxmlformats.org/officeDocument/2006/extended-properties" xmlns:vt="http://schemas.openxmlformats.org/officeDocument/2006/docPropsVTypes">
  <TotalTime>1561</TotalTime>
  <Words>932</Words>
  <Application>Microsoft Office PowerPoint</Application>
  <PresentationFormat>Widescreen</PresentationFormat>
  <Paragraphs>120</Paragraphs>
  <Slides>9</Slides>
  <Notes>7</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9</vt:i4>
      </vt:variant>
    </vt:vector>
  </HeadingPairs>
  <TitlesOfParts>
    <vt:vector size="25" baseType="lpstr">
      <vt:lpstr>Aptos</vt:lpstr>
      <vt:lpstr>Arial</vt:lpstr>
      <vt:lpstr>Avenir-Black</vt:lpstr>
      <vt:lpstr>Calibri</vt:lpstr>
      <vt:lpstr>Century Gothic</vt:lpstr>
      <vt:lpstr>Corbel</vt:lpstr>
      <vt:lpstr>Franklin Gothic Book</vt:lpstr>
      <vt:lpstr>Franklin Gothic Medium</vt:lpstr>
      <vt:lpstr>Segoe UI</vt:lpstr>
      <vt:lpstr>Times New Roman</vt:lpstr>
      <vt:lpstr>Wingdings</vt:lpstr>
      <vt:lpstr>Wingdings 2</vt:lpstr>
      <vt:lpstr>Wingdings 3</vt:lpstr>
      <vt:lpstr>Frame</vt:lpstr>
      <vt:lpstr>Ion</vt:lpstr>
      <vt:lpstr>Basis</vt:lpstr>
      <vt:lpstr>2024/25 HIV estimates process  - Tools to view current VMMC estimates - Steps to update these estimates</vt:lpstr>
      <vt:lpstr>Estimates are  a cornerstone of the HIV response</vt:lpstr>
      <vt:lpstr>Progress in epidemic trends</vt:lpstr>
      <vt:lpstr>Estimation process for 2024/2025</vt:lpstr>
      <vt:lpstr>Timelines for 2024 / 2025</vt:lpstr>
      <vt:lpstr>PowerPoint Presentation</vt:lpstr>
      <vt:lpstr>PowerPoint Presentation</vt:lpstr>
      <vt:lpstr>PowerPoint Presentation</vt:lpstr>
      <vt:lpstr>Upload the completed VMMC output file to ADR, run Naomi and generate your datapack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HIV estimates 2021 Training of facilitators</dc:title>
  <dc:creator>MAHY, Mary</dc:creator>
  <cp:lastModifiedBy>WANYEKI, Ian</cp:lastModifiedBy>
  <cp:revision>7</cp:revision>
  <cp:lastPrinted>2024-11-18T10:34:46Z</cp:lastPrinted>
  <dcterms:created xsi:type="dcterms:W3CDTF">2020-12-01T17:29:59Z</dcterms:created>
  <dcterms:modified xsi:type="dcterms:W3CDTF">2024-11-21T14:31:55Z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0x0101006893E641F549574BB805BD9C73365D4F</vt:lpwstr>
  </property>
  <property fmtid="{D5CDD505-2E9C-101B-9397-08002B2CF9AE}" pid="3" name="MediaServiceImageTags">
    <vt:lpwstr/>
  </property>
</Properties>
</file>