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4" r:id="rId3"/>
  </p:sldMasterIdLst>
  <p:notesMasterIdLst>
    <p:notesMasterId r:id="rId15"/>
  </p:notesMasterIdLst>
  <p:sldIdLst>
    <p:sldId id="1301" r:id="rId4"/>
    <p:sldId id="261" r:id="rId5"/>
    <p:sldId id="2147471085" r:id="rId6"/>
    <p:sldId id="1329" r:id="rId7"/>
    <p:sldId id="2147471063" r:id="rId8"/>
    <p:sldId id="2147472514" r:id="rId9"/>
    <p:sldId id="2147472515" r:id="rId10"/>
    <p:sldId id="2147472517" r:id="rId11"/>
    <p:sldId id="2147471064" r:id="rId12"/>
    <p:sldId id="2147472516" r:id="rId13"/>
    <p:sldId id="35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9DF360-DBCD-FBC6-6562-799CC9A20645}" name="Getrude Ncube" initials="GN" userId="d6fc0b91465c0109" providerId="Windows Live"/>
  <p188:author id="{913C28DF-9C8A-10D8-6AD7-9407AF8F3769}" name="Unoziba Tenga" initials="UT" userId="S::utenga@psh.org.zw::60aa6f1d-4251-41dd-b581-662ab2252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856"/>
    <a:srgbClr val="B1D69A"/>
    <a:srgbClr val="9AC8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rama\AppData\Local\Microsoft\Windows\INetCache\Content.Outlook\37Q10IUL\2024_Final%20HIV%20estimates%20(0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rama\Box\Delika%20Rama%20Documents%20-%20Main\STRIDE\2022\Differentiated%20Prevention%20(Precision%20Prevention)\Differentiated%20Prevention%20-%20Master%200808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dirty="0"/>
              <a:t>New HIV Infections and AIDS Related Deaths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HIV Population</c:v>
          </c:tx>
          <c:spPr>
            <a:ln w="28575" cap="rnd">
              <a:solidFill>
                <a:srgbClr val="4CB856"/>
              </a:solidFill>
              <a:round/>
            </a:ln>
            <a:effectLst/>
          </c:spPr>
          <c:marker>
            <c:symbol val="none"/>
          </c:marker>
          <c:cat>
            <c:numRef>
              <c:f>'HIV Pop'!$B$2:$BC$2</c:f>
              <c:numCache>
                <c:formatCode>General</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'HIV Pop'!$B$5:$BC$5</c:f>
              <c:numCache>
                <c:formatCode>General</c:formatCode>
                <c:ptCount val="54"/>
                <c:pt idx="0">
                  <c:v>0</c:v>
                </c:pt>
                <c:pt idx="1">
                  <c:v>0</c:v>
                </c:pt>
                <c:pt idx="2">
                  <c:v>0</c:v>
                </c:pt>
                <c:pt idx="3">
                  <c:v>0</c:v>
                </c:pt>
                <c:pt idx="4">
                  <c:v>0</c:v>
                </c:pt>
                <c:pt idx="5">
                  <c:v>0</c:v>
                </c:pt>
                <c:pt idx="6">
                  <c:v>657</c:v>
                </c:pt>
                <c:pt idx="7" formatCode="#,##0">
                  <c:v>1236</c:v>
                </c:pt>
                <c:pt idx="8" formatCode="#,##0">
                  <c:v>2305</c:v>
                </c:pt>
                <c:pt idx="9" formatCode="#,##0">
                  <c:v>4291</c:v>
                </c:pt>
                <c:pt idx="10" formatCode="#,##0">
                  <c:v>7887</c:v>
                </c:pt>
                <c:pt idx="11" formatCode="#,##0">
                  <c:v>14478</c:v>
                </c:pt>
                <c:pt idx="12" formatCode="#,##0">
                  <c:v>26191</c:v>
                </c:pt>
                <c:pt idx="13" formatCode="#,##0">
                  <c:v>46523</c:v>
                </c:pt>
                <c:pt idx="14" formatCode="#,##0">
                  <c:v>80678</c:v>
                </c:pt>
                <c:pt idx="15" formatCode="#,##0">
                  <c:v>136102</c:v>
                </c:pt>
                <c:pt idx="16" formatCode="#,##0">
                  <c:v>220752</c:v>
                </c:pt>
                <c:pt idx="17" formatCode="#,##0">
                  <c:v>341261</c:v>
                </c:pt>
                <c:pt idx="18" formatCode="#,##0">
                  <c:v>498647</c:v>
                </c:pt>
                <c:pt idx="19" formatCode="#,##0">
                  <c:v>684987</c:v>
                </c:pt>
                <c:pt idx="20" formatCode="#,##0">
                  <c:v>880386</c:v>
                </c:pt>
                <c:pt idx="21" formatCode="#,##0">
                  <c:v>1067676</c:v>
                </c:pt>
                <c:pt idx="22" formatCode="#,##0">
                  <c:v>1233414</c:v>
                </c:pt>
                <c:pt idx="23" formatCode="#,##0">
                  <c:v>1367345</c:v>
                </c:pt>
                <c:pt idx="24" formatCode="#,##0">
                  <c:v>1469910</c:v>
                </c:pt>
                <c:pt idx="25" formatCode="#,##0">
                  <c:v>1544881</c:v>
                </c:pt>
                <c:pt idx="26" formatCode="#,##0">
                  <c:v>1592632</c:v>
                </c:pt>
                <c:pt idx="27" formatCode="#,##0">
                  <c:v>1617809</c:v>
                </c:pt>
                <c:pt idx="28" formatCode="#,##0">
                  <c:v>1622745</c:v>
                </c:pt>
                <c:pt idx="29" formatCode="#,##0">
                  <c:v>1606996</c:v>
                </c:pt>
                <c:pt idx="30" formatCode="#,##0">
                  <c:v>1577006</c:v>
                </c:pt>
                <c:pt idx="31" formatCode="#,##0">
                  <c:v>1535654</c:v>
                </c:pt>
                <c:pt idx="32" formatCode="#,##0">
                  <c:v>1494379</c:v>
                </c:pt>
                <c:pt idx="33" formatCode="#,##0">
                  <c:v>1448465</c:v>
                </c:pt>
                <c:pt idx="34" formatCode="#,##0">
                  <c:v>1402958</c:v>
                </c:pt>
                <c:pt idx="35" formatCode="#,##0">
                  <c:v>1361325</c:v>
                </c:pt>
                <c:pt idx="36" formatCode="#,##0">
                  <c:v>1326835</c:v>
                </c:pt>
                <c:pt idx="37" formatCode="#,##0">
                  <c:v>1300485</c:v>
                </c:pt>
                <c:pt idx="38" formatCode="#,##0">
                  <c:v>1285161</c:v>
                </c:pt>
                <c:pt idx="39" formatCode="#,##0">
                  <c:v>1281939</c:v>
                </c:pt>
                <c:pt idx="40" formatCode="#,##0">
                  <c:v>1293306</c:v>
                </c:pt>
                <c:pt idx="41" formatCode="#,##0">
                  <c:v>1307042</c:v>
                </c:pt>
                <c:pt idx="42" formatCode="#,##0">
                  <c:v>1322659</c:v>
                </c:pt>
                <c:pt idx="43" formatCode="#,##0">
                  <c:v>1339437</c:v>
                </c:pt>
                <c:pt idx="44" formatCode="#,##0">
                  <c:v>1355139</c:v>
                </c:pt>
                <c:pt idx="45" formatCode="#,##0">
                  <c:v>1367229</c:v>
                </c:pt>
                <c:pt idx="46" formatCode="#,##0">
                  <c:v>1372627</c:v>
                </c:pt>
                <c:pt idx="47" formatCode="#,##0">
                  <c:v>1370736</c:v>
                </c:pt>
                <c:pt idx="48" formatCode="#,##0">
                  <c:v>1363740</c:v>
                </c:pt>
                <c:pt idx="49" formatCode="#,##0">
                  <c:v>1353473</c:v>
                </c:pt>
                <c:pt idx="50" formatCode="#,##0">
                  <c:v>1341130</c:v>
                </c:pt>
                <c:pt idx="51" formatCode="#,##0">
                  <c:v>1328419</c:v>
                </c:pt>
                <c:pt idx="52" formatCode="#,##0">
                  <c:v>1315374</c:v>
                </c:pt>
                <c:pt idx="53" formatCode="#,##0">
                  <c:v>1302452</c:v>
                </c:pt>
              </c:numCache>
            </c:numRef>
          </c:val>
          <c:smooth val="0"/>
          <c:extLst>
            <c:ext xmlns:c16="http://schemas.microsoft.com/office/drawing/2014/chart" uri="{C3380CC4-5D6E-409C-BE32-E72D297353CC}">
              <c16:uniqueId val="{00000000-7D30-4295-B860-E263591BF501}"/>
            </c:ext>
          </c:extLst>
        </c:ser>
        <c:ser>
          <c:idx val="2"/>
          <c:order val="1"/>
          <c:tx>
            <c:v>Number of New HIV Infections</c:v>
          </c:tx>
          <c:spPr>
            <a:ln w="28575" cap="rnd">
              <a:solidFill>
                <a:schemeClr val="accent4"/>
              </a:solidFill>
              <a:round/>
            </a:ln>
            <a:effectLst/>
          </c:spPr>
          <c:marker>
            <c:symbol val="none"/>
          </c:marker>
          <c:cat>
            <c:numRef>
              <c:f>'HIV Pop'!$B$2:$BC$2</c:f>
              <c:numCache>
                <c:formatCode>General</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'HIV Pop'!$B$10:$BC$10</c:f>
              <c:numCache>
                <c:formatCode>General</c:formatCode>
                <c:ptCount val="54"/>
                <c:pt idx="0">
                  <c:v>0</c:v>
                </c:pt>
                <c:pt idx="1">
                  <c:v>0</c:v>
                </c:pt>
                <c:pt idx="2">
                  <c:v>0</c:v>
                </c:pt>
                <c:pt idx="3">
                  <c:v>0</c:v>
                </c:pt>
                <c:pt idx="4">
                  <c:v>0</c:v>
                </c:pt>
                <c:pt idx="5">
                  <c:v>0</c:v>
                </c:pt>
                <c:pt idx="6">
                  <c:v>672</c:v>
                </c:pt>
                <c:pt idx="7">
                  <c:v>619</c:v>
                </c:pt>
                <c:pt idx="8" formatCode="#,##0">
                  <c:v>1146</c:v>
                </c:pt>
                <c:pt idx="9" formatCode="#,##0">
                  <c:v>2113</c:v>
                </c:pt>
                <c:pt idx="10" formatCode="#,##0">
                  <c:v>3799</c:v>
                </c:pt>
                <c:pt idx="11" formatCode="#,##0">
                  <c:v>6921</c:v>
                </c:pt>
                <c:pt idx="12" formatCode="#,##0">
                  <c:v>12303</c:v>
                </c:pt>
                <c:pt idx="13" formatCode="#,##0">
                  <c:v>21437</c:v>
                </c:pt>
                <c:pt idx="14" formatCode="#,##0">
                  <c:v>36171</c:v>
                </c:pt>
                <c:pt idx="15" formatCode="#,##0">
                  <c:v>58926</c:v>
                </c:pt>
                <c:pt idx="16" formatCode="#,##0">
                  <c:v>90655</c:v>
                </c:pt>
                <c:pt idx="17" formatCode="#,##0">
                  <c:v>130394</c:v>
                </c:pt>
                <c:pt idx="18" formatCode="#,##0">
                  <c:v>173543</c:v>
                </c:pt>
                <c:pt idx="19" formatCode="#,##0">
                  <c:v>212352</c:v>
                </c:pt>
                <c:pt idx="20" formatCode="#,##0">
                  <c:v>234346</c:v>
                </c:pt>
                <c:pt idx="21" formatCode="#,##0">
                  <c:v>241057</c:v>
                </c:pt>
                <c:pt idx="22" formatCode="#,##0">
                  <c:v>233905</c:v>
                </c:pt>
                <c:pt idx="23" formatCode="#,##0">
                  <c:v>215240</c:v>
                </c:pt>
                <c:pt idx="24" formatCode="#,##0">
                  <c:v>196553</c:v>
                </c:pt>
                <c:pt idx="25" formatCode="#,##0">
                  <c:v>177811</c:v>
                </c:pt>
                <c:pt idx="26" formatCode="#,##0">
                  <c:v>161832</c:v>
                </c:pt>
                <c:pt idx="27" formatCode="#,##0">
                  <c:v>149241</c:v>
                </c:pt>
                <c:pt idx="28" formatCode="#,##0">
                  <c:v>139267</c:v>
                </c:pt>
                <c:pt idx="29" formatCode="#,##0">
                  <c:v>129364</c:v>
                </c:pt>
                <c:pt idx="30" formatCode="#,##0">
                  <c:v>122357</c:v>
                </c:pt>
                <c:pt idx="31" formatCode="#,##0">
                  <c:v>115567</c:v>
                </c:pt>
                <c:pt idx="32" formatCode="#,##0">
                  <c:v>110012</c:v>
                </c:pt>
                <c:pt idx="33" formatCode="#,##0">
                  <c:v>104554</c:v>
                </c:pt>
                <c:pt idx="34" formatCode="#,##0">
                  <c:v>100522</c:v>
                </c:pt>
                <c:pt idx="35" formatCode="#,##0">
                  <c:v>95172</c:v>
                </c:pt>
                <c:pt idx="36" formatCode="#,##0">
                  <c:v>92107</c:v>
                </c:pt>
                <c:pt idx="37" formatCode="#,##0">
                  <c:v>88228</c:v>
                </c:pt>
                <c:pt idx="38" formatCode="#,##0">
                  <c:v>85888</c:v>
                </c:pt>
                <c:pt idx="39" formatCode="#,##0">
                  <c:v>83102</c:v>
                </c:pt>
                <c:pt idx="40" formatCode="#,##0">
                  <c:v>78901</c:v>
                </c:pt>
                <c:pt idx="41" formatCode="#,##0">
                  <c:v>68266</c:v>
                </c:pt>
                <c:pt idx="42" formatCode="#,##0">
                  <c:v>62595</c:v>
                </c:pt>
                <c:pt idx="43" formatCode="#,##0">
                  <c:v>59398</c:v>
                </c:pt>
                <c:pt idx="44" formatCode="#,##0">
                  <c:v>54782</c:v>
                </c:pt>
                <c:pt idx="45" formatCode="#,##0">
                  <c:v>50419</c:v>
                </c:pt>
                <c:pt idx="46" formatCode="#,##0">
                  <c:v>42102</c:v>
                </c:pt>
                <c:pt idx="47" formatCode="#,##0">
                  <c:v>33741</c:v>
                </c:pt>
                <c:pt idx="48" formatCode="#,##0">
                  <c:v>26382</c:v>
                </c:pt>
                <c:pt idx="49" formatCode="#,##0">
                  <c:v>22146</c:v>
                </c:pt>
                <c:pt idx="50" formatCode="#,##0">
                  <c:v>19753</c:v>
                </c:pt>
                <c:pt idx="51" formatCode="#,##0">
                  <c:v>18045</c:v>
                </c:pt>
                <c:pt idx="52" formatCode="#,##0">
                  <c:v>16919</c:v>
                </c:pt>
                <c:pt idx="53" formatCode="#,##0">
                  <c:v>15474</c:v>
                </c:pt>
              </c:numCache>
            </c:numRef>
          </c:val>
          <c:smooth val="0"/>
          <c:extLst>
            <c:ext xmlns:c16="http://schemas.microsoft.com/office/drawing/2014/chart" uri="{C3380CC4-5D6E-409C-BE32-E72D297353CC}">
              <c16:uniqueId val="{00000001-7D30-4295-B860-E263591BF501}"/>
            </c:ext>
          </c:extLst>
        </c:ser>
        <c:ser>
          <c:idx val="3"/>
          <c:order val="2"/>
          <c:tx>
            <c:v>Total Deaths to HIV Population</c:v>
          </c:tx>
          <c:spPr>
            <a:ln w="28575" cap="rnd">
              <a:solidFill>
                <a:schemeClr val="accent1"/>
              </a:solidFill>
              <a:round/>
            </a:ln>
            <a:effectLst/>
          </c:spPr>
          <c:marker>
            <c:symbol val="none"/>
          </c:marker>
          <c:cat>
            <c:numRef>
              <c:f>'HIV Pop'!$B$2:$BC$2</c:f>
              <c:numCache>
                <c:formatCode>General</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'HIV Pop'!$B$30:$BC$30</c:f>
              <c:numCache>
                <c:formatCode>General</c:formatCode>
                <c:ptCount val="54"/>
                <c:pt idx="0">
                  <c:v>0</c:v>
                </c:pt>
                <c:pt idx="1">
                  <c:v>0</c:v>
                </c:pt>
                <c:pt idx="2">
                  <c:v>0</c:v>
                </c:pt>
                <c:pt idx="3">
                  <c:v>0</c:v>
                </c:pt>
                <c:pt idx="4">
                  <c:v>0</c:v>
                </c:pt>
                <c:pt idx="5">
                  <c:v>0</c:v>
                </c:pt>
                <c:pt idx="6">
                  <c:v>12</c:v>
                </c:pt>
                <c:pt idx="7">
                  <c:v>31</c:v>
                </c:pt>
                <c:pt idx="8">
                  <c:v>67</c:v>
                </c:pt>
                <c:pt idx="9">
                  <c:v>132</c:v>
                </c:pt>
                <c:pt idx="10">
                  <c:v>254</c:v>
                </c:pt>
                <c:pt idx="11">
                  <c:v>480</c:v>
                </c:pt>
                <c:pt idx="12">
                  <c:v>888</c:v>
                </c:pt>
                <c:pt idx="13" formatCode="#,##0">
                  <c:v>1603</c:v>
                </c:pt>
                <c:pt idx="14" formatCode="#,##0">
                  <c:v>2818</c:v>
                </c:pt>
                <c:pt idx="15" formatCode="#,##0">
                  <c:v>4810</c:v>
                </c:pt>
                <c:pt idx="16" formatCode="#,##0">
                  <c:v>7928</c:v>
                </c:pt>
                <c:pt idx="17" formatCode="#,##0">
                  <c:v>12549</c:v>
                </c:pt>
                <c:pt idx="18" formatCode="#,##0">
                  <c:v>18909</c:v>
                </c:pt>
                <c:pt idx="19" formatCode="#,##0">
                  <c:v>27123</c:v>
                </c:pt>
                <c:pt idx="20" formatCode="#,##0">
                  <c:v>36940</c:v>
                </c:pt>
                <c:pt idx="21" formatCode="#,##0">
                  <c:v>48058</c:v>
                </c:pt>
                <c:pt idx="22" formatCode="#,##0">
                  <c:v>59982</c:v>
                </c:pt>
                <c:pt idx="23" formatCode="#,##0">
                  <c:v>72130</c:v>
                </c:pt>
                <c:pt idx="24" formatCode="#,##0">
                  <c:v>84101</c:v>
                </c:pt>
                <c:pt idx="25" formatCode="#,##0">
                  <c:v>95688</c:v>
                </c:pt>
                <c:pt idx="26" formatCode="#,##0">
                  <c:v>106684</c:v>
                </c:pt>
                <c:pt idx="27" formatCode="#,##0">
                  <c:v>116509</c:v>
                </c:pt>
                <c:pt idx="28" formatCode="#,##0">
                  <c:v>124849</c:v>
                </c:pt>
                <c:pt idx="29" formatCode="#,##0">
                  <c:v>131328</c:v>
                </c:pt>
                <c:pt idx="30" formatCode="#,##0">
                  <c:v>135724</c:v>
                </c:pt>
                <c:pt idx="31" formatCode="#,##0">
                  <c:v>138179</c:v>
                </c:pt>
                <c:pt idx="32" formatCode="#,##0">
                  <c:v>132146</c:v>
                </c:pt>
                <c:pt idx="33" formatCode="#,##0">
                  <c:v>132240</c:v>
                </c:pt>
                <c:pt idx="34" formatCode="#,##0">
                  <c:v>129093</c:v>
                </c:pt>
                <c:pt idx="35" formatCode="#,##0">
                  <c:v>121673</c:v>
                </c:pt>
                <c:pt idx="36" formatCode="#,##0">
                  <c:v>112791</c:v>
                </c:pt>
                <c:pt idx="37" formatCode="#,##0">
                  <c:v>101903</c:v>
                </c:pt>
                <c:pt idx="38" formatCode="#,##0">
                  <c:v>90105</c:v>
                </c:pt>
                <c:pt idx="39" formatCode="#,##0">
                  <c:v>77479</c:v>
                </c:pt>
                <c:pt idx="40" formatCode="#,##0">
                  <c:v>61961</c:v>
                </c:pt>
                <c:pt idx="41" formatCode="#,##0">
                  <c:v>50202</c:v>
                </c:pt>
                <c:pt idx="42" formatCode="#,##0">
                  <c:v>43774</c:v>
                </c:pt>
                <c:pt idx="43" formatCode="#,##0">
                  <c:v>39808</c:v>
                </c:pt>
                <c:pt idx="44" formatCode="#,##0">
                  <c:v>36582</c:v>
                </c:pt>
                <c:pt idx="45" formatCode="#,##0">
                  <c:v>35665</c:v>
                </c:pt>
                <c:pt idx="46" formatCode="#,##0">
                  <c:v>34281</c:v>
                </c:pt>
                <c:pt idx="47" formatCode="#,##0">
                  <c:v>33432</c:v>
                </c:pt>
                <c:pt idx="48" formatCode="#,##0">
                  <c:v>31294</c:v>
                </c:pt>
                <c:pt idx="49" formatCode="#,##0">
                  <c:v>30304</c:v>
                </c:pt>
                <c:pt idx="50" formatCode="#,##0">
                  <c:v>29799</c:v>
                </c:pt>
                <c:pt idx="51" formatCode="#,##0">
                  <c:v>28927</c:v>
                </c:pt>
                <c:pt idx="52" formatCode="#,##0">
                  <c:v>27867</c:v>
                </c:pt>
                <c:pt idx="53" formatCode="#,##0">
                  <c:v>26415</c:v>
                </c:pt>
              </c:numCache>
            </c:numRef>
          </c:val>
          <c:smooth val="0"/>
          <c:extLst>
            <c:ext xmlns:c16="http://schemas.microsoft.com/office/drawing/2014/chart" uri="{C3380CC4-5D6E-409C-BE32-E72D297353CC}">
              <c16:uniqueId val="{00000002-7D30-4295-B860-E263591BF501}"/>
            </c:ext>
          </c:extLst>
        </c:ser>
        <c:dLbls>
          <c:showLegendKey val="0"/>
          <c:showVal val="0"/>
          <c:showCatName val="0"/>
          <c:showSerName val="0"/>
          <c:showPercent val="0"/>
          <c:showBubbleSize val="0"/>
        </c:dLbls>
        <c:smooth val="0"/>
        <c:axId val="1889785536"/>
        <c:axId val="1889798496"/>
      </c:lineChart>
      <c:catAx>
        <c:axId val="188978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798496"/>
        <c:crosses val="autoZero"/>
        <c:auto val="1"/>
        <c:lblAlgn val="ctr"/>
        <c:lblOffset val="100"/>
        <c:noMultiLvlLbl val="0"/>
      </c:catAx>
      <c:valAx>
        <c:axId val="1889798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78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95959"/>
                </a:solidFill>
                <a:latin typeface="+mn-lt"/>
                <a:ea typeface="+mn-ea"/>
                <a:cs typeface="+mn-cs"/>
              </a:defRPr>
            </a:pPr>
            <a:r>
              <a:rPr lang="en-US" b="1">
                <a:solidFill>
                  <a:srgbClr val="595959"/>
                </a:solidFill>
              </a:rPr>
              <a:t>Top 15 Districts by New HIV Infections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95959"/>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'Naomi-Spectrum 2023'!$T$4:$T$18</c:f>
              <c:strCache>
                <c:ptCount val="15"/>
                <c:pt idx="0">
                  <c:v>Seke </c:v>
                </c:pt>
                <c:pt idx="1">
                  <c:v>Gwanda </c:v>
                </c:pt>
                <c:pt idx="2">
                  <c:v>Mberengwa </c:v>
                </c:pt>
                <c:pt idx="3">
                  <c:v>Masvingo </c:v>
                </c:pt>
                <c:pt idx="4">
                  <c:v>Beitbridge </c:v>
                </c:pt>
                <c:pt idx="5">
                  <c:v>Chitungwiza</c:v>
                </c:pt>
                <c:pt idx="6">
                  <c:v>Makoni </c:v>
                </c:pt>
                <c:pt idx="7">
                  <c:v>Mazowe </c:v>
                </c:pt>
                <c:pt idx="8">
                  <c:v>Chiredzi </c:v>
                </c:pt>
                <c:pt idx="9">
                  <c:v>Mutare </c:v>
                </c:pt>
                <c:pt idx="10">
                  <c:v>Gweru </c:v>
                </c:pt>
                <c:pt idx="11">
                  <c:v>Gokwe South </c:v>
                </c:pt>
                <c:pt idx="12">
                  <c:v>Kwekwe </c:v>
                </c:pt>
                <c:pt idx="13">
                  <c:v>Bulawayo</c:v>
                </c:pt>
                <c:pt idx="14">
                  <c:v>Harare</c:v>
                </c:pt>
              </c:strCache>
            </c:strRef>
          </c:cat>
          <c:val>
            <c:numRef>
              <c:f>'Naomi-Spectrum 2023'!$U$4:$U$18</c:f>
              <c:numCache>
                <c:formatCode>_-* #,##0_-;\-* #,##0_-;_-* "-"??_-;_-@_-</c:formatCode>
                <c:ptCount val="15"/>
                <c:pt idx="0">
                  <c:v>303.29652927910399</c:v>
                </c:pt>
                <c:pt idx="1">
                  <c:v>303.24422449024399</c:v>
                </c:pt>
                <c:pt idx="2">
                  <c:v>309.69344747998002</c:v>
                </c:pt>
                <c:pt idx="3">
                  <c:v>316.824726003622</c:v>
                </c:pt>
                <c:pt idx="4">
                  <c:v>344.82183312601097</c:v>
                </c:pt>
                <c:pt idx="5">
                  <c:v>406.57906577110202</c:v>
                </c:pt>
                <c:pt idx="6">
                  <c:v>409.10912923414401</c:v>
                </c:pt>
                <c:pt idx="7">
                  <c:v>412.04858113040598</c:v>
                </c:pt>
                <c:pt idx="8">
                  <c:v>416.97933702172099</c:v>
                </c:pt>
                <c:pt idx="9">
                  <c:v>442.22518003005899</c:v>
                </c:pt>
                <c:pt idx="10">
                  <c:v>463.045366844444</c:v>
                </c:pt>
                <c:pt idx="11">
                  <c:v>468.37325801732999</c:v>
                </c:pt>
                <c:pt idx="12">
                  <c:v>543.22764830331403</c:v>
                </c:pt>
                <c:pt idx="13">
                  <c:v>641.89114039230299</c:v>
                </c:pt>
                <c:pt idx="14">
                  <c:v>1575.4919342717701</c:v>
                </c:pt>
              </c:numCache>
            </c:numRef>
          </c:val>
          <c:extLst>
            <c:ext xmlns:c16="http://schemas.microsoft.com/office/drawing/2014/chart" uri="{C3380CC4-5D6E-409C-BE32-E72D297353CC}">
              <c16:uniqueId val="{00000000-F56E-4FAB-9514-FE9EDEC87013}"/>
            </c:ext>
          </c:extLst>
        </c:ser>
        <c:dLbls>
          <c:dLblPos val="outEnd"/>
          <c:showLegendKey val="0"/>
          <c:showVal val="1"/>
          <c:showCatName val="0"/>
          <c:showSerName val="0"/>
          <c:showPercent val="0"/>
          <c:showBubbleSize val="0"/>
        </c:dLbls>
        <c:gapWidth val="182"/>
        <c:axId val="710980976"/>
        <c:axId val="710971856"/>
      </c:barChart>
      <c:catAx>
        <c:axId val="710980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71856"/>
        <c:crosses val="autoZero"/>
        <c:auto val="1"/>
        <c:lblAlgn val="ctr"/>
        <c:lblOffset val="100"/>
        <c:noMultiLvlLbl val="0"/>
      </c:catAx>
      <c:valAx>
        <c:axId val="710971856"/>
        <c:scaling>
          <c:orientation val="minMax"/>
          <c:max val="1600"/>
        </c:scaling>
        <c:delete val="0"/>
        <c:axPos val="b"/>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CBB64-966D-4881-A591-EF3E6AA3DE02}"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E2146-EC3E-498C-B0F4-0DED54553AB4}" type="slidenum">
              <a:rPr lang="en-US" smtClean="0"/>
              <a:t>‹#›</a:t>
            </a:fld>
            <a:endParaRPr lang="en-US"/>
          </a:p>
        </p:txBody>
      </p:sp>
    </p:spTree>
    <p:extLst>
      <p:ext uri="{BB962C8B-B14F-4D97-AF65-F5344CB8AC3E}">
        <p14:creationId xmlns:p14="http://schemas.microsoft.com/office/powerpoint/2010/main" val="1763965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D8142-9667-48C5-BB8D-9FBF66731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6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3185-69E6-2939-07CB-74EE2E879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6CFAB-B060-2B9D-DF3D-C3DAB452A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FCBAF-E953-92EE-2B49-8DABA013F600}"/>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41C7F26B-81FE-10F5-9490-D6255857EF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E0506-C041-4FF3-AF3F-B9C320C2A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83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D8142-9667-48C5-BB8D-9FBF66731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25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Source: Naomi Spectrum September 2023</a:t>
            </a:r>
            <a:endParaRPr lang="en-ZW"/>
          </a:p>
          <a:p>
            <a:endParaRPr lang="en-GB"/>
          </a:p>
        </p:txBody>
      </p:sp>
      <p:sp>
        <p:nvSpPr>
          <p:cNvPr id="4" name="Slide Number Placeholder 3"/>
          <p:cNvSpPr>
            <a:spLocks noGrp="1"/>
          </p:cNvSpPr>
          <p:nvPr>
            <p:ph type="sldNum" sz="quarter" idx="5"/>
          </p:nvPr>
        </p:nvSpPr>
        <p:spPr/>
        <p:txBody>
          <a:bodyPr/>
          <a:lstStyle/>
          <a:p>
            <a:fld id="{D15B78AD-7CC3-4EDB-A33C-8F4C8F2A05D6}" type="slidenum">
              <a:rPr lang="en-US" smtClean="0"/>
              <a:t>5</a:t>
            </a:fld>
            <a:endParaRPr lang="en-US"/>
          </a:p>
        </p:txBody>
      </p:sp>
    </p:spTree>
    <p:extLst>
      <p:ext uri="{BB962C8B-B14F-4D97-AF65-F5344CB8AC3E}">
        <p14:creationId xmlns:p14="http://schemas.microsoft.com/office/powerpoint/2010/main" val="83922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3185-69E6-2939-07CB-74EE2E879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6CFAB-B060-2B9D-DF3D-C3DAB452A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FCBAF-E953-92EE-2B49-8DABA013F600}"/>
              </a:ext>
            </a:extLst>
          </p:cNvPr>
          <p:cNvSpPr>
            <a:spLocks noGrp="1"/>
          </p:cNvSpPr>
          <p:nvPr>
            <p:ph type="body" idx="1"/>
          </p:nvPr>
        </p:nvSpPr>
        <p:spPr/>
        <p:txBody>
          <a:bodyPr/>
          <a:lstStyle/>
          <a:p>
            <a:pPr marL="0" indent="0">
              <a:buFont typeface="Arial" panose="020B0604020202020204" pitchFamily="34" charset="0"/>
              <a:buNone/>
            </a:pPr>
            <a:r>
              <a:rPr lang="en-US" b="0" i="0" dirty="0">
                <a:solidFill>
                  <a:srgbClr val="000000"/>
                </a:solidFill>
                <a:effectLst/>
                <a:highlight>
                  <a:srgbClr val="FFFFFF"/>
                </a:highlight>
                <a:latin typeface="Calibri" panose="020F0502020204030204" pitchFamily="34" charset="0"/>
              </a:rPr>
              <a:t>his approach sought to expand VMMC service coverage at the PHC-level, guide the shift to decentralized and integrated service and demand models, and learn ways for managing the transition from partner-led and vertical program management to integrated MoHCC-led program management across the core health system pillars as outlined in the </a:t>
            </a:r>
            <a:r>
              <a:rPr lang="en-US" b="0" i="0" dirty="0">
                <a:solidFill>
                  <a:srgbClr val="000000"/>
                </a:solidFill>
                <a:effectLst/>
                <a:latin typeface="Calibri" panose="020F0502020204030204" pitchFamily="34" charset="0"/>
              </a:rPr>
              <a:t>STI</a:t>
            </a:r>
            <a:endParaRPr lang="en-US" dirty="0"/>
          </a:p>
        </p:txBody>
      </p:sp>
      <p:sp>
        <p:nvSpPr>
          <p:cNvPr id="4" name="Slide Number Placeholder 3">
            <a:extLst>
              <a:ext uri="{FF2B5EF4-FFF2-40B4-BE49-F238E27FC236}">
                <a16:creationId xmlns:a16="http://schemas.microsoft.com/office/drawing/2014/main" id="{41C7F26B-81FE-10F5-9490-D6255857EF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E0506-C041-4FF3-AF3F-B9C320C2A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96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E0506-C041-4FF3-AF3F-B9C320C2A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1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3185-69E6-2939-07CB-74EE2E879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6CFAB-B060-2B9D-DF3D-C3DAB452A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FCBAF-E953-92EE-2B49-8DABA013F600}"/>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41C7F26B-81FE-10F5-9490-D6255857EF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E0506-C041-4FF3-AF3F-B9C320C2A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14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 Naomi Spectrum September 2023</a:t>
            </a:r>
            <a:endParaRPr lang="en-ZW" dirty="0"/>
          </a:p>
          <a:p>
            <a:endParaRPr lang="en-GB" dirty="0"/>
          </a:p>
        </p:txBody>
      </p:sp>
      <p:sp>
        <p:nvSpPr>
          <p:cNvPr id="4" name="Slide Number Placeholder 3"/>
          <p:cNvSpPr>
            <a:spLocks noGrp="1"/>
          </p:cNvSpPr>
          <p:nvPr>
            <p:ph type="sldNum" sz="quarter" idx="5"/>
          </p:nvPr>
        </p:nvSpPr>
        <p:spPr/>
        <p:txBody>
          <a:bodyPr/>
          <a:lstStyle/>
          <a:p>
            <a:fld id="{D15B78AD-7CC3-4EDB-A33C-8F4C8F2A05D6}" type="slidenum">
              <a:rPr lang="en-US" smtClean="0"/>
              <a:t>9</a:t>
            </a:fld>
            <a:endParaRPr lang="en-US"/>
          </a:p>
        </p:txBody>
      </p:sp>
    </p:spTree>
    <p:extLst>
      <p:ext uri="{BB962C8B-B14F-4D97-AF65-F5344CB8AC3E}">
        <p14:creationId xmlns:p14="http://schemas.microsoft.com/office/powerpoint/2010/main" val="344787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506E-71CE-426D-8903-FD1896F9B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6A2B4-C422-4C20-B0AE-1AE5D62649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AEE66F-6D34-4A96-9D04-7B98D8469A9D}"/>
              </a:ext>
            </a:extLst>
          </p:cNvPr>
          <p:cNvSpPr>
            <a:spLocks noGrp="1"/>
          </p:cNvSpPr>
          <p:nvPr>
            <p:ph type="dt" sz="half" idx="10"/>
          </p:nvPr>
        </p:nvSpPr>
        <p:spPr/>
        <p:txBody>
          <a:bodyPr/>
          <a:lstStyle/>
          <a:p>
            <a:fld id="{8E626FA6-84F2-4128-AB7E-A88DE376B3B4}" type="datetime1">
              <a:rPr lang="en-US" smtClean="0"/>
              <a:t>11/21/2024</a:t>
            </a:fld>
            <a:endParaRPr lang="en-US"/>
          </a:p>
        </p:txBody>
      </p:sp>
      <p:sp>
        <p:nvSpPr>
          <p:cNvPr id="5" name="Footer Placeholder 4">
            <a:extLst>
              <a:ext uri="{FF2B5EF4-FFF2-40B4-BE49-F238E27FC236}">
                <a16:creationId xmlns:a16="http://schemas.microsoft.com/office/drawing/2014/main" id="{3B1BA652-B965-4A64-A0D1-AD7B72FF4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61EDD-07B5-44E7-B675-0FE4125CF115}"/>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52133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CF7C-1508-43EB-A536-6CE34CA996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D00CFE-EC4B-48FB-9288-91F8C2C35E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23A7F-9794-4014-8E2B-87ADE9469651}"/>
              </a:ext>
            </a:extLst>
          </p:cNvPr>
          <p:cNvSpPr>
            <a:spLocks noGrp="1"/>
          </p:cNvSpPr>
          <p:nvPr>
            <p:ph type="dt" sz="half" idx="10"/>
          </p:nvPr>
        </p:nvSpPr>
        <p:spPr/>
        <p:txBody>
          <a:bodyPr/>
          <a:lstStyle/>
          <a:p>
            <a:fld id="{4CC43FFB-C4ED-4F8C-8E2F-2AC50BC7D2E7}" type="datetime1">
              <a:rPr lang="en-US" smtClean="0"/>
              <a:t>11/21/2024</a:t>
            </a:fld>
            <a:endParaRPr lang="en-US"/>
          </a:p>
        </p:txBody>
      </p:sp>
      <p:sp>
        <p:nvSpPr>
          <p:cNvPr id="5" name="Footer Placeholder 4">
            <a:extLst>
              <a:ext uri="{FF2B5EF4-FFF2-40B4-BE49-F238E27FC236}">
                <a16:creationId xmlns:a16="http://schemas.microsoft.com/office/drawing/2014/main" id="{D5FE68C0-1119-449C-AF13-1FAB278B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AE86E-CADE-41BF-885F-28897DB78ED5}"/>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334008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8146C-905E-4B10-A822-10A4BF79B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0BD1F-7B28-45A5-A305-A5B5DFC84A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7832C-42F5-41D9-8263-04DA6F5DB515}"/>
              </a:ext>
            </a:extLst>
          </p:cNvPr>
          <p:cNvSpPr>
            <a:spLocks noGrp="1"/>
          </p:cNvSpPr>
          <p:nvPr>
            <p:ph type="dt" sz="half" idx="10"/>
          </p:nvPr>
        </p:nvSpPr>
        <p:spPr/>
        <p:txBody>
          <a:bodyPr/>
          <a:lstStyle/>
          <a:p>
            <a:fld id="{F5FE299E-BCCC-4D77-823C-09FC8DD12570}" type="datetime1">
              <a:rPr lang="en-US" smtClean="0"/>
              <a:t>11/21/2024</a:t>
            </a:fld>
            <a:endParaRPr lang="en-US"/>
          </a:p>
        </p:txBody>
      </p:sp>
      <p:sp>
        <p:nvSpPr>
          <p:cNvPr id="5" name="Footer Placeholder 4">
            <a:extLst>
              <a:ext uri="{FF2B5EF4-FFF2-40B4-BE49-F238E27FC236}">
                <a16:creationId xmlns:a16="http://schemas.microsoft.com/office/drawing/2014/main" id="{62101E9F-68AA-452A-A815-D99568B5B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4DBD2-34CF-49F4-8F78-1BA84E805D3C}"/>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84116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5E02-A1C8-CCBC-96D5-0E4A3C19E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E7E447-375A-D181-0AFA-8DFE34304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661739-0BDC-184F-E534-A6DCFA4791DF}"/>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5" name="Footer Placeholder 4">
            <a:extLst>
              <a:ext uri="{FF2B5EF4-FFF2-40B4-BE49-F238E27FC236}">
                <a16:creationId xmlns:a16="http://schemas.microsoft.com/office/drawing/2014/main" id="{1AAF3339-FF6E-6CA0-C872-AF6CDB578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C9CC8-BB98-9E5B-A6AB-9E7889528DAB}"/>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54390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FF57-5A1E-2475-99D1-9BDB1BD1A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C359B-E457-0D95-FE21-4FEB73BFC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28DE9-B095-4B63-2F58-10A721E26825}"/>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5" name="Footer Placeholder 4">
            <a:extLst>
              <a:ext uri="{FF2B5EF4-FFF2-40B4-BE49-F238E27FC236}">
                <a16:creationId xmlns:a16="http://schemas.microsoft.com/office/drawing/2014/main" id="{18149207-5CD0-16D7-93B9-47A01FB63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B186BD-4F04-86EB-8448-6423F490CB37}"/>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447582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6031-2A8E-E44A-85DF-9E773C9ED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63FF9F-4706-F709-B21A-9EDE863D1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148F86-21F9-ACF5-1DDD-9C4724E8F405}"/>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5" name="Footer Placeholder 4">
            <a:extLst>
              <a:ext uri="{FF2B5EF4-FFF2-40B4-BE49-F238E27FC236}">
                <a16:creationId xmlns:a16="http://schemas.microsoft.com/office/drawing/2014/main" id="{BF2F1B94-0391-F9DC-B0ED-63F705418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E89A2C-DA94-28FA-E2C4-B82A15554AE2}"/>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171055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330D-BD50-C252-195F-D1B11DB8CE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005FF7-5879-BCEF-8C9B-7BC943DF08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8AC178-8B4E-4C1B-89C9-C0CA2FA6E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90149F-857D-99F3-1EC5-DA86DAE1C82A}"/>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6" name="Footer Placeholder 5">
            <a:extLst>
              <a:ext uri="{FF2B5EF4-FFF2-40B4-BE49-F238E27FC236}">
                <a16:creationId xmlns:a16="http://schemas.microsoft.com/office/drawing/2014/main" id="{E81EAD4F-3DE8-1258-2096-2A150C6A08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EBC168-7461-87D4-3AE4-136D0FDBB007}"/>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348243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A053-BAB2-9F28-6C5F-6F017EB6E2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072134-D296-EE5E-FCC8-5144D4CBDA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747275-F089-B1DD-F5A0-C962D0A269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FF5031-674F-528E-B463-3DB31E4F8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03C42-F3D2-D3D7-157B-2925FAA16E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14E372-A0B7-30BF-B1FB-6DE3A81FC902}"/>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8" name="Footer Placeholder 7">
            <a:extLst>
              <a:ext uri="{FF2B5EF4-FFF2-40B4-BE49-F238E27FC236}">
                <a16:creationId xmlns:a16="http://schemas.microsoft.com/office/drawing/2014/main" id="{3BCDBEBB-4F0F-959B-8582-A13885DF14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AA4A30-7D69-6D98-9088-A28DDA3DFF39}"/>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313079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497A-1AAA-64CF-04BF-F4BCA4D3C2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5F1D36-BC39-C5D9-139F-C1959B5F870A}"/>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4" name="Footer Placeholder 3">
            <a:extLst>
              <a:ext uri="{FF2B5EF4-FFF2-40B4-BE49-F238E27FC236}">
                <a16:creationId xmlns:a16="http://schemas.microsoft.com/office/drawing/2014/main" id="{9452AADA-895F-2C88-CDE1-8E30EE4E1A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2BB29A-0BCE-75F5-F214-A0F1C74A59F1}"/>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102381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A0639-AE48-2638-F1CF-2A9C6BB1C0C8}"/>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3" name="Footer Placeholder 2">
            <a:extLst>
              <a:ext uri="{FF2B5EF4-FFF2-40B4-BE49-F238E27FC236}">
                <a16:creationId xmlns:a16="http://schemas.microsoft.com/office/drawing/2014/main" id="{B99AF775-1E34-BB6E-4F1A-7B615CF131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007BF6-8D57-729F-6FB3-45DED919E5D2}"/>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342153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2690-DEE6-061A-1CD3-53CA496F2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00000D-E41A-6EF6-9C43-EB93DD4E9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6AF94B-236D-E40B-3599-F2831D4EF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23590-C20B-3901-5EDA-4C544E88655E}"/>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6" name="Footer Placeholder 5">
            <a:extLst>
              <a:ext uri="{FF2B5EF4-FFF2-40B4-BE49-F238E27FC236}">
                <a16:creationId xmlns:a16="http://schemas.microsoft.com/office/drawing/2014/main" id="{8CC4BFBC-1B94-F326-E453-CA05375173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F5D34C-D218-9F49-9156-C1C570187BD3}"/>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179765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4FA1-ED65-4E6B-9E2E-848B3F54C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696CF-707A-4176-8814-1E4342985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3C8D5-9EE2-4940-AF6F-22165737C647}"/>
              </a:ext>
            </a:extLst>
          </p:cNvPr>
          <p:cNvSpPr>
            <a:spLocks noGrp="1"/>
          </p:cNvSpPr>
          <p:nvPr>
            <p:ph type="dt" sz="half" idx="10"/>
          </p:nvPr>
        </p:nvSpPr>
        <p:spPr/>
        <p:txBody>
          <a:bodyPr/>
          <a:lstStyle/>
          <a:p>
            <a:fld id="{D722286E-D88B-4D05-9653-BD2B5C2D3AB8}" type="datetime1">
              <a:rPr lang="en-US" smtClean="0"/>
              <a:t>11/21/2024</a:t>
            </a:fld>
            <a:endParaRPr lang="en-US"/>
          </a:p>
        </p:txBody>
      </p:sp>
      <p:sp>
        <p:nvSpPr>
          <p:cNvPr id="5" name="Footer Placeholder 4">
            <a:extLst>
              <a:ext uri="{FF2B5EF4-FFF2-40B4-BE49-F238E27FC236}">
                <a16:creationId xmlns:a16="http://schemas.microsoft.com/office/drawing/2014/main" id="{FA09C477-3BCF-4A8A-A15C-77ADF21E8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EA5E9-92B2-4662-9B9F-AD882A219DDC}"/>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1037220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2AA6-489B-6065-3A52-A4AE50B31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A76F20-AEA6-C827-265E-615CFB13D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F9A50D-44D9-06FF-9E46-A67E62767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737B6-41ED-2D81-19E4-94C520374A7C}"/>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6" name="Footer Placeholder 5">
            <a:extLst>
              <a:ext uri="{FF2B5EF4-FFF2-40B4-BE49-F238E27FC236}">
                <a16:creationId xmlns:a16="http://schemas.microsoft.com/office/drawing/2014/main" id="{E8989DC6-4CC8-16B4-E28F-4AA476755E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AE5331-E5A9-0EDD-817A-FDA65CB2DC90}"/>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318747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AA6B-0809-BB9B-69B3-0378D23EE9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3E7BE-32CF-1748-70BA-C7D0DF201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21323-3576-DE04-57CD-A2CDE0AF8BEB}"/>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5" name="Footer Placeholder 4">
            <a:extLst>
              <a:ext uri="{FF2B5EF4-FFF2-40B4-BE49-F238E27FC236}">
                <a16:creationId xmlns:a16="http://schemas.microsoft.com/office/drawing/2014/main" id="{A1EDE4F9-B2C4-8AC8-7632-C920B6C88C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A24B2-ECD2-053D-BD85-09C5D99E7F83}"/>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2094005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AB86B-7D97-9794-774D-C753DA255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0332D2-2AAB-72BC-1F61-02E574355D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25F90-E90A-94DE-34E2-90F11F24765C}"/>
              </a:ext>
            </a:extLst>
          </p:cNvPr>
          <p:cNvSpPr>
            <a:spLocks noGrp="1"/>
          </p:cNvSpPr>
          <p:nvPr>
            <p:ph type="dt" sz="half" idx="10"/>
          </p:nvPr>
        </p:nvSpPr>
        <p:spPr/>
        <p:txBody>
          <a:bodyPr/>
          <a:lstStyle/>
          <a:p>
            <a:fld id="{23A12B11-22F4-4E6C-AB12-41D299F6A041}" type="datetimeFigureOut">
              <a:rPr lang="en-GB" smtClean="0"/>
              <a:t>21/11/2024</a:t>
            </a:fld>
            <a:endParaRPr lang="en-GB"/>
          </a:p>
        </p:txBody>
      </p:sp>
      <p:sp>
        <p:nvSpPr>
          <p:cNvPr id="5" name="Footer Placeholder 4">
            <a:extLst>
              <a:ext uri="{FF2B5EF4-FFF2-40B4-BE49-F238E27FC236}">
                <a16:creationId xmlns:a16="http://schemas.microsoft.com/office/drawing/2014/main" id="{51045D43-7D57-A61F-A0D0-4E930CF328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B333A-8A78-12F4-96E2-968ED6AFD300}"/>
              </a:ext>
            </a:extLst>
          </p:cNvPr>
          <p:cNvSpPr>
            <a:spLocks noGrp="1"/>
          </p:cNvSpPr>
          <p:nvPr>
            <p:ph type="sldNum" sz="quarter" idx="12"/>
          </p:nvPr>
        </p:nvSpPr>
        <p:spPr/>
        <p:txBody>
          <a:bodyPr/>
          <a:lstStyle/>
          <a:p>
            <a:fld id="{9C8147CE-3B74-42A6-980E-C458F056D2AF}" type="slidenum">
              <a:rPr lang="en-GB" smtClean="0"/>
              <a:t>‹#›</a:t>
            </a:fld>
            <a:endParaRPr lang="en-GB"/>
          </a:p>
        </p:txBody>
      </p:sp>
    </p:spTree>
    <p:extLst>
      <p:ext uri="{BB962C8B-B14F-4D97-AF65-F5344CB8AC3E}">
        <p14:creationId xmlns:p14="http://schemas.microsoft.com/office/powerpoint/2010/main" val="375410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71703-9CE2-4773-BCC8-E1CBFB83DABE}"/>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EB6095-0A62-4F84-BEDE-3811BB0275B0}"/>
              </a:ext>
            </a:extLst>
          </p:cNvPr>
          <p:cNvSpPr>
            <a:spLocks noGrp="1"/>
          </p:cNvSpPr>
          <p:nvPr>
            <p:ph type="sldNum" sz="quarter" idx="12"/>
          </p:nvPr>
        </p:nvSpPr>
        <p:spPr/>
        <p:txBody>
          <a:bodyPr/>
          <a:lstStyle/>
          <a:p>
            <a:fld id="{5E561D6C-325F-48FB-8A7E-2FE28BFA4E02}" type="slidenum">
              <a:rPr lang="en-US" smtClean="0"/>
              <a:t>‹#›</a:t>
            </a:fld>
            <a:endParaRPr lang="en-US"/>
          </a:p>
        </p:txBody>
      </p:sp>
    </p:spTree>
    <p:extLst>
      <p:ext uri="{BB962C8B-B14F-4D97-AF65-F5344CB8AC3E}">
        <p14:creationId xmlns:p14="http://schemas.microsoft.com/office/powerpoint/2010/main" val="507286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71703-9CE2-4773-BCC8-E1CBFB83DABE}"/>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EB6095-0A62-4F84-BEDE-3811BB0275B0}"/>
              </a:ext>
            </a:extLst>
          </p:cNvPr>
          <p:cNvSpPr>
            <a:spLocks noGrp="1"/>
          </p:cNvSpPr>
          <p:nvPr>
            <p:ph type="sldNum" sz="quarter" idx="12"/>
          </p:nvPr>
        </p:nvSpPr>
        <p:spPr/>
        <p:txBody>
          <a:bodyPr/>
          <a:lstStyle/>
          <a:p>
            <a:fld id="{5E561D6C-325F-48FB-8A7E-2FE28BFA4E02}" type="slidenum">
              <a:rPr lang="en-US" smtClean="0"/>
              <a:t>‹#›</a:t>
            </a:fld>
            <a:endParaRPr lang="en-US"/>
          </a:p>
        </p:txBody>
      </p:sp>
    </p:spTree>
    <p:extLst>
      <p:ext uri="{BB962C8B-B14F-4D97-AF65-F5344CB8AC3E}">
        <p14:creationId xmlns:p14="http://schemas.microsoft.com/office/powerpoint/2010/main" val="132943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3926624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943226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2314664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A419D0-A13E-4220-A245-9E4D1B45530B}"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3313016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A419D0-A13E-4220-A245-9E4D1B45530B}"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354145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343F-BA18-4877-AA15-52089094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35C07-5D5E-4F59-8B22-D3F925FFD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A21848-1D0D-4D99-AB44-8228BD349A74}"/>
              </a:ext>
            </a:extLst>
          </p:cNvPr>
          <p:cNvSpPr>
            <a:spLocks noGrp="1"/>
          </p:cNvSpPr>
          <p:nvPr>
            <p:ph type="dt" sz="half" idx="10"/>
          </p:nvPr>
        </p:nvSpPr>
        <p:spPr/>
        <p:txBody>
          <a:bodyPr/>
          <a:lstStyle/>
          <a:p>
            <a:fld id="{07D8F800-35F2-4F00-9ACD-D2FFF42B46C6}" type="datetime1">
              <a:rPr lang="en-US" smtClean="0"/>
              <a:t>11/21/2024</a:t>
            </a:fld>
            <a:endParaRPr lang="en-US"/>
          </a:p>
        </p:txBody>
      </p:sp>
      <p:sp>
        <p:nvSpPr>
          <p:cNvPr id="5" name="Footer Placeholder 4">
            <a:extLst>
              <a:ext uri="{FF2B5EF4-FFF2-40B4-BE49-F238E27FC236}">
                <a16:creationId xmlns:a16="http://schemas.microsoft.com/office/drawing/2014/main" id="{7542D65F-C98B-4F1E-ABBA-D03ED4C0E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0C1F2-5AA4-4B46-ACF2-E266961971AB}"/>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1950833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A419D0-A13E-4220-A245-9E4D1B45530B}"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941970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419D0-A13E-4220-A245-9E4D1B45530B}"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2120655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A419D0-A13E-4220-A245-9E4D1B45530B}"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745738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A419D0-A13E-4220-A245-9E4D1B45530B}"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2045931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2615440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40579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1678753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4037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830571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149924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9F63-5653-4B22-BF94-B57B4EEB6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AE0ABD-413F-4396-92F0-000D99A6F6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878F8D-EDA6-4986-9617-D71D2505E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1DDCA-1866-46D5-9A2D-F8F09C505E77}"/>
              </a:ext>
            </a:extLst>
          </p:cNvPr>
          <p:cNvSpPr>
            <a:spLocks noGrp="1"/>
          </p:cNvSpPr>
          <p:nvPr>
            <p:ph type="dt" sz="half" idx="10"/>
          </p:nvPr>
        </p:nvSpPr>
        <p:spPr/>
        <p:txBody>
          <a:bodyPr/>
          <a:lstStyle/>
          <a:p>
            <a:fld id="{357AAD10-C67B-4731-AC93-6E8D80279E7D}" type="datetime1">
              <a:rPr lang="en-US" smtClean="0"/>
              <a:t>11/21/2024</a:t>
            </a:fld>
            <a:endParaRPr lang="en-US"/>
          </a:p>
        </p:txBody>
      </p:sp>
      <p:sp>
        <p:nvSpPr>
          <p:cNvPr id="6" name="Footer Placeholder 5">
            <a:extLst>
              <a:ext uri="{FF2B5EF4-FFF2-40B4-BE49-F238E27FC236}">
                <a16:creationId xmlns:a16="http://schemas.microsoft.com/office/drawing/2014/main" id="{DE569241-9936-4D94-874D-AB6B3E563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8B6CC-4E3E-4A7C-B5BA-A5FB4A271973}"/>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2681238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A419D0-A13E-4220-A245-9E4D1B45530B}"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76B4-183F-4321-8A41-602117C65CE7}" type="slidenum">
              <a:rPr lang="en-US" smtClean="0"/>
              <a:t>‹#›</a:t>
            </a:fld>
            <a:endParaRPr lang="en-US"/>
          </a:p>
        </p:txBody>
      </p:sp>
    </p:spTree>
    <p:extLst>
      <p:ext uri="{BB962C8B-B14F-4D97-AF65-F5344CB8AC3E}">
        <p14:creationId xmlns:p14="http://schemas.microsoft.com/office/powerpoint/2010/main" val="297370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ADB9-B1C6-423E-81D9-5749098E76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75362B-01F3-48C1-ABEA-DC2E7AC78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BF807-678F-4600-B68F-09D2A4C73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9DBAE8-1798-42B4-9DCD-229FCB4B10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BD4936-269F-4E41-BB04-D1768CE75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1AF55-E002-4078-AB03-C49F2000B1ED}"/>
              </a:ext>
            </a:extLst>
          </p:cNvPr>
          <p:cNvSpPr>
            <a:spLocks noGrp="1"/>
          </p:cNvSpPr>
          <p:nvPr>
            <p:ph type="dt" sz="half" idx="10"/>
          </p:nvPr>
        </p:nvSpPr>
        <p:spPr/>
        <p:txBody>
          <a:bodyPr/>
          <a:lstStyle/>
          <a:p>
            <a:fld id="{20ED30DA-69E9-4F67-8929-4147C41FDE44}" type="datetime1">
              <a:rPr lang="en-US" smtClean="0"/>
              <a:t>11/21/2024</a:t>
            </a:fld>
            <a:endParaRPr lang="en-US"/>
          </a:p>
        </p:txBody>
      </p:sp>
      <p:sp>
        <p:nvSpPr>
          <p:cNvPr id="8" name="Footer Placeholder 7">
            <a:extLst>
              <a:ext uri="{FF2B5EF4-FFF2-40B4-BE49-F238E27FC236}">
                <a16:creationId xmlns:a16="http://schemas.microsoft.com/office/drawing/2014/main" id="{CAA85EB9-3083-4186-ABDB-58EEFE449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8A7A55-EFD9-4560-A77F-B577064B36D8}"/>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397572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88-A20B-480A-8F49-3E5AFC167E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B20123-27C2-4BBF-8938-7279469D16AE}"/>
              </a:ext>
            </a:extLst>
          </p:cNvPr>
          <p:cNvSpPr>
            <a:spLocks noGrp="1"/>
          </p:cNvSpPr>
          <p:nvPr>
            <p:ph type="dt" sz="half" idx="10"/>
          </p:nvPr>
        </p:nvSpPr>
        <p:spPr/>
        <p:txBody>
          <a:bodyPr/>
          <a:lstStyle/>
          <a:p>
            <a:fld id="{0A3D7872-D3A2-40E1-BEC3-1F485EB62B4C}" type="datetime1">
              <a:rPr lang="en-US" smtClean="0"/>
              <a:t>11/21/2024</a:t>
            </a:fld>
            <a:endParaRPr lang="en-US"/>
          </a:p>
        </p:txBody>
      </p:sp>
      <p:sp>
        <p:nvSpPr>
          <p:cNvPr id="4" name="Footer Placeholder 3">
            <a:extLst>
              <a:ext uri="{FF2B5EF4-FFF2-40B4-BE49-F238E27FC236}">
                <a16:creationId xmlns:a16="http://schemas.microsoft.com/office/drawing/2014/main" id="{11B79D94-4740-4CD7-8155-A2B074EFDE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D348F-FA91-4BB8-9C0A-DA0700EF2EF7}"/>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283190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0D4F0-2078-40EA-8CCF-FFA89296A157}"/>
              </a:ext>
            </a:extLst>
          </p:cNvPr>
          <p:cNvSpPr>
            <a:spLocks noGrp="1"/>
          </p:cNvSpPr>
          <p:nvPr>
            <p:ph type="dt" sz="half" idx="10"/>
          </p:nvPr>
        </p:nvSpPr>
        <p:spPr/>
        <p:txBody>
          <a:bodyPr/>
          <a:lstStyle/>
          <a:p>
            <a:fld id="{38B602B2-7382-4BE9-835C-82C687DB4690}" type="datetime1">
              <a:rPr lang="en-US" smtClean="0"/>
              <a:t>11/21/2024</a:t>
            </a:fld>
            <a:endParaRPr lang="en-US"/>
          </a:p>
        </p:txBody>
      </p:sp>
      <p:sp>
        <p:nvSpPr>
          <p:cNvPr id="3" name="Footer Placeholder 2">
            <a:extLst>
              <a:ext uri="{FF2B5EF4-FFF2-40B4-BE49-F238E27FC236}">
                <a16:creationId xmlns:a16="http://schemas.microsoft.com/office/drawing/2014/main" id="{57042401-0966-4D4D-B2C6-DDDA0E570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680BFF-6988-4595-A4F8-87EB51E90856}"/>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255859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AE0A-B900-430A-9C20-04C11B4DE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D9892-CB79-4F89-A156-3A81DB58D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65D69B-71C8-4868-BD4F-7CBC3C898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BB852-FF2B-4EAB-8CFE-346574BC199D}"/>
              </a:ext>
            </a:extLst>
          </p:cNvPr>
          <p:cNvSpPr>
            <a:spLocks noGrp="1"/>
          </p:cNvSpPr>
          <p:nvPr>
            <p:ph type="dt" sz="half" idx="10"/>
          </p:nvPr>
        </p:nvSpPr>
        <p:spPr/>
        <p:txBody>
          <a:bodyPr/>
          <a:lstStyle/>
          <a:p>
            <a:fld id="{3730241F-4468-4AB1-8B3D-4AF5ED47B3ED}" type="datetime1">
              <a:rPr lang="en-US" smtClean="0"/>
              <a:t>11/21/2024</a:t>
            </a:fld>
            <a:endParaRPr lang="en-US"/>
          </a:p>
        </p:txBody>
      </p:sp>
      <p:sp>
        <p:nvSpPr>
          <p:cNvPr id="6" name="Footer Placeholder 5">
            <a:extLst>
              <a:ext uri="{FF2B5EF4-FFF2-40B4-BE49-F238E27FC236}">
                <a16:creationId xmlns:a16="http://schemas.microsoft.com/office/drawing/2014/main" id="{89EE9327-4524-4DAF-9BBD-95299E32C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40E4D-C30F-472F-93F4-D29D077232E3}"/>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82399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EEB5-BE5B-435B-939A-80FA9745D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E64B87-695B-4745-AEDB-5B67A9748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1F64A-E35E-4520-996F-EF02030CC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FA314-8886-4551-B4F1-8BA176A6A195}"/>
              </a:ext>
            </a:extLst>
          </p:cNvPr>
          <p:cNvSpPr>
            <a:spLocks noGrp="1"/>
          </p:cNvSpPr>
          <p:nvPr>
            <p:ph type="dt" sz="half" idx="10"/>
          </p:nvPr>
        </p:nvSpPr>
        <p:spPr/>
        <p:txBody>
          <a:bodyPr/>
          <a:lstStyle/>
          <a:p>
            <a:fld id="{6D6464D5-2E36-49DD-A574-B064C91A017A}" type="datetime1">
              <a:rPr lang="en-US" smtClean="0"/>
              <a:t>11/21/2024</a:t>
            </a:fld>
            <a:endParaRPr lang="en-US"/>
          </a:p>
        </p:txBody>
      </p:sp>
      <p:sp>
        <p:nvSpPr>
          <p:cNvPr id="6" name="Footer Placeholder 5">
            <a:extLst>
              <a:ext uri="{FF2B5EF4-FFF2-40B4-BE49-F238E27FC236}">
                <a16:creationId xmlns:a16="http://schemas.microsoft.com/office/drawing/2014/main" id="{5819129B-33D5-4F0D-959A-22429D045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F6C1E-8CD7-44DA-A872-C921A927B5CF}"/>
              </a:ext>
            </a:extLst>
          </p:cNvPr>
          <p:cNvSpPr>
            <a:spLocks noGrp="1"/>
          </p:cNvSpPr>
          <p:nvPr>
            <p:ph type="sldNum" sz="quarter" idx="12"/>
          </p:nvPr>
        </p:nvSpPr>
        <p:spPr/>
        <p:txBody>
          <a:bodyPr/>
          <a:lstStyle/>
          <a:p>
            <a:fld id="{734B78C0-AFEB-40BE-99CF-8E005A53B216}" type="slidenum">
              <a:rPr lang="en-US" smtClean="0"/>
              <a:t>‹#›</a:t>
            </a:fld>
            <a:endParaRPr lang="en-US"/>
          </a:p>
        </p:txBody>
      </p:sp>
    </p:spTree>
    <p:extLst>
      <p:ext uri="{BB962C8B-B14F-4D97-AF65-F5344CB8AC3E}">
        <p14:creationId xmlns:p14="http://schemas.microsoft.com/office/powerpoint/2010/main" val="155638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75B85-B4BB-413B-BCED-6046B06A1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923249-BDF0-44B6-AC7E-716774D91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8CC14-2EEA-446B-8891-85CC77C53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21080-DDB6-4062-92F2-2FC98FA29E35}" type="datetime1">
              <a:rPr lang="en-US" smtClean="0"/>
              <a:t>11/21/2024</a:t>
            </a:fld>
            <a:endParaRPr lang="en-US"/>
          </a:p>
        </p:txBody>
      </p:sp>
      <p:sp>
        <p:nvSpPr>
          <p:cNvPr id="5" name="Footer Placeholder 4">
            <a:extLst>
              <a:ext uri="{FF2B5EF4-FFF2-40B4-BE49-F238E27FC236}">
                <a16:creationId xmlns:a16="http://schemas.microsoft.com/office/drawing/2014/main" id="{F651703A-AFF2-4376-8AE1-A5431468E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44AEE0-20A4-4747-8480-F8369FD30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B78C0-AFEB-40BE-99CF-8E005A53B216}" type="slidenum">
              <a:rPr lang="en-US" smtClean="0"/>
              <a:t>‹#›</a:t>
            </a:fld>
            <a:endParaRPr lang="en-US"/>
          </a:p>
        </p:txBody>
      </p:sp>
    </p:spTree>
    <p:extLst>
      <p:ext uri="{BB962C8B-B14F-4D97-AF65-F5344CB8AC3E}">
        <p14:creationId xmlns:p14="http://schemas.microsoft.com/office/powerpoint/2010/main" val="390798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C5C30-A96A-2A5E-9527-64C9AC3D1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0EB3BF-8667-EDB3-915F-970A278530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CB23B-C672-698B-692A-D57939868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12B11-22F4-4E6C-AB12-41D299F6A041}" type="datetimeFigureOut">
              <a:rPr lang="en-GB" smtClean="0"/>
              <a:t>21/11/2024</a:t>
            </a:fld>
            <a:endParaRPr lang="en-GB"/>
          </a:p>
        </p:txBody>
      </p:sp>
      <p:sp>
        <p:nvSpPr>
          <p:cNvPr id="5" name="Footer Placeholder 4">
            <a:extLst>
              <a:ext uri="{FF2B5EF4-FFF2-40B4-BE49-F238E27FC236}">
                <a16:creationId xmlns:a16="http://schemas.microsoft.com/office/drawing/2014/main" id="{2BC80ABC-BA31-B97B-CD50-C6A708B5B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1AF531-6566-7130-4773-0FE7EA618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147CE-3B74-42A6-980E-C458F056D2AF}" type="slidenum">
              <a:rPr lang="en-GB" smtClean="0"/>
              <a:t>‹#›</a:t>
            </a:fld>
            <a:endParaRPr lang="en-GB"/>
          </a:p>
        </p:txBody>
      </p:sp>
    </p:spTree>
    <p:extLst>
      <p:ext uri="{BB962C8B-B14F-4D97-AF65-F5344CB8AC3E}">
        <p14:creationId xmlns:p14="http://schemas.microsoft.com/office/powerpoint/2010/main" val="37937497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 id="214748374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267755-F796-41DE-8037-82CDBB0186C2}" type="datetimeFigureOut">
              <a:rPr lang="en-ZW" smtClean="0"/>
              <a:t>21/11/2024</a:t>
            </a:fld>
            <a:endParaRPr lang="en-ZW"/>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1D07B8-0A1E-4C46-AB4A-4EBA05E766A8}" type="slidenum">
              <a:rPr lang="en-ZW" smtClean="0"/>
              <a:t>‹#›</a:t>
            </a:fld>
            <a:endParaRPr lang="en-ZW"/>
          </a:p>
        </p:txBody>
      </p:sp>
    </p:spTree>
    <p:extLst>
      <p:ext uri="{BB962C8B-B14F-4D97-AF65-F5344CB8AC3E}">
        <p14:creationId xmlns:p14="http://schemas.microsoft.com/office/powerpoint/2010/main" val="375174056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2.xml"/><Relationship Id="rId4" Type="http://schemas.openxmlformats.org/officeDocument/2006/relationships/image" Target="http://upload.wikimedia.org/wikipedia/en/1/16/Zimbabwe_Coat_of_Arms_Hi.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tiff"/><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506C70-F609-4043-B339-33BACC77BE13}"/>
              </a:ext>
            </a:extLst>
          </p:cNvPr>
          <p:cNvSpPr/>
          <p:nvPr/>
        </p:nvSpPr>
        <p:spPr>
          <a:xfrm>
            <a:off x="0" y="2565594"/>
            <a:ext cx="12192000" cy="2468881"/>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VMMC In HIV Prevention – Perspectives from Zimbabwe  </a:t>
            </a:r>
          </a:p>
        </p:txBody>
      </p:sp>
      <p:pic>
        <p:nvPicPr>
          <p:cNvPr id="9" name="Picture 8">
            <a:extLst>
              <a:ext uri="{FF2B5EF4-FFF2-40B4-BE49-F238E27FC236}">
                <a16:creationId xmlns:a16="http://schemas.microsoft.com/office/drawing/2014/main" id="{233E85B0-288C-47F8-9230-BA048CC9C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7601" y="177319"/>
            <a:ext cx="1710482" cy="2017241"/>
          </a:xfrm>
          <a:prstGeom prst="rect">
            <a:avLst/>
          </a:prstGeom>
          <a:solidFill>
            <a:srgbClr val="FFF701"/>
          </a:solidFill>
        </p:spPr>
      </p:pic>
      <p:pic>
        <p:nvPicPr>
          <p:cNvPr id="5" name="Picture 2" descr="The Coat of Arms of Zimbabwe">
            <a:extLst>
              <a:ext uri="{FF2B5EF4-FFF2-40B4-BE49-F238E27FC236}">
                <a16:creationId xmlns:a16="http://schemas.microsoft.com/office/drawing/2014/main" id="{E640DE40-0703-4705-A6BA-076754ED15B7}"/>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31234" y="177318"/>
            <a:ext cx="2284655" cy="201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09DB49D-B5BE-889D-AE83-47902FEC56BC}"/>
              </a:ext>
            </a:extLst>
          </p:cNvPr>
          <p:cNvSpPr txBox="1"/>
          <p:nvPr/>
        </p:nvSpPr>
        <p:spPr>
          <a:xfrm flipH="1">
            <a:off x="5140233" y="5384346"/>
            <a:ext cx="3877221" cy="1477328"/>
          </a:xfrm>
          <a:prstGeom prst="rect">
            <a:avLst/>
          </a:prstGeom>
          <a:noFill/>
        </p:spPr>
        <p:txBody>
          <a:bodyPr wrap="square" rtlCol="0">
            <a:spAutoFit/>
          </a:bodyPr>
          <a:lstStyle/>
          <a:p>
            <a:r>
              <a:rPr lang="en-ZW" dirty="0"/>
              <a:t> Presented by Sinokuthemba Xaba</a:t>
            </a:r>
          </a:p>
          <a:p>
            <a:r>
              <a:rPr lang="en-ZW" dirty="0"/>
              <a:t> Deputy  HIV Prevention Coordinator  </a:t>
            </a:r>
          </a:p>
          <a:p>
            <a:r>
              <a:rPr lang="en-ZW" dirty="0"/>
              <a:t> Ministry of Health and Child Care</a:t>
            </a:r>
          </a:p>
          <a:p>
            <a:r>
              <a:rPr lang="en-ZW" dirty="0"/>
              <a:t> November 2024</a:t>
            </a:r>
          </a:p>
          <a:p>
            <a:endParaRPr lang="en-ZW" dirty="0"/>
          </a:p>
        </p:txBody>
      </p:sp>
    </p:spTree>
    <p:extLst>
      <p:ext uri="{BB962C8B-B14F-4D97-AF65-F5344CB8AC3E}">
        <p14:creationId xmlns:p14="http://schemas.microsoft.com/office/powerpoint/2010/main" val="252322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2219-096B-744D-4CA6-205F779DA1A8}"/>
              </a:ext>
            </a:extLst>
          </p:cNvPr>
          <p:cNvSpPr>
            <a:spLocks noGrp="1"/>
          </p:cNvSpPr>
          <p:nvPr>
            <p:ph type="title"/>
          </p:nvPr>
        </p:nvSpPr>
        <p:spPr>
          <a:solidFill>
            <a:srgbClr val="00B050"/>
          </a:solidFill>
        </p:spPr>
        <p:txBody>
          <a:bodyPr/>
          <a:lstStyle/>
          <a:p>
            <a:r>
              <a:rPr lang="en-ZW" b="1" dirty="0">
                <a:solidFill>
                  <a:schemeClr val="bg1"/>
                </a:solidFill>
              </a:rPr>
              <a:t>In conclusion</a:t>
            </a:r>
          </a:p>
        </p:txBody>
      </p:sp>
      <p:sp>
        <p:nvSpPr>
          <p:cNvPr id="3" name="Content Placeholder 2">
            <a:extLst>
              <a:ext uri="{FF2B5EF4-FFF2-40B4-BE49-F238E27FC236}">
                <a16:creationId xmlns:a16="http://schemas.microsoft.com/office/drawing/2014/main" id="{8A67F3F9-2528-88E0-84F1-EF8C4B6311FD}"/>
              </a:ext>
            </a:extLst>
          </p:cNvPr>
          <p:cNvSpPr>
            <a:spLocks noGrp="1"/>
          </p:cNvSpPr>
          <p:nvPr>
            <p:ph idx="1"/>
          </p:nvPr>
        </p:nvSpPr>
        <p:spPr/>
        <p:txBody>
          <a:bodyPr>
            <a:normAutofit fontScale="92500" lnSpcReduction="20000"/>
          </a:bodyPr>
          <a:lstStyle/>
          <a:p>
            <a:r>
              <a:rPr lang="en-ZW" dirty="0"/>
              <a:t>VMMC  remains  critical to the HIV prevention package</a:t>
            </a:r>
          </a:p>
          <a:p>
            <a:r>
              <a:rPr lang="en-ZW" dirty="0"/>
              <a:t>Main avenue that reaches out to men who ordinarily have suboptimal health seeking behaviour</a:t>
            </a:r>
          </a:p>
          <a:p>
            <a:r>
              <a:rPr lang="en-ZW" dirty="0"/>
              <a:t>Its benefits  transcend beyond  HIV prevention to include  HPV , Hygiene and some STIs</a:t>
            </a:r>
          </a:p>
          <a:p>
            <a:r>
              <a:rPr lang="en-ZW" dirty="0"/>
              <a:t>Relatively  cost  effective   though modelling has shown reduced cost  effectiveness when considered for  HIV prevention only </a:t>
            </a:r>
          </a:p>
          <a:p>
            <a:r>
              <a:rPr lang="en-ZW" dirty="0"/>
              <a:t>VMMC needs to be  tailored  to according to the  incidence</a:t>
            </a:r>
          </a:p>
          <a:p>
            <a:r>
              <a:rPr lang="en-ZW" dirty="0"/>
              <a:t>Delivery in combination with other prevention services  is central  to long term sustainability and  effectiveness</a:t>
            </a:r>
          </a:p>
          <a:p>
            <a:r>
              <a:rPr lang="en-ZW" dirty="0"/>
              <a:t>Integration in pre-service  training  as well as online training approaches  will be  important for  cost  reduction </a:t>
            </a:r>
            <a:r>
              <a:rPr lang="en-ZW"/>
              <a:t>and routinisation</a:t>
            </a:r>
            <a:endParaRPr lang="en-ZW" dirty="0"/>
          </a:p>
          <a:p>
            <a:endParaRPr lang="en-ZW" dirty="0"/>
          </a:p>
          <a:p>
            <a:endParaRPr lang="en-ZW" dirty="0">
              <a:highlight>
                <a:srgbClr val="FFFF00"/>
              </a:highlight>
            </a:endParaRPr>
          </a:p>
          <a:p>
            <a:endParaRPr lang="en-ZW" dirty="0"/>
          </a:p>
          <a:p>
            <a:endParaRPr lang="en-ZW" dirty="0"/>
          </a:p>
        </p:txBody>
      </p:sp>
    </p:spTree>
    <p:extLst>
      <p:ext uri="{BB962C8B-B14F-4D97-AF65-F5344CB8AC3E}">
        <p14:creationId xmlns:p14="http://schemas.microsoft.com/office/powerpoint/2010/main" val="24482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0342629-DD31-8D20-3603-49EF501E315B}"/>
              </a:ext>
            </a:extLst>
          </p:cNvPr>
          <p:cNvPicPr>
            <a:picLocks noChangeAspect="1"/>
          </p:cNvPicPr>
          <p:nvPr/>
        </p:nvPicPr>
        <p:blipFill>
          <a:blip r:embed="rId2">
            <a:alphaModFix amt="85000"/>
          </a:blip>
          <a:stretch>
            <a:fillRect/>
          </a:stretch>
        </p:blipFill>
        <p:spPr>
          <a:xfrm>
            <a:off x="373572" y="1021904"/>
            <a:ext cx="5761706" cy="5179905"/>
          </a:xfrm>
          <a:prstGeom prst="rect">
            <a:avLst/>
          </a:prstGeom>
        </p:spPr>
      </p:pic>
      <p:pic>
        <p:nvPicPr>
          <p:cNvPr id="4" name="Picture 3" descr="A person holding a baby&#10;&#10;Description automatically generated">
            <a:extLst>
              <a:ext uri="{FF2B5EF4-FFF2-40B4-BE49-F238E27FC236}">
                <a16:creationId xmlns:a16="http://schemas.microsoft.com/office/drawing/2014/main" id="{0128ACA0-B34C-1F24-8B21-ABD3A4C1B82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34" y="835999"/>
            <a:ext cx="12193934" cy="6022002"/>
          </a:xfrm>
          <a:prstGeom prst="rect">
            <a:avLst/>
          </a:prstGeom>
        </p:spPr>
      </p:pic>
      <p:sp>
        <p:nvSpPr>
          <p:cNvPr id="42" name="Rectangle 41">
            <a:extLst>
              <a:ext uri="{FF2B5EF4-FFF2-40B4-BE49-F238E27FC236}">
                <a16:creationId xmlns:a16="http://schemas.microsoft.com/office/drawing/2014/main" id="{25359EE1-24E9-4205-9D52-2E4E6E96C474}"/>
              </a:ext>
            </a:extLst>
          </p:cNvPr>
          <p:cNvSpPr/>
          <p:nvPr/>
        </p:nvSpPr>
        <p:spPr>
          <a:xfrm>
            <a:off x="4284541" y="849251"/>
            <a:ext cx="4275066" cy="5995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Pentagon 4">
            <a:extLst>
              <a:ext uri="{FF2B5EF4-FFF2-40B4-BE49-F238E27FC236}">
                <a16:creationId xmlns:a16="http://schemas.microsoft.com/office/drawing/2014/main" id="{5518E48D-3DD2-4FC3-BB0C-9C5B000F266A}"/>
              </a:ext>
            </a:extLst>
          </p:cNvPr>
          <p:cNvSpPr/>
          <p:nvPr/>
        </p:nvSpPr>
        <p:spPr>
          <a:xfrm>
            <a:off x="0" y="6453809"/>
            <a:ext cx="11298308" cy="336682"/>
          </a:xfrm>
          <a:prstGeom prst="homePlate">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Arrow: Chevron 5">
            <a:extLst>
              <a:ext uri="{FF2B5EF4-FFF2-40B4-BE49-F238E27FC236}">
                <a16:creationId xmlns:a16="http://schemas.microsoft.com/office/drawing/2014/main" id="{372C5B74-5571-4E04-BA8C-788C5E77C377}"/>
              </a:ext>
            </a:extLst>
          </p:cNvPr>
          <p:cNvSpPr/>
          <p:nvPr/>
        </p:nvSpPr>
        <p:spPr>
          <a:xfrm>
            <a:off x="11496258" y="6453809"/>
            <a:ext cx="695741" cy="336682"/>
          </a:xfrm>
          <a:prstGeom prst="chevron">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6F6CB22A-22E8-453D-93E7-5282851F4B08}"/>
              </a:ext>
            </a:extLst>
          </p:cNvPr>
          <p:cNvSpPr/>
          <p:nvPr/>
        </p:nvSpPr>
        <p:spPr>
          <a:xfrm>
            <a:off x="11215583" y="6453809"/>
            <a:ext cx="367748" cy="336682"/>
          </a:xfrm>
          <a:prstGeom prst="chevron">
            <a:avLst/>
          </a:prstGeom>
          <a:solidFill>
            <a:srgbClr val="F0D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F0874BD-4764-41A4-AE76-48F243B63AD3}"/>
              </a:ext>
            </a:extLst>
          </p:cNvPr>
          <p:cNvPicPr>
            <a:picLocks noChangeAspect="1"/>
          </p:cNvPicPr>
          <p:nvPr/>
        </p:nvPicPr>
        <p:blipFill>
          <a:blip r:embed="rId4"/>
          <a:stretch>
            <a:fillRect/>
          </a:stretch>
        </p:blipFill>
        <p:spPr>
          <a:xfrm>
            <a:off x="256247" y="6475743"/>
            <a:ext cx="239963" cy="281798"/>
          </a:xfrm>
          <a:prstGeom prst="rect">
            <a:avLst/>
          </a:prstGeom>
        </p:spPr>
      </p:pic>
      <p:sp>
        <p:nvSpPr>
          <p:cNvPr id="11" name="Slide Number Placeholder 10">
            <a:extLst>
              <a:ext uri="{FF2B5EF4-FFF2-40B4-BE49-F238E27FC236}">
                <a16:creationId xmlns:a16="http://schemas.microsoft.com/office/drawing/2014/main" id="{230849B2-47F0-45D0-BBF5-8747AF62E259}"/>
              </a:ext>
            </a:extLst>
          </p:cNvPr>
          <p:cNvSpPr>
            <a:spLocks noGrp="1"/>
          </p:cNvSpPr>
          <p:nvPr>
            <p:ph type="sldNum" sz="quarter" idx="12"/>
          </p:nvPr>
        </p:nvSpPr>
        <p:spPr>
          <a:xfrm>
            <a:off x="11646587" y="6488995"/>
            <a:ext cx="367748" cy="2295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4B78C0-AFEB-40BE-99CF-8E005A53B216}"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E210488-8380-4BEF-91FC-550D3239B240}"/>
              </a:ext>
            </a:extLst>
          </p:cNvPr>
          <p:cNvSpPr/>
          <p:nvPr/>
        </p:nvSpPr>
        <p:spPr>
          <a:xfrm>
            <a:off x="0" y="-26504"/>
            <a:ext cx="12192000" cy="862503"/>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Thank You!</a:t>
            </a:r>
          </a:p>
        </p:txBody>
      </p:sp>
    </p:spTree>
    <p:extLst>
      <p:ext uri="{BB962C8B-B14F-4D97-AF65-F5344CB8AC3E}">
        <p14:creationId xmlns:p14="http://schemas.microsoft.com/office/powerpoint/2010/main" val="265653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35C2B1-2E30-4F2B-9063-7F9B152389EF}"/>
              </a:ext>
            </a:extLst>
          </p:cNvPr>
          <p:cNvSpPr/>
          <p:nvPr/>
        </p:nvSpPr>
        <p:spPr>
          <a:xfrm>
            <a:off x="0" y="0"/>
            <a:ext cx="12192000" cy="980661"/>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Snapshot of the HIV Epidemic in Zimbabwe</a:t>
            </a:r>
          </a:p>
        </p:txBody>
      </p:sp>
      <p:pic>
        <p:nvPicPr>
          <p:cNvPr id="5" name="Picture 4" descr="Map&#10;&#10;Description automatically generated">
            <a:extLst>
              <a:ext uri="{FF2B5EF4-FFF2-40B4-BE49-F238E27FC236}">
                <a16:creationId xmlns:a16="http://schemas.microsoft.com/office/drawing/2014/main" id="{5B9D0631-4A6F-42D7-A215-BA6F9D1A7C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453" y="2763116"/>
            <a:ext cx="5269097" cy="3726785"/>
          </a:xfrm>
          <a:prstGeom prst="rect">
            <a:avLst/>
          </a:prstGeom>
          <a:noFill/>
          <a:ln>
            <a:noFill/>
          </a:ln>
        </p:spPr>
      </p:pic>
      <p:sp>
        <p:nvSpPr>
          <p:cNvPr id="7" name="Rectangle 6">
            <a:extLst>
              <a:ext uri="{FF2B5EF4-FFF2-40B4-BE49-F238E27FC236}">
                <a16:creationId xmlns:a16="http://schemas.microsoft.com/office/drawing/2014/main" id="{6EE3F9C2-57AD-4CF5-8DBB-F625B56636B6}"/>
              </a:ext>
            </a:extLst>
          </p:cNvPr>
          <p:cNvSpPr/>
          <p:nvPr/>
        </p:nvSpPr>
        <p:spPr>
          <a:xfrm>
            <a:off x="0" y="1095328"/>
            <a:ext cx="12192000" cy="1019126"/>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HIV and AIDS emerged as a public health threat in Zimbabwe in the mid-1980s and remains one of the top heavily burdened countries. In Zimbabwe the epidemic is largely driven by unprotected heterosexual sex, with growing epidemics among key population groups at higher risk of HIV. </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8">
            <a:extLst>
              <a:ext uri="{FF2B5EF4-FFF2-40B4-BE49-F238E27FC236}">
                <a16:creationId xmlns:a16="http://schemas.microsoft.com/office/drawing/2014/main" id="{74DE5998-DCCA-47C0-90C2-BE9E7031EA22}"/>
              </a:ext>
            </a:extLst>
          </p:cNvPr>
          <p:cNvGraphicFramePr>
            <a:graphicFrameLocks noGrp="1"/>
          </p:cNvGraphicFramePr>
          <p:nvPr/>
        </p:nvGraphicFramePr>
        <p:xfrm>
          <a:off x="184450" y="2295374"/>
          <a:ext cx="6554003" cy="4375248"/>
        </p:xfrm>
        <a:graphic>
          <a:graphicData uri="http://schemas.openxmlformats.org/drawingml/2006/table">
            <a:tbl>
              <a:tblPr firstRow="1" bandRow="1">
                <a:tableStyleId>{E8B1032C-EA38-4F05-BA0D-38AFFFC7BED3}</a:tableStyleId>
              </a:tblPr>
              <a:tblGrid>
                <a:gridCol w="6554003">
                  <a:extLst>
                    <a:ext uri="{9D8B030D-6E8A-4147-A177-3AD203B41FA5}">
                      <a16:colId xmlns:a16="http://schemas.microsoft.com/office/drawing/2014/main" val="2159678070"/>
                    </a:ext>
                  </a:extLst>
                </a:gridCol>
              </a:tblGrid>
              <a:tr h="5344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lumMod val="75000"/>
                            </a:schemeClr>
                          </a:solidFill>
                        </a:rPr>
                        <a:t>Key Epidemic Metrics (2020)</a:t>
                      </a:r>
                      <a:r>
                        <a:rPr lang="en-GB" sz="1800" baseline="30000" dirty="0">
                          <a:solidFill>
                            <a:schemeClr val="accent6">
                              <a:lumMod val="75000"/>
                            </a:schemeClr>
                          </a:solidFill>
                        </a:rPr>
                        <a:t>1 </a:t>
                      </a:r>
                      <a:endParaRPr lang="en-GB" sz="1800" b="1" dirty="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CB8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273063"/>
                  </a:ext>
                </a:extLst>
              </a:tr>
              <a:tr h="489934">
                <a:tc>
                  <a:txBody>
                    <a:bodyPr/>
                    <a:lstStyle/>
                    <a:p>
                      <a:r>
                        <a:rPr lang="en-GB" sz="1800" dirty="0"/>
                        <a:t>People Living with HIV – </a:t>
                      </a:r>
                      <a:r>
                        <a:rPr lang="en-GB" sz="1800" b="1" dirty="0"/>
                        <a:t>1.3 million</a:t>
                      </a:r>
                    </a:p>
                  </a:txBody>
                  <a:tcPr>
                    <a:lnL w="12700" cap="flat" cmpd="sng" algn="ctr">
                      <a:solidFill>
                        <a:srgbClr val="4CB856"/>
                      </a:solidFill>
                      <a:prstDash val="solid"/>
                      <a:round/>
                      <a:headEnd type="none" w="med" len="med"/>
                      <a:tailEnd type="none" w="med" len="med"/>
                    </a:lnL>
                    <a:lnR w="12700" cap="flat" cmpd="sng" algn="ctr">
                      <a:solidFill>
                        <a:srgbClr val="4CB856"/>
                      </a:solidFill>
                      <a:prstDash val="solid"/>
                      <a:round/>
                      <a:headEnd type="none" w="med" len="med"/>
                      <a:tailEnd type="none" w="med" len="med"/>
                    </a:lnR>
                    <a:lnT w="12700" cap="flat" cmpd="sng" algn="ctr">
                      <a:solidFill>
                        <a:srgbClr val="4CB856"/>
                      </a:solidFill>
                      <a:prstDash val="solid"/>
                      <a:round/>
                      <a:headEnd type="none" w="med" len="med"/>
                      <a:tailEnd type="none" w="med" len="med"/>
                    </a:lnT>
                    <a:lnB w="12700" cap="flat" cmpd="sng" algn="ctr">
                      <a:solidFill>
                        <a:srgbClr val="4CB856"/>
                      </a:solidFill>
                      <a:prstDash val="solid"/>
                      <a:round/>
                      <a:headEnd type="none" w="med" len="med"/>
                      <a:tailEnd type="none" w="med" len="med"/>
                    </a:lnB>
                  </a:tcPr>
                </a:tc>
                <a:extLst>
                  <a:ext uri="{0D108BD9-81ED-4DB2-BD59-A6C34878D82A}">
                    <a16:rowId xmlns:a16="http://schemas.microsoft.com/office/drawing/2014/main" val="1405233461"/>
                  </a:ext>
                </a:extLst>
              </a:tr>
              <a:tr h="1580322">
                <a:tc>
                  <a:txBody>
                    <a:bodyPr/>
                    <a:lstStyle/>
                    <a:p>
                      <a:r>
                        <a:rPr lang="en-GB" sz="1800" dirty="0"/>
                        <a:t>HIV Prevalence (adults 15+) – </a:t>
                      </a:r>
                      <a:r>
                        <a:rPr lang="en-GB" sz="1800" b="1" dirty="0"/>
                        <a:t>12.6%</a:t>
                      </a:r>
                      <a:r>
                        <a:rPr lang="en-GB" sz="1800" dirty="0"/>
                        <a:t> </a:t>
                      </a:r>
                    </a:p>
                    <a:p>
                      <a:pPr marL="742950" lvl="1" indent="-285750">
                        <a:buFont typeface="Arial" panose="020B0604020202020204" pitchFamily="34" charset="0"/>
                        <a:buChar char="•"/>
                      </a:pPr>
                      <a:r>
                        <a:rPr lang="en-GB" sz="1800" dirty="0"/>
                        <a:t>Young women aged 15-24 – </a:t>
                      </a:r>
                      <a:r>
                        <a:rPr lang="en-GB" sz="1800" b="1" dirty="0"/>
                        <a:t>5.6%</a:t>
                      </a:r>
                      <a:r>
                        <a:rPr lang="en-GB" sz="1800" dirty="0"/>
                        <a:t> (young men – 3.0%)</a:t>
                      </a:r>
                    </a:p>
                    <a:p>
                      <a:pPr marL="742950" lvl="1" indent="-285750">
                        <a:buFont typeface="Arial" panose="020B0604020202020204" pitchFamily="34" charset="0"/>
                        <a:buChar char="•"/>
                      </a:pPr>
                      <a:r>
                        <a:rPr lang="en-GB" sz="1800" b="0" dirty="0"/>
                        <a:t>Key Populations- disproportionally high</a:t>
                      </a:r>
                    </a:p>
                  </a:txBody>
                  <a:tcPr>
                    <a:lnL w="12700" cap="flat" cmpd="sng" algn="ctr">
                      <a:solidFill>
                        <a:srgbClr val="4CB856"/>
                      </a:solidFill>
                      <a:prstDash val="solid"/>
                      <a:round/>
                      <a:headEnd type="none" w="med" len="med"/>
                      <a:tailEnd type="none" w="med" len="med"/>
                    </a:lnL>
                    <a:lnR w="12700" cap="flat" cmpd="sng" algn="ctr">
                      <a:solidFill>
                        <a:srgbClr val="4CB856"/>
                      </a:solidFill>
                      <a:prstDash val="solid"/>
                      <a:round/>
                      <a:headEnd type="none" w="med" len="med"/>
                      <a:tailEnd type="none" w="med" len="med"/>
                    </a:lnR>
                    <a:lnT w="12700" cap="flat" cmpd="sng" algn="ctr">
                      <a:solidFill>
                        <a:srgbClr val="4CB856"/>
                      </a:solidFill>
                      <a:prstDash val="solid"/>
                      <a:round/>
                      <a:headEnd type="none" w="med" len="med"/>
                      <a:tailEnd type="none" w="med" len="med"/>
                    </a:lnT>
                    <a:lnB w="12700" cap="flat" cmpd="sng" algn="ctr">
                      <a:solidFill>
                        <a:srgbClr val="4CB856"/>
                      </a:solidFill>
                      <a:prstDash val="solid"/>
                      <a:round/>
                      <a:headEnd type="none" w="med" len="med"/>
                      <a:tailEnd type="none" w="med" len="med"/>
                    </a:lnB>
                  </a:tcPr>
                </a:tc>
                <a:extLst>
                  <a:ext uri="{0D108BD9-81ED-4DB2-BD59-A6C34878D82A}">
                    <a16:rowId xmlns:a16="http://schemas.microsoft.com/office/drawing/2014/main" val="557544427"/>
                  </a:ext>
                </a:extLst>
              </a:tr>
              <a:tr h="1280584">
                <a:tc>
                  <a:txBody>
                    <a:bodyPr/>
                    <a:lstStyle/>
                    <a:p>
                      <a:r>
                        <a:rPr lang="en-GB" sz="1800" dirty="0"/>
                        <a:t>New HIV Infections – </a:t>
                      </a:r>
                      <a:r>
                        <a:rPr lang="en-GB" sz="1800" b="1" dirty="0"/>
                        <a:t>25,000</a:t>
                      </a:r>
                    </a:p>
                    <a:p>
                      <a:pPr marL="742950" lvl="1" indent="-285750">
                        <a:buFont typeface="Arial" panose="020B0604020202020204" pitchFamily="34" charset="0"/>
                        <a:buChar char="•"/>
                      </a:pPr>
                      <a:r>
                        <a:rPr lang="en-GB" sz="1800" dirty="0"/>
                        <a:t>Young women aged 15-24 – </a:t>
                      </a:r>
                      <a:r>
                        <a:rPr lang="en-GB" sz="1800" b="1" dirty="0"/>
                        <a:t>7,200</a:t>
                      </a:r>
                      <a:r>
                        <a:rPr lang="en-GB" sz="1800" dirty="0"/>
                        <a:t> </a:t>
                      </a:r>
                    </a:p>
                    <a:p>
                      <a:pPr marL="742950" lvl="1" indent="-285750">
                        <a:buFont typeface="Arial" panose="020B0604020202020204" pitchFamily="34" charset="0"/>
                        <a:buChar char="•"/>
                      </a:pPr>
                      <a:r>
                        <a:rPr lang="en-GB" sz="1800" dirty="0"/>
                        <a:t>Young men aged 15-24 – </a:t>
                      </a:r>
                      <a:r>
                        <a:rPr lang="en-GB" sz="1800" b="1" dirty="0"/>
                        <a:t>2,300</a:t>
                      </a:r>
                      <a:endParaRPr lang="en-GB" sz="1800" dirty="0"/>
                    </a:p>
                  </a:txBody>
                  <a:tcPr>
                    <a:lnL w="12700" cap="flat" cmpd="sng" algn="ctr">
                      <a:solidFill>
                        <a:srgbClr val="4CB856"/>
                      </a:solidFill>
                      <a:prstDash val="solid"/>
                      <a:round/>
                      <a:headEnd type="none" w="med" len="med"/>
                      <a:tailEnd type="none" w="med" len="med"/>
                    </a:lnL>
                    <a:lnR w="12700" cap="flat" cmpd="sng" algn="ctr">
                      <a:solidFill>
                        <a:srgbClr val="4CB856"/>
                      </a:solidFill>
                      <a:prstDash val="solid"/>
                      <a:round/>
                      <a:headEnd type="none" w="med" len="med"/>
                      <a:tailEnd type="none" w="med" len="med"/>
                    </a:lnR>
                    <a:lnT w="12700" cap="flat" cmpd="sng" algn="ctr">
                      <a:solidFill>
                        <a:srgbClr val="4CB856"/>
                      </a:solidFill>
                      <a:prstDash val="solid"/>
                      <a:round/>
                      <a:headEnd type="none" w="med" len="med"/>
                      <a:tailEnd type="none" w="med" len="med"/>
                    </a:lnT>
                    <a:lnB w="12700" cap="flat" cmpd="sng" algn="ctr">
                      <a:solidFill>
                        <a:srgbClr val="4CB856"/>
                      </a:solidFill>
                      <a:prstDash val="solid"/>
                      <a:round/>
                      <a:headEnd type="none" w="med" len="med"/>
                      <a:tailEnd type="none" w="med" len="med"/>
                    </a:lnB>
                  </a:tcPr>
                </a:tc>
                <a:extLst>
                  <a:ext uri="{0D108BD9-81ED-4DB2-BD59-A6C34878D82A}">
                    <a16:rowId xmlns:a16="http://schemas.microsoft.com/office/drawing/2014/main" val="3201613613"/>
                  </a:ext>
                </a:extLst>
              </a:tr>
              <a:tr h="489934">
                <a:tc>
                  <a:txBody>
                    <a:bodyPr/>
                    <a:lstStyle/>
                    <a:p>
                      <a:r>
                        <a:rPr lang="en-GB" sz="1800" dirty="0"/>
                        <a:t>AIDS related deaths – </a:t>
                      </a:r>
                      <a:r>
                        <a:rPr lang="en-GB" sz="1800" b="1" dirty="0"/>
                        <a:t>22,000</a:t>
                      </a:r>
                    </a:p>
                  </a:txBody>
                  <a:tcPr>
                    <a:lnL w="12700" cap="flat" cmpd="sng" algn="ctr">
                      <a:solidFill>
                        <a:srgbClr val="4CB856"/>
                      </a:solidFill>
                      <a:prstDash val="solid"/>
                      <a:round/>
                      <a:headEnd type="none" w="med" len="med"/>
                      <a:tailEnd type="none" w="med" len="med"/>
                    </a:lnL>
                    <a:lnR w="12700" cap="flat" cmpd="sng" algn="ctr">
                      <a:solidFill>
                        <a:srgbClr val="4CB856"/>
                      </a:solidFill>
                      <a:prstDash val="solid"/>
                      <a:round/>
                      <a:headEnd type="none" w="med" len="med"/>
                      <a:tailEnd type="none" w="med" len="med"/>
                    </a:lnR>
                    <a:lnT w="12700" cap="flat" cmpd="sng" algn="ctr">
                      <a:solidFill>
                        <a:srgbClr val="4CB856"/>
                      </a:solidFill>
                      <a:prstDash val="solid"/>
                      <a:round/>
                      <a:headEnd type="none" w="med" len="med"/>
                      <a:tailEnd type="none" w="med" len="med"/>
                    </a:lnT>
                    <a:lnB w="12700" cap="flat" cmpd="sng" algn="ctr">
                      <a:solidFill>
                        <a:srgbClr val="4CB856"/>
                      </a:solidFill>
                      <a:prstDash val="solid"/>
                      <a:round/>
                      <a:headEnd type="none" w="med" len="med"/>
                      <a:tailEnd type="none" w="med" len="med"/>
                    </a:lnB>
                  </a:tcPr>
                </a:tc>
                <a:extLst>
                  <a:ext uri="{0D108BD9-81ED-4DB2-BD59-A6C34878D82A}">
                    <a16:rowId xmlns:a16="http://schemas.microsoft.com/office/drawing/2014/main" val="3632588462"/>
                  </a:ext>
                </a:extLst>
              </a:tr>
            </a:tbl>
          </a:graphicData>
        </a:graphic>
      </p:graphicFrame>
      <p:sp>
        <p:nvSpPr>
          <p:cNvPr id="9" name="TextBox 8">
            <a:extLst>
              <a:ext uri="{FF2B5EF4-FFF2-40B4-BE49-F238E27FC236}">
                <a16:creationId xmlns:a16="http://schemas.microsoft.com/office/drawing/2014/main" id="{2CB5D40B-02EC-4B2C-98AF-C67C045E4464}"/>
              </a:ext>
            </a:extLst>
          </p:cNvPr>
          <p:cNvSpPr txBox="1"/>
          <p:nvPr/>
        </p:nvSpPr>
        <p:spPr>
          <a:xfrm>
            <a:off x="7090117" y="2295374"/>
            <a:ext cx="4917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mn-cs"/>
              </a:rPr>
              <a:t>HIV Prevalence by Province</a:t>
            </a:r>
            <a:r>
              <a:rPr kumimoji="0" lang="en-GB" sz="1800" b="1" i="0" u="none" strike="noStrike" kern="1200" cap="none" spc="0" normalizeH="0" baseline="3000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mn-cs"/>
              </a:rPr>
              <a:t>2</a:t>
            </a:r>
            <a:endPar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F8146AC-14DD-410F-A2E6-E84CC4417082}"/>
              </a:ext>
            </a:extLst>
          </p:cNvPr>
          <p:cNvSpPr txBox="1"/>
          <p:nvPr/>
        </p:nvSpPr>
        <p:spPr>
          <a:xfrm>
            <a:off x="7090117" y="6489902"/>
            <a:ext cx="491743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1 </a:t>
            </a:r>
            <a:r>
              <a:rPr kumimoji="0" lang="en-GB"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UNAIDS </a:t>
            </a:r>
            <a:r>
              <a:rPr kumimoji="0" lang="en-GB" sz="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AIDSInfo</a:t>
            </a:r>
            <a:r>
              <a:rPr kumimoji="0" lang="en-GB"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2 </a:t>
            </a:r>
            <a:r>
              <a:rPr kumimoji="0" lang="en-GB"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Zimphia, 2020</a:t>
            </a:r>
            <a:endParaRPr kumimoji="0" lang="en-GB"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18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AAD3-477E-3D5B-9499-BEF211C4713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17AF0A5D-C630-68EB-556D-AAA8D36DE9B6}"/>
              </a:ext>
            </a:extLst>
          </p:cNvPr>
          <p:cNvSpPr/>
          <p:nvPr/>
        </p:nvSpPr>
        <p:spPr>
          <a:xfrm>
            <a:off x="0" y="-26504"/>
            <a:ext cx="12192000" cy="862503"/>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a:rPr>
              <a:t>Epidemic Profile </a:t>
            </a:r>
            <a:r>
              <a:rPr lang="en-GB" sz="2400" b="1" dirty="0"/>
              <a:t>| Zimbabwe has reached epidemic control</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40ACF19-8CF5-9AC7-D3D7-FEA1511D17E0}"/>
              </a:ext>
            </a:extLst>
          </p:cNvPr>
          <p:cNvSpPr txBox="1"/>
          <p:nvPr/>
        </p:nvSpPr>
        <p:spPr>
          <a:xfrm>
            <a:off x="376228" y="5395030"/>
            <a:ext cx="11418608" cy="946413"/>
          </a:xfrm>
          <a:prstGeom prst="rect">
            <a:avLst/>
          </a:prstGeom>
          <a:noFill/>
        </p:spPr>
        <p:txBody>
          <a:bodyPr wrap="square" rtlCol="0">
            <a:spAutoFit/>
          </a:bodyPr>
          <a:lstStyle/>
          <a:p>
            <a:pPr>
              <a:spcAft>
                <a:spcPts val="300"/>
              </a:spcAft>
            </a:pPr>
            <a:r>
              <a:rPr lang="en-GB" sz="1200" b="1" dirty="0"/>
              <a:t>Key Observations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country has an estimated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1.3 million people living with HIV (PLHIV),</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which 60% are females, 6% are children aged 0-14 years old, and 9% are adolescents and young people aged 15-24 years.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Key populations reported a higher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HIV prevalence</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sex workers (42.2%), transgender people (27.5%), and men who have sex with men (21%) (UNAIDS,2022)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233A397-A87F-954D-0801-C1E84E3B8B29}"/>
              </a:ext>
            </a:extLst>
          </p:cNvPr>
          <p:cNvSpPr>
            <a:spLocks noGrp="1"/>
          </p:cNvSpPr>
          <p:nvPr>
            <p:ph type="sldNum" sz="quarter" idx="12"/>
          </p:nvPr>
        </p:nvSpPr>
        <p:spPr>
          <a:xfrm>
            <a:off x="9294054" y="640419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61D6C-325F-48FB-8A7E-2FE28BFA4E0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4049AA-4C62-ACC9-833F-039CE53527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12" y="6372861"/>
            <a:ext cx="364036" cy="429323"/>
          </a:xfrm>
          <a:prstGeom prst="rect">
            <a:avLst/>
          </a:prstGeom>
          <a:solidFill>
            <a:srgbClr val="FFF701"/>
          </a:solidFill>
        </p:spPr>
      </p:pic>
      <p:cxnSp>
        <p:nvCxnSpPr>
          <p:cNvPr id="9" name="Straight Connector 8">
            <a:extLst>
              <a:ext uri="{FF2B5EF4-FFF2-40B4-BE49-F238E27FC236}">
                <a16:creationId xmlns:a16="http://schemas.microsoft.com/office/drawing/2014/main" id="{DB23E829-D73F-CB62-8C30-474DD7791184}"/>
              </a:ext>
            </a:extLst>
          </p:cNvPr>
          <p:cNvCxnSpPr>
            <a:cxnSpLocks/>
          </p:cNvCxnSpPr>
          <p:nvPr/>
        </p:nvCxnSpPr>
        <p:spPr>
          <a:xfrm>
            <a:off x="815929" y="6586753"/>
            <a:ext cx="10916530" cy="0"/>
          </a:xfrm>
          <a:prstGeom prst="line">
            <a:avLst/>
          </a:prstGeom>
          <a:ln w="38100">
            <a:solidFill>
              <a:srgbClr val="4CB856"/>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46CD4B2C-7AC6-A6AD-93EB-1A5473C27177}"/>
              </a:ext>
            </a:extLst>
          </p:cNvPr>
          <p:cNvGraphicFramePr>
            <a:graphicFrameLocks/>
          </p:cNvGraphicFramePr>
          <p:nvPr/>
        </p:nvGraphicFramePr>
        <p:xfrm>
          <a:off x="376227" y="1018563"/>
          <a:ext cx="11418607" cy="4301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577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31C6B4E-60A1-47D6-8536-321F33623A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84AF3-E8CF-9543-A210-E32F0712EE2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1D3F81F-EDA5-4E60-9584-3C29F84BCF78}"/>
              </a:ext>
            </a:extLst>
          </p:cNvPr>
          <p:cNvSpPr/>
          <p:nvPr/>
        </p:nvSpPr>
        <p:spPr>
          <a:xfrm rot="16200000">
            <a:off x="3238683" y="3499475"/>
            <a:ext cx="5688000" cy="756000"/>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731E9EC-993E-4345-A528-6B9CF3907DDF}"/>
              </a:ext>
            </a:extLst>
          </p:cNvPr>
          <p:cNvSpPr/>
          <p:nvPr/>
        </p:nvSpPr>
        <p:spPr>
          <a:xfrm>
            <a:off x="6704101" y="5642848"/>
            <a:ext cx="5290950" cy="963193"/>
          </a:xfrm>
          <a:prstGeom prst="rect">
            <a:avLst/>
          </a:prstGeom>
          <a:solidFill>
            <a:schemeClr val="accent4">
              <a:lumMod val="20000"/>
              <a:lumOff val="80000"/>
            </a:schemeClr>
          </a:solidFill>
          <a:ln w="31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STI programme Established in 1990</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The presence of an untreated STI increases the risk of HIV infection.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Integration of routine STI management with reported cases declining by 70% in 2020.</a:t>
            </a:r>
          </a:p>
        </p:txBody>
      </p:sp>
      <p:sp>
        <p:nvSpPr>
          <p:cNvPr id="11" name="Rectangle 10">
            <a:extLst>
              <a:ext uri="{FF2B5EF4-FFF2-40B4-BE49-F238E27FC236}">
                <a16:creationId xmlns:a16="http://schemas.microsoft.com/office/drawing/2014/main" id="{2B456998-23A9-4E43-967F-BF1F7ADEA817}"/>
              </a:ext>
            </a:extLst>
          </p:cNvPr>
          <p:cNvSpPr/>
          <p:nvPr/>
        </p:nvSpPr>
        <p:spPr>
          <a:xfrm>
            <a:off x="196949" y="4587438"/>
            <a:ext cx="5292000" cy="756000"/>
          </a:xfrm>
          <a:prstGeom prst="rect">
            <a:avLst/>
          </a:prstGeom>
          <a:solidFill>
            <a:srgbClr val="FFC9C9"/>
          </a:solidFill>
          <a:ln w="3175">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PMTCT programme Established in 2002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Zimbabwe has achieved 99% testing coverage of all pregnant women and 93.5% of HIV-positive pregnant women on ART in 2019.</a:t>
            </a:r>
          </a:p>
        </p:txBody>
      </p:sp>
      <p:sp>
        <p:nvSpPr>
          <p:cNvPr id="17" name="Rectangle 16">
            <a:extLst>
              <a:ext uri="{FF2B5EF4-FFF2-40B4-BE49-F238E27FC236}">
                <a16:creationId xmlns:a16="http://schemas.microsoft.com/office/drawing/2014/main" id="{7D34735E-B1DF-490C-8801-37C287611A79}"/>
              </a:ext>
            </a:extLst>
          </p:cNvPr>
          <p:cNvSpPr/>
          <p:nvPr/>
        </p:nvSpPr>
        <p:spPr>
          <a:xfrm>
            <a:off x="6717418" y="2186770"/>
            <a:ext cx="5292000" cy="1116000"/>
          </a:xfrm>
          <a:prstGeom prst="rect">
            <a:avLst/>
          </a:prstGeom>
          <a:solidFill>
            <a:srgbClr val="C5D3ED"/>
          </a:solidFill>
          <a:ln w="3175">
            <a:solidFill>
              <a:srgbClr val="20386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Daily Oral PrEP programme Established in 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High adherence to daily oral PrEP reduces the risk of HIV by over 90%. Daily oral PrEP cumulative initiations have exceeded </a:t>
            </a:r>
            <a:r>
              <a:rPr lang="en-GB" sz="1400" dirty="0">
                <a:solidFill>
                  <a:prstClr val="black"/>
                </a:solidFill>
                <a:latin typeface="Calibri" panose="020F0502020204030204"/>
              </a:rPr>
              <a:t>7</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9,918, as at 2022.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12B898F-2720-4ADE-B54E-2B72678C7DD3}"/>
              </a:ext>
            </a:extLst>
          </p:cNvPr>
          <p:cNvSpPr/>
          <p:nvPr/>
        </p:nvSpPr>
        <p:spPr>
          <a:xfrm>
            <a:off x="6717418" y="1145628"/>
            <a:ext cx="5290950" cy="954916"/>
          </a:xfrm>
          <a:prstGeom prst="rect">
            <a:avLst/>
          </a:prstGeom>
          <a:solidFill>
            <a:srgbClr val="C5D3ED"/>
          </a:solidFill>
          <a:ln w="3175">
            <a:solidFill>
              <a:srgbClr val="20386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PEP programme Established in 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PEP is the only way to reduce the risk of HIV infection in an individual who has been exposed to HIV. PEP can reduce the risk of HIV infection by over 80%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7E4E8D7-EB8D-4A0B-8C63-BD048CF5C896}"/>
              </a:ext>
            </a:extLst>
          </p:cNvPr>
          <p:cNvSpPr/>
          <p:nvPr/>
        </p:nvSpPr>
        <p:spPr>
          <a:xfrm>
            <a:off x="5769050" y="5923310"/>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Calibri" panose="020F0502020204030204"/>
                <a:ea typeface="+mn-ea"/>
                <a:cs typeface="+mn-cs"/>
              </a:rPr>
              <a:t>1990</a:t>
            </a:r>
            <a:endPar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0926F54-679D-482F-9D17-ECF0412DBB85}"/>
              </a:ext>
            </a:extLst>
          </p:cNvPr>
          <p:cNvSpPr/>
          <p:nvPr/>
        </p:nvSpPr>
        <p:spPr>
          <a:xfrm>
            <a:off x="5758683" y="5315302"/>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7EDE4"/>
                </a:solidFill>
                <a:effectLst/>
                <a:uLnTx/>
                <a:uFillTx/>
                <a:latin typeface="Calibri" panose="020F0502020204030204"/>
                <a:ea typeface="+mn-ea"/>
                <a:cs typeface="+mn-cs"/>
              </a:rPr>
              <a:t>1992</a:t>
            </a:r>
            <a:endParaRPr kumimoji="0" lang="en-US" sz="1800" b="1" i="0" u="none" strike="noStrike" kern="1200" cap="none" spc="0" normalizeH="0" baseline="0" noProof="0" dirty="0">
              <a:ln>
                <a:noFill/>
              </a:ln>
              <a:solidFill>
                <a:srgbClr val="27EDE4"/>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0A6F39D-454A-47D3-ABF2-4A386A28B7E6}"/>
              </a:ext>
            </a:extLst>
          </p:cNvPr>
          <p:cNvSpPr/>
          <p:nvPr/>
        </p:nvSpPr>
        <p:spPr>
          <a:xfrm>
            <a:off x="5765549" y="4530993"/>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2002</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3ED521D-2641-4473-854E-3252C1A16A5D}"/>
              </a:ext>
            </a:extLst>
          </p:cNvPr>
          <p:cNvSpPr/>
          <p:nvPr/>
        </p:nvSpPr>
        <p:spPr>
          <a:xfrm>
            <a:off x="5765549" y="3315216"/>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AD47"/>
                </a:solidFill>
                <a:effectLst/>
                <a:uLnTx/>
                <a:uFillTx/>
                <a:latin typeface="Calibri" panose="020F0502020204030204"/>
                <a:ea typeface="+mn-ea"/>
                <a:cs typeface="+mn-cs"/>
              </a:rPr>
              <a:t>2009</a:t>
            </a:r>
            <a:endPar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5D6E16BF-46C3-41D3-A028-6A108DFAA13D}"/>
              </a:ext>
            </a:extLst>
          </p:cNvPr>
          <p:cNvSpPr/>
          <p:nvPr/>
        </p:nvSpPr>
        <p:spPr>
          <a:xfrm>
            <a:off x="5765549" y="2179055"/>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3864"/>
                </a:solidFill>
                <a:effectLst/>
                <a:uLnTx/>
                <a:uFillTx/>
                <a:latin typeface="Calibri" panose="020F0502020204030204"/>
                <a:ea typeface="+mn-ea"/>
                <a:cs typeface="+mn-cs"/>
              </a:rPr>
              <a:t>2016</a:t>
            </a:r>
            <a:endParaRPr kumimoji="0" lang="en-US" sz="1800" b="1" i="0" u="none" strike="noStrike" kern="1200" cap="none" spc="0" normalizeH="0" baseline="0" noProof="0" dirty="0">
              <a:ln>
                <a:noFill/>
              </a:ln>
              <a:solidFill>
                <a:srgbClr val="203864"/>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E886922-F770-4973-B405-ADA9E93FCB37}"/>
              </a:ext>
            </a:extLst>
          </p:cNvPr>
          <p:cNvSpPr/>
          <p:nvPr/>
        </p:nvSpPr>
        <p:spPr>
          <a:xfrm>
            <a:off x="196949" y="5460784"/>
            <a:ext cx="5292000" cy="1152000"/>
          </a:xfrm>
          <a:prstGeom prst="rect">
            <a:avLst/>
          </a:prstGeom>
          <a:solidFill>
            <a:schemeClr val="accent4">
              <a:lumMod val="20000"/>
              <a:lumOff val="80000"/>
            </a:schemeClr>
          </a:solidFill>
          <a:ln w="31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Condoms programme Established in 1990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Consistent and correct use of condoms can reduce HIV acquisition by up to 97%. Uptake 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 female condoms remains low at 0.1%. Zimbabwe is one of only five countries to meet or exceed UNFPA’s regional benchmark of 30 condoms/man/year.</a:t>
            </a:r>
          </a:p>
        </p:txBody>
      </p:sp>
      <p:sp>
        <p:nvSpPr>
          <p:cNvPr id="40" name="Rectangle 39">
            <a:extLst>
              <a:ext uri="{FF2B5EF4-FFF2-40B4-BE49-F238E27FC236}">
                <a16:creationId xmlns:a16="http://schemas.microsoft.com/office/drawing/2014/main" id="{693DB19D-819B-4AB8-BEB1-12D1F8DA9F68}"/>
              </a:ext>
            </a:extLst>
          </p:cNvPr>
          <p:cNvSpPr/>
          <p:nvPr/>
        </p:nvSpPr>
        <p:spPr>
          <a:xfrm>
            <a:off x="6717418" y="4479376"/>
            <a:ext cx="5290950" cy="1064245"/>
          </a:xfrm>
          <a:prstGeom prst="rect">
            <a:avLst/>
          </a:prstGeom>
          <a:solidFill>
            <a:srgbClr val="E0FCFB"/>
          </a:solidFill>
          <a:ln w="3175">
            <a:solidFill>
              <a:srgbClr val="27ED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HTS programme Established in 1992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HTS is 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he entry point to all HIV prevention programmes.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There is increased acceptance of HTS, with 86.3% of PLHIV knowing their status in 2020.</a:t>
            </a:r>
          </a:p>
        </p:txBody>
      </p:sp>
      <p:sp>
        <p:nvSpPr>
          <p:cNvPr id="18" name="Rectangle 17">
            <a:extLst>
              <a:ext uri="{FF2B5EF4-FFF2-40B4-BE49-F238E27FC236}">
                <a16:creationId xmlns:a16="http://schemas.microsoft.com/office/drawing/2014/main" id="{B4D3EF93-654A-474D-8C37-EF7739A4C357}"/>
              </a:ext>
            </a:extLst>
          </p:cNvPr>
          <p:cNvSpPr/>
          <p:nvPr/>
        </p:nvSpPr>
        <p:spPr>
          <a:xfrm>
            <a:off x="5765549" y="2595962"/>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554AF"/>
                </a:solidFill>
                <a:effectLst/>
                <a:uLnTx/>
                <a:uFillTx/>
                <a:latin typeface="Calibri" panose="020F0502020204030204"/>
                <a:ea typeface="+mn-ea"/>
                <a:cs typeface="+mn-cs"/>
              </a:rPr>
              <a:t>2015</a:t>
            </a:r>
            <a:endParaRPr kumimoji="0" lang="en-US" sz="1800" b="1" i="0" u="none" strike="noStrike" kern="1200" cap="none" spc="0" normalizeH="0" baseline="0" noProof="0" dirty="0">
              <a:ln>
                <a:noFill/>
              </a:ln>
              <a:solidFill>
                <a:srgbClr val="8554A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ED16952-F2FE-4747-8750-3BE5CAC2ED5C}"/>
              </a:ext>
            </a:extLst>
          </p:cNvPr>
          <p:cNvSpPr/>
          <p:nvPr/>
        </p:nvSpPr>
        <p:spPr>
          <a:xfrm>
            <a:off x="6717418" y="3388815"/>
            <a:ext cx="5290950" cy="980661"/>
          </a:xfrm>
          <a:prstGeom prst="rect">
            <a:avLst/>
          </a:prstGeom>
          <a:solidFill>
            <a:schemeClr val="accent2">
              <a:lumMod val="20000"/>
              <a:lumOff val="8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Treatment programme Established in 2004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Zimbabwe is on track to reaching the 95-95-95 target by 2030, with 97.0% of PLHIV initiated on ART and of those initiated 90.3% had suppressed viral loads. </a:t>
            </a:r>
          </a:p>
        </p:txBody>
      </p:sp>
      <p:sp>
        <p:nvSpPr>
          <p:cNvPr id="26" name="Rectangle 25">
            <a:extLst>
              <a:ext uri="{FF2B5EF4-FFF2-40B4-BE49-F238E27FC236}">
                <a16:creationId xmlns:a16="http://schemas.microsoft.com/office/drawing/2014/main" id="{74B25BEB-035D-4F11-9D4E-019AAA5648BE}"/>
              </a:ext>
            </a:extLst>
          </p:cNvPr>
          <p:cNvSpPr/>
          <p:nvPr/>
        </p:nvSpPr>
        <p:spPr>
          <a:xfrm>
            <a:off x="5758180" y="4022564"/>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D7D31"/>
                </a:solidFill>
                <a:effectLst/>
                <a:uLnTx/>
                <a:uFillTx/>
                <a:latin typeface="Calibri" panose="020F0502020204030204"/>
                <a:ea typeface="+mn-ea"/>
                <a:cs typeface="+mn-cs"/>
              </a:rPr>
              <a:t>2004</a:t>
            </a:r>
            <a:endPar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2EFA0FD-8DF8-4B17-84E0-6347DC3B9696}"/>
              </a:ext>
            </a:extLst>
          </p:cNvPr>
          <p:cNvSpPr/>
          <p:nvPr/>
        </p:nvSpPr>
        <p:spPr>
          <a:xfrm>
            <a:off x="0" y="1060"/>
            <a:ext cx="12192000" cy="980661"/>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Overview of HIV Prevention Interventions Available in Zimbabwe</a:t>
            </a:r>
          </a:p>
        </p:txBody>
      </p:sp>
      <p:sp>
        <p:nvSpPr>
          <p:cNvPr id="22" name="Rectangle 21">
            <a:extLst>
              <a:ext uri="{FF2B5EF4-FFF2-40B4-BE49-F238E27FC236}">
                <a16:creationId xmlns:a16="http://schemas.microsoft.com/office/drawing/2014/main" id="{4DC83DBB-4ADF-40DF-BF65-40E0743F69C4}"/>
              </a:ext>
            </a:extLst>
          </p:cNvPr>
          <p:cNvSpPr/>
          <p:nvPr/>
        </p:nvSpPr>
        <p:spPr>
          <a:xfrm>
            <a:off x="197999" y="3337485"/>
            <a:ext cx="5290950" cy="1152000"/>
          </a:xfrm>
          <a:prstGeom prst="rect">
            <a:avLst/>
          </a:prstGeom>
          <a:solidFill>
            <a:schemeClr val="accent6">
              <a:lumMod val="20000"/>
              <a:lumOff val="80000"/>
            </a:schemeClr>
          </a:solidFill>
          <a:ln w="31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VMMC programme Established in 2009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VMMC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reduces the risk for heterosexually acquired HIV infection among males by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60%.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Impact modeling conducted in 2016 showed 2,600-12,200 infections (among men and women combined) had been averted and this was expected to grow.</a:t>
            </a:r>
          </a:p>
        </p:txBody>
      </p:sp>
      <p:sp>
        <p:nvSpPr>
          <p:cNvPr id="23" name="Rectangle 22">
            <a:extLst>
              <a:ext uri="{FF2B5EF4-FFF2-40B4-BE49-F238E27FC236}">
                <a16:creationId xmlns:a16="http://schemas.microsoft.com/office/drawing/2014/main" id="{70A0B442-4F9F-4722-80C0-2021841D6866}"/>
              </a:ext>
            </a:extLst>
          </p:cNvPr>
          <p:cNvSpPr/>
          <p:nvPr/>
        </p:nvSpPr>
        <p:spPr>
          <a:xfrm>
            <a:off x="5765549" y="1402677"/>
            <a:ext cx="648000" cy="32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2020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D41DA58-C0C4-4E9D-9281-36649A9B4316}"/>
              </a:ext>
            </a:extLst>
          </p:cNvPr>
          <p:cNvSpPr/>
          <p:nvPr/>
        </p:nvSpPr>
        <p:spPr>
          <a:xfrm>
            <a:off x="196949" y="1107802"/>
            <a:ext cx="5292000" cy="1188000"/>
          </a:xfrm>
          <a:prstGeom prst="rect">
            <a:avLst/>
          </a:prstGeom>
          <a:solidFill>
            <a:schemeClr val="bg1">
              <a:lumMod val="8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Dapivirine Vaginal Ring (DVR)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MCAZ approved DVR for women in July 2021, and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MOHCC recommends that it should be implemented under research.</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flexible silicone ring slowly releases the ARV drug dapivirine in the vagina, with minimal absorption elsewhere in the body.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FA03C87-0263-45F6-BF45-E285C3453359}"/>
              </a:ext>
            </a:extLst>
          </p:cNvPr>
          <p:cNvSpPr/>
          <p:nvPr/>
        </p:nvSpPr>
        <p:spPr>
          <a:xfrm>
            <a:off x="196949" y="2389608"/>
            <a:ext cx="5292000" cy="864000"/>
          </a:xfrm>
          <a:prstGeom prst="rect">
            <a:avLst/>
          </a:prstGeom>
          <a:solidFill>
            <a:srgbClr val="DEC8EE"/>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HIVST programme Established in 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57 out of 63 districts are implementing HIVST as an innovative approach to expand the reach of HIV testing services. </a:t>
            </a:r>
          </a:p>
        </p:txBody>
      </p:sp>
    </p:spTree>
    <p:extLst>
      <p:ext uri="{BB962C8B-B14F-4D97-AF65-F5344CB8AC3E}">
        <p14:creationId xmlns:p14="http://schemas.microsoft.com/office/powerpoint/2010/main" val="40377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97A32E-DBBA-2D10-C6CA-8F4B2D9CFAB7}"/>
              </a:ext>
            </a:extLst>
          </p:cNvPr>
          <p:cNvSpPr txBox="1"/>
          <p:nvPr/>
        </p:nvSpPr>
        <p:spPr>
          <a:xfrm>
            <a:off x="457201" y="5641775"/>
            <a:ext cx="11634279" cy="869469"/>
          </a:xfrm>
          <a:prstGeom prst="rect">
            <a:avLst/>
          </a:prstGeom>
          <a:noFill/>
        </p:spPr>
        <p:txBody>
          <a:bodyPr wrap="square">
            <a:spAutoFit/>
          </a:bodyPr>
          <a:lstStyle/>
          <a:p>
            <a:pPr>
              <a:spcAft>
                <a:spcPts val="300"/>
              </a:spcAft>
            </a:pPr>
            <a:r>
              <a:rPr lang="en-GB" sz="1200" b="1" dirty="0"/>
              <a:t>Key Observations </a:t>
            </a:r>
            <a:endParaRPr kumimoji="0" lang="en-US"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t>High HIV incidence districts (southern region) do not have an absolute burden of new infections. HIV incidence ranged from 2.55 (Mangwe) to 0.53 (</a:t>
            </a:r>
            <a:r>
              <a:rPr lang="en-GB" sz="1200" dirty="0" err="1"/>
              <a:t>Sanyati</a:t>
            </a:r>
            <a:r>
              <a:rPr lang="en-GB" sz="1200" dirty="0"/>
              <a:t>).</a:t>
            </a:r>
          </a:p>
          <a:p>
            <a:pPr marL="285750" indent="-285750">
              <a:buFont typeface="Arial" panose="020B0604020202020204" pitchFamily="34" charset="0"/>
              <a:buChar char="•"/>
            </a:pPr>
            <a:r>
              <a:rPr lang="en-GB" sz="1200" dirty="0"/>
              <a:t>In 2023 15,574 new HIV infections were report, with children (0-14) accounting for 23%, total females (all ages) accounting for 60%, and adolescent girls and young women (AGYW 15-24) contributing 22%. </a:t>
            </a:r>
          </a:p>
        </p:txBody>
      </p:sp>
      <p:sp>
        <p:nvSpPr>
          <p:cNvPr id="16" name="Title 1">
            <a:extLst>
              <a:ext uri="{FF2B5EF4-FFF2-40B4-BE49-F238E27FC236}">
                <a16:creationId xmlns:a16="http://schemas.microsoft.com/office/drawing/2014/main" id="{B05DD4FC-D222-BF2A-A03B-153188B00C6D}"/>
              </a:ext>
            </a:extLst>
          </p:cNvPr>
          <p:cNvSpPr txBox="1">
            <a:spLocks/>
          </p:cNvSpPr>
          <p:nvPr/>
        </p:nvSpPr>
        <p:spPr>
          <a:xfrm>
            <a:off x="0" y="2991"/>
            <a:ext cx="12192000" cy="914400"/>
          </a:xfrm>
          <a:prstGeom prst="rect">
            <a:avLst/>
          </a:prstGeom>
          <a:solidFill>
            <a:srgbClr val="4CB85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n-lt"/>
                <a:ea typeface="+mj-ea"/>
                <a:cs typeface="+mj-cs"/>
              </a:defRPr>
            </a:lvl1pPr>
          </a:lstStyle>
          <a:p>
            <a:pPr marL="108000"/>
            <a:r>
              <a:rPr lang="en-GB" b="1"/>
              <a:t>Disease Burden| There is further variation in HIV incidence and the volume of new infections by geography</a:t>
            </a:r>
            <a:endParaRPr lang="en-ZW" b="1"/>
          </a:p>
        </p:txBody>
      </p:sp>
      <p:sp>
        <p:nvSpPr>
          <p:cNvPr id="2" name="Slide Number Placeholder 3">
            <a:extLst>
              <a:ext uri="{FF2B5EF4-FFF2-40B4-BE49-F238E27FC236}">
                <a16:creationId xmlns:a16="http://schemas.microsoft.com/office/drawing/2014/main" id="{9905240E-DD65-D8ED-FAA2-E6BE8504A4D9}"/>
              </a:ext>
            </a:extLst>
          </p:cNvPr>
          <p:cNvSpPr>
            <a:spLocks noGrp="1"/>
          </p:cNvSpPr>
          <p:nvPr>
            <p:ph type="sldNum" sz="quarter" idx="12"/>
          </p:nvPr>
        </p:nvSpPr>
        <p:spPr>
          <a:xfrm>
            <a:off x="9294054" y="640419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61D6C-325F-48FB-8A7E-2FE28BFA4E0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3B601AB-1F7B-55B6-2A77-0BB7E89878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12" y="6372861"/>
            <a:ext cx="364036" cy="429323"/>
          </a:xfrm>
          <a:prstGeom prst="rect">
            <a:avLst/>
          </a:prstGeom>
          <a:solidFill>
            <a:srgbClr val="FFF701"/>
          </a:solidFill>
        </p:spPr>
      </p:pic>
      <p:cxnSp>
        <p:nvCxnSpPr>
          <p:cNvPr id="10" name="Straight Connector 9">
            <a:extLst>
              <a:ext uri="{FF2B5EF4-FFF2-40B4-BE49-F238E27FC236}">
                <a16:creationId xmlns:a16="http://schemas.microsoft.com/office/drawing/2014/main" id="{8B18082E-A62B-E23E-B9A8-D190B3EBC278}"/>
              </a:ext>
            </a:extLst>
          </p:cNvPr>
          <p:cNvCxnSpPr>
            <a:cxnSpLocks/>
          </p:cNvCxnSpPr>
          <p:nvPr/>
        </p:nvCxnSpPr>
        <p:spPr>
          <a:xfrm>
            <a:off x="815929" y="6586753"/>
            <a:ext cx="10916530" cy="0"/>
          </a:xfrm>
          <a:prstGeom prst="line">
            <a:avLst/>
          </a:prstGeom>
          <a:ln w="38100">
            <a:solidFill>
              <a:srgbClr val="4CB856"/>
            </a:solidFill>
          </a:ln>
        </p:spPr>
        <p:style>
          <a:lnRef idx="1">
            <a:schemeClr val="accent1"/>
          </a:lnRef>
          <a:fillRef idx="0">
            <a:schemeClr val="accent1"/>
          </a:fillRef>
          <a:effectRef idx="0">
            <a:schemeClr val="accent1"/>
          </a:effectRef>
          <a:fontRef idx="minor">
            <a:schemeClr val="tx1"/>
          </a:fontRef>
        </p:style>
      </p:cxnSp>
      <p:pic>
        <p:nvPicPr>
          <p:cNvPr id="4" name="Picture 3" descr="A map of different colors with black text&#10;&#10;Description automatically generated">
            <a:extLst>
              <a:ext uri="{FF2B5EF4-FFF2-40B4-BE49-F238E27FC236}">
                <a16:creationId xmlns:a16="http://schemas.microsoft.com/office/drawing/2014/main" id="{6747091A-3B63-C32F-CB8D-149472A26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6297"/>
            <a:ext cx="6015600" cy="4010400"/>
          </a:xfrm>
          <a:prstGeom prst="rect">
            <a:avLst/>
          </a:prstGeom>
        </p:spPr>
      </p:pic>
      <p:pic>
        <p:nvPicPr>
          <p:cNvPr id="11" name="Picture 10" descr="A map of a continent with different colored areas&#10;&#10;Description automatically generated">
            <a:extLst>
              <a:ext uri="{FF2B5EF4-FFF2-40B4-BE49-F238E27FC236}">
                <a16:creationId xmlns:a16="http://schemas.microsoft.com/office/drawing/2014/main" id="{E4D6A2E3-869A-08EC-54BF-F4D641A7DA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400" y="1166297"/>
            <a:ext cx="6015600" cy="4010400"/>
          </a:xfrm>
          <a:prstGeom prst="rect">
            <a:avLst/>
          </a:prstGeom>
        </p:spPr>
      </p:pic>
    </p:spTree>
    <p:extLst>
      <p:ext uri="{BB962C8B-B14F-4D97-AF65-F5344CB8AC3E}">
        <p14:creationId xmlns:p14="http://schemas.microsoft.com/office/powerpoint/2010/main" val="302588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AAD3-477E-3D5B-9499-BEF211C4713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C43BB65E-1194-9446-6344-59DAEEB9D8F7}"/>
              </a:ext>
            </a:extLst>
          </p:cNvPr>
          <p:cNvSpPr txBox="1"/>
          <p:nvPr/>
        </p:nvSpPr>
        <p:spPr>
          <a:xfrm>
            <a:off x="5486400" y="4384867"/>
            <a:ext cx="6561673" cy="1754326"/>
          </a:xfrm>
          <a:prstGeom prst="rect">
            <a:avLst/>
          </a:prstGeom>
          <a:solidFill>
            <a:schemeClr val="bg2"/>
          </a:solidFill>
        </p:spPr>
        <p:txBody>
          <a:bodyPr wrap="square" rtlCol="0">
            <a:spAutoFit/>
          </a:bodyPr>
          <a:lstStyle/>
          <a:p>
            <a:pPr marL="285750" indent="-285750" algn="just" defTabSz="342900">
              <a:buFont typeface="Arial" panose="020B0604020202020204" pitchFamily="34" charset="0"/>
              <a:buChar char="•"/>
              <a:defRPr/>
            </a:pPr>
            <a:r>
              <a:rPr lang="en-GB" dirty="0">
                <a:latin typeface="Aptos" panose="020B0004020202020204" pitchFamily="34" charset="0"/>
              </a:rPr>
              <a:t>2014: </a:t>
            </a:r>
            <a:r>
              <a:rPr lang="en-GB" b="1" dirty="0">
                <a:latin typeface="Aptos" panose="020B0004020202020204" pitchFamily="34" charset="0"/>
              </a:rPr>
              <a:t>VMMC Accelerated Strategic Costed Operational Plan</a:t>
            </a:r>
            <a:r>
              <a:rPr lang="en-GB" dirty="0">
                <a:latin typeface="Aptos" panose="020B0004020202020204" pitchFamily="34" charset="0"/>
              </a:rPr>
              <a:t>, focused on increasing MC coverage to 80% in the priority age groups</a:t>
            </a:r>
          </a:p>
          <a:p>
            <a:pPr marL="285750" indent="-285750" algn="just" defTabSz="342900">
              <a:buFont typeface="Arial" panose="020B0604020202020204" pitchFamily="34" charset="0"/>
              <a:buChar char="•"/>
              <a:defRPr/>
            </a:pPr>
            <a:r>
              <a:rPr lang="en-GB" dirty="0">
                <a:latin typeface="Aptos" panose="020B0004020202020204" pitchFamily="34" charset="0"/>
              </a:rPr>
              <a:t>2019: </a:t>
            </a:r>
            <a:r>
              <a:rPr lang="en-GB" b="1" dirty="0">
                <a:latin typeface="Aptos" panose="020B0004020202020204" pitchFamily="34" charset="0"/>
              </a:rPr>
              <a:t>Sustainability Transition Implementation Plan </a:t>
            </a:r>
            <a:r>
              <a:rPr lang="en-GB" dirty="0">
                <a:latin typeface="Aptos" panose="020B0004020202020204" pitchFamily="34" charset="0"/>
              </a:rPr>
              <a:t>(STIP) 2019 – 2021), aimed to maximize the long-term impact of VMMC through scale-up targets and sustainable coverage.</a:t>
            </a:r>
          </a:p>
        </p:txBody>
      </p:sp>
      <p:sp>
        <p:nvSpPr>
          <p:cNvPr id="5" name="Arrow: Pentagon 4">
            <a:extLst>
              <a:ext uri="{FF2B5EF4-FFF2-40B4-BE49-F238E27FC236}">
                <a16:creationId xmlns:a16="http://schemas.microsoft.com/office/drawing/2014/main" id="{24BA9D05-F256-6C00-AEF4-DCD94ACFAA18}"/>
              </a:ext>
            </a:extLst>
          </p:cNvPr>
          <p:cNvSpPr/>
          <p:nvPr/>
        </p:nvSpPr>
        <p:spPr>
          <a:xfrm>
            <a:off x="0" y="6453809"/>
            <a:ext cx="11298308" cy="336682"/>
          </a:xfrm>
          <a:prstGeom prst="homePlate">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From a vertical VMMC implementation to integrated, government-led biomedical prevention</a:t>
            </a:r>
            <a:endParaRPr lang="en-US" sz="1200" b="1" dirty="0"/>
          </a:p>
        </p:txBody>
      </p:sp>
      <p:sp>
        <p:nvSpPr>
          <p:cNvPr id="6" name="Arrow: Chevron 5">
            <a:extLst>
              <a:ext uri="{FF2B5EF4-FFF2-40B4-BE49-F238E27FC236}">
                <a16:creationId xmlns:a16="http://schemas.microsoft.com/office/drawing/2014/main" id="{B0B45C4E-712C-5A80-74ED-F15866861F91}"/>
              </a:ext>
            </a:extLst>
          </p:cNvPr>
          <p:cNvSpPr/>
          <p:nvPr/>
        </p:nvSpPr>
        <p:spPr>
          <a:xfrm>
            <a:off x="11496258" y="6453809"/>
            <a:ext cx="695741" cy="336682"/>
          </a:xfrm>
          <a:prstGeom prst="chevron">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0DF29A81-36BF-9FE6-7492-DA798214FEFB}"/>
              </a:ext>
            </a:extLst>
          </p:cNvPr>
          <p:cNvSpPr/>
          <p:nvPr/>
        </p:nvSpPr>
        <p:spPr>
          <a:xfrm>
            <a:off x="11215583" y="6453809"/>
            <a:ext cx="367748" cy="336682"/>
          </a:xfrm>
          <a:prstGeom prst="chevron">
            <a:avLst/>
          </a:prstGeom>
          <a:solidFill>
            <a:srgbClr val="F0D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98A49BF-C6D8-6D27-04CC-6F0FE7928CD9}"/>
              </a:ext>
            </a:extLst>
          </p:cNvPr>
          <p:cNvPicPr>
            <a:picLocks noChangeAspect="1"/>
          </p:cNvPicPr>
          <p:nvPr/>
        </p:nvPicPr>
        <p:blipFill>
          <a:blip r:embed="rId3"/>
          <a:stretch>
            <a:fillRect/>
          </a:stretch>
        </p:blipFill>
        <p:spPr>
          <a:xfrm>
            <a:off x="256247" y="6475743"/>
            <a:ext cx="239963" cy="281798"/>
          </a:xfrm>
          <a:prstGeom prst="rect">
            <a:avLst/>
          </a:prstGeom>
        </p:spPr>
      </p:pic>
      <p:sp>
        <p:nvSpPr>
          <p:cNvPr id="11" name="Slide Number Placeholder 10">
            <a:extLst>
              <a:ext uri="{FF2B5EF4-FFF2-40B4-BE49-F238E27FC236}">
                <a16:creationId xmlns:a16="http://schemas.microsoft.com/office/drawing/2014/main" id="{84F5EC4C-4018-2414-7D5D-704329BB539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C8147CE-3B74-42A6-980E-C458F056D2AF}" type="slidenum">
              <a:rPr lang="en-GB" smtClean="0"/>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7AF0A5D-C630-68EB-556D-AAA8D36DE9B6}"/>
              </a:ext>
            </a:extLst>
          </p:cNvPr>
          <p:cNvSpPr/>
          <p:nvPr/>
        </p:nvSpPr>
        <p:spPr>
          <a:xfrm>
            <a:off x="0" y="-26504"/>
            <a:ext cx="12191999" cy="862503"/>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rPr>
              <a:t>From a Vertical MC Program to Integrated Px Programming</a:t>
            </a:r>
          </a:p>
        </p:txBody>
      </p:sp>
      <p:grpSp>
        <p:nvGrpSpPr>
          <p:cNvPr id="2" name="Group 1">
            <a:extLst>
              <a:ext uri="{FF2B5EF4-FFF2-40B4-BE49-F238E27FC236}">
                <a16:creationId xmlns:a16="http://schemas.microsoft.com/office/drawing/2014/main" id="{6D2826D5-B175-5676-77BB-FF4AE46FCD6C}"/>
              </a:ext>
            </a:extLst>
          </p:cNvPr>
          <p:cNvGrpSpPr/>
          <p:nvPr/>
        </p:nvGrpSpPr>
        <p:grpSpPr>
          <a:xfrm>
            <a:off x="778993" y="835999"/>
            <a:ext cx="11350925" cy="4261699"/>
            <a:chOff x="-12222" y="1179621"/>
            <a:chExt cx="11856458" cy="4787515"/>
          </a:xfrm>
        </p:grpSpPr>
        <p:pic>
          <p:nvPicPr>
            <p:cNvPr id="3" name="Picture 3">
              <a:extLst>
                <a:ext uri="{FF2B5EF4-FFF2-40B4-BE49-F238E27FC236}">
                  <a16:creationId xmlns:a16="http://schemas.microsoft.com/office/drawing/2014/main" id="{EC4B767B-57AC-E5EE-DE7B-453C96F28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916" y="1179621"/>
              <a:ext cx="7577320" cy="391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a:extLst>
                <a:ext uri="{FF2B5EF4-FFF2-40B4-BE49-F238E27FC236}">
                  <a16:creationId xmlns:a16="http://schemas.microsoft.com/office/drawing/2014/main" id="{ACB24A16-29A6-F86B-3522-9CEB167AD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47721">
              <a:off x="-12222" y="2106848"/>
              <a:ext cx="3123843" cy="3752941"/>
            </a:xfrm>
            <a:prstGeom prst="rect">
              <a:avLst/>
            </a:prstGeom>
          </p:spPr>
        </p:pic>
        <p:pic>
          <p:nvPicPr>
            <p:cNvPr id="16" name="Picture 2">
              <a:extLst>
                <a:ext uri="{FF2B5EF4-FFF2-40B4-BE49-F238E27FC236}">
                  <a16:creationId xmlns:a16="http://schemas.microsoft.com/office/drawing/2014/main" id="{FB0B7595-9136-502E-DFB2-4F08943E1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82890">
              <a:off x="2059981" y="2217963"/>
              <a:ext cx="3140464" cy="374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007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C4DCA6CE-CFF4-D529-8948-280116E39B18}"/>
              </a:ext>
            </a:extLst>
          </p:cNvPr>
          <p:cNvSpPr/>
          <p:nvPr/>
        </p:nvSpPr>
        <p:spPr>
          <a:xfrm>
            <a:off x="0" y="6453809"/>
            <a:ext cx="11298308" cy="336682"/>
          </a:xfrm>
          <a:prstGeom prst="homePlate">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From a vertical VMMC implementation to integrated, government-led biomedical prevention</a:t>
            </a:r>
            <a:endParaRPr lang="en-US" sz="1200" b="1" dirty="0"/>
          </a:p>
        </p:txBody>
      </p:sp>
      <p:sp>
        <p:nvSpPr>
          <p:cNvPr id="6" name="Arrow: Chevron 5">
            <a:extLst>
              <a:ext uri="{FF2B5EF4-FFF2-40B4-BE49-F238E27FC236}">
                <a16:creationId xmlns:a16="http://schemas.microsoft.com/office/drawing/2014/main" id="{372C5B74-5571-4E04-BA8C-788C5E77C377}"/>
              </a:ext>
            </a:extLst>
          </p:cNvPr>
          <p:cNvSpPr/>
          <p:nvPr/>
        </p:nvSpPr>
        <p:spPr>
          <a:xfrm>
            <a:off x="11496258" y="6453809"/>
            <a:ext cx="695741" cy="336682"/>
          </a:xfrm>
          <a:prstGeom prst="chevron">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6F6CB22A-22E8-453D-93E7-5282851F4B08}"/>
              </a:ext>
            </a:extLst>
          </p:cNvPr>
          <p:cNvSpPr/>
          <p:nvPr/>
        </p:nvSpPr>
        <p:spPr>
          <a:xfrm>
            <a:off x="11215583" y="6453809"/>
            <a:ext cx="367748" cy="336682"/>
          </a:xfrm>
          <a:prstGeom prst="chevron">
            <a:avLst/>
          </a:prstGeom>
          <a:solidFill>
            <a:srgbClr val="F0D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F0874BD-4764-41A4-AE76-48F243B63AD3}"/>
              </a:ext>
            </a:extLst>
          </p:cNvPr>
          <p:cNvPicPr>
            <a:picLocks noChangeAspect="1"/>
          </p:cNvPicPr>
          <p:nvPr/>
        </p:nvPicPr>
        <p:blipFill>
          <a:blip r:embed="rId3"/>
          <a:stretch>
            <a:fillRect/>
          </a:stretch>
        </p:blipFill>
        <p:spPr>
          <a:xfrm>
            <a:off x="256247" y="6475743"/>
            <a:ext cx="239963" cy="281798"/>
          </a:xfrm>
          <a:prstGeom prst="rect">
            <a:avLst/>
          </a:prstGeom>
        </p:spPr>
      </p:pic>
      <p:sp>
        <p:nvSpPr>
          <p:cNvPr id="11" name="Slide Number Placeholder 10">
            <a:extLst>
              <a:ext uri="{FF2B5EF4-FFF2-40B4-BE49-F238E27FC236}">
                <a16:creationId xmlns:a16="http://schemas.microsoft.com/office/drawing/2014/main" id="{230849B2-47F0-45D0-BBF5-8747AF62E25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C8147CE-3B74-42A6-980E-C458F056D2AF}" type="slidenum">
              <a:rPr lang="en-GB" smtClean="0"/>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E210488-8380-4BEF-91FC-550D3239B240}"/>
              </a:ext>
            </a:extLst>
          </p:cNvPr>
          <p:cNvSpPr/>
          <p:nvPr/>
        </p:nvSpPr>
        <p:spPr>
          <a:xfrm>
            <a:off x="0" y="-26504"/>
            <a:ext cx="12192000" cy="862503"/>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Poppins" panose="00000500000000000000" pitchFamily="2" charset="0"/>
                <a:cs typeface="Poppins" panose="00000500000000000000" pitchFamily="2" charset="0"/>
              </a:rPr>
              <a:t>Combined HIV/STI Strategy</a:t>
            </a:r>
            <a:endParaRPr kumimoji="0" lang="en-US" sz="2800" b="1"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E5FF09B9-B2B5-D536-7B38-C19E78932A76}"/>
              </a:ext>
            </a:extLst>
          </p:cNvPr>
          <p:cNvPicPr>
            <a:picLocks noChangeAspect="1"/>
          </p:cNvPicPr>
          <p:nvPr/>
        </p:nvPicPr>
        <p:blipFill>
          <a:blip r:embed="rId4"/>
          <a:stretch>
            <a:fillRect/>
          </a:stretch>
        </p:blipFill>
        <p:spPr>
          <a:xfrm>
            <a:off x="215438" y="879867"/>
            <a:ext cx="3722705" cy="5562926"/>
          </a:xfrm>
          <a:prstGeom prst="rect">
            <a:avLst/>
          </a:prstGeom>
        </p:spPr>
      </p:pic>
      <p:graphicFrame>
        <p:nvGraphicFramePr>
          <p:cNvPr id="7" name="Table 6">
            <a:extLst>
              <a:ext uri="{FF2B5EF4-FFF2-40B4-BE49-F238E27FC236}">
                <a16:creationId xmlns:a16="http://schemas.microsoft.com/office/drawing/2014/main" id="{66DE70AB-37B0-4F37-88D0-A3E29869972E}"/>
              </a:ext>
            </a:extLst>
          </p:cNvPr>
          <p:cNvGraphicFramePr>
            <a:graphicFrameLocks noGrp="1"/>
          </p:cNvGraphicFramePr>
          <p:nvPr/>
        </p:nvGraphicFramePr>
        <p:xfrm>
          <a:off x="4837440" y="831834"/>
          <a:ext cx="7354560" cy="5510709"/>
        </p:xfrm>
        <a:graphic>
          <a:graphicData uri="http://schemas.openxmlformats.org/drawingml/2006/table">
            <a:tbl>
              <a:tblPr firstRow="1" bandRow="1">
                <a:tableStyleId>{5940675A-B579-460E-94D1-54222C63F5DA}</a:tableStyleId>
              </a:tblPr>
              <a:tblGrid>
                <a:gridCol w="1216119">
                  <a:extLst>
                    <a:ext uri="{9D8B030D-6E8A-4147-A177-3AD203B41FA5}">
                      <a16:colId xmlns:a16="http://schemas.microsoft.com/office/drawing/2014/main" val="2959496020"/>
                    </a:ext>
                  </a:extLst>
                </a:gridCol>
                <a:gridCol w="6138441">
                  <a:extLst>
                    <a:ext uri="{9D8B030D-6E8A-4147-A177-3AD203B41FA5}">
                      <a16:colId xmlns:a16="http://schemas.microsoft.com/office/drawing/2014/main" val="3254702139"/>
                    </a:ext>
                  </a:extLst>
                </a:gridCol>
              </a:tblGrid>
              <a:tr h="1360216">
                <a:tc>
                  <a:txBody>
                    <a:bodyPr/>
                    <a:lstStyle/>
                    <a:p>
                      <a:pPr algn="ctr">
                        <a:spcBef>
                          <a:spcPts val="0"/>
                        </a:spcBef>
                        <a:spcAft>
                          <a:spcPts val="0"/>
                        </a:spcAft>
                      </a:pPr>
                      <a:r>
                        <a:rPr lang="en-GB" sz="2400" b="1" dirty="0">
                          <a:latin typeface="Aptos" panose="020B0004020202020204" pitchFamily="34" charset="0"/>
                        </a:rPr>
                        <a:t>Vision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ptos" panose="020B0004020202020204" pitchFamily="34" charset="0"/>
                          <a:ea typeface="Times New Roman" panose="02020603050405020304" pitchFamily="18" charset="0"/>
                          <a:cs typeface="Arial" panose="020B0604020202020204" pitchFamily="34" charset="0"/>
                        </a:rPr>
                        <a:t>An AIDS free Zimbabwe generation where all populations have healthy lives and wellbeing.</a:t>
                      </a:r>
                      <a:endParaRPr lang="en-US" sz="2000" dirty="0">
                        <a:latin typeface="Aptos" panose="020B00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58418742"/>
                  </a:ext>
                </a:extLst>
              </a:tr>
              <a:tr h="1360216">
                <a:tc>
                  <a:txBody>
                    <a:bodyPr/>
                    <a:lstStyle/>
                    <a:p>
                      <a:pPr algn="ctr">
                        <a:spcBef>
                          <a:spcPts val="0"/>
                        </a:spcBef>
                        <a:spcAft>
                          <a:spcPts val="0"/>
                        </a:spcAft>
                      </a:pPr>
                      <a:r>
                        <a:rPr lang="en-GB" sz="2400" b="1" dirty="0">
                          <a:latin typeface="Aptos" panose="020B0004020202020204" pitchFamily="34" charset="0"/>
                        </a:rPr>
                        <a:t>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ptos" panose="020B0004020202020204" pitchFamily="34" charset="0"/>
                          <a:ea typeface="Times New Roman" panose="02020603050405020304" pitchFamily="18" charset="0"/>
                          <a:cs typeface="Arial" panose="020B0604020202020204" pitchFamily="34" charset="0"/>
                        </a:rPr>
                        <a:t>To accelerate country's response towards ending AIDS as a public health problem in Zimbabwe by 2030</a:t>
                      </a:r>
                      <a:r>
                        <a:rPr lang="en-GB" sz="2000" dirty="0">
                          <a:effectLst/>
                          <a:latin typeface="Aptos" panose="020B0004020202020204" pitchFamily="34" charset="0"/>
                          <a:ea typeface="Times New Roman" panose="02020603050405020304" pitchFamily="18" charset="0"/>
                          <a:cs typeface="Arial" panose="020B0604020202020204" pitchFamily="34" charset="0"/>
                        </a:rPr>
                        <a:t>.</a:t>
                      </a:r>
                      <a:endParaRPr lang="en-US" sz="2000" dirty="0">
                        <a:latin typeface="Aptos" panose="020B00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39158100"/>
                  </a:ext>
                </a:extLst>
              </a:tr>
              <a:tr h="2790277">
                <a:tc>
                  <a:txBody>
                    <a:bodyPr/>
                    <a:lstStyle/>
                    <a:p>
                      <a:pPr algn="ctr">
                        <a:spcBef>
                          <a:spcPts val="0"/>
                        </a:spcBef>
                        <a:spcAft>
                          <a:spcPts val="0"/>
                        </a:spcAft>
                      </a:pPr>
                      <a:r>
                        <a:rPr lang="en-GB" sz="2400" b="1" dirty="0">
                          <a:latin typeface="Aptos" panose="020B0004020202020204" pitchFamily="34" charset="0"/>
                        </a:rPr>
                        <a:t>Sub-Goals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285750" lvl="0" indent="-285750">
                        <a:lnSpc>
                          <a:spcPct val="100000"/>
                        </a:lnSpc>
                        <a:spcBef>
                          <a:spcPts val="0"/>
                        </a:spcBef>
                        <a:spcAft>
                          <a:spcPts val="0"/>
                        </a:spcAft>
                        <a:buFont typeface="Arial" panose="020B0604020202020204" pitchFamily="34" charset="0"/>
                        <a:buChar char="•"/>
                      </a:pPr>
                      <a:r>
                        <a:rPr lang="en-US" sz="2000" i="0" dirty="0">
                          <a:effectLst/>
                          <a:latin typeface="Aptos" panose="020B0004020202020204" pitchFamily="34" charset="0"/>
                          <a:ea typeface="Times New Roman" panose="02020603050405020304" pitchFamily="18" charset="0"/>
                          <a:cs typeface="Arial" panose="020B0604020202020204" pitchFamily="34" charset="0"/>
                        </a:rPr>
                        <a:t>To reduce HIV incidence in Zimbabwe by 50% from 0.5 in 2018 to less than 0.25 by 2025.</a:t>
                      </a:r>
                    </a:p>
                    <a:p>
                      <a:pPr marL="0" lvl="0" indent="0">
                        <a:lnSpc>
                          <a:spcPct val="100000"/>
                        </a:lnSpc>
                        <a:spcBef>
                          <a:spcPts val="0"/>
                        </a:spcBef>
                        <a:spcAft>
                          <a:spcPts val="0"/>
                        </a:spcAft>
                        <a:buFont typeface="Arial" panose="020B0604020202020204" pitchFamily="34" charset="0"/>
                        <a:buNone/>
                      </a:pPr>
                      <a:endParaRPr lang="en-US" sz="2000" i="1" dirty="0">
                        <a:latin typeface="Aptos" panose="020B0004020202020204" pitchFamily="34" charset="0"/>
                        <a:ea typeface="Times New Roman" panose="02020603050405020304" pitchFamily="18" charset="0"/>
                        <a:cs typeface="Arial" panose="020B0604020202020204" pitchFamily="34" charset="0"/>
                      </a:endParaRPr>
                    </a:p>
                    <a:p>
                      <a:pPr marL="285750" lvl="0" indent="-285750">
                        <a:lnSpc>
                          <a:spcPct val="100000"/>
                        </a:lnSpc>
                        <a:spcBef>
                          <a:spcPts val="0"/>
                        </a:spcBef>
                        <a:spcAft>
                          <a:spcPts val="0"/>
                        </a:spcAft>
                        <a:buFont typeface="Arial" panose="020B0604020202020204" pitchFamily="34" charset="0"/>
                        <a:buChar char="•"/>
                      </a:pPr>
                      <a:r>
                        <a:rPr lang="en-US" sz="2000" i="0" dirty="0">
                          <a:effectLst/>
                          <a:latin typeface="Aptos" panose="020B0004020202020204" pitchFamily="34" charset="0"/>
                          <a:ea typeface="Times New Roman" panose="02020603050405020304" pitchFamily="18" charset="0"/>
                          <a:cs typeface="Arial" panose="020B0604020202020204" pitchFamily="34" charset="0"/>
                        </a:rPr>
                        <a:t>To reduce AIDS related deaths in Zimbabwe by 60% from 21,800 in 2018 to less than 10,000 in 2025.</a:t>
                      </a:r>
                    </a:p>
                    <a:p>
                      <a:pPr marL="0" lvl="0" indent="0">
                        <a:lnSpc>
                          <a:spcPct val="100000"/>
                        </a:lnSpc>
                        <a:spcBef>
                          <a:spcPts val="0"/>
                        </a:spcBef>
                        <a:spcAft>
                          <a:spcPts val="0"/>
                        </a:spcAft>
                        <a:buFont typeface="Arial" panose="020B0604020202020204" pitchFamily="34" charset="0"/>
                        <a:buNone/>
                      </a:pPr>
                      <a:endParaRPr lang="en-US" sz="2000" dirty="0">
                        <a:latin typeface="Aptos" panose="020B0004020202020204" pitchFamily="34" charset="0"/>
                        <a:cs typeface="Arial" panose="020B0604020202020204" pitchFamily="34" charset="0"/>
                      </a:endParaRPr>
                    </a:p>
                    <a:p>
                      <a:pPr marL="285750" lvl="0" indent="-285750">
                        <a:lnSpc>
                          <a:spcPct val="100000"/>
                        </a:lnSpc>
                        <a:spcBef>
                          <a:spcPts val="0"/>
                        </a:spcBef>
                        <a:spcAft>
                          <a:spcPts val="0"/>
                        </a:spcAft>
                        <a:buFont typeface="Arial" panose="020B0604020202020204" pitchFamily="34" charset="0"/>
                        <a:buChar char="•"/>
                      </a:pPr>
                      <a:r>
                        <a:rPr lang="en-US" sz="2000" dirty="0">
                          <a:effectLst/>
                          <a:latin typeface="Aptos" panose="020B0004020202020204" pitchFamily="34" charset="0"/>
                          <a:ea typeface="Times New Roman" panose="02020603050405020304" pitchFamily="18" charset="0"/>
                          <a:cs typeface="Arial" panose="020B0604020202020204" pitchFamily="34" charset="0"/>
                        </a:rPr>
                        <a:t>Significantly reduce HIV and AIDS related stigma and discrimination among all populations by 2025.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585807"/>
                  </a:ext>
                </a:extLst>
              </a:tr>
            </a:tbl>
          </a:graphicData>
        </a:graphic>
      </p:graphicFrame>
      <p:pic>
        <p:nvPicPr>
          <p:cNvPr id="9" name="Graphic 8" descr="Group brainstorm with solid fill">
            <a:extLst>
              <a:ext uri="{FF2B5EF4-FFF2-40B4-BE49-F238E27FC236}">
                <a16:creationId xmlns:a16="http://schemas.microsoft.com/office/drawing/2014/main" id="{62C693B2-A3F6-2110-AD71-A65503C955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2233" y="1201535"/>
            <a:ext cx="592910" cy="609317"/>
          </a:xfrm>
          <a:prstGeom prst="rect">
            <a:avLst/>
          </a:prstGeom>
        </p:spPr>
      </p:pic>
      <p:pic>
        <p:nvPicPr>
          <p:cNvPr id="12" name="Graphic 11" descr="Bullseye with solid fill">
            <a:extLst>
              <a:ext uri="{FF2B5EF4-FFF2-40B4-BE49-F238E27FC236}">
                <a16:creationId xmlns:a16="http://schemas.microsoft.com/office/drawing/2014/main" id="{695DAD8F-04BF-7995-8AC6-416754B7DA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07667" y="2586132"/>
            <a:ext cx="658383" cy="676602"/>
          </a:xfrm>
          <a:prstGeom prst="rect">
            <a:avLst/>
          </a:prstGeom>
        </p:spPr>
      </p:pic>
      <p:pic>
        <p:nvPicPr>
          <p:cNvPr id="13" name="Graphic 12" descr="Presentation with checklist with solid fill">
            <a:extLst>
              <a:ext uri="{FF2B5EF4-FFF2-40B4-BE49-F238E27FC236}">
                <a16:creationId xmlns:a16="http://schemas.microsoft.com/office/drawing/2014/main" id="{031EF23F-BA8C-EBC1-9A4F-2AFD240478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9533" y="4736263"/>
            <a:ext cx="538310" cy="553207"/>
          </a:xfrm>
          <a:prstGeom prst="rect">
            <a:avLst/>
          </a:prstGeom>
        </p:spPr>
      </p:pic>
    </p:spTree>
    <p:extLst>
      <p:ext uri="{BB962C8B-B14F-4D97-AF65-F5344CB8AC3E}">
        <p14:creationId xmlns:p14="http://schemas.microsoft.com/office/powerpoint/2010/main" val="189904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AAD3-477E-3D5B-9499-BEF211C47136}"/>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4F5EC4C-4018-2414-7D5D-704329BB5393}"/>
              </a:ext>
            </a:extLst>
          </p:cNvPr>
          <p:cNvSpPr>
            <a:spLocks noGrp="1"/>
          </p:cNvSpPr>
          <p:nvPr>
            <p:ph type="sldNum" sz="quarter" idx="12"/>
          </p:nvPr>
        </p:nvSpPr>
        <p:spPr>
          <a:xfrm>
            <a:off x="11646587" y="6488995"/>
            <a:ext cx="367748" cy="2295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4B78C0-AFEB-40BE-99CF-8E005A53B216}"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7AF0A5D-C630-68EB-556D-AAA8D36DE9B6}"/>
              </a:ext>
            </a:extLst>
          </p:cNvPr>
          <p:cNvSpPr/>
          <p:nvPr/>
        </p:nvSpPr>
        <p:spPr>
          <a:xfrm>
            <a:off x="0" y="-26504"/>
            <a:ext cx="12192000" cy="862503"/>
          </a:xfrm>
          <a:prstGeom prst="rect">
            <a:avLst/>
          </a:prstGeom>
          <a:solidFill>
            <a:srgbClr val="4C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Differentiated Prevention </a:t>
            </a:r>
            <a:r>
              <a:rPr lang="en-GB" sz="2400" b="1"/>
              <a:t>| </a:t>
            </a: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The HIV Prevention Programming Mix</a:t>
            </a:r>
          </a:p>
        </p:txBody>
      </p:sp>
      <p:sp>
        <p:nvSpPr>
          <p:cNvPr id="3" name="Slide Number Placeholder 3">
            <a:extLst>
              <a:ext uri="{FF2B5EF4-FFF2-40B4-BE49-F238E27FC236}">
                <a16:creationId xmlns:a16="http://schemas.microsoft.com/office/drawing/2014/main" id="{0BB1CA3B-8A5F-09AA-7918-048D1CA47F91}"/>
              </a:ext>
            </a:extLst>
          </p:cNvPr>
          <p:cNvSpPr txBox="1">
            <a:spLocks/>
          </p:cNvSpPr>
          <p:nvPr/>
        </p:nvSpPr>
        <p:spPr>
          <a:xfrm>
            <a:off x="9294054" y="64041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61D6C-325F-48FB-8A7E-2FE28BFA4E02}" type="slidenum">
              <a:rPr lang="en-US" smtClean="0">
                <a:solidFill>
                  <a:srgbClr val="000000">
                    <a:tint val="75000"/>
                  </a:srgbClr>
                </a:solidFill>
                <a:latin typeface="Calibri" panose="020F0502020204030204"/>
              </a:rPr>
              <a:pPr>
                <a:defRPr/>
              </a:pPr>
              <a:t>8</a:t>
            </a:fld>
            <a:endParaRPr lang="en-US">
              <a:solidFill>
                <a:srgbClr val="000000">
                  <a:tint val="75000"/>
                </a:srgbClr>
              </a:solidFill>
              <a:latin typeface="Calibri" panose="020F0502020204030204"/>
            </a:endParaRPr>
          </a:p>
        </p:txBody>
      </p:sp>
      <p:pic>
        <p:nvPicPr>
          <p:cNvPr id="4" name="Picture 3">
            <a:extLst>
              <a:ext uri="{FF2B5EF4-FFF2-40B4-BE49-F238E27FC236}">
                <a16:creationId xmlns:a16="http://schemas.microsoft.com/office/drawing/2014/main" id="{68198FC5-75B5-EB8C-8969-978365BCC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12" y="6372861"/>
            <a:ext cx="364036" cy="429323"/>
          </a:xfrm>
          <a:prstGeom prst="rect">
            <a:avLst/>
          </a:prstGeom>
          <a:solidFill>
            <a:srgbClr val="FFF701"/>
          </a:solidFill>
        </p:spPr>
      </p:pic>
      <p:cxnSp>
        <p:nvCxnSpPr>
          <p:cNvPr id="7" name="Straight Connector 6">
            <a:extLst>
              <a:ext uri="{FF2B5EF4-FFF2-40B4-BE49-F238E27FC236}">
                <a16:creationId xmlns:a16="http://schemas.microsoft.com/office/drawing/2014/main" id="{C20A3558-65EE-D2D8-C103-F0AE5367A6CD}"/>
              </a:ext>
            </a:extLst>
          </p:cNvPr>
          <p:cNvCxnSpPr>
            <a:cxnSpLocks/>
          </p:cNvCxnSpPr>
          <p:nvPr/>
        </p:nvCxnSpPr>
        <p:spPr>
          <a:xfrm>
            <a:off x="815929" y="6586753"/>
            <a:ext cx="10916530" cy="0"/>
          </a:xfrm>
          <a:prstGeom prst="line">
            <a:avLst/>
          </a:prstGeom>
          <a:ln w="38100">
            <a:solidFill>
              <a:srgbClr val="4CB856"/>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3A09905-24AE-A91D-EB24-48B41FA0EC5E}"/>
              </a:ext>
            </a:extLst>
          </p:cNvPr>
          <p:cNvSpPr txBox="1"/>
          <p:nvPr/>
        </p:nvSpPr>
        <p:spPr>
          <a:xfrm>
            <a:off x="6821095" y="2727336"/>
            <a:ext cx="4611737" cy="1323439"/>
          </a:xfrm>
          <a:prstGeom prst="rect">
            <a:avLst/>
          </a:prstGeom>
          <a:solidFill>
            <a:srgbClr val="8FAADC"/>
          </a:solidFill>
          <a:ln>
            <a:solidFill>
              <a:schemeClr val="tx2"/>
            </a:solidFill>
          </a:ln>
        </p:spPr>
        <p:txBody>
          <a:bodyPr wrap="square" rtlCol="0">
            <a:spAutoFit/>
          </a:bodyPr>
          <a:lstStyle/>
          <a:p>
            <a:pPr algn="ctr"/>
            <a:r>
              <a:rPr lang="en-GB" sz="2000" b="1">
                <a:solidFill>
                  <a:schemeClr val="bg1"/>
                </a:solidFill>
              </a:rPr>
              <a:t>The right combination and balance to inform optimal decision making for reducing HIV incidence and thereby for health impact</a:t>
            </a:r>
          </a:p>
        </p:txBody>
      </p:sp>
      <p:sp>
        <p:nvSpPr>
          <p:cNvPr id="54" name="Arrow: Right 53">
            <a:extLst>
              <a:ext uri="{FF2B5EF4-FFF2-40B4-BE49-F238E27FC236}">
                <a16:creationId xmlns:a16="http://schemas.microsoft.com/office/drawing/2014/main" id="{9D388057-42FC-6DAA-B6C5-124E6A335B1E}"/>
              </a:ext>
            </a:extLst>
          </p:cNvPr>
          <p:cNvSpPr/>
          <p:nvPr/>
        </p:nvSpPr>
        <p:spPr>
          <a:xfrm>
            <a:off x="5941596" y="2927390"/>
            <a:ext cx="738628" cy="923329"/>
          </a:xfrm>
          <a:prstGeom prst="rightArrow">
            <a:avLst/>
          </a:prstGeom>
          <a:solidFill>
            <a:srgbClr val="8FAADC"/>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139A5C75-85E4-E238-BCDB-64170922E64E}"/>
              </a:ext>
            </a:extLst>
          </p:cNvPr>
          <p:cNvGrpSpPr/>
          <p:nvPr/>
        </p:nvGrpSpPr>
        <p:grpSpPr>
          <a:xfrm>
            <a:off x="220725" y="903444"/>
            <a:ext cx="5580000" cy="5551487"/>
            <a:chOff x="6336412" y="855890"/>
            <a:chExt cx="5580000" cy="5580000"/>
          </a:xfrm>
        </p:grpSpPr>
        <p:sp>
          <p:nvSpPr>
            <p:cNvPr id="12" name="Oval 11">
              <a:extLst>
                <a:ext uri="{FF2B5EF4-FFF2-40B4-BE49-F238E27FC236}">
                  <a16:creationId xmlns:a16="http://schemas.microsoft.com/office/drawing/2014/main" id="{4D48AF10-91B5-C4B7-4857-A2F3C83CB50D}"/>
                </a:ext>
              </a:extLst>
            </p:cNvPr>
            <p:cNvSpPr/>
            <p:nvPr/>
          </p:nvSpPr>
          <p:spPr>
            <a:xfrm>
              <a:off x="6336412" y="855890"/>
              <a:ext cx="5580000" cy="5580000"/>
            </a:xfrm>
            <a:prstGeom prst="ellipse">
              <a:avLst/>
            </a:prstGeom>
            <a:solidFill>
              <a:srgbClr val="DCEAF7"/>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C8827CA4-5CE8-4B3B-C44E-E939227A0A82}"/>
                </a:ext>
              </a:extLst>
            </p:cNvPr>
            <p:cNvGrpSpPr/>
            <p:nvPr/>
          </p:nvGrpSpPr>
          <p:grpSpPr>
            <a:xfrm>
              <a:off x="6621651" y="1155240"/>
              <a:ext cx="5040000" cy="5039999"/>
              <a:chOff x="6737479" y="1218083"/>
              <a:chExt cx="4680000" cy="4680000"/>
            </a:xfrm>
          </p:grpSpPr>
          <p:sp>
            <p:nvSpPr>
              <p:cNvPr id="14" name="TextBox 13">
                <a:extLst>
                  <a:ext uri="{FF2B5EF4-FFF2-40B4-BE49-F238E27FC236}">
                    <a16:creationId xmlns:a16="http://schemas.microsoft.com/office/drawing/2014/main" id="{AEE7C108-9BA1-E1EF-C35F-0B5054E0B8D7}"/>
                  </a:ext>
                </a:extLst>
              </p:cNvPr>
              <p:cNvSpPr txBox="1"/>
              <p:nvPr/>
            </p:nvSpPr>
            <p:spPr>
              <a:xfrm>
                <a:off x="6737479" y="1218083"/>
                <a:ext cx="4680000" cy="4680000"/>
              </a:xfrm>
              <a:prstGeom prst="rect">
                <a:avLst/>
              </a:prstGeom>
              <a:noFill/>
            </p:spPr>
            <p:txBody>
              <a:bodyPr wrap="square" rtlCol="0">
                <a:prstTxWarp prst="textCircle">
                  <a:avLst/>
                </a:prstTxWarp>
                <a:spAutoFit/>
              </a:bodyPr>
              <a:lstStyle/>
              <a:p>
                <a:r>
                  <a:rPr lang="en-GB" sz="2800" b="1" dirty="0"/>
                  <a:t>●   For The Right People   ●   In The Right Locations   ●   With The Right Interventions   ●   At The Right Time   ●   In The Right Way   ●   At The Right Cost </a:t>
                </a:r>
              </a:p>
            </p:txBody>
          </p:sp>
          <p:grpSp>
            <p:nvGrpSpPr>
              <p:cNvPr id="15" name="Group 14">
                <a:extLst>
                  <a:ext uri="{FF2B5EF4-FFF2-40B4-BE49-F238E27FC236}">
                    <a16:creationId xmlns:a16="http://schemas.microsoft.com/office/drawing/2014/main" id="{0632F987-ED5F-4136-051F-62145CFEED69}"/>
                  </a:ext>
                </a:extLst>
              </p:cNvPr>
              <p:cNvGrpSpPr/>
              <p:nvPr/>
            </p:nvGrpSpPr>
            <p:grpSpPr>
              <a:xfrm>
                <a:off x="6993920" y="1484907"/>
                <a:ext cx="4138821" cy="4091847"/>
                <a:chOff x="981719" y="1650021"/>
                <a:chExt cx="4138821" cy="4091847"/>
              </a:xfrm>
            </p:grpSpPr>
            <p:grpSp>
              <p:nvGrpSpPr>
                <p:cNvPr id="16" name="Group 15">
                  <a:extLst>
                    <a:ext uri="{FF2B5EF4-FFF2-40B4-BE49-F238E27FC236}">
                      <a16:creationId xmlns:a16="http://schemas.microsoft.com/office/drawing/2014/main" id="{38C83B26-3440-2D8D-B1A8-364CE9274605}"/>
                    </a:ext>
                  </a:extLst>
                </p:cNvPr>
                <p:cNvGrpSpPr/>
                <p:nvPr/>
              </p:nvGrpSpPr>
              <p:grpSpPr>
                <a:xfrm>
                  <a:off x="981719" y="1650021"/>
                  <a:ext cx="4138821" cy="4091847"/>
                  <a:chOff x="4026589" y="1667818"/>
                  <a:chExt cx="4138821" cy="4091847"/>
                </a:xfrm>
              </p:grpSpPr>
              <p:sp>
                <p:nvSpPr>
                  <p:cNvPr id="25" name="Oval 24">
                    <a:extLst>
                      <a:ext uri="{FF2B5EF4-FFF2-40B4-BE49-F238E27FC236}">
                        <a16:creationId xmlns:a16="http://schemas.microsoft.com/office/drawing/2014/main" id="{FD215F80-C3C1-0FC8-85DD-C3268839C6A6}"/>
                      </a:ext>
                    </a:extLst>
                  </p:cNvPr>
                  <p:cNvSpPr/>
                  <p:nvPr/>
                </p:nvSpPr>
                <p:spPr>
                  <a:xfrm>
                    <a:off x="4026589" y="1667818"/>
                    <a:ext cx="4138821" cy="4091846"/>
                  </a:xfrm>
                  <a:prstGeom prst="ellipse">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800" b="1" dirty="0">
                        <a:solidFill>
                          <a:schemeClr val="tx1"/>
                        </a:solidFill>
                      </a:rPr>
                      <a:t>Policy/Enabling Environment</a:t>
                    </a:r>
                  </a:p>
                  <a:p>
                    <a:pPr algn="ctr"/>
                    <a:r>
                      <a:rPr lang="en-GB" sz="800" dirty="0">
                        <a:solidFill>
                          <a:schemeClr val="tx1"/>
                        </a:solidFill>
                      </a:rPr>
                      <a:t>(national, state, local laws)</a:t>
                    </a:r>
                  </a:p>
                </p:txBody>
              </p:sp>
              <p:sp>
                <p:nvSpPr>
                  <p:cNvPr id="26" name="Oval 25">
                    <a:extLst>
                      <a:ext uri="{FF2B5EF4-FFF2-40B4-BE49-F238E27FC236}">
                        <a16:creationId xmlns:a16="http://schemas.microsoft.com/office/drawing/2014/main" id="{7E253DED-C9A3-BB60-B0F6-6724BE47E03F}"/>
                      </a:ext>
                    </a:extLst>
                  </p:cNvPr>
                  <p:cNvSpPr/>
                  <p:nvPr/>
                </p:nvSpPr>
                <p:spPr>
                  <a:xfrm>
                    <a:off x="4509452" y="2622582"/>
                    <a:ext cx="3173096" cy="3137082"/>
                  </a:xfrm>
                  <a:prstGeom prst="ellipse">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800" b="1">
                        <a:solidFill>
                          <a:schemeClr val="tx1"/>
                        </a:solidFill>
                      </a:rPr>
                      <a:t>Organisational</a:t>
                    </a:r>
                  </a:p>
                  <a:p>
                    <a:pPr algn="ctr"/>
                    <a:r>
                      <a:rPr lang="en-GB" sz="800">
                        <a:solidFill>
                          <a:schemeClr val="tx1"/>
                        </a:solidFill>
                      </a:rPr>
                      <a:t>(organisations and social institutions)</a:t>
                    </a:r>
                  </a:p>
                </p:txBody>
              </p:sp>
              <p:sp>
                <p:nvSpPr>
                  <p:cNvPr id="27" name="Oval 26">
                    <a:extLst>
                      <a:ext uri="{FF2B5EF4-FFF2-40B4-BE49-F238E27FC236}">
                        <a16:creationId xmlns:a16="http://schemas.microsoft.com/office/drawing/2014/main" id="{C4F5946D-BC69-813F-E839-218BC903721B}"/>
                      </a:ext>
                    </a:extLst>
                  </p:cNvPr>
                  <p:cNvSpPr/>
                  <p:nvPr/>
                </p:nvSpPr>
                <p:spPr>
                  <a:xfrm>
                    <a:off x="4906089" y="3406853"/>
                    <a:ext cx="2379822" cy="2352812"/>
                  </a:xfrm>
                  <a:prstGeom prst="ellipse">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800" b="1">
                        <a:solidFill>
                          <a:schemeClr val="tx1"/>
                        </a:solidFill>
                      </a:rPr>
                      <a:t>Community</a:t>
                    </a:r>
                  </a:p>
                  <a:p>
                    <a:pPr algn="ctr"/>
                    <a:r>
                      <a:rPr lang="en-GB" sz="800">
                        <a:solidFill>
                          <a:schemeClr val="tx1"/>
                        </a:solidFill>
                      </a:rPr>
                      <a:t>(relationships between organisations)</a:t>
                    </a:r>
                  </a:p>
                </p:txBody>
              </p:sp>
              <p:sp>
                <p:nvSpPr>
                  <p:cNvPr id="34" name="Oval 33">
                    <a:extLst>
                      <a:ext uri="{FF2B5EF4-FFF2-40B4-BE49-F238E27FC236}">
                        <a16:creationId xmlns:a16="http://schemas.microsoft.com/office/drawing/2014/main" id="{52965DDA-855B-3BDC-0770-AE0795868B6C}"/>
                      </a:ext>
                    </a:extLst>
                  </p:cNvPr>
                  <p:cNvSpPr/>
                  <p:nvPr/>
                </p:nvSpPr>
                <p:spPr>
                  <a:xfrm>
                    <a:off x="5300073" y="4185878"/>
                    <a:ext cx="1591854" cy="1573787"/>
                  </a:xfrm>
                  <a:prstGeom prst="ellipse">
                    <a:avLst/>
                  </a:prstGeom>
                  <a:solidFill>
                    <a:schemeClr val="accent4">
                      <a:lumMod val="60000"/>
                      <a:lumOff val="4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800" b="1">
                        <a:solidFill>
                          <a:schemeClr val="tx1"/>
                        </a:solidFill>
                      </a:rPr>
                      <a:t>Interpersonal</a:t>
                    </a:r>
                  </a:p>
                  <a:p>
                    <a:pPr algn="ctr"/>
                    <a:r>
                      <a:rPr lang="en-GB" sz="800">
                        <a:solidFill>
                          <a:schemeClr val="tx1"/>
                        </a:solidFill>
                      </a:rPr>
                      <a:t>(families, friends, social networks)</a:t>
                    </a:r>
                  </a:p>
                </p:txBody>
              </p:sp>
              <p:sp>
                <p:nvSpPr>
                  <p:cNvPr id="36" name="Oval 35">
                    <a:extLst>
                      <a:ext uri="{FF2B5EF4-FFF2-40B4-BE49-F238E27FC236}">
                        <a16:creationId xmlns:a16="http://schemas.microsoft.com/office/drawing/2014/main" id="{DF2052F6-A898-DD02-7ACE-E98626F2B252}"/>
                      </a:ext>
                    </a:extLst>
                  </p:cNvPr>
                  <p:cNvSpPr/>
                  <p:nvPr/>
                </p:nvSpPr>
                <p:spPr>
                  <a:xfrm>
                    <a:off x="5618444" y="4815392"/>
                    <a:ext cx="955113" cy="944272"/>
                  </a:xfrm>
                  <a:prstGeom prst="ellipse">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Individual </a:t>
                    </a:r>
                  </a:p>
                  <a:p>
                    <a:pPr algn="ctr"/>
                    <a:r>
                      <a:rPr lang="en-GB" sz="800" dirty="0">
                        <a:solidFill>
                          <a:schemeClr val="tx1"/>
                        </a:solidFill>
                      </a:rPr>
                      <a:t>(knowledge, attitude,  behaviours)</a:t>
                    </a:r>
                  </a:p>
                </p:txBody>
              </p:sp>
            </p:grpSp>
            <p:pic>
              <p:nvPicPr>
                <p:cNvPr id="18" name="Graphic 17" descr="User outline">
                  <a:extLst>
                    <a:ext uri="{FF2B5EF4-FFF2-40B4-BE49-F238E27FC236}">
                      <a16:creationId xmlns:a16="http://schemas.microsoft.com/office/drawing/2014/main" id="{03DEAABA-F3EE-3082-6191-3CFCD40D0D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4092" y="4828412"/>
                  <a:ext cx="234074" cy="234074"/>
                </a:xfrm>
                <a:prstGeom prst="rect">
                  <a:avLst/>
                </a:prstGeom>
              </p:spPr>
            </p:pic>
            <p:pic>
              <p:nvPicPr>
                <p:cNvPr id="19" name="Graphic 18" descr="City outline">
                  <a:extLst>
                    <a:ext uri="{FF2B5EF4-FFF2-40B4-BE49-F238E27FC236}">
                      <a16:creationId xmlns:a16="http://schemas.microsoft.com/office/drawing/2014/main" id="{F6F19E0D-1CE6-7A32-6388-3BE6818167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2021" y="2645872"/>
                  <a:ext cx="538213" cy="538213"/>
                </a:xfrm>
                <a:prstGeom prst="rect">
                  <a:avLst/>
                </a:prstGeom>
              </p:spPr>
            </p:pic>
            <p:pic>
              <p:nvPicPr>
                <p:cNvPr id="22" name="Graphic 21" descr="Users outline">
                  <a:extLst>
                    <a:ext uri="{FF2B5EF4-FFF2-40B4-BE49-F238E27FC236}">
                      <a16:creationId xmlns:a16="http://schemas.microsoft.com/office/drawing/2014/main" id="{1DA7D686-759E-84F8-51C1-D54286B00A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57022" y="3425988"/>
                  <a:ext cx="388213" cy="388213"/>
                </a:xfrm>
                <a:prstGeom prst="rect">
                  <a:avLst/>
                </a:prstGeom>
              </p:spPr>
            </p:pic>
            <p:pic>
              <p:nvPicPr>
                <p:cNvPr id="23" name="Graphic 22" descr="Clipboard outline">
                  <a:extLst>
                    <a:ext uri="{FF2B5EF4-FFF2-40B4-BE49-F238E27FC236}">
                      <a16:creationId xmlns:a16="http://schemas.microsoft.com/office/drawing/2014/main" id="{8C46E8A8-C315-C992-472A-5733A66B61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2807" y="1794415"/>
                  <a:ext cx="416644" cy="416644"/>
                </a:xfrm>
                <a:prstGeom prst="rect">
                  <a:avLst/>
                </a:prstGeom>
              </p:spPr>
            </p:pic>
            <p:pic>
              <p:nvPicPr>
                <p:cNvPr id="24" name="Graphic 23" descr="Social network outline">
                  <a:extLst>
                    <a:ext uri="{FF2B5EF4-FFF2-40B4-BE49-F238E27FC236}">
                      <a16:creationId xmlns:a16="http://schemas.microsoft.com/office/drawing/2014/main" id="{BC56A7F3-1A56-9821-6347-26A2D9E12AA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85941" y="4151727"/>
                  <a:ext cx="331111" cy="331111"/>
                </a:xfrm>
                <a:prstGeom prst="rect">
                  <a:avLst/>
                </a:prstGeom>
              </p:spPr>
            </p:pic>
          </p:grpSp>
        </p:grpSp>
      </p:grpSp>
    </p:spTree>
    <p:extLst>
      <p:ext uri="{BB962C8B-B14F-4D97-AF65-F5344CB8AC3E}">
        <p14:creationId xmlns:p14="http://schemas.microsoft.com/office/powerpoint/2010/main" val="73300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C77F84-6EDE-CCA9-CA6B-849215DCB521}"/>
              </a:ext>
            </a:extLst>
          </p:cNvPr>
          <p:cNvSpPr txBox="1">
            <a:spLocks/>
          </p:cNvSpPr>
          <p:nvPr/>
        </p:nvSpPr>
        <p:spPr>
          <a:xfrm>
            <a:off x="0" y="2991"/>
            <a:ext cx="12192000" cy="914400"/>
          </a:xfrm>
          <a:prstGeom prst="rect">
            <a:avLst/>
          </a:prstGeom>
          <a:solidFill>
            <a:srgbClr val="4CB85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n-lt"/>
                <a:ea typeface="+mj-ea"/>
                <a:cs typeface="+mj-cs"/>
              </a:defRPr>
            </a:lvl1pPr>
          </a:lstStyle>
          <a:p>
            <a:pPr marL="108000"/>
            <a:r>
              <a:rPr lang="en-GB" b="1" dirty="0"/>
              <a:t>Disease Burden| </a:t>
            </a:r>
            <a:r>
              <a:rPr lang="en-GB" sz="2400" b="1" dirty="0"/>
              <a:t>Districts Contributing to the </a:t>
            </a:r>
            <a:endParaRPr lang="en-ZW" b="1" dirty="0"/>
          </a:p>
        </p:txBody>
      </p:sp>
      <p:sp>
        <p:nvSpPr>
          <p:cNvPr id="7" name="Slide Number Placeholder 3">
            <a:extLst>
              <a:ext uri="{FF2B5EF4-FFF2-40B4-BE49-F238E27FC236}">
                <a16:creationId xmlns:a16="http://schemas.microsoft.com/office/drawing/2014/main" id="{96CF9E72-7921-1221-3E29-72F054A4CADA}"/>
              </a:ext>
            </a:extLst>
          </p:cNvPr>
          <p:cNvSpPr>
            <a:spLocks noGrp="1"/>
          </p:cNvSpPr>
          <p:nvPr>
            <p:ph type="sldNum" sz="quarter" idx="12"/>
          </p:nvPr>
        </p:nvSpPr>
        <p:spPr>
          <a:xfrm>
            <a:off x="9294054" y="640419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61D6C-325F-48FB-8A7E-2FE28BFA4E0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694A1F0-4C8F-EA48-CF05-F9BB16D9E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12" y="6372861"/>
            <a:ext cx="364036" cy="429323"/>
          </a:xfrm>
          <a:prstGeom prst="rect">
            <a:avLst/>
          </a:prstGeom>
          <a:solidFill>
            <a:srgbClr val="FFF701"/>
          </a:solidFill>
        </p:spPr>
      </p:pic>
      <p:cxnSp>
        <p:nvCxnSpPr>
          <p:cNvPr id="9" name="Straight Connector 8">
            <a:extLst>
              <a:ext uri="{FF2B5EF4-FFF2-40B4-BE49-F238E27FC236}">
                <a16:creationId xmlns:a16="http://schemas.microsoft.com/office/drawing/2014/main" id="{A3CE6801-0F55-3C27-641B-61F5738E9A94}"/>
              </a:ext>
            </a:extLst>
          </p:cNvPr>
          <p:cNvCxnSpPr>
            <a:cxnSpLocks/>
          </p:cNvCxnSpPr>
          <p:nvPr/>
        </p:nvCxnSpPr>
        <p:spPr>
          <a:xfrm>
            <a:off x="815929" y="6586753"/>
            <a:ext cx="10916530" cy="0"/>
          </a:xfrm>
          <a:prstGeom prst="line">
            <a:avLst/>
          </a:prstGeom>
          <a:ln w="38100">
            <a:solidFill>
              <a:srgbClr val="4CB856"/>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AEC0BBA8-C8F1-795E-B74A-90968DB27B9D}"/>
              </a:ext>
            </a:extLst>
          </p:cNvPr>
          <p:cNvGraphicFramePr>
            <a:graphicFrameLocks/>
          </p:cNvGraphicFramePr>
          <p:nvPr/>
        </p:nvGraphicFramePr>
        <p:xfrm>
          <a:off x="6274194" y="1099952"/>
          <a:ext cx="5763060" cy="4536350"/>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a:extLst>
              <a:ext uri="{FF2B5EF4-FFF2-40B4-BE49-F238E27FC236}">
                <a16:creationId xmlns:a16="http://schemas.microsoft.com/office/drawing/2014/main" id="{14C4D61C-5948-E5FD-F921-E1092CA1D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98" y="1081544"/>
            <a:ext cx="6083796" cy="45363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DDD76CE-F4F6-09D2-267C-A3338D5237CB}"/>
              </a:ext>
            </a:extLst>
          </p:cNvPr>
          <p:cNvSpPr txBox="1"/>
          <p:nvPr/>
        </p:nvSpPr>
        <p:spPr>
          <a:xfrm>
            <a:off x="344229" y="5485167"/>
            <a:ext cx="11382770" cy="684803"/>
          </a:xfrm>
          <a:prstGeom prst="rect">
            <a:avLst/>
          </a:prstGeom>
          <a:noFill/>
        </p:spPr>
        <p:txBody>
          <a:bodyPr wrap="square">
            <a:spAutoFit/>
          </a:bodyPr>
          <a:lstStyle/>
          <a:p>
            <a:pPr>
              <a:spcAft>
                <a:spcPts val="300"/>
              </a:spcAft>
            </a:pPr>
            <a:r>
              <a:rPr lang="en-GB" sz="1200" b="1" dirty="0"/>
              <a:t>Key Observations </a:t>
            </a:r>
            <a:endParaRPr kumimoji="0" lang="en-US"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t>Disease burden is concentrated where there is highest population (urban areas).</a:t>
            </a:r>
          </a:p>
          <a:p>
            <a:pPr marL="285750" indent="-285750">
              <a:buFont typeface="Arial" panose="020B0604020202020204" pitchFamily="34" charset="0"/>
              <a:buChar char="•"/>
            </a:pPr>
            <a:r>
              <a:rPr lang="en-GB" sz="1200" dirty="0"/>
              <a:t>The top 15 districts contribute to 48% of the total new HIV Infections.</a:t>
            </a:r>
            <a:endParaRPr lang="en-ZW" sz="1200" dirty="0"/>
          </a:p>
        </p:txBody>
      </p:sp>
      <p:sp>
        <p:nvSpPr>
          <p:cNvPr id="10" name="TextBox 9">
            <a:extLst>
              <a:ext uri="{FF2B5EF4-FFF2-40B4-BE49-F238E27FC236}">
                <a16:creationId xmlns:a16="http://schemas.microsoft.com/office/drawing/2014/main" id="{43872FCF-9B6B-E20F-576B-A5AA3CFDD0EE}"/>
              </a:ext>
            </a:extLst>
          </p:cNvPr>
          <p:cNvSpPr txBox="1"/>
          <p:nvPr/>
        </p:nvSpPr>
        <p:spPr>
          <a:xfrm>
            <a:off x="713148" y="1217916"/>
            <a:ext cx="4773252" cy="307777"/>
          </a:xfrm>
          <a:prstGeom prst="rect">
            <a:avLst/>
          </a:prstGeom>
          <a:noFill/>
        </p:spPr>
        <p:txBody>
          <a:bodyPr wrap="square" rtlCol="0">
            <a:spAutoFit/>
          </a:bodyPr>
          <a:lstStyle/>
          <a:p>
            <a:r>
              <a:rPr lang="en-GB" sz="1400" b="1" dirty="0">
                <a:solidFill>
                  <a:srgbClr val="595959"/>
                </a:solidFill>
              </a:rPr>
              <a:t>Top 15 Districts by New HIV Infections</a:t>
            </a:r>
          </a:p>
        </p:txBody>
      </p:sp>
    </p:spTree>
    <p:extLst>
      <p:ext uri="{BB962C8B-B14F-4D97-AF65-F5344CB8AC3E}">
        <p14:creationId xmlns:p14="http://schemas.microsoft.com/office/powerpoint/2010/main" val="14310770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1243</Words>
  <Application>Microsoft Office PowerPoint</Application>
  <PresentationFormat>Widescreen</PresentationFormat>
  <Paragraphs>123</Paragraphs>
  <Slides>11</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Aptos</vt:lpstr>
      <vt:lpstr>Arial</vt:lpstr>
      <vt:lpstr>Calibri</vt:lpstr>
      <vt:lpstr>Calibri Light</vt:lpstr>
      <vt:lpstr>Poppins</vt:lpstr>
      <vt:lpstr>Trebuchet MS</vt:lpstr>
      <vt:lpstr>Wingdings 3</vt:lpstr>
      <vt:lpstr>2_Office Theme</vt:lpstr>
      <vt:lpstr>3_Office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Programmes Update</dc:title>
  <dc:creator>Getrude</dc:creator>
  <cp:lastModifiedBy>Sinokuthemba Xaba</cp:lastModifiedBy>
  <cp:revision>21</cp:revision>
  <dcterms:created xsi:type="dcterms:W3CDTF">2023-05-29T13:33:17Z</dcterms:created>
  <dcterms:modified xsi:type="dcterms:W3CDTF">2024-11-21T09:57:01Z</dcterms:modified>
</cp:coreProperties>
</file>