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6" r:id="rId2"/>
    <p:sldMasterId id="2147483710" r:id="rId3"/>
    <p:sldMasterId id="2147483734" r:id="rId4"/>
    <p:sldMasterId id="2147483794" r:id="rId5"/>
    <p:sldMasterId id="2147483807" r:id="rId6"/>
    <p:sldMasterId id="2147483824" r:id="rId7"/>
  </p:sldMasterIdLst>
  <p:notesMasterIdLst>
    <p:notesMasterId r:id="rId26"/>
  </p:notesMasterIdLst>
  <p:sldIdLst>
    <p:sldId id="260" r:id="rId8"/>
    <p:sldId id="2147474526" r:id="rId9"/>
    <p:sldId id="4038" r:id="rId10"/>
    <p:sldId id="2147474529" r:id="rId11"/>
    <p:sldId id="2147474527" r:id="rId12"/>
    <p:sldId id="4034" r:id="rId13"/>
    <p:sldId id="4037" r:id="rId14"/>
    <p:sldId id="4035" r:id="rId15"/>
    <p:sldId id="2147474534" r:id="rId16"/>
    <p:sldId id="2147474530" r:id="rId17"/>
    <p:sldId id="2147474536" r:id="rId18"/>
    <p:sldId id="2147474533" r:id="rId19"/>
    <p:sldId id="2147474528" r:id="rId20"/>
    <p:sldId id="2147474532" r:id="rId21"/>
    <p:sldId id="283" r:id="rId22"/>
    <p:sldId id="2147474531" r:id="rId23"/>
    <p:sldId id="2147474537" r:id="rId24"/>
    <p:sldId id="2147474535" r:id="rId25"/>
  </p:sldIdLst>
  <p:sldSz cx="12192000" cy="6858000"/>
  <p:notesSz cx="6858000" cy="9144000"/>
  <p:custDataLst>
    <p:tags r:id="rId27"/>
  </p:custDataLst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A9A0"/>
    <a:srgbClr val="ED2228"/>
    <a:srgbClr val="00A594"/>
    <a:srgbClr val="04A998"/>
    <a:srgbClr val="0070C0"/>
    <a:srgbClr val="ED2226"/>
    <a:srgbClr val="FBE8E8"/>
    <a:srgbClr val="B1E3DE"/>
    <a:srgbClr val="ED212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aids-my.sharepoint.com/personal/zembel_unaids_org/Documents/Documents/Global%20HIV%20Prevention%20Coalition/2024/20240620_MC_NUMBER_CIRCUMCISIONS_GAM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29252128571295"/>
          <c:y val="5.1446095800605947E-2"/>
          <c:w val="0.61465299958174402"/>
          <c:h val="0.809476447194355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'GAM Global 2023'!$A$3</c:f>
              <c:strCache>
                <c:ptCount val="1"/>
                <c:pt idx="0">
                  <c:v>Botswana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2023'!$B$3:$Q$3</c:f>
              <c:numCache>
                <c:formatCode>#,##0</c:formatCode>
                <c:ptCount val="16"/>
                <c:pt idx="0">
                  <c:v>0</c:v>
                </c:pt>
                <c:pt idx="1">
                  <c:v>5424</c:v>
                </c:pt>
                <c:pt idx="2">
                  <c:v>5773</c:v>
                </c:pt>
                <c:pt idx="3">
                  <c:v>14661</c:v>
                </c:pt>
                <c:pt idx="4">
                  <c:v>38005</c:v>
                </c:pt>
                <c:pt idx="5">
                  <c:v>46793</c:v>
                </c:pt>
                <c:pt idx="6">
                  <c:v>30033</c:v>
                </c:pt>
                <c:pt idx="7">
                  <c:v>15722</c:v>
                </c:pt>
                <c:pt idx="8">
                  <c:v>24042</c:v>
                </c:pt>
                <c:pt idx="9">
                  <c:v>19756</c:v>
                </c:pt>
                <c:pt idx="10">
                  <c:v>24207</c:v>
                </c:pt>
                <c:pt idx="11">
                  <c:v>17123</c:v>
                </c:pt>
                <c:pt idx="12">
                  <c:v>3171</c:v>
                </c:pt>
                <c:pt idx="13">
                  <c:v>4192</c:v>
                </c:pt>
                <c:pt idx="14">
                  <c:v>9522</c:v>
                </c:pt>
                <c:pt idx="15">
                  <c:v>9570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9F-4091-971C-56F5F46D7D1A}"/>
            </c:ext>
          </c:extLst>
        </c:ser>
        <c:ser>
          <c:idx val="1"/>
          <c:order val="1"/>
          <c:tx>
            <c:strRef>
              <c:f>'GAM Global 2023'!$A$4</c:f>
              <c:strCache>
                <c:ptCount val="1"/>
                <c:pt idx="0">
                  <c:v>Eswatini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2023'!$B$4:$Q$4</c:f>
              <c:numCache>
                <c:formatCode>#,##0</c:formatCode>
                <c:ptCount val="16"/>
                <c:pt idx="0">
                  <c:v>1110</c:v>
                </c:pt>
                <c:pt idx="1">
                  <c:v>4336</c:v>
                </c:pt>
                <c:pt idx="2">
                  <c:v>18869</c:v>
                </c:pt>
                <c:pt idx="3">
                  <c:v>13791</c:v>
                </c:pt>
                <c:pt idx="4">
                  <c:v>9977</c:v>
                </c:pt>
                <c:pt idx="5">
                  <c:v>10105</c:v>
                </c:pt>
                <c:pt idx="6">
                  <c:v>12289</c:v>
                </c:pt>
                <c:pt idx="7">
                  <c:v>12952</c:v>
                </c:pt>
                <c:pt idx="8">
                  <c:v>17374</c:v>
                </c:pt>
                <c:pt idx="9">
                  <c:v>18138</c:v>
                </c:pt>
                <c:pt idx="10">
                  <c:v>14316</c:v>
                </c:pt>
                <c:pt idx="11">
                  <c:v>17360</c:v>
                </c:pt>
                <c:pt idx="12">
                  <c:v>8639</c:v>
                </c:pt>
                <c:pt idx="13">
                  <c:v>7131</c:v>
                </c:pt>
                <c:pt idx="14">
                  <c:v>6413</c:v>
                </c:pt>
                <c:pt idx="15">
                  <c:v>4747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9F-4091-971C-56F5F46D7D1A}"/>
            </c:ext>
          </c:extLst>
        </c:ser>
        <c:ser>
          <c:idx val="2"/>
          <c:order val="2"/>
          <c:tx>
            <c:strRef>
              <c:f>'GAM Global 2023'!$A$5</c:f>
              <c:strCache>
                <c:ptCount val="1"/>
                <c:pt idx="0">
                  <c:v>Ethiopia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2023'!$B$5:$Q$5</c:f>
              <c:numCache>
                <c:formatCode>#,##0</c:formatCode>
                <c:ptCount val="16"/>
                <c:pt idx="0">
                  <c:v>0</c:v>
                </c:pt>
                <c:pt idx="1">
                  <c:v>769</c:v>
                </c:pt>
                <c:pt idx="2">
                  <c:v>2689</c:v>
                </c:pt>
                <c:pt idx="3">
                  <c:v>7542</c:v>
                </c:pt>
                <c:pt idx="4">
                  <c:v>11961</c:v>
                </c:pt>
                <c:pt idx="5">
                  <c:v>16393</c:v>
                </c:pt>
                <c:pt idx="6">
                  <c:v>11831</c:v>
                </c:pt>
                <c:pt idx="7">
                  <c:v>9744</c:v>
                </c:pt>
                <c:pt idx="8">
                  <c:v>10306</c:v>
                </c:pt>
                <c:pt idx="9">
                  <c:v>15789</c:v>
                </c:pt>
                <c:pt idx="10">
                  <c:v>23009</c:v>
                </c:pt>
                <c:pt idx="11">
                  <c:v>31042</c:v>
                </c:pt>
                <c:pt idx="12">
                  <c:v>34765</c:v>
                </c:pt>
                <c:pt idx="13">
                  <c:v>27516</c:v>
                </c:pt>
                <c:pt idx="14">
                  <c:v>27560</c:v>
                </c:pt>
                <c:pt idx="15">
                  <c:v>27325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9F-4091-971C-56F5F46D7D1A}"/>
            </c:ext>
          </c:extLst>
        </c:ser>
        <c:ser>
          <c:idx val="3"/>
          <c:order val="3"/>
          <c:tx>
            <c:strRef>
              <c:f>'GAM Global 2023'!$A$6</c:f>
              <c:strCache>
                <c:ptCount val="1"/>
                <c:pt idx="0">
                  <c:v>Kenya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2023'!$B$6:$Q$6</c:f>
              <c:numCache>
                <c:formatCode>#,##0</c:formatCode>
                <c:ptCount val="16"/>
                <c:pt idx="0">
                  <c:v>11663</c:v>
                </c:pt>
                <c:pt idx="1">
                  <c:v>80719</c:v>
                </c:pt>
                <c:pt idx="2">
                  <c:v>139905</c:v>
                </c:pt>
                <c:pt idx="3">
                  <c:v>159196</c:v>
                </c:pt>
                <c:pt idx="4">
                  <c:v>151517</c:v>
                </c:pt>
                <c:pt idx="5">
                  <c:v>190580</c:v>
                </c:pt>
                <c:pt idx="6">
                  <c:v>193576</c:v>
                </c:pt>
                <c:pt idx="7">
                  <c:v>207014</c:v>
                </c:pt>
                <c:pt idx="8">
                  <c:v>219086</c:v>
                </c:pt>
                <c:pt idx="9">
                  <c:v>233879</c:v>
                </c:pt>
                <c:pt idx="10">
                  <c:v>286899</c:v>
                </c:pt>
                <c:pt idx="11">
                  <c:v>191863</c:v>
                </c:pt>
                <c:pt idx="12">
                  <c:v>77120</c:v>
                </c:pt>
                <c:pt idx="13">
                  <c:v>54703</c:v>
                </c:pt>
                <c:pt idx="14">
                  <c:v>80628</c:v>
                </c:pt>
                <c:pt idx="15">
                  <c:v>64298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9F-4091-971C-56F5F46D7D1A}"/>
            </c:ext>
          </c:extLst>
        </c:ser>
        <c:ser>
          <c:idx val="4"/>
          <c:order val="4"/>
          <c:tx>
            <c:strRef>
              <c:f>'GAM Global 2023'!$A$7</c:f>
              <c:strCache>
                <c:ptCount val="1"/>
                <c:pt idx="0">
                  <c:v>Lesotho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2023'!$B$7:$Q$7</c:f>
              <c:numCache>
                <c:formatCode>#,##0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10835</c:v>
                </c:pt>
                <c:pt idx="5">
                  <c:v>37655</c:v>
                </c:pt>
                <c:pt idx="6">
                  <c:v>36245</c:v>
                </c:pt>
                <c:pt idx="7">
                  <c:v>25966</c:v>
                </c:pt>
                <c:pt idx="8">
                  <c:v>34157</c:v>
                </c:pt>
                <c:pt idx="9">
                  <c:v>25150</c:v>
                </c:pt>
                <c:pt idx="10">
                  <c:v>26448</c:v>
                </c:pt>
                <c:pt idx="11">
                  <c:v>34144</c:v>
                </c:pt>
                <c:pt idx="12">
                  <c:v>9802</c:v>
                </c:pt>
                <c:pt idx="13">
                  <c:v>13695</c:v>
                </c:pt>
                <c:pt idx="14">
                  <c:v>14531</c:v>
                </c:pt>
                <c:pt idx="15">
                  <c:v>12807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9F-4091-971C-56F5F46D7D1A}"/>
            </c:ext>
          </c:extLst>
        </c:ser>
        <c:ser>
          <c:idx val="5"/>
          <c:order val="5"/>
          <c:tx>
            <c:strRef>
              <c:f>'GAM Global 2023'!$A$8</c:f>
              <c:strCache>
                <c:ptCount val="1"/>
                <c:pt idx="0">
                  <c:v>Malawi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2023'!$B$8:$Q$8</c:f>
              <c:numCache>
                <c:formatCode>#,##0</c:formatCode>
                <c:ptCount val="16"/>
                <c:pt idx="0">
                  <c:v>589</c:v>
                </c:pt>
                <c:pt idx="1">
                  <c:v>1234</c:v>
                </c:pt>
                <c:pt idx="2">
                  <c:v>1296</c:v>
                </c:pt>
                <c:pt idx="3">
                  <c:v>11881</c:v>
                </c:pt>
                <c:pt idx="4">
                  <c:v>21250</c:v>
                </c:pt>
                <c:pt idx="5">
                  <c:v>40835</c:v>
                </c:pt>
                <c:pt idx="6">
                  <c:v>80419</c:v>
                </c:pt>
                <c:pt idx="7">
                  <c:v>108672</c:v>
                </c:pt>
                <c:pt idx="8">
                  <c:v>129975</c:v>
                </c:pt>
                <c:pt idx="9">
                  <c:v>166350</c:v>
                </c:pt>
                <c:pt idx="10">
                  <c:v>210239</c:v>
                </c:pt>
                <c:pt idx="11">
                  <c:v>114465</c:v>
                </c:pt>
                <c:pt idx="12">
                  <c:v>47316</c:v>
                </c:pt>
                <c:pt idx="13">
                  <c:v>145759</c:v>
                </c:pt>
                <c:pt idx="14">
                  <c:v>258763</c:v>
                </c:pt>
                <c:pt idx="15">
                  <c:v>119161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9F-4091-971C-56F5F46D7D1A}"/>
            </c:ext>
          </c:extLst>
        </c:ser>
        <c:ser>
          <c:idx val="6"/>
          <c:order val="6"/>
          <c:tx>
            <c:strRef>
              <c:f>'GAM Global 2023'!$A$9</c:f>
              <c:strCache>
                <c:ptCount val="1"/>
                <c:pt idx="0">
                  <c:v>Mozambique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2023'!$B$9:$Q$9</c:f>
              <c:numCache>
                <c:formatCode>#,##0</c:formatCode>
                <c:ptCount val="16"/>
                <c:pt idx="0">
                  <c:v>0</c:v>
                </c:pt>
                <c:pt idx="1">
                  <c:v>100</c:v>
                </c:pt>
                <c:pt idx="2">
                  <c:v>7633</c:v>
                </c:pt>
                <c:pt idx="3">
                  <c:v>29592</c:v>
                </c:pt>
                <c:pt idx="4">
                  <c:v>135000</c:v>
                </c:pt>
                <c:pt idx="5">
                  <c:v>146046</c:v>
                </c:pt>
                <c:pt idx="6">
                  <c:v>240507</c:v>
                </c:pt>
                <c:pt idx="7">
                  <c:v>198340</c:v>
                </c:pt>
                <c:pt idx="8">
                  <c:v>253079</c:v>
                </c:pt>
                <c:pt idx="9">
                  <c:v>315380</c:v>
                </c:pt>
                <c:pt idx="10">
                  <c:v>311891</c:v>
                </c:pt>
                <c:pt idx="11">
                  <c:v>390589</c:v>
                </c:pt>
                <c:pt idx="12">
                  <c:v>113227</c:v>
                </c:pt>
                <c:pt idx="13">
                  <c:v>129420</c:v>
                </c:pt>
                <c:pt idx="14">
                  <c:v>137444</c:v>
                </c:pt>
                <c:pt idx="15">
                  <c:v>162993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9F-4091-971C-56F5F46D7D1A}"/>
            </c:ext>
          </c:extLst>
        </c:ser>
        <c:ser>
          <c:idx val="7"/>
          <c:order val="7"/>
          <c:tx>
            <c:strRef>
              <c:f>'GAM Global 2023'!$A$10</c:f>
              <c:strCache>
                <c:ptCount val="1"/>
                <c:pt idx="0">
                  <c:v>Namibia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2023'!$B$10:$Q$10</c:f>
              <c:numCache>
                <c:formatCode>#,##0</c:formatCode>
                <c:ptCount val="16"/>
                <c:pt idx="0">
                  <c:v>0</c:v>
                </c:pt>
                <c:pt idx="1">
                  <c:v>224</c:v>
                </c:pt>
                <c:pt idx="2">
                  <c:v>1763</c:v>
                </c:pt>
                <c:pt idx="3">
                  <c:v>6123</c:v>
                </c:pt>
                <c:pt idx="4">
                  <c:v>4863</c:v>
                </c:pt>
                <c:pt idx="5">
                  <c:v>1182</c:v>
                </c:pt>
                <c:pt idx="6">
                  <c:v>4165</c:v>
                </c:pt>
                <c:pt idx="7">
                  <c:v>17388</c:v>
                </c:pt>
                <c:pt idx="8">
                  <c:v>27340</c:v>
                </c:pt>
                <c:pt idx="9">
                  <c:v>30134</c:v>
                </c:pt>
                <c:pt idx="10">
                  <c:v>34942</c:v>
                </c:pt>
                <c:pt idx="11">
                  <c:v>40868</c:v>
                </c:pt>
                <c:pt idx="12">
                  <c:v>45881</c:v>
                </c:pt>
                <c:pt idx="13">
                  <c:v>16259</c:v>
                </c:pt>
                <c:pt idx="14">
                  <c:v>20872</c:v>
                </c:pt>
                <c:pt idx="15">
                  <c:v>21654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9F-4091-971C-56F5F46D7D1A}"/>
            </c:ext>
          </c:extLst>
        </c:ser>
        <c:ser>
          <c:idx val="8"/>
          <c:order val="8"/>
          <c:tx>
            <c:strRef>
              <c:f>'GAM Global 2023'!$A$11</c:f>
              <c:strCache>
                <c:ptCount val="1"/>
                <c:pt idx="0">
                  <c:v>Rwanda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2023'!$B$11:$Q$11</c:f>
              <c:numCache>
                <c:formatCode>#,##0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1694</c:v>
                </c:pt>
                <c:pt idx="3">
                  <c:v>25000</c:v>
                </c:pt>
                <c:pt idx="4">
                  <c:v>138711</c:v>
                </c:pt>
                <c:pt idx="5">
                  <c:v>116029</c:v>
                </c:pt>
                <c:pt idx="6">
                  <c:v>173191</c:v>
                </c:pt>
                <c:pt idx="7">
                  <c:v>138216</c:v>
                </c:pt>
                <c:pt idx="8">
                  <c:v>137218</c:v>
                </c:pt>
                <c:pt idx="9">
                  <c:v>264973</c:v>
                </c:pt>
                <c:pt idx="10">
                  <c:v>327904</c:v>
                </c:pt>
                <c:pt idx="11">
                  <c:v>382223</c:v>
                </c:pt>
                <c:pt idx="12">
                  <c:v>471926</c:v>
                </c:pt>
                <c:pt idx="13">
                  <c:v>394633</c:v>
                </c:pt>
                <c:pt idx="14">
                  <c:v>203125</c:v>
                </c:pt>
                <c:pt idx="15">
                  <c:v>240440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9F-4091-971C-56F5F46D7D1A}"/>
            </c:ext>
          </c:extLst>
        </c:ser>
        <c:ser>
          <c:idx val="9"/>
          <c:order val="9"/>
          <c:tx>
            <c:strRef>
              <c:f>'GAM Global 2023'!$A$12</c:f>
              <c:strCache>
                <c:ptCount val="1"/>
                <c:pt idx="0">
                  <c:v>South Africa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2023'!$B$12:$Q$12</c:f>
              <c:numCache>
                <c:formatCode>#,##0</c:formatCode>
                <c:ptCount val="16"/>
                <c:pt idx="0">
                  <c:v>5190</c:v>
                </c:pt>
                <c:pt idx="1">
                  <c:v>9168</c:v>
                </c:pt>
                <c:pt idx="2">
                  <c:v>131117</c:v>
                </c:pt>
                <c:pt idx="3">
                  <c:v>296726</c:v>
                </c:pt>
                <c:pt idx="4">
                  <c:v>422009</c:v>
                </c:pt>
                <c:pt idx="5">
                  <c:v>514991</c:v>
                </c:pt>
                <c:pt idx="6">
                  <c:v>482474</c:v>
                </c:pt>
                <c:pt idx="7">
                  <c:v>485552</c:v>
                </c:pt>
                <c:pt idx="8">
                  <c:v>497186</c:v>
                </c:pt>
                <c:pt idx="9">
                  <c:v>591941</c:v>
                </c:pt>
                <c:pt idx="10">
                  <c:v>572442</c:v>
                </c:pt>
                <c:pt idx="11">
                  <c:v>451636</c:v>
                </c:pt>
                <c:pt idx="12">
                  <c:v>164699</c:v>
                </c:pt>
                <c:pt idx="13">
                  <c:v>372588</c:v>
                </c:pt>
                <c:pt idx="14">
                  <c:v>361388</c:v>
                </c:pt>
                <c:pt idx="15">
                  <c:v>215716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B9F-4091-971C-56F5F46D7D1A}"/>
            </c:ext>
          </c:extLst>
        </c:ser>
        <c:ser>
          <c:idx val="10"/>
          <c:order val="10"/>
          <c:tx>
            <c:strRef>
              <c:f>'GAM Global 2023'!$A$13</c:f>
              <c:strCache>
                <c:ptCount val="1"/>
                <c:pt idx="0">
                  <c:v>South Sudan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2023'!$B$13:$Q$13</c:f>
              <c:numCache>
                <c:formatCode>#,##0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1147</c:v>
                </c:pt>
                <c:pt idx="11">
                  <c:v>1453</c:v>
                </c:pt>
                <c:pt idx="12">
                  <c:v>1747</c:v>
                </c:pt>
                <c:pt idx="13">
                  <c:v>6447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9F-4091-971C-56F5F46D7D1A}"/>
            </c:ext>
          </c:extLst>
        </c:ser>
        <c:ser>
          <c:idx val="11"/>
          <c:order val="11"/>
          <c:tx>
            <c:strRef>
              <c:f>'GAM Global 2023'!$A$14</c:f>
              <c:strCache>
                <c:ptCount val="1"/>
                <c:pt idx="0">
                  <c:v>Uganda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2023'!$B$14:$Q$14</c:f>
              <c:numCache>
                <c:formatCode>#,##0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21072</c:v>
                </c:pt>
                <c:pt idx="3">
                  <c:v>77756</c:v>
                </c:pt>
                <c:pt idx="4">
                  <c:v>368490</c:v>
                </c:pt>
                <c:pt idx="5">
                  <c:v>801678</c:v>
                </c:pt>
                <c:pt idx="6">
                  <c:v>878109</c:v>
                </c:pt>
                <c:pt idx="7">
                  <c:v>556546</c:v>
                </c:pt>
                <c:pt idx="8">
                  <c:v>411459</c:v>
                </c:pt>
                <c:pt idx="9">
                  <c:v>847633</c:v>
                </c:pt>
                <c:pt idx="10">
                  <c:v>619082</c:v>
                </c:pt>
                <c:pt idx="11">
                  <c:v>768882</c:v>
                </c:pt>
                <c:pt idx="12">
                  <c:v>516615</c:v>
                </c:pt>
                <c:pt idx="13">
                  <c:v>379710</c:v>
                </c:pt>
                <c:pt idx="14">
                  <c:v>517368</c:v>
                </c:pt>
                <c:pt idx="15">
                  <c:v>452490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B9F-4091-971C-56F5F46D7D1A}"/>
            </c:ext>
          </c:extLst>
        </c:ser>
        <c:ser>
          <c:idx val="12"/>
          <c:order val="12"/>
          <c:tx>
            <c:strRef>
              <c:f>'GAM Global 2023'!$A$15</c:f>
              <c:strCache>
                <c:ptCount val="1"/>
                <c:pt idx="0">
                  <c:v>United Republic of Tanzania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2023'!$B$15:$Q$15</c:f>
              <c:numCache>
                <c:formatCode>#,##0</c:formatCode>
                <c:ptCount val="16"/>
                <c:pt idx="0">
                  <c:v>0</c:v>
                </c:pt>
                <c:pt idx="1">
                  <c:v>1033</c:v>
                </c:pt>
                <c:pt idx="2">
                  <c:v>18026</c:v>
                </c:pt>
                <c:pt idx="3">
                  <c:v>120261</c:v>
                </c:pt>
                <c:pt idx="4">
                  <c:v>183480</c:v>
                </c:pt>
                <c:pt idx="5">
                  <c:v>329729</c:v>
                </c:pt>
                <c:pt idx="6">
                  <c:v>573845</c:v>
                </c:pt>
                <c:pt idx="7">
                  <c:v>435302</c:v>
                </c:pt>
                <c:pt idx="8">
                  <c:v>548390</c:v>
                </c:pt>
                <c:pt idx="9">
                  <c:v>730435</c:v>
                </c:pt>
                <c:pt idx="10">
                  <c:v>885599</c:v>
                </c:pt>
                <c:pt idx="11">
                  <c:v>799456</c:v>
                </c:pt>
                <c:pt idx="12">
                  <c:v>539859</c:v>
                </c:pt>
                <c:pt idx="13">
                  <c:v>571159</c:v>
                </c:pt>
                <c:pt idx="14">
                  <c:v>453723</c:v>
                </c:pt>
                <c:pt idx="15">
                  <c:v>586860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B9F-4091-971C-56F5F46D7D1A}"/>
            </c:ext>
          </c:extLst>
        </c:ser>
        <c:ser>
          <c:idx val="13"/>
          <c:order val="13"/>
          <c:tx>
            <c:strRef>
              <c:f>'GAM Global 2023'!$A$16</c:f>
              <c:strCache>
                <c:ptCount val="1"/>
                <c:pt idx="0">
                  <c:v>Zambia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2023'!$B$16:$Q$16</c:f>
              <c:numCache>
                <c:formatCode>#,##0</c:formatCode>
                <c:ptCount val="16"/>
                <c:pt idx="0">
                  <c:v>2758</c:v>
                </c:pt>
                <c:pt idx="1">
                  <c:v>17180</c:v>
                </c:pt>
                <c:pt idx="2">
                  <c:v>61911</c:v>
                </c:pt>
                <c:pt idx="3">
                  <c:v>85151</c:v>
                </c:pt>
                <c:pt idx="4">
                  <c:v>173992</c:v>
                </c:pt>
                <c:pt idx="5">
                  <c:v>294466</c:v>
                </c:pt>
                <c:pt idx="6">
                  <c:v>315168</c:v>
                </c:pt>
                <c:pt idx="7">
                  <c:v>222481</c:v>
                </c:pt>
                <c:pt idx="8">
                  <c:v>311792</c:v>
                </c:pt>
                <c:pt idx="9">
                  <c:v>483816</c:v>
                </c:pt>
                <c:pt idx="10">
                  <c:v>482183</c:v>
                </c:pt>
                <c:pt idx="11">
                  <c:v>549655</c:v>
                </c:pt>
                <c:pt idx="12">
                  <c:v>589131</c:v>
                </c:pt>
                <c:pt idx="13">
                  <c:v>488113</c:v>
                </c:pt>
                <c:pt idx="14">
                  <c:v>383582</c:v>
                </c:pt>
                <c:pt idx="15">
                  <c:v>521195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B9F-4091-971C-56F5F46D7D1A}"/>
            </c:ext>
          </c:extLst>
        </c:ser>
        <c:ser>
          <c:idx val="14"/>
          <c:order val="14"/>
          <c:tx>
            <c:strRef>
              <c:f>'GAM Global 2023'!$A$17</c:f>
              <c:strCache>
                <c:ptCount val="1"/>
                <c:pt idx="0">
                  <c:v>Zimbabwe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2023'!$B$17:$Q$17</c:f>
              <c:numCache>
                <c:formatCode>#,##0</c:formatCode>
                <c:ptCount val="16"/>
                <c:pt idx="0">
                  <c:v>0</c:v>
                </c:pt>
                <c:pt idx="1">
                  <c:v>2801</c:v>
                </c:pt>
                <c:pt idx="2">
                  <c:v>11176</c:v>
                </c:pt>
                <c:pt idx="3">
                  <c:v>36603</c:v>
                </c:pt>
                <c:pt idx="4">
                  <c:v>40755</c:v>
                </c:pt>
                <c:pt idx="5">
                  <c:v>112084</c:v>
                </c:pt>
                <c:pt idx="6">
                  <c:v>209125</c:v>
                </c:pt>
                <c:pt idx="7">
                  <c:v>188732</c:v>
                </c:pt>
                <c:pt idx="8">
                  <c:v>205784</c:v>
                </c:pt>
                <c:pt idx="9">
                  <c:v>301366</c:v>
                </c:pt>
                <c:pt idx="10">
                  <c:v>326012</c:v>
                </c:pt>
                <c:pt idx="11">
                  <c:v>354819</c:v>
                </c:pt>
                <c:pt idx="12">
                  <c:v>82060</c:v>
                </c:pt>
                <c:pt idx="13">
                  <c:v>151037</c:v>
                </c:pt>
                <c:pt idx="14">
                  <c:v>171033</c:v>
                </c:pt>
                <c:pt idx="15">
                  <c:v>155617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B9F-4091-971C-56F5F46D7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19014559"/>
        <c:axId val="419046591"/>
      </c:barChart>
      <c:catAx>
        <c:axId val="419014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046591"/>
        <c:crosses val="autoZero"/>
        <c:auto val="1"/>
        <c:lblAlgn val="ctr"/>
        <c:lblOffset val="100"/>
        <c:noMultiLvlLbl val="0"/>
      </c:catAx>
      <c:valAx>
        <c:axId val="419046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014559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3060176553186029"/>
          <c:y val="3.9750509716627101E-2"/>
          <c:w val="0.2677351862796456"/>
          <c:h val="0.933729346513303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'MC x Wealth status'!$A$4</c:f>
              <c:strCache>
                <c:ptCount val="1"/>
                <c:pt idx="0">
                  <c:v>Lowest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'MC x Wealth status'!$B$3:$K$3</c:f>
              <c:strCache>
                <c:ptCount val="10"/>
                <c:pt idx="0">
                  <c:v>Uganda (UPHIA 2016-2017) </c:v>
                </c:pt>
                <c:pt idx="1">
                  <c:v>Namibia (NAMPHIA 2017)</c:v>
                </c:pt>
                <c:pt idx="2">
                  <c:v>Lesotho (LePHIA 2016-2017)</c:v>
                </c:pt>
                <c:pt idx="3">
                  <c:v>Zimbabwe (ZIMPHIA 2015-16)</c:v>
                </c:pt>
                <c:pt idx="4">
                  <c:v>Eswatini (SHIMS 2016-17)</c:v>
                </c:pt>
                <c:pt idx="5">
                  <c:v>Tanzania (THIS 2016-17)</c:v>
                </c:pt>
                <c:pt idx="6">
                  <c:v>Zambia (ZAMPHIA 2016)</c:v>
                </c:pt>
                <c:pt idx="7">
                  <c:v>Malawi (MPHIA 2015-16)</c:v>
                </c:pt>
                <c:pt idx="8">
                  <c:v>Ethiopia (EPHIA 2017-2018)</c:v>
                </c:pt>
                <c:pt idx="9">
                  <c:v>Rwanda (RPHIA 2018-2019)</c:v>
                </c:pt>
              </c:strCache>
            </c:strRef>
          </c:cat>
          <c:val>
            <c:numRef>
              <c:f>'MC x Wealth status'!$B$4:$K$4</c:f>
              <c:numCache>
                <c:formatCode>General</c:formatCode>
                <c:ptCount val="10"/>
                <c:pt idx="0">
                  <c:v>16.100000000000001</c:v>
                </c:pt>
                <c:pt idx="1">
                  <c:v>16.3</c:v>
                </c:pt>
                <c:pt idx="2">
                  <c:v>10.6</c:v>
                </c:pt>
                <c:pt idx="3">
                  <c:v>9.1999999999999993</c:v>
                </c:pt>
                <c:pt idx="4">
                  <c:v>23.7</c:v>
                </c:pt>
                <c:pt idx="5">
                  <c:v>32.1</c:v>
                </c:pt>
                <c:pt idx="6">
                  <c:v>12.1</c:v>
                </c:pt>
                <c:pt idx="7">
                  <c:v>5</c:v>
                </c:pt>
                <c:pt idx="8">
                  <c:v>12</c:v>
                </c:pt>
                <c:pt idx="9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FB-40E9-AF20-A5456C62A6F0}"/>
            </c:ext>
          </c:extLst>
        </c:ser>
        <c:ser>
          <c:idx val="1"/>
          <c:order val="1"/>
          <c:tx>
            <c:strRef>
              <c:f>'MC x Wealth status'!$A$5</c:f>
              <c:strCache>
                <c:ptCount val="1"/>
                <c:pt idx="0">
                  <c:v>Second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'MC x Wealth status'!$B$3:$K$3</c:f>
              <c:strCache>
                <c:ptCount val="10"/>
                <c:pt idx="0">
                  <c:v>Uganda (UPHIA 2016-2017) </c:v>
                </c:pt>
                <c:pt idx="1">
                  <c:v>Namibia (NAMPHIA 2017)</c:v>
                </c:pt>
                <c:pt idx="2">
                  <c:v>Lesotho (LePHIA 2016-2017)</c:v>
                </c:pt>
                <c:pt idx="3">
                  <c:v>Zimbabwe (ZIMPHIA 2015-16)</c:v>
                </c:pt>
                <c:pt idx="4">
                  <c:v>Eswatini (SHIMS 2016-17)</c:v>
                </c:pt>
                <c:pt idx="5">
                  <c:v>Tanzania (THIS 2016-17)</c:v>
                </c:pt>
                <c:pt idx="6">
                  <c:v>Zambia (ZAMPHIA 2016)</c:v>
                </c:pt>
                <c:pt idx="7">
                  <c:v>Malawi (MPHIA 2015-16)</c:v>
                </c:pt>
                <c:pt idx="8">
                  <c:v>Ethiopia (EPHIA 2017-2018)</c:v>
                </c:pt>
                <c:pt idx="9">
                  <c:v>Rwanda (RPHIA 2018-2019)</c:v>
                </c:pt>
              </c:strCache>
            </c:strRef>
          </c:cat>
          <c:val>
            <c:numRef>
              <c:f>'MC x Wealth status'!$B$5:$K$5</c:f>
              <c:numCache>
                <c:formatCode>General</c:formatCode>
                <c:ptCount val="10"/>
                <c:pt idx="0">
                  <c:v>16.899999999999999</c:v>
                </c:pt>
                <c:pt idx="1">
                  <c:v>18.5</c:v>
                </c:pt>
                <c:pt idx="2">
                  <c:v>22.7</c:v>
                </c:pt>
                <c:pt idx="3">
                  <c:v>10.3</c:v>
                </c:pt>
                <c:pt idx="4">
                  <c:v>25.4</c:v>
                </c:pt>
                <c:pt idx="5">
                  <c:v>39.6</c:v>
                </c:pt>
                <c:pt idx="6">
                  <c:v>12.3</c:v>
                </c:pt>
                <c:pt idx="7">
                  <c:v>5.0999999999999996</c:v>
                </c:pt>
                <c:pt idx="8">
                  <c:v>17.3</c:v>
                </c:pt>
                <c:pt idx="9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FB-40E9-AF20-A5456C62A6F0}"/>
            </c:ext>
          </c:extLst>
        </c:ser>
        <c:ser>
          <c:idx val="2"/>
          <c:order val="2"/>
          <c:tx>
            <c:strRef>
              <c:f>'MC x Wealth status'!$A$6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'MC x Wealth status'!$B$3:$K$3</c:f>
              <c:strCache>
                <c:ptCount val="10"/>
                <c:pt idx="0">
                  <c:v>Uganda (UPHIA 2016-2017) </c:v>
                </c:pt>
                <c:pt idx="1">
                  <c:v>Namibia (NAMPHIA 2017)</c:v>
                </c:pt>
                <c:pt idx="2">
                  <c:v>Lesotho (LePHIA 2016-2017)</c:v>
                </c:pt>
                <c:pt idx="3">
                  <c:v>Zimbabwe (ZIMPHIA 2015-16)</c:v>
                </c:pt>
                <c:pt idx="4">
                  <c:v>Eswatini (SHIMS 2016-17)</c:v>
                </c:pt>
                <c:pt idx="5">
                  <c:v>Tanzania (THIS 2016-17)</c:v>
                </c:pt>
                <c:pt idx="6">
                  <c:v>Zambia (ZAMPHIA 2016)</c:v>
                </c:pt>
                <c:pt idx="7">
                  <c:v>Malawi (MPHIA 2015-16)</c:v>
                </c:pt>
                <c:pt idx="8">
                  <c:v>Ethiopia (EPHIA 2017-2018)</c:v>
                </c:pt>
                <c:pt idx="9">
                  <c:v>Rwanda (RPHIA 2018-2019)</c:v>
                </c:pt>
              </c:strCache>
            </c:strRef>
          </c:cat>
          <c:val>
            <c:numRef>
              <c:f>'MC x Wealth status'!$B$6:$K$6</c:f>
              <c:numCache>
                <c:formatCode>General</c:formatCode>
                <c:ptCount val="10"/>
                <c:pt idx="0">
                  <c:v>19.2</c:v>
                </c:pt>
                <c:pt idx="1">
                  <c:v>23</c:v>
                </c:pt>
                <c:pt idx="2">
                  <c:v>33</c:v>
                </c:pt>
                <c:pt idx="3">
                  <c:v>9.6999999999999993</c:v>
                </c:pt>
                <c:pt idx="4">
                  <c:v>24.5</c:v>
                </c:pt>
                <c:pt idx="5">
                  <c:v>48.4</c:v>
                </c:pt>
                <c:pt idx="6">
                  <c:v>14.8</c:v>
                </c:pt>
                <c:pt idx="7">
                  <c:v>7</c:v>
                </c:pt>
                <c:pt idx="8">
                  <c:v>21.3</c:v>
                </c:pt>
                <c:pt idx="9">
                  <c:v>34.700000000000003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FB-40E9-AF20-A5456C62A6F0}"/>
            </c:ext>
          </c:extLst>
        </c:ser>
        <c:ser>
          <c:idx val="3"/>
          <c:order val="3"/>
          <c:tx>
            <c:strRef>
              <c:f>'MC x Wealth status'!$A$7</c:f>
              <c:strCache>
                <c:ptCount val="1"/>
                <c:pt idx="0">
                  <c:v>Fourth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'MC x Wealth status'!$B$3:$K$3</c:f>
              <c:strCache>
                <c:ptCount val="10"/>
                <c:pt idx="0">
                  <c:v>Uganda (UPHIA 2016-2017) </c:v>
                </c:pt>
                <c:pt idx="1">
                  <c:v>Namibia (NAMPHIA 2017)</c:v>
                </c:pt>
                <c:pt idx="2">
                  <c:v>Lesotho (LePHIA 2016-2017)</c:v>
                </c:pt>
                <c:pt idx="3">
                  <c:v>Zimbabwe (ZIMPHIA 2015-16)</c:v>
                </c:pt>
                <c:pt idx="4">
                  <c:v>Eswatini (SHIMS 2016-17)</c:v>
                </c:pt>
                <c:pt idx="5">
                  <c:v>Tanzania (THIS 2016-17)</c:v>
                </c:pt>
                <c:pt idx="6">
                  <c:v>Zambia (ZAMPHIA 2016)</c:v>
                </c:pt>
                <c:pt idx="7">
                  <c:v>Malawi (MPHIA 2015-16)</c:v>
                </c:pt>
                <c:pt idx="8">
                  <c:v>Ethiopia (EPHIA 2017-2018)</c:v>
                </c:pt>
                <c:pt idx="9">
                  <c:v>Rwanda (RPHIA 2018-2019)</c:v>
                </c:pt>
              </c:strCache>
            </c:strRef>
          </c:cat>
          <c:val>
            <c:numRef>
              <c:f>'MC x Wealth status'!$B$7:$K$7</c:f>
              <c:numCache>
                <c:formatCode>General</c:formatCode>
                <c:ptCount val="10"/>
                <c:pt idx="0">
                  <c:v>24.4</c:v>
                </c:pt>
                <c:pt idx="1">
                  <c:v>31.3</c:v>
                </c:pt>
                <c:pt idx="2">
                  <c:v>46.3</c:v>
                </c:pt>
                <c:pt idx="3">
                  <c:v>12.5</c:v>
                </c:pt>
                <c:pt idx="4">
                  <c:v>26.8</c:v>
                </c:pt>
                <c:pt idx="5">
                  <c:v>60.3</c:v>
                </c:pt>
                <c:pt idx="6">
                  <c:v>24.2</c:v>
                </c:pt>
                <c:pt idx="7">
                  <c:v>8.6999999999999993</c:v>
                </c:pt>
                <c:pt idx="8">
                  <c:v>24.9</c:v>
                </c:pt>
                <c:pt idx="9">
                  <c:v>42.4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FB-40E9-AF20-A5456C62A6F0}"/>
            </c:ext>
          </c:extLst>
        </c:ser>
        <c:ser>
          <c:idx val="4"/>
          <c:order val="4"/>
          <c:tx>
            <c:strRef>
              <c:f>'MC x Wealth status'!$A$8</c:f>
              <c:strCache>
                <c:ptCount val="1"/>
                <c:pt idx="0">
                  <c:v>Highest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'MC x Wealth status'!$B$3:$K$3</c:f>
              <c:strCache>
                <c:ptCount val="10"/>
                <c:pt idx="0">
                  <c:v>Uganda (UPHIA 2016-2017) </c:v>
                </c:pt>
                <c:pt idx="1">
                  <c:v>Namibia (NAMPHIA 2017)</c:v>
                </c:pt>
                <c:pt idx="2">
                  <c:v>Lesotho (LePHIA 2016-2017)</c:v>
                </c:pt>
                <c:pt idx="3">
                  <c:v>Zimbabwe (ZIMPHIA 2015-16)</c:v>
                </c:pt>
                <c:pt idx="4">
                  <c:v>Eswatini (SHIMS 2016-17)</c:v>
                </c:pt>
                <c:pt idx="5">
                  <c:v>Tanzania (THIS 2016-17)</c:v>
                </c:pt>
                <c:pt idx="6">
                  <c:v>Zambia (ZAMPHIA 2016)</c:v>
                </c:pt>
                <c:pt idx="7">
                  <c:v>Malawi (MPHIA 2015-16)</c:v>
                </c:pt>
                <c:pt idx="8">
                  <c:v>Ethiopia (EPHIA 2017-2018)</c:v>
                </c:pt>
                <c:pt idx="9">
                  <c:v>Rwanda (RPHIA 2018-2019)</c:v>
                </c:pt>
              </c:strCache>
            </c:strRef>
          </c:cat>
          <c:val>
            <c:numRef>
              <c:f>'MC x Wealth status'!$B$8:$K$8</c:f>
              <c:numCache>
                <c:formatCode>General</c:formatCode>
                <c:ptCount val="10"/>
                <c:pt idx="0">
                  <c:v>32.799999999999997</c:v>
                </c:pt>
                <c:pt idx="1">
                  <c:v>33.5</c:v>
                </c:pt>
                <c:pt idx="2">
                  <c:v>61.3</c:v>
                </c:pt>
                <c:pt idx="3">
                  <c:v>17</c:v>
                </c:pt>
                <c:pt idx="4">
                  <c:v>33.9</c:v>
                </c:pt>
                <c:pt idx="5">
                  <c:v>69.3</c:v>
                </c:pt>
                <c:pt idx="6">
                  <c:v>35.299999999999997</c:v>
                </c:pt>
                <c:pt idx="7">
                  <c:v>16.5</c:v>
                </c:pt>
                <c:pt idx="8">
                  <c:v>30.2</c:v>
                </c:pt>
                <c:pt idx="9">
                  <c:v>62.9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FB-40E9-AF20-A5456C62A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9790616"/>
        <c:axId val="263072024"/>
      </c:barChart>
      <c:catAx>
        <c:axId val="589790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072024"/>
        <c:crosses val="autoZero"/>
        <c:auto val="1"/>
        <c:lblAlgn val="ctr"/>
        <c:lblOffset val="100"/>
        <c:noMultiLvlLbl val="0"/>
      </c:catAx>
      <c:valAx>
        <c:axId val="263072024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790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B01D78-69A3-429E-A073-B84BA3F9060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AAE3BC-DF95-41A1-910B-B9DF401C79FE}">
      <dgm:prSet phldrT="[Text]"/>
      <dgm:spPr>
        <a:xfrm>
          <a:off x="2545999" y="3901331"/>
          <a:ext cx="3555910" cy="128026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3DB5282-A7C8-4AEB-8728-1552DBF40C6E}" type="parTrans" cxnId="{145B30F0-43FE-4760-83C7-B21EFF0E2559}">
      <dgm:prSet/>
      <dgm:spPr/>
      <dgm:t>
        <a:bodyPr/>
        <a:lstStyle/>
        <a:p>
          <a:endParaRPr lang="en-US"/>
        </a:p>
      </dgm:t>
    </dgm:pt>
    <dgm:pt modelId="{74F04BA6-288E-4B46-83A8-257105FF0D48}" type="sibTrans" cxnId="{145B30F0-43FE-4760-83C7-B21EFF0E2559}">
      <dgm:prSet/>
      <dgm:spPr/>
      <dgm:t>
        <a:bodyPr/>
        <a:lstStyle/>
        <a:p>
          <a:endParaRPr lang="en-US"/>
        </a:p>
      </dgm:t>
    </dgm:pt>
    <dgm:pt modelId="{4FA3FA86-736A-4FC4-B07B-14DA1AEF8B7A}">
      <dgm:prSet phldrT="[Text]"/>
      <dgm:spPr>
        <a:xfrm>
          <a:off x="3627522" y="3171526"/>
          <a:ext cx="1741017" cy="198279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06BF5C5-9AE1-4072-9AF7-3387E8109DA3}" type="parTrans" cxnId="{2069F243-EEE5-4B9A-8B40-B88D49F06651}">
      <dgm:prSet/>
      <dgm:spPr/>
      <dgm:t>
        <a:bodyPr/>
        <a:lstStyle/>
        <a:p>
          <a:endParaRPr lang="en-US"/>
        </a:p>
      </dgm:t>
    </dgm:pt>
    <dgm:pt modelId="{6B3973D3-60CB-4837-9D6A-A04CC27D6FAE}" type="sibTrans" cxnId="{2069F243-EEE5-4B9A-8B40-B88D49F06651}">
      <dgm:prSet/>
      <dgm:spPr/>
      <dgm:t>
        <a:bodyPr/>
        <a:lstStyle/>
        <a:p>
          <a:endParaRPr lang="en-US"/>
        </a:p>
      </dgm:t>
    </dgm:pt>
    <dgm:pt modelId="{4F2B77F7-0C01-46F8-B0CC-1853E0F2BFC2}">
      <dgm:prSet phldrT="[Text]"/>
      <dgm:spPr>
        <a:xfrm>
          <a:off x="5573123" y="1979371"/>
          <a:ext cx="1741017" cy="320222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ECD2786F-B531-4618-87BA-B3E78FD9651A}" type="parTrans" cxnId="{AAD2692F-F536-47DF-886A-D58C3C9FBAEF}">
      <dgm:prSet/>
      <dgm:spPr/>
      <dgm:t>
        <a:bodyPr/>
        <a:lstStyle/>
        <a:p>
          <a:endParaRPr lang="en-US"/>
        </a:p>
      </dgm:t>
    </dgm:pt>
    <dgm:pt modelId="{A90C9C65-9719-41F6-82D6-259B04C87D4D}" type="sibTrans" cxnId="{AAD2692F-F536-47DF-886A-D58C3C9FBAEF}">
      <dgm:prSet/>
      <dgm:spPr/>
      <dgm:t>
        <a:bodyPr/>
        <a:lstStyle/>
        <a:p>
          <a:endParaRPr lang="en-US"/>
        </a:p>
      </dgm:t>
    </dgm:pt>
    <dgm:pt modelId="{E634825D-2B51-448E-8AD1-EAD9046A17BC}">
      <dgm:prSet/>
      <dgm:spPr>
        <a:xfrm>
          <a:off x="7003582" y="1256492"/>
          <a:ext cx="3692332" cy="399507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9D993A8-571F-4181-827B-E01C53938D65}" type="parTrans" cxnId="{2EDA641C-CAC2-4DB2-B907-ACF2E943A84E}">
      <dgm:prSet/>
      <dgm:spPr/>
      <dgm:t>
        <a:bodyPr/>
        <a:lstStyle/>
        <a:p>
          <a:endParaRPr lang="en-US"/>
        </a:p>
      </dgm:t>
    </dgm:pt>
    <dgm:pt modelId="{758E1FA1-57C0-4AF3-BA3A-F834BDA91017}" type="sibTrans" cxnId="{2EDA641C-CAC2-4DB2-B907-ACF2E943A84E}">
      <dgm:prSet/>
      <dgm:spPr/>
      <dgm:t>
        <a:bodyPr/>
        <a:lstStyle/>
        <a:p>
          <a:endParaRPr lang="en-US"/>
        </a:p>
      </dgm:t>
    </dgm:pt>
    <dgm:pt modelId="{E740747F-E2AE-4027-86E4-164225C5E5B1}" type="pres">
      <dgm:prSet presAssocID="{DAB01D78-69A3-429E-A073-B84BA3F9060F}" presName="arrowDiagram" presStyleCnt="0">
        <dgm:presLayoutVars>
          <dgm:chMax val="5"/>
          <dgm:dir/>
          <dgm:resizeHandles val="exact"/>
        </dgm:presLayoutVars>
      </dgm:prSet>
      <dgm:spPr/>
    </dgm:pt>
    <dgm:pt modelId="{AB189C74-A1E5-4688-8F30-582224F61444}" type="pres">
      <dgm:prSet presAssocID="{DAB01D78-69A3-429E-A073-B84BA3F9060F}" presName="arrow" presStyleLbl="bgShp" presStyleIdx="0" presStyleCnt="1" custScaleX="121036" custLinFactNeighborY="1518"/>
      <dgm:spPr>
        <a:xfrm>
          <a:off x="597294" y="0"/>
          <a:ext cx="10034562" cy="5181600"/>
        </a:xfrm>
        <a:prstGeom prst="swooshArrow">
          <a:avLst>
            <a:gd name="adj1" fmla="val 25000"/>
            <a:gd name="adj2" fmla="val 25000"/>
          </a:avLst>
        </a:prstGeom>
        <a:solidFill>
          <a:srgbClr val="005EAA">
            <a:tint val="40000"/>
            <a:hueOff val="0"/>
            <a:satOff val="0"/>
            <a:lumOff val="0"/>
            <a:alphaOff val="0"/>
          </a:srgbClr>
        </a:solidFill>
        <a:ln>
          <a:solidFill>
            <a:srgbClr val="002060"/>
          </a:solidFill>
        </a:ln>
        <a:effectLst/>
      </dgm:spPr>
    </dgm:pt>
    <dgm:pt modelId="{1DC9FFD0-C069-4766-821A-FD5FF87B264C}" type="pres">
      <dgm:prSet presAssocID="{DAB01D78-69A3-429E-A073-B84BA3F9060F}" presName="arrowDiagram4" presStyleCnt="0"/>
      <dgm:spPr/>
    </dgm:pt>
    <dgm:pt modelId="{ADF0DE5B-24C1-49D4-9498-460BAD8D9923}" type="pres">
      <dgm:prSet presAssocID="{55AAE3BC-DF95-41A1-910B-B9DF401C79FE}" presName="bullet4a" presStyleLbl="node1" presStyleIdx="0" presStyleCnt="4" custLinFactX="-291030" custLinFactY="100000" custLinFactNeighborX="-300000" custLinFactNeighborY="165089"/>
      <dgm:spPr>
        <a:xfrm>
          <a:off x="1158923" y="4288550"/>
          <a:ext cx="190682" cy="190682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BF82DD1-828F-4A8C-A0B6-0EA978A953C4}" type="pres">
      <dgm:prSet presAssocID="{55AAE3BC-DF95-41A1-910B-B9DF401C79FE}" presName="textBox4a" presStyleLbl="revTx" presStyleIdx="0" presStyleCnt="4" custScaleX="250825" custScaleY="103815" custLinFactNeighborX="87033" custLinFactNeighborY="4472">
        <dgm:presLayoutVars>
          <dgm:bulletEnabled val="1"/>
        </dgm:presLayoutVars>
      </dgm:prSet>
      <dgm:spPr/>
    </dgm:pt>
    <dgm:pt modelId="{0BAE229B-80E3-4EBA-985F-28D80F72D20B}" type="pres">
      <dgm:prSet presAssocID="{4FA3FA86-736A-4FC4-B07B-14DA1AEF8B7A}" presName="bullet4b" presStyleLbl="node1" presStyleIdx="1" presStyleCnt="4" custLinFactX="-100000" custLinFactY="19683" custLinFactNeighborX="-182673" custLinFactNeighborY="100000"/>
      <dgm:spPr>
        <a:xfrm>
          <a:off x="2695725" y="2974726"/>
          <a:ext cx="331622" cy="331622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0443B38-5370-4B67-945E-770A380EA89D}" type="pres">
      <dgm:prSet presAssocID="{4FA3FA86-736A-4FC4-B07B-14DA1AEF8B7A}" presName="textBox4b" presStyleLbl="revTx" presStyleIdx="1" presStyleCnt="4" custScaleY="83733" custLinFactNeighborX="-9846" custLinFactNeighborY="9936">
        <dgm:presLayoutVars>
          <dgm:bulletEnabled val="1"/>
        </dgm:presLayoutVars>
      </dgm:prSet>
      <dgm:spPr/>
    </dgm:pt>
    <dgm:pt modelId="{E756CE25-1051-4017-9052-FBACE9D79367}" type="pres">
      <dgm:prSet presAssocID="{4F2B77F7-0C01-46F8-B0CC-1853E0F2BFC2}" presName="bullet4c" presStyleLbl="node1" presStyleIdx="2" presStyleCnt="4" custLinFactNeighborX="-91501" custLinFactNeighborY="29708"/>
      <dgm:spPr>
        <a:xfrm>
          <a:off x="4951368" y="1820241"/>
          <a:ext cx="439399" cy="439399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191C3D7-2675-47A9-AFD0-B91924646F1B}" type="pres">
      <dgm:prSet presAssocID="{4F2B77F7-0C01-46F8-B0CC-1853E0F2BFC2}" presName="textBox4c" presStyleLbl="revTx" presStyleIdx="2" presStyleCnt="4" custLinFactNeighborY="2457">
        <dgm:presLayoutVars>
          <dgm:bulletEnabled val="1"/>
        </dgm:presLayoutVars>
      </dgm:prSet>
      <dgm:spPr/>
    </dgm:pt>
    <dgm:pt modelId="{B3F01800-A3B6-4D4F-B94A-5F0F06AC8010}" type="pres">
      <dgm:prSet presAssocID="{E634825D-2B51-448E-8AD1-EAD9046A17BC}" presName="bullet4d" presStyleLbl="node1" presStyleIdx="3" presStyleCnt="4" custLinFactNeighborX="7584" custLinFactNeighborY="13388"/>
      <dgm:spPr>
        <a:xfrm>
          <a:off x="7271731" y="1180917"/>
          <a:ext cx="588629" cy="588629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gm:spPr>
    </dgm:pt>
    <dgm:pt modelId="{EBB68AFC-D367-4939-BBC4-EE3A06695740}" type="pres">
      <dgm:prSet presAssocID="{E634825D-2B51-448E-8AD1-EAD9046A17BC}" presName="textBox4d" presStyleLbl="revTx" presStyleIdx="3" presStyleCnt="4" custScaleX="212079" custScaleY="107533" custLinFactNeighborX="26297" custLinFactNeighborY="234">
        <dgm:presLayoutVars>
          <dgm:bulletEnabled val="1"/>
        </dgm:presLayoutVars>
      </dgm:prSet>
      <dgm:spPr/>
    </dgm:pt>
  </dgm:ptLst>
  <dgm:cxnLst>
    <dgm:cxn modelId="{2EDA641C-CAC2-4DB2-B907-ACF2E943A84E}" srcId="{DAB01D78-69A3-429E-A073-B84BA3F9060F}" destId="{E634825D-2B51-448E-8AD1-EAD9046A17BC}" srcOrd="3" destOrd="0" parTransId="{79D993A8-571F-4181-827B-E01C53938D65}" sibTransId="{758E1FA1-57C0-4AF3-BA3A-F834BDA91017}"/>
    <dgm:cxn modelId="{AAD2692F-F536-47DF-886A-D58C3C9FBAEF}" srcId="{DAB01D78-69A3-429E-A073-B84BA3F9060F}" destId="{4F2B77F7-0C01-46F8-B0CC-1853E0F2BFC2}" srcOrd="2" destOrd="0" parTransId="{ECD2786F-B531-4618-87BA-B3E78FD9651A}" sibTransId="{A90C9C65-9719-41F6-82D6-259B04C87D4D}"/>
    <dgm:cxn modelId="{2069F243-EEE5-4B9A-8B40-B88D49F06651}" srcId="{DAB01D78-69A3-429E-A073-B84BA3F9060F}" destId="{4FA3FA86-736A-4FC4-B07B-14DA1AEF8B7A}" srcOrd="1" destOrd="0" parTransId="{A06BF5C5-9AE1-4072-9AF7-3387E8109DA3}" sibTransId="{6B3973D3-60CB-4837-9D6A-A04CC27D6FAE}"/>
    <dgm:cxn modelId="{2A18387F-4DF5-4F65-A5E8-FC0CA5F1C73A}" type="presOf" srcId="{55AAE3BC-DF95-41A1-910B-B9DF401C79FE}" destId="{9BF82DD1-828F-4A8C-A0B6-0EA978A953C4}" srcOrd="0" destOrd="0" presId="urn:microsoft.com/office/officeart/2005/8/layout/arrow2"/>
    <dgm:cxn modelId="{C0A52D9A-0F09-426E-A0F9-596A392194B0}" type="presOf" srcId="{4F2B77F7-0C01-46F8-B0CC-1853E0F2BFC2}" destId="{4191C3D7-2675-47A9-AFD0-B91924646F1B}" srcOrd="0" destOrd="0" presId="urn:microsoft.com/office/officeart/2005/8/layout/arrow2"/>
    <dgm:cxn modelId="{116EAA9E-A295-470B-B295-CADD6854AB12}" type="presOf" srcId="{DAB01D78-69A3-429E-A073-B84BA3F9060F}" destId="{E740747F-E2AE-4027-86E4-164225C5E5B1}" srcOrd="0" destOrd="0" presId="urn:microsoft.com/office/officeart/2005/8/layout/arrow2"/>
    <dgm:cxn modelId="{E57970A4-4A02-43BC-AADF-EE548EAE9897}" type="presOf" srcId="{4FA3FA86-736A-4FC4-B07B-14DA1AEF8B7A}" destId="{60443B38-5370-4B67-945E-770A380EA89D}" srcOrd="0" destOrd="0" presId="urn:microsoft.com/office/officeart/2005/8/layout/arrow2"/>
    <dgm:cxn modelId="{A33E3BD5-B1A6-4A86-A092-C2CAE45E376E}" type="presOf" srcId="{E634825D-2B51-448E-8AD1-EAD9046A17BC}" destId="{EBB68AFC-D367-4939-BBC4-EE3A06695740}" srcOrd="0" destOrd="0" presId="urn:microsoft.com/office/officeart/2005/8/layout/arrow2"/>
    <dgm:cxn modelId="{145B30F0-43FE-4760-83C7-B21EFF0E2559}" srcId="{DAB01D78-69A3-429E-A073-B84BA3F9060F}" destId="{55AAE3BC-DF95-41A1-910B-B9DF401C79FE}" srcOrd="0" destOrd="0" parTransId="{A3DB5282-A7C8-4AEB-8728-1552DBF40C6E}" sibTransId="{74F04BA6-288E-4B46-83A8-257105FF0D48}"/>
    <dgm:cxn modelId="{5C5484C4-E5B3-47A3-B7FD-28C10ACEDF1C}" type="presParOf" srcId="{E740747F-E2AE-4027-86E4-164225C5E5B1}" destId="{AB189C74-A1E5-4688-8F30-582224F61444}" srcOrd="0" destOrd="0" presId="urn:microsoft.com/office/officeart/2005/8/layout/arrow2"/>
    <dgm:cxn modelId="{320F1174-3EC7-4BF8-B7C2-893859B5CA4D}" type="presParOf" srcId="{E740747F-E2AE-4027-86E4-164225C5E5B1}" destId="{1DC9FFD0-C069-4766-821A-FD5FF87B264C}" srcOrd="1" destOrd="0" presId="urn:microsoft.com/office/officeart/2005/8/layout/arrow2"/>
    <dgm:cxn modelId="{1DDAE609-E3A5-4325-8032-7E28C22008E3}" type="presParOf" srcId="{1DC9FFD0-C069-4766-821A-FD5FF87B264C}" destId="{ADF0DE5B-24C1-49D4-9498-460BAD8D9923}" srcOrd="0" destOrd="0" presId="urn:microsoft.com/office/officeart/2005/8/layout/arrow2"/>
    <dgm:cxn modelId="{E4508D5C-D88D-4C1A-A68B-3AEC452F9F70}" type="presParOf" srcId="{1DC9FFD0-C069-4766-821A-FD5FF87B264C}" destId="{9BF82DD1-828F-4A8C-A0B6-0EA978A953C4}" srcOrd="1" destOrd="0" presId="urn:microsoft.com/office/officeart/2005/8/layout/arrow2"/>
    <dgm:cxn modelId="{CE12BAFA-CD4F-44D4-9723-E388C000C61B}" type="presParOf" srcId="{1DC9FFD0-C069-4766-821A-FD5FF87B264C}" destId="{0BAE229B-80E3-4EBA-985F-28D80F72D20B}" srcOrd="2" destOrd="0" presId="urn:microsoft.com/office/officeart/2005/8/layout/arrow2"/>
    <dgm:cxn modelId="{D7BB6E39-F680-4B0F-AA5A-F64466B0BA69}" type="presParOf" srcId="{1DC9FFD0-C069-4766-821A-FD5FF87B264C}" destId="{60443B38-5370-4B67-945E-770A380EA89D}" srcOrd="3" destOrd="0" presId="urn:microsoft.com/office/officeart/2005/8/layout/arrow2"/>
    <dgm:cxn modelId="{B856354F-58A7-4761-BC5B-4AD85E282D6C}" type="presParOf" srcId="{1DC9FFD0-C069-4766-821A-FD5FF87B264C}" destId="{E756CE25-1051-4017-9052-FBACE9D79367}" srcOrd="4" destOrd="0" presId="urn:microsoft.com/office/officeart/2005/8/layout/arrow2"/>
    <dgm:cxn modelId="{BC0BCB06-EF72-48CD-B233-BF40DECBBA1F}" type="presParOf" srcId="{1DC9FFD0-C069-4766-821A-FD5FF87B264C}" destId="{4191C3D7-2675-47A9-AFD0-B91924646F1B}" srcOrd="5" destOrd="0" presId="urn:microsoft.com/office/officeart/2005/8/layout/arrow2"/>
    <dgm:cxn modelId="{E7E2268A-F9AA-4963-8B7A-199AF2D98B71}" type="presParOf" srcId="{1DC9FFD0-C069-4766-821A-FD5FF87B264C}" destId="{B3F01800-A3B6-4D4F-B94A-5F0F06AC8010}" srcOrd="6" destOrd="0" presId="urn:microsoft.com/office/officeart/2005/8/layout/arrow2"/>
    <dgm:cxn modelId="{A04ED8B0-3676-463D-872A-31B5FF1EE7BA}" type="presParOf" srcId="{1DC9FFD0-C069-4766-821A-FD5FF87B264C}" destId="{EBB68AFC-D367-4939-BBC4-EE3A0669574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B01D78-69A3-429E-A073-B84BA3F9060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AAE3BC-DF95-41A1-910B-B9DF401C79FE}">
      <dgm:prSet phldrT="[Text]"/>
      <dgm:spPr>
        <a:xfrm>
          <a:off x="2238361" y="4375343"/>
          <a:ext cx="2567713" cy="101104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3DB5282-A7C8-4AEB-8728-1552DBF40C6E}" type="parTrans" cxnId="{145B30F0-43FE-4760-83C7-B21EFF0E2559}">
      <dgm:prSet/>
      <dgm:spPr/>
      <dgm:t>
        <a:bodyPr/>
        <a:lstStyle/>
        <a:p>
          <a:endParaRPr lang="en-US"/>
        </a:p>
      </dgm:t>
    </dgm:pt>
    <dgm:pt modelId="{74F04BA6-288E-4B46-83A8-257105FF0D48}" type="sibTrans" cxnId="{145B30F0-43FE-4760-83C7-B21EFF0E2559}">
      <dgm:prSet/>
      <dgm:spPr/>
      <dgm:t>
        <a:bodyPr/>
        <a:lstStyle/>
        <a:p>
          <a:endParaRPr lang="en-US"/>
        </a:p>
      </dgm:t>
    </dgm:pt>
    <dgm:pt modelId="{4FA3FA86-736A-4FC4-B07B-14DA1AEF8B7A}">
      <dgm:prSet phldrT="[Text]"/>
      <dgm:spPr>
        <a:xfrm>
          <a:off x="2950467" y="78061"/>
          <a:ext cx="4239209" cy="166528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06BF5C5-9AE1-4072-9AF7-3387E8109DA3}" type="parTrans" cxnId="{2069F243-EEE5-4B9A-8B40-B88D49F06651}">
      <dgm:prSet/>
      <dgm:spPr/>
      <dgm:t>
        <a:bodyPr/>
        <a:lstStyle/>
        <a:p>
          <a:endParaRPr lang="en-US"/>
        </a:p>
      </dgm:t>
    </dgm:pt>
    <dgm:pt modelId="{6B3973D3-60CB-4837-9D6A-A04CC27D6FAE}" type="sibTrans" cxnId="{2069F243-EEE5-4B9A-8B40-B88D49F06651}">
      <dgm:prSet/>
      <dgm:spPr/>
      <dgm:t>
        <a:bodyPr/>
        <a:lstStyle/>
        <a:p>
          <a:endParaRPr lang="en-US"/>
        </a:p>
      </dgm:t>
    </dgm:pt>
    <dgm:pt modelId="{4F2B77F7-0C01-46F8-B0CC-1853E0F2BFC2}">
      <dgm:prSet phldrT="[Text]"/>
      <dgm:spPr>
        <a:xfrm>
          <a:off x="5617431" y="1984867"/>
          <a:ext cx="1809826" cy="332878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ECD2786F-B531-4618-87BA-B3E78FD9651A}" type="parTrans" cxnId="{AAD2692F-F536-47DF-886A-D58C3C9FBAEF}">
      <dgm:prSet/>
      <dgm:spPr/>
      <dgm:t>
        <a:bodyPr/>
        <a:lstStyle/>
        <a:p>
          <a:endParaRPr lang="en-US"/>
        </a:p>
      </dgm:t>
    </dgm:pt>
    <dgm:pt modelId="{A90C9C65-9719-41F6-82D6-259B04C87D4D}" type="sibTrans" cxnId="{AAD2692F-F536-47DF-886A-D58C3C9FBAEF}">
      <dgm:prSet/>
      <dgm:spPr/>
      <dgm:t>
        <a:bodyPr/>
        <a:lstStyle/>
        <a:p>
          <a:endParaRPr lang="en-US"/>
        </a:p>
      </dgm:t>
    </dgm:pt>
    <dgm:pt modelId="{E634825D-2B51-448E-8AD1-EAD9046A17BC}">
      <dgm:prSet/>
      <dgm:spPr>
        <a:xfrm>
          <a:off x="7839389" y="1306151"/>
          <a:ext cx="3838260" cy="415296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9D993A8-571F-4181-827B-E01C53938D65}" type="parTrans" cxnId="{2EDA641C-CAC2-4DB2-B907-ACF2E943A84E}">
      <dgm:prSet/>
      <dgm:spPr/>
      <dgm:t>
        <a:bodyPr/>
        <a:lstStyle/>
        <a:p>
          <a:endParaRPr lang="en-US"/>
        </a:p>
      </dgm:t>
    </dgm:pt>
    <dgm:pt modelId="{758E1FA1-57C0-4AF3-BA3A-F834BDA91017}" type="sibTrans" cxnId="{2EDA641C-CAC2-4DB2-B907-ACF2E943A84E}">
      <dgm:prSet/>
      <dgm:spPr/>
      <dgm:t>
        <a:bodyPr/>
        <a:lstStyle/>
        <a:p>
          <a:endParaRPr lang="en-US"/>
        </a:p>
      </dgm:t>
    </dgm:pt>
    <dgm:pt modelId="{E740747F-E2AE-4027-86E4-164225C5E5B1}" type="pres">
      <dgm:prSet presAssocID="{DAB01D78-69A3-429E-A073-B84BA3F9060F}" presName="arrowDiagram" presStyleCnt="0">
        <dgm:presLayoutVars>
          <dgm:chMax val="5"/>
          <dgm:dir/>
          <dgm:resizeHandles val="exact"/>
        </dgm:presLayoutVars>
      </dgm:prSet>
      <dgm:spPr/>
    </dgm:pt>
    <dgm:pt modelId="{AB189C74-A1E5-4688-8F30-582224F61444}" type="pres">
      <dgm:prSet presAssocID="{DAB01D78-69A3-429E-A073-B84BA3F9060F}" presName="arrow" presStyleLbl="bgShp" presStyleIdx="0" presStyleCnt="1" custScaleX="103261"/>
      <dgm:spPr>
        <a:xfrm>
          <a:off x="1210893" y="-72731"/>
          <a:ext cx="8899259" cy="5386387"/>
        </a:xfrm>
        <a:prstGeom prst="swooshArrow">
          <a:avLst>
            <a:gd name="adj1" fmla="val 25000"/>
            <a:gd name="adj2" fmla="val 25000"/>
          </a:avLst>
        </a:prstGeom>
        <a:solidFill>
          <a:srgbClr val="005EAA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DC9FFD0-C069-4766-821A-FD5FF87B264C}" type="pres">
      <dgm:prSet presAssocID="{DAB01D78-69A3-429E-A073-B84BA3F9060F}" presName="arrowDiagram4" presStyleCnt="0"/>
      <dgm:spPr/>
    </dgm:pt>
    <dgm:pt modelId="{ADF0DE5B-24C1-49D4-9498-460BAD8D9923}" type="pres">
      <dgm:prSet presAssocID="{55AAE3BC-DF95-41A1-910B-B9DF401C79FE}" presName="bullet4a" presStyleLbl="node1" presStyleIdx="0" presStyleCnt="4"/>
      <dgm:spPr>
        <a:xfrm>
          <a:off x="2200307" y="3932585"/>
          <a:ext cx="198219" cy="198219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BF82DD1-828F-4A8C-A0B6-0EA978A953C4}" type="pres">
      <dgm:prSet presAssocID="{55AAE3BC-DF95-41A1-910B-B9DF401C79FE}" presName="textBox4a" presStyleLbl="revTx" presStyleIdx="0" presStyleCnt="4" custScaleX="174234" custScaleY="78867" custLinFactNeighborX="32974" custLinFactNeighborY="46460">
        <dgm:presLayoutVars>
          <dgm:bulletEnabled val="1"/>
        </dgm:presLayoutVars>
      </dgm:prSet>
      <dgm:spPr/>
    </dgm:pt>
    <dgm:pt modelId="{0BAE229B-80E3-4EBA-985F-28D80F72D20B}" type="pres">
      <dgm:prSet presAssocID="{4FA3FA86-736A-4FC4-B07B-14DA1AEF8B7A}" presName="bullet4b" presStyleLbl="node1" presStyleIdx="1" presStyleCnt="4"/>
      <dgm:spPr>
        <a:xfrm>
          <a:off x="3600768" y="2679711"/>
          <a:ext cx="344728" cy="344728"/>
        </a:xfrm>
        <a:prstGeom prst="ellipse">
          <a:avLst/>
        </a:prstGeom>
        <a:solidFill>
          <a:srgbClr val="005E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0443B38-5370-4B67-945E-770A380EA89D}" type="pres">
      <dgm:prSet presAssocID="{4FA3FA86-736A-4FC4-B07B-14DA1AEF8B7A}" presName="textBox4b" presStyleLbl="revTx" presStyleIdx="1" presStyleCnt="4" custScaleX="234233" custScaleY="67651" custLinFactY="-28867" custLinFactNeighborX="21661" custLinFactNeighborY="-100000">
        <dgm:presLayoutVars>
          <dgm:bulletEnabled val="1"/>
        </dgm:presLayoutVars>
      </dgm:prSet>
      <dgm:spPr/>
    </dgm:pt>
    <dgm:pt modelId="{E756CE25-1051-4017-9052-FBACE9D79367}" type="pres">
      <dgm:prSet presAssocID="{4F2B77F7-0C01-46F8-B0CC-1853E0F2BFC2}" presName="bullet4c" presStyleLbl="node1" presStyleIdx="2" presStyleCnt="4"/>
      <dgm:spPr>
        <a:xfrm>
          <a:off x="5389048" y="1756485"/>
          <a:ext cx="456765" cy="456765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191C3D7-2675-47A9-AFD0-B91924646F1B}" type="pres">
      <dgm:prSet presAssocID="{4F2B77F7-0C01-46F8-B0CC-1853E0F2BFC2}" presName="textBox4c" presStyleLbl="revTx" presStyleIdx="2" presStyleCnt="4">
        <dgm:presLayoutVars>
          <dgm:bulletEnabled val="1"/>
        </dgm:presLayoutVars>
      </dgm:prSet>
      <dgm:spPr/>
    </dgm:pt>
    <dgm:pt modelId="{B3F01800-A3B6-4D4F-B94A-5F0F06AC8010}" type="pres">
      <dgm:prSet presAssocID="{E634825D-2B51-448E-8AD1-EAD9046A17BC}" presName="bullet4d" presStyleLbl="node1" presStyleIdx="3" presStyleCnt="4" custLinFactNeighborX="-11621" custLinFactNeighborY="-3561"/>
      <dgm:spPr>
        <a:xfrm>
          <a:off x="7265658" y="1123879"/>
          <a:ext cx="611893" cy="6118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B68AFC-D367-4939-BBC4-EE3A06695740}" type="pres">
      <dgm:prSet presAssocID="{E634825D-2B51-448E-8AD1-EAD9046A17BC}" presName="textBox4d" presStyleLbl="revTx" presStyleIdx="3" presStyleCnt="4" custScaleX="212079" custScaleY="107533" custLinFactX="100000" custLinFactNeighborX="117500" custLinFactNeighborY="9998">
        <dgm:presLayoutVars>
          <dgm:bulletEnabled val="1"/>
        </dgm:presLayoutVars>
      </dgm:prSet>
      <dgm:spPr/>
    </dgm:pt>
  </dgm:ptLst>
  <dgm:cxnLst>
    <dgm:cxn modelId="{2EDA641C-CAC2-4DB2-B907-ACF2E943A84E}" srcId="{DAB01D78-69A3-429E-A073-B84BA3F9060F}" destId="{E634825D-2B51-448E-8AD1-EAD9046A17BC}" srcOrd="3" destOrd="0" parTransId="{79D993A8-571F-4181-827B-E01C53938D65}" sibTransId="{758E1FA1-57C0-4AF3-BA3A-F834BDA91017}"/>
    <dgm:cxn modelId="{AAD2692F-F536-47DF-886A-D58C3C9FBAEF}" srcId="{DAB01D78-69A3-429E-A073-B84BA3F9060F}" destId="{4F2B77F7-0C01-46F8-B0CC-1853E0F2BFC2}" srcOrd="2" destOrd="0" parTransId="{ECD2786F-B531-4618-87BA-B3E78FD9651A}" sibTransId="{A90C9C65-9719-41F6-82D6-259B04C87D4D}"/>
    <dgm:cxn modelId="{D268E03D-1F97-4B28-8278-CE1ED2A0130B}" type="presOf" srcId="{DAB01D78-69A3-429E-A073-B84BA3F9060F}" destId="{E740747F-E2AE-4027-86E4-164225C5E5B1}" srcOrd="0" destOrd="0" presId="urn:microsoft.com/office/officeart/2005/8/layout/arrow2"/>
    <dgm:cxn modelId="{2069F243-EEE5-4B9A-8B40-B88D49F06651}" srcId="{DAB01D78-69A3-429E-A073-B84BA3F9060F}" destId="{4FA3FA86-736A-4FC4-B07B-14DA1AEF8B7A}" srcOrd="1" destOrd="0" parTransId="{A06BF5C5-9AE1-4072-9AF7-3387E8109DA3}" sibTransId="{6B3973D3-60CB-4837-9D6A-A04CC27D6FAE}"/>
    <dgm:cxn modelId="{140C7764-B674-4D57-8F73-59662E6E2D52}" type="presOf" srcId="{4FA3FA86-736A-4FC4-B07B-14DA1AEF8B7A}" destId="{60443B38-5370-4B67-945E-770A380EA89D}" srcOrd="0" destOrd="0" presId="urn:microsoft.com/office/officeart/2005/8/layout/arrow2"/>
    <dgm:cxn modelId="{AA5A3567-DA3C-4C8A-B2AF-D258295E88F6}" type="presOf" srcId="{E634825D-2B51-448E-8AD1-EAD9046A17BC}" destId="{EBB68AFC-D367-4939-BBC4-EE3A06695740}" srcOrd="0" destOrd="0" presId="urn:microsoft.com/office/officeart/2005/8/layout/arrow2"/>
    <dgm:cxn modelId="{A77565AA-6242-43FC-9BE0-10A0FC47AE9A}" type="presOf" srcId="{4F2B77F7-0C01-46F8-B0CC-1853E0F2BFC2}" destId="{4191C3D7-2675-47A9-AFD0-B91924646F1B}" srcOrd="0" destOrd="0" presId="urn:microsoft.com/office/officeart/2005/8/layout/arrow2"/>
    <dgm:cxn modelId="{D67FFDB5-FF2F-4CE2-9625-322CC902E4CD}" type="presOf" srcId="{55AAE3BC-DF95-41A1-910B-B9DF401C79FE}" destId="{9BF82DD1-828F-4A8C-A0B6-0EA978A953C4}" srcOrd="0" destOrd="0" presId="urn:microsoft.com/office/officeart/2005/8/layout/arrow2"/>
    <dgm:cxn modelId="{145B30F0-43FE-4760-83C7-B21EFF0E2559}" srcId="{DAB01D78-69A3-429E-A073-B84BA3F9060F}" destId="{55AAE3BC-DF95-41A1-910B-B9DF401C79FE}" srcOrd="0" destOrd="0" parTransId="{A3DB5282-A7C8-4AEB-8728-1552DBF40C6E}" sibTransId="{74F04BA6-288E-4B46-83A8-257105FF0D48}"/>
    <dgm:cxn modelId="{395B85D7-AA39-4122-9E52-7C886095C500}" type="presParOf" srcId="{E740747F-E2AE-4027-86E4-164225C5E5B1}" destId="{AB189C74-A1E5-4688-8F30-582224F61444}" srcOrd="0" destOrd="0" presId="urn:microsoft.com/office/officeart/2005/8/layout/arrow2"/>
    <dgm:cxn modelId="{84150A04-512C-43BB-8B96-21CC6C4A4E37}" type="presParOf" srcId="{E740747F-E2AE-4027-86E4-164225C5E5B1}" destId="{1DC9FFD0-C069-4766-821A-FD5FF87B264C}" srcOrd="1" destOrd="0" presId="urn:microsoft.com/office/officeart/2005/8/layout/arrow2"/>
    <dgm:cxn modelId="{CA9F13F8-7B7A-42DF-A164-228BAFB28EB0}" type="presParOf" srcId="{1DC9FFD0-C069-4766-821A-FD5FF87B264C}" destId="{ADF0DE5B-24C1-49D4-9498-460BAD8D9923}" srcOrd="0" destOrd="0" presId="urn:microsoft.com/office/officeart/2005/8/layout/arrow2"/>
    <dgm:cxn modelId="{C2E27D07-0BC9-48F3-927A-0F13D59EABDA}" type="presParOf" srcId="{1DC9FFD0-C069-4766-821A-FD5FF87B264C}" destId="{9BF82DD1-828F-4A8C-A0B6-0EA978A953C4}" srcOrd="1" destOrd="0" presId="urn:microsoft.com/office/officeart/2005/8/layout/arrow2"/>
    <dgm:cxn modelId="{2F32C026-1A7E-4E50-BE51-EB3E5BA50ECE}" type="presParOf" srcId="{1DC9FFD0-C069-4766-821A-FD5FF87B264C}" destId="{0BAE229B-80E3-4EBA-985F-28D80F72D20B}" srcOrd="2" destOrd="0" presId="urn:microsoft.com/office/officeart/2005/8/layout/arrow2"/>
    <dgm:cxn modelId="{187189CD-A05D-4949-ABE2-ED47963F4D50}" type="presParOf" srcId="{1DC9FFD0-C069-4766-821A-FD5FF87B264C}" destId="{60443B38-5370-4B67-945E-770A380EA89D}" srcOrd="3" destOrd="0" presId="urn:microsoft.com/office/officeart/2005/8/layout/arrow2"/>
    <dgm:cxn modelId="{322A55DC-EE4D-4571-82B1-043288EDFD38}" type="presParOf" srcId="{1DC9FFD0-C069-4766-821A-FD5FF87B264C}" destId="{E756CE25-1051-4017-9052-FBACE9D79367}" srcOrd="4" destOrd="0" presId="urn:microsoft.com/office/officeart/2005/8/layout/arrow2"/>
    <dgm:cxn modelId="{5D606618-5FD3-4F40-88D4-F900E9B156A7}" type="presParOf" srcId="{1DC9FFD0-C069-4766-821A-FD5FF87B264C}" destId="{4191C3D7-2675-47A9-AFD0-B91924646F1B}" srcOrd="5" destOrd="0" presId="urn:microsoft.com/office/officeart/2005/8/layout/arrow2"/>
    <dgm:cxn modelId="{309685A1-D4D7-45B0-AC1A-D611C95D5AEB}" type="presParOf" srcId="{1DC9FFD0-C069-4766-821A-FD5FF87B264C}" destId="{B3F01800-A3B6-4D4F-B94A-5F0F06AC8010}" srcOrd="6" destOrd="0" presId="urn:microsoft.com/office/officeart/2005/8/layout/arrow2"/>
    <dgm:cxn modelId="{2E273BF9-6154-42A0-A9C0-E7CF0FB987BF}" type="presParOf" srcId="{1DC9FFD0-C069-4766-821A-FD5FF87B264C}" destId="{EBB68AFC-D367-4939-BBC4-EE3A0669574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29DD77-06BB-4F91-9274-2B73D4C8986C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425722B2-AE74-485F-806F-76FCBA02A439}">
      <dgm:prSet phldrT="[Text]" custT="1"/>
      <dgm:spPr>
        <a:xfrm>
          <a:off x="1708149" y="1085850"/>
          <a:ext cx="1327150" cy="1327150"/>
        </a:xfrm>
        <a:prstGeom prst="gear9">
          <a:avLst/>
        </a:prstGeom>
        <a:solidFill>
          <a:sysClr val="windowText" lastClr="000000">
            <a:lumMod val="50000"/>
            <a:lumOff val="50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EFFICIENCY</a:t>
          </a:r>
        </a:p>
      </dgm:t>
    </dgm:pt>
    <dgm:pt modelId="{8D0AE26B-7FC8-44C2-8631-7422B0B57A1F}" type="parTrans" cxnId="{A09D5CF5-0DD0-4A57-9AC9-145D8169643E}">
      <dgm:prSet/>
      <dgm:spPr/>
      <dgm:t>
        <a:bodyPr/>
        <a:lstStyle/>
        <a:p>
          <a:endParaRPr lang="en-US"/>
        </a:p>
      </dgm:t>
    </dgm:pt>
    <dgm:pt modelId="{452C4742-2223-434D-A46F-1D3A6C8E25C5}" type="sibTrans" cxnId="{A09D5CF5-0DD0-4A57-9AC9-145D8169643E}">
      <dgm:prSet/>
      <dgm:spPr>
        <a:xfrm>
          <a:off x="1587734" y="895808"/>
          <a:ext cx="1698752" cy="1698752"/>
        </a:xfrm>
        <a:prstGeom prst="circularArrow">
          <a:avLst>
            <a:gd name="adj1" fmla="val 4688"/>
            <a:gd name="adj2" fmla="val 299029"/>
            <a:gd name="adj3" fmla="val 2449506"/>
            <a:gd name="adj4" fmla="val 16013177"/>
            <a:gd name="adj5" fmla="val 5469"/>
          </a:avLst>
        </a:prstGeom>
        <a:solidFill>
          <a:srgbClr val="005EA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8A2E8A2A-981C-40A5-BCA3-B69D6AB52EED}">
      <dgm:prSet phldrT="[Text]"/>
      <dgm:spPr>
        <a:xfrm>
          <a:off x="935990" y="772160"/>
          <a:ext cx="965200" cy="965200"/>
        </a:xfrm>
        <a:prstGeom prst="gear6">
          <a:avLst/>
        </a:prstGeom>
        <a:solidFill>
          <a:sysClr val="windowText" lastClr="000000">
            <a:lumMod val="50000"/>
            <a:lumOff val="50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Demand</a:t>
          </a:r>
        </a:p>
      </dgm:t>
    </dgm:pt>
    <dgm:pt modelId="{A7BA7615-6EF6-48C6-BA9F-7CC583F0F473}" type="parTrans" cxnId="{A0399160-0652-46B6-A437-CCCC42801CCC}">
      <dgm:prSet/>
      <dgm:spPr/>
      <dgm:t>
        <a:bodyPr/>
        <a:lstStyle/>
        <a:p>
          <a:endParaRPr lang="en-US"/>
        </a:p>
      </dgm:t>
    </dgm:pt>
    <dgm:pt modelId="{3E81A94A-E4A0-475C-A533-CD61B63FDD14}" type="sibTrans" cxnId="{A0399160-0652-46B6-A437-CCCC42801CCC}">
      <dgm:prSet/>
      <dgm:spPr>
        <a:xfrm>
          <a:off x="765054" y="566242"/>
          <a:ext cx="1234249" cy="12342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5EA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321FB7CC-DDF9-40C8-AD4B-A6B9BF393D32}">
      <dgm:prSet phldrT="[Text]"/>
      <dgm:spPr>
        <a:xfrm rot="20700000">
          <a:off x="1476600" y="106270"/>
          <a:ext cx="945698" cy="945698"/>
        </a:xfrm>
        <a:prstGeom prst="gear6">
          <a:avLst/>
        </a:prstGeom>
        <a:solidFill>
          <a:sysClr val="windowText" lastClr="000000">
            <a:lumMod val="50000"/>
            <a:lumOff val="50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Supply</a:t>
          </a:r>
        </a:p>
      </dgm:t>
    </dgm:pt>
    <dgm:pt modelId="{55394C9A-0042-4159-B765-9FC3C922E0FE}" type="parTrans" cxnId="{50EA66B4-0F75-4AEA-9BBB-F6B46937D8F5}">
      <dgm:prSet/>
      <dgm:spPr/>
      <dgm:t>
        <a:bodyPr/>
        <a:lstStyle/>
        <a:p>
          <a:endParaRPr lang="en-US"/>
        </a:p>
      </dgm:t>
    </dgm:pt>
    <dgm:pt modelId="{7688AE0A-A857-441A-BCEC-B8AAE5E6A8CE}" type="sibTrans" cxnId="{50EA66B4-0F75-4AEA-9BBB-F6B46937D8F5}">
      <dgm:prSet/>
      <dgm:spPr>
        <a:xfrm>
          <a:off x="1257850" y="-93228"/>
          <a:ext cx="1330769" cy="133076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05EA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4E4ACFF0-EEB5-40E9-8529-B3C51F71272A}" type="pres">
      <dgm:prSet presAssocID="{9029DD77-06BB-4F91-9274-2B73D4C8986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B52B318-4216-4E1A-B4B6-9D11660488A6}" type="pres">
      <dgm:prSet presAssocID="{425722B2-AE74-485F-806F-76FCBA02A439}" presName="gear1" presStyleLbl="node1" presStyleIdx="0" presStyleCnt="3">
        <dgm:presLayoutVars>
          <dgm:chMax val="1"/>
          <dgm:bulletEnabled val="1"/>
        </dgm:presLayoutVars>
      </dgm:prSet>
      <dgm:spPr/>
    </dgm:pt>
    <dgm:pt modelId="{FE87CB8C-2D7E-4DA3-94E3-6FD90E77C416}" type="pres">
      <dgm:prSet presAssocID="{425722B2-AE74-485F-806F-76FCBA02A439}" presName="gear1srcNode" presStyleLbl="node1" presStyleIdx="0" presStyleCnt="3"/>
      <dgm:spPr/>
    </dgm:pt>
    <dgm:pt modelId="{77A55EF7-860F-4807-91BD-74F2137AB7D9}" type="pres">
      <dgm:prSet presAssocID="{425722B2-AE74-485F-806F-76FCBA02A439}" presName="gear1dstNode" presStyleLbl="node1" presStyleIdx="0" presStyleCnt="3"/>
      <dgm:spPr/>
    </dgm:pt>
    <dgm:pt modelId="{09ADFD22-0501-4E35-AA1B-0379146F05F4}" type="pres">
      <dgm:prSet presAssocID="{8A2E8A2A-981C-40A5-BCA3-B69D6AB52EED}" presName="gear2" presStyleLbl="node1" presStyleIdx="1" presStyleCnt="3">
        <dgm:presLayoutVars>
          <dgm:chMax val="1"/>
          <dgm:bulletEnabled val="1"/>
        </dgm:presLayoutVars>
      </dgm:prSet>
      <dgm:spPr/>
    </dgm:pt>
    <dgm:pt modelId="{30F9DF64-2ADE-437C-B3B0-4D73690C5937}" type="pres">
      <dgm:prSet presAssocID="{8A2E8A2A-981C-40A5-BCA3-B69D6AB52EED}" presName="gear2srcNode" presStyleLbl="node1" presStyleIdx="1" presStyleCnt="3"/>
      <dgm:spPr/>
    </dgm:pt>
    <dgm:pt modelId="{E548342A-BF47-48B1-BCC0-48BDA6D2BCED}" type="pres">
      <dgm:prSet presAssocID="{8A2E8A2A-981C-40A5-BCA3-B69D6AB52EED}" presName="gear2dstNode" presStyleLbl="node1" presStyleIdx="1" presStyleCnt="3"/>
      <dgm:spPr/>
    </dgm:pt>
    <dgm:pt modelId="{172820B2-222E-4564-900C-6481B87DD17C}" type="pres">
      <dgm:prSet presAssocID="{321FB7CC-DDF9-40C8-AD4B-A6B9BF393D32}" presName="gear3" presStyleLbl="node1" presStyleIdx="2" presStyleCnt="3"/>
      <dgm:spPr/>
    </dgm:pt>
    <dgm:pt modelId="{25E4E3F7-2B37-483E-95E8-62884C9CB96B}" type="pres">
      <dgm:prSet presAssocID="{321FB7CC-DDF9-40C8-AD4B-A6B9BF393D3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543ED12-0903-40C4-A4F0-FC656B6BC5DE}" type="pres">
      <dgm:prSet presAssocID="{321FB7CC-DDF9-40C8-AD4B-A6B9BF393D32}" presName="gear3srcNode" presStyleLbl="node1" presStyleIdx="2" presStyleCnt="3"/>
      <dgm:spPr/>
    </dgm:pt>
    <dgm:pt modelId="{0D950E8B-9ED0-4940-B6C6-589BD27AEE5B}" type="pres">
      <dgm:prSet presAssocID="{321FB7CC-DDF9-40C8-AD4B-A6B9BF393D32}" presName="gear3dstNode" presStyleLbl="node1" presStyleIdx="2" presStyleCnt="3"/>
      <dgm:spPr/>
    </dgm:pt>
    <dgm:pt modelId="{3F007B0F-F171-48A1-929F-8F5D89FDA699}" type="pres">
      <dgm:prSet presAssocID="{452C4742-2223-434D-A46F-1D3A6C8E25C5}" presName="connector1" presStyleLbl="sibTrans2D1" presStyleIdx="0" presStyleCnt="3"/>
      <dgm:spPr/>
    </dgm:pt>
    <dgm:pt modelId="{3A53BCF8-E7F7-48B4-A7DA-F62D6412F63C}" type="pres">
      <dgm:prSet presAssocID="{3E81A94A-E4A0-475C-A533-CD61B63FDD14}" presName="connector2" presStyleLbl="sibTrans2D1" presStyleIdx="1" presStyleCnt="3"/>
      <dgm:spPr/>
    </dgm:pt>
    <dgm:pt modelId="{E3C77879-FFA7-4F38-9327-9205A4B4E86A}" type="pres">
      <dgm:prSet presAssocID="{7688AE0A-A857-441A-BCEC-B8AAE5E6A8CE}" presName="connector3" presStyleLbl="sibTrans2D1" presStyleIdx="2" presStyleCnt="3"/>
      <dgm:spPr/>
    </dgm:pt>
  </dgm:ptLst>
  <dgm:cxnLst>
    <dgm:cxn modelId="{99AF4A0D-B443-467B-97CF-5367B240248D}" type="presOf" srcId="{7688AE0A-A857-441A-BCEC-B8AAE5E6A8CE}" destId="{E3C77879-FFA7-4F38-9327-9205A4B4E86A}" srcOrd="0" destOrd="0" presId="urn:microsoft.com/office/officeart/2005/8/layout/gear1"/>
    <dgm:cxn modelId="{443C5A13-EC6D-4DD3-9BB1-1330ADFB753D}" type="presOf" srcId="{321FB7CC-DDF9-40C8-AD4B-A6B9BF393D32}" destId="{172820B2-222E-4564-900C-6481B87DD17C}" srcOrd="0" destOrd="0" presId="urn:microsoft.com/office/officeart/2005/8/layout/gear1"/>
    <dgm:cxn modelId="{74AA9122-3BDD-4A15-8E20-7363D5B9F48D}" type="presOf" srcId="{321FB7CC-DDF9-40C8-AD4B-A6B9BF393D32}" destId="{5543ED12-0903-40C4-A4F0-FC656B6BC5DE}" srcOrd="2" destOrd="0" presId="urn:microsoft.com/office/officeart/2005/8/layout/gear1"/>
    <dgm:cxn modelId="{4FA12F24-27F3-46FA-BD16-3FC341C54C44}" type="presOf" srcId="{3E81A94A-E4A0-475C-A533-CD61B63FDD14}" destId="{3A53BCF8-E7F7-48B4-A7DA-F62D6412F63C}" srcOrd="0" destOrd="0" presId="urn:microsoft.com/office/officeart/2005/8/layout/gear1"/>
    <dgm:cxn modelId="{F399D024-7F29-4493-8A23-71C19895FB2A}" type="presOf" srcId="{425722B2-AE74-485F-806F-76FCBA02A439}" destId="{FE87CB8C-2D7E-4DA3-94E3-6FD90E77C416}" srcOrd="1" destOrd="0" presId="urn:microsoft.com/office/officeart/2005/8/layout/gear1"/>
    <dgm:cxn modelId="{05BCAB25-F90C-4F4C-9462-D4DEAB0D3BEF}" type="presOf" srcId="{8A2E8A2A-981C-40A5-BCA3-B69D6AB52EED}" destId="{E548342A-BF47-48B1-BCC0-48BDA6D2BCED}" srcOrd="2" destOrd="0" presId="urn:microsoft.com/office/officeart/2005/8/layout/gear1"/>
    <dgm:cxn modelId="{5CB3AE28-A7DB-45C8-8554-C0EFF9B8EEF0}" type="presOf" srcId="{8A2E8A2A-981C-40A5-BCA3-B69D6AB52EED}" destId="{09ADFD22-0501-4E35-AA1B-0379146F05F4}" srcOrd="0" destOrd="0" presId="urn:microsoft.com/office/officeart/2005/8/layout/gear1"/>
    <dgm:cxn modelId="{80F6623D-0C3B-4C2B-8EF0-90891DC86451}" type="presOf" srcId="{9029DD77-06BB-4F91-9274-2B73D4C8986C}" destId="{4E4ACFF0-EEB5-40E9-8529-B3C51F71272A}" srcOrd="0" destOrd="0" presId="urn:microsoft.com/office/officeart/2005/8/layout/gear1"/>
    <dgm:cxn modelId="{A7E4803D-A9B9-4D2A-BD38-7B0450E93BAB}" type="presOf" srcId="{8A2E8A2A-981C-40A5-BCA3-B69D6AB52EED}" destId="{30F9DF64-2ADE-437C-B3B0-4D73690C5937}" srcOrd="1" destOrd="0" presId="urn:microsoft.com/office/officeart/2005/8/layout/gear1"/>
    <dgm:cxn modelId="{A0399160-0652-46B6-A437-CCCC42801CCC}" srcId="{9029DD77-06BB-4F91-9274-2B73D4C8986C}" destId="{8A2E8A2A-981C-40A5-BCA3-B69D6AB52EED}" srcOrd="1" destOrd="0" parTransId="{A7BA7615-6EF6-48C6-BA9F-7CC583F0F473}" sibTransId="{3E81A94A-E4A0-475C-A533-CD61B63FDD14}"/>
    <dgm:cxn modelId="{C5BC337B-7E17-46DE-BFF0-FA488C90FCFA}" type="presOf" srcId="{321FB7CC-DDF9-40C8-AD4B-A6B9BF393D32}" destId="{25E4E3F7-2B37-483E-95E8-62884C9CB96B}" srcOrd="1" destOrd="0" presId="urn:microsoft.com/office/officeart/2005/8/layout/gear1"/>
    <dgm:cxn modelId="{471C3D99-4D39-4B34-B2C3-4C794C7FC989}" type="presOf" srcId="{425722B2-AE74-485F-806F-76FCBA02A439}" destId="{6B52B318-4216-4E1A-B4B6-9D11660488A6}" srcOrd="0" destOrd="0" presId="urn:microsoft.com/office/officeart/2005/8/layout/gear1"/>
    <dgm:cxn modelId="{50EA66B4-0F75-4AEA-9BBB-F6B46937D8F5}" srcId="{9029DD77-06BB-4F91-9274-2B73D4C8986C}" destId="{321FB7CC-DDF9-40C8-AD4B-A6B9BF393D32}" srcOrd="2" destOrd="0" parTransId="{55394C9A-0042-4159-B765-9FC3C922E0FE}" sibTransId="{7688AE0A-A857-441A-BCEC-B8AAE5E6A8CE}"/>
    <dgm:cxn modelId="{4B57F0D5-D9DE-4801-909C-35278AA8B206}" type="presOf" srcId="{452C4742-2223-434D-A46F-1D3A6C8E25C5}" destId="{3F007B0F-F171-48A1-929F-8F5D89FDA699}" srcOrd="0" destOrd="0" presId="urn:microsoft.com/office/officeart/2005/8/layout/gear1"/>
    <dgm:cxn modelId="{A2034FDD-571C-48E4-8306-D8D57850DD38}" type="presOf" srcId="{321FB7CC-DDF9-40C8-AD4B-A6B9BF393D32}" destId="{0D950E8B-9ED0-4940-B6C6-589BD27AEE5B}" srcOrd="3" destOrd="0" presId="urn:microsoft.com/office/officeart/2005/8/layout/gear1"/>
    <dgm:cxn modelId="{A09D5CF5-0DD0-4A57-9AC9-145D8169643E}" srcId="{9029DD77-06BB-4F91-9274-2B73D4C8986C}" destId="{425722B2-AE74-485F-806F-76FCBA02A439}" srcOrd="0" destOrd="0" parTransId="{8D0AE26B-7FC8-44C2-8631-7422B0B57A1F}" sibTransId="{452C4742-2223-434D-A46F-1D3A6C8E25C5}"/>
    <dgm:cxn modelId="{B253C7F8-34A1-4D8E-B457-A42E8200A033}" type="presOf" srcId="{425722B2-AE74-485F-806F-76FCBA02A439}" destId="{77A55EF7-860F-4807-91BD-74F2137AB7D9}" srcOrd="2" destOrd="0" presId="urn:microsoft.com/office/officeart/2005/8/layout/gear1"/>
    <dgm:cxn modelId="{3A4292AE-3BB2-41A4-B803-271D8E99C250}" type="presParOf" srcId="{4E4ACFF0-EEB5-40E9-8529-B3C51F71272A}" destId="{6B52B318-4216-4E1A-B4B6-9D11660488A6}" srcOrd="0" destOrd="0" presId="urn:microsoft.com/office/officeart/2005/8/layout/gear1"/>
    <dgm:cxn modelId="{B32DBED9-19A2-4B5A-BB9B-9D08AF3F0D58}" type="presParOf" srcId="{4E4ACFF0-EEB5-40E9-8529-B3C51F71272A}" destId="{FE87CB8C-2D7E-4DA3-94E3-6FD90E77C416}" srcOrd="1" destOrd="0" presId="urn:microsoft.com/office/officeart/2005/8/layout/gear1"/>
    <dgm:cxn modelId="{06580507-42FF-42F8-A2C4-6E5A939A6C9A}" type="presParOf" srcId="{4E4ACFF0-EEB5-40E9-8529-B3C51F71272A}" destId="{77A55EF7-860F-4807-91BD-74F2137AB7D9}" srcOrd="2" destOrd="0" presId="urn:microsoft.com/office/officeart/2005/8/layout/gear1"/>
    <dgm:cxn modelId="{5AEF8F0B-9972-43E8-BBBC-481F409D9306}" type="presParOf" srcId="{4E4ACFF0-EEB5-40E9-8529-B3C51F71272A}" destId="{09ADFD22-0501-4E35-AA1B-0379146F05F4}" srcOrd="3" destOrd="0" presId="urn:microsoft.com/office/officeart/2005/8/layout/gear1"/>
    <dgm:cxn modelId="{7080F4E5-B423-490A-B9B0-2D2FC177B276}" type="presParOf" srcId="{4E4ACFF0-EEB5-40E9-8529-B3C51F71272A}" destId="{30F9DF64-2ADE-437C-B3B0-4D73690C5937}" srcOrd="4" destOrd="0" presId="urn:microsoft.com/office/officeart/2005/8/layout/gear1"/>
    <dgm:cxn modelId="{F47DB09E-4F15-4D15-925A-E50E2ACDDBFA}" type="presParOf" srcId="{4E4ACFF0-EEB5-40E9-8529-B3C51F71272A}" destId="{E548342A-BF47-48B1-BCC0-48BDA6D2BCED}" srcOrd="5" destOrd="0" presId="urn:microsoft.com/office/officeart/2005/8/layout/gear1"/>
    <dgm:cxn modelId="{BCF30B61-1F0A-457A-A8A3-3088EDE7EBF2}" type="presParOf" srcId="{4E4ACFF0-EEB5-40E9-8529-B3C51F71272A}" destId="{172820B2-222E-4564-900C-6481B87DD17C}" srcOrd="6" destOrd="0" presId="urn:microsoft.com/office/officeart/2005/8/layout/gear1"/>
    <dgm:cxn modelId="{176E6D2B-37FA-4F25-8854-D246F3C87A8F}" type="presParOf" srcId="{4E4ACFF0-EEB5-40E9-8529-B3C51F71272A}" destId="{25E4E3F7-2B37-483E-95E8-62884C9CB96B}" srcOrd="7" destOrd="0" presId="urn:microsoft.com/office/officeart/2005/8/layout/gear1"/>
    <dgm:cxn modelId="{1C185B9C-D4E6-4878-A67C-54B066D0C6F3}" type="presParOf" srcId="{4E4ACFF0-EEB5-40E9-8529-B3C51F71272A}" destId="{5543ED12-0903-40C4-A4F0-FC656B6BC5DE}" srcOrd="8" destOrd="0" presId="urn:microsoft.com/office/officeart/2005/8/layout/gear1"/>
    <dgm:cxn modelId="{277BD94B-6782-4181-8EF0-70544127997F}" type="presParOf" srcId="{4E4ACFF0-EEB5-40E9-8529-B3C51F71272A}" destId="{0D950E8B-9ED0-4940-B6C6-589BD27AEE5B}" srcOrd="9" destOrd="0" presId="urn:microsoft.com/office/officeart/2005/8/layout/gear1"/>
    <dgm:cxn modelId="{702D698D-C464-412B-9DCB-28792B988F79}" type="presParOf" srcId="{4E4ACFF0-EEB5-40E9-8529-B3C51F71272A}" destId="{3F007B0F-F171-48A1-929F-8F5D89FDA699}" srcOrd="10" destOrd="0" presId="urn:microsoft.com/office/officeart/2005/8/layout/gear1"/>
    <dgm:cxn modelId="{496E1EC1-3CDB-418E-95F2-21155B88159F}" type="presParOf" srcId="{4E4ACFF0-EEB5-40E9-8529-B3C51F71272A}" destId="{3A53BCF8-E7F7-48B4-A7DA-F62D6412F63C}" srcOrd="11" destOrd="0" presId="urn:microsoft.com/office/officeart/2005/8/layout/gear1"/>
    <dgm:cxn modelId="{77C5123F-55EA-4C6C-9782-A05B977349D0}" type="presParOf" srcId="{4E4ACFF0-EEB5-40E9-8529-B3C51F71272A}" destId="{E3C77879-FFA7-4F38-9327-9205A4B4E86A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89C74-A1E5-4688-8F30-582224F61444}">
      <dsp:nvSpPr>
        <dsp:cNvPr id="0" name=""/>
        <dsp:cNvSpPr/>
      </dsp:nvSpPr>
      <dsp:spPr>
        <a:xfrm>
          <a:off x="597294" y="0"/>
          <a:ext cx="10034562" cy="5181600"/>
        </a:xfrm>
        <a:prstGeom prst="swooshArrow">
          <a:avLst>
            <a:gd name="adj1" fmla="val 25000"/>
            <a:gd name="adj2" fmla="val 25000"/>
          </a:avLst>
        </a:prstGeom>
        <a:solidFill>
          <a:srgbClr val="005EAA">
            <a:tint val="40000"/>
            <a:hueOff val="0"/>
            <a:satOff val="0"/>
            <a:lumOff val="0"/>
            <a:alphaOff val="0"/>
          </a:srgbClr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0DE5B-24C1-49D4-9498-460BAD8D9923}">
      <dsp:nvSpPr>
        <dsp:cNvPr id="0" name=""/>
        <dsp:cNvSpPr/>
      </dsp:nvSpPr>
      <dsp:spPr>
        <a:xfrm>
          <a:off x="1158923" y="4288550"/>
          <a:ext cx="190682" cy="190682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82DD1-828F-4A8C-A0B6-0EA978A953C4}">
      <dsp:nvSpPr>
        <dsp:cNvPr id="0" name=""/>
        <dsp:cNvSpPr/>
      </dsp:nvSpPr>
      <dsp:spPr>
        <a:xfrm>
          <a:off x="2545999" y="3901331"/>
          <a:ext cx="3555910" cy="1280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039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545999" y="3901331"/>
        <a:ext cx="3555910" cy="1280268"/>
      </dsp:txXfrm>
    </dsp:sp>
    <dsp:sp modelId="{0BAE229B-80E3-4EBA-985F-28D80F72D20B}">
      <dsp:nvSpPr>
        <dsp:cNvPr id="0" name=""/>
        <dsp:cNvSpPr/>
      </dsp:nvSpPr>
      <dsp:spPr>
        <a:xfrm>
          <a:off x="2695725" y="2974726"/>
          <a:ext cx="331622" cy="331622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43B38-5370-4B67-945E-770A380EA89D}">
      <dsp:nvSpPr>
        <dsp:cNvPr id="0" name=""/>
        <dsp:cNvSpPr/>
      </dsp:nvSpPr>
      <dsp:spPr>
        <a:xfrm>
          <a:off x="3627522" y="3171526"/>
          <a:ext cx="1741017" cy="1982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720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627522" y="3171526"/>
        <a:ext cx="1741017" cy="1982790"/>
      </dsp:txXfrm>
    </dsp:sp>
    <dsp:sp modelId="{E756CE25-1051-4017-9052-FBACE9D79367}">
      <dsp:nvSpPr>
        <dsp:cNvPr id="0" name=""/>
        <dsp:cNvSpPr/>
      </dsp:nvSpPr>
      <dsp:spPr>
        <a:xfrm>
          <a:off x="4951368" y="1820241"/>
          <a:ext cx="439399" cy="439399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1C3D7-2675-47A9-AFD0-B91924646F1B}">
      <dsp:nvSpPr>
        <dsp:cNvPr id="0" name=""/>
        <dsp:cNvSpPr/>
      </dsp:nvSpPr>
      <dsp:spPr>
        <a:xfrm>
          <a:off x="5573123" y="1979371"/>
          <a:ext cx="1741017" cy="320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829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573123" y="1979371"/>
        <a:ext cx="1741017" cy="3202228"/>
      </dsp:txXfrm>
    </dsp:sp>
    <dsp:sp modelId="{B3F01800-A3B6-4D4F-B94A-5F0F06AC8010}">
      <dsp:nvSpPr>
        <dsp:cNvPr id="0" name=""/>
        <dsp:cNvSpPr/>
      </dsp:nvSpPr>
      <dsp:spPr>
        <a:xfrm>
          <a:off x="7271731" y="1180917"/>
          <a:ext cx="588629" cy="588629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635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68AFC-D367-4939-BBC4-EE3A06695740}">
      <dsp:nvSpPr>
        <dsp:cNvPr id="0" name=""/>
        <dsp:cNvSpPr/>
      </dsp:nvSpPr>
      <dsp:spPr>
        <a:xfrm>
          <a:off x="7003582" y="1256492"/>
          <a:ext cx="3692332" cy="3995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903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7003582" y="1256492"/>
        <a:ext cx="3692332" cy="3995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89C74-A1E5-4688-8F30-582224F61444}">
      <dsp:nvSpPr>
        <dsp:cNvPr id="0" name=""/>
        <dsp:cNvSpPr/>
      </dsp:nvSpPr>
      <dsp:spPr>
        <a:xfrm>
          <a:off x="1210893" y="-72731"/>
          <a:ext cx="8899259" cy="5386387"/>
        </a:xfrm>
        <a:prstGeom prst="swooshArrow">
          <a:avLst>
            <a:gd name="adj1" fmla="val 25000"/>
            <a:gd name="adj2" fmla="val 25000"/>
          </a:avLst>
        </a:prstGeom>
        <a:solidFill>
          <a:srgbClr val="005EAA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0DE5B-24C1-49D4-9498-460BAD8D9923}">
      <dsp:nvSpPr>
        <dsp:cNvPr id="0" name=""/>
        <dsp:cNvSpPr/>
      </dsp:nvSpPr>
      <dsp:spPr>
        <a:xfrm>
          <a:off x="2200307" y="3932585"/>
          <a:ext cx="198219" cy="198219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82DD1-828F-4A8C-A0B6-0EA978A953C4}">
      <dsp:nvSpPr>
        <dsp:cNvPr id="0" name=""/>
        <dsp:cNvSpPr/>
      </dsp:nvSpPr>
      <dsp:spPr>
        <a:xfrm>
          <a:off x="2238361" y="4375343"/>
          <a:ext cx="2567713" cy="1011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32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238361" y="4375343"/>
        <a:ext cx="2567713" cy="1011043"/>
      </dsp:txXfrm>
    </dsp:sp>
    <dsp:sp modelId="{0BAE229B-80E3-4EBA-985F-28D80F72D20B}">
      <dsp:nvSpPr>
        <dsp:cNvPr id="0" name=""/>
        <dsp:cNvSpPr/>
      </dsp:nvSpPr>
      <dsp:spPr>
        <a:xfrm>
          <a:off x="3600768" y="2679711"/>
          <a:ext cx="344728" cy="344728"/>
        </a:xfrm>
        <a:prstGeom prst="ellipse">
          <a:avLst/>
        </a:prstGeom>
        <a:solidFill>
          <a:srgbClr val="005EAA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43B38-5370-4B67-945E-770A380EA89D}">
      <dsp:nvSpPr>
        <dsp:cNvPr id="0" name=""/>
        <dsp:cNvSpPr/>
      </dsp:nvSpPr>
      <dsp:spPr>
        <a:xfrm>
          <a:off x="2950467" y="78061"/>
          <a:ext cx="4239209" cy="1665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665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950467" y="78061"/>
        <a:ext cx="4239209" cy="1665282"/>
      </dsp:txXfrm>
    </dsp:sp>
    <dsp:sp modelId="{E756CE25-1051-4017-9052-FBACE9D79367}">
      <dsp:nvSpPr>
        <dsp:cNvPr id="0" name=""/>
        <dsp:cNvSpPr/>
      </dsp:nvSpPr>
      <dsp:spPr>
        <a:xfrm>
          <a:off x="5389048" y="1756485"/>
          <a:ext cx="456765" cy="456765"/>
        </a:xfrm>
        <a:prstGeom prst="ellipse">
          <a:avLst/>
        </a:prstGeom>
        <a:solidFill>
          <a:srgbClr val="005EAA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1C3D7-2675-47A9-AFD0-B91924646F1B}">
      <dsp:nvSpPr>
        <dsp:cNvPr id="0" name=""/>
        <dsp:cNvSpPr/>
      </dsp:nvSpPr>
      <dsp:spPr>
        <a:xfrm>
          <a:off x="5617431" y="1984867"/>
          <a:ext cx="1809826" cy="3328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031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617431" y="1984867"/>
        <a:ext cx="1809826" cy="3328787"/>
      </dsp:txXfrm>
    </dsp:sp>
    <dsp:sp modelId="{B3F01800-A3B6-4D4F-B94A-5F0F06AC8010}">
      <dsp:nvSpPr>
        <dsp:cNvPr id="0" name=""/>
        <dsp:cNvSpPr/>
      </dsp:nvSpPr>
      <dsp:spPr>
        <a:xfrm>
          <a:off x="7265658" y="1123879"/>
          <a:ext cx="611893" cy="6118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68AFC-D367-4939-BBC4-EE3A06695740}">
      <dsp:nvSpPr>
        <dsp:cNvPr id="0" name=""/>
        <dsp:cNvSpPr/>
      </dsp:nvSpPr>
      <dsp:spPr>
        <a:xfrm>
          <a:off x="7839389" y="1306151"/>
          <a:ext cx="3838260" cy="4152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230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7839389" y="1306151"/>
        <a:ext cx="3838260" cy="4152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2B318-4216-4E1A-B4B6-9D11660488A6}">
      <dsp:nvSpPr>
        <dsp:cNvPr id="0" name=""/>
        <dsp:cNvSpPr/>
      </dsp:nvSpPr>
      <dsp:spPr>
        <a:xfrm>
          <a:off x="1708149" y="1085850"/>
          <a:ext cx="1327150" cy="1327150"/>
        </a:xfrm>
        <a:prstGeom prst="gear9">
          <a:avLst/>
        </a:prstGeom>
        <a:solidFill>
          <a:sysClr val="windowText" lastClr="000000">
            <a:lumMod val="50000"/>
            <a:lumOff val="50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EFFICIENCY</a:t>
          </a:r>
        </a:p>
      </dsp:txBody>
      <dsp:txXfrm>
        <a:off x="1974965" y="1396729"/>
        <a:ext cx="793518" cy="682182"/>
      </dsp:txXfrm>
    </dsp:sp>
    <dsp:sp modelId="{09ADFD22-0501-4E35-AA1B-0379146F05F4}">
      <dsp:nvSpPr>
        <dsp:cNvPr id="0" name=""/>
        <dsp:cNvSpPr/>
      </dsp:nvSpPr>
      <dsp:spPr>
        <a:xfrm>
          <a:off x="935990" y="772160"/>
          <a:ext cx="965200" cy="965200"/>
        </a:xfrm>
        <a:prstGeom prst="gear6">
          <a:avLst/>
        </a:prstGeom>
        <a:solidFill>
          <a:sysClr val="windowText" lastClr="000000">
            <a:lumMod val="50000"/>
            <a:lumOff val="50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Demand</a:t>
          </a:r>
        </a:p>
      </dsp:txBody>
      <dsp:txXfrm>
        <a:off x="1178982" y="1016621"/>
        <a:ext cx="479216" cy="476278"/>
      </dsp:txXfrm>
    </dsp:sp>
    <dsp:sp modelId="{172820B2-222E-4564-900C-6481B87DD17C}">
      <dsp:nvSpPr>
        <dsp:cNvPr id="0" name=""/>
        <dsp:cNvSpPr/>
      </dsp:nvSpPr>
      <dsp:spPr>
        <a:xfrm rot="20700000">
          <a:off x="1476600" y="106270"/>
          <a:ext cx="945698" cy="945698"/>
        </a:xfrm>
        <a:prstGeom prst="gear6">
          <a:avLst/>
        </a:prstGeom>
        <a:solidFill>
          <a:sysClr val="windowText" lastClr="000000">
            <a:lumMod val="50000"/>
            <a:lumOff val="50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Supply</a:t>
          </a:r>
        </a:p>
      </dsp:txBody>
      <dsp:txXfrm rot="-20700000">
        <a:off x="1817666" y="448142"/>
        <a:ext cx="263568" cy="261954"/>
      </dsp:txXfrm>
    </dsp:sp>
    <dsp:sp modelId="{3F007B0F-F171-48A1-929F-8F5D89FDA699}">
      <dsp:nvSpPr>
        <dsp:cNvPr id="0" name=""/>
        <dsp:cNvSpPr/>
      </dsp:nvSpPr>
      <dsp:spPr>
        <a:xfrm>
          <a:off x="1587734" y="895808"/>
          <a:ext cx="1698752" cy="1698752"/>
        </a:xfrm>
        <a:prstGeom prst="circularArrow">
          <a:avLst>
            <a:gd name="adj1" fmla="val 4688"/>
            <a:gd name="adj2" fmla="val 299029"/>
            <a:gd name="adj3" fmla="val 2449506"/>
            <a:gd name="adj4" fmla="val 16013177"/>
            <a:gd name="adj5" fmla="val 5469"/>
          </a:avLst>
        </a:prstGeom>
        <a:solidFill>
          <a:srgbClr val="005EA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3BCF8-E7F7-48B4-A7DA-F62D6412F63C}">
      <dsp:nvSpPr>
        <dsp:cNvPr id="0" name=""/>
        <dsp:cNvSpPr/>
      </dsp:nvSpPr>
      <dsp:spPr>
        <a:xfrm>
          <a:off x="765054" y="566242"/>
          <a:ext cx="1234249" cy="12342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5EA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77879-FFA7-4F38-9327-9205A4B4E86A}">
      <dsp:nvSpPr>
        <dsp:cNvPr id="0" name=""/>
        <dsp:cNvSpPr/>
      </dsp:nvSpPr>
      <dsp:spPr>
        <a:xfrm>
          <a:off x="1257850" y="-93228"/>
          <a:ext cx="1330769" cy="133076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05EA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570C3-3985-40C3-B1F7-745C8ED72C29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E7877-8858-4D72-BDA5-0319D2453DD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86275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C7D80-AA5B-40F2-8480-F50301DCFDE1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65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3C66DC-666C-4C0B-B57C-478E431BB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121920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49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138BA-AC60-4653-F9F5-DE44ACBB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B67DD-0200-1578-FF0E-9970C9283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57913-4162-7C0C-152B-EBF5411A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C7FEF-59D2-1F54-ABE8-010E75BD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BFECF-0E7A-076F-E4DD-6757C436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0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F2A9-1882-FA20-9B34-49A7BEA4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CA226-D199-C852-283D-D87C3F2D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DB7CF-B4BB-C10C-81F1-8BC22F83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36E10-2B8E-78B0-8C08-16E62966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6DBB1-BF0A-2C21-D390-1AB2A453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5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CFE2-1117-191D-CD77-40751B4C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60F1A-0310-FD0D-AD5B-AE7381C16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B6068-984C-8E30-330C-ABBEFDEEB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7C76B-7691-DA1C-C56E-AB43FCE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0494B-C10B-DB06-2781-9CB0B9EB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B36B3-EF0E-E170-102A-6BF7C2EA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5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7639-A459-71A5-3B51-13DD1B4E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E1280-2000-D6B8-93A5-67528349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C56C6-4AAB-2AC9-D53B-F033EF0EF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9AFC0-4593-25B0-8FA0-C60D45B06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98DED-CAE6-3CEF-72A6-62A53E372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3C458-0A39-5095-04DA-7DB56AD6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3A991-003E-82D7-EB93-E3B0FA8C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03F12-36AA-68EB-11D2-E9075987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7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AB74-3B61-3B6F-E14E-BB287621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AC60B-D2B2-984D-6F95-DBC9C9D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F609E-B900-8CA4-3C7C-A77DF1A8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82F75-9A34-419D-99F8-368E45A2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1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4F6273-B9C6-598A-3186-47E26643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AD15A-9730-3E4F-E04B-97A19DA0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B0E1-DA8F-4E06-E091-5F88407D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31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DF10-3719-46DC-52A7-7C0FF5B9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03D4E-A14E-40C2-F43A-DDEAA0522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EBB39-8430-0556-7FBA-2DB4775A8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D4A10-228D-73EF-1CF0-82084563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239CA-26AD-AFC9-E005-1EB87E91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8608B-1E77-0A84-A4AC-20C41B33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6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9EAD-5A7C-F4DE-CD96-F92AE039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3B813-4E4F-2483-5A55-946F9C255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C6FAE-A283-1A87-F44C-FD03B3C19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C6AB1-75FE-B5EC-A11E-3D0543E5F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9CB07-78BB-4E82-08C2-7313F53A0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44D4-E2D5-7A0A-D534-FCE6B21E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98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77FD2-6CF6-5BB7-5780-A7C656A7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4C3ED8-2CB3-C7FD-29DF-AEF249EBD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105AE-73BC-7151-9F78-CE685365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B983F-3960-50D7-5FCF-9B467DFB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FC52F-858E-746D-DBCC-94E7BC0C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22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F1E3C-329C-3C79-8E34-A658EA635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6631C-31F6-D469-E5B7-6B3825E8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9F09D-404D-353E-2DD7-863D8A05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C2F10-3DBB-DA49-ADA7-3BA3219F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254D-1A5D-E4B6-EA8A-74C17D6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869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8E3851A-5645-B8BB-BADB-1DA8822319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828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B23F-BB96-4DBD-ADE7-6FE6F5496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9D4B1-DD11-48FC-A767-4AC8443FC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76E8D-B4A9-4FD9-B98B-0BD91DD2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7A90C-45C0-4217-8FE9-9D7BA7C6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FA520-63A7-464E-99D8-F9B13C20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64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E471-EF90-4E8D-A146-1BDA0431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42D8E-3AB1-492A-9F89-9C8272434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6F617-C396-4B05-9E68-37C29DD3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89015-7C49-4113-ACC3-F777D3065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D9FB4-9B3D-4B91-A273-70A51E8A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80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54EF-18D0-4F61-ADE9-3B2E7F10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DB9D6-6F43-4CE9-B241-EBA68090D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FAE21-EBCE-4C27-AD26-84DDE4D9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EF519-63BE-458F-A9E9-F447A46A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1C392-AC6C-4637-825D-48C2E4D4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0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E16B-3635-4962-9376-22BACD07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9B6A-633B-43AB-AE1F-EA010B514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22B7C-3EC7-4C2E-904F-D57801F88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1A917-D764-4EEA-8363-689FD9D8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DDFA7-179B-47F2-9CFA-9F654E10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97A3A-B25E-4258-A5F3-E321AC16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2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CEED-FBA8-43F5-AA4E-93AAA97A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E67CA-688B-4232-8F39-25038792F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58DCE-BD2D-477F-A4B8-58009A071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2F598-CCE0-45DC-B5EC-B552D6DEE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429D7-C369-4B9A-A8C9-FCE5E5E48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8359A-9DEE-4EB8-A82F-AC9AC988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02B9B1-E6DB-43DD-8F3C-A4EBC70E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1E15F-33AD-4924-934F-7470BCC8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31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4C4D-0519-4A89-BB2A-C2E2EF51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10571-A45F-4453-8704-B4FEF82BB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5319A-3874-4BC6-947A-006D45E1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297A1-6D0E-4569-B6D8-50362860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56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9F875-30DB-42AA-BFF1-A82F698B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A367C-6BDE-418E-A315-F2AF40C5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502FE-02CD-4FAF-B5A2-AECB135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34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0C71-9CDA-4909-8BFD-72893B0D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55E07-2C50-4524-BAA9-AD4661FCA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5C14A-BF4E-48F9-96A9-210521F3A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2EA38-5E8B-4475-BB4D-81045E95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E5C28-8D6E-407F-87C9-126D31FC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19C49-B500-47EB-BC82-6CE540CA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92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6526-09A4-4BC8-BEA7-A3255DC5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016B0-FD10-4234-B015-275729226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B0A65-2455-4D6F-821C-2EFBC64AD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B98AB-7F3E-4EC4-A816-BA072F7D2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A6E9F-1441-4378-A685-0F983214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F9A06-C8CF-4242-B7EC-DA7B0856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9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8E3851A-5645-B8BB-BADB-1DA8822319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52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5217-B6FB-4A35-9486-55F1ED5C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7304A-E900-4669-A6FB-BF3E84CA0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57FD9-8C9F-45A3-9150-3464548B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F7C62-097F-462E-8E8A-AF56004D2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72656-330F-4E72-952E-8F7B5D51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8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CEDD2-91E8-4BA0-84EB-BFBF1E225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862DE-9C29-4423-9900-870D63622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EE1DF-1D41-47FA-956F-1C37F4F7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C1385-3F94-4112-AF6D-C4805DEE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D8EB-6E3F-41C0-A9F8-7C49FDB6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3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5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999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F477A-E39C-46AF-BBA5-3E343653E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7200" y="1371600"/>
            <a:ext cx="11430000" cy="4389120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fr-CH"/>
              <a:t>Click to </a:t>
            </a:r>
            <a:r>
              <a:rPr lang="fr-CH" err="1"/>
              <a:t>add</a:t>
            </a:r>
            <a:r>
              <a:rPr lang="fr-CH"/>
              <a:t> chart </a:t>
            </a:r>
            <a:r>
              <a:rPr lang="fr-CH" err="1"/>
              <a:t>title</a:t>
            </a:r>
            <a:endParaRPr lang="LID4096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628AA1-34C1-48F7-AB8F-F525ED2C3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14400"/>
          </a:xfrm>
          <a:solidFill>
            <a:schemeClr val="tx2"/>
          </a:solidFill>
        </p:spPr>
        <p:txBody>
          <a:bodyPr wrap="none" lIns="182880" tIns="91440" rIns="182880" anchor="ctr" anchorCtr="1">
            <a:normAutofit/>
          </a:bodyPr>
          <a:lstStyle>
            <a:lvl1pPr marL="0" indent="0">
              <a:buNone/>
              <a:defRPr sz="36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CH"/>
              <a:t>Click to </a:t>
            </a:r>
            <a:r>
              <a:rPr lang="fr-CH" err="1"/>
              <a:t>add</a:t>
            </a:r>
            <a:r>
              <a:rPr lang="fr-CH"/>
              <a:t> slide message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19635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person&#10;&#10;Description automatically generated">
            <a:extLst>
              <a:ext uri="{FF2B5EF4-FFF2-40B4-BE49-F238E27FC236}">
                <a16:creationId xmlns:a16="http://schemas.microsoft.com/office/drawing/2014/main" id="{1BD738AC-CDEB-4F80-94A7-E9EDEFC14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6309360"/>
            <a:ext cx="154076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01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9706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10641-5C90-3A9B-A88B-102974D52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00833-E815-6561-D9B3-746858B31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C747D-E4CD-3D6B-E60A-705F5E2E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8962D-7BA0-2852-3190-783D145F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8714-D657-C687-733B-F9F3FE2E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3494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CF4A-C41F-E51F-2BC0-6F55AF5C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641BD-4BBF-AE41-0E28-298FBA235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B549-D101-8422-7D0C-19D5ADB7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FA6F7-D9E8-15BD-92C7-EBDAA0CC3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37ED6-9D74-D439-A3D1-0E25B99D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2103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4603-3D53-20A8-AE86-CFF0190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202E7-9A1E-63AB-FE1B-F35AD9DB7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FAFDF-6E3E-1501-16F4-ACA3B7B9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4A794-6899-2022-CED5-524CD16DE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94944-5BE4-B8E1-F295-508F8AF2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9205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081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A26A-A8F8-122D-D767-5CD6FA73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18209-F5A7-8171-E2C9-14243FB0D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B9CB0-F694-2F2F-F843-E0301163F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A1553-E961-4EF2-57CF-D2D73C785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23ACB-B069-FBEC-A7D7-A7C35B683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40B2B-B3E2-6D5D-2449-D930C02F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88510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61A4-B677-AE1C-947B-1CCE27B2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8A06A-F824-1225-E700-A9FB806DF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D7B2B-7FC1-8414-3713-4588BC999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F7ABE-BBA2-CBCC-B326-849D7634D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4AF490-06FA-EEAC-B865-20DE69AF6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FC9240-FE7D-1754-DE16-850AC1039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8B8FBE-FEAF-0D3C-F4A6-57D71D8A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CF3497-576D-E53B-18BC-F6B05716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0105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336EE-DC83-75A9-BF39-33C3AA00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3EB7C-3FB5-F418-62B7-9BCB220E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A8EC2-3D2D-7B66-606C-2BDA6435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CDEFE-0DEF-B6AB-3F0E-48C2C9E0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3538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36DC5A-D6F1-9A8F-4FB3-95C12F04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67CF76-6253-C6A5-489C-9C59F88D5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EE2E7-FA29-306F-B525-4FB5E869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580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391D-933E-47CE-FEEE-78F460B9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7F3F-9029-87E9-4B63-1FFFA6D02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6AE71-4A4C-34C8-322D-40882E2C3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A5E11-7E55-A412-72F5-49D1024B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C6117-8724-2A3B-BD6C-591B853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FF27F-676F-4755-828C-7AC43C60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3860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A8F19-297D-4309-B59E-473453CD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FEA72E-33DE-5270-C4D2-0993073C49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05B19-5150-490D-2E11-099D6C0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E5EDF-105C-8B5A-C441-B4169B43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FEA65-3651-B8D9-F239-B218BFC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BC0C9-F44F-EE42-016D-4298373E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68215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289B-1590-084D-6FE7-16C31699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2DC2A-AD39-1758-EBEA-EB686896B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C5433-7FFD-466C-9E89-5C6F55B8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C2218-3DE5-2BDA-7AF9-DE8F23C3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E54BA-8B71-EEE2-1C40-67894C2E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610822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92B9E-1F8D-95B3-412E-A6783AC12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B3DA3-232D-3040-A1CF-0BED4FCCE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1500F-D6F2-70FF-6570-63DFF810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7B655-F6ED-37B8-F1D7-4A6066FA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339A-ED73-AC8D-2082-F877F462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7059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8E3851A-5645-B8BB-BADB-1DA8822319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49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1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3C66DC-666C-4C0B-B57C-478E431BB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121920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27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6386-CA80-45D6-884C-7E9198E3BC84}" type="datetimeFigureOut">
              <a:rPr lang="aa-ET" smtClean="0"/>
              <a:t>07/18/2024</a:t>
            </a:fld>
            <a:endParaRPr lang="aa-E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6D849-556F-4637-980E-C20FE030C6D9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5919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7D01-FBAA-60FA-819C-F81ABE534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09A45-20AC-BD77-B82F-7A5B4AB7A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2240E-CD4F-1085-5F55-D2FF1CC7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28C5F-A83D-B75E-013F-A0A5FE72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69EB7-4CAA-3F21-CD00-B78636B5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8.emf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EDEAE35-7355-4440-BA2A-A9D763578A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BAE4259-5D7D-4A23-9913-89833214BE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DC88C-2B8D-4CDC-A966-9587D2BDD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91000D2-CAE6-49BE-96C6-F30C6E83F6DC}" type="datetimeFigureOut">
              <a:rPr lang="en-US"/>
              <a:pPr>
                <a:defRPr/>
              </a:pPr>
              <a:t>18/07/2024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902A-B6D5-42B7-AF46-49A1A85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80EB-3F04-4851-B6A8-BF58094DC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13543E-7578-49FA-A272-369487A2D22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F491E23E-FB95-4F20-BEAB-26A64D1265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4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5pPr>
      <a:lvl6pPr marL="34292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6pPr>
      <a:lvl7pPr marL="685857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7pPr>
      <a:lvl8pPr marL="1028787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8pPr>
      <a:lvl9pPr marL="137171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9pPr>
    </p:titleStyle>
    <p:bodyStyle>
      <a:lvl1pPr marL="257196" indent="-2571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59" indent="-2143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2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1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0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09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38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966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97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9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57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87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15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45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2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03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2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1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5pPr>
      <a:lvl6pPr marL="34292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6pPr>
      <a:lvl7pPr marL="685857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7pPr>
      <a:lvl8pPr marL="1028787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8pPr>
      <a:lvl9pPr marL="137171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9pPr>
    </p:titleStyle>
    <p:bodyStyle>
      <a:lvl1pPr marL="257196" indent="-2571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59" indent="-2143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2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1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0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09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38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966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97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9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57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87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15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45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2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03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2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8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EDEAE35-7355-4440-BA2A-A9D763578A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BAE4259-5D7D-4A23-9913-89833214BE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DC88C-2B8D-4CDC-A966-9587D2BDD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91000D2-CAE6-49BE-96C6-F30C6E83F6DC}" type="datetimeFigureOut">
              <a:rPr lang="en-US"/>
              <a:pPr>
                <a:defRPr/>
              </a:pPr>
              <a:t>18/07/2024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902A-B6D5-42B7-AF46-49A1A85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80EB-3F04-4851-B6A8-BF58094DC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13543E-7578-49FA-A272-369487A2D22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F491E23E-FB95-4F20-BEAB-26A64D1265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24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5pPr>
      <a:lvl6pPr marL="34292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6pPr>
      <a:lvl7pPr marL="685857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7pPr>
      <a:lvl8pPr marL="1028787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8pPr>
      <a:lvl9pPr marL="137171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</a:defRPr>
      </a:lvl9pPr>
    </p:titleStyle>
    <p:bodyStyle>
      <a:lvl1pPr marL="257196" indent="-2571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59" indent="-2143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2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1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0" indent="-1714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09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38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966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97" indent="-171465" algn="l" defTabSz="6858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9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57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87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15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45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2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03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2" algn="l" defTabSz="68585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7E5D27-9909-D5B5-1BE1-6D006154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FBC1B-05F8-E36D-A135-C0093DBAB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BD30-39AD-57EB-844B-D8169A98C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3587-FDD0-4A3F-9A53-CDDF8B7A7E05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A4C13-BCE1-26E0-7D6F-159A23F6C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9975D-9EEA-7C63-D0C5-15E00A1CE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0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56B9A22-AF09-414E-9E26-1E1F5C7C55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971562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395" imgH="396" progId="TCLayout.ActiveDocument.1">
                  <p:embed/>
                </p:oleObj>
              </mc:Choice>
              <mc:Fallback>
                <p:oleObj name="think-cell Slide" r:id="rId20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56B9A22-AF09-414E-9E26-1E1F5C7C5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A6196BD-EA81-4140-8073-9B13AB2A6497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27024B-CBE5-4648-B1AC-B66F9B9B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61B95-58DC-4107-A038-20A02AE9E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0B86E-9B44-42A1-BBBF-F85006588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C6C86-516E-43E0-8C01-723A2A5FFE6F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D62CB-52D4-4778-BA10-6D12F2CDC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DC729-0F0D-42D3-A200-E3AAB88AA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9BFC0-558B-4D1F-B2B3-12E1D5C9E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3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859C8-F92A-E5F1-996F-64B8CD5E7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3C-9908-1D26-0666-D08F8BE73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6B14E-9C34-0F72-A764-ED6E4D901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E6AE-4432-453A-939D-F5FA3BADB2B8}" type="datetimeFigureOut">
              <a:rPr lang="en-CH" smtClean="0"/>
              <a:t>07/18/2024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8CB43-0EB7-F4B6-FC4A-EED379291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04FAE-161A-D3B4-FAA1-AECE7A570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2C918-5FE1-4220-B1B9-456AA73D926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5637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hivpreventioncoalition.unaids.org/resources?f%5b0%5d=topics:115" TargetMode="External"/><Relationship Id="rId3" Type="http://schemas.openxmlformats.org/officeDocument/2006/relationships/hyperlink" Target="https://www.who.int/news/item/28-03-2007-who-and-unaids-announce-recommendations-from-expert-consultation-on-male-circumcision-for-hiv-prevention" TargetMode="External"/><Relationship Id="rId7" Type="http://schemas.openxmlformats.org/officeDocument/2006/relationships/hyperlink" Target="https://hivpreventioncoalition.unaids.org/en/populations-programmes/adolescent-boys-men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unaids.org/en/resources/documents/2022/male-engagement-hiv-testing-treatment-prevention-eastern-southern-africa" TargetMode="External"/><Relationship Id="rId5" Type="http://schemas.openxmlformats.org/officeDocument/2006/relationships/hyperlink" Target="https://hivpreventioncoalition.unaids.org/en/resources/men-and-hiv-evidence-based-approaches-and-interventions" TargetMode="External"/><Relationship Id="rId4" Type="http://schemas.openxmlformats.org/officeDocument/2006/relationships/hyperlink" Target="https://hivpreventioncoalition.unaids.org/en/resources/framework-voluntary-medical-male-circumcision-effective-hiv-prevention-and-gatewa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mailto:zembel@unaids.org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diagramColors" Target="../diagrams/colors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diagramLayout" Target="../diagrams/layout3.xml"/><Relationship Id="rId5" Type="http://schemas.openxmlformats.org/officeDocument/2006/relationships/diagramQuickStyle" Target="../diagrams/quickStyle2.xml"/><Relationship Id="rId10" Type="http://schemas.openxmlformats.org/officeDocument/2006/relationships/diagramData" Target="../diagrams/data3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wmf"/><Relationship Id="rId14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dsinfo.unaids.org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AEAB6B-5C6F-49BE-AA4C-6B1BF5AB2D30}"/>
              </a:ext>
            </a:extLst>
          </p:cNvPr>
          <p:cNvSpPr/>
          <p:nvPr/>
        </p:nvSpPr>
        <p:spPr>
          <a:xfrm>
            <a:off x="0" y="0"/>
            <a:ext cx="12236995" cy="6047469"/>
          </a:xfrm>
          <a:prstGeom prst="rect">
            <a:avLst/>
          </a:prstGeom>
          <a:solidFill>
            <a:srgbClr val="00A695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1FC94-4A0B-4B24-B35F-8A5291B2FD6B}"/>
              </a:ext>
            </a:extLst>
          </p:cNvPr>
          <p:cNvSpPr txBox="1"/>
          <p:nvPr/>
        </p:nvSpPr>
        <p:spPr>
          <a:xfrm>
            <a:off x="138002" y="6294688"/>
            <a:ext cx="7344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HIV Prevention Learning Pack: Adolescent Boys and Men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3AB934-FF6F-4257-924A-DFA9C62BE10B}"/>
              </a:ext>
            </a:extLst>
          </p:cNvPr>
          <p:cNvSpPr txBox="1"/>
          <p:nvPr/>
        </p:nvSpPr>
        <p:spPr>
          <a:xfrm>
            <a:off x="4974254" y="810531"/>
            <a:ext cx="72487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Adolescent boys and men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Combination HIV prevention packages in settings with high HIV incidence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(including voluntary medical male circumcision and linking to testing and treatment)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4255587-6A6C-37C1-8551-4C1870B1D2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826" y="6100710"/>
            <a:ext cx="1410180" cy="757289"/>
          </a:xfrm>
          <a:prstGeom prst="rect">
            <a:avLst/>
          </a:prstGeom>
        </p:spPr>
      </p:pic>
      <p:pic>
        <p:nvPicPr>
          <p:cNvPr id="4" name="Picture 3" descr="A group of people standing in front of a person pointing at something&#10;&#10;Description automatically generated">
            <a:extLst>
              <a:ext uri="{FF2B5EF4-FFF2-40B4-BE49-F238E27FC236}">
                <a16:creationId xmlns:a16="http://schemas.microsoft.com/office/drawing/2014/main" id="{2EC5EEFB-F84F-A61D-E0EA-A8AC9EE7B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" y="946474"/>
            <a:ext cx="4892597" cy="326173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F6BE71A3-C5B6-70E5-FDDD-6EA450C42419}"/>
              </a:ext>
            </a:extLst>
          </p:cNvPr>
          <p:cNvSpPr txBox="1">
            <a:spLocks/>
          </p:cNvSpPr>
          <p:nvPr/>
        </p:nvSpPr>
        <p:spPr>
          <a:xfrm>
            <a:off x="108726" y="87620"/>
            <a:ext cx="4817236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Aiming for Impact – VMMC is a best buy for HIV prevention in high incidence settings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195C9104-EEA9-1B0E-16EC-6C5B15C49989}"/>
              </a:ext>
            </a:extLst>
          </p:cNvPr>
          <p:cNvSpPr txBox="1">
            <a:spLocks/>
          </p:cNvSpPr>
          <p:nvPr/>
        </p:nvSpPr>
        <p:spPr>
          <a:xfrm>
            <a:off x="0" y="1810141"/>
            <a:ext cx="4564570" cy="4473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Models established that scaling up VMMC for HIV prevention was cost saving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An investment of $1.5B between 2011-2015 to achieve 80% coverage in 13 priority countries in priority countries will result in net savings of $16,5B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Advocacy led to funding allocation to reach coverage targets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135F6-FC98-DC32-E359-E9C46053F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568" y="366167"/>
            <a:ext cx="3130571" cy="1568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6F626-2AC3-41DA-07B3-62F66278F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570" y="158357"/>
            <a:ext cx="4236998" cy="2761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CA87A-2663-AF4E-CF79-68F8676ED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998" y="3127781"/>
            <a:ext cx="5776014" cy="28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7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pic>
        <p:nvPicPr>
          <p:cNvPr id="1026" name="Picture 2" descr="A graph on a white background&#10;&#10;Description automatically generated">
            <a:extLst>
              <a:ext uri="{FF2B5EF4-FFF2-40B4-BE49-F238E27FC236}">
                <a16:creationId xmlns:a16="http://schemas.microsoft.com/office/drawing/2014/main" id="{64ABFB2B-FEA7-77CD-ED0A-FF1A6C9BC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" y="802442"/>
            <a:ext cx="10691629" cy="53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877C8-663A-90EC-798D-A109D4C926C5}"/>
              </a:ext>
            </a:extLst>
          </p:cNvPr>
          <p:cNvSpPr txBox="1"/>
          <p:nvPr/>
        </p:nvSpPr>
        <p:spPr>
          <a:xfrm>
            <a:off x="269508" y="153653"/>
            <a:ext cx="907903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VMMC impact – new HIV infections averted</a:t>
            </a:r>
          </a:p>
        </p:txBody>
      </p:sp>
    </p:spTree>
    <p:extLst>
      <p:ext uri="{BB962C8B-B14F-4D97-AF65-F5344CB8AC3E}">
        <p14:creationId xmlns:p14="http://schemas.microsoft.com/office/powerpoint/2010/main" val="2392869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33E3F-F723-81B5-BE7D-29C347E1D9C9}"/>
              </a:ext>
            </a:extLst>
          </p:cNvPr>
          <p:cNvSpPr txBox="1">
            <a:spLocks/>
          </p:cNvSpPr>
          <p:nvPr/>
        </p:nvSpPr>
        <p:spPr>
          <a:xfrm>
            <a:off x="5390143" y="0"/>
            <a:ext cx="6795163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3200" dirty="0"/>
              <a:t>Reaching men with services the art of demand creation</a:t>
            </a:r>
          </a:p>
        </p:txBody>
      </p:sp>
      <p:pic>
        <p:nvPicPr>
          <p:cNvPr id="7" name="Picture 6" descr="A group of people standing in front of a person pointing at something&#10;&#10;Description automatically generated">
            <a:extLst>
              <a:ext uri="{FF2B5EF4-FFF2-40B4-BE49-F238E27FC236}">
                <a16:creationId xmlns:a16="http://schemas.microsoft.com/office/drawing/2014/main" id="{0ED5E882-05D5-8A73-B26C-9C2DACB45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r="2013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ABBA6-1AFA-D192-7A97-06C8E4A601CF}"/>
              </a:ext>
            </a:extLst>
          </p:cNvPr>
          <p:cNvSpPr txBox="1">
            <a:spLocks/>
          </p:cNvSpPr>
          <p:nvPr/>
        </p:nvSpPr>
        <p:spPr>
          <a:xfrm>
            <a:off x="6072403" y="1491915"/>
            <a:ext cx="6116549" cy="4658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Strength and weakness of the program from the outset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Poor existing evidence base to inform demand creation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Psychology, behavioral economics, commercial marketing disciplines have increased our understanding of male behavior, helping to:</a:t>
            </a:r>
          </a:p>
          <a:p>
            <a:pPr marL="457200" marR="0" lvl="1" indent="0" fontAlgn="auto"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(1) segment population across a number of socioeconomic and “psychographic” variables </a:t>
            </a:r>
          </a:p>
          <a:p>
            <a:pPr marL="457200" marR="0" lvl="1" indent="0" fontAlgn="auto"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(2) identify each segment’s path to VMMC – demand creation as a journey, not a single event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0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E039214E-4CC9-817A-0C7E-D932040411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7673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2743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none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Need for supply and demand-focused interventions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A82339B2-B8A7-01B2-FB29-CB57E19097A3}"/>
              </a:ext>
            </a:extLst>
          </p:cNvPr>
          <p:cNvSpPr txBox="1">
            <a:spLocks/>
          </p:cNvSpPr>
          <p:nvPr/>
        </p:nvSpPr>
        <p:spPr>
          <a:xfrm>
            <a:off x="257555" y="1204663"/>
            <a:ext cx="3989591" cy="4368362"/>
          </a:xfrm>
          <a:prstGeom prst="rect">
            <a:avLst/>
          </a:prstGeom>
          <a:solidFill>
            <a:srgbClr val="FF6D82">
              <a:lumMod val="40000"/>
              <a:lumOff val="6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services available closer to clients (e.g., mobile services, roving teams, make-shift sites)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providers (one size does not fit all)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Differentiation of services (young men vs. 30+; VIP)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quality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Men’s health services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15743F49-EC7C-591A-86A9-9E24A177A2BD}"/>
              </a:ext>
            </a:extLst>
          </p:cNvPr>
          <p:cNvSpPr txBox="1">
            <a:spLocks/>
          </p:cNvSpPr>
          <p:nvPr/>
        </p:nvSpPr>
        <p:spPr>
          <a:xfrm>
            <a:off x="7393167" y="1204662"/>
            <a:ext cx="4541277" cy="4368363"/>
          </a:xfrm>
          <a:prstGeom prst="rect">
            <a:avLst/>
          </a:prstGeom>
          <a:solidFill>
            <a:srgbClr val="4B94DD">
              <a:lumMod val="20000"/>
              <a:lumOff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 mobilization (one size does not fit all)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Incentivizing mobilization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Involving community leaders and gatekeepers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Campaigns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female partners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sports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“Selling” other aspects of VMMC beyond HIV prevention (e.g., STIs)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tools for innovation</a:t>
            </a:r>
          </a:p>
        </p:txBody>
      </p:sp>
      <p:pic>
        <p:nvPicPr>
          <p:cNvPr id="6" name="Graphic 5" descr="Scales of justice with solid fill">
            <a:extLst>
              <a:ext uri="{FF2B5EF4-FFF2-40B4-BE49-F238E27FC236}">
                <a16:creationId xmlns:a16="http://schemas.microsoft.com/office/drawing/2014/main" id="{4BBBED08-398E-70B9-B928-134DC2C0B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2661" y="421933"/>
            <a:ext cx="4828648" cy="57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4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4AA59C8-8B62-3E25-2A54-0ACA4FE5A568}"/>
              </a:ext>
            </a:extLst>
          </p:cNvPr>
          <p:cNvSpPr txBox="1">
            <a:spLocks/>
          </p:cNvSpPr>
          <p:nvPr/>
        </p:nvSpPr>
        <p:spPr>
          <a:xfrm>
            <a:off x="160695" y="1183906"/>
            <a:ext cx="6501661" cy="5475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established quality standards at the onset of the program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Routine quality assurance and quality improvements assessments are program requirements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 to procedure, standards include demand creation, M&amp;E, site operations,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 to establish culture of quality and safety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 are expected to happen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not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 the number and severity of AEs by constantly improving program quality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B9B93-5363-5A07-4AE1-F2E329E66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00" y="3601752"/>
            <a:ext cx="2373312" cy="3049644"/>
          </a:xfrm>
          <a:prstGeom prst="rect">
            <a:avLst/>
          </a:prstGeom>
          <a:ln>
            <a:solidFill>
              <a:srgbClr val="005EAA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C9145-C11C-3FC1-BBFA-EA02E7EDF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807" y="0"/>
            <a:ext cx="2524699" cy="3301532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9632EF0-F572-961B-9BB8-8827F0C88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r="15199" b="3"/>
          <a:stretch/>
        </p:blipFill>
        <p:spPr>
          <a:xfrm>
            <a:off x="6891463" y="3301532"/>
            <a:ext cx="2768494" cy="2664955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5B8908D7-7762-7B6C-341A-2230278DD8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r="6943" b="-4"/>
          <a:stretch/>
        </p:blipFill>
        <p:spPr>
          <a:xfrm>
            <a:off x="9423506" y="776859"/>
            <a:ext cx="2717206" cy="2479390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C52E3C38-E4EC-C5FD-B97B-B3CF46A2FD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7673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27432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none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Quality is a non-negotiable for VMMC services</a:t>
            </a:r>
          </a:p>
        </p:txBody>
      </p:sp>
    </p:spTree>
    <p:extLst>
      <p:ext uri="{BB962C8B-B14F-4D97-AF65-F5344CB8AC3E}">
        <p14:creationId xmlns:p14="http://schemas.microsoft.com/office/powerpoint/2010/main" val="3463330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11" y="947407"/>
            <a:ext cx="6096000" cy="5346674"/>
          </a:xfrm>
        </p:spPr>
        <p:txBody>
          <a:bodyPr>
            <a:noAutofit/>
          </a:bodyPr>
          <a:lstStyle/>
          <a:p>
            <a:r>
              <a:rPr lang="en-US" sz="2200" dirty="0"/>
              <a:t>To </a:t>
            </a:r>
            <a:r>
              <a:rPr lang="en-US" sz="2200" b="1" dirty="0">
                <a:solidFill>
                  <a:srgbClr val="C00000"/>
                </a:solidFill>
              </a:rPr>
              <a:t>coordinate</a:t>
            </a:r>
            <a:r>
              <a:rPr lang="en-US" sz="2200" dirty="0"/>
              <a:t> activities related to improving outcomes for men across the HIV cascade and support advocacy efforts with global partners and key stakeholders</a:t>
            </a:r>
          </a:p>
          <a:p>
            <a:r>
              <a:rPr lang="en-US" sz="2200" dirty="0"/>
              <a:t>To </a:t>
            </a:r>
            <a:r>
              <a:rPr lang="en-US" sz="2200" b="1" dirty="0">
                <a:solidFill>
                  <a:srgbClr val="C00000"/>
                </a:solidFill>
              </a:rPr>
              <a:t>support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b="1" dirty="0">
                <a:solidFill>
                  <a:srgbClr val="C00000"/>
                </a:solidFill>
              </a:rPr>
              <a:t>the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b="1" dirty="0">
                <a:solidFill>
                  <a:srgbClr val="C00000"/>
                </a:solidFill>
              </a:rPr>
              <a:t>development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of operational </a:t>
            </a:r>
            <a:r>
              <a:rPr lang="en-US" sz="2200" b="1" dirty="0">
                <a:solidFill>
                  <a:srgbClr val="C00000"/>
                </a:solidFill>
              </a:rPr>
              <a:t>guidance</a:t>
            </a:r>
            <a:r>
              <a:rPr lang="en-US" sz="2200" dirty="0"/>
              <a:t> for improving HIV services for men, including identifying interventions and review of technical documents</a:t>
            </a:r>
          </a:p>
          <a:p>
            <a:r>
              <a:rPr lang="en-US" sz="2200" dirty="0"/>
              <a:t>Identify, collect, and </a:t>
            </a:r>
            <a:r>
              <a:rPr lang="en-US" sz="2200" b="1" dirty="0">
                <a:solidFill>
                  <a:srgbClr val="C00000"/>
                </a:solidFill>
              </a:rPr>
              <a:t>share best practices</a:t>
            </a:r>
            <a:r>
              <a:rPr lang="en-US" sz="2200" dirty="0"/>
              <a:t>, case examples, and tools for reaching men</a:t>
            </a:r>
          </a:p>
          <a:p>
            <a:r>
              <a:rPr lang="en-US" sz="2200" dirty="0"/>
              <a:t>For the </a:t>
            </a:r>
            <a:r>
              <a:rPr lang="en-US" sz="2200" b="1" dirty="0">
                <a:solidFill>
                  <a:srgbClr val="C00000"/>
                </a:solidFill>
              </a:rPr>
              <a:t>dissemination</a:t>
            </a:r>
            <a:r>
              <a:rPr lang="en-US" sz="2200" dirty="0"/>
              <a:t> of </a:t>
            </a:r>
            <a:r>
              <a:rPr lang="en-US" sz="2200" b="1" dirty="0">
                <a:solidFill>
                  <a:srgbClr val="C00000"/>
                </a:solidFill>
              </a:rPr>
              <a:t>guidance</a:t>
            </a:r>
            <a:r>
              <a:rPr lang="en-US" sz="2200" dirty="0"/>
              <a:t>, briefs, and </a:t>
            </a:r>
            <a:r>
              <a:rPr lang="en-US" sz="2200" b="1" dirty="0">
                <a:solidFill>
                  <a:srgbClr val="C00000"/>
                </a:solidFill>
              </a:rPr>
              <a:t>lessons learned </a:t>
            </a:r>
            <a:r>
              <a:rPr lang="en-US" sz="2200" dirty="0"/>
              <a:t>and support scale-up of effective interventions, including providing technical assistance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A695"/>
                </a:solidFill>
              </a:rPr>
              <a:t>Coordinated by UNAIDS</a:t>
            </a:r>
            <a:r>
              <a:rPr lang="en-US" sz="1800" dirty="0">
                <a:solidFill>
                  <a:srgbClr val="00A695"/>
                </a:solidFill>
              </a:rPr>
              <a:t> </a:t>
            </a:r>
            <a:r>
              <a:rPr lang="en-US" sz="2400" b="1" dirty="0">
                <a:solidFill>
                  <a:srgbClr val="00A695"/>
                </a:solidFill>
              </a:rPr>
              <a:t>and WHO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-5493"/>
            <a:ext cx="6096000" cy="4323404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rgbClr val="00A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About MENHT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800" y="4722585"/>
            <a:ext cx="4648200" cy="1162800"/>
          </a:xfrm>
          <a:solidFill>
            <a:srgbClr val="00A695">
              <a:alpha val="80000"/>
            </a:srgbClr>
          </a:solidFill>
        </p:spPr>
        <p:txBody>
          <a:bodyPr>
            <a:normAutofit/>
          </a:bodyPr>
          <a:lstStyle/>
          <a:p>
            <a:pPr algn="ctr" defTabSz="945990" rtl="1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bg1"/>
                </a:solidFill>
              </a:rPr>
              <a:t>A standing body of stakeholders and partners to support global and country engagement and galvanize action to mitigate the men gap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15" name="image1.jpg">
            <a:extLst>
              <a:ext uri="{FF2B5EF4-FFF2-40B4-BE49-F238E27FC236}">
                <a16:creationId xmlns:a16="http://schemas.microsoft.com/office/drawing/2014/main" id="{E9D229C9-FF71-4D59-B27F-B01A87A3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19354"/>
          <a:stretch>
            <a:fillRect/>
          </a:stretch>
        </p:blipFill>
        <p:spPr bwMode="auto">
          <a:xfrm>
            <a:off x="313172" y="6172435"/>
            <a:ext cx="1543050" cy="68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B4DBED-BEC6-4FA0-901C-72CC1D5D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599" y="6195759"/>
            <a:ext cx="1543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B1C22-5304-B252-C66B-61930C05B274}"/>
              </a:ext>
            </a:extLst>
          </p:cNvPr>
          <p:cNvSpPr txBox="1"/>
          <p:nvPr/>
        </p:nvSpPr>
        <p:spPr>
          <a:xfrm>
            <a:off x="0" y="13322"/>
            <a:ext cx="6095999" cy="1077218"/>
          </a:xfrm>
          <a:prstGeom prst="rect">
            <a:avLst/>
          </a:prstGeom>
          <a:solidFill>
            <a:srgbClr val="00A69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Global Men and HIV Technical Working Group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C0B969-54AD-9571-EF35-4F7783EFEBD5}"/>
              </a:ext>
            </a:extLst>
          </p:cNvPr>
          <p:cNvSpPr txBox="1">
            <a:spLocks/>
          </p:cNvSpPr>
          <p:nvPr/>
        </p:nvSpPr>
        <p:spPr>
          <a:xfrm>
            <a:off x="257556" y="991726"/>
            <a:ext cx="11676888" cy="571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Continued scale up in nearly all countries with some reaching high-levels of MC coverage (nationally or in specific SNUs); but gaps remain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Modeling  confirms that VMMC continues to be cost effective and cost saving, including under circumstances of low HIV incidence and increasing ART treatment 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 the absence of a highly-effective, durable vaccine, it’s difficult to imagine  a prevention intervention that would have comparable impact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Men have additional HIV prevention options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Declining VMMC funding threatens to reverse previous gains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Integration into broader men’s health framework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Sustaining VMMC services, will take more than resources (e.g., leadership, capacity, and demand [and others])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Success of the program has also meant lack of attention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EF3DA16-4007-2C60-57EA-83D5E8EB34D3}"/>
              </a:ext>
            </a:extLst>
          </p:cNvPr>
          <p:cNvSpPr txBox="1">
            <a:spLocks/>
          </p:cNvSpPr>
          <p:nvPr/>
        </p:nvSpPr>
        <p:spPr>
          <a:xfrm>
            <a:off x="257556" y="150150"/>
            <a:ext cx="1109027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41363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C0B969-54AD-9571-EF35-4F7783EFEBD5}"/>
              </a:ext>
            </a:extLst>
          </p:cNvPr>
          <p:cNvSpPr txBox="1">
            <a:spLocks/>
          </p:cNvSpPr>
          <p:nvPr/>
        </p:nvSpPr>
        <p:spPr>
          <a:xfrm>
            <a:off x="257556" y="683053"/>
            <a:ext cx="11860650" cy="4302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+mj-lt"/>
              <a:buAutoNum type="arabicParenR"/>
            </a:pPr>
            <a:r>
              <a:rPr lang="en-US" sz="1600" dirty="0"/>
              <a:t>VMMC 2007 recommendation - </a:t>
            </a:r>
            <a:r>
              <a:rPr lang="en-US" sz="1600" dirty="0">
                <a:hlinkClick r:id="rId3"/>
              </a:rPr>
              <a:t>WHO and UNAIDS announce recommendations from expert consultation on male circumcision for HIV prevention</a:t>
            </a:r>
            <a:endParaRPr lang="en-US" sz="1600" dirty="0"/>
          </a:p>
          <a:p>
            <a:pPr marL="457200" indent="-457200" algn="l">
              <a:lnSpc>
                <a:spcPct val="100000"/>
              </a:lnSpc>
              <a:buFont typeface="+mj-lt"/>
              <a:buAutoNum type="arabicParenR"/>
            </a:pPr>
            <a:r>
              <a:rPr lang="en-US" sz="1600" dirty="0"/>
              <a:t>VMMC framework, 2021 - </a:t>
            </a:r>
            <a:r>
              <a:rPr lang="en-US" sz="1600" dirty="0">
                <a:hlinkClick r:id="rId4"/>
              </a:rPr>
              <a:t>A Framework for Voluntary Medical Male Circumcision: Effective HIV Prevention and a Gateway to Improved Adolescent Boys’ and Men’s Health in Eastern and Southern Africa by 2021 – Overview | GPC (unaids.org)</a:t>
            </a:r>
            <a:endParaRPr lang="en-US" sz="1600" dirty="0"/>
          </a:p>
          <a:p>
            <a:pPr marL="457200" indent="-457200" algn="l">
              <a:lnSpc>
                <a:spcPct val="100000"/>
              </a:lnSpc>
              <a:buFont typeface="+mj-lt"/>
              <a:buAutoNum type="arabicParenR"/>
            </a:pPr>
            <a:r>
              <a:rPr lang="en-US" sz="1600" dirty="0"/>
              <a:t>Men and HIV Framework - </a:t>
            </a:r>
            <a:r>
              <a:rPr lang="en-US" sz="1600" dirty="0">
                <a:hlinkClick r:id="rId5"/>
              </a:rPr>
              <a:t>Men and HIV: evidence-based approaches and interventions | GPC (unaids.org)</a:t>
            </a:r>
            <a:endParaRPr lang="en-US" sz="1600" dirty="0"/>
          </a:p>
          <a:p>
            <a:pPr marL="457200" indent="-457200" algn="l">
              <a:lnSpc>
                <a:spcPct val="100000"/>
              </a:lnSpc>
              <a:buFont typeface="+mj-lt"/>
              <a:buAutoNum type="arabicParenR"/>
            </a:pPr>
            <a:r>
              <a:rPr lang="en-US" sz="1600" dirty="0"/>
              <a:t>Men and HIV Framework, ESA – </a:t>
            </a:r>
            <a:r>
              <a:rPr lang="en-US" sz="1600" dirty="0">
                <a:hlinkClick r:id="rId6"/>
              </a:rPr>
              <a:t>Male engagement in HIV testing, treatment and prevention in eastern and southern Africa — A framework for action | UNAIDS</a:t>
            </a:r>
            <a:endParaRPr lang="en-US" sz="1600" dirty="0"/>
          </a:p>
          <a:p>
            <a:pPr marL="457200" indent="-457200" algn="l">
              <a:lnSpc>
                <a:spcPct val="100000"/>
              </a:lnSpc>
              <a:buFont typeface="+mj-lt"/>
              <a:buAutoNum type="arabicParenR"/>
            </a:pPr>
            <a:r>
              <a:rPr lang="en-US" sz="1600" dirty="0"/>
              <a:t>Adolescent boys and men pillar on the new GPC resource hub - </a:t>
            </a:r>
            <a:r>
              <a:rPr lang="en-US" sz="1600" dirty="0">
                <a:hlinkClick r:id="rId7"/>
              </a:rPr>
              <a:t>Adolescent Boys &amp; Men | GPC (unaids.org)</a:t>
            </a:r>
            <a:endParaRPr lang="en-US" sz="1600" dirty="0"/>
          </a:p>
          <a:p>
            <a:pPr marL="457200" indent="-457200" algn="l">
              <a:lnSpc>
                <a:spcPct val="100000"/>
              </a:lnSpc>
              <a:buFont typeface="+mj-lt"/>
              <a:buAutoNum type="arabicParenR"/>
            </a:pPr>
            <a:r>
              <a:rPr lang="en-US" sz="1600" dirty="0"/>
              <a:t>VMMC clearinghouse on the new GPC resource hub -</a:t>
            </a:r>
            <a:r>
              <a:rPr lang="en-US" sz="1600" dirty="0">
                <a:hlinkClick r:id="rId8"/>
              </a:rPr>
              <a:t>https://hivpreventioncoalition.unaids.org/resources?f[0]=topics:115</a:t>
            </a:r>
            <a:r>
              <a:rPr lang="en-US" sz="1600" dirty="0"/>
              <a:t> </a:t>
            </a:r>
            <a:endParaRPr lang="en-US" sz="20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EF3DA16-4007-2C60-57EA-83D5E8EB34D3}"/>
              </a:ext>
            </a:extLst>
          </p:cNvPr>
          <p:cNvSpPr txBox="1">
            <a:spLocks/>
          </p:cNvSpPr>
          <p:nvPr/>
        </p:nvSpPr>
        <p:spPr>
          <a:xfrm>
            <a:off x="257556" y="150150"/>
            <a:ext cx="11090274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Some links to resources</a:t>
            </a:r>
          </a:p>
        </p:txBody>
      </p:sp>
    </p:spTree>
    <p:extLst>
      <p:ext uri="{BB962C8B-B14F-4D97-AF65-F5344CB8AC3E}">
        <p14:creationId xmlns:p14="http://schemas.microsoft.com/office/powerpoint/2010/main" val="2854581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79F099-3581-A9C7-5ECE-118D0CF67FEA}"/>
              </a:ext>
            </a:extLst>
          </p:cNvPr>
          <p:cNvSpPr txBox="1"/>
          <p:nvPr/>
        </p:nvSpPr>
        <p:spPr>
          <a:xfrm>
            <a:off x="0" y="13322"/>
            <a:ext cx="12192000" cy="6863417"/>
          </a:xfrm>
          <a:prstGeom prst="rect">
            <a:avLst/>
          </a:prstGeom>
          <a:solidFill>
            <a:srgbClr val="00A69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Contact: 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zembel@unaids.org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F4A26-D1CB-C2A3-B9B2-D642F95D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907"/>
            <a:ext cx="2376055" cy="5150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9999"/>
                </a:solidFill>
              </a:rPr>
              <a:t>Adolescent boys and men is one of the five priority pillars in the Global HIV Prevention 2025 Road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EC2BE-5328-A9ED-3873-E36388DAF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55" y="168907"/>
            <a:ext cx="9626698" cy="6520186"/>
          </a:xfrm>
          <a:prstGeom prst="rect">
            <a:avLst/>
          </a:prstGeom>
        </p:spPr>
      </p:pic>
      <p:pic>
        <p:nvPicPr>
          <p:cNvPr id="1026" name="Picture 2" descr="HIV prevention road map">
            <a:extLst>
              <a:ext uri="{FF2B5EF4-FFF2-40B4-BE49-F238E27FC236}">
                <a16:creationId xmlns:a16="http://schemas.microsoft.com/office/drawing/2014/main" id="{1EFE00D4-7A6C-CF90-5326-323730B56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670" y="3907971"/>
            <a:ext cx="2174309" cy="286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A4105D-AD54-05EC-04B9-319820580B35}"/>
              </a:ext>
            </a:extLst>
          </p:cNvPr>
          <p:cNvSpPr/>
          <p:nvPr/>
        </p:nvSpPr>
        <p:spPr>
          <a:xfrm>
            <a:off x="6179419" y="1251284"/>
            <a:ext cx="1973179" cy="3118585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83079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2079E6-ED8D-C5D9-E73B-3680752DB446}"/>
              </a:ext>
            </a:extLst>
          </p:cNvPr>
          <p:cNvSpPr txBox="1"/>
          <p:nvPr/>
        </p:nvSpPr>
        <p:spPr>
          <a:xfrm>
            <a:off x="67377" y="151152"/>
            <a:ext cx="11783453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H" sz="2800" b="1" kern="100" dirty="0">
                <a:solidFill>
                  <a:srgbClr val="43A9A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Key Clinical Trials Leading to VMMC Recommendation for HIV Prevention (2007)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D351A-C3E8-E2B6-4A3C-2A2048D3F417}"/>
              </a:ext>
            </a:extLst>
          </p:cNvPr>
          <p:cNvSpPr txBox="1"/>
          <p:nvPr/>
        </p:nvSpPr>
        <p:spPr>
          <a:xfrm>
            <a:off x="67377" y="1148632"/>
            <a:ext cx="6112042" cy="4560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H" sz="2400" b="1" kern="100" dirty="0">
                <a:solidFill>
                  <a:srgbClr val="ED222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Randomized Controlled Trials (RCTs)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CH" sz="1600" kern="100" dirty="0">
                <a:solidFill>
                  <a:srgbClr val="43A9A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Orange Farm, South Africa (Auvert et al., PLOS Medicine, 2005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685800" lvl="1" indent="-2286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Population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3,274 uncircumcised men</a:t>
            </a:r>
          </a:p>
          <a:p>
            <a:pPr marL="685800" lvl="1" indent="-2286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Findings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60% reduction in HIV acquisition among circumcised men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CH" sz="1600" kern="100" dirty="0">
                <a:solidFill>
                  <a:srgbClr val="43A9A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Kisumu, Kenya (bailey et al., The Lancet, 2007)</a:t>
            </a:r>
          </a:p>
          <a:p>
            <a:pPr marL="685800" lvl="1" indent="-2286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Population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2,784 men aged 18-24</a:t>
            </a:r>
          </a:p>
          <a:p>
            <a:pPr marL="685800" lvl="1" indent="-2286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Findings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53% reduction in HIV acquisition among circumcised men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CH" sz="1600" kern="100" dirty="0">
                <a:solidFill>
                  <a:srgbClr val="43A9A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Rakai, Uganda (Gray et al., The Lancet, 2007)</a:t>
            </a:r>
          </a:p>
          <a:p>
            <a:pPr marL="685800" lvl="1" indent="-2286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Populatio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n: 4,996 men aged 15-49</a:t>
            </a:r>
          </a:p>
          <a:p>
            <a:pPr marL="685800" lvl="1" indent="-2286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Findings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51% reduction in HIV acquisition among circumcised men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0F4FB-AFBA-7258-9069-E25B0EC8DEB5}"/>
              </a:ext>
            </a:extLst>
          </p:cNvPr>
          <p:cNvSpPr txBox="1"/>
          <p:nvPr/>
        </p:nvSpPr>
        <p:spPr>
          <a:xfrm>
            <a:off x="6355605" y="1148632"/>
            <a:ext cx="5762326" cy="45327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H" sz="2400" b="1" kern="100" dirty="0">
                <a:solidFill>
                  <a:srgbClr val="ED222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Conclusive Evidence and Meta-Analysis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Combined Analysis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Overall 55-60% reduction in HIV risk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Consistency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Strong, statistically significant results across diverse populations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Validation</a:t>
            </a:r>
            <a:r>
              <a:rPr lang="en-CH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Results supported by observational studies and biological plausibility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H" sz="2400" b="1" kern="100" dirty="0">
                <a:solidFill>
                  <a:srgbClr val="ED2228"/>
                </a:solidFill>
                <a:cs typeface="Times New Roman" panose="02020603050405020304" pitchFamily="18" charset="0"/>
              </a:rPr>
              <a:t>WHO and UNAIDS Recommendations in 2007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cs typeface="Times New Roman" panose="02020603050405020304" pitchFamily="18" charset="0"/>
              </a:rPr>
              <a:t>Policy Implication</a:t>
            </a:r>
            <a:r>
              <a:rPr lang="en-CH" sz="1600" kern="100" dirty="0">
                <a:cs typeface="Times New Roman" panose="02020603050405020304" pitchFamily="18" charset="0"/>
              </a:rPr>
              <a:t>: VMMC recommended as part of comprehensive HIV prevention strategy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600" b="1" kern="100" dirty="0">
                <a:cs typeface="Times New Roman" panose="02020603050405020304" pitchFamily="18" charset="0"/>
              </a:rPr>
              <a:t>Impact</a:t>
            </a:r>
            <a:r>
              <a:rPr lang="en-CH" sz="1600" kern="100" dirty="0">
                <a:cs typeface="Times New Roman" panose="02020603050405020304" pitchFamily="18" charset="0"/>
              </a:rPr>
              <a:t>: Targeted high HIV prevalence regions in Sub-Saharan Africa</a:t>
            </a:r>
            <a:endParaRPr lang="en-US" sz="1600" kern="100" dirty="0"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kern="100" dirty="0"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46410E4-82A8-A85B-BE65-D29CEE2DCD0F}"/>
              </a:ext>
            </a:extLst>
          </p:cNvPr>
          <p:cNvSpPr/>
          <p:nvPr/>
        </p:nvSpPr>
        <p:spPr>
          <a:xfrm>
            <a:off x="6179419" y="3003082"/>
            <a:ext cx="176186" cy="25025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04567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and person standing in a small store&#10;&#10;Description automatically generated">
            <a:extLst>
              <a:ext uri="{FF2B5EF4-FFF2-40B4-BE49-F238E27FC236}">
                <a16:creationId xmlns:a16="http://schemas.microsoft.com/office/drawing/2014/main" id="{56A2C8BD-CE70-A2B0-255D-A458E730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11B2A-C25C-A0CE-2781-7EEAAB88F0DC}"/>
              </a:ext>
            </a:extLst>
          </p:cNvPr>
          <p:cNvSpPr txBox="1">
            <a:spLocks/>
          </p:cNvSpPr>
          <p:nvPr/>
        </p:nvSpPr>
        <p:spPr>
          <a:xfrm>
            <a:off x="8302960" y="148134"/>
            <a:ext cx="3728345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VMMC 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36C21-A557-50D5-FD2F-C94E3A9AC7A8}"/>
              </a:ext>
            </a:extLst>
          </p:cNvPr>
          <p:cNvSpPr txBox="1">
            <a:spLocks/>
          </p:cNvSpPr>
          <p:nvPr/>
        </p:nvSpPr>
        <p:spPr>
          <a:xfrm>
            <a:off x="8082827" y="1356172"/>
            <a:ext cx="4106124" cy="417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VMMC </a:t>
            </a:r>
            <a:r>
              <a:rPr lang="en-US" sz="1800" b="1" dirty="0"/>
              <a:t>reduces</a:t>
            </a:r>
            <a:r>
              <a:rPr lang="en-US" sz="1800" dirty="0"/>
              <a:t> </a:t>
            </a:r>
            <a:r>
              <a:rPr lang="en-US" sz="1800" b="1" dirty="0"/>
              <a:t>a man’s risk</a:t>
            </a:r>
            <a:r>
              <a:rPr lang="en-US" sz="1800" dirty="0"/>
              <a:t> of heterosexual HIV acquisition </a:t>
            </a:r>
            <a:r>
              <a:rPr lang="en-US" sz="1800" b="1" dirty="0"/>
              <a:t>by</a:t>
            </a:r>
            <a:r>
              <a:rPr lang="en-US" sz="1800" dirty="0"/>
              <a:t> </a:t>
            </a:r>
            <a:r>
              <a:rPr lang="en-US" sz="1800" b="1" dirty="0"/>
              <a:t>~60% </a:t>
            </a:r>
            <a:r>
              <a:rPr lang="en-US" sz="1800" dirty="0"/>
              <a:t>and is an </a:t>
            </a:r>
            <a:r>
              <a:rPr lang="en-US" sz="1800" i="1" dirty="0"/>
              <a:t>evidence-based</a:t>
            </a:r>
            <a:r>
              <a:rPr lang="en-US" sz="1800" dirty="0"/>
              <a:t>, </a:t>
            </a:r>
            <a:r>
              <a:rPr lang="en-US" sz="1800" i="1" dirty="0"/>
              <a:t>cost-effective</a:t>
            </a:r>
            <a:r>
              <a:rPr lang="en-US" sz="1800" dirty="0"/>
              <a:t>, </a:t>
            </a:r>
            <a:r>
              <a:rPr lang="en-US" sz="1800" i="1" dirty="0"/>
              <a:t>one-and-done</a:t>
            </a:r>
            <a:r>
              <a:rPr lang="en-US" sz="1800" dirty="0"/>
              <a:t> intervention providing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14350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life-long individual benefit without any subsequent behavior or action on the part of the client or health care system, and</a:t>
            </a:r>
          </a:p>
          <a:p>
            <a:pPr marL="514350"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14350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exponential population-level effects regardless of change elsewhere in the HIV treatment and prevention landscape.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2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A2A4341F-DAAB-CE31-ECC0-F76828288DE1}"/>
              </a:ext>
            </a:extLst>
          </p:cNvPr>
          <p:cNvGraphicFramePr>
            <a:graphicFrameLocks/>
          </p:cNvGraphicFramePr>
          <p:nvPr/>
        </p:nvGraphicFramePr>
        <p:xfrm>
          <a:off x="505326" y="1018895"/>
          <a:ext cx="11229152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3E95B65-C679-BC1D-250C-0BE3B5E4D126}"/>
              </a:ext>
            </a:extLst>
          </p:cNvPr>
          <p:cNvSpPr txBox="1">
            <a:spLocks/>
          </p:cNvSpPr>
          <p:nvPr/>
        </p:nvSpPr>
        <p:spPr>
          <a:xfrm>
            <a:off x="1324" y="-3420"/>
            <a:ext cx="12192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>
              <a:lnSpc>
                <a:spcPct val="107000"/>
              </a:lnSpc>
              <a:spcAft>
                <a:spcPts val="800"/>
              </a:spcAft>
              <a:defRPr sz="2800" b="1" kern="100">
                <a:solidFill>
                  <a:srgbClr val="43A9A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cs typeface="Times New Roman" panose="02020603050405020304" pitchFamily="18" charset="0"/>
              </a:rPr>
              <a:t>VMMC Program Arc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CEF68-BE7D-76F7-DD08-0F54F186C001}"/>
              </a:ext>
            </a:extLst>
          </p:cNvPr>
          <p:cNvSpPr txBox="1"/>
          <p:nvPr/>
        </p:nvSpPr>
        <p:spPr>
          <a:xfrm>
            <a:off x="54991" y="3526197"/>
            <a:ext cx="2326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1990-2000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Decade of ecological/observational data suggesting protective effect; provided basis for RCTs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4790E-0ED1-8B4F-A092-FD1A84EF87A0}"/>
              </a:ext>
            </a:extLst>
          </p:cNvPr>
          <p:cNvSpPr txBox="1"/>
          <p:nvPr/>
        </p:nvSpPr>
        <p:spPr>
          <a:xfrm>
            <a:off x="457522" y="5608272"/>
            <a:ext cx="1963337" cy="738664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Meta-analysis of 15 studies established protective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38D4B-97B3-4CAE-91D4-C1C43DB241BC}"/>
              </a:ext>
            </a:extLst>
          </p:cNvPr>
          <p:cNvSpPr txBox="1"/>
          <p:nvPr/>
        </p:nvSpPr>
        <p:spPr>
          <a:xfrm>
            <a:off x="2652479" y="4526834"/>
            <a:ext cx="1633536" cy="160043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RCTs in South Africa, Kenya and Uganda found approximately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60% reduction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risk of female-to-male HIV transmission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63193E-9F31-DD49-A201-1A6B9A584AF3}"/>
              </a:ext>
            </a:extLst>
          </p:cNvPr>
          <p:cNvSpPr/>
          <p:nvPr/>
        </p:nvSpPr>
        <p:spPr>
          <a:xfrm>
            <a:off x="5303461" y="2788442"/>
            <a:ext cx="2873023" cy="47280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045E1E-3BFB-0F2B-9A03-3B36361C2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85" y="3429000"/>
            <a:ext cx="2139999" cy="2530519"/>
          </a:xfrm>
          <a:prstGeom prst="rect">
            <a:avLst/>
          </a:prstGeom>
          <a:noFill/>
          <a:ln w="635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6898B9-B982-B294-15C4-DCA566512860}"/>
              </a:ext>
            </a:extLst>
          </p:cNvPr>
          <p:cNvSpPr txBox="1"/>
          <p:nvPr/>
        </p:nvSpPr>
        <p:spPr>
          <a:xfrm>
            <a:off x="6842984" y="886086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2007-2009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Translation of WHO guidance into national policies and standards of care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FB812-42A1-D40B-325B-BB1A9F2AC560}"/>
              </a:ext>
            </a:extLst>
          </p:cNvPr>
          <p:cNvSpPr txBox="1"/>
          <p:nvPr/>
        </p:nvSpPr>
        <p:spPr>
          <a:xfrm>
            <a:off x="9375876" y="3714356"/>
            <a:ext cx="2617017" cy="954107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2009-Current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Translation of national policies into practice and expansion to public health scale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2EFEDE-2E8D-C32C-F949-5041D8C87A69}"/>
              </a:ext>
            </a:extLst>
          </p:cNvPr>
          <p:cNvSpPr txBox="1"/>
          <p:nvPr/>
        </p:nvSpPr>
        <p:spPr>
          <a:xfrm>
            <a:off x="1675761" y="2494137"/>
            <a:ext cx="2457266" cy="57425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42126" tIns="0" rIns="0" bIns="0" numCol="1" spcCol="1270" anchor="t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2005-2007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Gold-standard evidence of efficacy from 3 Randomized Control Trials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DB1ACB-08A6-D0BA-E4C4-ED6AA5558C3C}"/>
              </a:ext>
            </a:extLst>
          </p:cNvPr>
          <p:cNvSpPr txBox="1"/>
          <p:nvPr/>
        </p:nvSpPr>
        <p:spPr>
          <a:xfrm>
            <a:off x="4155593" y="1561993"/>
            <a:ext cx="2536777" cy="80386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78304" tIns="0" rIns="0" bIns="0" numCol="1" spcCol="1270" anchor="t" anchorCtr="0">
            <a:noAutofit/>
          </a:bodyPr>
          <a:lstStyle/>
          <a:p>
            <a:pPr marL="0" marR="0" lvl="0" indent="0" defTabSz="1422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WHO issued VMMC for HIV prevention recommendations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8A7787-2349-0245-F4EC-D0A51F9863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2439" y="3083503"/>
            <a:ext cx="1882011" cy="264852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65DA7E1-73B5-8DC2-682C-89A184AE8853}"/>
              </a:ext>
            </a:extLst>
          </p:cNvPr>
          <p:cNvSpPr/>
          <p:nvPr/>
        </p:nvSpPr>
        <p:spPr>
          <a:xfrm>
            <a:off x="9811211" y="1780896"/>
            <a:ext cx="849086" cy="882910"/>
          </a:xfrm>
          <a:prstGeom prst="ellipse">
            <a:avLst/>
          </a:prstGeom>
          <a:solidFill>
            <a:srgbClr val="005EAA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C172A-A5DC-32E3-6989-8785141344CD}"/>
              </a:ext>
            </a:extLst>
          </p:cNvPr>
          <p:cNvSpPr/>
          <p:nvPr/>
        </p:nvSpPr>
        <p:spPr>
          <a:xfrm>
            <a:off x="187287" y="4911947"/>
            <a:ext cx="2326368" cy="160043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19B1F6-647B-2CAB-FD30-A115C4D75410}"/>
              </a:ext>
            </a:extLst>
          </p:cNvPr>
          <p:cNvSpPr/>
          <p:nvPr/>
        </p:nvSpPr>
        <p:spPr>
          <a:xfrm>
            <a:off x="2198204" y="3861394"/>
            <a:ext cx="2326368" cy="248554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128868-2066-C450-6276-BA6429E8D01C}"/>
              </a:ext>
            </a:extLst>
          </p:cNvPr>
          <p:cNvSpPr/>
          <p:nvPr/>
        </p:nvSpPr>
        <p:spPr>
          <a:xfrm>
            <a:off x="4290539" y="1313029"/>
            <a:ext cx="2719870" cy="488746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83F163-FB11-4C47-5A44-F2BCC766B626}"/>
              </a:ext>
            </a:extLst>
          </p:cNvPr>
          <p:cNvSpPr/>
          <p:nvPr/>
        </p:nvSpPr>
        <p:spPr>
          <a:xfrm>
            <a:off x="6775207" y="928386"/>
            <a:ext cx="2719870" cy="488746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6F0C06-97FD-5227-6AA5-4A6B8EDCFDF8}"/>
              </a:ext>
            </a:extLst>
          </p:cNvPr>
          <p:cNvSpPr/>
          <p:nvPr/>
        </p:nvSpPr>
        <p:spPr>
          <a:xfrm>
            <a:off x="9268963" y="3068388"/>
            <a:ext cx="2719870" cy="184355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D6BCFF-FF06-C79D-EA80-E504C828CD45}"/>
              </a:ext>
            </a:extLst>
          </p:cNvPr>
          <p:cNvSpPr txBox="1">
            <a:spLocks/>
          </p:cNvSpPr>
          <p:nvPr/>
        </p:nvSpPr>
        <p:spPr>
          <a:xfrm>
            <a:off x="0" y="88640"/>
            <a:ext cx="12192000" cy="5937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VMMC Program Arc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C9334A2-4444-4430-ACA9-FDF2F9EBC9B3}"/>
              </a:ext>
            </a:extLst>
          </p:cNvPr>
          <p:cNvGraphicFramePr>
            <a:graphicFrameLocks/>
          </p:cNvGraphicFramePr>
          <p:nvPr/>
        </p:nvGraphicFramePr>
        <p:xfrm>
          <a:off x="257175" y="877888"/>
          <a:ext cx="11677650" cy="5386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0C478B81-FCCB-EA98-D799-24177C6F8912}"/>
              </a:ext>
            </a:extLst>
          </p:cNvPr>
          <p:cNvSpPr/>
          <p:nvPr/>
        </p:nvSpPr>
        <p:spPr>
          <a:xfrm>
            <a:off x="9393379" y="1584322"/>
            <a:ext cx="685800" cy="66050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slope"/>
            <a:bevelB prst="slope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C:\Program Files (x86)\Microsoft Office\MEDIA\CAGCAT10\j0293844.wmf">
            <a:extLst>
              <a:ext uri="{FF2B5EF4-FFF2-40B4-BE49-F238E27FC236}">
                <a16:creationId xmlns:a16="http://schemas.microsoft.com/office/drawing/2014/main" id="{DA3E829A-2DC6-BCE5-CF32-60A4C6A9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4B94D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24588"/>
            <a:ext cx="1158994" cy="12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Program Files (x86)\Microsoft Office\MEDIA\CAGCAT10\j0222015.wmf">
            <a:extLst>
              <a:ext uri="{FF2B5EF4-FFF2-40B4-BE49-F238E27FC236}">
                <a16:creationId xmlns:a16="http://schemas.microsoft.com/office/drawing/2014/main" id="{83B258E9-06D1-56C7-19AD-45E8901F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B8102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42" y="4386487"/>
            <a:ext cx="1285608" cy="1228282"/>
          </a:xfrm>
          <a:prstGeom prst="rect">
            <a:avLst/>
          </a:prstGeom>
          <a:noFill/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031127A5-0E36-73EC-9A38-4F84FBA65A64}"/>
              </a:ext>
            </a:extLst>
          </p:cNvPr>
          <p:cNvGraphicFramePr/>
          <p:nvPr/>
        </p:nvGraphicFramePr>
        <p:xfrm>
          <a:off x="6858000" y="3860800"/>
          <a:ext cx="3657600" cy="241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FA6FB19-CD62-B069-2E74-FEFE00F0770D}"/>
              </a:ext>
            </a:extLst>
          </p:cNvPr>
          <p:cNvSpPr txBox="1"/>
          <p:nvPr/>
        </p:nvSpPr>
        <p:spPr>
          <a:xfrm>
            <a:off x="3886200" y="556267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Clear Targets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45D9F3-5A22-1F67-E028-C768C6C7FDF0}"/>
              </a:ext>
            </a:extLst>
          </p:cNvPr>
          <p:cNvSpPr txBox="1"/>
          <p:nvPr/>
        </p:nvSpPr>
        <p:spPr>
          <a:xfrm>
            <a:off x="5826021" y="561477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Funding Commitment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4E66-C646-0798-DFBB-8C5263C683BA}"/>
              </a:ext>
            </a:extLst>
          </p:cNvPr>
          <p:cNvSpPr txBox="1"/>
          <p:nvPr/>
        </p:nvSpPr>
        <p:spPr>
          <a:xfrm>
            <a:off x="4841400" y="717770"/>
            <a:ext cx="46101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2013-Current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Expansion to public health scale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921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1BD0182-5789-06C8-A582-0390D7616B61}"/>
              </a:ext>
            </a:extLst>
          </p:cNvPr>
          <p:cNvSpPr txBox="1">
            <a:spLocks/>
          </p:cNvSpPr>
          <p:nvPr/>
        </p:nvSpPr>
        <p:spPr>
          <a:xfrm>
            <a:off x="550863" y="179025"/>
            <a:ext cx="11090274" cy="675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Towards sustaining VMMC</a:t>
            </a:r>
          </a:p>
        </p:txBody>
      </p:sp>
      <p:pic>
        <p:nvPicPr>
          <p:cNvPr id="3" name="Picture 2" descr="Fig. 1">
            <a:extLst>
              <a:ext uri="{FF2B5EF4-FFF2-40B4-BE49-F238E27FC236}">
                <a16:creationId xmlns:a16="http://schemas.microsoft.com/office/drawing/2014/main" id="{08BE8FA9-C354-39C9-E531-43A63388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0" y="1670893"/>
            <a:ext cx="8134316" cy="3782456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 framework for voluntary medical male circumcision: effective HIV prevention and a gateway to improved adolescent boys' &amp; men's health in Eastern and Southern Africa by 2021">
            <a:extLst>
              <a:ext uri="{FF2B5EF4-FFF2-40B4-BE49-F238E27FC236}">
                <a16:creationId xmlns:a16="http://schemas.microsoft.com/office/drawing/2014/main" id="{14F8C7E9-CC27-5319-8DAB-6D3A425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445" y="1670893"/>
            <a:ext cx="2938909" cy="4173599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7BFF542-81A2-69FE-2485-7D08E63BC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943" y="5939672"/>
            <a:ext cx="1710057" cy="9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1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A55193-305C-9ED8-3768-BC4C588B3F5B}"/>
              </a:ext>
            </a:extLst>
          </p:cNvPr>
          <p:cNvSpPr txBox="1"/>
          <p:nvPr/>
        </p:nvSpPr>
        <p:spPr>
          <a:xfrm>
            <a:off x="1" y="3116"/>
            <a:ext cx="12192000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GB" sz="2400" dirty="0"/>
              <a:t>37.5 million men and boys accessed VMMC package of services by 2023 - </a:t>
            </a:r>
            <a:br>
              <a:rPr lang="en-GB" sz="2400" dirty="0"/>
            </a:br>
            <a:r>
              <a:rPr lang="en-GB" sz="2400" dirty="0"/>
              <a:t>But VMMC, other prevention and treatment coverage for men &amp; boys remains far from targets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7347A5-FE53-8249-986C-45E6DA406FBB}"/>
              </a:ext>
            </a:extLst>
          </p:cNvPr>
          <p:cNvSpPr txBox="1"/>
          <p:nvPr/>
        </p:nvSpPr>
        <p:spPr>
          <a:xfrm>
            <a:off x="0" y="6398836"/>
            <a:ext cx="8404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Sources: Coverage maps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special analysis by Avernir Health through the UNAIDS-led VMMC data workstream. Analysis done using DMPPT2 Tool and integrated 3MC model using data up and until 2023.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VMMC progress over time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UNAIDS Global AIDS Monitoring, 2023; </a:t>
            </a:r>
            <a:r>
              <a:rPr kumimoji="0" 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www.aidsinfo.unaids.org</a:t>
            </a:r>
            <a:r>
              <a:rPr kumimoji="0" 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CH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EC826-8F81-0B0D-BADB-5340FBB6622B}"/>
              </a:ext>
            </a:extLst>
          </p:cNvPr>
          <p:cNvSpPr txBox="1"/>
          <p:nvPr/>
        </p:nvSpPr>
        <p:spPr>
          <a:xfrm>
            <a:off x="76713" y="5188159"/>
            <a:ext cx="10090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Global HIV Prevention Coalition promotes an integrated combination and male SRH pillar approach for boys and men including HTS/ART and gender-transformative approaches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VMMC coverage remains far from reaching the 90% 2025 targets –and no full recovery after COVID-19 in terms of uptake and persistent funding gaps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C8B14D8-DF24-4703-BD67-D57AE67B337B}"/>
              </a:ext>
            </a:extLst>
          </p:cNvPr>
          <p:cNvGraphicFramePr>
            <a:graphicFrameLocks/>
          </p:cNvGraphicFramePr>
          <p:nvPr/>
        </p:nvGraphicFramePr>
        <p:xfrm>
          <a:off x="0" y="1393966"/>
          <a:ext cx="8219846" cy="365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5F38B14B-D376-2117-5271-BA6CD469E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625" t="33190" r="13907" b="12117"/>
          <a:stretch/>
        </p:blipFill>
        <p:spPr>
          <a:xfrm>
            <a:off x="8626280" y="1587487"/>
            <a:ext cx="2066082" cy="3200401"/>
          </a:xfrm>
          <a:prstGeom prst="rect">
            <a:avLst/>
          </a:prstGeom>
        </p:spPr>
      </p:pic>
      <p:pic>
        <p:nvPicPr>
          <p:cNvPr id="14" name="Picture 13" descr="A chart of a test&#10;&#10;Description automatically generated with low confidence">
            <a:extLst>
              <a:ext uri="{FF2B5EF4-FFF2-40B4-BE49-F238E27FC236}">
                <a16:creationId xmlns:a16="http://schemas.microsoft.com/office/drawing/2014/main" id="{39E28EC2-5DF1-B6A3-6FB1-9FA4BEE02A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596" y="2037182"/>
            <a:ext cx="1008709" cy="1952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8CDB4-2562-C929-ECA9-F5B15D7AE161}"/>
              </a:ext>
            </a:extLst>
          </p:cNvPr>
          <p:cNvSpPr txBox="1"/>
          <p:nvPr/>
        </p:nvSpPr>
        <p:spPr>
          <a:xfrm>
            <a:off x="-631371" y="1135750"/>
            <a:ext cx="7033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men and boys accessing  VMMC package of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FA80A-EDD5-29A6-D600-D5BC5E2F8B38}"/>
              </a:ext>
            </a:extLst>
          </p:cNvPr>
          <p:cNvSpPr txBox="1"/>
          <p:nvPr/>
        </p:nvSpPr>
        <p:spPr>
          <a:xfrm>
            <a:off x="7599240" y="1132959"/>
            <a:ext cx="51360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Estimated coverage of VMMC among men 15-49</a:t>
            </a:r>
          </a:p>
        </p:txBody>
      </p:sp>
    </p:spTree>
    <p:extLst>
      <p:ext uri="{BB962C8B-B14F-4D97-AF65-F5344CB8AC3E}">
        <p14:creationId xmlns:p14="http://schemas.microsoft.com/office/powerpoint/2010/main" val="422595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24" y="6086183"/>
            <a:ext cx="1206031" cy="647658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AD0BEBF-B00F-6E6E-7F8B-95D0D3DD4C97}"/>
              </a:ext>
              <a:ext uri="{147F2762-F138-4A5C-976F-8EAC2B608ADB}">
                <a16:predDERef xmlns:a16="http://schemas.microsoft.com/office/drawing/2014/main" pred="{2D79D07E-877A-4C34-9BD6-786F94FFC6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008893"/>
              </p:ext>
            </p:extLst>
          </p:nvPr>
        </p:nvGraphicFramePr>
        <p:xfrm>
          <a:off x="4556234" y="26411"/>
          <a:ext cx="7593721" cy="6248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FA691A-9CC1-C222-B7B7-A15F62931AEA}"/>
              </a:ext>
            </a:extLst>
          </p:cNvPr>
          <p:cNvSpPr txBox="1"/>
          <p:nvPr/>
        </p:nvSpPr>
        <p:spPr>
          <a:xfrm>
            <a:off x="0" y="3118896"/>
            <a:ext cx="4181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0" i="0" u="none" strike="noStrike" baseline="0">
                <a:solidFill>
                  <a:srgbClr val="000000"/>
                </a:solidFill>
                <a:latin typeface="Avenir-Black"/>
              </a:defRPr>
            </a:lvl1pPr>
          </a:lstStyle>
          <a:p>
            <a:r>
              <a:rPr lang="en-US" dirty="0"/>
              <a:t>Self-reported medical circumcision among men aged 15 years and older, by wealth status, priority countries with available data, 2015–2019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D5FB5E-DC8D-E490-93C4-C0C7ABAC8F69}"/>
              </a:ext>
            </a:extLst>
          </p:cNvPr>
          <p:cNvSpPr txBox="1"/>
          <p:nvPr/>
        </p:nvSpPr>
        <p:spPr>
          <a:xfrm>
            <a:off x="42043" y="6369925"/>
            <a:ext cx="4356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Source: Population-based HIV Impact Assessments 2015–2019.</a:t>
            </a:r>
            <a:r>
              <a:rPr lang="en-US" sz="12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77CAF2-7587-13BC-B0A1-E32CDD658F9D}"/>
              </a:ext>
            </a:extLst>
          </p:cNvPr>
          <p:cNvSpPr txBox="1">
            <a:spLocks/>
          </p:cNvSpPr>
          <p:nvPr/>
        </p:nvSpPr>
        <p:spPr>
          <a:xfrm>
            <a:off x="0" y="26411"/>
            <a:ext cx="4992414" cy="21071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800" b="1" i="0" u="none" strike="noStrike" kern="100" cap="none" spc="0" normalizeH="0" baseline="0">
                <a:ln>
                  <a:noFill/>
                </a:ln>
                <a:solidFill>
                  <a:srgbClr val="43A9A0"/>
                </a:solidFill>
                <a:effectLst/>
                <a:uLnTx/>
                <a:uFillTx/>
                <a:latin typeface="Calibri Light" panose="020F0302020204030204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Voluntary medical male circumcision more often</a:t>
            </a:r>
          </a:p>
          <a:p>
            <a:r>
              <a:rPr lang="en-US" dirty="0"/>
              <a:t>reaches men in higher wealth strata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01954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qfqp5xuonur722qsscvsnckv49ipe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XVvCNHX0hPP2TmELkTJA"/>
</p:tagLst>
</file>

<file path=ppt/theme/theme1.xml><?xml version="1.0" encoding="utf-8"?>
<a:theme xmlns:a="http://schemas.openxmlformats.org/drawingml/2006/main" name="8_Custom Design">
  <a:themeElements>
    <a:clrScheme name="UNAIDS Ocean">
      <a:dk1>
        <a:sysClr val="windowText" lastClr="000000"/>
      </a:dk1>
      <a:lt1>
        <a:sysClr val="window" lastClr="FFFFFF"/>
      </a:lt1>
      <a:dk2>
        <a:srgbClr val="70C8BE"/>
      </a:dk2>
      <a:lt2>
        <a:srgbClr val="D8D5CF"/>
      </a:lt2>
      <a:accent1>
        <a:srgbClr val="70C8BE"/>
      </a:accent1>
      <a:accent2>
        <a:srgbClr val="E31837"/>
      </a:accent2>
      <a:accent3>
        <a:srgbClr val="00A99A"/>
      </a:accent3>
      <a:accent4>
        <a:srgbClr val="78BCC1"/>
      </a:accent4>
      <a:accent5>
        <a:srgbClr val="63CDF6"/>
      </a:accent5>
      <a:accent6>
        <a:srgbClr val="CDC88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Custom Design">
  <a:themeElements>
    <a:clrScheme name="UNAIDS Ocean">
      <a:dk1>
        <a:sysClr val="windowText" lastClr="000000"/>
      </a:dk1>
      <a:lt1>
        <a:sysClr val="window" lastClr="FFFFFF"/>
      </a:lt1>
      <a:dk2>
        <a:srgbClr val="70C8BE"/>
      </a:dk2>
      <a:lt2>
        <a:srgbClr val="D8D5CF"/>
      </a:lt2>
      <a:accent1>
        <a:srgbClr val="70C8BE"/>
      </a:accent1>
      <a:accent2>
        <a:srgbClr val="E31837"/>
      </a:accent2>
      <a:accent3>
        <a:srgbClr val="00A99A"/>
      </a:accent3>
      <a:accent4>
        <a:srgbClr val="78BCC1"/>
      </a:accent4>
      <a:accent5>
        <a:srgbClr val="63CDF6"/>
      </a:accent5>
      <a:accent6>
        <a:srgbClr val="CDC88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UNAIDS Ocean">
      <a:dk1>
        <a:sysClr val="windowText" lastClr="000000"/>
      </a:dk1>
      <a:lt1>
        <a:sysClr val="window" lastClr="FFFFFF"/>
      </a:lt1>
      <a:dk2>
        <a:srgbClr val="70C8BE"/>
      </a:dk2>
      <a:lt2>
        <a:srgbClr val="D8D5CF"/>
      </a:lt2>
      <a:accent1>
        <a:srgbClr val="70C8BE"/>
      </a:accent1>
      <a:accent2>
        <a:srgbClr val="E31837"/>
      </a:accent2>
      <a:accent3>
        <a:srgbClr val="00A99A"/>
      </a:accent3>
      <a:accent4>
        <a:srgbClr val="78BCC1"/>
      </a:accent4>
      <a:accent5>
        <a:srgbClr val="63CDF6"/>
      </a:accent5>
      <a:accent6>
        <a:srgbClr val="CDC88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ustom Design">
  <a:themeElements>
    <a:clrScheme name="UNAIDS Ocean">
      <a:dk1>
        <a:sysClr val="windowText" lastClr="000000"/>
      </a:dk1>
      <a:lt1>
        <a:sysClr val="window" lastClr="FFFFFF"/>
      </a:lt1>
      <a:dk2>
        <a:srgbClr val="70C8BE"/>
      </a:dk2>
      <a:lt2>
        <a:srgbClr val="D8D5CF"/>
      </a:lt2>
      <a:accent1>
        <a:srgbClr val="70C8BE"/>
      </a:accent1>
      <a:accent2>
        <a:srgbClr val="E31837"/>
      </a:accent2>
      <a:accent3>
        <a:srgbClr val="00A99A"/>
      </a:accent3>
      <a:accent4>
        <a:srgbClr val="78BCC1"/>
      </a:accent4>
      <a:accent5>
        <a:srgbClr val="63CDF6"/>
      </a:accent5>
      <a:accent6>
        <a:srgbClr val="CDC88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c2e1cf9b-e1b6-44eb-8021-428c292d3eb5}" enabled="0" method="" siteId="{c2e1cf9b-e1b6-44eb-8021-428c292d3e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53985</TotalTime>
  <Words>1338</Words>
  <Application>Microsoft Office PowerPoint</Application>
  <PresentationFormat>Widescreen</PresentationFormat>
  <Paragraphs>130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Times New Roman</vt:lpstr>
      <vt:lpstr>Wingdings</vt:lpstr>
      <vt:lpstr>8_Custom Design</vt:lpstr>
      <vt:lpstr>12_Custom Design</vt:lpstr>
      <vt:lpstr>1_Custom Design</vt:lpstr>
      <vt:lpstr>5_Custom Design</vt:lpstr>
      <vt:lpstr>2_Office Theme</vt:lpstr>
      <vt:lpstr>14_Office Theme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MENHT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Global HIV Prevention Roadmap Baseline Survey</dc:title>
  <dc:creator>ZEMBE, Lycias</dc:creator>
  <cp:lastModifiedBy>BYARUHANGA, Buyinza Gloria</cp:lastModifiedBy>
  <cp:revision>15</cp:revision>
  <dcterms:created xsi:type="dcterms:W3CDTF">2023-05-09T22:19:46Z</dcterms:created>
  <dcterms:modified xsi:type="dcterms:W3CDTF">2024-07-18T16:04:42Z</dcterms:modified>
</cp:coreProperties>
</file>