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5"/>
  </p:notesMasterIdLst>
  <p:sldIdLst>
    <p:sldId id="337" r:id="rId2"/>
    <p:sldId id="377" r:id="rId3"/>
    <p:sldId id="320" r:id="rId4"/>
    <p:sldId id="321" r:id="rId5"/>
    <p:sldId id="319" r:id="rId6"/>
    <p:sldId id="379" r:id="rId7"/>
    <p:sldId id="382" r:id="rId8"/>
    <p:sldId id="315" r:id="rId9"/>
    <p:sldId id="383" r:id="rId10"/>
    <p:sldId id="385" r:id="rId11"/>
    <p:sldId id="329" r:id="rId12"/>
    <p:sldId id="386" r:id="rId13"/>
    <p:sldId id="376"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6B9690C-B91F-15F6-66CA-D99C06D2E4DD}" name="Katharine Kripke" initials="KK" userId="S::kkripke@futuresinstitute.org::737067a8-ce4c-468f-a99a-57252e8500d5"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E31315"/>
    <a:srgbClr val="327B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54" autoAdjust="0"/>
    <p:restoredTop sz="86016" autoAdjust="0"/>
  </p:normalViewPr>
  <p:slideViewPr>
    <p:cSldViewPr snapToGrid="0">
      <p:cViewPr varScale="1">
        <p:scale>
          <a:sx n="95" d="100"/>
          <a:sy n="95" d="100"/>
        </p:scale>
        <p:origin x="1152" y="84"/>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Incidence, 15-49, Both</a:t>
            </a:r>
            <a:r>
              <a:rPr lang="en-US" baseline="0" dirty="0"/>
              <a:t> Sexes</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2010</c:v>
                </c:pt>
              </c:strCache>
            </c:strRef>
          </c:tx>
          <c:spPr>
            <a:solidFill>
              <a:schemeClr val="accent1"/>
            </a:solidFill>
            <a:ln>
              <a:noFill/>
            </a:ln>
            <a:effectLst/>
          </c:spPr>
          <c:invertIfNegative val="0"/>
          <c:errBars>
            <c:errBarType val="both"/>
            <c:errValType val="cust"/>
            <c:noEndCap val="0"/>
            <c:plus>
              <c:numRef>
                <c:f>Sheet1!$E$2:$E$15</c:f>
                <c:numCache>
                  <c:formatCode>General</c:formatCode>
                  <c:ptCount val="14"/>
                  <c:pt idx="0">
                    <c:v>7.0000000000000007E-2</c:v>
                  </c:pt>
                  <c:pt idx="1">
                    <c:v>0.33000000000000007</c:v>
                  </c:pt>
                  <c:pt idx="2">
                    <c:v>6.4000000000000001E-2</c:v>
                  </c:pt>
                  <c:pt idx="3">
                    <c:v>0.2</c:v>
                  </c:pt>
                  <c:pt idx="4">
                    <c:v>0.32</c:v>
                  </c:pt>
                  <c:pt idx="5">
                    <c:v>0.08</c:v>
                  </c:pt>
                  <c:pt idx="6">
                    <c:v>0.14000000000000001</c:v>
                  </c:pt>
                  <c:pt idx="7">
                    <c:v>0.16</c:v>
                  </c:pt>
                  <c:pt idx="8">
                    <c:v>0.04</c:v>
                  </c:pt>
                  <c:pt idx="9">
                    <c:v>0.56000000000000005</c:v>
                  </c:pt>
                  <c:pt idx="10">
                    <c:v>0.06</c:v>
                  </c:pt>
                  <c:pt idx="11">
                    <c:v>0.06</c:v>
                  </c:pt>
                  <c:pt idx="12">
                    <c:v>0.14000000000000001</c:v>
                  </c:pt>
                  <c:pt idx="13">
                    <c:v>0.43</c:v>
                  </c:pt>
                </c:numCache>
              </c:numRef>
            </c:plus>
            <c:minus>
              <c:numRef>
                <c:f>Sheet1!$D$2:$D$15</c:f>
                <c:numCache>
                  <c:formatCode>General</c:formatCode>
                  <c:ptCount val="14"/>
                  <c:pt idx="0">
                    <c:v>0.06</c:v>
                  </c:pt>
                  <c:pt idx="1">
                    <c:v>0.21</c:v>
                  </c:pt>
                  <c:pt idx="2">
                    <c:v>2.7E-2</c:v>
                  </c:pt>
                  <c:pt idx="3">
                    <c:v>0.13</c:v>
                  </c:pt>
                  <c:pt idx="4">
                    <c:v>0.23</c:v>
                  </c:pt>
                  <c:pt idx="5">
                    <c:v>0.09</c:v>
                  </c:pt>
                  <c:pt idx="6">
                    <c:v>0.11</c:v>
                  </c:pt>
                  <c:pt idx="7">
                    <c:v>0.09</c:v>
                  </c:pt>
                  <c:pt idx="8">
                    <c:v>0.02</c:v>
                  </c:pt>
                  <c:pt idx="9">
                    <c:v>0.44</c:v>
                  </c:pt>
                  <c:pt idx="10">
                    <c:v>0.04</c:v>
                  </c:pt>
                  <c:pt idx="11">
                    <c:v>0.05</c:v>
                  </c:pt>
                  <c:pt idx="12">
                    <c:v>0.09</c:v>
                  </c:pt>
                  <c:pt idx="13">
                    <c:v>0.32</c:v>
                  </c:pt>
                </c:numCache>
              </c:numRef>
            </c:minus>
            <c:spPr>
              <a:noFill/>
              <a:ln w="9525" cap="flat" cmpd="sng" algn="ctr">
                <a:solidFill>
                  <a:schemeClr val="tx1">
                    <a:lumMod val="65000"/>
                    <a:lumOff val="35000"/>
                  </a:schemeClr>
                </a:solidFill>
                <a:round/>
              </a:ln>
              <a:effectLst/>
            </c:spPr>
          </c:errBars>
          <c:cat>
            <c:strRef>
              <c:f>Sheet1!$A$2:$A$15</c:f>
              <c:strCache>
                <c:ptCount val="14"/>
                <c:pt idx="0">
                  <c:v>Botswana</c:v>
                </c:pt>
                <c:pt idx="1">
                  <c:v>Eswatini</c:v>
                </c:pt>
                <c:pt idx="2">
                  <c:v>Ethiopia</c:v>
                </c:pt>
                <c:pt idx="3">
                  <c:v>Kenya</c:v>
                </c:pt>
                <c:pt idx="4">
                  <c:v>Lesotho</c:v>
                </c:pt>
                <c:pt idx="5">
                  <c:v>Malawi</c:v>
                </c:pt>
                <c:pt idx="6">
                  <c:v>Mozambique</c:v>
                </c:pt>
                <c:pt idx="7">
                  <c:v>Namibia</c:v>
                </c:pt>
                <c:pt idx="8">
                  <c:v>Rwanda</c:v>
                </c:pt>
                <c:pt idx="9">
                  <c:v>South Africa</c:v>
                </c:pt>
                <c:pt idx="10">
                  <c:v>Tanzania</c:v>
                </c:pt>
                <c:pt idx="11">
                  <c:v>Uganda</c:v>
                </c:pt>
                <c:pt idx="12">
                  <c:v>Zambia</c:v>
                </c:pt>
                <c:pt idx="13">
                  <c:v>Zimbabwe</c:v>
                </c:pt>
              </c:strCache>
            </c:strRef>
          </c:cat>
          <c:val>
            <c:numRef>
              <c:f>Sheet1!$B$2:$B$15</c:f>
              <c:numCache>
                <c:formatCode>General</c:formatCode>
                <c:ptCount val="14"/>
                <c:pt idx="0">
                  <c:v>1.31</c:v>
                </c:pt>
                <c:pt idx="1">
                  <c:v>3.2</c:v>
                </c:pt>
                <c:pt idx="2">
                  <c:v>0.05</c:v>
                </c:pt>
                <c:pt idx="3">
                  <c:v>0.28999999999999998</c:v>
                </c:pt>
                <c:pt idx="4">
                  <c:v>2.23</c:v>
                </c:pt>
                <c:pt idx="5">
                  <c:v>0.69</c:v>
                </c:pt>
                <c:pt idx="6">
                  <c:v>1.27</c:v>
                </c:pt>
                <c:pt idx="7">
                  <c:v>0.91</c:v>
                </c:pt>
                <c:pt idx="8">
                  <c:v>0.19</c:v>
                </c:pt>
                <c:pt idx="9">
                  <c:v>0.31</c:v>
                </c:pt>
                <c:pt idx="10">
                  <c:v>0.35</c:v>
                </c:pt>
                <c:pt idx="11">
                  <c:v>0.62</c:v>
                </c:pt>
                <c:pt idx="12">
                  <c:v>0.92</c:v>
                </c:pt>
                <c:pt idx="13">
                  <c:v>1.08</c:v>
                </c:pt>
              </c:numCache>
            </c:numRef>
          </c:val>
          <c:extLst>
            <c:ext xmlns:c16="http://schemas.microsoft.com/office/drawing/2014/chart" uri="{C3380CC4-5D6E-409C-BE32-E72D297353CC}">
              <c16:uniqueId val="{00000000-91E7-40D4-93FA-9BF272370EDF}"/>
            </c:ext>
          </c:extLst>
        </c:ser>
        <c:ser>
          <c:idx val="1"/>
          <c:order val="1"/>
          <c:tx>
            <c:strRef>
              <c:f>Sheet1!$C$1</c:f>
              <c:strCache>
                <c:ptCount val="1"/>
                <c:pt idx="0">
                  <c:v>2023</c:v>
                </c:pt>
              </c:strCache>
            </c:strRef>
          </c:tx>
          <c:spPr>
            <a:solidFill>
              <a:schemeClr val="accent2"/>
            </a:solidFill>
            <a:ln>
              <a:noFill/>
            </a:ln>
            <a:effectLst/>
          </c:spPr>
          <c:invertIfNegative val="0"/>
          <c:errBars>
            <c:errBarType val="both"/>
            <c:errValType val="cust"/>
            <c:noEndCap val="0"/>
            <c:plus>
              <c:numRef>
                <c:f>Sheet1!$G$2:$G$15</c:f>
                <c:numCache>
                  <c:formatCode>General</c:formatCode>
                  <c:ptCount val="14"/>
                  <c:pt idx="0">
                    <c:v>0.08</c:v>
                  </c:pt>
                  <c:pt idx="1">
                    <c:v>0.1</c:v>
                  </c:pt>
                  <c:pt idx="2">
                    <c:v>1.4999999999999999E-2</c:v>
                  </c:pt>
                  <c:pt idx="3">
                    <c:v>0.04</c:v>
                  </c:pt>
                  <c:pt idx="4">
                    <c:v>0.2</c:v>
                  </c:pt>
                  <c:pt idx="5">
                    <c:v>0.04</c:v>
                  </c:pt>
                  <c:pt idx="6">
                    <c:v>0.12</c:v>
                  </c:pt>
                  <c:pt idx="7">
                    <c:v>0.08</c:v>
                  </c:pt>
                  <c:pt idx="8">
                    <c:v>0.01</c:v>
                  </c:pt>
                  <c:pt idx="9">
                    <c:v>0.21</c:v>
                  </c:pt>
                  <c:pt idx="10">
                    <c:v>0.02</c:v>
                  </c:pt>
                  <c:pt idx="11">
                    <c:v>7.0000000000000007E-2</c:v>
                  </c:pt>
                  <c:pt idx="12">
                    <c:v>0.04</c:v>
                  </c:pt>
                  <c:pt idx="13">
                    <c:v>0.06</c:v>
                  </c:pt>
                </c:numCache>
              </c:numRef>
            </c:plus>
            <c:minus>
              <c:numRef>
                <c:f>Sheet1!$F$2:$F$15</c:f>
                <c:numCache>
                  <c:formatCode>General</c:formatCode>
                  <c:ptCount val="14"/>
                  <c:pt idx="0">
                    <c:v>0.06</c:v>
                  </c:pt>
                  <c:pt idx="1">
                    <c:v>0.1</c:v>
                  </c:pt>
                  <c:pt idx="2">
                    <c:v>6.0000000000000001E-3</c:v>
                  </c:pt>
                  <c:pt idx="3">
                    <c:v>0.03</c:v>
                  </c:pt>
                  <c:pt idx="4">
                    <c:v>0.14000000000000001</c:v>
                  </c:pt>
                  <c:pt idx="5">
                    <c:v>0.03</c:v>
                  </c:pt>
                  <c:pt idx="6">
                    <c:v>0.11</c:v>
                  </c:pt>
                  <c:pt idx="7">
                    <c:v>0.09</c:v>
                  </c:pt>
                  <c:pt idx="8">
                    <c:v>0.01</c:v>
                  </c:pt>
                  <c:pt idx="9">
                    <c:v>0.11</c:v>
                  </c:pt>
                  <c:pt idx="10">
                    <c:v>0.02</c:v>
                  </c:pt>
                  <c:pt idx="11">
                    <c:v>0.04</c:v>
                  </c:pt>
                  <c:pt idx="12">
                    <c:v>0.05</c:v>
                  </c:pt>
                  <c:pt idx="13">
                    <c:v>0.05</c:v>
                  </c:pt>
                </c:numCache>
              </c:numRef>
            </c:minus>
            <c:spPr>
              <a:noFill/>
              <a:ln w="9525" cap="flat" cmpd="sng" algn="ctr">
                <a:solidFill>
                  <a:schemeClr val="tx1">
                    <a:lumMod val="65000"/>
                    <a:lumOff val="35000"/>
                  </a:schemeClr>
                </a:solidFill>
                <a:round/>
              </a:ln>
              <a:effectLst/>
            </c:spPr>
          </c:errBars>
          <c:cat>
            <c:strRef>
              <c:f>Sheet1!$A$2:$A$15</c:f>
              <c:strCache>
                <c:ptCount val="14"/>
                <c:pt idx="0">
                  <c:v>Botswana</c:v>
                </c:pt>
                <c:pt idx="1">
                  <c:v>Eswatini</c:v>
                </c:pt>
                <c:pt idx="2">
                  <c:v>Ethiopia</c:v>
                </c:pt>
                <c:pt idx="3">
                  <c:v>Kenya</c:v>
                </c:pt>
                <c:pt idx="4">
                  <c:v>Lesotho</c:v>
                </c:pt>
                <c:pt idx="5">
                  <c:v>Malawi</c:v>
                </c:pt>
                <c:pt idx="6">
                  <c:v>Mozambique</c:v>
                </c:pt>
                <c:pt idx="7">
                  <c:v>Namibia</c:v>
                </c:pt>
                <c:pt idx="8">
                  <c:v>Rwanda</c:v>
                </c:pt>
                <c:pt idx="9">
                  <c:v>South Africa</c:v>
                </c:pt>
                <c:pt idx="10">
                  <c:v>Tanzania</c:v>
                </c:pt>
                <c:pt idx="11">
                  <c:v>Uganda</c:v>
                </c:pt>
                <c:pt idx="12">
                  <c:v>Zambia</c:v>
                </c:pt>
                <c:pt idx="13">
                  <c:v>Zimbabwe</c:v>
                </c:pt>
              </c:strCache>
            </c:strRef>
          </c:cat>
          <c:val>
            <c:numRef>
              <c:f>Sheet1!$C$2:$C$15</c:f>
              <c:numCache>
                <c:formatCode>General</c:formatCode>
                <c:ptCount val="14"/>
                <c:pt idx="0">
                  <c:v>0.32</c:v>
                </c:pt>
                <c:pt idx="1">
                  <c:v>0.77</c:v>
                </c:pt>
                <c:pt idx="2">
                  <c:v>0.01</c:v>
                </c:pt>
                <c:pt idx="3">
                  <c:v>4.3999999999999997E-2</c:v>
                </c:pt>
                <c:pt idx="4">
                  <c:v>0.5</c:v>
                </c:pt>
                <c:pt idx="5">
                  <c:v>0.01</c:v>
                </c:pt>
                <c:pt idx="6">
                  <c:v>0.45</c:v>
                </c:pt>
                <c:pt idx="7">
                  <c:v>0.38</c:v>
                </c:pt>
                <c:pt idx="8">
                  <c:v>0.04</c:v>
                </c:pt>
                <c:pt idx="9">
                  <c:v>0.46</c:v>
                </c:pt>
                <c:pt idx="10">
                  <c:v>0.16</c:v>
                </c:pt>
                <c:pt idx="11">
                  <c:v>0.16</c:v>
                </c:pt>
                <c:pt idx="12">
                  <c:v>0.21</c:v>
                </c:pt>
                <c:pt idx="13">
                  <c:v>0.14799999999999999</c:v>
                </c:pt>
              </c:numCache>
            </c:numRef>
          </c:val>
          <c:extLst>
            <c:ext xmlns:c16="http://schemas.microsoft.com/office/drawing/2014/chart" uri="{C3380CC4-5D6E-409C-BE32-E72D297353CC}">
              <c16:uniqueId val="{00000001-91E7-40D4-93FA-9BF272370EDF}"/>
            </c:ext>
          </c:extLst>
        </c:ser>
        <c:dLbls>
          <c:showLegendKey val="0"/>
          <c:showVal val="0"/>
          <c:showCatName val="0"/>
          <c:showSerName val="0"/>
          <c:showPercent val="0"/>
          <c:showBubbleSize val="0"/>
        </c:dLbls>
        <c:gapWidth val="100"/>
        <c:overlap val="-27"/>
        <c:axId val="626924376"/>
        <c:axId val="626924704"/>
      </c:barChart>
      <c:catAx>
        <c:axId val="6269243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26924704"/>
        <c:crosses val="autoZero"/>
        <c:auto val="1"/>
        <c:lblAlgn val="ctr"/>
        <c:lblOffset val="100"/>
        <c:noMultiLvlLbl val="0"/>
      </c:catAx>
      <c:valAx>
        <c:axId val="62692470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a:t>Percent of Susceptible</a:t>
                </a:r>
                <a:r>
                  <a:rPr lang="en-US" baseline="0" dirty="0"/>
                  <a:t> Population Newly Infected</a:t>
                </a:r>
                <a:endParaRPr lang="en-US" dirty="0"/>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269243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Treatment Cascade, 2023</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Proportion of PLHIV who know their status</c:v>
                </c:pt>
              </c:strCache>
            </c:strRef>
          </c:tx>
          <c:spPr>
            <a:solidFill>
              <a:schemeClr val="accent1"/>
            </a:solidFill>
            <a:ln>
              <a:noFill/>
            </a:ln>
            <a:effectLst/>
          </c:spPr>
          <c:invertIfNegative val="0"/>
          <c:cat>
            <c:strRef>
              <c:f>Sheet1!$A$2:$A$15</c:f>
              <c:strCache>
                <c:ptCount val="14"/>
                <c:pt idx="0">
                  <c:v>Botswana</c:v>
                </c:pt>
                <c:pt idx="1">
                  <c:v>Eswatini</c:v>
                </c:pt>
                <c:pt idx="2">
                  <c:v>Ethiopia</c:v>
                </c:pt>
                <c:pt idx="3">
                  <c:v>Kenya</c:v>
                </c:pt>
                <c:pt idx="4">
                  <c:v>Lesotho</c:v>
                </c:pt>
                <c:pt idx="5">
                  <c:v>Malawi</c:v>
                </c:pt>
                <c:pt idx="6">
                  <c:v>Mozambique</c:v>
                </c:pt>
                <c:pt idx="7">
                  <c:v>Namibia</c:v>
                </c:pt>
                <c:pt idx="8">
                  <c:v>Rwanda</c:v>
                </c:pt>
                <c:pt idx="9">
                  <c:v>South Africa</c:v>
                </c:pt>
                <c:pt idx="10">
                  <c:v>Tanzania</c:v>
                </c:pt>
                <c:pt idx="11">
                  <c:v>Uganda</c:v>
                </c:pt>
                <c:pt idx="12">
                  <c:v>Zambia</c:v>
                </c:pt>
                <c:pt idx="13">
                  <c:v>Zimbabwe</c:v>
                </c:pt>
              </c:strCache>
            </c:strRef>
          </c:cat>
          <c:val>
            <c:numRef>
              <c:f>Sheet1!$B$2:$B$15</c:f>
              <c:numCache>
                <c:formatCode>General</c:formatCode>
                <c:ptCount val="14"/>
                <c:pt idx="0">
                  <c:v>97</c:v>
                </c:pt>
                <c:pt idx="1">
                  <c:v>98</c:v>
                </c:pt>
                <c:pt idx="2">
                  <c:v>90</c:v>
                </c:pt>
                <c:pt idx="3">
                  <c:v>96</c:v>
                </c:pt>
                <c:pt idx="4">
                  <c:v>95</c:v>
                </c:pt>
                <c:pt idx="5">
                  <c:v>95</c:v>
                </c:pt>
                <c:pt idx="6">
                  <c:v>89</c:v>
                </c:pt>
                <c:pt idx="7">
                  <c:v>93</c:v>
                </c:pt>
                <c:pt idx="8">
                  <c:v>96</c:v>
                </c:pt>
                <c:pt idx="9">
                  <c:v>95</c:v>
                </c:pt>
                <c:pt idx="10">
                  <c:v>87</c:v>
                </c:pt>
                <c:pt idx="11">
                  <c:v>92</c:v>
                </c:pt>
                <c:pt idx="12">
                  <c:v>96</c:v>
                </c:pt>
                <c:pt idx="13">
                  <c:v>95</c:v>
                </c:pt>
              </c:numCache>
            </c:numRef>
          </c:val>
          <c:extLst>
            <c:ext xmlns:c16="http://schemas.microsoft.com/office/drawing/2014/chart" uri="{C3380CC4-5D6E-409C-BE32-E72D297353CC}">
              <c16:uniqueId val="{00000000-96E4-42DD-A301-A718BBD42CEF}"/>
            </c:ext>
          </c:extLst>
        </c:ser>
        <c:ser>
          <c:idx val="1"/>
          <c:order val="1"/>
          <c:tx>
            <c:strRef>
              <c:f>Sheet1!$C$1</c:f>
              <c:strCache>
                <c:ptCount val="1"/>
                <c:pt idx="0">
                  <c:v>Proportion of those who know their status on ART</c:v>
                </c:pt>
              </c:strCache>
            </c:strRef>
          </c:tx>
          <c:spPr>
            <a:solidFill>
              <a:schemeClr val="accent2"/>
            </a:solidFill>
            <a:ln>
              <a:noFill/>
            </a:ln>
            <a:effectLst/>
          </c:spPr>
          <c:invertIfNegative val="0"/>
          <c:cat>
            <c:strRef>
              <c:f>Sheet1!$A$2:$A$15</c:f>
              <c:strCache>
                <c:ptCount val="14"/>
                <c:pt idx="0">
                  <c:v>Botswana</c:v>
                </c:pt>
                <c:pt idx="1">
                  <c:v>Eswatini</c:v>
                </c:pt>
                <c:pt idx="2">
                  <c:v>Ethiopia</c:v>
                </c:pt>
                <c:pt idx="3">
                  <c:v>Kenya</c:v>
                </c:pt>
                <c:pt idx="4">
                  <c:v>Lesotho</c:v>
                </c:pt>
                <c:pt idx="5">
                  <c:v>Malawi</c:v>
                </c:pt>
                <c:pt idx="6">
                  <c:v>Mozambique</c:v>
                </c:pt>
                <c:pt idx="7">
                  <c:v>Namibia</c:v>
                </c:pt>
                <c:pt idx="8">
                  <c:v>Rwanda</c:v>
                </c:pt>
                <c:pt idx="9">
                  <c:v>South Africa</c:v>
                </c:pt>
                <c:pt idx="10">
                  <c:v>Tanzania</c:v>
                </c:pt>
                <c:pt idx="11">
                  <c:v>Uganda</c:v>
                </c:pt>
                <c:pt idx="12">
                  <c:v>Zambia</c:v>
                </c:pt>
                <c:pt idx="13">
                  <c:v>Zimbabwe</c:v>
                </c:pt>
              </c:strCache>
            </c:strRef>
          </c:cat>
          <c:val>
            <c:numRef>
              <c:f>Sheet1!$C$2:$C$15</c:f>
              <c:numCache>
                <c:formatCode>General</c:formatCode>
                <c:ptCount val="14"/>
                <c:pt idx="0">
                  <c:v>98</c:v>
                </c:pt>
                <c:pt idx="1">
                  <c:v>95</c:v>
                </c:pt>
                <c:pt idx="2">
                  <c:v>94</c:v>
                </c:pt>
                <c:pt idx="3">
                  <c:v>98</c:v>
                </c:pt>
                <c:pt idx="4">
                  <c:v>94</c:v>
                </c:pt>
                <c:pt idx="5">
                  <c:v>96</c:v>
                </c:pt>
                <c:pt idx="6">
                  <c:v>97</c:v>
                </c:pt>
                <c:pt idx="7">
                  <c:v>95</c:v>
                </c:pt>
                <c:pt idx="8">
                  <c:v>98</c:v>
                </c:pt>
                <c:pt idx="9">
                  <c:v>81</c:v>
                </c:pt>
                <c:pt idx="10">
                  <c:v>94</c:v>
                </c:pt>
                <c:pt idx="11">
                  <c:v>90</c:v>
                </c:pt>
                <c:pt idx="12">
                  <c:v>98</c:v>
                </c:pt>
                <c:pt idx="13">
                  <c:v>98</c:v>
                </c:pt>
              </c:numCache>
            </c:numRef>
          </c:val>
          <c:extLst>
            <c:ext xmlns:c16="http://schemas.microsoft.com/office/drawing/2014/chart" uri="{C3380CC4-5D6E-409C-BE32-E72D297353CC}">
              <c16:uniqueId val="{00000001-96E4-42DD-A301-A718BBD42CEF}"/>
            </c:ext>
          </c:extLst>
        </c:ser>
        <c:ser>
          <c:idx val="2"/>
          <c:order val="2"/>
          <c:tx>
            <c:strRef>
              <c:f>Sheet1!$D$1</c:f>
              <c:strCache>
                <c:ptCount val="1"/>
                <c:pt idx="0">
                  <c:v>Proportion of those on ART that are virally suppressed</c:v>
                </c:pt>
              </c:strCache>
            </c:strRef>
          </c:tx>
          <c:spPr>
            <a:solidFill>
              <a:schemeClr val="accent3"/>
            </a:solidFill>
            <a:ln>
              <a:noFill/>
            </a:ln>
            <a:effectLst/>
          </c:spPr>
          <c:invertIfNegative val="0"/>
          <c:cat>
            <c:strRef>
              <c:f>Sheet1!$A$2:$A$15</c:f>
              <c:strCache>
                <c:ptCount val="14"/>
                <c:pt idx="0">
                  <c:v>Botswana</c:v>
                </c:pt>
                <c:pt idx="1">
                  <c:v>Eswatini</c:v>
                </c:pt>
                <c:pt idx="2">
                  <c:v>Ethiopia</c:v>
                </c:pt>
                <c:pt idx="3">
                  <c:v>Kenya</c:v>
                </c:pt>
                <c:pt idx="4">
                  <c:v>Lesotho</c:v>
                </c:pt>
                <c:pt idx="5">
                  <c:v>Malawi</c:v>
                </c:pt>
                <c:pt idx="6">
                  <c:v>Mozambique</c:v>
                </c:pt>
                <c:pt idx="7">
                  <c:v>Namibia</c:v>
                </c:pt>
                <c:pt idx="8">
                  <c:v>Rwanda</c:v>
                </c:pt>
                <c:pt idx="9">
                  <c:v>South Africa</c:v>
                </c:pt>
                <c:pt idx="10">
                  <c:v>Tanzania</c:v>
                </c:pt>
                <c:pt idx="11">
                  <c:v>Uganda</c:v>
                </c:pt>
                <c:pt idx="12">
                  <c:v>Zambia</c:v>
                </c:pt>
                <c:pt idx="13">
                  <c:v>Zimbabwe</c:v>
                </c:pt>
              </c:strCache>
            </c:strRef>
          </c:cat>
          <c:val>
            <c:numRef>
              <c:f>Sheet1!$D$2:$D$15</c:f>
              <c:numCache>
                <c:formatCode>General</c:formatCode>
                <c:ptCount val="14"/>
                <c:pt idx="0">
                  <c:v>98</c:v>
                </c:pt>
                <c:pt idx="1">
                  <c:v>98</c:v>
                </c:pt>
                <c:pt idx="2">
                  <c:v>89</c:v>
                </c:pt>
                <c:pt idx="3">
                  <c:v>97</c:v>
                </c:pt>
                <c:pt idx="4">
                  <c:v>98</c:v>
                </c:pt>
                <c:pt idx="5">
                  <c:v>95</c:v>
                </c:pt>
                <c:pt idx="6">
                  <c:v>90</c:v>
                </c:pt>
                <c:pt idx="7">
                  <c:v>98</c:v>
                </c:pt>
                <c:pt idx="8">
                  <c:v>98</c:v>
                </c:pt>
                <c:pt idx="9">
                  <c:v>91</c:v>
                </c:pt>
                <c:pt idx="10">
                  <c:v>97</c:v>
                </c:pt>
                <c:pt idx="11">
                  <c:v>94</c:v>
                </c:pt>
                <c:pt idx="12">
                  <c:v>97</c:v>
                </c:pt>
                <c:pt idx="13">
                  <c:v>96</c:v>
                </c:pt>
              </c:numCache>
            </c:numRef>
          </c:val>
          <c:extLst>
            <c:ext xmlns:c16="http://schemas.microsoft.com/office/drawing/2014/chart" uri="{C3380CC4-5D6E-409C-BE32-E72D297353CC}">
              <c16:uniqueId val="{00000002-96E4-42DD-A301-A718BBD42CEF}"/>
            </c:ext>
          </c:extLst>
        </c:ser>
        <c:dLbls>
          <c:showLegendKey val="0"/>
          <c:showVal val="0"/>
          <c:showCatName val="0"/>
          <c:showSerName val="0"/>
          <c:showPercent val="0"/>
          <c:showBubbleSize val="0"/>
        </c:dLbls>
        <c:gapWidth val="219"/>
        <c:overlap val="-27"/>
        <c:axId val="634647728"/>
        <c:axId val="634648712"/>
      </c:barChart>
      <c:catAx>
        <c:axId val="6346477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34648712"/>
        <c:crosses val="autoZero"/>
        <c:auto val="1"/>
        <c:lblAlgn val="ctr"/>
        <c:lblOffset val="100"/>
        <c:noMultiLvlLbl val="0"/>
      </c:catAx>
      <c:valAx>
        <c:axId val="634648712"/>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346477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719626079348777E-2"/>
          <c:y val="4.0634926366194715E-2"/>
          <c:w val="0.73212065883068966"/>
          <c:h val="0.89779160397813096"/>
        </c:manualLayout>
      </c:layout>
      <c:lineChart>
        <c:grouping val="standard"/>
        <c:varyColors val="0"/>
        <c:ser>
          <c:idx val="0"/>
          <c:order val="0"/>
          <c:tx>
            <c:strRef>
              <c:f>Sheet1!$A$2</c:f>
              <c:strCache>
                <c:ptCount val="1"/>
                <c:pt idx="0">
                  <c:v>Botswana</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Pt>
            <c:idx val="13"/>
            <c:marker>
              <c:symbol val="none"/>
            </c:marker>
            <c:bubble3D val="0"/>
            <c:extLst>
              <c:ext xmlns:c16="http://schemas.microsoft.com/office/drawing/2014/chart" uri="{C3380CC4-5D6E-409C-BE32-E72D297353CC}">
                <c16:uniqueId val="{00000005-2997-4E37-A71A-01C8D195CB14}"/>
              </c:ext>
            </c:extLst>
          </c:dPt>
          <c:cat>
            <c:strRef>
              <c:f>Sheet1!$B$1:$Q$1</c:f>
              <c:strCache>
                <c:ptCount val="16"/>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strCache>
            </c:strRef>
          </c:cat>
          <c:val>
            <c:numRef>
              <c:f>Sheet1!$B$2:$Q$2</c:f>
              <c:numCache>
                <c:formatCode>General</c:formatCode>
                <c:ptCount val="16"/>
                <c:pt idx="5">
                  <c:v>24.3</c:v>
                </c:pt>
                <c:pt idx="7">
                  <c:v>50</c:v>
                </c:pt>
                <c:pt idx="13">
                  <c:v>48.4</c:v>
                </c:pt>
                <c:pt idx="15">
                  <c:v>47.9</c:v>
                </c:pt>
              </c:numCache>
            </c:numRef>
          </c:val>
          <c:smooth val="0"/>
          <c:extLst>
            <c:ext xmlns:c16="http://schemas.microsoft.com/office/drawing/2014/chart" uri="{C3380CC4-5D6E-409C-BE32-E72D297353CC}">
              <c16:uniqueId val="{00000000-994D-49C7-8EE5-7578D43D842E}"/>
            </c:ext>
          </c:extLst>
        </c:ser>
        <c:ser>
          <c:idx val="1"/>
          <c:order val="1"/>
          <c:tx>
            <c:strRef>
              <c:f>Sheet1!$A$3</c:f>
              <c:strCache>
                <c:ptCount val="1"/>
                <c:pt idx="0">
                  <c:v>Eswatini</c:v>
                </c:pt>
              </c:strCache>
            </c:strRef>
          </c:tx>
          <c:spPr>
            <a:ln w="28575" cap="rnd">
              <a:solidFill>
                <a:schemeClr val="accent2"/>
              </a:solidFill>
              <a:round/>
            </a:ln>
            <a:effectLst/>
          </c:spPr>
          <c:marker>
            <c:symbol val="none"/>
          </c:marker>
          <c:cat>
            <c:strRef>
              <c:f>Sheet1!$B$1:$Q$1</c:f>
              <c:strCache>
                <c:ptCount val="16"/>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strCache>
            </c:strRef>
          </c:cat>
          <c:val>
            <c:numRef>
              <c:f>Sheet1!$B$3:$Q$3</c:f>
              <c:numCache>
                <c:formatCode>General</c:formatCode>
                <c:ptCount val="16"/>
                <c:pt idx="8">
                  <c:v>26.7</c:v>
                </c:pt>
                <c:pt idx="9">
                  <c:v>30</c:v>
                </c:pt>
                <c:pt idx="13">
                  <c:v>47.2</c:v>
                </c:pt>
                <c:pt idx="15">
                  <c:v>53.2</c:v>
                </c:pt>
              </c:numCache>
            </c:numRef>
          </c:val>
          <c:smooth val="0"/>
          <c:extLst>
            <c:ext xmlns:c16="http://schemas.microsoft.com/office/drawing/2014/chart" uri="{C3380CC4-5D6E-409C-BE32-E72D297353CC}">
              <c16:uniqueId val="{00000001-994D-49C7-8EE5-7578D43D842E}"/>
            </c:ext>
          </c:extLst>
        </c:ser>
        <c:ser>
          <c:idx val="2"/>
          <c:order val="2"/>
          <c:tx>
            <c:strRef>
              <c:f>Sheet1!$A$4</c:f>
              <c:strCache>
                <c:ptCount val="1"/>
                <c:pt idx="0">
                  <c:v>Ethiopia</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dPt>
            <c:idx val="13"/>
            <c:marker>
              <c:symbol val="none"/>
            </c:marker>
            <c:bubble3D val="0"/>
            <c:extLst>
              <c:ext xmlns:c16="http://schemas.microsoft.com/office/drawing/2014/chart" uri="{C3380CC4-5D6E-409C-BE32-E72D297353CC}">
                <c16:uniqueId val="{0000000A-2997-4E37-A71A-01C8D195CB14}"/>
              </c:ext>
            </c:extLst>
          </c:dPt>
          <c:cat>
            <c:strRef>
              <c:f>Sheet1!$B$1:$Q$1</c:f>
              <c:strCache>
                <c:ptCount val="16"/>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strCache>
            </c:strRef>
          </c:cat>
          <c:val>
            <c:numRef>
              <c:f>Sheet1!$B$4:$Q$4</c:f>
              <c:numCache>
                <c:formatCode>General</c:formatCode>
                <c:ptCount val="16"/>
                <c:pt idx="3">
                  <c:v>91.8</c:v>
                </c:pt>
                <c:pt idx="8">
                  <c:v>91.3</c:v>
                </c:pt>
                <c:pt idx="9">
                  <c:v>93.2</c:v>
                </c:pt>
                <c:pt idx="15">
                  <c:v>94.4</c:v>
                </c:pt>
              </c:numCache>
            </c:numRef>
          </c:val>
          <c:smooth val="0"/>
          <c:extLst>
            <c:ext xmlns:c16="http://schemas.microsoft.com/office/drawing/2014/chart" uri="{C3380CC4-5D6E-409C-BE32-E72D297353CC}">
              <c16:uniqueId val="{00000002-994D-49C7-8EE5-7578D43D842E}"/>
            </c:ext>
          </c:extLst>
        </c:ser>
        <c:ser>
          <c:idx val="3"/>
          <c:order val="3"/>
          <c:tx>
            <c:strRef>
              <c:f>Sheet1!$A$5</c:f>
              <c:strCache>
                <c:ptCount val="1"/>
                <c:pt idx="0">
                  <c:v>Kenya</c:v>
                </c:pt>
              </c:strCache>
            </c:strRef>
          </c:tx>
          <c:spPr>
            <a:ln w="28575" cap="rnd">
              <a:solidFill>
                <a:schemeClr val="accent4"/>
              </a:solidFill>
              <a:round/>
            </a:ln>
            <a:effectLst/>
          </c:spPr>
          <c:marker>
            <c:symbol val="circle"/>
            <c:size val="5"/>
            <c:spPr>
              <a:solidFill>
                <a:schemeClr val="accent4"/>
              </a:solidFill>
              <a:ln w="9525">
                <a:solidFill>
                  <a:schemeClr val="accent4"/>
                </a:solidFill>
              </a:ln>
              <a:effectLst/>
            </c:spPr>
          </c:marker>
          <c:dPt>
            <c:idx val="13"/>
            <c:marker>
              <c:symbol val="none"/>
            </c:marker>
            <c:bubble3D val="0"/>
            <c:extLst>
              <c:ext xmlns:c16="http://schemas.microsoft.com/office/drawing/2014/chart" uri="{C3380CC4-5D6E-409C-BE32-E72D297353CC}">
                <c16:uniqueId val="{00000002-2997-4E37-A71A-01C8D195CB14}"/>
              </c:ext>
            </c:extLst>
          </c:dPt>
          <c:cat>
            <c:strRef>
              <c:f>Sheet1!$B$1:$Q$1</c:f>
              <c:strCache>
                <c:ptCount val="16"/>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strCache>
            </c:strRef>
          </c:cat>
          <c:val>
            <c:numRef>
              <c:f>Sheet1!$B$5:$Q$5</c:f>
              <c:numCache>
                <c:formatCode>General</c:formatCode>
                <c:ptCount val="16"/>
                <c:pt idx="0">
                  <c:v>85.8</c:v>
                </c:pt>
                <c:pt idx="6">
                  <c:v>92.6</c:v>
                </c:pt>
                <c:pt idx="10">
                  <c:v>91.7</c:v>
                </c:pt>
                <c:pt idx="14">
                  <c:v>94.2</c:v>
                </c:pt>
                <c:pt idx="15">
                  <c:v>94.2</c:v>
                </c:pt>
              </c:numCache>
            </c:numRef>
          </c:val>
          <c:smooth val="0"/>
          <c:extLst>
            <c:ext xmlns:c16="http://schemas.microsoft.com/office/drawing/2014/chart" uri="{C3380CC4-5D6E-409C-BE32-E72D297353CC}">
              <c16:uniqueId val="{00000003-994D-49C7-8EE5-7578D43D842E}"/>
            </c:ext>
          </c:extLst>
        </c:ser>
        <c:ser>
          <c:idx val="4"/>
          <c:order val="4"/>
          <c:tx>
            <c:strRef>
              <c:f>Sheet1!$A$6</c:f>
              <c:strCache>
                <c:ptCount val="1"/>
                <c:pt idx="0">
                  <c:v>Lesotho</c:v>
                </c:pt>
              </c:strCache>
            </c:strRef>
          </c:tx>
          <c:spPr>
            <a:ln w="28575" cap="rnd">
              <a:solidFill>
                <a:schemeClr val="accent5"/>
              </a:solidFill>
              <a:round/>
            </a:ln>
            <a:effectLst/>
          </c:spPr>
          <c:marker>
            <c:symbol val="circle"/>
            <c:size val="5"/>
            <c:spPr>
              <a:solidFill>
                <a:schemeClr val="accent5"/>
              </a:solidFill>
              <a:ln w="9525">
                <a:solidFill>
                  <a:schemeClr val="accent5"/>
                </a:solidFill>
              </a:ln>
              <a:effectLst/>
            </c:spPr>
          </c:marker>
          <c:dPt>
            <c:idx val="13"/>
            <c:marker>
              <c:symbol val="none"/>
            </c:marker>
            <c:bubble3D val="0"/>
            <c:extLst>
              <c:ext xmlns:c16="http://schemas.microsoft.com/office/drawing/2014/chart" uri="{C3380CC4-5D6E-409C-BE32-E72D297353CC}">
                <c16:uniqueId val="{00000009-2997-4E37-A71A-01C8D195CB14}"/>
              </c:ext>
            </c:extLst>
          </c:dPt>
          <c:cat>
            <c:strRef>
              <c:f>Sheet1!$B$1:$Q$1</c:f>
              <c:strCache>
                <c:ptCount val="16"/>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strCache>
            </c:strRef>
          </c:cat>
          <c:val>
            <c:numRef>
              <c:f>Sheet1!$B$6:$Q$6</c:f>
              <c:numCache>
                <c:formatCode>General</c:formatCode>
                <c:ptCount val="16"/>
                <c:pt idx="1">
                  <c:v>51.6</c:v>
                </c:pt>
                <c:pt idx="6">
                  <c:v>72.3</c:v>
                </c:pt>
                <c:pt idx="9">
                  <c:v>68.3</c:v>
                </c:pt>
                <c:pt idx="12">
                  <c:v>70.5</c:v>
                </c:pt>
                <c:pt idx="15">
                  <c:v>81.599999999999994</c:v>
                </c:pt>
              </c:numCache>
            </c:numRef>
          </c:val>
          <c:smooth val="0"/>
          <c:extLst>
            <c:ext xmlns:c16="http://schemas.microsoft.com/office/drawing/2014/chart" uri="{C3380CC4-5D6E-409C-BE32-E72D297353CC}">
              <c16:uniqueId val="{00000004-994D-49C7-8EE5-7578D43D842E}"/>
            </c:ext>
          </c:extLst>
        </c:ser>
        <c:ser>
          <c:idx val="5"/>
          <c:order val="5"/>
          <c:tx>
            <c:strRef>
              <c:f>Sheet1!$A$7</c:f>
              <c:strCache>
                <c:ptCount val="1"/>
                <c:pt idx="0">
                  <c:v>Malawi</c:v>
                </c:pt>
              </c:strCache>
            </c:strRef>
          </c:tx>
          <c:spPr>
            <a:ln w="28575" cap="rnd">
              <a:solidFill>
                <a:schemeClr val="accent6"/>
              </a:solidFill>
              <a:round/>
            </a:ln>
            <a:effectLst/>
          </c:spPr>
          <c:marker>
            <c:symbol val="circle"/>
            <c:size val="5"/>
            <c:spPr>
              <a:solidFill>
                <a:schemeClr val="accent6"/>
              </a:solidFill>
              <a:ln w="9525">
                <a:solidFill>
                  <a:schemeClr val="accent6"/>
                </a:solidFill>
              </a:ln>
              <a:effectLst/>
            </c:spPr>
          </c:marker>
          <c:dPt>
            <c:idx val="13"/>
            <c:marker>
              <c:symbol val="none"/>
            </c:marker>
            <c:bubble3D val="0"/>
            <c:extLst>
              <c:ext xmlns:c16="http://schemas.microsoft.com/office/drawing/2014/chart" uri="{C3380CC4-5D6E-409C-BE32-E72D297353CC}">
                <c16:uniqueId val="{00000001-2997-4E37-A71A-01C8D195CB14}"/>
              </c:ext>
            </c:extLst>
          </c:dPt>
          <c:cat>
            <c:strRef>
              <c:f>Sheet1!$B$1:$Q$1</c:f>
              <c:strCache>
                <c:ptCount val="16"/>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strCache>
            </c:strRef>
          </c:cat>
          <c:val>
            <c:numRef>
              <c:f>Sheet1!$B$7:$Q$7</c:f>
              <c:numCache>
                <c:formatCode>General</c:formatCode>
                <c:ptCount val="16"/>
                <c:pt idx="2">
                  <c:v>21.5</c:v>
                </c:pt>
                <c:pt idx="7">
                  <c:v>27.8</c:v>
                </c:pt>
                <c:pt idx="8">
                  <c:v>25.4</c:v>
                </c:pt>
                <c:pt idx="15">
                  <c:v>38.9</c:v>
                </c:pt>
              </c:numCache>
            </c:numRef>
          </c:val>
          <c:smooth val="0"/>
          <c:extLst>
            <c:ext xmlns:c16="http://schemas.microsoft.com/office/drawing/2014/chart" uri="{C3380CC4-5D6E-409C-BE32-E72D297353CC}">
              <c16:uniqueId val="{00000005-994D-49C7-8EE5-7578D43D842E}"/>
            </c:ext>
          </c:extLst>
        </c:ser>
        <c:ser>
          <c:idx val="6"/>
          <c:order val="6"/>
          <c:tx>
            <c:strRef>
              <c:f>Sheet1!$A$8</c:f>
              <c:strCache>
                <c:ptCount val="1"/>
                <c:pt idx="0">
                  <c:v>Mozambique</c:v>
                </c:pt>
              </c:strCache>
            </c:strRef>
          </c:tx>
          <c:spPr>
            <a:ln w="28575" cap="rnd">
              <a:solidFill>
                <a:schemeClr val="accent1">
                  <a:lumMod val="60000"/>
                </a:schemeClr>
              </a:solidFill>
              <a:round/>
            </a:ln>
            <a:effectLst/>
          </c:spPr>
          <c:marker>
            <c:symbol val="none"/>
          </c:marker>
          <c:cat>
            <c:strRef>
              <c:f>Sheet1!$B$1:$Q$1</c:f>
              <c:strCache>
                <c:ptCount val="16"/>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strCache>
            </c:strRef>
          </c:cat>
          <c:val>
            <c:numRef>
              <c:f>Sheet1!$B$8:$Q$8</c:f>
              <c:numCache>
                <c:formatCode>General</c:formatCode>
                <c:ptCount val="16"/>
                <c:pt idx="1">
                  <c:v>51.3</c:v>
                </c:pt>
                <c:pt idx="3">
                  <c:v>47.4</c:v>
                </c:pt>
                <c:pt idx="7">
                  <c:v>62.6</c:v>
                </c:pt>
                <c:pt idx="13">
                  <c:v>74.599999999999994</c:v>
                </c:pt>
                <c:pt idx="15">
                  <c:v>78.599999999999994</c:v>
                </c:pt>
              </c:numCache>
            </c:numRef>
          </c:val>
          <c:smooth val="0"/>
          <c:extLst>
            <c:ext xmlns:c16="http://schemas.microsoft.com/office/drawing/2014/chart" uri="{C3380CC4-5D6E-409C-BE32-E72D297353CC}">
              <c16:uniqueId val="{00000006-994D-49C7-8EE5-7578D43D842E}"/>
            </c:ext>
          </c:extLst>
        </c:ser>
        <c:ser>
          <c:idx val="7"/>
          <c:order val="7"/>
          <c:tx>
            <c:strRef>
              <c:f>Sheet1!$A$9</c:f>
              <c:strCache>
                <c:ptCount val="1"/>
                <c:pt idx="0">
                  <c:v>Namibia</c:v>
                </c:pt>
              </c:strCache>
            </c:strRef>
          </c:tx>
          <c:spPr>
            <a:ln w="28575" cap="rnd">
              <a:solidFill>
                <a:schemeClr val="accent2">
                  <a:lumMod val="60000"/>
                </a:schemeClr>
              </a:solidFill>
              <a:round/>
            </a:ln>
            <a:effectLst/>
          </c:spPr>
          <c:marker>
            <c:symbol val="circle"/>
            <c:size val="5"/>
            <c:spPr>
              <a:solidFill>
                <a:schemeClr val="accent2">
                  <a:lumMod val="60000"/>
                </a:schemeClr>
              </a:solidFill>
              <a:ln w="9525">
                <a:solidFill>
                  <a:schemeClr val="accent2">
                    <a:lumMod val="60000"/>
                  </a:schemeClr>
                </a:solidFill>
              </a:ln>
              <a:effectLst/>
            </c:spPr>
          </c:marker>
          <c:dPt>
            <c:idx val="13"/>
            <c:marker>
              <c:symbol val="none"/>
            </c:marker>
            <c:bubble3D val="0"/>
            <c:extLst>
              <c:ext xmlns:c16="http://schemas.microsoft.com/office/drawing/2014/chart" uri="{C3380CC4-5D6E-409C-BE32-E72D297353CC}">
                <c16:uniqueId val="{00000006-2997-4E37-A71A-01C8D195CB14}"/>
              </c:ext>
            </c:extLst>
          </c:dPt>
          <c:cat>
            <c:strRef>
              <c:f>Sheet1!$B$1:$Q$1</c:f>
              <c:strCache>
                <c:ptCount val="16"/>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strCache>
            </c:strRef>
          </c:cat>
          <c:val>
            <c:numRef>
              <c:f>Sheet1!$B$9:$Q$9</c:f>
              <c:numCache>
                <c:formatCode>General</c:formatCode>
                <c:ptCount val="16"/>
                <c:pt idx="5">
                  <c:v>25.5</c:v>
                </c:pt>
                <c:pt idx="9">
                  <c:v>36.4</c:v>
                </c:pt>
                <c:pt idx="15">
                  <c:v>57.9</c:v>
                </c:pt>
              </c:numCache>
            </c:numRef>
          </c:val>
          <c:smooth val="0"/>
          <c:extLst>
            <c:ext xmlns:c16="http://schemas.microsoft.com/office/drawing/2014/chart" uri="{C3380CC4-5D6E-409C-BE32-E72D297353CC}">
              <c16:uniqueId val="{00000007-994D-49C7-8EE5-7578D43D842E}"/>
            </c:ext>
          </c:extLst>
        </c:ser>
        <c:ser>
          <c:idx val="8"/>
          <c:order val="8"/>
          <c:tx>
            <c:strRef>
              <c:f>Sheet1!$A$10</c:f>
              <c:strCache>
                <c:ptCount val="1"/>
                <c:pt idx="0">
                  <c:v>Rwanda</c:v>
                </c:pt>
              </c:strCache>
            </c:strRef>
          </c:tx>
          <c:spPr>
            <a:ln w="28575" cap="rnd">
              <a:solidFill>
                <a:schemeClr val="accent3">
                  <a:lumMod val="60000"/>
                </a:schemeClr>
              </a:solidFill>
              <a:round/>
            </a:ln>
            <a:effectLst/>
          </c:spPr>
          <c:marker>
            <c:symbol val="circle"/>
            <c:size val="5"/>
            <c:spPr>
              <a:solidFill>
                <a:schemeClr val="accent3">
                  <a:lumMod val="60000"/>
                </a:schemeClr>
              </a:solidFill>
              <a:ln w="9525">
                <a:solidFill>
                  <a:schemeClr val="accent3">
                    <a:lumMod val="60000"/>
                  </a:schemeClr>
                </a:solidFill>
              </a:ln>
              <a:effectLst/>
            </c:spPr>
          </c:marker>
          <c:cat>
            <c:strRef>
              <c:f>Sheet1!$B$1:$Q$1</c:f>
              <c:strCache>
                <c:ptCount val="16"/>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strCache>
            </c:strRef>
          </c:cat>
          <c:val>
            <c:numRef>
              <c:f>Sheet1!$B$10:$Q$10</c:f>
              <c:numCache>
                <c:formatCode>General</c:formatCode>
                <c:ptCount val="16"/>
                <c:pt idx="2">
                  <c:v>13.9</c:v>
                </c:pt>
                <c:pt idx="6">
                  <c:v>29.6</c:v>
                </c:pt>
                <c:pt idx="11">
                  <c:v>41.8</c:v>
                </c:pt>
                <c:pt idx="15">
                  <c:v>52.8</c:v>
                </c:pt>
              </c:numCache>
            </c:numRef>
          </c:val>
          <c:smooth val="0"/>
          <c:extLst>
            <c:ext xmlns:c16="http://schemas.microsoft.com/office/drawing/2014/chart" uri="{C3380CC4-5D6E-409C-BE32-E72D297353CC}">
              <c16:uniqueId val="{00000008-994D-49C7-8EE5-7578D43D842E}"/>
            </c:ext>
          </c:extLst>
        </c:ser>
        <c:ser>
          <c:idx val="9"/>
          <c:order val="9"/>
          <c:tx>
            <c:strRef>
              <c:f>Sheet1!$A$11</c:f>
              <c:strCache>
                <c:ptCount val="1"/>
                <c:pt idx="0">
                  <c:v>South Africa</c:v>
                </c:pt>
              </c:strCache>
            </c:strRef>
          </c:tx>
          <c:spPr>
            <a:ln w="28575" cap="rnd">
              <a:solidFill>
                <a:schemeClr val="accent4">
                  <a:lumMod val="60000"/>
                </a:schemeClr>
              </a:solidFill>
              <a:round/>
            </a:ln>
            <a:effectLst/>
          </c:spPr>
          <c:marker>
            <c:symbol val="circle"/>
            <c:size val="5"/>
            <c:spPr>
              <a:solidFill>
                <a:schemeClr val="accent4">
                  <a:lumMod val="60000"/>
                </a:schemeClr>
              </a:solidFill>
              <a:ln w="9525">
                <a:solidFill>
                  <a:schemeClr val="accent4">
                    <a:lumMod val="60000"/>
                  </a:schemeClr>
                </a:solidFill>
              </a:ln>
              <a:effectLst/>
            </c:spPr>
          </c:marker>
          <c:dPt>
            <c:idx val="13"/>
            <c:marker>
              <c:symbol val="none"/>
            </c:marker>
            <c:bubble3D val="0"/>
            <c:extLst>
              <c:ext xmlns:c16="http://schemas.microsoft.com/office/drawing/2014/chart" uri="{C3380CC4-5D6E-409C-BE32-E72D297353CC}">
                <c16:uniqueId val="{00000008-2997-4E37-A71A-01C8D195CB14}"/>
              </c:ext>
            </c:extLst>
          </c:dPt>
          <c:cat>
            <c:strRef>
              <c:f>Sheet1!$B$1:$Q$1</c:f>
              <c:strCache>
                <c:ptCount val="16"/>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strCache>
            </c:strRef>
          </c:cat>
          <c:val>
            <c:numRef>
              <c:f>Sheet1!$B$11:$Q$11</c:f>
              <c:numCache>
                <c:formatCode>General</c:formatCode>
                <c:ptCount val="16"/>
                <c:pt idx="1">
                  <c:v>43</c:v>
                </c:pt>
                <c:pt idx="4">
                  <c:v>54</c:v>
                </c:pt>
                <c:pt idx="9">
                  <c:v>61.6</c:v>
                </c:pt>
                <c:pt idx="15">
                  <c:v>75.5</c:v>
                </c:pt>
              </c:numCache>
            </c:numRef>
          </c:val>
          <c:smooth val="0"/>
          <c:extLst>
            <c:ext xmlns:c16="http://schemas.microsoft.com/office/drawing/2014/chart" uri="{C3380CC4-5D6E-409C-BE32-E72D297353CC}">
              <c16:uniqueId val="{00000009-994D-49C7-8EE5-7578D43D842E}"/>
            </c:ext>
          </c:extLst>
        </c:ser>
        <c:ser>
          <c:idx val="10"/>
          <c:order val="10"/>
          <c:tx>
            <c:strRef>
              <c:f>Sheet1!$A$12</c:f>
              <c:strCache>
                <c:ptCount val="1"/>
                <c:pt idx="0">
                  <c:v>Tanzania, United Republic of</c:v>
                </c:pt>
              </c:strCache>
            </c:strRef>
          </c:tx>
          <c:spPr>
            <a:ln w="28575" cap="rnd">
              <a:solidFill>
                <a:schemeClr val="accent5">
                  <a:lumMod val="60000"/>
                </a:schemeClr>
              </a:solidFill>
              <a:round/>
            </a:ln>
            <a:effectLst/>
          </c:spPr>
          <c:marker>
            <c:symbol val="circle"/>
            <c:size val="5"/>
            <c:spPr>
              <a:solidFill>
                <a:schemeClr val="accent5">
                  <a:lumMod val="60000"/>
                </a:schemeClr>
              </a:solidFill>
              <a:ln w="9525">
                <a:solidFill>
                  <a:schemeClr val="accent5">
                    <a:lumMod val="60000"/>
                  </a:schemeClr>
                </a:solidFill>
              </a:ln>
              <a:effectLst/>
            </c:spPr>
          </c:marker>
          <c:dPt>
            <c:idx val="13"/>
            <c:marker>
              <c:symbol val="none"/>
            </c:marker>
            <c:bubble3D val="0"/>
            <c:extLst>
              <c:ext xmlns:c16="http://schemas.microsoft.com/office/drawing/2014/chart" uri="{C3380CC4-5D6E-409C-BE32-E72D297353CC}">
                <c16:uniqueId val="{00000003-2997-4E37-A71A-01C8D195CB14}"/>
              </c:ext>
            </c:extLst>
          </c:dPt>
          <c:cat>
            <c:strRef>
              <c:f>Sheet1!$B$1:$Q$1</c:f>
              <c:strCache>
                <c:ptCount val="16"/>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strCache>
            </c:strRef>
          </c:cat>
          <c:val>
            <c:numRef>
              <c:f>Sheet1!$B$12:$Q$12</c:f>
              <c:numCache>
                <c:formatCode>General</c:formatCode>
                <c:ptCount val="16"/>
                <c:pt idx="2">
                  <c:v>72.3</c:v>
                </c:pt>
                <c:pt idx="7">
                  <c:v>80.3</c:v>
                </c:pt>
                <c:pt idx="9">
                  <c:v>79</c:v>
                </c:pt>
                <c:pt idx="14">
                  <c:v>85.9</c:v>
                </c:pt>
                <c:pt idx="15">
                  <c:v>86.3</c:v>
                </c:pt>
              </c:numCache>
            </c:numRef>
          </c:val>
          <c:smooth val="0"/>
          <c:extLst>
            <c:ext xmlns:c16="http://schemas.microsoft.com/office/drawing/2014/chart" uri="{C3380CC4-5D6E-409C-BE32-E72D297353CC}">
              <c16:uniqueId val="{0000000A-994D-49C7-8EE5-7578D43D842E}"/>
            </c:ext>
          </c:extLst>
        </c:ser>
        <c:ser>
          <c:idx val="11"/>
          <c:order val="11"/>
          <c:tx>
            <c:strRef>
              <c:f>Sheet1!$A$13</c:f>
              <c:strCache>
                <c:ptCount val="1"/>
                <c:pt idx="0">
                  <c:v>Uganda</c:v>
                </c:pt>
              </c:strCache>
            </c:strRef>
          </c:tx>
          <c:spPr>
            <a:ln w="28575" cap="rnd">
              <a:solidFill>
                <a:schemeClr val="accent6">
                  <a:lumMod val="60000"/>
                </a:schemeClr>
              </a:solidFill>
              <a:round/>
            </a:ln>
            <a:effectLst/>
          </c:spPr>
          <c:marker>
            <c:symbol val="circle"/>
            <c:size val="5"/>
            <c:spPr>
              <a:solidFill>
                <a:schemeClr val="accent6">
                  <a:lumMod val="60000"/>
                </a:schemeClr>
              </a:solidFill>
              <a:ln w="9525">
                <a:solidFill>
                  <a:schemeClr val="accent6">
                    <a:lumMod val="60000"/>
                  </a:schemeClr>
                </a:solidFill>
              </a:ln>
              <a:effectLst/>
            </c:spPr>
          </c:marker>
          <c:dPt>
            <c:idx val="13"/>
            <c:marker>
              <c:symbol val="none"/>
            </c:marker>
            <c:bubble3D val="0"/>
            <c:extLst>
              <c:ext xmlns:c16="http://schemas.microsoft.com/office/drawing/2014/chart" uri="{C3380CC4-5D6E-409C-BE32-E72D297353CC}">
                <c16:uniqueId val="{00000004-2997-4E37-A71A-01C8D195CB14}"/>
              </c:ext>
            </c:extLst>
          </c:dPt>
          <c:cat>
            <c:strRef>
              <c:f>Sheet1!$B$1:$Q$1</c:f>
              <c:strCache>
                <c:ptCount val="16"/>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strCache>
            </c:strRef>
          </c:cat>
          <c:val>
            <c:numRef>
              <c:f>Sheet1!$B$13:$Q$13</c:f>
              <c:numCache>
                <c:formatCode>General</c:formatCode>
                <c:ptCount val="16"/>
                <c:pt idx="3">
                  <c:v>26.8</c:v>
                </c:pt>
                <c:pt idx="7">
                  <c:v>45.9</c:v>
                </c:pt>
                <c:pt idx="8">
                  <c:v>43.3</c:v>
                </c:pt>
                <c:pt idx="15">
                  <c:v>76.8</c:v>
                </c:pt>
              </c:numCache>
            </c:numRef>
          </c:val>
          <c:smooth val="0"/>
          <c:extLst>
            <c:ext xmlns:c16="http://schemas.microsoft.com/office/drawing/2014/chart" uri="{C3380CC4-5D6E-409C-BE32-E72D297353CC}">
              <c16:uniqueId val="{0000000B-994D-49C7-8EE5-7578D43D842E}"/>
            </c:ext>
          </c:extLst>
        </c:ser>
        <c:ser>
          <c:idx val="12"/>
          <c:order val="12"/>
          <c:tx>
            <c:strRef>
              <c:f>Sheet1!$A$14</c:f>
              <c:strCache>
                <c:ptCount val="1"/>
                <c:pt idx="0">
                  <c:v>Zambia</c:v>
                </c:pt>
              </c:strCache>
            </c:strRef>
          </c:tx>
          <c:spPr>
            <a:ln w="28575" cap="rnd">
              <a:solidFill>
                <a:schemeClr val="accent1">
                  <a:lumMod val="80000"/>
                  <a:lumOff val="20000"/>
                </a:schemeClr>
              </a:solidFill>
              <a:round/>
            </a:ln>
            <a:effectLst/>
          </c:spPr>
          <c:marker>
            <c:symbol val="circle"/>
            <c:size val="5"/>
            <c:spPr>
              <a:solidFill>
                <a:schemeClr val="accent1">
                  <a:lumMod val="80000"/>
                  <a:lumOff val="20000"/>
                </a:schemeClr>
              </a:solidFill>
              <a:ln w="9525">
                <a:solidFill>
                  <a:schemeClr val="accent1">
                    <a:lumMod val="80000"/>
                    <a:lumOff val="20000"/>
                  </a:schemeClr>
                </a:solidFill>
              </a:ln>
              <a:effectLst/>
            </c:spPr>
          </c:marker>
          <c:dPt>
            <c:idx val="13"/>
            <c:marker>
              <c:symbol val="none"/>
            </c:marker>
            <c:bubble3D val="0"/>
            <c:extLst>
              <c:ext xmlns:c16="http://schemas.microsoft.com/office/drawing/2014/chart" uri="{C3380CC4-5D6E-409C-BE32-E72D297353CC}">
                <c16:uniqueId val="{00000007-2997-4E37-A71A-01C8D195CB14}"/>
              </c:ext>
            </c:extLst>
          </c:dPt>
          <c:cat>
            <c:strRef>
              <c:f>Sheet1!$B$1:$Q$1</c:f>
              <c:strCache>
                <c:ptCount val="16"/>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strCache>
            </c:strRef>
          </c:cat>
          <c:val>
            <c:numRef>
              <c:f>Sheet1!$B$14:$Q$14</c:f>
              <c:numCache>
                <c:formatCode>General</c:formatCode>
                <c:ptCount val="16"/>
                <c:pt idx="5">
                  <c:v>21.9</c:v>
                </c:pt>
                <c:pt idx="8">
                  <c:v>29.3</c:v>
                </c:pt>
                <c:pt idx="10">
                  <c:v>31.8</c:v>
                </c:pt>
                <c:pt idx="15">
                  <c:v>56.1</c:v>
                </c:pt>
              </c:numCache>
            </c:numRef>
          </c:val>
          <c:smooth val="0"/>
          <c:extLst>
            <c:ext xmlns:c16="http://schemas.microsoft.com/office/drawing/2014/chart" uri="{C3380CC4-5D6E-409C-BE32-E72D297353CC}">
              <c16:uniqueId val="{0000000C-994D-49C7-8EE5-7578D43D842E}"/>
            </c:ext>
          </c:extLst>
        </c:ser>
        <c:ser>
          <c:idx val="13"/>
          <c:order val="13"/>
          <c:tx>
            <c:strRef>
              <c:f>Sheet1!$A$15</c:f>
              <c:strCache>
                <c:ptCount val="1"/>
                <c:pt idx="0">
                  <c:v>Zimbabwe</c:v>
                </c:pt>
              </c:strCache>
            </c:strRef>
          </c:tx>
          <c:spPr>
            <a:ln w="28575" cap="rnd">
              <a:solidFill>
                <a:schemeClr val="accent2">
                  <a:lumMod val="80000"/>
                  <a:lumOff val="20000"/>
                </a:schemeClr>
              </a:solidFill>
              <a:round/>
            </a:ln>
            <a:effectLst/>
          </c:spPr>
          <c:marker>
            <c:symbol val="circle"/>
            <c:size val="5"/>
            <c:spPr>
              <a:solidFill>
                <a:schemeClr val="accent2">
                  <a:lumMod val="80000"/>
                  <a:lumOff val="20000"/>
                </a:schemeClr>
              </a:solidFill>
              <a:ln w="9525">
                <a:solidFill>
                  <a:schemeClr val="accent2">
                    <a:lumMod val="80000"/>
                    <a:lumOff val="20000"/>
                  </a:schemeClr>
                </a:solidFill>
              </a:ln>
              <a:effectLst/>
            </c:spPr>
          </c:marker>
          <c:dPt>
            <c:idx val="13"/>
            <c:marker>
              <c:symbol val="none"/>
            </c:marker>
            <c:bubble3D val="0"/>
            <c:extLst>
              <c:ext xmlns:c16="http://schemas.microsoft.com/office/drawing/2014/chart" uri="{C3380CC4-5D6E-409C-BE32-E72D297353CC}">
                <c16:uniqueId val="{00000000-2997-4E37-A71A-01C8D195CB14}"/>
              </c:ext>
            </c:extLst>
          </c:dPt>
          <c:cat>
            <c:strRef>
              <c:f>Sheet1!$B$1:$Q$1</c:f>
              <c:strCache>
                <c:ptCount val="16"/>
                <c:pt idx="0">
                  <c:v>2008</c:v>
                </c:pt>
                <c:pt idx="1">
                  <c:v>2009</c:v>
                </c:pt>
                <c:pt idx="2">
                  <c:v>2010</c:v>
                </c:pt>
                <c:pt idx="3">
                  <c:v>2011</c:v>
                </c:pt>
                <c:pt idx="4">
                  <c:v>2012</c:v>
                </c:pt>
                <c:pt idx="5">
                  <c:v>2013</c:v>
                </c:pt>
                <c:pt idx="6">
                  <c:v>2014</c:v>
                </c:pt>
                <c:pt idx="7">
                  <c:v>2015</c:v>
                </c:pt>
                <c:pt idx="8">
                  <c:v>2016</c:v>
                </c:pt>
                <c:pt idx="9">
                  <c:v>2017</c:v>
                </c:pt>
                <c:pt idx="10">
                  <c:v>2018</c:v>
                </c:pt>
                <c:pt idx="11">
                  <c:v>2019</c:v>
                </c:pt>
                <c:pt idx="12">
                  <c:v>2020</c:v>
                </c:pt>
                <c:pt idx="13">
                  <c:v>2021</c:v>
                </c:pt>
                <c:pt idx="14">
                  <c:v>2022</c:v>
                </c:pt>
                <c:pt idx="15">
                  <c:v>2023</c:v>
                </c:pt>
              </c:strCache>
            </c:strRef>
          </c:cat>
          <c:val>
            <c:numRef>
              <c:f>Sheet1!$B$15:$Q$15</c:f>
              <c:numCache>
                <c:formatCode>General</c:formatCode>
                <c:ptCount val="16"/>
                <c:pt idx="2">
                  <c:v>9.1</c:v>
                </c:pt>
                <c:pt idx="7">
                  <c:v>14.3</c:v>
                </c:pt>
                <c:pt idx="8">
                  <c:v>14.3</c:v>
                </c:pt>
                <c:pt idx="12">
                  <c:v>25</c:v>
                </c:pt>
                <c:pt idx="15">
                  <c:v>34.1</c:v>
                </c:pt>
              </c:numCache>
            </c:numRef>
          </c:val>
          <c:smooth val="0"/>
          <c:extLst>
            <c:ext xmlns:c16="http://schemas.microsoft.com/office/drawing/2014/chart" uri="{C3380CC4-5D6E-409C-BE32-E72D297353CC}">
              <c16:uniqueId val="{0000000D-994D-49C7-8EE5-7578D43D842E}"/>
            </c:ext>
          </c:extLst>
        </c:ser>
        <c:dLbls>
          <c:showLegendKey val="0"/>
          <c:showVal val="0"/>
          <c:showCatName val="0"/>
          <c:showSerName val="0"/>
          <c:showPercent val="0"/>
          <c:showBubbleSize val="0"/>
        </c:dLbls>
        <c:marker val="1"/>
        <c:smooth val="0"/>
        <c:axId val="551121064"/>
        <c:axId val="551120080"/>
      </c:lineChart>
      <c:catAx>
        <c:axId val="5511210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51120080"/>
        <c:crosses val="autoZero"/>
        <c:auto val="1"/>
        <c:lblAlgn val="ctr"/>
        <c:lblOffset val="100"/>
        <c:noMultiLvlLbl val="0"/>
      </c:catAx>
      <c:valAx>
        <c:axId val="55112008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51121064"/>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span"/>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Discounted cost per infection averted</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$/IA</c:v>
                </c:pt>
              </c:strCache>
            </c:strRef>
          </c:tx>
          <c:spPr>
            <a:solidFill>
              <a:schemeClr val="accent1"/>
            </a:solidFill>
            <a:ln>
              <a:noFill/>
            </a:ln>
            <a:effectLst/>
          </c:spPr>
          <c:invertIfNegative val="0"/>
          <c:cat>
            <c:strRef>
              <c:f>Sheet1!$A$2:$A$12</c:f>
              <c:strCache>
                <c:ptCount val="11"/>
                <c:pt idx="0">
                  <c:v>Eswatini</c:v>
                </c:pt>
                <c:pt idx="1">
                  <c:v>Lesotho</c:v>
                </c:pt>
                <c:pt idx="2">
                  <c:v>Malawi</c:v>
                </c:pt>
                <c:pt idx="3">
                  <c:v>Mozambique</c:v>
                </c:pt>
                <c:pt idx="4">
                  <c:v>Namibia</c:v>
                </c:pt>
                <c:pt idx="5">
                  <c:v>Rwanda</c:v>
                </c:pt>
                <c:pt idx="6">
                  <c:v>South Africa</c:v>
                </c:pt>
                <c:pt idx="7">
                  <c:v>Tanzania</c:v>
                </c:pt>
                <c:pt idx="8">
                  <c:v>Uganda</c:v>
                </c:pt>
                <c:pt idx="9">
                  <c:v>Zambia</c:v>
                </c:pt>
                <c:pt idx="10">
                  <c:v>Zimbabwe</c:v>
                </c:pt>
              </c:strCache>
            </c:strRef>
          </c:cat>
          <c:val>
            <c:numRef>
              <c:f>Sheet1!$B$2:$B$12</c:f>
              <c:numCache>
                <c:formatCode>_("$"* #,##0.00_);_("$"* \(#,##0.00\);_("$"* "-"??_);_(@_)</c:formatCode>
                <c:ptCount val="11"/>
                <c:pt idx="0">
                  <c:v>-1622</c:v>
                </c:pt>
                <c:pt idx="1">
                  <c:v>-531</c:v>
                </c:pt>
                <c:pt idx="2">
                  <c:v>5250</c:v>
                </c:pt>
                <c:pt idx="3">
                  <c:v>-1523</c:v>
                </c:pt>
                <c:pt idx="4">
                  <c:v>7919</c:v>
                </c:pt>
                <c:pt idx="5">
                  <c:v>6098</c:v>
                </c:pt>
                <c:pt idx="6">
                  <c:v>931</c:v>
                </c:pt>
                <c:pt idx="7">
                  <c:v>1769</c:v>
                </c:pt>
                <c:pt idx="8">
                  <c:v>-2249</c:v>
                </c:pt>
                <c:pt idx="9">
                  <c:v>4325</c:v>
                </c:pt>
                <c:pt idx="10">
                  <c:v>-604</c:v>
                </c:pt>
              </c:numCache>
            </c:numRef>
          </c:val>
          <c:extLst>
            <c:ext xmlns:c16="http://schemas.microsoft.com/office/drawing/2014/chart" uri="{C3380CC4-5D6E-409C-BE32-E72D297353CC}">
              <c16:uniqueId val="{00000000-1602-4936-986D-D48294D66B0F}"/>
            </c:ext>
          </c:extLst>
        </c:ser>
        <c:dLbls>
          <c:showLegendKey val="0"/>
          <c:showVal val="0"/>
          <c:showCatName val="0"/>
          <c:showSerName val="0"/>
          <c:showPercent val="0"/>
          <c:showBubbleSize val="0"/>
        </c:dLbls>
        <c:gapWidth val="50"/>
        <c:overlap val="-27"/>
        <c:axId val="394606208"/>
        <c:axId val="394608008"/>
      </c:barChart>
      <c:catAx>
        <c:axId val="3946062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95000"/>
                    <a:lumOff val="5000"/>
                  </a:schemeClr>
                </a:solidFill>
                <a:latin typeface="+mn-lt"/>
                <a:ea typeface="+mn-ea"/>
                <a:cs typeface="+mn-cs"/>
              </a:defRPr>
            </a:pPr>
            <a:endParaRPr lang="en-US"/>
          </a:p>
        </c:txPr>
        <c:crossAx val="394608008"/>
        <c:crosses val="autoZero"/>
        <c:auto val="1"/>
        <c:lblAlgn val="ctr"/>
        <c:lblOffset val="100"/>
        <c:noMultiLvlLbl val="0"/>
      </c:catAx>
      <c:valAx>
        <c:axId val="394608008"/>
        <c:scaling>
          <c:orientation val="minMax"/>
        </c:scaling>
        <c:delete val="0"/>
        <c:axPos val="l"/>
        <c:majorGridlines>
          <c:spPr>
            <a:ln w="9525" cap="flat" cmpd="sng" algn="ctr">
              <a:solidFill>
                <a:schemeClr val="tx1">
                  <a:lumMod val="15000"/>
                  <a:lumOff val="85000"/>
                </a:schemeClr>
              </a:solidFill>
              <a:round/>
            </a:ln>
            <a:effectLst/>
          </c:spPr>
        </c:majorGridlines>
        <c:numFmt formatCode="&quot;$&quot;#,##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9460620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Sheet1!$A$2</c:f>
              <c:strCache>
                <c:ptCount val="1"/>
                <c:pt idx="0">
                  <c:v>Mozambique</c:v>
                </c:pt>
              </c:strCache>
            </c:strRef>
          </c:tx>
          <c:spPr>
            <a:solidFill>
              <a:schemeClr val="accent1"/>
            </a:solidFill>
            <a:ln>
              <a:noFill/>
            </a:ln>
            <a:effectLst/>
          </c:spPr>
          <c:invertIfNegative val="0"/>
          <c:cat>
            <c:strRef>
              <c:f>Sheet1!$B$1:$G$1</c:f>
              <c:strCache>
                <c:ptCount val="6"/>
                <c:pt idx="0">
                  <c:v>0 yrs</c:v>
                </c:pt>
                <c:pt idx="1">
                  <c:v>5 yrs</c:v>
                </c:pt>
                <c:pt idx="2">
                  <c:v>10 yrs</c:v>
                </c:pt>
                <c:pt idx="3">
                  <c:v>15 yrs</c:v>
                </c:pt>
                <c:pt idx="4">
                  <c:v>20 yrs</c:v>
                </c:pt>
                <c:pt idx="5">
                  <c:v>25 yrs</c:v>
                </c:pt>
              </c:strCache>
            </c:strRef>
          </c:cat>
          <c:val>
            <c:numRef>
              <c:f>Sheet1!$B$2:$G$2</c:f>
              <c:numCache>
                <c:formatCode>"$"#,##0_);[Red]\("$"#,##0\)</c:formatCode>
                <c:ptCount val="6"/>
                <c:pt idx="0" formatCode="General">
                  <c:v>-1573</c:v>
                </c:pt>
                <c:pt idx="1">
                  <c:v>-700</c:v>
                </c:pt>
                <c:pt idx="2">
                  <c:v>-100</c:v>
                </c:pt>
                <c:pt idx="3">
                  <c:v>700</c:v>
                </c:pt>
                <c:pt idx="4">
                  <c:v>2100</c:v>
                </c:pt>
                <c:pt idx="5">
                  <c:v>4100</c:v>
                </c:pt>
              </c:numCache>
            </c:numRef>
          </c:val>
          <c:extLst>
            <c:ext xmlns:c16="http://schemas.microsoft.com/office/drawing/2014/chart" uri="{C3380CC4-5D6E-409C-BE32-E72D297353CC}">
              <c16:uniqueId val="{00000000-98EE-4247-B442-42E1D0224F7A}"/>
            </c:ext>
          </c:extLst>
        </c:ser>
        <c:dLbls>
          <c:showLegendKey val="0"/>
          <c:showVal val="0"/>
          <c:showCatName val="0"/>
          <c:showSerName val="0"/>
          <c:showPercent val="0"/>
          <c:showBubbleSize val="0"/>
        </c:dLbls>
        <c:gapWidth val="50"/>
        <c:overlap val="-27"/>
        <c:axId val="807345712"/>
        <c:axId val="807341752"/>
      </c:barChart>
      <c:catAx>
        <c:axId val="8073457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95000"/>
                    <a:lumOff val="5000"/>
                  </a:schemeClr>
                </a:solidFill>
                <a:latin typeface="+mn-lt"/>
                <a:ea typeface="+mn-ea"/>
                <a:cs typeface="+mn-cs"/>
              </a:defRPr>
            </a:pPr>
            <a:endParaRPr lang="en-US"/>
          </a:p>
        </c:txPr>
        <c:crossAx val="807341752"/>
        <c:crosses val="autoZero"/>
        <c:auto val="1"/>
        <c:lblAlgn val="ctr"/>
        <c:lblOffset val="100"/>
        <c:noMultiLvlLbl val="0"/>
      </c:catAx>
      <c:valAx>
        <c:axId val="80734175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a:t>Incremental</a:t>
                </a:r>
                <a:r>
                  <a:rPr lang="en-US" baseline="0" dirty="0"/>
                  <a:t> cost per infection averted (US$)</a:t>
                </a:r>
                <a:endParaRPr lang="en-US" dirty="0"/>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quot;$&quot;#,##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80734571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Incidence 15-49</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Sheet1!$B$1</c:f>
              <c:strCache>
                <c:ptCount val="1"/>
                <c:pt idx="0">
                  <c:v>Series 1</c:v>
                </c:pt>
              </c:strCache>
            </c:strRef>
          </c:tx>
          <c:spPr>
            <a:ln w="28575" cap="rnd">
              <a:solidFill>
                <a:schemeClr val="accent1"/>
              </a:solidFill>
              <a:round/>
            </a:ln>
            <a:effectLst/>
          </c:spPr>
          <c:marker>
            <c:symbol val="none"/>
          </c:marker>
          <c:cat>
            <c:numRef>
              <c:f>Sheet1!$A$2:$A$70</c:f>
              <c:numCache>
                <c:formatCode>General</c:formatCode>
                <c:ptCount val="69"/>
                <c:pt idx="0">
                  <c:v>2022</c:v>
                </c:pt>
                <c:pt idx="1">
                  <c:v>2023</c:v>
                </c:pt>
                <c:pt idx="2">
                  <c:v>2024</c:v>
                </c:pt>
                <c:pt idx="3">
                  <c:v>2025</c:v>
                </c:pt>
                <c:pt idx="4">
                  <c:v>2026</c:v>
                </c:pt>
                <c:pt idx="5">
                  <c:v>2027</c:v>
                </c:pt>
                <c:pt idx="6">
                  <c:v>2028</c:v>
                </c:pt>
                <c:pt idx="7">
                  <c:v>2029</c:v>
                </c:pt>
                <c:pt idx="8">
                  <c:v>2030</c:v>
                </c:pt>
                <c:pt idx="9">
                  <c:v>2031</c:v>
                </c:pt>
                <c:pt idx="10">
                  <c:v>2032</c:v>
                </c:pt>
                <c:pt idx="11">
                  <c:v>2033</c:v>
                </c:pt>
                <c:pt idx="12">
                  <c:v>2034</c:v>
                </c:pt>
                <c:pt idx="13">
                  <c:v>2035</c:v>
                </c:pt>
                <c:pt idx="14">
                  <c:v>2036</c:v>
                </c:pt>
                <c:pt idx="15">
                  <c:v>2037</c:v>
                </c:pt>
                <c:pt idx="16">
                  <c:v>2038</c:v>
                </c:pt>
                <c:pt idx="17">
                  <c:v>2039</c:v>
                </c:pt>
                <c:pt idx="18">
                  <c:v>2040</c:v>
                </c:pt>
                <c:pt idx="19">
                  <c:v>2041</c:v>
                </c:pt>
                <c:pt idx="20">
                  <c:v>2042</c:v>
                </c:pt>
                <c:pt idx="21">
                  <c:v>2043</c:v>
                </c:pt>
                <c:pt idx="22">
                  <c:v>2044</c:v>
                </c:pt>
                <c:pt idx="23">
                  <c:v>2045</c:v>
                </c:pt>
                <c:pt idx="24">
                  <c:v>2046</c:v>
                </c:pt>
                <c:pt idx="25">
                  <c:v>2047</c:v>
                </c:pt>
                <c:pt idx="26">
                  <c:v>2048</c:v>
                </c:pt>
                <c:pt idx="27">
                  <c:v>2049</c:v>
                </c:pt>
                <c:pt idx="28">
                  <c:v>2050</c:v>
                </c:pt>
                <c:pt idx="29">
                  <c:v>2051</c:v>
                </c:pt>
                <c:pt idx="30">
                  <c:v>2052</c:v>
                </c:pt>
                <c:pt idx="31">
                  <c:v>2053</c:v>
                </c:pt>
                <c:pt idx="32">
                  <c:v>2054</c:v>
                </c:pt>
                <c:pt idx="33">
                  <c:v>2055</c:v>
                </c:pt>
                <c:pt idx="34">
                  <c:v>2056</c:v>
                </c:pt>
                <c:pt idx="35">
                  <c:v>2057</c:v>
                </c:pt>
                <c:pt idx="36">
                  <c:v>2058</c:v>
                </c:pt>
                <c:pt idx="37">
                  <c:v>2059</c:v>
                </c:pt>
                <c:pt idx="38">
                  <c:v>2060</c:v>
                </c:pt>
                <c:pt idx="39">
                  <c:v>2061</c:v>
                </c:pt>
                <c:pt idx="40">
                  <c:v>2062</c:v>
                </c:pt>
                <c:pt idx="41">
                  <c:v>2063</c:v>
                </c:pt>
                <c:pt idx="42">
                  <c:v>2064</c:v>
                </c:pt>
                <c:pt idx="43">
                  <c:v>2065</c:v>
                </c:pt>
                <c:pt idx="44">
                  <c:v>2066</c:v>
                </c:pt>
                <c:pt idx="45">
                  <c:v>2067</c:v>
                </c:pt>
                <c:pt idx="46">
                  <c:v>2068</c:v>
                </c:pt>
                <c:pt idx="47">
                  <c:v>2069</c:v>
                </c:pt>
                <c:pt idx="48">
                  <c:v>2070</c:v>
                </c:pt>
                <c:pt idx="49">
                  <c:v>2071</c:v>
                </c:pt>
                <c:pt idx="50">
                  <c:v>2072</c:v>
                </c:pt>
                <c:pt idx="51">
                  <c:v>2073</c:v>
                </c:pt>
                <c:pt idx="52">
                  <c:v>2074</c:v>
                </c:pt>
                <c:pt idx="53">
                  <c:v>2075</c:v>
                </c:pt>
                <c:pt idx="54">
                  <c:v>2076</c:v>
                </c:pt>
                <c:pt idx="55">
                  <c:v>2077</c:v>
                </c:pt>
                <c:pt idx="56">
                  <c:v>2078</c:v>
                </c:pt>
                <c:pt idx="57">
                  <c:v>2079</c:v>
                </c:pt>
                <c:pt idx="58">
                  <c:v>2080</c:v>
                </c:pt>
                <c:pt idx="59">
                  <c:v>2081</c:v>
                </c:pt>
                <c:pt idx="60">
                  <c:v>2082</c:v>
                </c:pt>
                <c:pt idx="61">
                  <c:v>2083</c:v>
                </c:pt>
                <c:pt idx="62">
                  <c:v>2084</c:v>
                </c:pt>
                <c:pt idx="63">
                  <c:v>2085</c:v>
                </c:pt>
                <c:pt idx="64">
                  <c:v>2086</c:v>
                </c:pt>
                <c:pt idx="65">
                  <c:v>2087</c:v>
                </c:pt>
                <c:pt idx="66">
                  <c:v>2088</c:v>
                </c:pt>
                <c:pt idx="67">
                  <c:v>2089</c:v>
                </c:pt>
                <c:pt idx="68">
                  <c:v>2090</c:v>
                </c:pt>
              </c:numCache>
            </c:numRef>
          </c:cat>
          <c:val>
            <c:numRef>
              <c:f>Sheet1!$B$2:$B$70</c:f>
              <c:numCache>
                <c:formatCode>General</c:formatCode>
                <c:ptCount val="69"/>
                <c:pt idx="0">
                  <c:v>5.1957000000000001E-3</c:v>
                </c:pt>
                <c:pt idx="1">
                  <c:v>4.8798000000000001E-3</c:v>
                </c:pt>
                <c:pt idx="2">
                  <c:v>4.5942999999999999E-3</c:v>
                </c:pt>
                <c:pt idx="3">
                  <c:v>4.3225999999999994E-3</c:v>
                </c:pt>
                <c:pt idx="4">
                  <c:v>4.0544000000000005E-3</c:v>
                </c:pt>
                <c:pt idx="5">
                  <c:v>3.7913000000000001E-3</c:v>
                </c:pt>
                <c:pt idx="6">
                  <c:v>3.5368000000000001E-3</c:v>
                </c:pt>
                <c:pt idx="7">
                  <c:v>3.2932E-3</c:v>
                </c:pt>
                <c:pt idx="8">
                  <c:v>3.0626999999999998E-3</c:v>
                </c:pt>
                <c:pt idx="9">
                  <c:v>2.8855999999999999E-3</c:v>
                </c:pt>
                <c:pt idx="10">
                  <c:v>2.7245000000000004E-3</c:v>
                </c:pt>
                <c:pt idx="11">
                  <c:v>2.5700000000000002E-3</c:v>
                </c:pt>
                <c:pt idx="12">
                  <c:v>2.4245E-3</c:v>
                </c:pt>
                <c:pt idx="13">
                  <c:v>2.2891000000000001E-3</c:v>
                </c:pt>
                <c:pt idx="14">
                  <c:v>2.1629000000000002E-3</c:v>
                </c:pt>
                <c:pt idx="15">
                  <c:v>2.0474999999999998E-3</c:v>
                </c:pt>
                <c:pt idx="16">
                  <c:v>1.9400999999999999E-3</c:v>
                </c:pt>
                <c:pt idx="17">
                  <c:v>1.8397999999999999E-3</c:v>
                </c:pt>
                <c:pt idx="18">
                  <c:v>1.7469999999999999E-3</c:v>
                </c:pt>
                <c:pt idx="19">
                  <c:v>1.6642000000000002E-3</c:v>
                </c:pt>
                <c:pt idx="20">
                  <c:v>1.5892E-3</c:v>
                </c:pt>
                <c:pt idx="21">
                  <c:v>1.5193000000000001E-3</c:v>
                </c:pt>
                <c:pt idx="22">
                  <c:v>1.4535000000000001E-3</c:v>
                </c:pt>
                <c:pt idx="23">
                  <c:v>1.3917999999999999E-3</c:v>
                </c:pt>
                <c:pt idx="24">
                  <c:v>1.3332999999999999E-3</c:v>
                </c:pt>
                <c:pt idx="25">
                  <c:v>1.2773999999999999E-3</c:v>
                </c:pt>
                <c:pt idx="26">
                  <c:v>1.2246E-3</c:v>
                </c:pt>
                <c:pt idx="27">
                  <c:v>1.1747999999999999E-3</c:v>
                </c:pt>
                <c:pt idx="28">
                  <c:v>1.1283E-3</c:v>
                </c:pt>
                <c:pt idx="29">
                  <c:v>1.0847000000000001E-3</c:v>
                </c:pt>
                <c:pt idx="30">
                  <c:v>1.0436E-3</c:v>
                </c:pt>
                <c:pt idx="31">
                  <c:v>1.0047999999999999E-3</c:v>
                </c:pt>
                <c:pt idx="32">
                  <c:v>9.6829999999999996E-4</c:v>
                </c:pt>
                <c:pt idx="33">
                  <c:v>9.3360000000000003E-4</c:v>
                </c:pt>
                <c:pt idx="34">
                  <c:v>9.0030000000000004E-4</c:v>
                </c:pt>
                <c:pt idx="35">
                  <c:v>8.6819999999999996E-4</c:v>
                </c:pt>
                <c:pt idx="36">
                  <c:v>8.3730000000000002E-4</c:v>
                </c:pt>
                <c:pt idx="37">
                  <c:v>8.0780000000000001E-4</c:v>
                </c:pt>
                <c:pt idx="38">
                  <c:v>7.7950000000000003E-4</c:v>
                </c:pt>
                <c:pt idx="39">
                  <c:v>7.5239999999999997E-4</c:v>
                </c:pt>
                <c:pt idx="40">
                  <c:v>7.2630000000000004E-4</c:v>
                </c:pt>
                <c:pt idx="41">
                  <c:v>7.0089999999999996E-4</c:v>
                </c:pt>
                <c:pt idx="42">
                  <c:v>6.7619999999999996E-4</c:v>
                </c:pt>
                <c:pt idx="43">
                  <c:v>6.5199999999999991E-4</c:v>
                </c:pt>
                <c:pt idx="44">
                  <c:v>6.2509999999999996E-4</c:v>
                </c:pt>
                <c:pt idx="45">
                  <c:v>5.9840000000000002E-4</c:v>
                </c:pt>
                <c:pt idx="46">
                  <c:v>5.7279999999999994E-4</c:v>
                </c:pt>
                <c:pt idx="47">
                  <c:v>5.4839999999999999E-4</c:v>
                </c:pt>
                <c:pt idx="48">
                  <c:v>5.2490000000000002E-4</c:v>
                </c:pt>
                <c:pt idx="49">
                  <c:v>5.0239999999999996E-4</c:v>
                </c:pt>
                <c:pt idx="50">
                  <c:v>4.8079999999999998E-4</c:v>
                </c:pt>
                <c:pt idx="51">
                  <c:v>4.6019999999999996E-4</c:v>
                </c:pt>
                <c:pt idx="52">
                  <c:v>4.4040000000000003E-4</c:v>
                </c:pt>
                <c:pt idx="53">
                  <c:v>4.2129999999999999E-4</c:v>
                </c:pt>
                <c:pt idx="54">
                  <c:v>4.0289999999999998E-4</c:v>
                </c:pt>
                <c:pt idx="55">
                  <c:v>3.8519999999999998E-4</c:v>
                </c:pt>
                <c:pt idx="56">
                  <c:v>3.6830000000000001E-4</c:v>
                </c:pt>
                <c:pt idx="57">
                  <c:v>3.5209999999999999E-4</c:v>
                </c:pt>
                <c:pt idx="58">
                  <c:v>3.3660000000000005E-4</c:v>
                </c:pt>
                <c:pt idx="59">
                  <c:v>3.2160000000000001E-4</c:v>
                </c:pt>
                <c:pt idx="60">
                  <c:v>3.0739999999999999E-4</c:v>
                </c:pt>
                <c:pt idx="61">
                  <c:v>2.9379999999999999E-4</c:v>
                </c:pt>
                <c:pt idx="62">
                  <c:v>2.8079999999999999E-4</c:v>
                </c:pt>
                <c:pt idx="63">
                  <c:v>2.6840000000000002E-4</c:v>
                </c:pt>
                <c:pt idx="64">
                  <c:v>2.565E-4</c:v>
                </c:pt>
                <c:pt idx="65">
                  <c:v>2.452E-4</c:v>
                </c:pt>
                <c:pt idx="66">
                  <c:v>2.3439999999999998E-4</c:v>
                </c:pt>
                <c:pt idx="67">
                  <c:v>2.241E-4</c:v>
                </c:pt>
                <c:pt idx="68">
                  <c:v>2.143E-4</c:v>
                </c:pt>
              </c:numCache>
            </c:numRef>
          </c:val>
          <c:smooth val="0"/>
          <c:extLst>
            <c:ext xmlns:c16="http://schemas.microsoft.com/office/drawing/2014/chart" uri="{C3380CC4-5D6E-409C-BE32-E72D297353CC}">
              <c16:uniqueId val="{00000000-6F64-4CBE-B4DC-DFFEE4E02B5E}"/>
            </c:ext>
          </c:extLst>
        </c:ser>
        <c:dLbls>
          <c:showLegendKey val="0"/>
          <c:showVal val="0"/>
          <c:showCatName val="0"/>
          <c:showSerName val="0"/>
          <c:showPercent val="0"/>
          <c:showBubbleSize val="0"/>
        </c:dLbls>
        <c:smooth val="0"/>
        <c:axId val="807852568"/>
        <c:axId val="807855088"/>
      </c:lineChart>
      <c:catAx>
        <c:axId val="8078525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807855088"/>
        <c:crosses val="autoZero"/>
        <c:auto val="1"/>
        <c:lblAlgn val="ctr"/>
        <c:lblOffset val="100"/>
        <c:tickLblSkip val="10"/>
        <c:noMultiLvlLbl val="0"/>
      </c:catAx>
      <c:valAx>
        <c:axId val="80785508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a:t>Percent of Susceptible Population 15-49 Infected Annually</a:t>
                </a:r>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0.0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80785256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Cost</a:t>
            </a:r>
            <a:r>
              <a:rPr lang="en-US" baseline="0" dirty="0"/>
              <a:t> per DALY Averted, 2023-2090, discounted at 3%, by duration of support past 2030</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5y</c:v>
                </c:pt>
              </c:strCache>
            </c:strRef>
          </c:tx>
          <c:spPr>
            <a:solidFill>
              <a:schemeClr val="accent1"/>
            </a:solidFill>
            <a:ln>
              <a:noFill/>
            </a:ln>
            <a:effectLst/>
          </c:spPr>
          <c:invertIfNegative val="0"/>
          <c:cat>
            <c:strRef>
              <c:f>Sheet1!$A$2:$A$11</c:f>
              <c:strCache>
                <c:ptCount val="10"/>
                <c:pt idx="0">
                  <c:v>Eswatini</c:v>
                </c:pt>
                <c:pt idx="1">
                  <c:v>Lesotho</c:v>
                </c:pt>
                <c:pt idx="2">
                  <c:v>Malawi</c:v>
                </c:pt>
                <c:pt idx="3">
                  <c:v>Mozambique</c:v>
                </c:pt>
                <c:pt idx="4">
                  <c:v>Namibia</c:v>
                </c:pt>
                <c:pt idx="5">
                  <c:v>South Africa</c:v>
                </c:pt>
                <c:pt idx="6">
                  <c:v>Tanzania</c:v>
                </c:pt>
                <c:pt idx="7">
                  <c:v>Uganda</c:v>
                </c:pt>
                <c:pt idx="8">
                  <c:v>Zambia</c:v>
                </c:pt>
                <c:pt idx="9">
                  <c:v>Zimbabwe</c:v>
                </c:pt>
              </c:strCache>
            </c:strRef>
          </c:cat>
          <c:val>
            <c:numRef>
              <c:f>Sheet1!$B$2:$B$11</c:f>
              <c:numCache>
                <c:formatCode>_("$"* #,##0_);_("$"* \(#,##0\);_("$"* "-"??_);_(@_)</c:formatCode>
                <c:ptCount val="10"/>
                <c:pt idx="0">
                  <c:v>778.12038118329792</c:v>
                </c:pt>
                <c:pt idx="1">
                  <c:v>4.2452389167413447</c:v>
                </c:pt>
                <c:pt idx="2">
                  <c:v>1119.866588911694</c:v>
                </c:pt>
                <c:pt idx="3">
                  <c:v>-82.514412582954535</c:v>
                </c:pt>
                <c:pt idx="4">
                  <c:v>2338.7140577265695</c:v>
                </c:pt>
                <c:pt idx="5">
                  <c:v>-153.77169634071609</c:v>
                </c:pt>
                <c:pt idx="6">
                  <c:v>2335.4666949431262</c:v>
                </c:pt>
                <c:pt idx="7">
                  <c:v>383.95348614813827</c:v>
                </c:pt>
                <c:pt idx="8">
                  <c:v>1750.4577669645457</c:v>
                </c:pt>
                <c:pt idx="9">
                  <c:v>1491.4506532425394</c:v>
                </c:pt>
              </c:numCache>
            </c:numRef>
          </c:val>
          <c:extLst>
            <c:ext xmlns:c16="http://schemas.microsoft.com/office/drawing/2014/chart" uri="{C3380CC4-5D6E-409C-BE32-E72D297353CC}">
              <c16:uniqueId val="{00000000-75F3-4CBF-9F97-D1B5C0329192}"/>
            </c:ext>
          </c:extLst>
        </c:ser>
        <c:ser>
          <c:idx val="1"/>
          <c:order val="1"/>
          <c:tx>
            <c:strRef>
              <c:f>Sheet1!$C$1</c:f>
              <c:strCache>
                <c:ptCount val="1"/>
                <c:pt idx="0">
                  <c:v>10y</c:v>
                </c:pt>
              </c:strCache>
            </c:strRef>
          </c:tx>
          <c:spPr>
            <a:solidFill>
              <a:schemeClr val="accent2"/>
            </a:solidFill>
            <a:ln>
              <a:noFill/>
            </a:ln>
            <a:effectLst/>
          </c:spPr>
          <c:invertIfNegative val="0"/>
          <c:cat>
            <c:strRef>
              <c:f>Sheet1!$A$2:$A$11</c:f>
              <c:strCache>
                <c:ptCount val="10"/>
                <c:pt idx="0">
                  <c:v>Eswatini</c:v>
                </c:pt>
                <c:pt idx="1">
                  <c:v>Lesotho</c:v>
                </c:pt>
                <c:pt idx="2">
                  <c:v>Malawi</c:v>
                </c:pt>
                <c:pt idx="3">
                  <c:v>Mozambique</c:v>
                </c:pt>
                <c:pt idx="4">
                  <c:v>Namibia</c:v>
                </c:pt>
                <c:pt idx="5">
                  <c:v>South Africa</c:v>
                </c:pt>
                <c:pt idx="6">
                  <c:v>Tanzania</c:v>
                </c:pt>
                <c:pt idx="7">
                  <c:v>Uganda</c:v>
                </c:pt>
                <c:pt idx="8">
                  <c:v>Zambia</c:v>
                </c:pt>
                <c:pt idx="9">
                  <c:v>Zimbabwe</c:v>
                </c:pt>
              </c:strCache>
            </c:strRef>
          </c:cat>
          <c:val>
            <c:numRef>
              <c:f>Sheet1!$C$2:$C$11</c:f>
              <c:numCache>
                <c:formatCode>_("$"* #,##0_);_("$"* \(#,##0\);_("$"* "-"??_);_(@_)</c:formatCode>
                <c:ptCount val="10"/>
                <c:pt idx="0">
                  <c:v>2030.4471783113752</c:v>
                </c:pt>
                <c:pt idx="1">
                  <c:v>62.793273565025167</c:v>
                </c:pt>
                <c:pt idx="2">
                  <c:v>1414.0951408463015</c:v>
                </c:pt>
                <c:pt idx="3">
                  <c:v>-14.108656369377931</c:v>
                </c:pt>
                <c:pt idx="4">
                  <c:v>4904.4901500669694</c:v>
                </c:pt>
                <c:pt idx="5">
                  <c:v>-31.937315603916026</c:v>
                </c:pt>
                <c:pt idx="6">
                  <c:v>3507.9616480540903</c:v>
                </c:pt>
                <c:pt idx="7">
                  <c:v>1113.000479131219</c:v>
                </c:pt>
                <c:pt idx="8">
                  <c:v>3753.8765136249863</c:v>
                </c:pt>
                <c:pt idx="9">
                  <c:v>2529.6215823454477</c:v>
                </c:pt>
              </c:numCache>
            </c:numRef>
          </c:val>
          <c:extLst>
            <c:ext xmlns:c16="http://schemas.microsoft.com/office/drawing/2014/chart" uri="{C3380CC4-5D6E-409C-BE32-E72D297353CC}">
              <c16:uniqueId val="{00000001-75F3-4CBF-9F97-D1B5C0329192}"/>
            </c:ext>
          </c:extLst>
        </c:ser>
        <c:ser>
          <c:idx val="2"/>
          <c:order val="2"/>
          <c:tx>
            <c:strRef>
              <c:f>Sheet1!$D$1</c:f>
              <c:strCache>
                <c:ptCount val="1"/>
                <c:pt idx="0">
                  <c:v>15y</c:v>
                </c:pt>
              </c:strCache>
            </c:strRef>
          </c:tx>
          <c:spPr>
            <a:solidFill>
              <a:schemeClr val="accent3"/>
            </a:solidFill>
            <a:ln>
              <a:noFill/>
            </a:ln>
            <a:effectLst/>
          </c:spPr>
          <c:invertIfNegative val="0"/>
          <c:cat>
            <c:strRef>
              <c:f>Sheet1!$A$2:$A$11</c:f>
              <c:strCache>
                <c:ptCount val="10"/>
                <c:pt idx="0">
                  <c:v>Eswatini</c:v>
                </c:pt>
                <c:pt idx="1">
                  <c:v>Lesotho</c:v>
                </c:pt>
                <c:pt idx="2">
                  <c:v>Malawi</c:v>
                </c:pt>
                <c:pt idx="3">
                  <c:v>Mozambique</c:v>
                </c:pt>
                <c:pt idx="4">
                  <c:v>Namibia</c:v>
                </c:pt>
                <c:pt idx="5">
                  <c:v>South Africa</c:v>
                </c:pt>
                <c:pt idx="6">
                  <c:v>Tanzania</c:v>
                </c:pt>
                <c:pt idx="7">
                  <c:v>Uganda</c:v>
                </c:pt>
                <c:pt idx="8">
                  <c:v>Zambia</c:v>
                </c:pt>
                <c:pt idx="9">
                  <c:v>Zimbabwe</c:v>
                </c:pt>
              </c:strCache>
            </c:strRef>
          </c:cat>
          <c:val>
            <c:numRef>
              <c:f>Sheet1!$D$2:$D$11</c:f>
              <c:numCache>
                <c:formatCode>_("$"* #,##0_);_("$"* \(#,##0\);_("$"* "-"??_);_(@_)</c:formatCode>
                <c:ptCount val="10"/>
                <c:pt idx="0">
                  <c:v>4203.5872135702657</c:v>
                </c:pt>
                <c:pt idx="1">
                  <c:v>111.61131041126158</c:v>
                </c:pt>
                <c:pt idx="2">
                  <c:v>1713.7417812186472</c:v>
                </c:pt>
                <c:pt idx="3">
                  <c:v>87.921146649496038</c:v>
                </c:pt>
                <c:pt idx="4">
                  <c:v>7557.701479725557</c:v>
                </c:pt>
                <c:pt idx="5">
                  <c:v>189.59562653129015</c:v>
                </c:pt>
                <c:pt idx="6">
                  <c:v>5313.4597387435697</c:v>
                </c:pt>
                <c:pt idx="7">
                  <c:v>1643.1273721270929</c:v>
                </c:pt>
                <c:pt idx="8">
                  <c:v>8115.1387657410887</c:v>
                </c:pt>
                <c:pt idx="9">
                  <c:v>5410.5459126663036</c:v>
                </c:pt>
              </c:numCache>
            </c:numRef>
          </c:val>
          <c:extLst>
            <c:ext xmlns:c16="http://schemas.microsoft.com/office/drawing/2014/chart" uri="{C3380CC4-5D6E-409C-BE32-E72D297353CC}">
              <c16:uniqueId val="{00000002-75F3-4CBF-9F97-D1B5C0329192}"/>
            </c:ext>
          </c:extLst>
        </c:ser>
        <c:ser>
          <c:idx val="3"/>
          <c:order val="3"/>
          <c:tx>
            <c:strRef>
              <c:f>Sheet1!$E$1</c:f>
              <c:strCache>
                <c:ptCount val="1"/>
                <c:pt idx="0">
                  <c:v>20y</c:v>
                </c:pt>
              </c:strCache>
            </c:strRef>
          </c:tx>
          <c:spPr>
            <a:solidFill>
              <a:schemeClr val="accent4"/>
            </a:solidFill>
            <a:ln>
              <a:noFill/>
            </a:ln>
            <a:effectLst/>
          </c:spPr>
          <c:invertIfNegative val="0"/>
          <c:cat>
            <c:strRef>
              <c:f>Sheet1!$A$2:$A$11</c:f>
              <c:strCache>
                <c:ptCount val="10"/>
                <c:pt idx="0">
                  <c:v>Eswatini</c:v>
                </c:pt>
                <c:pt idx="1">
                  <c:v>Lesotho</c:v>
                </c:pt>
                <c:pt idx="2">
                  <c:v>Malawi</c:v>
                </c:pt>
                <c:pt idx="3">
                  <c:v>Mozambique</c:v>
                </c:pt>
                <c:pt idx="4">
                  <c:v>Namibia</c:v>
                </c:pt>
                <c:pt idx="5">
                  <c:v>South Africa</c:v>
                </c:pt>
                <c:pt idx="6">
                  <c:v>Tanzania</c:v>
                </c:pt>
                <c:pt idx="7">
                  <c:v>Uganda</c:v>
                </c:pt>
                <c:pt idx="8">
                  <c:v>Zambia</c:v>
                </c:pt>
                <c:pt idx="9">
                  <c:v>Zimbabwe</c:v>
                </c:pt>
              </c:strCache>
            </c:strRef>
          </c:cat>
          <c:val>
            <c:numRef>
              <c:f>Sheet1!$E$2:$E$11</c:f>
              <c:numCache>
                <c:formatCode>_("$"* #,##0_);_("$"* \(#,##0\);_("$"* "-"??_);_(@_)</c:formatCode>
                <c:ptCount val="10"/>
                <c:pt idx="0">
                  <c:v>8035.8789696888389</c:v>
                </c:pt>
                <c:pt idx="1">
                  <c:v>238.71493139169684</c:v>
                </c:pt>
                <c:pt idx="2">
                  <c:v>1939.2787780477584</c:v>
                </c:pt>
                <c:pt idx="3">
                  <c:v>265.42721012550243</c:v>
                </c:pt>
                <c:pt idx="4">
                  <c:v>13053.007852310033</c:v>
                </c:pt>
                <c:pt idx="5">
                  <c:v>599.91797829639279</c:v>
                </c:pt>
                <c:pt idx="6">
                  <c:v>8478.7751771231724</c:v>
                </c:pt>
                <c:pt idx="7">
                  <c:v>2870.6842705372032</c:v>
                </c:pt>
                <c:pt idx="8">
                  <c:v>17192.149248020793</c:v>
                </c:pt>
                <c:pt idx="9">
                  <c:v>8907.0589488905898</c:v>
                </c:pt>
              </c:numCache>
            </c:numRef>
          </c:val>
          <c:extLst>
            <c:ext xmlns:c16="http://schemas.microsoft.com/office/drawing/2014/chart" uri="{C3380CC4-5D6E-409C-BE32-E72D297353CC}">
              <c16:uniqueId val="{00000003-75F3-4CBF-9F97-D1B5C0329192}"/>
            </c:ext>
          </c:extLst>
        </c:ser>
        <c:ser>
          <c:idx val="4"/>
          <c:order val="4"/>
          <c:tx>
            <c:strRef>
              <c:f>Sheet1!$F$1</c:f>
              <c:strCache>
                <c:ptCount val="1"/>
                <c:pt idx="0">
                  <c:v>25y</c:v>
                </c:pt>
              </c:strCache>
            </c:strRef>
          </c:tx>
          <c:spPr>
            <a:solidFill>
              <a:schemeClr val="accent5"/>
            </a:solidFill>
            <a:ln>
              <a:noFill/>
            </a:ln>
            <a:effectLst/>
          </c:spPr>
          <c:invertIfNegative val="0"/>
          <c:cat>
            <c:strRef>
              <c:f>Sheet1!$A$2:$A$11</c:f>
              <c:strCache>
                <c:ptCount val="10"/>
                <c:pt idx="0">
                  <c:v>Eswatini</c:v>
                </c:pt>
                <c:pt idx="1">
                  <c:v>Lesotho</c:v>
                </c:pt>
                <c:pt idx="2">
                  <c:v>Malawi</c:v>
                </c:pt>
                <c:pt idx="3">
                  <c:v>Mozambique</c:v>
                </c:pt>
                <c:pt idx="4">
                  <c:v>Namibia</c:v>
                </c:pt>
                <c:pt idx="5">
                  <c:v>South Africa</c:v>
                </c:pt>
                <c:pt idx="6">
                  <c:v>Tanzania</c:v>
                </c:pt>
                <c:pt idx="7">
                  <c:v>Uganda</c:v>
                </c:pt>
                <c:pt idx="8">
                  <c:v>Zambia</c:v>
                </c:pt>
                <c:pt idx="9">
                  <c:v>Zimbabwe</c:v>
                </c:pt>
              </c:strCache>
            </c:strRef>
          </c:cat>
          <c:val>
            <c:numRef>
              <c:f>Sheet1!$F$2:$F$11</c:f>
              <c:numCache>
                <c:formatCode>_("$"* #,##0_);_("$"* \(#,##0\);_("$"* "-"??_);_(@_)</c:formatCode>
                <c:ptCount val="10"/>
                <c:pt idx="0">
                  <c:v>15106.74923272261</c:v>
                </c:pt>
                <c:pt idx="1">
                  <c:v>511.04041099517337</c:v>
                </c:pt>
                <c:pt idx="2">
                  <c:v>2144.531137269214</c:v>
                </c:pt>
                <c:pt idx="3">
                  <c:v>567.63518528738336</c:v>
                </c:pt>
                <c:pt idx="4">
                  <c:v>22962.306899581228</c:v>
                </c:pt>
                <c:pt idx="5">
                  <c:v>1471.9874186950776</c:v>
                </c:pt>
                <c:pt idx="6">
                  <c:v>13914.03115072682</c:v>
                </c:pt>
                <c:pt idx="7">
                  <c:v>5121.4168103410811</c:v>
                </c:pt>
                <c:pt idx="8">
                  <c:v>33891.32541050217</c:v>
                </c:pt>
                <c:pt idx="9">
                  <c:v>13494.67146626274</c:v>
                </c:pt>
              </c:numCache>
            </c:numRef>
          </c:val>
          <c:extLst>
            <c:ext xmlns:c16="http://schemas.microsoft.com/office/drawing/2014/chart" uri="{C3380CC4-5D6E-409C-BE32-E72D297353CC}">
              <c16:uniqueId val="{00000004-75F3-4CBF-9F97-D1B5C0329192}"/>
            </c:ext>
          </c:extLst>
        </c:ser>
        <c:dLbls>
          <c:showLegendKey val="0"/>
          <c:showVal val="0"/>
          <c:showCatName val="0"/>
          <c:showSerName val="0"/>
          <c:showPercent val="0"/>
          <c:showBubbleSize val="0"/>
        </c:dLbls>
        <c:gapWidth val="219"/>
        <c:overlap val="-27"/>
        <c:axId val="817870424"/>
        <c:axId val="817870784"/>
      </c:barChart>
      <c:catAx>
        <c:axId val="8178704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817870784"/>
        <c:crosses val="autoZero"/>
        <c:auto val="1"/>
        <c:lblAlgn val="ctr"/>
        <c:lblOffset val="100"/>
        <c:noMultiLvlLbl val="0"/>
      </c:catAx>
      <c:valAx>
        <c:axId val="817870784"/>
        <c:scaling>
          <c:orientation val="minMax"/>
          <c:max val="35000"/>
        </c:scaling>
        <c:delete val="0"/>
        <c:axPos val="l"/>
        <c:majorGridlines>
          <c:spPr>
            <a:ln w="9525" cap="flat" cmpd="sng" algn="ctr">
              <a:solidFill>
                <a:schemeClr val="tx1">
                  <a:lumMod val="15000"/>
                  <a:lumOff val="85000"/>
                </a:schemeClr>
              </a:solidFill>
              <a:round/>
            </a:ln>
            <a:effectLst/>
          </c:spPr>
        </c:majorGridlines>
        <c:numFmt formatCode="&quot;$&quot;#,##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81787042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Distribution of Subnational</a:t>
            </a:r>
            <a:r>
              <a:rPr lang="en-US" baseline="0" dirty="0"/>
              <a:t> Population by Incidence, </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cat>
            <c:numRef>
              <c:f>Sheet1!$A$2:$A$21</c:f>
              <c:numCache>
                <c:formatCode>General</c:formatCode>
                <c:ptCount val="20"/>
                <c:pt idx="0">
                  <c:v>0</c:v>
                </c:pt>
                <c:pt idx="1">
                  <c:v>0.05</c:v>
                </c:pt>
                <c:pt idx="2">
                  <c:v>0.1</c:v>
                </c:pt>
                <c:pt idx="3">
                  <c:v>0.15000000000000002</c:v>
                </c:pt>
                <c:pt idx="4">
                  <c:v>0.2</c:v>
                </c:pt>
                <c:pt idx="5">
                  <c:v>0.25</c:v>
                </c:pt>
                <c:pt idx="6">
                  <c:v>0.3</c:v>
                </c:pt>
                <c:pt idx="7">
                  <c:v>0.35</c:v>
                </c:pt>
                <c:pt idx="8">
                  <c:v>0.39999999999999997</c:v>
                </c:pt>
                <c:pt idx="9">
                  <c:v>0.44999999999999996</c:v>
                </c:pt>
                <c:pt idx="10">
                  <c:v>0.49999999999999994</c:v>
                </c:pt>
                <c:pt idx="11">
                  <c:v>0.54999999999999993</c:v>
                </c:pt>
                <c:pt idx="12">
                  <c:v>0.6</c:v>
                </c:pt>
                <c:pt idx="13">
                  <c:v>0.65</c:v>
                </c:pt>
                <c:pt idx="14">
                  <c:v>0.70000000000000007</c:v>
                </c:pt>
                <c:pt idx="15">
                  <c:v>0.75000000000000011</c:v>
                </c:pt>
                <c:pt idx="16">
                  <c:v>0.80000000000000016</c:v>
                </c:pt>
                <c:pt idx="17">
                  <c:v>0.8500000000000002</c:v>
                </c:pt>
                <c:pt idx="18">
                  <c:v>0.90000000000000024</c:v>
                </c:pt>
              </c:numCache>
            </c:numRef>
          </c:cat>
          <c:val>
            <c:numRef>
              <c:f>Sheet1!$B$2:$B$21</c:f>
              <c:numCache>
                <c:formatCode>#,##0</c:formatCode>
                <c:ptCount val="20"/>
                <c:pt idx="0">
                  <c:v>50522500</c:v>
                </c:pt>
                <c:pt idx="1">
                  <c:v>25842047.619047582</c:v>
                </c:pt>
                <c:pt idx="2">
                  <c:v>18437930.902430937</c:v>
                </c:pt>
                <c:pt idx="3">
                  <c:v>16491551.986584127</c:v>
                </c:pt>
                <c:pt idx="4">
                  <c:v>9813944.2405420393</c:v>
                </c:pt>
                <c:pt idx="5">
                  <c:v>7610144.6226825416</c:v>
                </c:pt>
                <c:pt idx="6">
                  <c:v>5611852.6464838088</c:v>
                </c:pt>
                <c:pt idx="7">
                  <c:v>4273780.2432277203</c:v>
                </c:pt>
                <c:pt idx="8">
                  <c:v>5781036.329382509</c:v>
                </c:pt>
                <c:pt idx="9">
                  <c:v>7266583.0205192864</c:v>
                </c:pt>
                <c:pt idx="10">
                  <c:v>4989665.3563150465</c:v>
                </c:pt>
                <c:pt idx="11">
                  <c:v>701950.26086011529</c:v>
                </c:pt>
                <c:pt idx="12">
                  <c:v>3942540.4351124167</c:v>
                </c:pt>
                <c:pt idx="13">
                  <c:v>1255436.5659852326</c:v>
                </c:pt>
                <c:pt idx="14">
                  <c:v>2300089.4041487873</c:v>
                </c:pt>
                <c:pt idx="15">
                  <c:v>2266659.1279695034</c:v>
                </c:pt>
                <c:pt idx="16">
                  <c:v>982373.56744047999</c:v>
                </c:pt>
                <c:pt idx="17">
                  <c:v>3662883.1700316668</c:v>
                </c:pt>
                <c:pt idx="18">
                  <c:v>893857.73880162835</c:v>
                </c:pt>
                <c:pt idx="19">
                  <c:v>2946434.663490802</c:v>
                </c:pt>
              </c:numCache>
            </c:numRef>
          </c:val>
          <c:extLst>
            <c:ext xmlns:c16="http://schemas.microsoft.com/office/drawing/2014/chart" uri="{C3380CC4-5D6E-409C-BE32-E72D297353CC}">
              <c16:uniqueId val="{00000000-636E-440E-A3B0-CEF07817C87E}"/>
            </c:ext>
          </c:extLst>
        </c:ser>
        <c:dLbls>
          <c:showLegendKey val="0"/>
          <c:showVal val="0"/>
          <c:showCatName val="0"/>
          <c:showSerName val="0"/>
          <c:showPercent val="0"/>
          <c:showBubbleSize val="0"/>
        </c:dLbls>
        <c:gapWidth val="50"/>
        <c:overlap val="-27"/>
        <c:axId val="823865048"/>
        <c:axId val="823858160"/>
      </c:barChart>
      <c:catAx>
        <c:axId val="823865048"/>
        <c:scaling>
          <c:orientation val="minMax"/>
        </c:scaling>
        <c:delete val="0"/>
        <c:axPos val="b"/>
        <c:numFmt formatCode="#,##0.00" sourceLinked="0"/>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en-US"/>
          </a:p>
        </c:txPr>
        <c:crossAx val="823858160"/>
        <c:crosses val="autoZero"/>
        <c:auto val="1"/>
        <c:lblAlgn val="ctr"/>
        <c:lblOffset val="100"/>
        <c:noMultiLvlLbl val="0"/>
      </c:catAx>
      <c:valAx>
        <c:axId val="82385816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823865048"/>
        <c:crosses val="autoZero"/>
        <c:crossBetween val="between"/>
        <c:dispUnits>
          <c:builtInUnit val="millions"/>
          <c:dispUnitsLbl>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dispUnitsLbl>
        </c:dispUnits>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E4AB11-45C1-49B4-8CB0-49E274381F96}" type="datetimeFigureOut">
              <a:rPr lang="en-US" smtClean="0"/>
              <a:t>11/21/2024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3FC4483-7CF5-4CF7-BC54-0B04140F1C27}" type="slidenum">
              <a:rPr lang="en-US" smtClean="0"/>
              <a:t>‹#›</a:t>
            </a:fld>
            <a:endParaRPr lang="en-US"/>
          </a:p>
        </p:txBody>
      </p:sp>
    </p:spTree>
    <p:extLst>
      <p:ext uri="{BB962C8B-B14F-4D97-AF65-F5344CB8AC3E}">
        <p14:creationId xmlns:p14="http://schemas.microsoft.com/office/powerpoint/2010/main" val="25304841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3FC4483-7CF5-4CF7-BC54-0B04140F1C27}" type="slidenum">
              <a:rPr lang="en-US" smtClean="0"/>
              <a:t>11</a:t>
            </a:fld>
            <a:endParaRPr lang="en-US"/>
          </a:p>
        </p:txBody>
      </p:sp>
    </p:spTree>
    <p:extLst>
      <p:ext uri="{BB962C8B-B14F-4D97-AF65-F5344CB8AC3E}">
        <p14:creationId xmlns:p14="http://schemas.microsoft.com/office/powerpoint/2010/main" val="138442156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A230BB-CAAA-48EC-9DFD-99B77037C3FD}"/>
              </a:ext>
            </a:extLst>
          </p:cNvPr>
          <p:cNvSpPr>
            <a:spLocks noGrp="1"/>
          </p:cNvSpPr>
          <p:nvPr>
            <p:ph type="ctrTitle"/>
          </p:nvPr>
        </p:nvSpPr>
        <p:spPr>
          <a:xfrm>
            <a:off x="1524000" y="1122363"/>
            <a:ext cx="9144000" cy="2387600"/>
          </a:xfrm>
        </p:spPr>
        <p:txBody>
          <a:bodyPr anchor="b"/>
          <a:lstStyle>
            <a:lvl1pPr algn="ctr">
              <a:defRPr sz="6000" b="1">
                <a:latin typeface="+mn-lt"/>
              </a:defRPr>
            </a:lvl1pPr>
          </a:lstStyle>
          <a:p>
            <a:r>
              <a:rPr lang="en-US"/>
              <a:t>Click to edit Master title style</a:t>
            </a:r>
          </a:p>
        </p:txBody>
      </p:sp>
      <p:sp>
        <p:nvSpPr>
          <p:cNvPr id="3" name="Subtitle 2">
            <a:extLst>
              <a:ext uri="{FF2B5EF4-FFF2-40B4-BE49-F238E27FC236}">
                <a16:creationId xmlns:a16="http://schemas.microsoft.com/office/drawing/2014/main" id="{C7138379-9D4B-41CC-A162-04630EEFFFF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0C69BC0-259B-4EDC-A2F4-B502821B83F8}"/>
              </a:ext>
            </a:extLst>
          </p:cNvPr>
          <p:cNvSpPr>
            <a:spLocks noGrp="1"/>
          </p:cNvSpPr>
          <p:nvPr>
            <p:ph type="dt" sz="half" idx="10"/>
          </p:nvPr>
        </p:nvSpPr>
        <p:spPr/>
        <p:txBody>
          <a:bodyPr/>
          <a:lstStyle/>
          <a:p>
            <a:fld id="{AC9815C0-9D66-4541-8E11-B69383B3C42B}" type="datetime1">
              <a:rPr lang="en-US" smtClean="0"/>
              <a:t>11/21/2024</a:t>
            </a:fld>
            <a:endParaRPr lang="en-US"/>
          </a:p>
        </p:txBody>
      </p:sp>
      <p:sp>
        <p:nvSpPr>
          <p:cNvPr id="5" name="Footer Placeholder 4">
            <a:extLst>
              <a:ext uri="{FF2B5EF4-FFF2-40B4-BE49-F238E27FC236}">
                <a16:creationId xmlns:a16="http://schemas.microsoft.com/office/drawing/2014/main" id="{10468F82-E990-4006-B9FB-874EBB3EF3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548E7C-4764-4FC4-885E-B32B1EB19A0D}"/>
              </a:ext>
            </a:extLst>
          </p:cNvPr>
          <p:cNvSpPr>
            <a:spLocks noGrp="1"/>
          </p:cNvSpPr>
          <p:nvPr>
            <p:ph type="sldNum" sz="quarter" idx="12"/>
          </p:nvPr>
        </p:nvSpPr>
        <p:spPr/>
        <p:txBody>
          <a:bodyPr/>
          <a:lstStyle/>
          <a:p>
            <a:fld id="{CF13D369-8700-4468-8CC4-EE7C53720160}" type="slidenum">
              <a:rPr lang="en-US" smtClean="0"/>
              <a:t>‹#›</a:t>
            </a:fld>
            <a:endParaRPr lang="en-US"/>
          </a:p>
        </p:txBody>
      </p:sp>
      <p:pic>
        <p:nvPicPr>
          <p:cNvPr id="10" name="Picture 9">
            <a:extLst>
              <a:ext uri="{FF2B5EF4-FFF2-40B4-BE49-F238E27FC236}">
                <a16:creationId xmlns:a16="http://schemas.microsoft.com/office/drawing/2014/main" id="{6D350BF4-9A19-4615-82FB-343443FA602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058400" y="5715000"/>
            <a:ext cx="1371600" cy="542166"/>
          </a:xfrm>
          <a:prstGeom prst="rect">
            <a:avLst/>
          </a:prstGeom>
        </p:spPr>
      </p:pic>
    </p:spTree>
    <p:extLst>
      <p:ext uri="{BB962C8B-B14F-4D97-AF65-F5344CB8AC3E}">
        <p14:creationId xmlns:p14="http://schemas.microsoft.com/office/powerpoint/2010/main" val="29014053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FD9E80-FFE9-4389-BF4C-C50CD9BD161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BC29126-94E8-486F-AB01-81D4CFF102A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A2164F-6980-49D3-9234-46FF0AF79773}"/>
              </a:ext>
            </a:extLst>
          </p:cNvPr>
          <p:cNvSpPr>
            <a:spLocks noGrp="1"/>
          </p:cNvSpPr>
          <p:nvPr>
            <p:ph type="dt" sz="half" idx="10"/>
          </p:nvPr>
        </p:nvSpPr>
        <p:spPr/>
        <p:txBody>
          <a:bodyPr/>
          <a:lstStyle/>
          <a:p>
            <a:fld id="{0F61128E-712B-4887-8407-3A35F15867CE}" type="datetime1">
              <a:rPr lang="en-US" smtClean="0"/>
              <a:t>11/21/2024</a:t>
            </a:fld>
            <a:endParaRPr lang="en-US"/>
          </a:p>
        </p:txBody>
      </p:sp>
      <p:sp>
        <p:nvSpPr>
          <p:cNvPr id="5" name="Footer Placeholder 4">
            <a:extLst>
              <a:ext uri="{FF2B5EF4-FFF2-40B4-BE49-F238E27FC236}">
                <a16:creationId xmlns:a16="http://schemas.microsoft.com/office/drawing/2014/main" id="{D4232924-8374-4A5D-A277-331FA271E3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FC6C28-9E30-4D11-902A-C96FF870B60B}"/>
              </a:ext>
            </a:extLst>
          </p:cNvPr>
          <p:cNvSpPr>
            <a:spLocks noGrp="1"/>
          </p:cNvSpPr>
          <p:nvPr>
            <p:ph type="sldNum" sz="quarter" idx="12"/>
          </p:nvPr>
        </p:nvSpPr>
        <p:spPr/>
        <p:txBody>
          <a:bodyPr/>
          <a:lstStyle/>
          <a:p>
            <a:fld id="{CF13D369-8700-4468-8CC4-EE7C53720160}" type="slidenum">
              <a:rPr lang="en-US" smtClean="0"/>
              <a:t>‹#›</a:t>
            </a:fld>
            <a:endParaRPr lang="en-US"/>
          </a:p>
        </p:txBody>
      </p:sp>
    </p:spTree>
    <p:extLst>
      <p:ext uri="{BB962C8B-B14F-4D97-AF65-F5344CB8AC3E}">
        <p14:creationId xmlns:p14="http://schemas.microsoft.com/office/powerpoint/2010/main" val="1760510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4D406D1-4742-4843-B0E4-CF3871785B6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B171B94-81D7-4F30-93A4-F51FB2348E3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918BF0-7FBF-4898-BDDE-1819ECBF3D73}"/>
              </a:ext>
            </a:extLst>
          </p:cNvPr>
          <p:cNvSpPr>
            <a:spLocks noGrp="1"/>
          </p:cNvSpPr>
          <p:nvPr>
            <p:ph type="dt" sz="half" idx="10"/>
          </p:nvPr>
        </p:nvSpPr>
        <p:spPr/>
        <p:txBody>
          <a:bodyPr/>
          <a:lstStyle/>
          <a:p>
            <a:fld id="{CC898F68-DB58-406D-A67A-8F9D04739816}" type="datetime1">
              <a:rPr lang="en-US" smtClean="0"/>
              <a:t>11/21/2024</a:t>
            </a:fld>
            <a:endParaRPr lang="en-US"/>
          </a:p>
        </p:txBody>
      </p:sp>
      <p:sp>
        <p:nvSpPr>
          <p:cNvPr id="5" name="Footer Placeholder 4">
            <a:extLst>
              <a:ext uri="{FF2B5EF4-FFF2-40B4-BE49-F238E27FC236}">
                <a16:creationId xmlns:a16="http://schemas.microsoft.com/office/drawing/2014/main" id="{E9A314CD-386A-40A5-BDCD-8E2827033F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464C93-68E5-4FA4-960B-FA155FD77963}"/>
              </a:ext>
            </a:extLst>
          </p:cNvPr>
          <p:cNvSpPr>
            <a:spLocks noGrp="1"/>
          </p:cNvSpPr>
          <p:nvPr>
            <p:ph type="sldNum" sz="quarter" idx="12"/>
          </p:nvPr>
        </p:nvSpPr>
        <p:spPr/>
        <p:txBody>
          <a:bodyPr/>
          <a:lstStyle/>
          <a:p>
            <a:fld id="{CF13D369-8700-4468-8CC4-EE7C53720160}" type="slidenum">
              <a:rPr lang="en-US" smtClean="0"/>
              <a:t>‹#›</a:t>
            </a:fld>
            <a:endParaRPr lang="en-US"/>
          </a:p>
        </p:txBody>
      </p:sp>
    </p:spTree>
    <p:extLst>
      <p:ext uri="{BB962C8B-B14F-4D97-AF65-F5344CB8AC3E}">
        <p14:creationId xmlns:p14="http://schemas.microsoft.com/office/powerpoint/2010/main" val="88533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10635-5CEC-4384-A2C5-92AC0631E584}"/>
              </a:ext>
            </a:extLst>
          </p:cNvPr>
          <p:cNvSpPr>
            <a:spLocks noGrp="1"/>
          </p:cNvSpPr>
          <p:nvPr>
            <p:ph type="title"/>
          </p:nvPr>
        </p:nvSpPr>
        <p:spPr/>
        <p:txBody>
          <a:bodyPr/>
          <a:lstStyle>
            <a:lvl1pPr>
              <a:defRPr b="1">
                <a:latin typeface="+mn-lt"/>
              </a:defRPr>
            </a:lvl1pPr>
          </a:lstStyle>
          <a:p>
            <a:r>
              <a:rPr lang="en-US"/>
              <a:t>Click to edit Master title style</a:t>
            </a:r>
          </a:p>
        </p:txBody>
      </p:sp>
      <p:sp>
        <p:nvSpPr>
          <p:cNvPr id="3" name="Content Placeholder 2">
            <a:extLst>
              <a:ext uri="{FF2B5EF4-FFF2-40B4-BE49-F238E27FC236}">
                <a16:creationId xmlns:a16="http://schemas.microsoft.com/office/drawing/2014/main" id="{B4A8BB4E-225E-4BBD-BC67-20818DE0E807}"/>
              </a:ext>
            </a:extLst>
          </p:cNvPr>
          <p:cNvSpPr>
            <a:spLocks noGrp="1"/>
          </p:cNvSpPr>
          <p:nvPr>
            <p:ph idx="1"/>
          </p:nvPr>
        </p:nvSpPr>
        <p:spPr/>
        <p:txBody>
          <a:bodyPr/>
          <a:lstStyle>
            <a:lvl2pPr marL="685800" indent="-228600">
              <a:buFont typeface="Arial" panose="020B0604020202020204" pitchFamily="34" charset="0"/>
              <a:buChar char="•"/>
              <a:defRPr/>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9623A2F-A054-4209-9CB7-42837F1E8368}"/>
              </a:ext>
            </a:extLst>
          </p:cNvPr>
          <p:cNvSpPr>
            <a:spLocks noGrp="1"/>
          </p:cNvSpPr>
          <p:nvPr>
            <p:ph type="dt" sz="half" idx="10"/>
          </p:nvPr>
        </p:nvSpPr>
        <p:spPr/>
        <p:txBody>
          <a:bodyPr/>
          <a:lstStyle/>
          <a:p>
            <a:fld id="{36A8F8BD-08BB-4A8A-8AA8-0E91AB431CE6}" type="datetime1">
              <a:rPr lang="en-US" smtClean="0"/>
              <a:t>11/21/2024</a:t>
            </a:fld>
            <a:endParaRPr lang="en-US"/>
          </a:p>
        </p:txBody>
      </p:sp>
      <p:sp>
        <p:nvSpPr>
          <p:cNvPr id="5" name="Footer Placeholder 4">
            <a:extLst>
              <a:ext uri="{FF2B5EF4-FFF2-40B4-BE49-F238E27FC236}">
                <a16:creationId xmlns:a16="http://schemas.microsoft.com/office/drawing/2014/main" id="{E8B15E96-6D50-49D4-A754-DB54CED3B1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86BBE9-FB13-47EA-8E2E-97B9E891EF5C}"/>
              </a:ext>
            </a:extLst>
          </p:cNvPr>
          <p:cNvSpPr>
            <a:spLocks noGrp="1"/>
          </p:cNvSpPr>
          <p:nvPr>
            <p:ph type="sldNum" sz="quarter" idx="12"/>
          </p:nvPr>
        </p:nvSpPr>
        <p:spPr/>
        <p:txBody>
          <a:bodyPr/>
          <a:lstStyle/>
          <a:p>
            <a:fld id="{CF13D369-8700-4468-8CC4-EE7C53720160}" type="slidenum">
              <a:rPr lang="en-US" smtClean="0"/>
              <a:t>‹#›</a:t>
            </a:fld>
            <a:endParaRPr lang="en-US"/>
          </a:p>
        </p:txBody>
      </p:sp>
    </p:spTree>
    <p:extLst>
      <p:ext uri="{BB962C8B-B14F-4D97-AF65-F5344CB8AC3E}">
        <p14:creationId xmlns:p14="http://schemas.microsoft.com/office/powerpoint/2010/main" val="4045517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25859-FF05-4BE3-9984-9DE6B302C41E}"/>
              </a:ext>
            </a:extLst>
          </p:cNvPr>
          <p:cNvSpPr>
            <a:spLocks noGrp="1"/>
          </p:cNvSpPr>
          <p:nvPr>
            <p:ph type="title"/>
          </p:nvPr>
        </p:nvSpPr>
        <p:spPr>
          <a:xfrm>
            <a:off x="831850" y="1709738"/>
            <a:ext cx="10515600" cy="2852737"/>
          </a:xfrm>
        </p:spPr>
        <p:txBody>
          <a:bodyPr anchor="b"/>
          <a:lstStyle>
            <a:lvl1pPr>
              <a:defRPr sz="6000" b="1">
                <a:latin typeface="+mn-lt"/>
              </a:defRPr>
            </a:lvl1pPr>
          </a:lstStyle>
          <a:p>
            <a:r>
              <a:rPr lang="en-US"/>
              <a:t>Click to edit Master title style</a:t>
            </a:r>
          </a:p>
        </p:txBody>
      </p:sp>
      <p:sp>
        <p:nvSpPr>
          <p:cNvPr id="3" name="Text Placeholder 2">
            <a:extLst>
              <a:ext uri="{FF2B5EF4-FFF2-40B4-BE49-F238E27FC236}">
                <a16:creationId xmlns:a16="http://schemas.microsoft.com/office/drawing/2014/main" id="{DEF576AB-BBC3-44D6-B38A-2146FFA5355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E874BE9-2FBD-44FA-9901-235021B1F765}"/>
              </a:ext>
            </a:extLst>
          </p:cNvPr>
          <p:cNvSpPr>
            <a:spLocks noGrp="1"/>
          </p:cNvSpPr>
          <p:nvPr>
            <p:ph type="dt" sz="half" idx="10"/>
          </p:nvPr>
        </p:nvSpPr>
        <p:spPr/>
        <p:txBody>
          <a:bodyPr/>
          <a:lstStyle/>
          <a:p>
            <a:fld id="{BBB27DEC-FE6B-4C45-AEFE-23E3916E4A2C}" type="datetime1">
              <a:rPr lang="en-US" smtClean="0"/>
              <a:t>11/21/2024</a:t>
            </a:fld>
            <a:endParaRPr lang="en-US"/>
          </a:p>
        </p:txBody>
      </p:sp>
      <p:sp>
        <p:nvSpPr>
          <p:cNvPr id="5" name="Footer Placeholder 4">
            <a:extLst>
              <a:ext uri="{FF2B5EF4-FFF2-40B4-BE49-F238E27FC236}">
                <a16:creationId xmlns:a16="http://schemas.microsoft.com/office/drawing/2014/main" id="{7F390B51-59EA-41AB-94E9-3752857031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86EBA5D-F0A5-4D6B-A1F2-BFABC769D04B}"/>
              </a:ext>
            </a:extLst>
          </p:cNvPr>
          <p:cNvSpPr>
            <a:spLocks noGrp="1"/>
          </p:cNvSpPr>
          <p:nvPr>
            <p:ph type="sldNum" sz="quarter" idx="12"/>
          </p:nvPr>
        </p:nvSpPr>
        <p:spPr/>
        <p:txBody>
          <a:bodyPr/>
          <a:lstStyle/>
          <a:p>
            <a:fld id="{CF13D369-8700-4468-8CC4-EE7C53720160}" type="slidenum">
              <a:rPr lang="en-US" smtClean="0"/>
              <a:t>‹#›</a:t>
            </a:fld>
            <a:endParaRPr lang="en-US"/>
          </a:p>
        </p:txBody>
      </p:sp>
    </p:spTree>
    <p:extLst>
      <p:ext uri="{BB962C8B-B14F-4D97-AF65-F5344CB8AC3E}">
        <p14:creationId xmlns:p14="http://schemas.microsoft.com/office/powerpoint/2010/main" val="359439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911501-5772-471B-AFD3-1C60F0C3197D}"/>
              </a:ext>
            </a:extLst>
          </p:cNvPr>
          <p:cNvSpPr>
            <a:spLocks noGrp="1"/>
          </p:cNvSpPr>
          <p:nvPr>
            <p:ph type="title"/>
          </p:nvPr>
        </p:nvSpPr>
        <p:spPr/>
        <p:txBody>
          <a:bodyPr/>
          <a:lstStyle>
            <a:lvl1pPr>
              <a:defRPr b="1">
                <a:latin typeface="+mn-lt"/>
              </a:defRPr>
            </a:lvl1pPr>
          </a:lstStyle>
          <a:p>
            <a:r>
              <a:rPr lang="en-US"/>
              <a:t>Click to edit Master title style</a:t>
            </a:r>
          </a:p>
        </p:txBody>
      </p:sp>
      <p:sp>
        <p:nvSpPr>
          <p:cNvPr id="3" name="Content Placeholder 2">
            <a:extLst>
              <a:ext uri="{FF2B5EF4-FFF2-40B4-BE49-F238E27FC236}">
                <a16:creationId xmlns:a16="http://schemas.microsoft.com/office/drawing/2014/main" id="{B30AA951-E9F3-4F45-BE8D-33D643E2292D}"/>
              </a:ext>
            </a:extLst>
          </p:cNvPr>
          <p:cNvSpPr>
            <a:spLocks noGrp="1"/>
          </p:cNvSpPr>
          <p:nvPr>
            <p:ph sz="half" idx="1"/>
          </p:nvPr>
        </p:nvSpPr>
        <p:spPr>
          <a:xfrm>
            <a:off x="838200" y="1825625"/>
            <a:ext cx="5181600" cy="4351338"/>
          </a:xfrm>
        </p:spPr>
        <p:txBody>
          <a:bodyPr/>
          <a:lstStyle>
            <a:lvl2pPr marL="685800" indent="-228600">
              <a:buFont typeface="Arial" panose="020B0604020202020204" pitchFamily="34" charset="0"/>
              <a:buChar char="•"/>
              <a:defRPr/>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42167EA7-40E6-4C26-853D-899527397BB9}"/>
              </a:ext>
            </a:extLst>
          </p:cNvPr>
          <p:cNvSpPr>
            <a:spLocks noGrp="1"/>
          </p:cNvSpPr>
          <p:nvPr>
            <p:ph sz="half" idx="2"/>
          </p:nvPr>
        </p:nvSpPr>
        <p:spPr>
          <a:xfrm>
            <a:off x="6172200" y="1825625"/>
            <a:ext cx="5181600" cy="4351338"/>
          </a:xfrm>
        </p:spPr>
        <p:txBody>
          <a:bodyPr/>
          <a:lstStyle>
            <a:lvl2pPr marL="685800" indent="-228600">
              <a:buFont typeface="Arial" panose="020B0604020202020204" pitchFamily="34" charset="0"/>
              <a:buChar char="•"/>
              <a:defRPr/>
            </a:lvl2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4EF73D78-4183-4F29-8643-E9C5524EAA37}"/>
              </a:ext>
            </a:extLst>
          </p:cNvPr>
          <p:cNvSpPr>
            <a:spLocks noGrp="1"/>
          </p:cNvSpPr>
          <p:nvPr>
            <p:ph type="dt" sz="half" idx="10"/>
          </p:nvPr>
        </p:nvSpPr>
        <p:spPr/>
        <p:txBody>
          <a:bodyPr/>
          <a:lstStyle/>
          <a:p>
            <a:fld id="{EF26BF74-6D9E-4704-9FB6-10854F62FD25}" type="datetime1">
              <a:rPr lang="en-US" smtClean="0"/>
              <a:t>11/21/2024</a:t>
            </a:fld>
            <a:endParaRPr lang="en-US"/>
          </a:p>
        </p:txBody>
      </p:sp>
      <p:sp>
        <p:nvSpPr>
          <p:cNvPr id="6" name="Footer Placeholder 5">
            <a:extLst>
              <a:ext uri="{FF2B5EF4-FFF2-40B4-BE49-F238E27FC236}">
                <a16:creationId xmlns:a16="http://schemas.microsoft.com/office/drawing/2014/main" id="{3AAB7B4F-EA3E-4405-8DCF-DB23CA60BEF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1578963-6E88-449C-AF13-1CC62AD335E3}"/>
              </a:ext>
            </a:extLst>
          </p:cNvPr>
          <p:cNvSpPr>
            <a:spLocks noGrp="1"/>
          </p:cNvSpPr>
          <p:nvPr>
            <p:ph type="sldNum" sz="quarter" idx="12"/>
          </p:nvPr>
        </p:nvSpPr>
        <p:spPr/>
        <p:txBody>
          <a:bodyPr/>
          <a:lstStyle/>
          <a:p>
            <a:fld id="{CF13D369-8700-4468-8CC4-EE7C53720160}" type="slidenum">
              <a:rPr lang="en-US" smtClean="0"/>
              <a:t>‹#›</a:t>
            </a:fld>
            <a:endParaRPr lang="en-US"/>
          </a:p>
        </p:txBody>
      </p:sp>
    </p:spTree>
    <p:extLst>
      <p:ext uri="{BB962C8B-B14F-4D97-AF65-F5344CB8AC3E}">
        <p14:creationId xmlns:p14="http://schemas.microsoft.com/office/powerpoint/2010/main" val="124383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D0960A-D71E-4D7A-A787-74D6DBC298A7}"/>
              </a:ext>
            </a:extLst>
          </p:cNvPr>
          <p:cNvSpPr>
            <a:spLocks noGrp="1"/>
          </p:cNvSpPr>
          <p:nvPr>
            <p:ph type="title"/>
          </p:nvPr>
        </p:nvSpPr>
        <p:spPr>
          <a:xfrm>
            <a:off x="839788" y="365125"/>
            <a:ext cx="10515600" cy="1325563"/>
          </a:xfrm>
        </p:spPr>
        <p:txBody>
          <a:bodyPr/>
          <a:lstStyle>
            <a:lvl1pPr>
              <a:defRPr b="1">
                <a:latin typeface="+mn-lt"/>
              </a:defRPr>
            </a:lvl1pPr>
          </a:lstStyle>
          <a:p>
            <a:r>
              <a:rPr lang="en-US"/>
              <a:t>Click to edit Master title style</a:t>
            </a:r>
          </a:p>
        </p:txBody>
      </p:sp>
      <p:sp>
        <p:nvSpPr>
          <p:cNvPr id="3" name="Text Placeholder 2">
            <a:extLst>
              <a:ext uri="{FF2B5EF4-FFF2-40B4-BE49-F238E27FC236}">
                <a16:creationId xmlns:a16="http://schemas.microsoft.com/office/drawing/2014/main" id="{62DCE931-0A02-4E5D-BC3A-23D8B0C754B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EF3536B-B25D-424A-B0DF-0E8150B9D99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5C1CA37-FDC4-41B1-B1AC-B87A790C8CF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C9A0925-DF69-4EA2-9066-DB572E22442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1DE81A6-5371-4902-8150-5FF40623197D}"/>
              </a:ext>
            </a:extLst>
          </p:cNvPr>
          <p:cNvSpPr>
            <a:spLocks noGrp="1"/>
          </p:cNvSpPr>
          <p:nvPr>
            <p:ph type="dt" sz="half" idx="10"/>
          </p:nvPr>
        </p:nvSpPr>
        <p:spPr/>
        <p:txBody>
          <a:bodyPr/>
          <a:lstStyle/>
          <a:p>
            <a:fld id="{46269F49-6F24-41E3-99E1-36D6A62E0123}" type="datetime1">
              <a:rPr lang="en-US" smtClean="0"/>
              <a:t>11/21/2024</a:t>
            </a:fld>
            <a:endParaRPr lang="en-US"/>
          </a:p>
        </p:txBody>
      </p:sp>
      <p:sp>
        <p:nvSpPr>
          <p:cNvPr id="8" name="Footer Placeholder 7">
            <a:extLst>
              <a:ext uri="{FF2B5EF4-FFF2-40B4-BE49-F238E27FC236}">
                <a16:creationId xmlns:a16="http://schemas.microsoft.com/office/drawing/2014/main" id="{7BE31778-510A-4041-9C9D-C1F82C700CA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0BFF709-2C1D-4720-9A95-6CC79415EF28}"/>
              </a:ext>
            </a:extLst>
          </p:cNvPr>
          <p:cNvSpPr>
            <a:spLocks noGrp="1"/>
          </p:cNvSpPr>
          <p:nvPr>
            <p:ph type="sldNum" sz="quarter" idx="12"/>
          </p:nvPr>
        </p:nvSpPr>
        <p:spPr/>
        <p:txBody>
          <a:bodyPr/>
          <a:lstStyle/>
          <a:p>
            <a:fld id="{CF13D369-8700-4468-8CC4-EE7C53720160}" type="slidenum">
              <a:rPr lang="en-US" smtClean="0"/>
              <a:t>‹#›</a:t>
            </a:fld>
            <a:endParaRPr lang="en-US"/>
          </a:p>
        </p:txBody>
      </p:sp>
    </p:spTree>
    <p:extLst>
      <p:ext uri="{BB962C8B-B14F-4D97-AF65-F5344CB8AC3E}">
        <p14:creationId xmlns:p14="http://schemas.microsoft.com/office/powerpoint/2010/main" val="1973981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4309B-B01A-412B-BEED-0D67B99F644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5EF931A-F7EF-4755-8AE3-BFC95E008188}"/>
              </a:ext>
            </a:extLst>
          </p:cNvPr>
          <p:cNvSpPr>
            <a:spLocks noGrp="1"/>
          </p:cNvSpPr>
          <p:nvPr>
            <p:ph type="dt" sz="half" idx="10"/>
          </p:nvPr>
        </p:nvSpPr>
        <p:spPr/>
        <p:txBody>
          <a:bodyPr/>
          <a:lstStyle/>
          <a:p>
            <a:fld id="{6AEA245D-C950-427F-90AD-A5991B6CD881}" type="datetime1">
              <a:rPr lang="en-US" smtClean="0"/>
              <a:t>11/21/2024</a:t>
            </a:fld>
            <a:endParaRPr lang="en-US"/>
          </a:p>
        </p:txBody>
      </p:sp>
      <p:sp>
        <p:nvSpPr>
          <p:cNvPr id="4" name="Footer Placeholder 3">
            <a:extLst>
              <a:ext uri="{FF2B5EF4-FFF2-40B4-BE49-F238E27FC236}">
                <a16:creationId xmlns:a16="http://schemas.microsoft.com/office/drawing/2014/main" id="{8C5A84C3-A4E1-4FF5-A4F0-1C7633002EF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3D42B29-0923-4F80-A1BA-EADDF40ED4CA}"/>
              </a:ext>
            </a:extLst>
          </p:cNvPr>
          <p:cNvSpPr>
            <a:spLocks noGrp="1"/>
          </p:cNvSpPr>
          <p:nvPr>
            <p:ph type="sldNum" sz="quarter" idx="12"/>
          </p:nvPr>
        </p:nvSpPr>
        <p:spPr/>
        <p:txBody>
          <a:bodyPr/>
          <a:lstStyle/>
          <a:p>
            <a:fld id="{CF13D369-8700-4468-8CC4-EE7C53720160}" type="slidenum">
              <a:rPr lang="en-US" smtClean="0"/>
              <a:t>‹#›</a:t>
            </a:fld>
            <a:endParaRPr lang="en-US"/>
          </a:p>
        </p:txBody>
      </p:sp>
    </p:spTree>
    <p:extLst>
      <p:ext uri="{BB962C8B-B14F-4D97-AF65-F5344CB8AC3E}">
        <p14:creationId xmlns:p14="http://schemas.microsoft.com/office/powerpoint/2010/main" val="469415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F0237E6-99B3-43E0-8CE0-F79E41697C7E}"/>
              </a:ext>
            </a:extLst>
          </p:cNvPr>
          <p:cNvSpPr>
            <a:spLocks noGrp="1"/>
          </p:cNvSpPr>
          <p:nvPr>
            <p:ph type="dt" sz="half" idx="10"/>
          </p:nvPr>
        </p:nvSpPr>
        <p:spPr/>
        <p:txBody>
          <a:bodyPr/>
          <a:lstStyle/>
          <a:p>
            <a:fld id="{78502B6E-3404-4F23-A953-FDF3AA194680}" type="datetime1">
              <a:rPr lang="en-US" smtClean="0"/>
              <a:t>11/21/2024</a:t>
            </a:fld>
            <a:endParaRPr lang="en-US"/>
          </a:p>
        </p:txBody>
      </p:sp>
      <p:sp>
        <p:nvSpPr>
          <p:cNvPr id="3" name="Footer Placeholder 2">
            <a:extLst>
              <a:ext uri="{FF2B5EF4-FFF2-40B4-BE49-F238E27FC236}">
                <a16:creationId xmlns:a16="http://schemas.microsoft.com/office/drawing/2014/main" id="{65806CEB-FFE8-45C9-A160-C5690427338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AD5E00E-7BEC-4215-AB68-7381349887D3}"/>
              </a:ext>
            </a:extLst>
          </p:cNvPr>
          <p:cNvSpPr>
            <a:spLocks noGrp="1"/>
          </p:cNvSpPr>
          <p:nvPr>
            <p:ph type="sldNum" sz="quarter" idx="12"/>
          </p:nvPr>
        </p:nvSpPr>
        <p:spPr/>
        <p:txBody>
          <a:bodyPr/>
          <a:lstStyle/>
          <a:p>
            <a:fld id="{CF13D369-8700-4468-8CC4-EE7C53720160}" type="slidenum">
              <a:rPr lang="en-US" smtClean="0"/>
              <a:t>‹#›</a:t>
            </a:fld>
            <a:endParaRPr lang="en-US"/>
          </a:p>
        </p:txBody>
      </p:sp>
    </p:spTree>
    <p:extLst>
      <p:ext uri="{BB962C8B-B14F-4D97-AF65-F5344CB8AC3E}">
        <p14:creationId xmlns:p14="http://schemas.microsoft.com/office/powerpoint/2010/main" val="3107739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A25F9-8356-48AF-8918-4A2F8F7CF14F}"/>
              </a:ext>
            </a:extLst>
          </p:cNvPr>
          <p:cNvSpPr>
            <a:spLocks noGrp="1"/>
          </p:cNvSpPr>
          <p:nvPr>
            <p:ph type="title"/>
          </p:nvPr>
        </p:nvSpPr>
        <p:spPr>
          <a:xfrm>
            <a:off x="839788" y="457200"/>
            <a:ext cx="3932237" cy="1600200"/>
          </a:xfrm>
        </p:spPr>
        <p:txBody>
          <a:bodyPr anchor="b"/>
          <a:lstStyle>
            <a:lvl1pPr>
              <a:defRPr sz="3200" b="1">
                <a:latin typeface="+mn-lt"/>
              </a:defRPr>
            </a:lvl1pPr>
          </a:lstStyle>
          <a:p>
            <a:r>
              <a:rPr lang="en-US"/>
              <a:t>Click to edit Master title style</a:t>
            </a:r>
          </a:p>
        </p:txBody>
      </p:sp>
      <p:sp>
        <p:nvSpPr>
          <p:cNvPr id="3" name="Content Placeholder 2">
            <a:extLst>
              <a:ext uri="{FF2B5EF4-FFF2-40B4-BE49-F238E27FC236}">
                <a16:creationId xmlns:a16="http://schemas.microsoft.com/office/drawing/2014/main" id="{7599E571-ED8F-488E-BC94-67043974E4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C23B47D-DAEF-4BE7-BDB4-3EAC834B4B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45550B2-964B-495E-8261-847B7ACC54AB}"/>
              </a:ext>
            </a:extLst>
          </p:cNvPr>
          <p:cNvSpPr>
            <a:spLocks noGrp="1"/>
          </p:cNvSpPr>
          <p:nvPr>
            <p:ph type="dt" sz="half" idx="10"/>
          </p:nvPr>
        </p:nvSpPr>
        <p:spPr/>
        <p:txBody>
          <a:bodyPr/>
          <a:lstStyle/>
          <a:p>
            <a:fld id="{F07DB540-1546-4174-8277-76BD957A9002}" type="datetime1">
              <a:rPr lang="en-US" smtClean="0"/>
              <a:t>11/21/2024</a:t>
            </a:fld>
            <a:endParaRPr lang="en-US"/>
          </a:p>
        </p:txBody>
      </p:sp>
      <p:sp>
        <p:nvSpPr>
          <p:cNvPr id="6" name="Footer Placeholder 5">
            <a:extLst>
              <a:ext uri="{FF2B5EF4-FFF2-40B4-BE49-F238E27FC236}">
                <a16:creationId xmlns:a16="http://schemas.microsoft.com/office/drawing/2014/main" id="{4F10F761-F58F-4325-85D5-562C5D051EC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C07DC73-208E-4865-87D1-F946ACE438AC}"/>
              </a:ext>
            </a:extLst>
          </p:cNvPr>
          <p:cNvSpPr>
            <a:spLocks noGrp="1"/>
          </p:cNvSpPr>
          <p:nvPr>
            <p:ph type="sldNum" sz="quarter" idx="12"/>
          </p:nvPr>
        </p:nvSpPr>
        <p:spPr/>
        <p:txBody>
          <a:bodyPr/>
          <a:lstStyle/>
          <a:p>
            <a:fld id="{CF13D369-8700-4468-8CC4-EE7C53720160}" type="slidenum">
              <a:rPr lang="en-US" smtClean="0"/>
              <a:t>‹#›</a:t>
            </a:fld>
            <a:endParaRPr lang="en-US"/>
          </a:p>
        </p:txBody>
      </p:sp>
    </p:spTree>
    <p:extLst>
      <p:ext uri="{BB962C8B-B14F-4D97-AF65-F5344CB8AC3E}">
        <p14:creationId xmlns:p14="http://schemas.microsoft.com/office/powerpoint/2010/main" val="1837058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2BD931-B410-4998-8FAD-E589AFF4FF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6FAA984-1199-43A2-97C7-03EB24D42AB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9603AE7-CA65-45F3-8ED4-956CCC0721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C498087-5B2F-42E7-90BC-C2A2AE09BE5B}"/>
              </a:ext>
            </a:extLst>
          </p:cNvPr>
          <p:cNvSpPr>
            <a:spLocks noGrp="1"/>
          </p:cNvSpPr>
          <p:nvPr>
            <p:ph type="dt" sz="half" idx="10"/>
          </p:nvPr>
        </p:nvSpPr>
        <p:spPr/>
        <p:txBody>
          <a:bodyPr/>
          <a:lstStyle/>
          <a:p>
            <a:fld id="{E97A57B1-A5D9-45E6-A279-9AEA52C5FC22}" type="datetime1">
              <a:rPr lang="en-US" smtClean="0"/>
              <a:t>11/21/2024</a:t>
            </a:fld>
            <a:endParaRPr lang="en-US"/>
          </a:p>
        </p:txBody>
      </p:sp>
      <p:sp>
        <p:nvSpPr>
          <p:cNvPr id="6" name="Footer Placeholder 5">
            <a:extLst>
              <a:ext uri="{FF2B5EF4-FFF2-40B4-BE49-F238E27FC236}">
                <a16:creationId xmlns:a16="http://schemas.microsoft.com/office/drawing/2014/main" id="{2058AFC6-D80C-4F36-BCCE-C85A8F4DAA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313FD0-C90A-4586-BDDA-A704638CBC6C}"/>
              </a:ext>
            </a:extLst>
          </p:cNvPr>
          <p:cNvSpPr>
            <a:spLocks noGrp="1"/>
          </p:cNvSpPr>
          <p:nvPr>
            <p:ph type="sldNum" sz="quarter" idx="12"/>
          </p:nvPr>
        </p:nvSpPr>
        <p:spPr/>
        <p:txBody>
          <a:bodyPr/>
          <a:lstStyle/>
          <a:p>
            <a:fld id="{CF13D369-8700-4468-8CC4-EE7C53720160}" type="slidenum">
              <a:rPr lang="en-US" smtClean="0"/>
              <a:t>‹#›</a:t>
            </a:fld>
            <a:endParaRPr lang="en-US"/>
          </a:p>
        </p:txBody>
      </p:sp>
    </p:spTree>
    <p:extLst>
      <p:ext uri="{BB962C8B-B14F-4D97-AF65-F5344CB8AC3E}">
        <p14:creationId xmlns:p14="http://schemas.microsoft.com/office/powerpoint/2010/main" val="336542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67349E3-188E-48F2-B91D-5FA3E34220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EF401C4-1EE0-44CC-8E8C-FF650AD8270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C6A944F-3A24-4EF6-A744-EF0C3AA9BF1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D45AFB-5F80-4C18-8A26-A6AD51EE6895}" type="datetime1">
              <a:rPr lang="en-US" smtClean="0"/>
              <a:t>11/21/2024</a:t>
            </a:fld>
            <a:endParaRPr lang="en-US" dirty="0"/>
          </a:p>
        </p:txBody>
      </p:sp>
      <p:sp>
        <p:nvSpPr>
          <p:cNvPr id="5" name="Footer Placeholder 4">
            <a:extLst>
              <a:ext uri="{FF2B5EF4-FFF2-40B4-BE49-F238E27FC236}">
                <a16:creationId xmlns:a16="http://schemas.microsoft.com/office/drawing/2014/main" id="{36BDDA52-73A5-48F7-814D-E811CBE67B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3F164C1-FD47-4408-B785-D12A9B884CA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13D369-8700-4468-8CC4-EE7C53720160}" type="slidenum">
              <a:rPr lang="en-US" smtClean="0"/>
              <a:t>‹#›</a:t>
            </a:fld>
            <a:endParaRPr lang="en-US"/>
          </a:p>
        </p:txBody>
      </p:sp>
    </p:spTree>
    <p:extLst>
      <p:ext uri="{BB962C8B-B14F-4D97-AF65-F5344CB8AC3E}">
        <p14:creationId xmlns:p14="http://schemas.microsoft.com/office/powerpoint/2010/main" val="37864349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b="1" kern="1200">
          <a:solidFill>
            <a:srgbClr val="327BB6"/>
          </a:solidFill>
          <a:latin typeface="+mn-lt"/>
          <a:ea typeface="+mj-ea"/>
          <a:cs typeface="+mj-cs"/>
        </a:defRPr>
      </a:lvl1pPr>
    </p:titleStyle>
    <p:bodyStyle>
      <a:lvl1pPr marL="228600" indent="-228600" algn="l" defTabSz="914400" rtl="0" eaLnBrk="1" latinLnBrk="0" hangingPunct="1">
        <a:lnSpc>
          <a:spcPct val="90000"/>
        </a:lnSpc>
        <a:spcBef>
          <a:spcPts val="1000"/>
        </a:spcBef>
        <a:buClr>
          <a:srgbClr val="7030A0"/>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327BB6"/>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7030A0"/>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327BB6"/>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7030A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chart" Target="../charts/chart8.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doi.org/10.1371/journal.pone.0009628"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E9A784-76C7-A5B0-0CC6-4075707FE0A7}"/>
              </a:ext>
            </a:extLst>
          </p:cNvPr>
          <p:cNvSpPr>
            <a:spLocks noGrp="1"/>
          </p:cNvSpPr>
          <p:nvPr>
            <p:ph type="ctrTitle"/>
          </p:nvPr>
        </p:nvSpPr>
        <p:spPr/>
        <p:txBody>
          <a:bodyPr>
            <a:normAutofit fontScale="90000"/>
          </a:bodyPr>
          <a:lstStyle/>
          <a:p>
            <a:r>
              <a:rPr lang="en-US" dirty="0"/>
              <a:t>Cost-Effectiveness of Sustaining Support for VMMC Programs</a:t>
            </a:r>
          </a:p>
        </p:txBody>
      </p:sp>
      <p:sp>
        <p:nvSpPr>
          <p:cNvPr id="3" name="Subtitle 2">
            <a:extLst>
              <a:ext uri="{FF2B5EF4-FFF2-40B4-BE49-F238E27FC236}">
                <a16:creationId xmlns:a16="http://schemas.microsoft.com/office/drawing/2014/main" id="{91139854-1A9F-C398-4CB4-B61F5A9B31EF}"/>
              </a:ext>
            </a:extLst>
          </p:cNvPr>
          <p:cNvSpPr>
            <a:spLocks noGrp="1"/>
          </p:cNvSpPr>
          <p:nvPr>
            <p:ph type="subTitle" idx="1"/>
          </p:nvPr>
        </p:nvSpPr>
        <p:spPr>
          <a:xfrm>
            <a:off x="1524000" y="3892984"/>
            <a:ext cx="9144000" cy="1655762"/>
          </a:xfrm>
        </p:spPr>
        <p:txBody>
          <a:bodyPr>
            <a:normAutofit/>
          </a:bodyPr>
          <a:lstStyle/>
          <a:p>
            <a:r>
              <a:rPr lang="en-US" dirty="0"/>
              <a:t>John Stover, Yu Teng, Robert Glaubius</a:t>
            </a:r>
          </a:p>
          <a:p>
            <a:r>
              <a:rPr lang="en-US" dirty="0"/>
              <a:t>Modeling the Impact and Cost-Effectiveness of VMMC for Prevention</a:t>
            </a:r>
          </a:p>
          <a:p>
            <a:r>
              <a:rPr lang="en-US" dirty="0"/>
              <a:t>21 November 2024</a:t>
            </a:r>
          </a:p>
        </p:txBody>
      </p:sp>
    </p:spTree>
    <p:extLst>
      <p:ext uri="{BB962C8B-B14F-4D97-AF65-F5344CB8AC3E}">
        <p14:creationId xmlns:p14="http://schemas.microsoft.com/office/powerpoint/2010/main" val="2656232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2BD85CD0-38E9-8DD4-5BEA-00C95CA30400}"/>
              </a:ext>
            </a:extLst>
          </p:cNvPr>
          <p:cNvSpPr>
            <a:spLocks noGrp="1"/>
          </p:cNvSpPr>
          <p:nvPr>
            <p:ph type="title"/>
          </p:nvPr>
        </p:nvSpPr>
        <p:spPr>
          <a:xfrm>
            <a:off x="838200" y="365125"/>
            <a:ext cx="10515600" cy="912957"/>
          </a:xfrm>
        </p:spPr>
        <p:txBody>
          <a:bodyPr>
            <a:noAutofit/>
          </a:bodyPr>
          <a:lstStyle/>
          <a:p>
            <a:r>
              <a:rPr lang="en-US" sz="3200" dirty="0"/>
              <a:t>In many settings VMMC costs are likely to exceed cost-effectiveness thresholds at some point in the next 25 years</a:t>
            </a:r>
          </a:p>
        </p:txBody>
      </p:sp>
      <p:graphicFrame>
        <p:nvGraphicFramePr>
          <p:cNvPr id="10" name="Content Placeholder 9">
            <a:extLst>
              <a:ext uri="{FF2B5EF4-FFF2-40B4-BE49-F238E27FC236}">
                <a16:creationId xmlns:a16="http://schemas.microsoft.com/office/drawing/2014/main" id="{7E7B4296-666B-C82A-803A-BD8E9CAB84F0}"/>
              </a:ext>
            </a:extLst>
          </p:cNvPr>
          <p:cNvGraphicFramePr>
            <a:graphicFrameLocks noGrp="1"/>
          </p:cNvGraphicFramePr>
          <p:nvPr>
            <p:ph idx="1"/>
            <p:extLst>
              <p:ext uri="{D42A27DB-BD31-4B8C-83A1-F6EECF244321}">
                <p14:modId xmlns:p14="http://schemas.microsoft.com/office/powerpoint/2010/main" val="2518819628"/>
              </p:ext>
            </p:extLst>
          </p:nvPr>
        </p:nvGraphicFramePr>
        <p:xfrm>
          <a:off x="838200" y="1569027"/>
          <a:ext cx="10515600" cy="4607936"/>
        </p:xfrm>
        <a:graphic>
          <a:graphicData uri="http://schemas.openxmlformats.org/drawingml/2006/chart">
            <c:chart xmlns:c="http://schemas.openxmlformats.org/drawingml/2006/chart" xmlns:r="http://schemas.openxmlformats.org/officeDocument/2006/relationships" r:id="rId2"/>
          </a:graphicData>
        </a:graphic>
      </p:graphicFrame>
      <p:sp>
        <p:nvSpPr>
          <p:cNvPr id="5" name="Slide Number Placeholder 4">
            <a:extLst>
              <a:ext uri="{FF2B5EF4-FFF2-40B4-BE49-F238E27FC236}">
                <a16:creationId xmlns:a16="http://schemas.microsoft.com/office/drawing/2014/main" id="{67E36495-ACDE-11ED-4E1D-07FB488C222E}"/>
              </a:ext>
            </a:extLst>
          </p:cNvPr>
          <p:cNvSpPr>
            <a:spLocks noGrp="1"/>
          </p:cNvSpPr>
          <p:nvPr>
            <p:ph type="sldNum" sz="quarter" idx="12"/>
          </p:nvPr>
        </p:nvSpPr>
        <p:spPr/>
        <p:txBody>
          <a:bodyPr/>
          <a:lstStyle/>
          <a:p>
            <a:fld id="{CF13D369-8700-4468-8CC4-EE7C53720160}" type="slidenum">
              <a:rPr lang="en-US" smtClean="0"/>
              <a:t>10</a:t>
            </a:fld>
            <a:endParaRPr lang="en-US"/>
          </a:p>
        </p:txBody>
      </p:sp>
      <p:cxnSp>
        <p:nvCxnSpPr>
          <p:cNvPr id="3" name="Straight Connector 2">
            <a:extLst>
              <a:ext uri="{FF2B5EF4-FFF2-40B4-BE49-F238E27FC236}">
                <a16:creationId xmlns:a16="http://schemas.microsoft.com/office/drawing/2014/main" id="{0A65EB08-CB56-487E-D3F4-4A6B02C8FD1C}"/>
              </a:ext>
            </a:extLst>
          </p:cNvPr>
          <p:cNvCxnSpPr/>
          <p:nvPr/>
        </p:nvCxnSpPr>
        <p:spPr>
          <a:xfrm>
            <a:off x="1600200" y="4748645"/>
            <a:ext cx="831273" cy="0"/>
          </a:xfrm>
          <a:prstGeom prst="line">
            <a:avLst/>
          </a:prstGeom>
          <a:ln w="38100">
            <a:solidFill>
              <a:srgbClr val="E31315">
                <a:alpha val="50000"/>
              </a:srgbClr>
            </a:solidFill>
          </a:ln>
        </p:spPr>
        <p:style>
          <a:lnRef idx="1">
            <a:schemeClr val="accent1"/>
          </a:lnRef>
          <a:fillRef idx="0">
            <a:schemeClr val="accent1"/>
          </a:fillRef>
          <a:effectRef idx="0">
            <a:schemeClr val="accent1"/>
          </a:effectRef>
          <a:fontRef idx="minor">
            <a:schemeClr val="tx1"/>
          </a:fontRef>
        </p:style>
      </p:cxnSp>
      <p:cxnSp>
        <p:nvCxnSpPr>
          <p:cNvPr id="4" name="Straight Connector 3">
            <a:extLst>
              <a:ext uri="{FF2B5EF4-FFF2-40B4-BE49-F238E27FC236}">
                <a16:creationId xmlns:a16="http://schemas.microsoft.com/office/drawing/2014/main" id="{475F5409-DBD3-2803-56FD-755EDE7C703C}"/>
              </a:ext>
            </a:extLst>
          </p:cNvPr>
          <p:cNvCxnSpPr/>
          <p:nvPr/>
        </p:nvCxnSpPr>
        <p:spPr>
          <a:xfrm>
            <a:off x="2594263" y="5049981"/>
            <a:ext cx="831273" cy="0"/>
          </a:xfrm>
          <a:prstGeom prst="line">
            <a:avLst/>
          </a:prstGeom>
          <a:ln w="38100">
            <a:solidFill>
              <a:srgbClr val="E31315">
                <a:alpha val="50000"/>
              </a:srgbClr>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8F130475-66C5-D25B-9D24-91B609B733F1}"/>
              </a:ext>
            </a:extLst>
          </p:cNvPr>
          <p:cNvCxnSpPr/>
          <p:nvPr/>
        </p:nvCxnSpPr>
        <p:spPr>
          <a:xfrm>
            <a:off x="3609109" y="5133109"/>
            <a:ext cx="831273" cy="0"/>
          </a:xfrm>
          <a:prstGeom prst="line">
            <a:avLst/>
          </a:prstGeom>
          <a:ln w="38100">
            <a:solidFill>
              <a:srgbClr val="E31315">
                <a:alpha val="50000"/>
              </a:srgbClr>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DD5CE2E9-746E-A191-D28F-10BC4040954E}"/>
              </a:ext>
            </a:extLst>
          </p:cNvPr>
          <p:cNvCxnSpPr/>
          <p:nvPr/>
        </p:nvCxnSpPr>
        <p:spPr>
          <a:xfrm>
            <a:off x="4561609" y="5133109"/>
            <a:ext cx="831273" cy="0"/>
          </a:xfrm>
          <a:prstGeom prst="line">
            <a:avLst/>
          </a:prstGeom>
          <a:ln w="38100">
            <a:solidFill>
              <a:srgbClr val="E31315">
                <a:alpha val="50000"/>
              </a:srgb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D38203B5-2E42-BC28-5E44-1BE190D4D917}"/>
              </a:ext>
            </a:extLst>
          </p:cNvPr>
          <p:cNvCxnSpPr/>
          <p:nvPr/>
        </p:nvCxnSpPr>
        <p:spPr>
          <a:xfrm>
            <a:off x="5521036" y="4662054"/>
            <a:ext cx="831273" cy="0"/>
          </a:xfrm>
          <a:prstGeom prst="line">
            <a:avLst/>
          </a:prstGeom>
          <a:ln w="38100">
            <a:solidFill>
              <a:srgbClr val="E31315">
                <a:alpha val="50000"/>
              </a:srgbClr>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48D3ADDF-F018-5C87-AFC2-9D71402D9AC9}"/>
              </a:ext>
            </a:extLst>
          </p:cNvPr>
          <p:cNvCxnSpPr/>
          <p:nvPr/>
        </p:nvCxnSpPr>
        <p:spPr>
          <a:xfrm>
            <a:off x="6497782" y="3806536"/>
            <a:ext cx="831273" cy="0"/>
          </a:xfrm>
          <a:prstGeom prst="line">
            <a:avLst/>
          </a:prstGeom>
          <a:ln w="38100">
            <a:solidFill>
              <a:srgbClr val="E31315">
                <a:alpha val="50000"/>
              </a:srgb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451A95CB-98BA-2FAC-A547-0B3584C18782}"/>
              </a:ext>
            </a:extLst>
          </p:cNvPr>
          <p:cNvCxnSpPr/>
          <p:nvPr/>
        </p:nvCxnSpPr>
        <p:spPr>
          <a:xfrm>
            <a:off x="7439891" y="5022272"/>
            <a:ext cx="831273" cy="0"/>
          </a:xfrm>
          <a:prstGeom prst="line">
            <a:avLst/>
          </a:prstGeom>
          <a:ln w="38100">
            <a:solidFill>
              <a:srgbClr val="E31315">
                <a:alpha val="50000"/>
              </a:srgb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8C635B96-986A-A2CB-5F72-68C33684C8F5}"/>
              </a:ext>
            </a:extLst>
          </p:cNvPr>
          <p:cNvCxnSpPr/>
          <p:nvPr/>
        </p:nvCxnSpPr>
        <p:spPr>
          <a:xfrm>
            <a:off x="8382000" y="5053445"/>
            <a:ext cx="831273" cy="0"/>
          </a:xfrm>
          <a:prstGeom prst="line">
            <a:avLst/>
          </a:prstGeom>
          <a:ln w="38100">
            <a:solidFill>
              <a:srgbClr val="E31315">
                <a:alpha val="50000"/>
              </a:srgb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8C62393B-66E9-3108-460E-F8DA6A3BCC77}"/>
              </a:ext>
            </a:extLst>
          </p:cNvPr>
          <p:cNvCxnSpPr/>
          <p:nvPr/>
        </p:nvCxnSpPr>
        <p:spPr>
          <a:xfrm>
            <a:off x="9386455" y="4935681"/>
            <a:ext cx="831273" cy="0"/>
          </a:xfrm>
          <a:prstGeom prst="line">
            <a:avLst/>
          </a:prstGeom>
          <a:ln w="38100">
            <a:solidFill>
              <a:srgbClr val="E31315">
                <a:alpha val="50000"/>
              </a:srgb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05855743-4581-5E7D-003A-02AFAD7C4C6B}"/>
              </a:ext>
            </a:extLst>
          </p:cNvPr>
          <p:cNvCxnSpPr/>
          <p:nvPr/>
        </p:nvCxnSpPr>
        <p:spPr>
          <a:xfrm>
            <a:off x="10359737" y="5022272"/>
            <a:ext cx="831273" cy="0"/>
          </a:xfrm>
          <a:prstGeom prst="line">
            <a:avLst/>
          </a:prstGeom>
          <a:ln w="38100">
            <a:solidFill>
              <a:srgbClr val="E31315">
                <a:alpha val="50000"/>
              </a:srgbClr>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E828AC07-67B8-92A8-EED3-D93DDE2FFA2D}"/>
              </a:ext>
            </a:extLst>
          </p:cNvPr>
          <p:cNvSpPr txBox="1"/>
          <p:nvPr/>
        </p:nvSpPr>
        <p:spPr>
          <a:xfrm>
            <a:off x="1402773" y="6176963"/>
            <a:ext cx="9434945" cy="738664"/>
          </a:xfrm>
          <a:prstGeom prst="rect">
            <a:avLst/>
          </a:prstGeom>
          <a:noFill/>
        </p:spPr>
        <p:txBody>
          <a:bodyPr wrap="square" rtlCol="0">
            <a:spAutoFit/>
          </a:bodyPr>
          <a:lstStyle/>
          <a:p>
            <a:r>
              <a:rPr lang="en-US" sz="1400" dirty="0"/>
              <a:t>DALY thresholds are based on health spending 2000-2016 per DALY gained as estimated by </a:t>
            </a:r>
            <a:r>
              <a:rPr lang="en-US" sz="1400" dirty="0" err="1"/>
              <a:t>Daroudi</a:t>
            </a:r>
            <a:r>
              <a:rPr lang="en-US" sz="1400" dirty="0"/>
              <a:t> et al. (</a:t>
            </a:r>
            <a:r>
              <a:rPr lang="en-US" sz="1400" i="1" dirty="0"/>
              <a:t>Cost Eff </a:t>
            </a:r>
            <a:r>
              <a:rPr lang="en-US" sz="1400" i="1" dirty="0" err="1"/>
              <a:t>Resour</a:t>
            </a:r>
            <a:r>
              <a:rPr lang="en-US" sz="1400" i="1" dirty="0"/>
              <a:t> </a:t>
            </a:r>
            <a:r>
              <a:rPr lang="en-US" sz="1400" i="1" dirty="0" err="1"/>
              <a:t>Alloc</a:t>
            </a:r>
            <a:r>
              <a:rPr lang="en-US" sz="1400" dirty="0"/>
              <a:t> (2021) 19:7) based on GBD estimates of DALYS and health expenditures. They are only used to illustrate the concept that VMMC programs will need to compete with other health priorities as HIV incidence declines in the future. </a:t>
            </a:r>
          </a:p>
        </p:txBody>
      </p:sp>
    </p:spTree>
    <p:extLst>
      <p:ext uri="{BB962C8B-B14F-4D97-AF65-F5344CB8AC3E}">
        <p14:creationId xmlns:p14="http://schemas.microsoft.com/office/powerpoint/2010/main" val="10243193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0C43B5B-F048-78FB-BD78-9F26958C566F}"/>
              </a:ext>
            </a:extLst>
          </p:cNvPr>
          <p:cNvPicPr>
            <a:picLocks noChangeAspect="1"/>
          </p:cNvPicPr>
          <p:nvPr/>
        </p:nvPicPr>
        <p:blipFill>
          <a:blip r:embed="rId3"/>
          <a:stretch>
            <a:fillRect/>
          </a:stretch>
        </p:blipFill>
        <p:spPr>
          <a:xfrm>
            <a:off x="7133406" y="0"/>
            <a:ext cx="5018049" cy="6858000"/>
          </a:xfrm>
          <a:prstGeom prst="rect">
            <a:avLst/>
          </a:prstGeom>
        </p:spPr>
      </p:pic>
      <p:sp>
        <p:nvSpPr>
          <p:cNvPr id="5" name="Title 4">
            <a:extLst>
              <a:ext uri="{FF2B5EF4-FFF2-40B4-BE49-F238E27FC236}">
                <a16:creationId xmlns:a16="http://schemas.microsoft.com/office/drawing/2014/main" id="{3F83692F-AA33-DE4D-A9E0-344FF3F68F44}"/>
              </a:ext>
            </a:extLst>
          </p:cNvPr>
          <p:cNvSpPr>
            <a:spLocks noGrp="1"/>
          </p:cNvSpPr>
          <p:nvPr>
            <p:ph type="title"/>
          </p:nvPr>
        </p:nvSpPr>
        <p:spPr>
          <a:xfrm>
            <a:off x="284955" y="702011"/>
            <a:ext cx="6386010" cy="741780"/>
          </a:xfrm>
        </p:spPr>
        <p:txBody>
          <a:bodyPr>
            <a:noAutofit/>
          </a:bodyPr>
          <a:lstStyle/>
          <a:p>
            <a:r>
              <a:rPr lang="en-US" sz="3200" dirty="0"/>
              <a:t>Incidence varies significantly across the region. Areas of high incidence still remain. </a:t>
            </a:r>
          </a:p>
        </p:txBody>
      </p:sp>
      <p:sp>
        <p:nvSpPr>
          <p:cNvPr id="4" name="Slide Number Placeholder 3">
            <a:extLst>
              <a:ext uri="{FF2B5EF4-FFF2-40B4-BE49-F238E27FC236}">
                <a16:creationId xmlns:a16="http://schemas.microsoft.com/office/drawing/2014/main" id="{F094B645-F1EF-D24D-4E87-A952C76CA12F}"/>
              </a:ext>
            </a:extLst>
          </p:cNvPr>
          <p:cNvSpPr>
            <a:spLocks noGrp="1"/>
          </p:cNvSpPr>
          <p:nvPr>
            <p:ph type="sldNum" sz="quarter" idx="12"/>
          </p:nvPr>
        </p:nvSpPr>
        <p:spPr/>
        <p:txBody>
          <a:bodyPr/>
          <a:lstStyle/>
          <a:p>
            <a:fld id="{CF13D369-8700-4468-8CC4-EE7C53720160}" type="slidenum">
              <a:rPr lang="en-US" smtClean="0"/>
              <a:t>11</a:t>
            </a:fld>
            <a:endParaRPr lang="en-US"/>
          </a:p>
        </p:txBody>
      </p:sp>
      <p:sp>
        <p:nvSpPr>
          <p:cNvPr id="8" name="TextBox 7">
            <a:extLst>
              <a:ext uri="{FF2B5EF4-FFF2-40B4-BE49-F238E27FC236}">
                <a16:creationId xmlns:a16="http://schemas.microsoft.com/office/drawing/2014/main" id="{8DE5DC2A-E34B-F38F-6270-30208A7925ED}"/>
              </a:ext>
            </a:extLst>
          </p:cNvPr>
          <p:cNvSpPr txBox="1"/>
          <p:nvPr/>
        </p:nvSpPr>
        <p:spPr>
          <a:xfrm>
            <a:off x="576263" y="6488668"/>
            <a:ext cx="6010275" cy="369332"/>
          </a:xfrm>
          <a:prstGeom prst="rect">
            <a:avLst/>
          </a:prstGeom>
          <a:noFill/>
        </p:spPr>
        <p:txBody>
          <a:bodyPr wrap="square" rtlCol="0">
            <a:spAutoFit/>
          </a:bodyPr>
          <a:lstStyle/>
          <a:p>
            <a:r>
              <a:rPr lang="en-US" dirty="0"/>
              <a:t>UNAIDS 2022 estimates from Naomi Model</a:t>
            </a:r>
          </a:p>
        </p:txBody>
      </p:sp>
      <p:graphicFrame>
        <p:nvGraphicFramePr>
          <p:cNvPr id="11" name="Chart 10">
            <a:extLst>
              <a:ext uri="{FF2B5EF4-FFF2-40B4-BE49-F238E27FC236}">
                <a16:creationId xmlns:a16="http://schemas.microsoft.com/office/drawing/2014/main" id="{2D17AD40-8CE6-BF27-018B-403EAE318E53}"/>
              </a:ext>
            </a:extLst>
          </p:cNvPr>
          <p:cNvGraphicFramePr/>
          <p:nvPr/>
        </p:nvGraphicFramePr>
        <p:xfrm>
          <a:off x="576263" y="1860052"/>
          <a:ext cx="6386011" cy="3732017"/>
        </p:xfrm>
        <a:graphic>
          <a:graphicData uri="http://schemas.openxmlformats.org/drawingml/2006/chart">
            <c:chart xmlns:c="http://schemas.openxmlformats.org/drawingml/2006/chart" xmlns:r="http://schemas.openxmlformats.org/officeDocument/2006/relationships" r:id="rId4"/>
          </a:graphicData>
        </a:graphic>
      </p:graphicFrame>
      <p:sp>
        <p:nvSpPr>
          <p:cNvPr id="2" name="TextBox 1">
            <a:extLst>
              <a:ext uri="{FF2B5EF4-FFF2-40B4-BE49-F238E27FC236}">
                <a16:creationId xmlns:a16="http://schemas.microsoft.com/office/drawing/2014/main" id="{C0F6B718-A367-AEE2-FD48-252E953663FF}"/>
              </a:ext>
            </a:extLst>
          </p:cNvPr>
          <p:cNvSpPr txBox="1"/>
          <p:nvPr/>
        </p:nvSpPr>
        <p:spPr>
          <a:xfrm>
            <a:off x="576263" y="5742325"/>
            <a:ext cx="5938837" cy="646331"/>
          </a:xfrm>
          <a:prstGeom prst="rect">
            <a:avLst/>
          </a:prstGeom>
          <a:noFill/>
        </p:spPr>
        <p:txBody>
          <a:bodyPr wrap="square" rtlCol="0">
            <a:spAutoFit/>
          </a:bodyPr>
          <a:lstStyle/>
          <a:p>
            <a:r>
              <a:rPr lang="en-US" dirty="0"/>
              <a:t>For 29% of population, incidence &lt; 0.05%, for 25% it is 0.05%-0.10%, for 23% it is 0.10% - 0.35%, for 23% it is &gt;0.35%</a:t>
            </a:r>
          </a:p>
        </p:txBody>
      </p:sp>
      <p:pic>
        <p:nvPicPr>
          <p:cNvPr id="3" name="Picture 2">
            <a:extLst>
              <a:ext uri="{FF2B5EF4-FFF2-40B4-BE49-F238E27FC236}">
                <a16:creationId xmlns:a16="http://schemas.microsoft.com/office/drawing/2014/main" id="{B5A990DC-1C73-8F92-894C-043360E1FE74}"/>
              </a:ext>
            </a:extLst>
          </p:cNvPr>
          <p:cNvPicPr>
            <a:picLocks noChangeAspect="1"/>
          </p:cNvPicPr>
          <p:nvPr/>
        </p:nvPicPr>
        <p:blipFill>
          <a:blip r:embed="rId5">
            <a:alphaModFix/>
          </a:blip>
          <a:stretch>
            <a:fillRect/>
          </a:stretch>
        </p:blipFill>
        <p:spPr>
          <a:xfrm>
            <a:off x="7110751" y="702011"/>
            <a:ext cx="2092302" cy="1627913"/>
          </a:xfrm>
          <a:prstGeom prst="rect">
            <a:avLst/>
          </a:prstGeom>
        </p:spPr>
      </p:pic>
    </p:spTree>
    <p:extLst>
      <p:ext uri="{BB962C8B-B14F-4D97-AF65-F5344CB8AC3E}">
        <p14:creationId xmlns:p14="http://schemas.microsoft.com/office/powerpoint/2010/main" val="19737938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A81B4-B55F-507E-5CD3-BD1E12F4DE63}"/>
              </a:ext>
            </a:extLst>
          </p:cNvPr>
          <p:cNvSpPr>
            <a:spLocks noGrp="1"/>
          </p:cNvSpPr>
          <p:nvPr>
            <p:ph type="title"/>
          </p:nvPr>
        </p:nvSpPr>
        <p:spPr/>
        <p:txBody>
          <a:bodyPr>
            <a:normAutofit fontScale="90000"/>
          </a:bodyPr>
          <a:lstStyle/>
          <a:p>
            <a:r>
              <a:rPr lang="en-US" dirty="0"/>
              <a:t>Scaling up VMMC to achieve targets would be cost-saving or cost-effective in most provinces in Zimbabwe</a:t>
            </a:r>
          </a:p>
        </p:txBody>
      </p:sp>
      <p:sp>
        <p:nvSpPr>
          <p:cNvPr id="3" name="Slide Number Placeholder 2">
            <a:extLst>
              <a:ext uri="{FF2B5EF4-FFF2-40B4-BE49-F238E27FC236}">
                <a16:creationId xmlns:a16="http://schemas.microsoft.com/office/drawing/2014/main" id="{2971AB3D-2499-4456-54E5-E29B0A0FE1F0}"/>
              </a:ext>
            </a:extLst>
          </p:cNvPr>
          <p:cNvSpPr>
            <a:spLocks noGrp="1"/>
          </p:cNvSpPr>
          <p:nvPr>
            <p:ph type="sldNum" sz="quarter" idx="12"/>
          </p:nvPr>
        </p:nvSpPr>
        <p:spPr/>
        <p:txBody>
          <a:bodyPr/>
          <a:lstStyle/>
          <a:p>
            <a:fld id="{CF13D369-8700-4468-8CC4-EE7C53720160}" type="slidenum">
              <a:rPr lang="en-US" smtClean="0"/>
              <a:t>12</a:t>
            </a:fld>
            <a:endParaRPr lang="en-US"/>
          </a:p>
        </p:txBody>
      </p:sp>
      <p:pic>
        <p:nvPicPr>
          <p:cNvPr id="5" name="Picture 4">
            <a:extLst>
              <a:ext uri="{FF2B5EF4-FFF2-40B4-BE49-F238E27FC236}">
                <a16:creationId xmlns:a16="http://schemas.microsoft.com/office/drawing/2014/main" id="{E8BA2E91-92F6-5140-9ED7-AD94E5778EB2}"/>
              </a:ext>
            </a:extLst>
          </p:cNvPr>
          <p:cNvPicPr>
            <a:picLocks noChangeAspect="1"/>
          </p:cNvPicPr>
          <p:nvPr/>
        </p:nvPicPr>
        <p:blipFill>
          <a:blip r:embed="rId2"/>
          <a:stretch>
            <a:fillRect/>
          </a:stretch>
        </p:blipFill>
        <p:spPr>
          <a:xfrm>
            <a:off x="908539" y="2403204"/>
            <a:ext cx="8852159" cy="3113341"/>
          </a:xfrm>
          <a:prstGeom prst="rect">
            <a:avLst/>
          </a:prstGeom>
        </p:spPr>
      </p:pic>
    </p:spTree>
    <p:extLst>
      <p:ext uri="{BB962C8B-B14F-4D97-AF65-F5344CB8AC3E}">
        <p14:creationId xmlns:p14="http://schemas.microsoft.com/office/powerpoint/2010/main" val="3234679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95213F0-E25E-4F45-0A8C-9CCC50283BC6}"/>
              </a:ext>
            </a:extLst>
          </p:cNvPr>
          <p:cNvSpPr>
            <a:spLocks noGrp="1"/>
          </p:cNvSpPr>
          <p:nvPr>
            <p:ph type="title"/>
          </p:nvPr>
        </p:nvSpPr>
        <p:spPr>
          <a:xfrm>
            <a:off x="838200" y="365126"/>
            <a:ext cx="10515600" cy="975302"/>
          </a:xfrm>
        </p:spPr>
        <p:txBody>
          <a:bodyPr/>
          <a:lstStyle/>
          <a:p>
            <a:r>
              <a:rPr lang="en-US" dirty="0"/>
              <a:t>Summary</a:t>
            </a:r>
          </a:p>
        </p:txBody>
      </p:sp>
      <p:sp>
        <p:nvSpPr>
          <p:cNvPr id="5" name="Content Placeholder 4">
            <a:extLst>
              <a:ext uri="{FF2B5EF4-FFF2-40B4-BE49-F238E27FC236}">
                <a16:creationId xmlns:a16="http://schemas.microsoft.com/office/drawing/2014/main" id="{DC29C2AE-7414-FF93-7601-DF140A771454}"/>
              </a:ext>
            </a:extLst>
          </p:cNvPr>
          <p:cNvSpPr>
            <a:spLocks noGrp="1"/>
          </p:cNvSpPr>
          <p:nvPr>
            <p:ph idx="1"/>
          </p:nvPr>
        </p:nvSpPr>
        <p:spPr>
          <a:xfrm>
            <a:off x="838200" y="1423554"/>
            <a:ext cx="10515600" cy="4932795"/>
          </a:xfrm>
        </p:spPr>
        <p:txBody>
          <a:bodyPr>
            <a:normAutofit/>
          </a:bodyPr>
          <a:lstStyle/>
          <a:p>
            <a:r>
              <a:rPr lang="en-US" dirty="0"/>
              <a:t>The HIV epidemic is very different today from 2008 when VMMC programs were just getting started. Incidence is lower and ART coverage is higher. </a:t>
            </a:r>
          </a:p>
          <a:p>
            <a:r>
              <a:rPr lang="en-US" dirty="0"/>
              <a:t>VMMC programs remain cost-effective in most settings and will remain cost-effective for the next 10 years. There are important differences across countries and sub-national regions.</a:t>
            </a:r>
          </a:p>
          <a:p>
            <a:r>
              <a:rPr lang="en-US" dirty="0"/>
              <a:t>Cost-effectiveness will decline as incidence drops.</a:t>
            </a:r>
          </a:p>
          <a:p>
            <a:r>
              <a:rPr lang="en-US" dirty="0"/>
              <a:t>Programs and donors need to develop plans to address these changes. For example, responses might include accelerates short-term response, sub-national focus and integration with routine health services.</a:t>
            </a:r>
          </a:p>
          <a:p>
            <a:pPr marL="0" indent="0">
              <a:buNone/>
            </a:pPr>
            <a:endParaRPr lang="en-US" dirty="0"/>
          </a:p>
        </p:txBody>
      </p:sp>
      <p:sp>
        <p:nvSpPr>
          <p:cNvPr id="3" name="Slide Number Placeholder 2">
            <a:extLst>
              <a:ext uri="{FF2B5EF4-FFF2-40B4-BE49-F238E27FC236}">
                <a16:creationId xmlns:a16="http://schemas.microsoft.com/office/drawing/2014/main" id="{674BDED4-CF2D-C78A-D09D-1E1B2DCB9F4A}"/>
              </a:ext>
            </a:extLst>
          </p:cNvPr>
          <p:cNvSpPr>
            <a:spLocks noGrp="1"/>
          </p:cNvSpPr>
          <p:nvPr>
            <p:ph type="sldNum" sz="quarter" idx="12"/>
          </p:nvPr>
        </p:nvSpPr>
        <p:spPr/>
        <p:txBody>
          <a:bodyPr/>
          <a:lstStyle/>
          <a:p>
            <a:fld id="{CF13D369-8700-4468-8CC4-EE7C53720160}" type="slidenum">
              <a:rPr lang="en-US" smtClean="0"/>
              <a:t>13</a:t>
            </a:fld>
            <a:endParaRPr lang="en-US"/>
          </a:p>
        </p:txBody>
      </p:sp>
    </p:spTree>
    <p:extLst>
      <p:ext uri="{BB962C8B-B14F-4D97-AF65-F5344CB8AC3E}">
        <p14:creationId xmlns:p14="http://schemas.microsoft.com/office/powerpoint/2010/main" val="4071403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95A0E-3C98-306C-7D43-4724E9A93FC5}"/>
              </a:ext>
            </a:extLst>
          </p:cNvPr>
          <p:cNvSpPr>
            <a:spLocks noGrp="1"/>
          </p:cNvSpPr>
          <p:nvPr>
            <p:ph type="title"/>
          </p:nvPr>
        </p:nvSpPr>
        <p:spPr>
          <a:xfrm>
            <a:off x="838200" y="365126"/>
            <a:ext cx="10515600" cy="829830"/>
          </a:xfrm>
        </p:spPr>
        <p:txBody>
          <a:bodyPr/>
          <a:lstStyle/>
          <a:p>
            <a:r>
              <a:rPr lang="en-US" dirty="0"/>
              <a:t>Background</a:t>
            </a:r>
          </a:p>
        </p:txBody>
      </p:sp>
      <p:sp>
        <p:nvSpPr>
          <p:cNvPr id="3" name="Content Placeholder 2">
            <a:extLst>
              <a:ext uri="{FF2B5EF4-FFF2-40B4-BE49-F238E27FC236}">
                <a16:creationId xmlns:a16="http://schemas.microsoft.com/office/drawing/2014/main" id="{3ACAE645-064F-69EF-525D-9F163C84E2A4}"/>
              </a:ext>
            </a:extLst>
          </p:cNvPr>
          <p:cNvSpPr>
            <a:spLocks noGrp="1"/>
          </p:cNvSpPr>
          <p:nvPr>
            <p:ph idx="1"/>
          </p:nvPr>
        </p:nvSpPr>
        <p:spPr>
          <a:xfrm>
            <a:off x="765464" y="1358034"/>
            <a:ext cx="10515600" cy="4351338"/>
          </a:xfrm>
        </p:spPr>
        <p:txBody>
          <a:bodyPr>
            <a:normAutofit lnSpcReduction="10000"/>
          </a:bodyPr>
          <a:lstStyle/>
          <a:p>
            <a:r>
              <a:rPr lang="en-US" dirty="0"/>
              <a:t>When VMMC programs started in 2008 several studies estimated that they would be highly cost-effective and even cost-saving.</a:t>
            </a:r>
          </a:p>
          <a:p>
            <a:pPr lvl="1"/>
            <a:r>
              <a:rPr lang="en-US" sz="1600" dirty="0"/>
              <a:t>Uthman et al. Economic Evaluations of Adult Male Circumcision for Prevention in Heterosexual Acquisition of HIV in Men in Sub-Saharan Africa: A Systematic Review </a:t>
            </a:r>
            <a:r>
              <a:rPr lang="en-US" sz="1600" i="1" dirty="0"/>
              <a:t>PLoS One </a:t>
            </a:r>
            <a:r>
              <a:rPr lang="en-US" sz="1600" dirty="0"/>
              <a:t>March 10, 2010. </a:t>
            </a:r>
            <a:r>
              <a:rPr lang="en-US" sz="1600" dirty="0">
                <a:hlinkClick r:id="rId2"/>
              </a:rPr>
              <a:t>https://doi.org/10.1371/journal.pone.0009628</a:t>
            </a:r>
            <a:endParaRPr lang="en-US" sz="1600" dirty="0"/>
          </a:p>
          <a:p>
            <a:pPr lvl="1"/>
            <a:endParaRPr lang="en-US" sz="1600" dirty="0"/>
          </a:p>
          <a:p>
            <a:pPr marL="457200" lvl="1" indent="0">
              <a:buNone/>
            </a:pPr>
            <a:endParaRPr lang="en-US" sz="1600" dirty="0"/>
          </a:p>
          <a:p>
            <a:r>
              <a:rPr lang="en-US" dirty="0"/>
              <a:t>Recent modeling analysis has shown that VMMC continues to be cost-effective in most settings in the short-term</a:t>
            </a:r>
          </a:p>
          <a:p>
            <a:pPr lvl="1"/>
            <a:r>
              <a:rPr lang="en-US" sz="1600" dirty="0" err="1"/>
              <a:t>Bansu</a:t>
            </a:r>
            <a:r>
              <a:rPr lang="en-US" sz="1600" dirty="0"/>
              <a:t>-Matharu et al. Cost-effectiveness of voluntary medical male circumcision for HIV prevention across Sub-Saharan Africa: results from five independent models </a:t>
            </a:r>
            <a:r>
              <a:rPr lang="en-US" sz="1600" i="1" dirty="0"/>
              <a:t>Lancet Global Health</a:t>
            </a:r>
            <a:r>
              <a:rPr lang="en-US" sz="1600" dirty="0"/>
              <a:t> 2023;11:e244-55</a:t>
            </a:r>
          </a:p>
          <a:p>
            <a:pPr lvl="1"/>
            <a:endParaRPr lang="en-US" sz="1600" dirty="0"/>
          </a:p>
          <a:p>
            <a:pPr lvl="1"/>
            <a:endParaRPr lang="en-US" sz="1600" dirty="0"/>
          </a:p>
          <a:p>
            <a:r>
              <a:rPr lang="en-US" dirty="0"/>
              <a:t>However, the HIV epidemic is much different today than in 2008</a:t>
            </a:r>
          </a:p>
        </p:txBody>
      </p:sp>
      <p:sp>
        <p:nvSpPr>
          <p:cNvPr id="4" name="Slide Number Placeholder 3">
            <a:extLst>
              <a:ext uri="{FF2B5EF4-FFF2-40B4-BE49-F238E27FC236}">
                <a16:creationId xmlns:a16="http://schemas.microsoft.com/office/drawing/2014/main" id="{B2F907A1-DCC4-B977-F3E9-4527476C75D4}"/>
              </a:ext>
            </a:extLst>
          </p:cNvPr>
          <p:cNvSpPr>
            <a:spLocks noGrp="1"/>
          </p:cNvSpPr>
          <p:nvPr>
            <p:ph type="sldNum" sz="quarter" idx="12"/>
          </p:nvPr>
        </p:nvSpPr>
        <p:spPr/>
        <p:txBody>
          <a:bodyPr/>
          <a:lstStyle/>
          <a:p>
            <a:fld id="{CF13D369-8700-4468-8CC4-EE7C53720160}" type="slidenum">
              <a:rPr lang="en-US" smtClean="0"/>
              <a:t>2</a:t>
            </a:fld>
            <a:endParaRPr lang="en-US"/>
          </a:p>
        </p:txBody>
      </p:sp>
    </p:spTree>
    <p:extLst>
      <p:ext uri="{BB962C8B-B14F-4D97-AF65-F5344CB8AC3E}">
        <p14:creationId xmlns:p14="http://schemas.microsoft.com/office/powerpoint/2010/main" val="13861386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B226C-9BEA-8FED-4050-EA2176EF7FAC}"/>
              </a:ext>
            </a:extLst>
          </p:cNvPr>
          <p:cNvSpPr>
            <a:spLocks noGrp="1"/>
          </p:cNvSpPr>
          <p:nvPr>
            <p:ph type="title"/>
          </p:nvPr>
        </p:nvSpPr>
        <p:spPr>
          <a:xfrm>
            <a:off x="838200" y="187325"/>
            <a:ext cx="10515600" cy="1019175"/>
          </a:xfrm>
        </p:spPr>
        <p:txBody>
          <a:bodyPr>
            <a:noAutofit/>
          </a:bodyPr>
          <a:lstStyle/>
          <a:p>
            <a:r>
              <a:rPr lang="en-US" sz="3600" dirty="0"/>
              <a:t>Incidence is much lower today compared to 2010, with an average decline of 67% from 2010-2023</a:t>
            </a:r>
          </a:p>
        </p:txBody>
      </p:sp>
      <p:graphicFrame>
        <p:nvGraphicFramePr>
          <p:cNvPr id="7" name="Content Placeholder 6">
            <a:extLst>
              <a:ext uri="{FF2B5EF4-FFF2-40B4-BE49-F238E27FC236}">
                <a16:creationId xmlns:a16="http://schemas.microsoft.com/office/drawing/2014/main" id="{95732BA8-3B3E-6853-9A2F-CD4C7C526223}"/>
              </a:ext>
            </a:extLst>
          </p:cNvPr>
          <p:cNvGraphicFramePr>
            <a:graphicFrameLocks noGrp="1"/>
          </p:cNvGraphicFramePr>
          <p:nvPr>
            <p:ph idx="1"/>
            <p:extLst>
              <p:ext uri="{D42A27DB-BD31-4B8C-83A1-F6EECF244321}">
                <p14:modId xmlns:p14="http://schemas.microsoft.com/office/powerpoint/2010/main" val="3722438401"/>
              </p:ext>
            </p:extLst>
          </p:nvPr>
        </p:nvGraphicFramePr>
        <p:xfrm>
          <a:off x="838200" y="1369435"/>
          <a:ext cx="10515600" cy="5149850"/>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a:extLst>
              <a:ext uri="{FF2B5EF4-FFF2-40B4-BE49-F238E27FC236}">
                <a16:creationId xmlns:a16="http://schemas.microsoft.com/office/drawing/2014/main" id="{C6C26596-195A-A98D-519B-8A0AD8B7ADFA}"/>
              </a:ext>
            </a:extLst>
          </p:cNvPr>
          <p:cNvSpPr>
            <a:spLocks noGrp="1"/>
          </p:cNvSpPr>
          <p:nvPr>
            <p:ph type="sldNum" sz="quarter" idx="12"/>
          </p:nvPr>
        </p:nvSpPr>
        <p:spPr/>
        <p:txBody>
          <a:bodyPr/>
          <a:lstStyle/>
          <a:p>
            <a:fld id="{CF13D369-8700-4468-8CC4-EE7C53720160}" type="slidenum">
              <a:rPr lang="en-US" smtClean="0"/>
              <a:t>3</a:t>
            </a:fld>
            <a:endParaRPr lang="en-US"/>
          </a:p>
        </p:txBody>
      </p:sp>
      <p:sp>
        <p:nvSpPr>
          <p:cNvPr id="3" name="TextBox 2">
            <a:extLst>
              <a:ext uri="{FF2B5EF4-FFF2-40B4-BE49-F238E27FC236}">
                <a16:creationId xmlns:a16="http://schemas.microsoft.com/office/drawing/2014/main" id="{C9AAD26F-2C68-2C30-55B7-A9A971D63B9E}"/>
              </a:ext>
            </a:extLst>
          </p:cNvPr>
          <p:cNvSpPr txBox="1"/>
          <p:nvPr/>
        </p:nvSpPr>
        <p:spPr>
          <a:xfrm>
            <a:off x="1028700" y="6356350"/>
            <a:ext cx="4187536" cy="369332"/>
          </a:xfrm>
          <a:prstGeom prst="rect">
            <a:avLst/>
          </a:prstGeom>
          <a:noFill/>
        </p:spPr>
        <p:txBody>
          <a:bodyPr wrap="square" rtlCol="0">
            <a:spAutoFit/>
          </a:bodyPr>
          <a:lstStyle/>
          <a:p>
            <a:r>
              <a:rPr lang="en-US" dirty="0"/>
              <a:t>Source: UNAIDS </a:t>
            </a:r>
            <a:r>
              <a:rPr lang="en-US" dirty="0" err="1"/>
              <a:t>aidsinfo</a:t>
            </a:r>
            <a:r>
              <a:rPr lang="en-US" dirty="0"/>
              <a:t> online</a:t>
            </a:r>
          </a:p>
        </p:txBody>
      </p:sp>
    </p:spTree>
    <p:extLst>
      <p:ext uri="{BB962C8B-B14F-4D97-AF65-F5344CB8AC3E}">
        <p14:creationId xmlns:p14="http://schemas.microsoft.com/office/powerpoint/2010/main" val="24891476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08AD5-3350-C450-8B01-19DD4354A45D}"/>
              </a:ext>
            </a:extLst>
          </p:cNvPr>
          <p:cNvSpPr>
            <a:spLocks noGrp="1"/>
          </p:cNvSpPr>
          <p:nvPr>
            <p:ph type="title"/>
          </p:nvPr>
        </p:nvSpPr>
        <p:spPr/>
        <p:txBody>
          <a:bodyPr>
            <a:normAutofit fontScale="90000"/>
          </a:bodyPr>
          <a:lstStyle/>
          <a:p>
            <a:r>
              <a:rPr lang="en-US" sz="4000" dirty="0"/>
              <a:t>Many countries are close to global treatment targets</a:t>
            </a:r>
            <a:br>
              <a:rPr lang="en-US" dirty="0"/>
            </a:br>
            <a:r>
              <a:rPr lang="en-US" sz="2800" dirty="0"/>
              <a:t>On average, 80% of PLHIV are virally suppressed</a:t>
            </a:r>
            <a:endParaRPr lang="en-US" dirty="0"/>
          </a:p>
        </p:txBody>
      </p:sp>
      <p:graphicFrame>
        <p:nvGraphicFramePr>
          <p:cNvPr id="7" name="Content Placeholder 6">
            <a:extLst>
              <a:ext uri="{FF2B5EF4-FFF2-40B4-BE49-F238E27FC236}">
                <a16:creationId xmlns:a16="http://schemas.microsoft.com/office/drawing/2014/main" id="{943B8A15-0F7A-0386-1233-EEE91845B35B}"/>
              </a:ext>
            </a:extLst>
          </p:cNvPr>
          <p:cNvGraphicFramePr>
            <a:graphicFrameLocks noGrp="1"/>
          </p:cNvGraphicFramePr>
          <p:nvPr>
            <p:ph idx="1"/>
            <p:extLst>
              <p:ext uri="{D42A27DB-BD31-4B8C-83A1-F6EECF244321}">
                <p14:modId xmlns:p14="http://schemas.microsoft.com/office/powerpoint/2010/main" val="176168788"/>
              </p:ext>
            </p:extLst>
          </p:nvPr>
        </p:nvGraphicFramePr>
        <p:xfrm>
          <a:off x="838200" y="1395663"/>
          <a:ext cx="10515600" cy="4960687"/>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a:extLst>
              <a:ext uri="{FF2B5EF4-FFF2-40B4-BE49-F238E27FC236}">
                <a16:creationId xmlns:a16="http://schemas.microsoft.com/office/drawing/2014/main" id="{4A645CBE-14BB-E202-F3F0-2CFB518B94AE}"/>
              </a:ext>
            </a:extLst>
          </p:cNvPr>
          <p:cNvSpPr>
            <a:spLocks noGrp="1"/>
          </p:cNvSpPr>
          <p:nvPr>
            <p:ph type="sldNum" sz="quarter" idx="12"/>
          </p:nvPr>
        </p:nvSpPr>
        <p:spPr/>
        <p:txBody>
          <a:bodyPr/>
          <a:lstStyle/>
          <a:p>
            <a:fld id="{CF13D369-8700-4468-8CC4-EE7C53720160}" type="slidenum">
              <a:rPr lang="en-US" smtClean="0"/>
              <a:t>4</a:t>
            </a:fld>
            <a:endParaRPr lang="en-US" dirty="0"/>
          </a:p>
        </p:txBody>
      </p:sp>
      <p:cxnSp>
        <p:nvCxnSpPr>
          <p:cNvPr id="9" name="Straight Connector 8">
            <a:extLst>
              <a:ext uri="{FF2B5EF4-FFF2-40B4-BE49-F238E27FC236}">
                <a16:creationId xmlns:a16="http://schemas.microsoft.com/office/drawing/2014/main" id="{D910DF8F-0EAF-5C78-DBD6-606A2941A37B}"/>
              </a:ext>
            </a:extLst>
          </p:cNvPr>
          <p:cNvCxnSpPr/>
          <p:nvPr/>
        </p:nvCxnSpPr>
        <p:spPr>
          <a:xfrm>
            <a:off x="1251284" y="2116716"/>
            <a:ext cx="10102516" cy="0"/>
          </a:xfrm>
          <a:prstGeom prst="line">
            <a:avLst/>
          </a:prstGeom>
          <a:ln w="25400">
            <a:solidFill>
              <a:srgbClr val="E31315"/>
            </a:solidFill>
            <a:prstDash val="dash"/>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6310EF74-89CB-F52A-0F88-F4FAF3B2F1B6}"/>
              </a:ext>
            </a:extLst>
          </p:cNvPr>
          <p:cNvSpPr txBox="1"/>
          <p:nvPr/>
        </p:nvSpPr>
        <p:spPr>
          <a:xfrm>
            <a:off x="1028700" y="6356350"/>
            <a:ext cx="4187536" cy="369332"/>
          </a:xfrm>
          <a:prstGeom prst="rect">
            <a:avLst/>
          </a:prstGeom>
          <a:noFill/>
        </p:spPr>
        <p:txBody>
          <a:bodyPr wrap="square" rtlCol="0">
            <a:spAutoFit/>
          </a:bodyPr>
          <a:lstStyle/>
          <a:p>
            <a:r>
              <a:rPr lang="en-US" dirty="0"/>
              <a:t>Source: UNAIDS </a:t>
            </a:r>
            <a:r>
              <a:rPr lang="en-US" dirty="0" err="1"/>
              <a:t>aidsinfo</a:t>
            </a:r>
            <a:r>
              <a:rPr lang="en-US" dirty="0"/>
              <a:t> online</a:t>
            </a:r>
          </a:p>
        </p:txBody>
      </p:sp>
    </p:spTree>
    <p:extLst>
      <p:ext uri="{BB962C8B-B14F-4D97-AF65-F5344CB8AC3E}">
        <p14:creationId xmlns:p14="http://schemas.microsoft.com/office/powerpoint/2010/main" val="14706655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556AC-ED4E-1C29-E4F8-0EEEDC9F13F4}"/>
              </a:ext>
            </a:extLst>
          </p:cNvPr>
          <p:cNvSpPr>
            <a:spLocks noGrp="1"/>
          </p:cNvSpPr>
          <p:nvPr>
            <p:ph type="title"/>
          </p:nvPr>
        </p:nvSpPr>
        <p:spPr>
          <a:xfrm>
            <a:off x="838200" y="365125"/>
            <a:ext cx="10515600" cy="784053"/>
          </a:xfrm>
        </p:spPr>
        <p:txBody>
          <a:bodyPr>
            <a:normAutofit/>
          </a:bodyPr>
          <a:lstStyle/>
          <a:p>
            <a:r>
              <a:rPr lang="en-US" dirty="0"/>
              <a:t>Male Circumcision Coverage</a:t>
            </a:r>
          </a:p>
        </p:txBody>
      </p:sp>
      <p:graphicFrame>
        <p:nvGraphicFramePr>
          <p:cNvPr id="7" name="Content Placeholder 6">
            <a:extLst>
              <a:ext uri="{FF2B5EF4-FFF2-40B4-BE49-F238E27FC236}">
                <a16:creationId xmlns:a16="http://schemas.microsoft.com/office/drawing/2014/main" id="{8F755705-7464-82BD-B4F3-BCAC38140140}"/>
              </a:ext>
            </a:extLst>
          </p:cNvPr>
          <p:cNvGraphicFramePr>
            <a:graphicFrameLocks noGrp="1"/>
          </p:cNvGraphicFramePr>
          <p:nvPr>
            <p:ph idx="1"/>
            <p:extLst>
              <p:ext uri="{D42A27DB-BD31-4B8C-83A1-F6EECF244321}">
                <p14:modId xmlns:p14="http://schemas.microsoft.com/office/powerpoint/2010/main" val="2178069629"/>
              </p:ext>
            </p:extLst>
          </p:nvPr>
        </p:nvGraphicFramePr>
        <p:xfrm>
          <a:off x="868062" y="1299268"/>
          <a:ext cx="10515600" cy="5095961"/>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a:extLst>
              <a:ext uri="{FF2B5EF4-FFF2-40B4-BE49-F238E27FC236}">
                <a16:creationId xmlns:a16="http://schemas.microsoft.com/office/drawing/2014/main" id="{FDB3056B-4A66-F233-8071-80A468DEC05B}"/>
              </a:ext>
            </a:extLst>
          </p:cNvPr>
          <p:cNvSpPr>
            <a:spLocks noGrp="1"/>
          </p:cNvSpPr>
          <p:nvPr>
            <p:ph type="sldNum" sz="quarter" idx="12"/>
          </p:nvPr>
        </p:nvSpPr>
        <p:spPr/>
        <p:txBody>
          <a:bodyPr/>
          <a:lstStyle/>
          <a:p>
            <a:fld id="{CF13D369-8700-4468-8CC4-EE7C53720160}" type="slidenum">
              <a:rPr lang="en-US" smtClean="0"/>
              <a:t>5</a:t>
            </a:fld>
            <a:endParaRPr lang="en-US"/>
          </a:p>
        </p:txBody>
      </p:sp>
      <p:sp>
        <p:nvSpPr>
          <p:cNvPr id="8" name="TextBox 7">
            <a:extLst>
              <a:ext uri="{FF2B5EF4-FFF2-40B4-BE49-F238E27FC236}">
                <a16:creationId xmlns:a16="http://schemas.microsoft.com/office/drawing/2014/main" id="{527A468D-F3FB-5B49-810D-D028CC829FD2}"/>
              </a:ext>
            </a:extLst>
          </p:cNvPr>
          <p:cNvSpPr txBox="1"/>
          <p:nvPr/>
        </p:nvSpPr>
        <p:spPr>
          <a:xfrm>
            <a:off x="7302843" y="1748471"/>
            <a:ext cx="815546" cy="369332"/>
          </a:xfrm>
          <a:prstGeom prst="rect">
            <a:avLst/>
          </a:prstGeom>
          <a:noFill/>
        </p:spPr>
        <p:txBody>
          <a:bodyPr wrap="square" rtlCol="0">
            <a:spAutoFit/>
          </a:bodyPr>
          <a:lstStyle/>
          <a:p>
            <a:r>
              <a:rPr lang="en-US" dirty="0"/>
              <a:t>Kenya</a:t>
            </a:r>
          </a:p>
        </p:txBody>
      </p:sp>
      <p:sp>
        <p:nvSpPr>
          <p:cNvPr id="9" name="TextBox 8">
            <a:extLst>
              <a:ext uri="{FF2B5EF4-FFF2-40B4-BE49-F238E27FC236}">
                <a16:creationId xmlns:a16="http://schemas.microsoft.com/office/drawing/2014/main" id="{156974D1-36EB-07A7-914D-94342E8373CB}"/>
              </a:ext>
            </a:extLst>
          </p:cNvPr>
          <p:cNvSpPr txBox="1"/>
          <p:nvPr/>
        </p:nvSpPr>
        <p:spPr>
          <a:xfrm>
            <a:off x="6639697" y="1438188"/>
            <a:ext cx="1046206" cy="369332"/>
          </a:xfrm>
          <a:prstGeom prst="rect">
            <a:avLst/>
          </a:prstGeom>
          <a:noFill/>
        </p:spPr>
        <p:txBody>
          <a:bodyPr wrap="square" rtlCol="0">
            <a:spAutoFit/>
          </a:bodyPr>
          <a:lstStyle/>
          <a:p>
            <a:r>
              <a:rPr lang="en-US" dirty="0"/>
              <a:t>Ethiopia</a:t>
            </a:r>
          </a:p>
        </p:txBody>
      </p:sp>
      <p:sp>
        <p:nvSpPr>
          <p:cNvPr id="10" name="TextBox 9">
            <a:extLst>
              <a:ext uri="{FF2B5EF4-FFF2-40B4-BE49-F238E27FC236}">
                <a16:creationId xmlns:a16="http://schemas.microsoft.com/office/drawing/2014/main" id="{3A739CBF-9495-560C-5E9C-1553D2B5B028}"/>
              </a:ext>
            </a:extLst>
          </p:cNvPr>
          <p:cNvSpPr txBox="1"/>
          <p:nvPr/>
        </p:nvSpPr>
        <p:spPr>
          <a:xfrm>
            <a:off x="5773180" y="2117039"/>
            <a:ext cx="1046206" cy="369332"/>
          </a:xfrm>
          <a:prstGeom prst="rect">
            <a:avLst/>
          </a:prstGeom>
          <a:noFill/>
        </p:spPr>
        <p:txBody>
          <a:bodyPr wrap="square" rtlCol="0">
            <a:spAutoFit/>
          </a:bodyPr>
          <a:lstStyle/>
          <a:p>
            <a:r>
              <a:rPr lang="en-US" dirty="0"/>
              <a:t>Tanzania</a:t>
            </a:r>
          </a:p>
        </p:txBody>
      </p:sp>
      <p:sp>
        <p:nvSpPr>
          <p:cNvPr id="11" name="TextBox 10">
            <a:extLst>
              <a:ext uri="{FF2B5EF4-FFF2-40B4-BE49-F238E27FC236}">
                <a16:creationId xmlns:a16="http://schemas.microsoft.com/office/drawing/2014/main" id="{8550FAE6-C663-F24D-405C-B9F704FCEC5E}"/>
              </a:ext>
            </a:extLst>
          </p:cNvPr>
          <p:cNvSpPr txBox="1"/>
          <p:nvPr/>
        </p:nvSpPr>
        <p:spPr>
          <a:xfrm>
            <a:off x="8118389" y="2500555"/>
            <a:ext cx="1046206" cy="369332"/>
          </a:xfrm>
          <a:prstGeom prst="rect">
            <a:avLst/>
          </a:prstGeom>
          <a:noFill/>
        </p:spPr>
        <p:txBody>
          <a:bodyPr wrap="square" rtlCol="0">
            <a:spAutoFit/>
          </a:bodyPr>
          <a:lstStyle/>
          <a:p>
            <a:r>
              <a:rPr lang="en-US" dirty="0"/>
              <a:t>Lesotho</a:t>
            </a:r>
          </a:p>
        </p:txBody>
      </p:sp>
      <p:sp>
        <p:nvSpPr>
          <p:cNvPr id="12" name="TextBox 11">
            <a:extLst>
              <a:ext uri="{FF2B5EF4-FFF2-40B4-BE49-F238E27FC236}">
                <a16:creationId xmlns:a16="http://schemas.microsoft.com/office/drawing/2014/main" id="{21468ACA-14CB-00F1-1D0B-211113FF0B36}"/>
              </a:ext>
            </a:extLst>
          </p:cNvPr>
          <p:cNvSpPr txBox="1"/>
          <p:nvPr/>
        </p:nvSpPr>
        <p:spPr>
          <a:xfrm>
            <a:off x="7661962" y="2091043"/>
            <a:ext cx="1439562" cy="369332"/>
          </a:xfrm>
          <a:prstGeom prst="rect">
            <a:avLst/>
          </a:prstGeom>
          <a:noFill/>
        </p:spPr>
        <p:txBody>
          <a:bodyPr wrap="square" rtlCol="0">
            <a:spAutoFit/>
          </a:bodyPr>
          <a:lstStyle/>
          <a:p>
            <a:r>
              <a:rPr lang="en-US" dirty="0"/>
              <a:t>Mozambique</a:t>
            </a:r>
          </a:p>
        </p:txBody>
      </p:sp>
      <p:sp>
        <p:nvSpPr>
          <p:cNvPr id="13" name="TextBox 12">
            <a:extLst>
              <a:ext uri="{FF2B5EF4-FFF2-40B4-BE49-F238E27FC236}">
                <a16:creationId xmlns:a16="http://schemas.microsoft.com/office/drawing/2014/main" id="{3EC5A53E-859C-ACE1-86E2-B8B0423B411E}"/>
              </a:ext>
            </a:extLst>
          </p:cNvPr>
          <p:cNvSpPr txBox="1"/>
          <p:nvPr/>
        </p:nvSpPr>
        <p:spPr>
          <a:xfrm>
            <a:off x="6596448" y="3059668"/>
            <a:ext cx="1439562" cy="369332"/>
          </a:xfrm>
          <a:prstGeom prst="rect">
            <a:avLst/>
          </a:prstGeom>
          <a:noFill/>
        </p:spPr>
        <p:txBody>
          <a:bodyPr wrap="square" rtlCol="0">
            <a:spAutoFit/>
          </a:bodyPr>
          <a:lstStyle/>
          <a:p>
            <a:r>
              <a:rPr lang="en-US" dirty="0"/>
              <a:t>South Africa</a:t>
            </a:r>
          </a:p>
        </p:txBody>
      </p:sp>
      <p:sp>
        <p:nvSpPr>
          <p:cNvPr id="14" name="TextBox 13">
            <a:extLst>
              <a:ext uri="{FF2B5EF4-FFF2-40B4-BE49-F238E27FC236}">
                <a16:creationId xmlns:a16="http://schemas.microsoft.com/office/drawing/2014/main" id="{5FE3615B-AECA-FD2F-A39F-B877B09C5137}"/>
              </a:ext>
            </a:extLst>
          </p:cNvPr>
          <p:cNvSpPr txBox="1"/>
          <p:nvPr/>
        </p:nvSpPr>
        <p:spPr>
          <a:xfrm>
            <a:off x="4333618" y="3596922"/>
            <a:ext cx="1439562" cy="369332"/>
          </a:xfrm>
          <a:prstGeom prst="rect">
            <a:avLst/>
          </a:prstGeom>
          <a:noFill/>
        </p:spPr>
        <p:txBody>
          <a:bodyPr wrap="square" rtlCol="0">
            <a:spAutoFit/>
          </a:bodyPr>
          <a:lstStyle/>
          <a:p>
            <a:r>
              <a:rPr lang="en-US" dirty="0"/>
              <a:t>Botswana</a:t>
            </a:r>
          </a:p>
        </p:txBody>
      </p:sp>
      <p:sp>
        <p:nvSpPr>
          <p:cNvPr id="15" name="TextBox 14">
            <a:extLst>
              <a:ext uri="{FF2B5EF4-FFF2-40B4-BE49-F238E27FC236}">
                <a16:creationId xmlns:a16="http://schemas.microsoft.com/office/drawing/2014/main" id="{4DD3B5C7-A5D6-964B-49FA-E46E22C76245}"/>
              </a:ext>
            </a:extLst>
          </p:cNvPr>
          <p:cNvSpPr txBox="1"/>
          <p:nvPr/>
        </p:nvSpPr>
        <p:spPr>
          <a:xfrm>
            <a:off x="6596448" y="3721462"/>
            <a:ext cx="1439562" cy="369332"/>
          </a:xfrm>
          <a:prstGeom prst="rect">
            <a:avLst/>
          </a:prstGeom>
          <a:noFill/>
        </p:spPr>
        <p:txBody>
          <a:bodyPr wrap="square" rtlCol="0">
            <a:spAutoFit/>
          </a:bodyPr>
          <a:lstStyle/>
          <a:p>
            <a:r>
              <a:rPr lang="en-US" dirty="0"/>
              <a:t>Uganda</a:t>
            </a:r>
          </a:p>
        </p:txBody>
      </p:sp>
      <p:sp>
        <p:nvSpPr>
          <p:cNvPr id="16" name="TextBox 15">
            <a:extLst>
              <a:ext uri="{FF2B5EF4-FFF2-40B4-BE49-F238E27FC236}">
                <a16:creationId xmlns:a16="http://schemas.microsoft.com/office/drawing/2014/main" id="{01F42817-D13E-F339-1744-2D00BEE7F9CB}"/>
              </a:ext>
            </a:extLst>
          </p:cNvPr>
          <p:cNvSpPr txBox="1"/>
          <p:nvPr/>
        </p:nvSpPr>
        <p:spPr>
          <a:xfrm>
            <a:off x="8629462" y="3689255"/>
            <a:ext cx="1439562" cy="276999"/>
          </a:xfrm>
          <a:prstGeom prst="rect">
            <a:avLst/>
          </a:prstGeom>
          <a:noFill/>
        </p:spPr>
        <p:txBody>
          <a:bodyPr wrap="square" rtlCol="0">
            <a:spAutoFit/>
          </a:bodyPr>
          <a:lstStyle/>
          <a:p>
            <a:r>
              <a:rPr lang="en-US" sz="1200" dirty="0"/>
              <a:t>Rwanda</a:t>
            </a:r>
            <a:endParaRPr lang="en-US" dirty="0"/>
          </a:p>
        </p:txBody>
      </p:sp>
      <p:sp>
        <p:nvSpPr>
          <p:cNvPr id="17" name="TextBox 16">
            <a:extLst>
              <a:ext uri="{FF2B5EF4-FFF2-40B4-BE49-F238E27FC236}">
                <a16:creationId xmlns:a16="http://schemas.microsoft.com/office/drawing/2014/main" id="{2B00DD86-FC73-5206-691B-B8C613B1B969}"/>
              </a:ext>
            </a:extLst>
          </p:cNvPr>
          <p:cNvSpPr txBox="1"/>
          <p:nvPr/>
        </p:nvSpPr>
        <p:spPr>
          <a:xfrm>
            <a:off x="7890819" y="4857576"/>
            <a:ext cx="1439562" cy="369332"/>
          </a:xfrm>
          <a:prstGeom prst="rect">
            <a:avLst/>
          </a:prstGeom>
          <a:noFill/>
        </p:spPr>
        <p:txBody>
          <a:bodyPr wrap="square" rtlCol="0">
            <a:spAutoFit/>
          </a:bodyPr>
          <a:lstStyle/>
          <a:p>
            <a:r>
              <a:rPr lang="en-US" dirty="0"/>
              <a:t>Zimbabwe</a:t>
            </a:r>
          </a:p>
        </p:txBody>
      </p:sp>
      <p:sp>
        <p:nvSpPr>
          <p:cNvPr id="18" name="TextBox 17">
            <a:extLst>
              <a:ext uri="{FF2B5EF4-FFF2-40B4-BE49-F238E27FC236}">
                <a16:creationId xmlns:a16="http://schemas.microsoft.com/office/drawing/2014/main" id="{BCEA5164-E760-E774-FA39-72A5876C4319}"/>
              </a:ext>
            </a:extLst>
          </p:cNvPr>
          <p:cNvSpPr txBox="1"/>
          <p:nvPr/>
        </p:nvSpPr>
        <p:spPr>
          <a:xfrm>
            <a:off x="7162800" y="4331737"/>
            <a:ext cx="1439562" cy="369332"/>
          </a:xfrm>
          <a:prstGeom prst="rect">
            <a:avLst/>
          </a:prstGeom>
          <a:noFill/>
        </p:spPr>
        <p:txBody>
          <a:bodyPr wrap="square" rtlCol="0">
            <a:spAutoFit/>
          </a:bodyPr>
          <a:lstStyle/>
          <a:p>
            <a:r>
              <a:rPr lang="en-US" dirty="0"/>
              <a:t>Zambia</a:t>
            </a:r>
          </a:p>
        </p:txBody>
      </p:sp>
      <p:sp>
        <p:nvSpPr>
          <p:cNvPr id="19" name="TextBox 18">
            <a:extLst>
              <a:ext uri="{FF2B5EF4-FFF2-40B4-BE49-F238E27FC236}">
                <a16:creationId xmlns:a16="http://schemas.microsoft.com/office/drawing/2014/main" id="{0C708806-A4EE-CE8E-432F-DABD932FB924}"/>
              </a:ext>
            </a:extLst>
          </p:cNvPr>
          <p:cNvSpPr txBox="1"/>
          <p:nvPr/>
        </p:nvSpPr>
        <p:spPr>
          <a:xfrm>
            <a:off x="6141308" y="4668194"/>
            <a:ext cx="1439562" cy="369332"/>
          </a:xfrm>
          <a:prstGeom prst="rect">
            <a:avLst/>
          </a:prstGeom>
          <a:noFill/>
        </p:spPr>
        <p:txBody>
          <a:bodyPr wrap="square" rtlCol="0">
            <a:spAutoFit/>
          </a:bodyPr>
          <a:lstStyle/>
          <a:p>
            <a:r>
              <a:rPr lang="en-US" dirty="0"/>
              <a:t>Eswatini</a:t>
            </a:r>
          </a:p>
        </p:txBody>
      </p:sp>
      <p:sp>
        <p:nvSpPr>
          <p:cNvPr id="20" name="TextBox 19">
            <a:extLst>
              <a:ext uri="{FF2B5EF4-FFF2-40B4-BE49-F238E27FC236}">
                <a16:creationId xmlns:a16="http://schemas.microsoft.com/office/drawing/2014/main" id="{6677BDF8-EABE-F2ED-3782-2C59EBFD50B7}"/>
              </a:ext>
            </a:extLst>
          </p:cNvPr>
          <p:cNvSpPr txBox="1"/>
          <p:nvPr/>
        </p:nvSpPr>
        <p:spPr>
          <a:xfrm>
            <a:off x="5111578" y="4779404"/>
            <a:ext cx="1439562" cy="369332"/>
          </a:xfrm>
          <a:prstGeom prst="rect">
            <a:avLst/>
          </a:prstGeom>
          <a:noFill/>
        </p:spPr>
        <p:txBody>
          <a:bodyPr wrap="square" rtlCol="0">
            <a:spAutoFit/>
          </a:bodyPr>
          <a:lstStyle/>
          <a:p>
            <a:r>
              <a:rPr lang="en-US" dirty="0"/>
              <a:t>Malawi</a:t>
            </a:r>
          </a:p>
        </p:txBody>
      </p:sp>
      <p:sp>
        <p:nvSpPr>
          <p:cNvPr id="21" name="TextBox 20">
            <a:extLst>
              <a:ext uri="{FF2B5EF4-FFF2-40B4-BE49-F238E27FC236}">
                <a16:creationId xmlns:a16="http://schemas.microsoft.com/office/drawing/2014/main" id="{A96FC6B4-9117-884D-48C1-5A92656B86C4}"/>
              </a:ext>
            </a:extLst>
          </p:cNvPr>
          <p:cNvSpPr txBox="1"/>
          <p:nvPr/>
        </p:nvSpPr>
        <p:spPr>
          <a:xfrm>
            <a:off x="6296283" y="4309715"/>
            <a:ext cx="1439562" cy="369332"/>
          </a:xfrm>
          <a:prstGeom prst="rect">
            <a:avLst/>
          </a:prstGeom>
          <a:noFill/>
        </p:spPr>
        <p:txBody>
          <a:bodyPr wrap="square" rtlCol="0">
            <a:spAutoFit/>
          </a:bodyPr>
          <a:lstStyle/>
          <a:p>
            <a:r>
              <a:rPr lang="en-US" dirty="0"/>
              <a:t>Namibia</a:t>
            </a:r>
          </a:p>
        </p:txBody>
      </p:sp>
    </p:spTree>
    <p:extLst>
      <p:ext uri="{BB962C8B-B14F-4D97-AF65-F5344CB8AC3E}">
        <p14:creationId xmlns:p14="http://schemas.microsoft.com/office/powerpoint/2010/main" val="3715342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7924EE-DBFE-5545-7213-DC7EDE2955FD}"/>
              </a:ext>
            </a:extLst>
          </p:cNvPr>
          <p:cNvSpPr>
            <a:spLocks noGrp="1"/>
          </p:cNvSpPr>
          <p:nvPr>
            <p:ph type="title"/>
          </p:nvPr>
        </p:nvSpPr>
        <p:spPr/>
        <p:txBody>
          <a:bodyPr/>
          <a:lstStyle/>
          <a:p>
            <a:r>
              <a:rPr lang="en-US" dirty="0"/>
              <a:t>Will VMMC programs be cost-effective in the future? For how long?</a:t>
            </a:r>
          </a:p>
        </p:txBody>
      </p:sp>
      <p:sp>
        <p:nvSpPr>
          <p:cNvPr id="3" name="Content Placeholder 2">
            <a:extLst>
              <a:ext uri="{FF2B5EF4-FFF2-40B4-BE49-F238E27FC236}">
                <a16:creationId xmlns:a16="http://schemas.microsoft.com/office/drawing/2014/main" id="{4D5AC12B-BF01-131A-DF95-483CEB725E6D}"/>
              </a:ext>
            </a:extLst>
          </p:cNvPr>
          <p:cNvSpPr>
            <a:spLocks noGrp="1"/>
          </p:cNvSpPr>
          <p:nvPr>
            <p:ph idx="1"/>
          </p:nvPr>
        </p:nvSpPr>
        <p:spPr/>
        <p:txBody>
          <a:bodyPr/>
          <a:lstStyle/>
          <a:p>
            <a:r>
              <a:rPr lang="en-US" dirty="0"/>
              <a:t>The cost-effectiveness of VMMC depends on incidence. That determines how many boys and men need to be circumcised to avert one HIV infection.</a:t>
            </a:r>
          </a:p>
          <a:p>
            <a:r>
              <a:rPr lang="en-US" dirty="0"/>
              <a:t>If incidence continues to decline, at some point VMMC will no longer be cost-effective.</a:t>
            </a:r>
          </a:p>
          <a:p>
            <a:r>
              <a:rPr lang="en-US" dirty="0"/>
              <a:t>High levels of treatment coverage and viral suppression, if sustained, may lead to continued incidence decline.</a:t>
            </a:r>
          </a:p>
          <a:p>
            <a:r>
              <a:rPr lang="en-US" i="1" dirty="0"/>
              <a:t>Is it still cost-effective to scale up VMMC to reach global targets? If so, how long should VMMC programs be sustained?</a:t>
            </a:r>
          </a:p>
        </p:txBody>
      </p:sp>
      <p:sp>
        <p:nvSpPr>
          <p:cNvPr id="4" name="Slide Number Placeholder 3">
            <a:extLst>
              <a:ext uri="{FF2B5EF4-FFF2-40B4-BE49-F238E27FC236}">
                <a16:creationId xmlns:a16="http://schemas.microsoft.com/office/drawing/2014/main" id="{F7071A52-4F4B-D4E5-6377-EF5A5EAECA8A}"/>
              </a:ext>
            </a:extLst>
          </p:cNvPr>
          <p:cNvSpPr>
            <a:spLocks noGrp="1"/>
          </p:cNvSpPr>
          <p:nvPr>
            <p:ph type="sldNum" sz="quarter" idx="12"/>
          </p:nvPr>
        </p:nvSpPr>
        <p:spPr/>
        <p:txBody>
          <a:bodyPr/>
          <a:lstStyle/>
          <a:p>
            <a:fld id="{CF13D369-8700-4468-8CC4-EE7C53720160}" type="slidenum">
              <a:rPr lang="en-US" smtClean="0"/>
              <a:t>6</a:t>
            </a:fld>
            <a:endParaRPr lang="en-US"/>
          </a:p>
        </p:txBody>
      </p:sp>
    </p:spTree>
    <p:extLst>
      <p:ext uri="{BB962C8B-B14F-4D97-AF65-F5344CB8AC3E}">
        <p14:creationId xmlns:p14="http://schemas.microsoft.com/office/powerpoint/2010/main" val="19051289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FD93510-01E9-9800-BB66-311C2D05C8A6}"/>
              </a:ext>
            </a:extLst>
          </p:cNvPr>
          <p:cNvSpPr>
            <a:spLocks noGrp="1"/>
          </p:cNvSpPr>
          <p:nvPr>
            <p:ph type="title"/>
          </p:nvPr>
        </p:nvSpPr>
        <p:spPr>
          <a:xfrm>
            <a:off x="838200" y="196625"/>
            <a:ext cx="10515600" cy="968823"/>
          </a:xfrm>
        </p:spPr>
        <p:txBody>
          <a:bodyPr>
            <a:normAutofit fontScale="90000"/>
          </a:bodyPr>
          <a:lstStyle/>
          <a:p>
            <a:r>
              <a:rPr lang="en-US" dirty="0"/>
              <a:t>Scaling Up VMMC to meet Global Targets by 2030 is cost-effective in most settings</a:t>
            </a:r>
          </a:p>
        </p:txBody>
      </p:sp>
      <p:graphicFrame>
        <p:nvGraphicFramePr>
          <p:cNvPr id="8" name="Content Placeholder 7">
            <a:extLst>
              <a:ext uri="{FF2B5EF4-FFF2-40B4-BE49-F238E27FC236}">
                <a16:creationId xmlns:a16="http://schemas.microsoft.com/office/drawing/2014/main" id="{91397CEE-444F-7D47-5684-5DF88F5633C9}"/>
              </a:ext>
            </a:extLst>
          </p:cNvPr>
          <p:cNvGraphicFramePr>
            <a:graphicFrameLocks noGrp="1"/>
          </p:cNvGraphicFramePr>
          <p:nvPr>
            <p:ph idx="1"/>
            <p:extLst>
              <p:ext uri="{D42A27DB-BD31-4B8C-83A1-F6EECF244321}">
                <p14:modId xmlns:p14="http://schemas.microsoft.com/office/powerpoint/2010/main" val="1736398195"/>
              </p:ext>
            </p:extLst>
          </p:nvPr>
        </p:nvGraphicFramePr>
        <p:xfrm>
          <a:off x="838200" y="1165449"/>
          <a:ext cx="10515600" cy="4880350"/>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a:extLst>
              <a:ext uri="{FF2B5EF4-FFF2-40B4-BE49-F238E27FC236}">
                <a16:creationId xmlns:a16="http://schemas.microsoft.com/office/drawing/2014/main" id="{6FE1BAC7-F7A7-932A-D6C0-D434FB5C77D5}"/>
              </a:ext>
            </a:extLst>
          </p:cNvPr>
          <p:cNvSpPr>
            <a:spLocks noGrp="1"/>
          </p:cNvSpPr>
          <p:nvPr>
            <p:ph type="sldNum" sz="quarter" idx="12"/>
          </p:nvPr>
        </p:nvSpPr>
        <p:spPr/>
        <p:txBody>
          <a:bodyPr/>
          <a:lstStyle/>
          <a:p>
            <a:fld id="{CF13D369-8700-4468-8CC4-EE7C53720160}" type="slidenum">
              <a:rPr lang="en-US" smtClean="0"/>
              <a:t>7</a:t>
            </a:fld>
            <a:endParaRPr lang="en-US"/>
          </a:p>
        </p:txBody>
      </p:sp>
      <p:sp>
        <p:nvSpPr>
          <p:cNvPr id="9" name="TextBox 8">
            <a:extLst>
              <a:ext uri="{FF2B5EF4-FFF2-40B4-BE49-F238E27FC236}">
                <a16:creationId xmlns:a16="http://schemas.microsoft.com/office/drawing/2014/main" id="{A68E1808-881D-D13E-B391-F768D2A68E5D}"/>
              </a:ext>
            </a:extLst>
          </p:cNvPr>
          <p:cNvSpPr txBox="1"/>
          <p:nvPr/>
        </p:nvSpPr>
        <p:spPr>
          <a:xfrm>
            <a:off x="838200" y="6045799"/>
            <a:ext cx="10650070" cy="830997"/>
          </a:xfrm>
          <a:prstGeom prst="rect">
            <a:avLst/>
          </a:prstGeom>
          <a:noFill/>
        </p:spPr>
        <p:txBody>
          <a:bodyPr wrap="square" rtlCol="0">
            <a:spAutoFit/>
          </a:bodyPr>
          <a:lstStyle/>
          <a:p>
            <a:r>
              <a:rPr lang="en-US" sz="1600" dirty="0"/>
              <a:t>Discounted (at 3%) net cost per infection averted from 2022-2090 of scaling up male circumcision coverage from 2021 levels to 90% of all men 15-49 by 2030 compared to no further VMMC program. All other interventions are held constant. Net costs include the cost of the VMMC program minus any savings in treatment costs. Projections based on the Goals ASM model. </a:t>
            </a:r>
          </a:p>
        </p:txBody>
      </p:sp>
    </p:spTree>
    <p:extLst>
      <p:ext uri="{BB962C8B-B14F-4D97-AF65-F5344CB8AC3E}">
        <p14:creationId xmlns:p14="http://schemas.microsoft.com/office/powerpoint/2010/main" val="26946905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DA96BD-CD75-E3AD-F45F-E1CCD03A0FB3}"/>
              </a:ext>
            </a:extLst>
          </p:cNvPr>
          <p:cNvSpPr>
            <a:spLocks noGrp="1"/>
          </p:cNvSpPr>
          <p:nvPr>
            <p:ph type="title"/>
          </p:nvPr>
        </p:nvSpPr>
        <p:spPr>
          <a:xfrm>
            <a:off x="838200" y="365125"/>
            <a:ext cx="10515600" cy="805949"/>
          </a:xfrm>
        </p:spPr>
        <p:txBody>
          <a:bodyPr/>
          <a:lstStyle/>
          <a:p>
            <a:r>
              <a:rPr lang="en-US" dirty="0"/>
              <a:t>Should VMMC support continue after 2030?</a:t>
            </a:r>
          </a:p>
        </p:txBody>
      </p:sp>
      <p:sp>
        <p:nvSpPr>
          <p:cNvPr id="3" name="Content Placeholder 2">
            <a:extLst>
              <a:ext uri="{FF2B5EF4-FFF2-40B4-BE49-F238E27FC236}">
                <a16:creationId xmlns:a16="http://schemas.microsoft.com/office/drawing/2014/main" id="{3CA46C1E-2A9D-6EEA-EBCA-8F5AEE770CAF}"/>
              </a:ext>
            </a:extLst>
          </p:cNvPr>
          <p:cNvSpPr>
            <a:spLocks noGrp="1"/>
          </p:cNvSpPr>
          <p:nvPr>
            <p:ph idx="1"/>
          </p:nvPr>
        </p:nvSpPr>
        <p:spPr>
          <a:xfrm>
            <a:off x="633845" y="1410985"/>
            <a:ext cx="5875239" cy="5081889"/>
          </a:xfrm>
        </p:spPr>
        <p:txBody>
          <a:bodyPr>
            <a:normAutofit/>
          </a:bodyPr>
          <a:lstStyle/>
          <a:p>
            <a:pPr marL="0" indent="0">
              <a:buNone/>
            </a:pPr>
            <a:r>
              <a:rPr lang="en-US" b="1" dirty="0"/>
              <a:t>Sustainability analysis assumptions</a:t>
            </a:r>
          </a:p>
          <a:p>
            <a:r>
              <a:rPr lang="en-US" dirty="0"/>
              <a:t>After 2030 support for the VMMC program continues for 0, 5, 10, 15, 20 or 25 years</a:t>
            </a:r>
          </a:p>
          <a:p>
            <a:r>
              <a:rPr lang="en-US" dirty="0"/>
              <a:t>Circumcision rates for 15-year-olds return to 2008 levels once the VMMC program stops</a:t>
            </a:r>
          </a:p>
          <a:p>
            <a:r>
              <a:rPr lang="en-US" dirty="0"/>
              <a:t>Coverage for all other interventions is constant at 2021 levels</a:t>
            </a:r>
          </a:p>
          <a:p>
            <a:r>
              <a:rPr lang="en-US" dirty="0"/>
              <a:t>Discounting at 3% per year</a:t>
            </a:r>
          </a:p>
          <a:p>
            <a:r>
              <a:rPr lang="en-US" dirty="0"/>
              <a:t>Evaluation period: 2022 – 2090</a:t>
            </a:r>
          </a:p>
          <a:p>
            <a:pPr marL="457200" lvl="1" indent="0">
              <a:buNone/>
            </a:pPr>
            <a:endParaRPr lang="en-US" sz="2800" dirty="0"/>
          </a:p>
          <a:p>
            <a:pPr marL="457200" lvl="1" indent="0">
              <a:buNone/>
            </a:pPr>
            <a:endParaRPr lang="en-US" sz="2800" dirty="0"/>
          </a:p>
          <a:p>
            <a:pPr marL="0" indent="0">
              <a:buNone/>
            </a:pPr>
            <a:endParaRPr lang="en-US" sz="3200" dirty="0"/>
          </a:p>
        </p:txBody>
      </p:sp>
      <p:sp>
        <p:nvSpPr>
          <p:cNvPr id="4" name="Slide Number Placeholder 3">
            <a:extLst>
              <a:ext uri="{FF2B5EF4-FFF2-40B4-BE49-F238E27FC236}">
                <a16:creationId xmlns:a16="http://schemas.microsoft.com/office/drawing/2014/main" id="{B528A1B5-D350-AA1F-F09A-4CB2DB1B3A99}"/>
              </a:ext>
            </a:extLst>
          </p:cNvPr>
          <p:cNvSpPr>
            <a:spLocks noGrp="1"/>
          </p:cNvSpPr>
          <p:nvPr>
            <p:ph type="sldNum" sz="quarter" idx="12"/>
          </p:nvPr>
        </p:nvSpPr>
        <p:spPr/>
        <p:txBody>
          <a:bodyPr/>
          <a:lstStyle/>
          <a:p>
            <a:fld id="{CF13D369-8700-4468-8CC4-EE7C53720160}" type="slidenum">
              <a:rPr lang="en-US" smtClean="0"/>
              <a:t>8</a:t>
            </a:fld>
            <a:endParaRPr lang="en-US"/>
          </a:p>
        </p:txBody>
      </p:sp>
      <p:pic>
        <p:nvPicPr>
          <p:cNvPr id="8" name="Picture 7">
            <a:extLst>
              <a:ext uri="{FF2B5EF4-FFF2-40B4-BE49-F238E27FC236}">
                <a16:creationId xmlns:a16="http://schemas.microsoft.com/office/drawing/2014/main" id="{606198C1-4761-A66F-6E68-697EB6D3514F}"/>
              </a:ext>
            </a:extLst>
          </p:cNvPr>
          <p:cNvPicPr>
            <a:picLocks noChangeAspect="1"/>
          </p:cNvPicPr>
          <p:nvPr/>
        </p:nvPicPr>
        <p:blipFill>
          <a:blip r:embed="rId2"/>
          <a:stretch>
            <a:fillRect/>
          </a:stretch>
        </p:blipFill>
        <p:spPr>
          <a:xfrm>
            <a:off x="6509084" y="1638835"/>
            <a:ext cx="5354781" cy="2993323"/>
          </a:xfrm>
          <a:prstGeom prst="rect">
            <a:avLst/>
          </a:prstGeom>
        </p:spPr>
      </p:pic>
    </p:spTree>
    <p:extLst>
      <p:ext uri="{BB962C8B-B14F-4D97-AF65-F5344CB8AC3E}">
        <p14:creationId xmlns:p14="http://schemas.microsoft.com/office/powerpoint/2010/main" val="15072650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72BBA-C0BB-30CB-7419-2D734DA809E7}"/>
              </a:ext>
            </a:extLst>
          </p:cNvPr>
          <p:cNvSpPr>
            <a:spLocks noGrp="1"/>
          </p:cNvSpPr>
          <p:nvPr>
            <p:ph type="title"/>
          </p:nvPr>
        </p:nvSpPr>
        <p:spPr>
          <a:xfrm>
            <a:off x="355023" y="277649"/>
            <a:ext cx="11481954" cy="1048039"/>
          </a:xfrm>
        </p:spPr>
        <p:txBody>
          <a:bodyPr>
            <a:normAutofit fontScale="90000"/>
          </a:bodyPr>
          <a:lstStyle/>
          <a:p>
            <a:r>
              <a:rPr lang="en-US" dirty="0"/>
              <a:t>Incremental cost per infection averted increases with longer duration of support due to declining incidence</a:t>
            </a:r>
          </a:p>
        </p:txBody>
      </p:sp>
      <p:graphicFrame>
        <p:nvGraphicFramePr>
          <p:cNvPr id="7" name="Content Placeholder 6">
            <a:extLst>
              <a:ext uri="{FF2B5EF4-FFF2-40B4-BE49-F238E27FC236}">
                <a16:creationId xmlns:a16="http://schemas.microsoft.com/office/drawing/2014/main" id="{5B40666F-973B-1803-079F-A9E6042966C5}"/>
              </a:ext>
            </a:extLst>
          </p:cNvPr>
          <p:cNvGraphicFramePr>
            <a:graphicFrameLocks noGrp="1"/>
          </p:cNvGraphicFramePr>
          <p:nvPr>
            <p:ph sz="half" idx="1"/>
            <p:extLst>
              <p:ext uri="{D42A27DB-BD31-4B8C-83A1-F6EECF244321}">
                <p14:modId xmlns:p14="http://schemas.microsoft.com/office/powerpoint/2010/main" val="3152151754"/>
              </p:ext>
            </p:extLst>
          </p:nvPr>
        </p:nvGraphicFramePr>
        <p:xfrm>
          <a:off x="838201" y="1503507"/>
          <a:ext cx="5181600" cy="43513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Content Placeholder 10">
            <a:extLst>
              <a:ext uri="{FF2B5EF4-FFF2-40B4-BE49-F238E27FC236}">
                <a16:creationId xmlns:a16="http://schemas.microsoft.com/office/drawing/2014/main" id="{1688E5E5-1D02-666B-CF88-BD376870EE8D}"/>
              </a:ext>
            </a:extLst>
          </p:cNvPr>
          <p:cNvGraphicFramePr>
            <a:graphicFrameLocks noGrp="1"/>
          </p:cNvGraphicFramePr>
          <p:nvPr>
            <p:ph sz="half" idx="2"/>
            <p:extLst>
              <p:ext uri="{D42A27DB-BD31-4B8C-83A1-F6EECF244321}">
                <p14:modId xmlns:p14="http://schemas.microsoft.com/office/powerpoint/2010/main" val="287496850"/>
              </p:ext>
            </p:extLst>
          </p:nvPr>
        </p:nvGraphicFramePr>
        <p:xfrm>
          <a:off x="6172201" y="1503507"/>
          <a:ext cx="5181600" cy="4351338"/>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a:extLst>
              <a:ext uri="{FF2B5EF4-FFF2-40B4-BE49-F238E27FC236}">
                <a16:creationId xmlns:a16="http://schemas.microsoft.com/office/drawing/2014/main" id="{809BB3A6-0335-8AA2-A5CF-8C3E4ABBC6D7}"/>
              </a:ext>
            </a:extLst>
          </p:cNvPr>
          <p:cNvSpPr>
            <a:spLocks noGrp="1"/>
          </p:cNvSpPr>
          <p:nvPr>
            <p:ph type="sldNum" sz="quarter" idx="12"/>
          </p:nvPr>
        </p:nvSpPr>
        <p:spPr/>
        <p:txBody>
          <a:bodyPr/>
          <a:lstStyle/>
          <a:p>
            <a:fld id="{CF13D369-8700-4468-8CC4-EE7C53720160}" type="slidenum">
              <a:rPr lang="en-US" smtClean="0"/>
              <a:t>9</a:t>
            </a:fld>
            <a:endParaRPr lang="en-US"/>
          </a:p>
        </p:txBody>
      </p:sp>
      <p:sp>
        <p:nvSpPr>
          <p:cNvPr id="14" name="TextBox 13">
            <a:extLst>
              <a:ext uri="{FF2B5EF4-FFF2-40B4-BE49-F238E27FC236}">
                <a16:creationId xmlns:a16="http://schemas.microsoft.com/office/drawing/2014/main" id="{1B5D4CDB-FF15-E9E8-C16D-26BCC9AA42D7}"/>
              </a:ext>
            </a:extLst>
          </p:cNvPr>
          <p:cNvSpPr txBox="1"/>
          <p:nvPr/>
        </p:nvSpPr>
        <p:spPr>
          <a:xfrm>
            <a:off x="924791" y="5945188"/>
            <a:ext cx="5247410" cy="954107"/>
          </a:xfrm>
          <a:prstGeom prst="rect">
            <a:avLst/>
          </a:prstGeom>
          <a:noFill/>
        </p:spPr>
        <p:txBody>
          <a:bodyPr wrap="square" rtlCol="0">
            <a:spAutoFit/>
          </a:bodyPr>
          <a:lstStyle/>
          <a:p>
            <a:r>
              <a:rPr lang="en-US" sz="1400" dirty="0"/>
              <a:t>Incremental cost per infection averted by duration of support after target coverage is reached in 2030. Costs and infections are cumulative from 2022-2090 discounted at 3% per year. Costs include VMMC and ART. </a:t>
            </a:r>
            <a:endParaRPr lang="en-US" dirty="0"/>
          </a:p>
        </p:txBody>
      </p:sp>
      <p:sp>
        <p:nvSpPr>
          <p:cNvPr id="15" name="TextBox 14">
            <a:extLst>
              <a:ext uri="{FF2B5EF4-FFF2-40B4-BE49-F238E27FC236}">
                <a16:creationId xmlns:a16="http://schemas.microsoft.com/office/drawing/2014/main" id="{66EC6BDF-B213-B326-051D-FC028A6E95EF}"/>
              </a:ext>
            </a:extLst>
          </p:cNvPr>
          <p:cNvSpPr txBox="1"/>
          <p:nvPr/>
        </p:nvSpPr>
        <p:spPr>
          <a:xfrm>
            <a:off x="6283037" y="5945187"/>
            <a:ext cx="5247410" cy="954107"/>
          </a:xfrm>
          <a:prstGeom prst="rect">
            <a:avLst/>
          </a:prstGeom>
          <a:noFill/>
        </p:spPr>
        <p:txBody>
          <a:bodyPr wrap="square" rtlCol="0">
            <a:spAutoFit/>
          </a:bodyPr>
          <a:lstStyle/>
          <a:p>
            <a:r>
              <a:rPr lang="en-US" sz="1400" dirty="0"/>
              <a:t>Incidence among 15–49-year-old adults projected by the Goals ASM model under the assumption of constant coverage of all interventions. As incidence drops due to high viral suppression the PLHIV population ages and average (age-weighted) risk drops. </a:t>
            </a:r>
          </a:p>
        </p:txBody>
      </p:sp>
    </p:spTree>
    <p:extLst>
      <p:ext uri="{BB962C8B-B14F-4D97-AF65-F5344CB8AC3E}">
        <p14:creationId xmlns:p14="http://schemas.microsoft.com/office/powerpoint/2010/main" val="39078116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13435</TotalTime>
  <Words>878</Words>
  <Application>Microsoft Office PowerPoint</Application>
  <PresentationFormat>Widescreen</PresentationFormat>
  <Paragraphs>85</Paragraphs>
  <Slides>13</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Cost-Effectiveness of Sustaining Support for VMMC Programs</vt:lpstr>
      <vt:lpstr>Background</vt:lpstr>
      <vt:lpstr>Incidence is much lower today compared to 2010, with an average decline of 67% from 2010-2023</vt:lpstr>
      <vt:lpstr>Many countries are close to global treatment targets On average, 80% of PLHIV are virally suppressed</vt:lpstr>
      <vt:lpstr>Male Circumcision Coverage</vt:lpstr>
      <vt:lpstr>Will VMMC programs be cost-effective in the future? For how long?</vt:lpstr>
      <vt:lpstr>Scaling Up VMMC to meet Global Targets by 2030 is cost-effective in most settings</vt:lpstr>
      <vt:lpstr>Should VMMC support continue after 2030?</vt:lpstr>
      <vt:lpstr>Incremental cost per infection averted increases with longer duration of support due to declining incidence</vt:lpstr>
      <vt:lpstr>In many settings VMMC costs are likely to exceed cost-effectiveness thresholds at some point in the next 25 years</vt:lpstr>
      <vt:lpstr>Incidence varies significantly across the region. Areas of high incidence still remain. </vt:lpstr>
      <vt:lpstr>Scaling up VMMC to achieve targets would be cost-saving or cost-effective in most provinces in Zimbabwe</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rglaubius</dc:creator>
  <cp:lastModifiedBy>John Stover</cp:lastModifiedBy>
  <cp:revision>2222</cp:revision>
  <dcterms:created xsi:type="dcterms:W3CDTF">2017-12-22T14:29:51Z</dcterms:created>
  <dcterms:modified xsi:type="dcterms:W3CDTF">2024-11-21T12:55:08Z</dcterms:modified>
</cp:coreProperties>
</file>