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Metadata/LabelInfo.xml" ContentType="application/vnd.ms-office.classificationlabels+xml"/>
  <Override PartName="/ppt/slideLayouts/slideLayout7.xml" ContentType="application/vnd.openxmlformats-officedocument.presentationml.slideLayout+xml"/>
  <Override PartName="/docProps/app.xml" ContentType="application/vnd.openxmlformats-officedocument.extended-properties+xml"/>
  <Override PartName="/ppt/revisionInfo.xml" ContentType="application/vnd.ms-powerpoint.revisioninfo+xml"/>
  <Override PartName="/ppt/tableStyles.xml" ContentType="application/vnd.openxmlformats-officedocument.presentationml.tableStyles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147483248" r:id="rId3"/>
    <p:sldId id="2147483247" r:id="rId4"/>
    <p:sldId id="2147483244" r:id="rId5"/>
    <p:sldId id="214748324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205C1A-1F49-4266-BA45-177F7E1A7EE2}" v="6" dt="2026-04-25T19:33:38.8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DDA34-BC72-4657-89DA-43D5636E01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449F7-E0ED-4693-B0A9-6F784247F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7BF72-F5A1-4788-BD39-35F4C754F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DF9B3-7531-4D42-B931-ABF7A23BA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B0000-AB4E-4C1F-93E4-162AF7A11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09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376E2-741E-4519-BAE7-EB0B9B72C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607CA9-1C28-462E-9CEF-F3FC90CB0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8C7D5-CFDE-4F66-BEDA-AE56652B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2BAC9-246B-4D17-B197-9FB02CDDF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6A8BD-93B0-48B6-B36D-E3CD0B46E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6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705B36-8BF5-4C19-B6FC-AA6D4BF106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3B4852-62C6-48AD-9785-38A072F34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C08A6-CAC5-4072-A77B-1B39C83D4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824A3-F215-4863-89D6-9CF33329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C9DC2-6C03-4F52-9905-582BE15D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6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DF6A4-327C-4F0A-9477-39B299F95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83AAC-DB6B-421E-A0F9-0FD436ABD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DBFEC-3C63-4E75-B146-63A174B12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07D1F-6505-4B22-B925-EBD8F7011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676F7-019D-447F-8CF9-160F90587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5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4ABF3-2EF3-419B-8454-8E6491F86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EDDB8A-E653-4CC1-AE22-85985DFFF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5EE68-EB94-4BD4-9A3F-BDA607EB6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BA5C6-3EF0-4268-852C-60CBC8C2D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7FE9A-FD73-4312-958C-511735886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0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C4E3B-3631-43B4-90B4-87A1ACF40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DBA1D-5D6C-42D7-9923-0623E9B08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61DF11-0CFD-4041-9C9F-D5C9C3313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68954-1A15-467F-9BFE-A6161298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B848AB-4A7F-4628-AB3A-7F3EE01ED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ACFFA8-FD9D-43DE-91F0-5993B31DA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530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610E4-2CFE-4FE3-BBCD-2DB2D2A96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77DE1-F332-4745-819A-E7E411265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F0F49F-1CAA-4C20-9CD9-E8E3715D2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2FBEFB-ADF7-45AB-BB89-97F634022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3E1F6A-DFF6-4A8D-84A1-10F514FC91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B9E40E-0CD6-4C0E-8160-A1D2CA3C6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4FFA20-576B-45DF-9318-0AE50BC18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4F5FF-8BA4-4C6E-A469-804FD294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3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8FF15-40A3-4DCB-9F45-4A5D4835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87418C-32B6-4B1F-AA43-175C23367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1A527-3DCD-428E-8A39-A7D5F4547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04DB0C-F491-4A30-AA42-75D4845B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5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DDD861-1764-41E9-A2E2-D0BD9FBA4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D5FB63-9DEA-4994-B012-03478A833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A693F-6860-4DDD-B0B5-05CBD0DD7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7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B0D51-5126-4A51-A2F2-A964FC595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1BE32-AD72-44FA-895A-AC91110C0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DF0BC4-C4DE-4802-835A-28647D103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0A84A-289A-47A0-AFAE-E8986ABD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74050-E77D-4B0F-B2F6-049CF3B2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B3307-387A-4C75-B110-C474D484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37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ADDC6-9550-4370-8EBF-D7D53EC6C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380E95-F42A-4E0D-946C-C67EB2460D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340A6-A629-47FA-B9A2-64D77BCF7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B958F-E720-44BE-950A-4F6AE68A2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C091F-DA8B-407D-B9E2-266A1E8C5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BF897-C883-4F10-BBE9-21C25BA6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1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12B832-2EB1-4DA6-B647-E3DD2DBCA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AAF35-083D-4A14-AA7F-4BC6ADF75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BDA4-5903-4FEA-8DB4-3751CCBEBE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60E9D-BD2E-437A-8A00-70BE0883D634}" type="datetimeFigureOut">
              <a:rPr lang="en-US" smtClean="0"/>
              <a:t>27/04/2026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57A88-9FBC-49C5-B3D8-8E6ADEF16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7453A-3528-4076-8951-6580FCC584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5A3A3-2F4F-4496-90FA-40889E4D4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4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sa=i&amp;source=web&amp;rct=j&amp;url=https://www.facebook.com/CIDRZ/posts/as-zambia-builds-up-to-world-aids-day-on-1st-december-2025-cidrz-is-proud-to-par/1248359584001967/&amp;ved=2ahUKEwikyZm5toeUAxVJdUEAHUACNJsQy_kOegQIARAF&amp;opi=89978449&amp;cd&amp;psig=AOvVaw3jCcwna9EhjDUF3A57Z19d&amp;ust=177715232412600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" name="Rectangle 24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670310-5BFA-EDE2-A8D4-CE9649416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3442" y="921715"/>
            <a:ext cx="5163022" cy="2635993"/>
          </a:xfrm>
        </p:spPr>
        <p:txBody>
          <a:bodyPr anchor="b">
            <a:normAutofit fontScale="90000"/>
          </a:bodyPr>
          <a:lstStyle/>
          <a:p>
            <a:pPr algn="l"/>
            <a:br>
              <a:rPr lang="en-US" sz="3000" dirty="0">
                <a:latin typeface="Impact" panose="020B0806030902050204" pitchFamily="34" charset="0"/>
              </a:rPr>
            </a:br>
            <a:br>
              <a:rPr lang="en-US" sz="3000" dirty="0">
                <a:latin typeface="Impact" panose="020B0806030902050204" pitchFamily="34" charset="0"/>
              </a:rPr>
            </a:br>
            <a:br>
              <a:rPr lang="en-US" sz="3000" dirty="0">
                <a:latin typeface="Impact" panose="020B0806030902050204" pitchFamily="34" charset="0"/>
              </a:rPr>
            </a:br>
            <a:r>
              <a:rPr lang="en-US" sz="3600" dirty="0">
                <a:latin typeface="Impact" panose="020B0806030902050204" pitchFamily="34" charset="0"/>
              </a:rPr>
              <a:t>ZAMBIA’S  EXPERIENCE ON INTEGRATING HIV PREVENTION IN THE GC7 &amp; GC8 FOCUS</a:t>
            </a:r>
            <a:endParaRPr lang="en-ZM" sz="3600" dirty="0">
              <a:latin typeface="Impact" panose="020B0806030902050204" pitchFamily="34" charset="0"/>
            </a:endParaRPr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40ED8-7540-F978-446C-59452CCFE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442" y="4541263"/>
            <a:ext cx="4662957" cy="1395022"/>
          </a:xfrm>
        </p:spPr>
        <p:txBody>
          <a:bodyPr anchor="t">
            <a:normAutofit/>
          </a:bodyPr>
          <a:lstStyle/>
          <a:p>
            <a:pPr algn="l"/>
            <a:endParaRPr lang="en-US" dirty="0">
              <a:solidFill>
                <a:srgbClr val="FFFFFF"/>
              </a:solidFill>
              <a:latin typeface="Impact" panose="020B0806030902050204" pitchFamily="34" charset="0"/>
            </a:endParaRPr>
          </a:p>
          <a:p>
            <a:pPr algn="l"/>
            <a:r>
              <a:rPr lang="en-US" dirty="0">
                <a:solidFill>
                  <a:srgbClr val="FFFFFF"/>
                </a:solidFill>
                <a:latin typeface="Impact" panose="020B0806030902050204" pitchFamily="34" charset="0"/>
              </a:rPr>
              <a:t>Dr. Peter </a:t>
            </a:r>
            <a:r>
              <a:rPr lang="en-US" dirty="0" err="1">
                <a:solidFill>
                  <a:srgbClr val="FFFFFF"/>
                </a:solidFill>
                <a:latin typeface="Impact" panose="020B0806030902050204" pitchFamily="34" charset="0"/>
              </a:rPr>
              <a:t>Ndemena</a:t>
            </a:r>
            <a:r>
              <a:rPr lang="en-US" dirty="0">
                <a:solidFill>
                  <a:srgbClr val="FFFFFF"/>
                </a:solidFill>
                <a:latin typeface="Impact" panose="020B0806030902050204" pitchFamily="34" charset="0"/>
              </a:rPr>
              <a:t> – Director Policy &amp; Planning: NAC</a:t>
            </a:r>
            <a:endParaRPr lang="en-ZM" dirty="0">
              <a:solidFill>
                <a:srgbClr val="FFFFFF"/>
              </a:solidFill>
              <a:latin typeface="Impact" panose="020B0806030902050204" pitchFamily="34" charset="0"/>
            </a:endParaRPr>
          </a:p>
        </p:txBody>
      </p:sp>
      <p:pic>
        <p:nvPicPr>
          <p:cNvPr id="5" name="Image 0" descr="preencoded.png">
            <a:extLst>
              <a:ext uri="{FF2B5EF4-FFF2-40B4-BE49-F238E27FC236}">
                <a16:creationId xmlns:a16="http://schemas.microsoft.com/office/drawing/2014/main" id="{7134E232-4853-AB73-7F3E-1922C0030D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17" r="3378" b="-1"/>
          <a:stretch>
            <a:fillRect/>
          </a:stretch>
        </p:blipFill>
        <p:spPr>
          <a:xfrm>
            <a:off x="6838422" y="463404"/>
            <a:ext cx="4633992" cy="5553193"/>
          </a:xfrm>
          <a:prstGeom prst="rect">
            <a:avLst/>
          </a:prstGeom>
        </p:spPr>
      </p:pic>
      <p:sp>
        <p:nvSpPr>
          <p:cNvPr id="253" name="Rectangle 252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4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AAC858-1E89-07B8-1D6D-5AFDEE954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Impact" panose="020B0806030902050204" pitchFamily="34" charset="0"/>
              </a:rPr>
              <a:t>HIV Prevalence By Province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99B0D1B-E0A0-7A85-C01F-9765D73685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40" y="467208"/>
            <a:ext cx="6968923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797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4" name="Rectangle 20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Freeform: Shape 20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1A627D-9661-859D-E462-9B40186B0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b="1" kern="1200" dirty="0">
                <a:solidFill>
                  <a:srgbClr val="FFFFFF"/>
                </a:solidFill>
                <a:latin typeface="Impact" panose="020B0806030902050204" pitchFamily="34" charset="0"/>
              </a:rPr>
              <a:t>Zambia HIV Epidemic  Curve  </a:t>
            </a:r>
            <a:br>
              <a:rPr lang="en-US" sz="3400" b="1" kern="1200" dirty="0">
                <a:solidFill>
                  <a:srgbClr val="FFFFFF"/>
                </a:solidFill>
                <a:latin typeface="Impact" panose="020B0806030902050204" pitchFamily="34" charset="0"/>
              </a:rPr>
            </a:br>
            <a:r>
              <a:rPr lang="en-US" sz="3400" b="1" kern="1200" dirty="0">
                <a:solidFill>
                  <a:srgbClr val="FFFFFF"/>
                </a:solidFill>
                <a:latin typeface="Impact" panose="020B0806030902050204" pitchFamily="34" charset="0"/>
              </a:rPr>
              <a:t>(Spectrum output 2025)</a:t>
            </a:r>
            <a:br>
              <a:rPr lang="en-US" sz="3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AC96F3-35ED-B6EE-A6A8-43C2E69A9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02428" y="880947"/>
            <a:ext cx="7225748" cy="436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54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FAF78D-FA53-0F6D-08FD-0FEF3C76A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700">
                <a:solidFill>
                  <a:srgbClr val="FFFFFF"/>
                </a:solidFill>
                <a:latin typeface="Impact" panose="020B0806030902050204" pitchFamily="34" charset="0"/>
              </a:rPr>
              <a:t>Zambia’s  Experience on Integrating HIV Prevention in the GC7 &amp; GC8 Focus</a:t>
            </a:r>
            <a:endParaRPr lang="en-ZM" sz="3700">
              <a:solidFill>
                <a:srgbClr val="FFFFFF"/>
              </a:solidFill>
              <a:latin typeface="Impact" panose="020B080603090205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CF603-6180-56A7-1F9A-7457ADE9C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Autofit/>
          </a:bodyPr>
          <a:lstStyle/>
          <a:p>
            <a:pPr algn="just"/>
            <a:r>
              <a:rPr lang="en-US" sz="2000" dirty="0"/>
              <a:t>In Zambia, </a:t>
            </a:r>
            <a:r>
              <a:rPr lang="en-ZM" sz="2000" dirty="0"/>
              <a:t>HIV prevention was integrated into the GC7 funding request by shifting toward a </a:t>
            </a:r>
            <a:r>
              <a:rPr lang="en-ZM" sz="2000" b="1" dirty="0"/>
              <a:t>precision prevention approach</a:t>
            </a:r>
            <a:r>
              <a:rPr lang="en-ZM" sz="2000" dirty="0"/>
              <a:t> that targeted specific geographic areas and key populations experiencing the highest incidence.</a:t>
            </a:r>
          </a:p>
          <a:p>
            <a:pPr algn="just"/>
            <a:r>
              <a:rPr lang="en-ZM" sz="2000" dirty="0"/>
              <a:t> Grant aimed at addressing the new annual infections with a strong focus on AYP and </a:t>
            </a:r>
            <a:r>
              <a:rPr lang="en-ZM" sz="2000" dirty="0" err="1"/>
              <a:t>KPs</a:t>
            </a:r>
            <a:r>
              <a:rPr lang="en-ZM" sz="2000" dirty="0"/>
              <a:t>.</a:t>
            </a:r>
          </a:p>
          <a:p>
            <a:pPr algn="just"/>
            <a:r>
              <a:rPr lang="en-ZM" sz="2000" dirty="0"/>
              <a:t>Integration in the GC7 included using updated incidence data to identify "hotspots" for focused intervention, ensuring resources were </a:t>
            </a:r>
            <a:r>
              <a:rPr lang="en-ZM" sz="2000" dirty="0" err="1"/>
              <a:t>channeled</a:t>
            </a:r>
            <a:r>
              <a:rPr lang="en-ZM" sz="2000" dirty="0"/>
              <a:t> to areas of highest need (25 districts).</a:t>
            </a:r>
          </a:p>
          <a:p>
            <a:pPr algn="just"/>
            <a:r>
              <a:rPr lang="en-US" sz="2000" dirty="0"/>
              <a:t>For the GC8, Zambia through the HIV Prevention TWG has agreed to focus on addressing high incidence rates among AYP and KPs while scaling up innovative, long-acting prevention methods.</a:t>
            </a:r>
            <a:endParaRPr lang="en-ZM" sz="2000" dirty="0"/>
          </a:p>
          <a:p>
            <a:pPr algn="just"/>
            <a:r>
              <a:rPr lang="en-US" sz="2000" dirty="0"/>
              <a:t>GC8 will focus on Key initiatives such as scaling up </a:t>
            </a:r>
            <a:r>
              <a:rPr lang="en-US" sz="2000" dirty="0" err="1"/>
              <a:t>PrEP</a:t>
            </a:r>
            <a:r>
              <a:rPr lang="en-US" sz="2000" dirty="0"/>
              <a:t>, including </a:t>
            </a:r>
            <a:r>
              <a:rPr lang="en-US" sz="2000" b="1" i="1" u="sng" dirty="0" err="1">
                <a:hlinkClick r:id="rId2"/>
              </a:rPr>
              <a:t>Lenacapavir</a:t>
            </a:r>
            <a:r>
              <a:rPr lang="en-US" sz="2000" dirty="0"/>
              <a:t>, condom last mile distribution and combining HIV services with SRHR, and mental health services, particularly for AYP &amp; KPs.</a:t>
            </a:r>
            <a:endParaRPr lang="en-ZM" sz="2000" dirty="0"/>
          </a:p>
        </p:txBody>
      </p:sp>
    </p:spTree>
    <p:extLst>
      <p:ext uri="{BB962C8B-B14F-4D97-AF65-F5344CB8AC3E}">
        <p14:creationId xmlns:p14="http://schemas.microsoft.com/office/powerpoint/2010/main" val="260773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9ABF7A-87E9-337E-8AF2-8B1E32373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Impact" panose="020B0806030902050204" pitchFamily="34" charset="0"/>
              </a:rPr>
              <a:t>THANKS!!</a:t>
            </a:r>
          </a:p>
        </p:txBody>
      </p:sp>
      <p:pic>
        <p:nvPicPr>
          <p:cNvPr id="7" name="Graphic 6" descr="Thumbs Up Sign">
            <a:extLst>
              <a:ext uri="{FF2B5EF4-FFF2-40B4-BE49-F238E27FC236}">
                <a16:creationId xmlns:a16="http://schemas.microsoft.com/office/drawing/2014/main" id="{31AE4324-B762-C5D6-B13D-DEFB8E2CE3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153510" y="467208"/>
            <a:ext cx="5923584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904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0B027ED5492E489E18E2375296B630" ma:contentTypeVersion="37" ma:contentTypeDescription="Create a new document." ma:contentTypeScope="" ma:versionID="084ad288b7a2bb464b7e748506b4e040">
  <xsd:schema xmlns:xsd="http://www.w3.org/2001/XMLSchema" xmlns:xs="http://www.w3.org/2001/XMLSchema" xmlns:p="http://schemas.microsoft.com/office/2006/metadata/properties" xmlns:ns2="1e4904ce-df3c-409d-8c73-59cbcf852a41" xmlns:ns3="2ddeef39-65d3-4660-94f2-f063f949c57e" targetNamespace="http://schemas.microsoft.com/office/2006/metadata/properties" ma:root="true" ma:fieldsID="1932048fee3a97bb6178b5557a209bcc" ns2:_="" ns3:_="">
    <xsd:import namespace="1e4904ce-df3c-409d-8c73-59cbcf852a41"/>
    <xsd:import namespace="2ddeef39-65d3-4660-94f2-f063f949c5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Order0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ThematicArea" minOccurs="0"/>
                <xsd:element ref="ns2:Country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DocumentTitle" minOccurs="0"/>
                <xsd:element ref="ns3:PrimeClassificationStatus" minOccurs="0"/>
                <xsd:element ref="ns3:PrimeClassificationStatusDetails" minOccurs="0"/>
                <xsd:element ref="ns3:PrimeLastClassified" minOccurs="0"/>
                <xsd:element ref="ns3:PrimeCorrectedByUser" minOccurs="0"/>
                <xsd:element ref="ns2:Summary_x002f_Abstract" minOccurs="0"/>
                <xsd:element ref="ns2:ContentOwner" minOccurs="0"/>
                <xsd:element ref="ns2:DownloadCategory" minOccurs="0"/>
                <xsd:element ref="ns2:LastReviewDate" minOccurs="0"/>
                <xsd:element ref="ns2:ReviewFrequency" minOccurs="0"/>
                <xsd:element ref="ns2:PrimaryTopic_x002f_ThematicArea" minOccurs="0"/>
                <xsd:element ref="ns2:Language" minOccurs="0"/>
                <xsd:element ref="ns2:Region" minOccurs="0"/>
                <xsd:element ref="ns2:EnterpriseKeyword" minOccurs="0"/>
                <xsd:element ref="ns2:SyntexTouc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904ce-df3c-409d-8c73-59cbcf852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Order0" ma:index="20" nillable="true" ma:displayName="Order" ma:format="Dropdown" ma:indexed="true" ma:internalName="Order0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008808e-a4ff-498b-8b44-8869f1dca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hematicArea" ma:index="25" nillable="true" ma:displayName="Thematic Area" ma:format="Dropdown" ma:internalName="ThematicArea">
      <xsd:simpleType>
        <xsd:restriction base="dms:Text">
          <xsd:maxLength value="255"/>
        </xsd:restriction>
      </xsd:simpleType>
    </xsd:element>
    <xsd:element name="Country" ma:index="26" nillable="true" ma:displayName="Country" ma:format="Dropdown" ma:internalName="Country">
      <xsd:simpleType>
        <xsd:restriction base="dms:Text">
          <xsd:maxLength value="255"/>
        </xsd:restriction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DocumentTitle" ma:index="30" nillable="true" ma:displayName="Document Title" ma:format="Dropdown" ma:internalName="DocumentTitle">
      <xsd:simpleType>
        <xsd:restriction base="dms:Text">
          <xsd:maxLength value="255"/>
        </xsd:restriction>
      </xsd:simpleType>
    </xsd:element>
    <xsd:element name="Summary_x002f_Abstract" ma:index="35" nillable="true" ma:displayName="Summary / Abstract" ma:format="Dropdown" ma:internalName="Summary_x002f_Abstract">
      <xsd:simpleType>
        <xsd:restriction base="dms:Note"/>
      </xsd:simpleType>
    </xsd:element>
    <xsd:element name="ContentOwner" ma:index="36" nillable="true" ma:displayName="Content Owner" ma:format="Dropdown" ma:internalName="ContentOwner">
      <xsd:simpleType>
        <xsd:restriction base="dms:Text">
          <xsd:maxLength value="255"/>
        </xsd:restriction>
      </xsd:simpleType>
    </xsd:element>
    <xsd:element name="DownloadCategory" ma:index="37" nillable="true" ma:displayName="Download Category" ma:description="This field denotes the category in which the resource falls, for example, is it a checklist, guide, video, training material. &#10;Read the document and try to understand and extract the download category from the document.  &#10;We have defined the following categories. Please only assign one of the following values: Tool&#10;Plan&#10;Guide&#10;&#10;If you are unable to assign a category from the defined list, return 'To be determined’ &#10;" ma:format="Dropdown" ma:internalName="DownloadCategory">
      <xsd:simpleType>
        <xsd:restriction base="dms:Choice">
          <xsd:enumeration value="Tool"/>
          <xsd:enumeration value="Plan"/>
          <xsd:enumeration value="Guide"/>
        </xsd:restriction>
      </xsd:simpleType>
    </xsd:element>
    <xsd:element name="LastReviewDate" ma:index="38" nillable="true" ma:displayName="Last Review Date" ma:format="DateOnly" ma:internalName="LastReviewDate">
      <xsd:simpleType>
        <xsd:restriction base="dms:DateTime"/>
      </xsd:simpleType>
    </xsd:element>
    <xsd:element name="ReviewFrequency" ma:index="39" nillable="true" ma:displayName="Review Frequency" ma:format="Dropdown" ma:internalName="ReviewFrequency">
      <xsd:simpleType>
        <xsd:restriction base="dms:Choice">
          <xsd:enumeration value="3 months"/>
          <xsd:enumeration value="6 months"/>
          <xsd:enumeration value="12 months"/>
          <xsd:enumeration value="24 months"/>
          <xsd:enumeration value="36 months"/>
        </xsd:restriction>
      </xsd:simpleType>
    </xsd:element>
    <xsd:element name="PrimaryTopic_x002f_ThematicArea" ma:index="40" nillable="true" ma:displayName="Primary Topic / Thematic Area" ma:format="Dropdown" ma:internalName="PrimaryTopic_x002f_ThematicArea">
      <xsd:simpleType>
        <xsd:restriction base="dms:Choice">
          <xsd:enumeration value="Global Fund and Grant Implementation"/>
          <xsd:enumeration value="NSP Strategic Planning and Reviews"/>
          <xsd:enumeration value="Community and Service Delivery"/>
          <xsd:enumeration value="Prevention"/>
          <xsd:enumeration value="HIV and Economics"/>
          <xsd:enumeration value="Human Rights and Gender"/>
          <xsd:enumeration value="Epi Strategic Information"/>
          <xsd:enumeration value="Treatment and Testing"/>
          <xsd:enumeration value="Health System Strengthening"/>
          <xsd:enumeration value="Drawdown"/>
          <xsd:enumeration value="GF Condom SI"/>
          <xsd:enumeration value="DFAT"/>
          <xsd:enumeration value="HIV Sustainability Roadmaps"/>
          <xsd:enumeration value="Other"/>
        </xsd:restriction>
      </xsd:simpleType>
    </xsd:element>
    <xsd:element name="Language" ma:index="41" nillable="true" ma:displayName="Language" ma:format="Dropdown" ma:internalName="Language">
      <xsd:simpleType>
        <xsd:restriction base="dms:Text">
          <xsd:maxLength value="255"/>
        </xsd:restriction>
      </xsd:simpleType>
    </xsd:element>
    <xsd:element name="Region" ma:index="42" nillable="true" ma:displayName="Region" ma:format="Dropdown" ma:internalName="Region">
      <xsd:simpleType>
        <xsd:restriction base="dms:Choice">
          <xsd:enumeration value="Eastern and southern Africa"/>
          <xsd:enumeration value="Western and central Africa"/>
          <xsd:enumeration value="Asia and the Pacific"/>
          <xsd:enumeration value="Eastern Europe and central Asia"/>
          <xsd:enumeration value="Latin America and the Caribbean"/>
          <xsd:enumeration value="Middle East and North Africa"/>
          <xsd:enumeration value="Western and central Europe and North America"/>
          <xsd:enumeration value="Global"/>
          <xsd:enumeration value="Other"/>
        </xsd:restriction>
      </xsd:simpleType>
    </xsd:element>
    <xsd:element name="EnterpriseKeyword" ma:index="43" nillable="true" ma:displayName="Enterprise Keyword" ma:format="Dropdown" ma:internalName="EnterpriseKeyword">
      <xsd:simpleType>
        <xsd:restriction base="dms:Text">
          <xsd:maxLength value="255"/>
        </xsd:restriction>
      </xsd:simpleType>
    </xsd:element>
    <xsd:element name="SyntexTouch" ma:index="44" nillable="true" ma:displayName="SyntexTouch" ma:format="Dropdown" ma:internalName="SyntexTouch">
      <xsd:simpleType>
        <xsd:restriction base="dms:Choice">
          <xsd:enumeration value="True"/>
          <xsd:enumeration value="Fals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eef39-65d3-4660-94f2-f063f949c57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408e62-e834-4772-ba1f-1e81686b2579}" ma:internalName="TaxCatchAll" ma:showField="CatchAllData" ma:web="2ddeef39-65d3-4660-94f2-f063f949c5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rimeClassificationStatus" ma:index="31" nillable="true" ma:displayName="Processing status" ma:internalName="PrimeClassificationStatus">
      <xsd:simpleType>
        <xsd:restriction base="dms:Text"/>
      </xsd:simpleType>
    </xsd:element>
    <xsd:element name="PrimeClassificationStatusDetails" ma:index="32" nillable="true" ma:displayName="Processing details" ma:internalName="PrimeClassificationStatusDetails">
      <xsd:simpleType>
        <xsd:restriction base="dms:Note">
          <xsd:maxLength value="255"/>
        </xsd:restriction>
      </xsd:simpleType>
    </xsd:element>
    <xsd:element name="PrimeLastClassified" ma:index="33" nillable="true" ma:displayName="Processed" ma:internalName="PrimeLastClassified">
      <xsd:simpleType>
        <xsd:restriction base="dms:DateTime"/>
      </xsd:simpleType>
    </xsd:element>
    <xsd:element name="PrimeCorrectedByUser" ma:index="34" nillable="true" ma:displayName="Corrected" ma:internalName="PrimeCorrectedByUser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ticArea xmlns="1e4904ce-df3c-409d-8c73-59cbcf852a41" xsi:nil="true"/>
    <DocumentTitle xmlns="1e4904ce-df3c-409d-8c73-59cbcf852a41">Zambia’s Experience on Integrating HIV Prevention in the GC7 &amp; GC8 Focus</DocumentTitle>
    <PrimeLastClassified xmlns="2ddeef39-65d3-4660-94f2-f063f949c57e" xsi:nil="true"/>
    <Language xmlns="1e4904ce-df3c-409d-8c73-59cbcf852a41">English</Language>
    <lcf76f155ced4ddcb4097134ff3c332f xmlns="1e4904ce-df3c-409d-8c73-59cbcf852a41">
      <Terms xmlns="http://schemas.microsoft.com/office/infopath/2007/PartnerControls"/>
    </lcf76f155ced4ddcb4097134ff3c332f>
    <PrimeCorrectedByUser xmlns="2ddeef39-65d3-4660-94f2-f063f949c57e" xsi:nil="true"/>
    <LastReviewDate xmlns="1e4904ce-df3c-409d-8c73-59cbcf852a41" xsi:nil="true"/>
    <Order0 xmlns="1e4904ce-df3c-409d-8c73-59cbcf852a41" xsi:nil="true"/>
    <PrimeClassificationStatusDetails xmlns="2ddeef39-65d3-4660-94f2-f063f949c57e" xsi:nil="true"/>
    <TaxCatchAll xmlns="2ddeef39-65d3-4660-94f2-f063f949c57e" xsi:nil="true"/>
    <ReviewFrequency xmlns="1e4904ce-df3c-409d-8c73-59cbcf852a41">12 months</ReviewFrequency>
    <Region xmlns="1e4904ce-df3c-409d-8c73-59cbcf852a41">Eastern and southern Africa</Region>
    <SyntexTouch xmlns="1e4904ce-df3c-409d-8c73-59cbcf852a41" xsi:nil="true"/>
    <DownloadCategory xmlns="1e4904ce-df3c-409d-8c73-59cbcf852a41" xsi:nil="true"/>
    <PrimaryTopic_x002f_ThematicArea xmlns="1e4904ce-df3c-409d-8c73-59cbcf852a41">Prevention</PrimaryTopic_x002f_ThematicArea>
    <Country xmlns="1e4904ce-df3c-409d-8c73-59cbcf852a41" xsi:nil="true"/>
    <EnterpriseKeyword xmlns="1e4904ce-df3c-409d-8c73-59cbcf852a41" xsi:nil="true"/>
    <PrimeClassificationStatus xmlns="2ddeef39-65d3-4660-94f2-f063f949c57e" xsi:nil="true"/>
    <Summary_x002f_Abstract xmlns="1e4904ce-df3c-409d-8c73-59cbcf852a41">The document describes Zambia's approach to integrating HIV prevention into GC7 and GC8 funding requests, focusing on precision prevention targeting high-incidence areas and key populations, and scaling up innovative prevention methods.</Summary_x002f_Abstract>
    <ContentOwner xmlns="1e4904ce-df3c-409d-8c73-59cbcf852a41">Dr. Peter Ndemena</ContentOwner>
  </documentManagement>
</p:properties>
</file>

<file path=customXml/itemProps1.xml><?xml version="1.0" encoding="utf-8"?>
<ds:datastoreItem xmlns:ds="http://schemas.openxmlformats.org/officeDocument/2006/customXml" ds:itemID="{B95E3B3A-E99F-4965-AA15-7C1855C86633}"/>
</file>

<file path=customXml/itemProps2.xml><?xml version="1.0" encoding="utf-8"?>
<ds:datastoreItem xmlns:ds="http://schemas.openxmlformats.org/officeDocument/2006/customXml" ds:itemID="{0B8B7F50-B716-476C-8565-A2D33B1FC7D2}"/>
</file>

<file path=customXml/itemProps3.xml><?xml version="1.0" encoding="utf-8"?>
<ds:datastoreItem xmlns:ds="http://schemas.openxmlformats.org/officeDocument/2006/customXml" ds:itemID="{1A67ADD3-98FD-4C97-A394-27971B4A6FDF}"/>
</file>

<file path=docMetadata/LabelInfo.xml><?xml version="1.0" encoding="utf-8"?>
<clbl:labelList xmlns:clbl="http://schemas.microsoft.com/office/2020/mipLabelMetadata">
  <clbl:label id="{c2e1cf9b-e1b6-44eb-8021-428c292d3eb5}" enabled="0" method="" siteId="{c2e1cf9b-e1b6-44eb-8021-428c292d3e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205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Impact</vt:lpstr>
      <vt:lpstr>Office Theme</vt:lpstr>
      <vt:lpstr>   ZAMBIA’S  EXPERIENCE ON INTEGRATING HIV PREVENTION IN THE GC7 &amp; GC8 FOCUS</vt:lpstr>
      <vt:lpstr>HIV Prevalence By Province</vt:lpstr>
      <vt:lpstr>Zambia HIV Epidemic  Curve   (Spectrum output 2025) </vt:lpstr>
      <vt:lpstr>Zambia’s  Experience on Integrating HIV Prevention in the GC7 &amp; GC8 Focus</vt:lpstr>
      <vt:lpstr>THANKS!!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95:95:95</dc:title>
  <dc:creator>Dr. John Mwale</dc:creator>
  <cp:lastModifiedBy>BYARUHANGA, Buyinza Gloria</cp:lastModifiedBy>
  <cp:revision>13</cp:revision>
  <dcterms:created xsi:type="dcterms:W3CDTF">2025-05-14T10:30:11Z</dcterms:created>
  <dcterms:modified xsi:type="dcterms:W3CDTF">2026-04-27T07:44:19Z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0x010100070B027ED5492E489E18E2375296B630</vt:lpwstr>
  </property>
  <property fmtid="{D5CDD505-2E9C-101B-9397-08002B2CF9AE}" pid="3" name="MediaServiceImageTags">
    <vt:lpwstr/>
  </property>
</Properties>
</file>